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9" r:id="rId3"/>
    <p:sldId id="259" r:id="rId4"/>
    <p:sldId id="260" r:id="rId5"/>
    <p:sldId id="261" r:id="rId6"/>
    <p:sldId id="262" r:id="rId7"/>
    <p:sldId id="258" r:id="rId8"/>
    <p:sldId id="290" r:id="rId9"/>
    <p:sldId id="291" r:id="rId10"/>
    <p:sldId id="292" r:id="rId11"/>
    <p:sldId id="263" r:id="rId12"/>
    <p:sldId id="264" r:id="rId13"/>
    <p:sldId id="265" r:id="rId14"/>
    <p:sldId id="266" r:id="rId15"/>
    <p:sldId id="267" r:id="rId16"/>
    <p:sldId id="272" r:id="rId17"/>
    <p:sldId id="273" r:id="rId18"/>
    <p:sldId id="275" r:id="rId19"/>
    <p:sldId id="276" r:id="rId20"/>
    <p:sldId id="277" r:id="rId21"/>
    <p:sldId id="278" r:id="rId22"/>
    <p:sldId id="279" r:id="rId23"/>
    <p:sldId id="281" r:id="rId24"/>
    <p:sldId id="284" r:id="rId25"/>
    <p:sldId id="283" r:id="rId26"/>
    <p:sldId id="280"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p:scale>
          <a:sx n="55" d="100"/>
          <a:sy n="55" d="100"/>
        </p:scale>
        <p:origin x="-792" y="-614"/>
      </p:cViewPr>
      <p:guideLst>
        <p:guide orient="horz" pos="2160"/>
        <p:guide pos="2880"/>
      </p:guideLst>
    </p:cSldViewPr>
  </p:slideViewPr>
  <p:notesTextViewPr>
    <p:cViewPr>
      <p:scale>
        <a:sx n="1" d="1"/>
        <a:sy n="1" d="1"/>
      </p:scale>
      <p:origin x="0" y="0"/>
    </p:cViewPr>
  </p:notesTextViewPr>
  <p:sorterViewPr>
    <p:cViewPr>
      <p:scale>
        <a:sx n="100" d="100"/>
        <a:sy n="100" d="100"/>
      </p:scale>
      <p:origin x="0" y="52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CDD16-1D81-4DF2-8765-A416476DB2B6}" type="datetimeFigureOut">
              <a:rPr lang="en-US" smtClean="0"/>
              <a:t>3/2/2017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9DD85-0C1E-40D7-B31D-24915B669DF0}" type="slidenum">
              <a:rPr lang="en-US" smtClean="0"/>
              <a:t>‹#›</a:t>
            </a:fld>
            <a:endParaRPr lang="en-US"/>
          </a:p>
        </p:txBody>
      </p:sp>
    </p:spTree>
    <p:extLst>
      <p:ext uri="{BB962C8B-B14F-4D97-AF65-F5344CB8AC3E}">
        <p14:creationId xmlns:p14="http://schemas.microsoft.com/office/powerpoint/2010/main" val="250882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4342A-8AB6-4805-A1A0-DFFDEE3DEA8B}" type="slidenum">
              <a:rPr lang="en-US" altLang="en-US"/>
              <a:pPr/>
              <a:t>11</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49A26-8384-4BFA-ADAC-9B239F888B63}" type="slidenum">
              <a:rPr lang="en-US" altLang="en-US"/>
              <a:pPr/>
              <a:t>12</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58702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348599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176166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Feb 2 2005</a:t>
            </a:r>
            <a:endParaRPr lang="en-US" altLang="ko-K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F02F198-9AD6-461C-8BD7-9FC5BA47D526}" type="slidenum">
              <a:rPr lang="en-US" altLang="ko-KR"/>
              <a:pPr/>
              <a:t>‹#›</a:t>
            </a:fld>
            <a:r>
              <a:rPr lang="en-US" altLang="ko-KR"/>
              <a:t>CSE P576</a:t>
            </a:r>
            <a:endParaRPr lang="en-US" altLang="en-US"/>
          </a:p>
        </p:txBody>
      </p:sp>
    </p:spTree>
    <p:extLst>
      <p:ext uri="{BB962C8B-B14F-4D97-AF65-F5344CB8AC3E}">
        <p14:creationId xmlns:p14="http://schemas.microsoft.com/office/powerpoint/2010/main" val="421147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56DC5-4D44-4569-A0AA-70B636807DE9}"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21305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6DC5-4D44-4569-A0AA-70B636807DE9}"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92721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256DC5-4D44-4569-A0AA-70B636807DE9}"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42682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56DC5-4D44-4569-A0AA-70B636807DE9}"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278299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256DC5-4D44-4569-A0AA-70B636807DE9}"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63132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56DC5-4D44-4569-A0AA-70B636807DE9}"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78906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6DC5-4D44-4569-A0AA-70B636807DE9}"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42387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6DC5-4D44-4569-A0AA-70B636807DE9}"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5EE1F-1803-418E-ABA9-7EDD5633C033}" type="slidenum">
              <a:rPr lang="en-US" smtClean="0"/>
              <a:t>‹#›</a:t>
            </a:fld>
            <a:endParaRPr lang="en-US"/>
          </a:p>
        </p:txBody>
      </p:sp>
    </p:spTree>
    <p:extLst>
      <p:ext uri="{BB962C8B-B14F-4D97-AF65-F5344CB8AC3E}">
        <p14:creationId xmlns:p14="http://schemas.microsoft.com/office/powerpoint/2010/main" val="17969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56DC5-4D44-4569-A0AA-70B636807DE9}" type="datetimeFigureOut">
              <a:rPr lang="en-US" smtClean="0"/>
              <a:t>3/2/2017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5EE1F-1803-418E-ABA9-7EDD5633C033}" type="slidenum">
              <a:rPr lang="en-US" smtClean="0"/>
              <a:t>‹#›</a:t>
            </a:fld>
            <a:endParaRPr lang="en-US"/>
          </a:p>
        </p:txBody>
      </p:sp>
    </p:spTree>
    <p:extLst>
      <p:ext uri="{BB962C8B-B14F-4D97-AF65-F5344CB8AC3E}">
        <p14:creationId xmlns:p14="http://schemas.microsoft.com/office/powerpoint/2010/main" val="324037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oleObject" Target="../embeddings/oleObject4.bin"/><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png"/><Relationship Id="rId5" Type="http://schemas.openxmlformats.org/officeDocument/2006/relationships/oleObject" Target="../embeddings/oleObject6.bin"/><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SIFT</a:t>
            </a:r>
            <a:endParaRPr lang="en-US" b="1" dirty="0"/>
          </a:p>
        </p:txBody>
      </p:sp>
      <p:sp>
        <p:nvSpPr>
          <p:cNvPr id="3" name="Content Placeholder 2"/>
          <p:cNvSpPr>
            <a:spLocks noGrp="1"/>
          </p:cNvSpPr>
          <p:nvPr>
            <p:ph idx="1"/>
          </p:nvPr>
        </p:nvSpPr>
        <p:spPr/>
        <p:txBody>
          <a:bodyPr/>
          <a:lstStyle/>
          <a:p>
            <a:pPr>
              <a:lnSpc>
                <a:spcPct val="90000"/>
              </a:lnSpc>
            </a:pPr>
            <a:r>
              <a:rPr lang="en-US" altLang="ko-KR" sz="2800" b="1" dirty="0" smtClean="0">
                <a:solidFill>
                  <a:srgbClr val="FF0000"/>
                </a:solidFill>
                <a:ea typeface="굴림" pitchFamily="34" charset="-127"/>
              </a:rPr>
              <a:t>S</a:t>
            </a:r>
            <a:r>
              <a:rPr lang="en-US" altLang="ko-KR" sz="2800" dirty="0" smtClean="0">
                <a:ea typeface="굴림" pitchFamily="34" charset="-127"/>
              </a:rPr>
              <a:t>cale-</a:t>
            </a:r>
            <a:r>
              <a:rPr lang="en-US" altLang="ko-KR" sz="2800" b="1" dirty="0" smtClean="0">
                <a:solidFill>
                  <a:srgbClr val="FF0000"/>
                </a:solidFill>
                <a:ea typeface="굴림" pitchFamily="34" charset="-127"/>
              </a:rPr>
              <a:t>I</a:t>
            </a:r>
            <a:r>
              <a:rPr lang="en-US" altLang="ko-KR" sz="2800" dirty="0" smtClean="0">
                <a:ea typeface="굴림" pitchFamily="34" charset="-127"/>
              </a:rPr>
              <a:t>nvariant </a:t>
            </a:r>
            <a:r>
              <a:rPr lang="en-US" altLang="ko-KR" sz="2800" b="1" dirty="0" smtClean="0">
                <a:solidFill>
                  <a:srgbClr val="FF0000"/>
                </a:solidFill>
                <a:ea typeface="굴림" pitchFamily="34" charset="-127"/>
              </a:rPr>
              <a:t>F</a:t>
            </a:r>
            <a:r>
              <a:rPr lang="en-US" altLang="ko-KR" sz="2800" dirty="0" smtClean="0">
                <a:ea typeface="굴림" pitchFamily="34" charset="-127"/>
              </a:rPr>
              <a:t>eature </a:t>
            </a:r>
            <a:r>
              <a:rPr lang="en-US" altLang="ko-KR" sz="2800" b="1" dirty="0" smtClean="0">
                <a:solidFill>
                  <a:srgbClr val="FF0000"/>
                </a:solidFill>
                <a:ea typeface="굴림" pitchFamily="34" charset="-127"/>
              </a:rPr>
              <a:t>T</a:t>
            </a:r>
            <a:r>
              <a:rPr lang="en-US" altLang="ko-KR" sz="2800" dirty="0" smtClean="0">
                <a:ea typeface="굴림" pitchFamily="34" charset="-127"/>
              </a:rPr>
              <a:t>ransform</a:t>
            </a:r>
          </a:p>
          <a:p>
            <a:pPr>
              <a:lnSpc>
                <a:spcPct val="90000"/>
              </a:lnSpc>
            </a:pPr>
            <a:r>
              <a:rPr lang="en-US" altLang="ko-KR" sz="2800" dirty="0" smtClean="0">
                <a:ea typeface="굴림" pitchFamily="34" charset="-127"/>
              </a:rPr>
              <a:t>David Lowe</a:t>
            </a:r>
          </a:p>
          <a:p>
            <a:pPr>
              <a:lnSpc>
                <a:spcPct val="90000"/>
              </a:lnSpc>
            </a:pPr>
            <a:r>
              <a:rPr lang="en-US" altLang="ko-KR" sz="2800" dirty="0" smtClean="0">
                <a:ea typeface="굴림" pitchFamily="34" charset="-127"/>
              </a:rPr>
              <a:t>Scale/rotation invariant</a:t>
            </a:r>
          </a:p>
          <a:p>
            <a:pPr>
              <a:lnSpc>
                <a:spcPct val="90000"/>
              </a:lnSpc>
            </a:pPr>
            <a:r>
              <a:rPr lang="en-US" altLang="ko-KR" sz="2800" dirty="0" smtClean="0">
                <a:ea typeface="굴림" pitchFamily="34" charset="-127"/>
              </a:rPr>
              <a:t>Best known </a:t>
            </a:r>
            <a:r>
              <a:rPr lang="en-US" altLang="ko-KR" sz="2800" dirty="0" smtClean="0">
                <a:ea typeface="굴림" pitchFamily="34" charset="-127"/>
              </a:rPr>
              <a:t>feature descriptor</a:t>
            </a:r>
          </a:p>
          <a:p>
            <a:pPr>
              <a:lnSpc>
                <a:spcPct val="90000"/>
              </a:lnSpc>
            </a:pPr>
            <a:r>
              <a:rPr lang="en-US" altLang="ko-KR" sz="2800" dirty="0">
                <a:ea typeface="굴림" pitchFamily="34" charset="-127"/>
              </a:rPr>
              <a:t>A</a:t>
            </a:r>
            <a:r>
              <a:rPr lang="en-US" altLang="ko-KR" sz="2800" dirty="0" smtClean="0">
                <a:ea typeface="굴림" pitchFamily="34" charset="-127"/>
              </a:rPr>
              <a:t>pplications</a:t>
            </a:r>
          </a:p>
          <a:p>
            <a:pPr lvl="1">
              <a:lnSpc>
                <a:spcPct val="90000"/>
              </a:lnSpc>
            </a:pPr>
            <a:r>
              <a:rPr lang="en-US" altLang="ko-KR" sz="2400" dirty="0" smtClean="0">
                <a:ea typeface="굴림" pitchFamily="34" charset="-127"/>
              </a:rPr>
              <a:t>Object recognition, Robot localization</a:t>
            </a:r>
          </a:p>
        </p:txBody>
      </p:sp>
      <p:sp>
        <p:nvSpPr>
          <p:cNvPr id="4" name="Rectangle 3"/>
          <p:cNvSpPr/>
          <p:nvPr/>
        </p:nvSpPr>
        <p:spPr>
          <a:xfrm>
            <a:off x="609600" y="5257800"/>
            <a:ext cx="8001000" cy="640816"/>
          </a:xfrm>
          <a:prstGeom prst="rect">
            <a:avLst/>
          </a:prstGeom>
        </p:spPr>
        <p:txBody>
          <a:bodyPr wrap="square">
            <a:spAutoFit/>
          </a:bodyPr>
          <a:lstStyle/>
          <a:p>
            <a:pPr marL="11391" marR="4559">
              <a:lnSpc>
                <a:spcPct val="99000"/>
              </a:lnSpc>
            </a:pPr>
            <a:r>
              <a:rPr lang="en-US" dirty="0">
                <a:latin typeface="Tahoma"/>
                <a:cs typeface="Tahoma"/>
              </a:rPr>
              <a:t>D</a:t>
            </a:r>
            <a:r>
              <a:rPr lang="en-US" spc="-9" dirty="0">
                <a:latin typeface="Tahoma"/>
                <a:cs typeface="Tahoma"/>
              </a:rPr>
              <a:t>istincti</a:t>
            </a:r>
            <a:r>
              <a:rPr lang="en-US" spc="-4" dirty="0">
                <a:latin typeface="Tahoma"/>
                <a:cs typeface="Tahoma"/>
              </a:rPr>
              <a:t>v</a:t>
            </a:r>
            <a:r>
              <a:rPr lang="en-US" dirty="0">
                <a:latin typeface="Tahoma"/>
                <a:cs typeface="Tahoma"/>
              </a:rPr>
              <a:t>e</a:t>
            </a:r>
            <a:r>
              <a:rPr lang="en-US" spc="-4" dirty="0">
                <a:latin typeface="Tahoma"/>
                <a:cs typeface="Tahoma"/>
              </a:rPr>
              <a:t> </a:t>
            </a:r>
            <a:r>
              <a:rPr lang="en-US" spc="-9" dirty="0">
                <a:latin typeface="Tahoma"/>
                <a:cs typeface="Tahoma"/>
              </a:rPr>
              <a:t>i</a:t>
            </a:r>
            <a:r>
              <a:rPr lang="en-US" spc="-27" dirty="0">
                <a:latin typeface="Tahoma"/>
                <a:cs typeface="Tahoma"/>
              </a:rPr>
              <a:t>m</a:t>
            </a:r>
            <a:r>
              <a:rPr lang="en-US" spc="-13" dirty="0">
                <a:latin typeface="Tahoma"/>
                <a:cs typeface="Tahoma"/>
              </a:rPr>
              <a:t>ag</a:t>
            </a:r>
            <a:r>
              <a:rPr lang="en-US" dirty="0">
                <a:latin typeface="Tahoma"/>
                <a:cs typeface="Tahoma"/>
              </a:rPr>
              <a:t>e</a:t>
            </a:r>
            <a:r>
              <a:rPr lang="en-US" spc="-4" dirty="0">
                <a:latin typeface="Tahoma"/>
                <a:cs typeface="Tahoma"/>
              </a:rPr>
              <a:t> </a:t>
            </a:r>
            <a:r>
              <a:rPr lang="en-US" dirty="0">
                <a:latin typeface="Tahoma"/>
                <a:cs typeface="Tahoma"/>
              </a:rPr>
              <a:t>fe</a:t>
            </a:r>
            <a:r>
              <a:rPr lang="en-US" spc="-13" dirty="0">
                <a:latin typeface="Tahoma"/>
                <a:cs typeface="Tahoma"/>
              </a:rPr>
              <a:t>a</a:t>
            </a:r>
            <a:r>
              <a:rPr lang="en-US" dirty="0">
                <a:latin typeface="Tahoma"/>
                <a:cs typeface="Tahoma"/>
              </a:rPr>
              <a:t>t</a:t>
            </a:r>
            <a:r>
              <a:rPr lang="en-US" spc="-13" dirty="0">
                <a:latin typeface="Tahoma"/>
                <a:cs typeface="Tahoma"/>
              </a:rPr>
              <a:t>u</a:t>
            </a:r>
            <a:r>
              <a:rPr lang="en-US" dirty="0">
                <a:latin typeface="Tahoma"/>
                <a:cs typeface="Tahoma"/>
              </a:rPr>
              <a:t>res</a:t>
            </a:r>
            <a:r>
              <a:rPr lang="en-US" spc="-4" dirty="0">
                <a:latin typeface="Tahoma"/>
                <a:cs typeface="Tahoma"/>
              </a:rPr>
              <a:t> </a:t>
            </a:r>
            <a:r>
              <a:rPr lang="en-US" dirty="0">
                <a:latin typeface="Tahoma"/>
                <a:cs typeface="Tahoma"/>
              </a:rPr>
              <a:t>fr</a:t>
            </a:r>
            <a:r>
              <a:rPr lang="en-US" spc="-18" dirty="0">
                <a:latin typeface="Tahoma"/>
                <a:cs typeface="Tahoma"/>
              </a:rPr>
              <a:t>om</a:t>
            </a:r>
            <a:r>
              <a:rPr lang="en-US" spc="-4" dirty="0">
                <a:latin typeface="Tahoma"/>
                <a:cs typeface="Tahoma"/>
              </a:rPr>
              <a:t> </a:t>
            </a:r>
            <a:r>
              <a:rPr lang="en-US" dirty="0">
                <a:latin typeface="Tahoma"/>
                <a:cs typeface="Tahoma"/>
              </a:rPr>
              <a:t>sc</a:t>
            </a:r>
            <a:r>
              <a:rPr lang="en-US" spc="-9" dirty="0">
                <a:latin typeface="Tahoma"/>
                <a:cs typeface="Tahoma"/>
              </a:rPr>
              <a:t>al</a:t>
            </a:r>
            <a:r>
              <a:rPr lang="en-US" dirty="0">
                <a:latin typeface="Tahoma"/>
                <a:cs typeface="Tahoma"/>
              </a:rPr>
              <a:t>e-</a:t>
            </a:r>
            <a:r>
              <a:rPr lang="en-US" spc="-9" dirty="0">
                <a:latin typeface="Tahoma"/>
                <a:cs typeface="Tahoma"/>
              </a:rPr>
              <a:t>in</a:t>
            </a:r>
            <a:r>
              <a:rPr lang="en-US" spc="-18" dirty="0">
                <a:latin typeface="Tahoma"/>
                <a:cs typeface="Tahoma"/>
              </a:rPr>
              <a:t>v</a:t>
            </a:r>
            <a:r>
              <a:rPr lang="en-US" spc="-13" dirty="0">
                <a:latin typeface="Tahoma"/>
                <a:cs typeface="Tahoma"/>
              </a:rPr>
              <a:t>a</a:t>
            </a:r>
            <a:r>
              <a:rPr lang="en-US" dirty="0">
                <a:latin typeface="Tahoma"/>
                <a:cs typeface="Tahoma"/>
              </a:rPr>
              <a:t>r</a:t>
            </a:r>
            <a:r>
              <a:rPr lang="en-US" spc="-13" dirty="0">
                <a:latin typeface="Tahoma"/>
                <a:cs typeface="Tahoma"/>
              </a:rPr>
              <a:t>ian</a:t>
            </a:r>
            <a:r>
              <a:rPr lang="en-US" dirty="0">
                <a:latin typeface="Tahoma"/>
                <a:cs typeface="Tahoma"/>
              </a:rPr>
              <a:t>t </a:t>
            </a:r>
            <a:r>
              <a:rPr lang="en-US" spc="-4" dirty="0" err="1">
                <a:latin typeface="Tahoma"/>
                <a:cs typeface="Tahoma"/>
              </a:rPr>
              <a:t>k</a:t>
            </a:r>
            <a:r>
              <a:rPr lang="en-US" dirty="0" err="1">
                <a:latin typeface="Tahoma"/>
                <a:cs typeface="Tahoma"/>
              </a:rPr>
              <a:t>e</a:t>
            </a:r>
            <a:r>
              <a:rPr lang="en-US" spc="-18" dirty="0" err="1">
                <a:latin typeface="Tahoma"/>
                <a:cs typeface="Tahoma"/>
              </a:rPr>
              <a:t>y</a:t>
            </a:r>
            <a:r>
              <a:rPr lang="en-US" spc="-13" dirty="0" err="1">
                <a:latin typeface="Tahoma"/>
                <a:cs typeface="Tahoma"/>
              </a:rPr>
              <a:t>poin</a:t>
            </a:r>
            <a:r>
              <a:rPr lang="en-US" dirty="0" err="1">
                <a:latin typeface="Tahoma"/>
                <a:cs typeface="Tahoma"/>
              </a:rPr>
              <a:t>ts</a:t>
            </a:r>
            <a:r>
              <a:rPr lang="en-US" spc="-9" dirty="0">
                <a:latin typeface="Tahoma"/>
                <a:cs typeface="Tahoma"/>
              </a:rPr>
              <a:t>.</a:t>
            </a:r>
            <a:r>
              <a:rPr lang="en-US" spc="-4" dirty="0">
                <a:latin typeface="Tahoma"/>
                <a:cs typeface="Tahoma"/>
              </a:rPr>
              <a:t> </a:t>
            </a:r>
            <a:r>
              <a:rPr lang="en-US" dirty="0">
                <a:latin typeface="Tahoma"/>
                <a:cs typeface="Tahoma"/>
              </a:rPr>
              <a:t>D</a:t>
            </a:r>
            <a:r>
              <a:rPr lang="en-US" spc="-13" dirty="0">
                <a:latin typeface="Tahoma"/>
                <a:cs typeface="Tahoma"/>
              </a:rPr>
              <a:t>a</a:t>
            </a:r>
            <a:r>
              <a:rPr lang="en-US" spc="-18" dirty="0">
                <a:latin typeface="Tahoma"/>
                <a:cs typeface="Tahoma"/>
              </a:rPr>
              <a:t>v</a:t>
            </a:r>
            <a:r>
              <a:rPr lang="en-US" spc="-9" dirty="0">
                <a:latin typeface="Tahoma"/>
                <a:cs typeface="Tahoma"/>
              </a:rPr>
              <a:t>id</a:t>
            </a:r>
            <a:r>
              <a:rPr lang="en-US" spc="-4" dirty="0">
                <a:latin typeface="Tahoma"/>
                <a:cs typeface="Tahoma"/>
              </a:rPr>
              <a:t> </a:t>
            </a:r>
            <a:r>
              <a:rPr lang="en-US" dirty="0">
                <a:latin typeface="Tahoma"/>
                <a:cs typeface="Tahoma"/>
              </a:rPr>
              <a:t>G</a:t>
            </a:r>
            <a:r>
              <a:rPr lang="en-US" spc="-9" dirty="0">
                <a:latin typeface="Tahoma"/>
                <a:cs typeface="Tahoma"/>
              </a:rPr>
              <a:t>.</a:t>
            </a:r>
            <a:r>
              <a:rPr lang="en-US" spc="-4" dirty="0">
                <a:latin typeface="Tahoma"/>
                <a:cs typeface="Tahoma"/>
              </a:rPr>
              <a:t> </a:t>
            </a:r>
            <a:r>
              <a:rPr lang="en-US" spc="-13" dirty="0">
                <a:latin typeface="Tahoma"/>
                <a:cs typeface="Tahoma"/>
              </a:rPr>
              <a:t>L</a:t>
            </a:r>
            <a:r>
              <a:rPr lang="en-US" dirty="0">
                <a:latin typeface="Tahoma"/>
                <a:cs typeface="Tahoma"/>
              </a:rPr>
              <a:t>owe</a:t>
            </a:r>
            <a:r>
              <a:rPr lang="en-US" spc="-9" dirty="0">
                <a:latin typeface="Tahoma"/>
                <a:cs typeface="Tahoma"/>
              </a:rPr>
              <a:t>,</a:t>
            </a:r>
            <a:r>
              <a:rPr lang="en-US" spc="-4" dirty="0">
                <a:latin typeface="Tahoma"/>
                <a:cs typeface="Tahoma"/>
              </a:rPr>
              <a:t> </a:t>
            </a:r>
            <a:r>
              <a:rPr lang="en-US" spc="-13" dirty="0">
                <a:latin typeface="Tahoma"/>
                <a:cs typeface="Tahoma"/>
              </a:rPr>
              <a:t>In</a:t>
            </a:r>
            <a:r>
              <a:rPr lang="en-US" dirty="0">
                <a:latin typeface="Tahoma"/>
                <a:cs typeface="Tahoma"/>
              </a:rPr>
              <a:t>ter</a:t>
            </a:r>
            <a:r>
              <a:rPr lang="en-US" spc="-13" dirty="0">
                <a:latin typeface="Tahoma"/>
                <a:cs typeface="Tahoma"/>
              </a:rPr>
              <a:t>na</a:t>
            </a:r>
            <a:r>
              <a:rPr lang="en-US" dirty="0">
                <a:latin typeface="Tahoma"/>
                <a:cs typeface="Tahoma"/>
              </a:rPr>
              <a:t>t</a:t>
            </a:r>
            <a:r>
              <a:rPr lang="en-US" spc="-9" dirty="0">
                <a:latin typeface="Tahoma"/>
                <a:cs typeface="Tahoma"/>
              </a:rPr>
              <a:t>ional</a:t>
            </a:r>
            <a:r>
              <a:rPr lang="en-US" spc="-4" dirty="0">
                <a:latin typeface="Tahoma"/>
                <a:cs typeface="Tahoma"/>
              </a:rPr>
              <a:t> </a:t>
            </a:r>
            <a:r>
              <a:rPr lang="en-US" spc="-13" dirty="0">
                <a:latin typeface="Tahoma"/>
                <a:cs typeface="Tahoma"/>
              </a:rPr>
              <a:t>Jou</a:t>
            </a:r>
            <a:r>
              <a:rPr lang="en-US" dirty="0">
                <a:latin typeface="Tahoma"/>
                <a:cs typeface="Tahoma"/>
              </a:rPr>
              <a:t>r</a:t>
            </a:r>
            <a:r>
              <a:rPr lang="en-US" spc="-13" dirty="0">
                <a:latin typeface="Tahoma"/>
                <a:cs typeface="Tahoma"/>
              </a:rPr>
              <a:t>nal</a:t>
            </a:r>
            <a:r>
              <a:rPr lang="en-US" spc="-4" dirty="0">
                <a:latin typeface="Tahoma"/>
                <a:cs typeface="Tahoma"/>
              </a:rPr>
              <a:t> </a:t>
            </a:r>
            <a:r>
              <a:rPr lang="en-US" dirty="0">
                <a:latin typeface="Tahoma"/>
                <a:cs typeface="Tahoma"/>
              </a:rPr>
              <a:t>of </a:t>
            </a:r>
            <a:r>
              <a:rPr lang="en-US" spc="-13" dirty="0">
                <a:latin typeface="Tahoma"/>
                <a:cs typeface="Tahoma"/>
              </a:rPr>
              <a:t>Co</a:t>
            </a:r>
            <a:r>
              <a:rPr lang="en-US" spc="-27" dirty="0">
                <a:latin typeface="Tahoma"/>
                <a:cs typeface="Tahoma"/>
              </a:rPr>
              <a:t>m</a:t>
            </a:r>
            <a:r>
              <a:rPr lang="en-US" spc="-13" dirty="0">
                <a:latin typeface="Tahoma"/>
                <a:cs typeface="Tahoma"/>
              </a:rPr>
              <a:t>pu</a:t>
            </a:r>
            <a:r>
              <a:rPr lang="en-US" dirty="0">
                <a:latin typeface="Tahoma"/>
                <a:cs typeface="Tahoma"/>
              </a:rPr>
              <a:t>ter</a:t>
            </a:r>
            <a:r>
              <a:rPr lang="en-US" spc="-4" dirty="0">
                <a:latin typeface="Tahoma"/>
                <a:cs typeface="Tahoma"/>
              </a:rPr>
              <a:t> </a:t>
            </a:r>
            <a:r>
              <a:rPr lang="en-US" spc="-9" dirty="0">
                <a:latin typeface="Tahoma"/>
                <a:cs typeface="Tahoma"/>
              </a:rPr>
              <a:t>Vi</a:t>
            </a:r>
            <a:r>
              <a:rPr lang="en-US" dirty="0">
                <a:latin typeface="Tahoma"/>
                <a:cs typeface="Tahoma"/>
              </a:rPr>
              <a:t>s</a:t>
            </a:r>
            <a:r>
              <a:rPr lang="en-US" spc="-9" dirty="0">
                <a:latin typeface="Tahoma"/>
                <a:cs typeface="Tahoma"/>
              </a:rPr>
              <a:t>ion,</a:t>
            </a:r>
            <a:r>
              <a:rPr lang="en-US" spc="-4" dirty="0">
                <a:latin typeface="Tahoma"/>
                <a:cs typeface="Tahoma"/>
              </a:rPr>
              <a:t> </a:t>
            </a:r>
            <a:r>
              <a:rPr lang="en-US" spc="-13" dirty="0">
                <a:latin typeface="Tahoma"/>
                <a:cs typeface="Tahoma"/>
              </a:rPr>
              <a:t>60,</a:t>
            </a:r>
            <a:r>
              <a:rPr lang="en-US" spc="-4" dirty="0">
                <a:latin typeface="Tahoma"/>
                <a:cs typeface="Tahoma"/>
              </a:rPr>
              <a:t> </a:t>
            </a:r>
            <a:r>
              <a:rPr lang="en-US" spc="-13" dirty="0">
                <a:latin typeface="Tahoma"/>
                <a:cs typeface="Tahoma"/>
              </a:rPr>
              <a:t>2</a:t>
            </a:r>
            <a:r>
              <a:rPr lang="en-US" spc="-4" dirty="0">
                <a:latin typeface="Tahoma"/>
                <a:cs typeface="Tahoma"/>
              </a:rPr>
              <a:t> </a:t>
            </a:r>
            <a:r>
              <a:rPr lang="en-US" spc="-13" dirty="0">
                <a:latin typeface="Tahoma"/>
                <a:cs typeface="Tahoma"/>
              </a:rPr>
              <a:t>(2004),</a:t>
            </a:r>
            <a:r>
              <a:rPr lang="en-US" spc="-4" dirty="0">
                <a:latin typeface="Tahoma"/>
                <a:cs typeface="Tahoma"/>
              </a:rPr>
              <a:t> </a:t>
            </a:r>
            <a:r>
              <a:rPr lang="en-US" spc="-13" dirty="0">
                <a:latin typeface="Tahoma"/>
                <a:cs typeface="Tahoma"/>
              </a:rPr>
              <a:t>pp.</a:t>
            </a:r>
            <a:r>
              <a:rPr lang="en-US" spc="-4" dirty="0">
                <a:latin typeface="Tahoma"/>
                <a:cs typeface="Tahoma"/>
              </a:rPr>
              <a:t> </a:t>
            </a:r>
            <a:r>
              <a:rPr lang="en-US" spc="-13" dirty="0">
                <a:latin typeface="Tahoma"/>
                <a:cs typeface="Tahoma"/>
              </a:rPr>
              <a:t>91</a:t>
            </a:r>
            <a:r>
              <a:rPr lang="en-US" dirty="0">
                <a:latin typeface="Tahoma"/>
                <a:cs typeface="Tahoma"/>
              </a:rPr>
              <a:t>-</a:t>
            </a:r>
            <a:r>
              <a:rPr lang="en-US" spc="-13" dirty="0">
                <a:latin typeface="Tahoma"/>
                <a:cs typeface="Tahoma"/>
              </a:rPr>
              <a:t>110.</a:t>
            </a:r>
            <a:endParaRPr lang="en-US" dirty="0">
              <a:latin typeface="Tahoma"/>
              <a:cs typeface="Tahoma"/>
            </a:endParaRPr>
          </a:p>
        </p:txBody>
      </p:sp>
    </p:spTree>
    <p:extLst>
      <p:ext uri="{BB962C8B-B14F-4D97-AF65-F5344CB8AC3E}">
        <p14:creationId xmlns:p14="http://schemas.microsoft.com/office/powerpoint/2010/main" val="1981813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18490" y="869586"/>
            <a:ext cx="6507018" cy="446276"/>
          </a:xfrm>
          <a:prstGeom prst="rect">
            <a:avLst/>
          </a:prstGeom>
        </p:spPr>
        <p:txBody>
          <a:bodyPr vert="horz" wrap="square" lIns="0" tIns="0" rIns="0" bIns="0" rtlCol="0">
            <a:spAutoFit/>
          </a:bodyPr>
          <a:lstStyle/>
          <a:p>
            <a:pPr marL="402695"/>
            <a:r>
              <a:rPr sz="2900" dirty="0"/>
              <a:t>Sc</a:t>
            </a:r>
            <a:r>
              <a:rPr sz="2900" spc="-13" dirty="0"/>
              <a:t>ale</a:t>
            </a:r>
            <a:r>
              <a:rPr sz="2900" spc="-4" dirty="0"/>
              <a:t> </a:t>
            </a:r>
            <a:r>
              <a:rPr sz="2900" spc="-18" dirty="0"/>
              <a:t>In</a:t>
            </a:r>
            <a:r>
              <a:rPr sz="2900" spc="-22" dirty="0"/>
              <a:t>v</a:t>
            </a:r>
            <a:r>
              <a:rPr sz="2900" spc="-18" dirty="0"/>
              <a:t>a</a:t>
            </a:r>
            <a:r>
              <a:rPr sz="2900" dirty="0"/>
              <a:t>r</a:t>
            </a:r>
            <a:r>
              <a:rPr sz="2900" spc="-13" dirty="0"/>
              <a:t>ian</a:t>
            </a:r>
            <a:r>
              <a:rPr sz="2900" dirty="0"/>
              <a:t>t</a:t>
            </a:r>
            <a:r>
              <a:rPr sz="2900" spc="-4" dirty="0"/>
              <a:t> </a:t>
            </a:r>
            <a:r>
              <a:rPr sz="2900" spc="-22" dirty="0"/>
              <a:t>d</a:t>
            </a:r>
            <a:r>
              <a:rPr sz="2900" dirty="0"/>
              <a:t>etect</a:t>
            </a:r>
            <a:r>
              <a:rPr sz="2900" spc="-13" dirty="0"/>
              <a:t>ion</a:t>
            </a:r>
            <a:endParaRPr sz="2900"/>
          </a:p>
        </p:txBody>
      </p:sp>
      <p:sp>
        <p:nvSpPr>
          <p:cNvPr id="4" name="object 4"/>
          <p:cNvSpPr txBox="1"/>
          <p:nvPr/>
        </p:nvSpPr>
        <p:spPr>
          <a:xfrm>
            <a:off x="1318490" y="1487101"/>
            <a:ext cx="6713105" cy="1043876"/>
          </a:xfrm>
          <a:prstGeom prst="rect">
            <a:avLst/>
          </a:prstGeom>
        </p:spPr>
        <p:txBody>
          <a:bodyPr vert="horz" wrap="square" lIns="0" tIns="0" rIns="0" bIns="0" rtlCol="0">
            <a:spAutoFit/>
          </a:bodyPr>
          <a:lstStyle/>
          <a:p>
            <a:pPr marL="318966" marR="37593" indent="-307574">
              <a:lnSpc>
                <a:spcPts val="2513"/>
              </a:lnSpc>
              <a:buClr>
                <a:srgbClr val="3333CC"/>
              </a:buClr>
              <a:buSzPct val="58333"/>
              <a:buFont typeface="Wingdings"/>
              <a:buChar char=""/>
              <a:tabLst>
                <a:tab pos="318966" algn="l"/>
              </a:tabLst>
            </a:pPr>
            <a:r>
              <a:rPr sz="2200" dirty="0">
                <a:latin typeface="Tahoma"/>
                <a:cs typeface="Tahoma"/>
              </a:rPr>
              <a:t>S</a:t>
            </a:r>
            <a:r>
              <a:rPr sz="2200" spc="-13" dirty="0">
                <a:latin typeface="Tahoma"/>
                <a:cs typeface="Tahoma"/>
              </a:rPr>
              <a:t>harp</a:t>
            </a:r>
            <a:r>
              <a:rPr sz="2200" spc="-4" dirty="0">
                <a:latin typeface="Tahoma"/>
                <a:cs typeface="Tahoma"/>
              </a:rPr>
              <a:t> </a:t>
            </a:r>
            <a:r>
              <a:rPr sz="2200" spc="-9" dirty="0">
                <a:latin typeface="Tahoma"/>
                <a:cs typeface="Tahoma"/>
              </a:rPr>
              <a:t>l</a:t>
            </a:r>
            <a:r>
              <a:rPr sz="2200" dirty="0">
                <a:latin typeface="Tahoma"/>
                <a:cs typeface="Tahoma"/>
              </a:rPr>
              <a:t>oc</a:t>
            </a:r>
            <a:r>
              <a:rPr sz="2200" spc="-9" dirty="0">
                <a:latin typeface="Tahoma"/>
                <a:cs typeface="Tahoma"/>
              </a:rPr>
              <a:t>al</a:t>
            </a:r>
            <a:r>
              <a:rPr sz="2200" spc="-4" dirty="0">
                <a:latin typeface="Tahoma"/>
                <a:cs typeface="Tahoma"/>
              </a:rPr>
              <a:t> </a:t>
            </a:r>
            <a:r>
              <a:rPr sz="2200" spc="-9" dirty="0">
                <a:latin typeface="Tahoma"/>
                <a:cs typeface="Tahoma"/>
              </a:rPr>
              <a:t>in</a:t>
            </a:r>
            <a:r>
              <a:rPr sz="2200" dirty="0">
                <a:latin typeface="Tahoma"/>
                <a:cs typeface="Tahoma"/>
              </a:rPr>
              <a:t>te</a:t>
            </a:r>
            <a:r>
              <a:rPr sz="2200" spc="-13" dirty="0">
                <a:latin typeface="Tahoma"/>
                <a:cs typeface="Tahoma"/>
              </a:rPr>
              <a:t>n</a:t>
            </a:r>
            <a:r>
              <a:rPr sz="2200" dirty="0">
                <a:latin typeface="Tahoma"/>
                <a:cs typeface="Tahoma"/>
              </a:rPr>
              <a:t>s</a:t>
            </a:r>
            <a:r>
              <a:rPr sz="2200" spc="-9" dirty="0">
                <a:latin typeface="Tahoma"/>
                <a:cs typeface="Tahoma"/>
              </a:rPr>
              <a:t>i</a:t>
            </a:r>
            <a:r>
              <a:rPr sz="2200" dirty="0">
                <a:latin typeface="Tahoma"/>
                <a:cs typeface="Tahoma"/>
              </a:rPr>
              <a:t>ty</a:t>
            </a:r>
            <a:r>
              <a:rPr sz="2200" spc="-4" dirty="0">
                <a:latin typeface="Tahoma"/>
                <a:cs typeface="Tahoma"/>
              </a:rPr>
              <a:t> </a:t>
            </a:r>
            <a:r>
              <a:rPr sz="2200" dirty="0">
                <a:latin typeface="Tahoma"/>
                <a:cs typeface="Tahoma"/>
              </a:rPr>
              <a:t>c</a:t>
            </a:r>
            <a:r>
              <a:rPr sz="2200" spc="-13" dirty="0">
                <a:latin typeface="Tahoma"/>
                <a:cs typeface="Tahoma"/>
              </a:rPr>
              <a:t>hang</a:t>
            </a:r>
            <a:r>
              <a:rPr sz="2200" dirty="0">
                <a:latin typeface="Tahoma"/>
                <a:cs typeface="Tahoma"/>
              </a:rPr>
              <a:t>es</a:t>
            </a:r>
            <a:r>
              <a:rPr sz="2200" spc="-4" dirty="0">
                <a:latin typeface="Tahoma"/>
                <a:cs typeface="Tahoma"/>
              </a:rPr>
              <a:t> </a:t>
            </a:r>
            <a:r>
              <a:rPr sz="2200" spc="-13" dirty="0">
                <a:latin typeface="Tahoma"/>
                <a:cs typeface="Tahoma"/>
              </a:rPr>
              <a:t>a</a:t>
            </a:r>
            <a:r>
              <a:rPr sz="2200" dirty="0">
                <a:latin typeface="Tahoma"/>
                <a:cs typeface="Tahoma"/>
              </a:rPr>
              <a:t>re</a:t>
            </a:r>
            <a:r>
              <a:rPr sz="2200" spc="-4" dirty="0">
                <a:latin typeface="Tahoma"/>
                <a:cs typeface="Tahoma"/>
              </a:rPr>
              <a:t> </a:t>
            </a:r>
            <a:r>
              <a:rPr sz="2200" spc="-13" dirty="0">
                <a:latin typeface="Tahoma"/>
                <a:cs typeface="Tahoma"/>
              </a:rPr>
              <a:t>good</a:t>
            </a:r>
            <a:r>
              <a:rPr sz="2200" spc="-4" dirty="0">
                <a:latin typeface="Tahoma"/>
                <a:cs typeface="Tahoma"/>
              </a:rPr>
              <a:t> </a:t>
            </a:r>
            <a:r>
              <a:rPr sz="2200" dirty="0">
                <a:latin typeface="Tahoma"/>
                <a:cs typeface="Tahoma"/>
              </a:rPr>
              <a:t>f</a:t>
            </a:r>
            <a:r>
              <a:rPr sz="2200" spc="-13" dirty="0">
                <a:latin typeface="Tahoma"/>
                <a:cs typeface="Tahoma"/>
              </a:rPr>
              <a:t>un</a:t>
            </a:r>
            <a:r>
              <a:rPr sz="2200" dirty="0">
                <a:latin typeface="Tahoma"/>
                <a:cs typeface="Tahoma"/>
              </a:rPr>
              <a:t>ct</a:t>
            </a:r>
            <a:r>
              <a:rPr sz="2200" spc="-13" dirty="0">
                <a:latin typeface="Tahoma"/>
                <a:cs typeface="Tahoma"/>
              </a:rPr>
              <a:t>ion</a:t>
            </a:r>
            <a:r>
              <a:rPr sz="2200" dirty="0">
                <a:latin typeface="Tahoma"/>
                <a:cs typeface="Tahoma"/>
              </a:rPr>
              <a:t>s</a:t>
            </a:r>
            <a:r>
              <a:rPr sz="2200" spc="-4" dirty="0">
                <a:latin typeface="Tahoma"/>
                <a:cs typeface="Tahoma"/>
              </a:rPr>
              <a:t> </a:t>
            </a:r>
            <a:r>
              <a:rPr sz="2200" dirty="0">
                <a:latin typeface="Tahoma"/>
                <a:cs typeface="Tahoma"/>
              </a:rPr>
              <a:t>for </a:t>
            </a:r>
            <a:r>
              <a:rPr sz="2200" spc="-9" dirty="0">
                <a:latin typeface="Tahoma"/>
                <a:cs typeface="Tahoma"/>
              </a:rPr>
              <a:t>id</a:t>
            </a:r>
            <a:r>
              <a:rPr sz="2200" dirty="0">
                <a:latin typeface="Tahoma"/>
                <a:cs typeface="Tahoma"/>
              </a:rPr>
              <a:t>e</a:t>
            </a:r>
            <a:r>
              <a:rPr sz="2200" spc="-13" dirty="0">
                <a:latin typeface="Tahoma"/>
                <a:cs typeface="Tahoma"/>
              </a:rPr>
              <a:t>n</a:t>
            </a:r>
            <a:r>
              <a:rPr sz="2200" dirty="0">
                <a:latin typeface="Tahoma"/>
                <a:cs typeface="Tahoma"/>
              </a:rPr>
              <a:t>t</a:t>
            </a:r>
            <a:r>
              <a:rPr sz="2200" spc="-9" dirty="0">
                <a:latin typeface="Tahoma"/>
                <a:cs typeface="Tahoma"/>
              </a:rPr>
              <a:t>i</a:t>
            </a:r>
            <a:r>
              <a:rPr sz="2200" dirty="0">
                <a:latin typeface="Tahoma"/>
                <a:cs typeface="Tahoma"/>
              </a:rPr>
              <a:t>f</a:t>
            </a:r>
            <a:r>
              <a:rPr sz="2200" spc="-18" dirty="0">
                <a:latin typeface="Tahoma"/>
                <a:cs typeface="Tahoma"/>
              </a:rPr>
              <a:t>y</a:t>
            </a:r>
            <a:r>
              <a:rPr sz="2200" spc="-13" dirty="0">
                <a:latin typeface="Tahoma"/>
                <a:cs typeface="Tahoma"/>
              </a:rPr>
              <a:t>ing</a:t>
            </a:r>
            <a:r>
              <a:rPr sz="2200" spc="-4" dirty="0">
                <a:latin typeface="Tahoma"/>
                <a:cs typeface="Tahoma"/>
              </a:rPr>
              <a:t> </a:t>
            </a:r>
            <a:r>
              <a:rPr sz="2200" dirty="0">
                <a:latin typeface="Tahoma"/>
                <a:cs typeface="Tahoma"/>
              </a:rPr>
              <a:t>re</a:t>
            </a:r>
            <a:r>
              <a:rPr sz="2200" spc="-9" dirty="0">
                <a:latin typeface="Tahoma"/>
                <a:cs typeface="Tahoma"/>
              </a:rPr>
              <a:t>la</a:t>
            </a:r>
            <a:r>
              <a:rPr sz="2200" dirty="0">
                <a:latin typeface="Tahoma"/>
                <a:cs typeface="Tahoma"/>
              </a:rPr>
              <a:t>t</a:t>
            </a:r>
            <a:r>
              <a:rPr sz="2200" spc="-9" dirty="0">
                <a:latin typeface="Tahoma"/>
                <a:cs typeface="Tahoma"/>
              </a:rPr>
              <a:t>i</a:t>
            </a:r>
            <a:r>
              <a:rPr sz="2200" spc="-4" dirty="0">
                <a:latin typeface="Tahoma"/>
                <a:cs typeface="Tahoma"/>
              </a:rPr>
              <a:t>v</a:t>
            </a:r>
            <a:r>
              <a:rPr sz="2200" dirty="0">
                <a:latin typeface="Tahoma"/>
                <a:cs typeface="Tahoma"/>
              </a:rPr>
              <a:t>e</a:t>
            </a:r>
            <a:r>
              <a:rPr sz="2200" spc="-4" dirty="0">
                <a:latin typeface="Tahoma"/>
                <a:cs typeface="Tahoma"/>
              </a:rPr>
              <a:t> </a:t>
            </a:r>
            <a:r>
              <a:rPr sz="2200" dirty="0">
                <a:latin typeface="Tahoma"/>
                <a:cs typeface="Tahoma"/>
              </a:rPr>
              <a:t>sc</a:t>
            </a:r>
            <a:r>
              <a:rPr sz="2200" spc="-9" dirty="0">
                <a:latin typeface="Tahoma"/>
                <a:cs typeface="Tahoma"/>
              </a:rPr>
              <a:t>al</a:t>
            </a:r>
            <a:r>
              <a:rPr sz="2200" dirty="0">
                <a:latin typeface="Tahoma"/>
                <a:cs typeface="Tahoma"/>
              </a:rPr>
              <a:t>e</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re</a:t>
            </a:r>
            <a:r>
              <a:rPr sz="2200" spc="-13" dirty="0">
                <a:latin typeface="Tahoma"/>
                <a:cs typeface="Tahoma"/>
              </a:rPr>
              <a:t>gion</a:t>
            </a:r>
            <a:endParaRPr sz="2200">
              <a:latin typeface="Tahoma"/>
              <a:cs typeface="Tahoma"/>
            </a:endParaRPr>
          </a:p>
          <a:p>
            <a:pPr marL="318966" indent="-307574">
              <a:spcBef>
                <a:spcPts val="462"/>
              </a:spcBef>
              <a:buClr>
                <a:srgbClr val="3333CC"/>
              </a:buClr>
              <a:buSzPct val="58333"/>
              <a:buFont typeface="Wingdings"/>
              <a:buChar char=""/>
              <a:tabLst>
                <a:tab pos="318966" algn="l"/>
              </a:tabLst>
            </a:pPr>
            <a:r>
              <a:rPr sz="2200" spc="-13" dirty="0">
                <a:latin typeface="Tahoma"/>
                <a:cs typeface="Tahoma"/>
              </a:rPr>
              <a:t>Response</a:t>
            </a:r>
            <a:r>
              <a:rPr sz="2200" spc="-4" dirty="0">
                <a:latin typeface="Tahoma"/>
                <a:cs typeface="Tahoma"/>
              </a:rPr>
              <a:t> </a:t>
            </a:r>
            <a:r>
              <a:rPr sz="2200" dirty="0">
                <a:latin typeface="Tahoma"/>
                <a:cs typeface="Tahoma"/>
              </a:rPr>
              <a:t>of</a:t>
            </a:r>
            <a:r>
              <a:rPr sz="2200" spc="-4" dirty="0">
                <a:latin typeface="Tahoma"/>
                <a:cs typeface="Tahoma"/>
              </a:rPr>
              <a:t> </a:t>
            </a:r>
            <a:r>
              <a:rPr sz="2200" spc="-13" dirty="0">
                <a:latin typeface="Tahoma"/>
                <a:cs typeface="Tahoma"/>
              </a:rPr>
              <a:t>Lapla</a:t>
            </a:r>
            <a:r>
              <a:rPr sz="2200" dirty="0">
                <a:latin typeface="Tahoma"/>
                <a:cs typeface="Tahoma"/>
              </a:rPr>
              <a:t>c</a:t>
            </a:r>
            <a:r>
              <a:rPr sz="2200" spc="-13" dirty="0">
                <a:latin typeface="Tahoma"/>
                <a:cs typeface="Tahoma"/>
              </a:rPr>
              <a:t>ian</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G</a:t>
            </a:r>
            <a:r>
              <a:rPr sz="2200" spc="-13" dirty="0">
                <a:latin typeface="Tahoma"/>
                <a:cs typeface="Tahoma"/>
              </a:rPr>
              <a:t>au</a:t>
            </a:r>
            <a:r>
              <a:rPr sz="2200" dirty="0">
                <a:latin typeface="Tahoma"/>
                <a:cs typeface="Tahoma"/>
              </a:rPr>
              <a:t>ss</a:t>
            </a:r>
            <a:r>
              <a:rPr sz="2200" spc="-13" dirty="0">
                <a:latin typeface="Tahoma"/>
                <a:cs typeface="Tahoma"/>
              </a:rPr>
              <a:t>ian</a:t>
            </a:r>
            <a:r>
              <a:rPr sz="2200" dirty="0">
                <a:latin typeface="Tahoma"/>
                <a:cs typeface="Tahoma"/>
              </a:rPr>
              <a:t>s</a:t>
            </a:r>
            <a:r>
              <a:rPr sz="2200" spc="-4" dirty="0">
                <a:latin typeface="Tahoma"/>
                <a:cs typeface="Tahoma"/>
              </a:rPr>
              <a:t> </a:t>
            </a:r>
            <a:r>
              <a:rPr sz="2200" spc="-13" dirty="0">
                <a:latin typeface="Tahoma"/>
                <a:cs typeface="Tahoma"/>
              </a:rPr>
              <a:t>(L</a:t>
            </a:r>
            <a:r>
              <a:rPr sz="2200" dirty="0">
                <a:latin typeface="Tahoma"/>
                <a:cs typeface="Tahoma"/>
              </a:rPr>
              <a:t>oG</a:t>
            </a:r>
            <a:r>
              <a:rPr sz="2200" spc="-9" dirty="0">
                <a:latin typeface="Tahoma"/>
                <a:cs typeface="Tahoma"/>
              </a:rPr>
              <a:t>)</a:t>
            </a:r>
            <a:r>
              <a:rPr sz="2200" spc="-4" dirty="0">
                <a:latin typeface="Tahoma"/>
                <a:cs typeface="Tahoma"/>
              </a:rPr>
              <a:t> </a:t>
            </a:r>
            <a:r>
              <a:rPr sz="2200" spc="-13" dirty="0">
                <a:latin typeface="Tahoma"/>
                <a:cs typeface="Tahoma"/>
              </a:rPr>
              <a:t>a</a:t>
            </a:r>
            <a:r>
              <a:rPr sz="2200" dirty="0">
                <a:latin typeface="Tahoma"/>
                <a:cs typeface="Tahoma"/>
              </a:rPr>
              <a:t>t</a:t>
            </a:r>
            <a:r>
              <a:rPr sz="2200" spc="-4" dirty="0">
                <a:latin typeface="Tahoma"/>
                <a:cs typeface="Tahoma"/>
              </a:rPr>
              <a:t> </a:t>
            </a:r>
            <a:r>
              <a:rPr sz="2200" spc="-13" dirty="0">
                <a:latin typeface="Tahoma"/>
                <a:cs typeface="Tahoma"/>
              </a:rPr>
              <a:t>a</a:t>
            </a:r>
            <a:r>
              <a:rPr sz="2200" spc="-4" dirty="0">
                <a:latin typeface="Tahoma"/>
                <a:cs typeface="Tahoma"/>
              </a:rPr>
              <a:t> </a:t>
            </a:r>
            <a:r>
              <a:rPr sz="2200" spc="-13" dirty="0">
                <a:latin typeface="Tahoma"/>
                <a:cs typeface="Tahoma"/>
              </a:rPr>
              <a:t>poin</a:t>
            </a:r>
            <a:r>
              <a:rPr sz="2200" dirty="0">
                <a:latin typeface="Tahoma"/>
                <a:cs typeface="Tahoma"/>
              </a:rPr>
              <a:t>t</a:t>
            </a:r>
            <a:endParaRPr sz="2200">
              <a:latin typeface="Tahoma"/>
              <a:cs typeface="Tahoma"/>
            </a:endParaRPr>
          </a:p>
        </p:txBody>
      </p:sp>
      <p:sp>
        <p:nvSpPr>
          <p:cNvPr id="5" name="object 5"/>
          <p:cNvSpPr txBox="1"/>
          <p:nvPr/>
        </p:nvSpPr>
        <p:spPr>
          <a:xfrm>
            <a:off x="877455" y="2554941"/>
            <a:ext cx="7389091" cy="200055"/>
          </a:xfrm>
          <a:prstGeom prst="rect">
            <a:avLst/>
          </a:prstGeom>
        </p:spPr>
        <p:txBody>
          <a:bodyPr vert="horz" wrap="square" lIns="0" tIns="0" rIns="0" bIns="0" rtlCol="0">
            <a:spAutoFit/>
          </a:bodyPr>
          <a:lstStyle/>
          <a:p>
            <a:pPr marR="262008" algn="ctr"/>
            <a:r>
              <a:rPr sz="1300" spc="-9" dirty="0">
                <a:latin typeface="Tahoma"/>
                <a:cs typeface="Tahoma"/>
              </a:rPr>
              <a:t>CS </a:t>
            </a:r>
            <a:r>
              <a:rPr sz="1300" spc="-13" dirty="0">
                <a:latin typeface="Tahoma"/>
                <a:cs typeface="Tahoma"/>
              </a:rPr>
              <a:t>685l</a:t>
            </a:r>
            <a:endParaRPr sz="1300">
              <a:latin typeface="Tahoma"/>
              <a:cs typeface="Tahoma"/>
            </a:endParaRPr>
          </a:p>
        </p:txBody>
      </p:sp>
      <p:sp>
        <p:nvSpPr>
          <p:cNvPr id="6" name="object 6"/>
          <p:cNvSpPr/>
          <p:nvPr/>
        </p:nvSpPr>
        <p:spPr>
          <a:xfrm>
            <a:off x="877456" y="2554946"/>
            <a:ext cx="7389089" cy="3843617"/>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183100" y="6102955"/>
            <a:ext cx="311150" cy="200055"/>
          </a:xfrm>
          <a:prstGeom prst="rect">
            <a:avLst/>
          </a:prstGeom>
        </p:spPr>
        <p:txBody>
          <a:bodyPr vert="horz" wrap="square" lIns="0" tIns="0" rIns="0" bIns="0" rtlCol="0">
            <a:spAutoFit/>
          </a:bodyPr>
          <a:lstStyle/>
          <a:p>
            <a:pPr marL="109359"/>
            <a:r>
              <a:rPr spc="-9" dirty="0"/>
              <a:t>80</a:t>
            </a:r>
          </a:p>
        </p:txBody>
      </p:sp>
    </p:spTree>
    <p:extLst>
      <p:ext uri="{BB962C8B-B14F-4D97-AF65-F5344CB8AC3E}">
        <p14:creationId xmlns:p14="http://schemas.microsoft.com/office/powerpoint/2010/main" val="3905344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z="4000" dirty="0">
                <a:ea typeface="굴림" pitchFamily="34" charset="-127"/>
              </a:rPr>
              <a:t>1. </a:t>
            </a:r>
            <a:r>
              <a:rPr lang="en-US" altLang="en-US" sz="4000" dirty="0"/>
              <a:t>Feature </a:t>
            </a:r>
            <a:r>
              <a:rPr lang="en-US" altLang="ko-KR" sz="4000" dirty="0">
                <a:ea typeface="굴림" pitchFamily="34" charset="-127"/>
              </a:rPr>
              <a:t>dete</a:t>
            </a:r>
            <a:r>
              <a:rPr lang="en-US" altLang="en-US" sz="4000" dirty="0"/>
              <a:t>ction</a:t>
            </a:r>
          </a:p>
        </p:txBody>
      </p:sp>
      <p:sp>
        <p:nvSpPr>
          <p:cNvPr id="26627" name="Rectangle 3"/>
          <p:cNvSpPr>
            <a:spLocks noGrp="1" noChangeArrowheads="1"/>
          </p:cNvSpPr>
          <p:nvPr>
            <p:ph type="body" sz="half" idx="1"/>
          </p:nvPr>
        </p:nvSpPr>
        <p:spPr>
          <a:xfrm>
            <a:off x="457200" y="1600200"/>
            <a:ext cx="7848600" cy="4525963"/>
          </a:xfrm>
        </p:spPr>
        <p:txBody>
          <a:bodyPr>
            <a:normAutofit lnSpcReduction="10000"/>
          </a:bodyPr>
          <a:lstStyle/>
          <a:p>
            <a:pPr marL="0" indent="0">
              <a:buNone/>
            </a:pPr>
            <a:r>
              <a:rPr lang="en-US" sz="2400" dirty="0" smtClean="0"/>
              <a:t>This is the stage where the interest points, which are called </a:t>
            </a:r>
            <a:r>
              <a:rPr lang="en-US" sz="2400" dirty="0" err="1" smtClean="0"/>
              <a:t>keypoints</a:t>
            </a:r>
            <a:r>
              <a:rPr lang="en-US" sz="2400" dirty="0" smtClean="0"/>
              <a:t> in the SIFT framework, are detected. For this, the image is convolved with Gaussian filters at different scales, and then the difference of successive Gaussian-blurred images are taken. </a:t>
            </a:r>
            <a:r>
              <a:rPr lang="en-US" sz="2400" dirty="0" err="1" smtClean="0"/>
              <a:t>Keypoints</a:t>
            </a:r>
            <a:r>
              <a:rPr lang="en-US" sz="2400" dirty="0" smtClean="0"/>
              <a:t> are then taken as maxima/minima of the Difference of Gaussians</a:t>
            </a:r>
            <a:r>
              <a:rPr lang="en-US" sz="2400" dirty="0"/>
              <a:t> </a:t>
            </a:r>
            <a:r>
              <a:rPr lang="en-US" sz="2400" dirty="0" smtClean="0"/>
              <a:t>(</a:t>
            </a:r>
            <a:r>
              <a:rPr lang="en-US" sz="2400" dirty="0" err="1" smtClean="0"/>
              <a:t>DoG</a:t>
            </a:r>
            <a:r>
              <a:rPr lang="en-US" sz="2400" dirty="0" smtClean="0"/>
              <a:t>) that occur at multiple scales. </a:t>
            </a:r>
          </a:p>
          <a:p>
            <a:pPr marL="0" indent="0">
              <a:buNone/>
            </a:pPr>
            <a:r>
              <a:rPr lang="en-US" sz="2400" dirty="0" smtClean="0"/>
              <a:t>This is done by comparing each pixel in the </a:t>
            </a:r>
            <a:r>
              <a:rPr lang="en-US" sz="2400" dirty="0" err="1" smtClean="0"/>
              <a:t>DoG</a:t>
            </a:r>
            <a:r>
              <a:rPr lang="en-US" sz="2400" dirty="0" smtClean="0"/>
              <a:t> images to its eight neighbors at the same scale and nine corresponding neighboring pixels in each of the neighboring scales. If the pixel value is the maximum or minimum among all compared pixels, it is selected as a candidate </a:t>
            </a:r>
            <a:r>
              <a:rPr lang="en-US" sz="2400" dirty="0" err="1" smtClean="0"/>
              <a:t>keypoint</a:t>
            </a:r>
            <a:r>
              <a:rPr lang="en-US" sz="2400" dirty="0" smtClean="0"/>
              <a:t>.</a:t>
            </a:r>
            <a:endParaRPr lang="en-US" altLang="en-US" sz="2400" dirty="0"/>
          </a:p>
        </p:txBody>
      </p:sp>
    </p:spTree>
    <p:extLst>
      <p:ext uri="{BB962C8B-B14F-4D97-AF65-F5344CB8AC3E}">
        <p14:creationId xmlns:p14="http://schemas.microsoft.com/office/powerpoint/2010/main" val="1568228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905000"/>
            <a:ext cx="5327650" cy="3916363"/>
          </a:xfrm>
          <a:prstGeom prst="rect">
            <a:avLst/>
          </a:prstGeom>
          <a:noFill/>
          <a:extLst>
            <a:ext uri="{909E8E84-426E-40DD-AFC4-6F175D3DCCD1}">
              <a14:hiddenFill xmlns:a14="http://schemas.microsoft.com/office/drawing/2010/main">
                <a:solidFill>
                  <a:srgbClr val="FFFFFF"/>
                </a:solidFill>
              </a14:hiddenFill>
            </a:ext>
          </a:extLst>
        </p:spPr>
      </p:pic>
      <p:pic>
        <p:nvPicPr>
          <p:cNvPr id="75781"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395913" y="2371725"/>
            <a:ext cx="3519487" cy="3163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017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z="4000" dirty="0">
                <a:ea typeface="굴림" pitchFamily="34" charset="-127"/>
              </a:rPr>
              <a:t>1. </a:t>
            </a:r>
            <a:r>
              <a:rPr lang="en-US" altLang="en-US" sz="4000" dirty="0"/>
              <a:t>Feature </a:t>
            </a:r>
            <a:r>
              <a:rPr lang="en-US" altLang="ko-KR" sz="4000" dirty="0">
                <a:ea typeface="굴림" pitchFamily="34" charset="-127"/>
              </a:rPr>
              <a:t>dete</a:t>
            </a:r>
            <a:r>
              <a:rPr lang="en-US" altLang="en-US" sz="4000" dirty="0"/>
              <a:t>ction</a:t>
            </a:r>
          </a:p>
        </p:txBody>
      </p:sp>
      <p:sp>
        <p:nvSpPr>
          <p:cNvPr id="29699" name="Rectangle 3"/>
          <p:cNvSpPr>
            <a:spLocks noGrp="1" noChangeArrowheads="1"/>
          </p:cNvSpPr>
          <p:nvPr>
            <p:ph type="body" idx="1"/>
          </p:nvPr>
        </p:nvSpPr>
        <p:spPr/>
        <p:txBody>
          <a:bodyPr/>
          <a:lstStyle/>
          <a:p>
            <a:pPr marL="609600" indent="-609600"/>
            <a:r>
              <a:rPr lang="en-US" altLang="en-US" sz="2800" dirty="0" smtClean="0"/>
              <a:t>Detailed fit using data surrounding the </a:t>
            </a:r>
            <a:r>
              <a:rPr lang="en-US" altLang="en-US" sz="2800" dirty="0" err="1" smtClean="0"/>
              <a:t>keypoint</a:t>
            </a:r>
            <a:r>
              <a:rPr lang="en-US" altLang="en-US" sz="2800" dirty="0" smtClean="0"/>
              <a:t> to </a:t>
            </a:r>
            <a:r>
              <a:rPr lang="en-US" altLang="en-US" sz="2800" dirty="0" smtClean="0"/>
              <a:t>localize </a:t>
            </a:r>
            <a:r>
              <a:rPr lang="en-US" altLang="en-US" sz="2800" dirty="0" err="1"/>
              <a:t>extrema</a:t>
            </a:r>
            <a:r>
              <a:rPr lang="en-US" altLang="en-US" sz="2800" dirty="0"/>
              <a:t> by fitting a quadratic</a:t>
            </a:r>
          </a:p>
          <a:p>
            <a:pPr marL="1371600" lvl="2" indent="-457200">
              <a:buFontTx/>
              <a:buAutoNum type="arabicParenR"/>
            </a:pPr>
            <a:endParaRPr lang="en-US" altLang="en-US" sz="2000" dirty="0"/>
          </a:p>
          <a:p>
            <a:pPr marL="1371600" lvl="2" indent="-457200">
              <a:buFontTx/>
              <a:buAutoNum type="arabicParenR"/>
            </a:pPr>
            <a:r>
              <a:rPr lang="en-US" altLang="en-US" dirty="0"/>
              <a:t>Sub-pixel/sub-scale interpolation using Taylor expansion</a:t>
            </a:r>
          </a:p>
          <a:p>
            <a:pPr marL="1371600" lvl="2" indent="-457200">
              <a:buFontTx/>
              <a:buAutoNum type="arabicParenR"/>
            </a:pPr>
            <a:endParaRPr lang="en-US" altLang="en-US" dirty="0"/>
          </a:p>
          <a:p>
            <a:pPr marL="1371600" lvl="2" indent="-457200">
              <a:buFontTx/>
              <a:buAutoNum type="arabicParenR"/>
            </a:pPr>
            <a:endParaRPr lang="en-US" altLang="en-US" sz="2000" dirty="0"/>
          </a:p>
          <a:p>
            <a:pPr marL="1371600" lvl="2" indent="-457200">
              <a:buFontTx/>
              <a:buAutoNum type="arabicParenR"/>
            </a:pPr>
            <a:r>
              <a:rPr lang="en-US" altLang="en-US" dirty="0"/>
              <a:t>Take derivative and set to zero</a:t>
            </a:r>
          </a:p>
        </p:txBody>
      </p:sp>
      <p:pic>
        <p:nvPicPr>
          <p:cNvPr id="297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32766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181600"/>
            <a:ext cx="1752600" cy="6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sp>
        <p:nvSpPr>
          <p:cNvPr id="32771" name="Rectangle 3"/>
          <p:cNvSpPr>
            <a:spLocks noGrp="1" noChangeArrowheads="1"/>
          </p:cNvSpPr>
          <p:nvPr>
            <p:ph type="body" sz="half" idx="1"/>
          </p:nvPr>
        </p:nvSpPr>
        <p:spPr>
          <a:xfrm>
            <a:off x="457200" y="1371600"/>
            <a:ext cx="8229600" cy="4525963"/>
          </a:xfrm>
        </p:spPr>
        <p:txBody>
          <a:bodyPr/>
          <a:lstStyle/>
          <a:p>
            <a:pPr marL="609600" indent="-609600"/>
            <a:r>
              <a:rPr lang="en-US" altLang="en-US" sz="2800" dirty="0"/>
              <a:t>Discard low-contrast/edge points</a:t>
            </a:r>
          </a:p>
          <a:p>
            <a:pPr marL="1371600" lvl="2" indent="-457200">
              <a:buFontTx/>
              <a:buAutoNum type="arabicParenR"/>
            </a:pPr>
            <a:r>
              <a:rPr lang="en-US" altLang="en-US" dirty="0"/>
              <a:t>Low contrast: discard </a:t>
            </a:r>
            <a:r>
              <a:rPr lang="en-US" altLang="en-US" dirty="0" err="1"/>
              <a:t>keypoints</a:t>
            </a:r>
            <a:r>
              <a:rPr lang="en-US" altLang="en-US" dirty="0"/>
              <a:t> with        &lt; threshold</a:t>
            </a:r>
          </a:p>
          <a:p>
            <a:pPr marL="1371600" lvl="2" indent="-457200">
              <a:buFontTx/>
              <a:buAutoNum type="arabicParenR"/>
            </a:pPr>
            <a:r>
              <a:rPr lang="en-US" altLang="en-US" dirty="0"/>
              <a:t>Edge points: high contrast in one direction, low in the other </a:t>
            </a:r>
            <a:r>
              <a:rPr lang="en-US" altLang="en-US" dirty="0">
                <a:sym typeface="Wingdings" pitchFamily="2" charset="2"/>
              </a:rPr>
              <a:t></a:t>
            </a:r>
            <a:r>
              <a:rPr lang="en-US" altLang="en-US" dirty="0"/>
              <a:t> compute principal curvatures from eigenvalues of 2x2 Hessian matrix, and limit ratio</a:t>
            </a:r>
          </a:p>
        </p:txBody>
      </p:sp>
      <p:graphicFrame>
        <p:nvGraphicFramePr>
          <p:cNvPr id="32774" name="Object 6"/>
          <p:cNvGraphicFramePr>
            <a:graphicFrameLocks noGrp="1" noChangeAspect="1"/>
          </p:cNvGraphicFramePr>
          <p:nvPr>
            <p:ph sz="half" idx="2"/>
            <p:extLst>
              <p:ext uri="{D42A27DB-BD31-4B8C-83A1-F6EECF244321}">
                <p14:modId xmlns:p14="http://schemas.microsoft.com/office/powerpoint/2010/main" val="3100150508"/>
              </p:ext>
            </p:extLst>
          </p:nvPr>
        </p:nvGraphicFramePr>
        <p:xfrm>
          <a:off x="6400800" y="1981200"/>
          <a:ext cx="609600" cy="349250"/>
        </p:xfrm>
        <a:graphic>
          <a:graphicData uri="http://schemas.openxmlformats.org/presentationml/2006/ole">
            <mc:AlternateContent xmlns:mc="http://schemas.openxmlformats.org/markup-compatibility/2006">
              <mc:Choice xmlns:v="urn:schemas-microsoft-com:vml" Requires="v">
                <p:oleObj spid="_x0000_s1034" name="Equation" r:id="rId3" imgW="355320" imgH="203040" progId="Equation.3">
                  <p:embed/>
                </p:oleObj>
              </mc:Choice>
              <mc:Fallback>
                <p:oleObj name="Equation" r:id="rId3" imgW="3553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981200"/>
                        <a:ext cx="6096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908" y="3581400"/>
            <a:ext cx="2057400" cy="900113"/>
          </a:xfrm>
          <a:prstGeom prst="rect">
            <a:avLst/>
          </a:prstGeom>
          <a:noFill/>
          <a:extLst>
            <a:ext uri="{909E8E84-426E-40DD-AFC4-6F175D3DCCD1}">
              <a14:hiddenFill xmlns:a14="http://schemas.microsoft.com/office/drawing/2010/main">
                <a:solidFill>
                  <a:srgbClr val="FFFFFF"/>
                </a:solidFill>
              </a14:hiddenFill>
            </a:ext>
          </a:extLst>
        </p:spPr>
      </p:pic>
      <p:pic>
        <p:nvPicPr>
          <p:cNvPr id="327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410868"/>
            <a:ext cx="3733800" cy="779463"/>
          </a:xfrm>
          <a:prstGeom prst="rect">
            <a:avLst/>
          </a:prstGeom>
          <a:noFill/>
          <a:extLst>
            <a:ext uri="{909E8E84-426E-40DD-AFC4-6F175D3DCCD1}">
              <a14:hiddenFill xmlns:a14="http://schemas.microsoft.com/office/drawing/2010/main">
                <a:solidFill>
                  <a:srgbClr val="FFFFFF"/>
                </a:solidFill>
              </a14:hiddenFill>
            </a:ext>
          </a:extLst>
        </p:spPr>
      </p:pic>
      <p:pic>
        <p:nvPicPr>
          <p:cNvPr id="327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7612" y="5403057"/>
            <a:ext cx="2162175" cy="66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70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sz="4000">
                <a:ea typeface="굴림" pitchFamily="34" charset="-127"/>
              </a:rPr>
              <a:t>1. </a:t>
            </a:r>
            <a:r>
              <a:rPr lang="en-US" altLang="en-US" sz="4000"/>
              <a:t>Feature </a:t>
            </a:r>
            <a:r>
              <a:rPr lang="en-US" altLang="ko-KR" sz="4000">
                <a:ea typeface="굴림" pitchFamily="34" charset="-127"/>
              </a:rPr>
              <a:t>dete</a:t>
            </a:r>
            <a:r>
              <a:rPr lang="en-US" altLang="en-US" sz="4000"/>
              <a:t>ction</a:t>
            </a:r>
          </a:p>
        </p:txBody>
      </p:sp>
      <p:sp>
        <p:nvSpPr>
          <p:cNvPr id="39939" name="Rectangle 3"/>
          <p:cNvSpPr>
            <a:spLocks noGrp="1" noChangeArrowheads="1"/>
          </p:cNvSpPr>
          <p:nvPr>
            <p:ph type="body" idx="1"/>
          </p:nvPr>
        </p:nvSpPr>
        <p:spPr>
          <a:xfrm>
            <a:off x="457200" y="1371600"/>
            <a:ext cx="8229600" cy="4525963"/>
          </a:xfrm>
        </p:spPr>
        <p:txBody>
          <a:bodyPr/>
          <a:lstStyle/>
          <a:p>
            <a:r>
              <a:rPr lang="en-US" altLang="ko-KR" sz="2800">
                <a:ea typeface="굴림" pitchFamily="34" charset="-127"/>
              </a:rPr>
              <a:t>E</a:t>
            </a:r>
            <a:r>
              <a:rPr lang="en-US" altLang="en-US" sz="2800"/>
              <a:t>xample</a:t>
            </a:r>
          </a:p>
        </p:txBody>
      </p:sp>
      <p:sp>
        <p:nvSpPr>
          <p:cNvPr id="39941" name="Text Box 5"/>
          <p:cNvSpPr txBox="1">
            <a:spLocks noChangeArrowheads="1"/>
          </p:cNvSpPr>
          <p:nvPr/>
        </p:nvSpPr>
        <p:spPr bwMode="auto">
          <a:xfrm>
            <a:off x="6553200" y="2133600"/>
            <a:ext cx="22891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eaLnBrk="0" hangingPunct="0"/>
            <a:r>
              <a:rPr lang="en-US" altLang="en-US" sz="1600" b="1"/>
              <a:t>(a)</a:t>
            </a:r>
            <a:r>
              <a:rPr lang="en-US" altLang="en-US" sz="1600"/>
              <a:t> 233x189 image</a:t>
            </a:r>
          </a:p>
          <a:p>
            <a:pPr eaLnBrk="0" hangingPunct="0"/>
            <a:r>
              <a:rPr lang="en-US" altLang="en-US" sz="1600" b="1"/>
              <a:t>(b)</a:t>
            </a:r>
            <a:r>
              <a:rPr lang="en-US" altLang="en-US" sz="1600"/>
              <a:t> 832 DOG extrema</a:t>
            </a:r>
          </a:p>
          <a:p>
            <a:pPr eaLnBrk="0" hangingPunct="0"/>
            <a:r>
              <a:rPr lang="en-US" altLang="en-US" sz="1600" b="1"/>
              <a:t>(c)</a:t>
            </a:r>
            <a:r>
              <a:rPr lang="en-US" altLang="en-US" sz="1600"/>
              <a:t> 729 left after peak</a:t>
            </a:r>
          </a:p>
          <a:p>
            <a:pPr eaLnBrk="0" hangingPunct="0"/>
            <a:r>
              <a:rPr lang="en-US" altLang="en-US" sz="1600"/>
              <a:t>      value threshold</a:t>
            </a:r>
          </a:p>
          <a:p>
            <a:pPr eaLnBrk="0" hangingPunct="0"/>
            <a:r>
              <a:rPr lang="en-US" altLang="en-US" sz="1600" b="1"/>
              <a:t>(d)</a:t>
            </a:r>
            <a:r>
              <a:rPr lang="en-US" altLang="en-US" sz="1600"/>
              <a:t> 536 left after testing</a:t>
            </a:r>
          </a:p>
          <a:p>
            <a:pPr eaLnBrk="0" hangingPunct="0"/>
            <a:r>
              <a:rPr lang="en-US" altLang="en-US" sz="1600"/>
              <a:t>      ratio of principle</a:t>
            </a:r>
          </a:p>
          <a:p>
            <a:pPr eaLnBrk="0" hangingPunct="0"/>
            <a:r>
              <a:rPr lang="en-US" altLang="en-US" sz="1600"/>
              <a:t>      curvatures</a:t>
            </a:r>
          </a:p>
          <a:p>
            <a:pPr eaLnBrk="0" hangingPunct="0">
              <a:buFontTx/>
              <a:buChar char="•"/>
            </a:pPr>
            <a:endParaRPr lang="en-US" altLang="en-US" sz="1600"/>
          </a:p>
        </p:txBody>
      </p:sp>
      <p:pic>
        <p:nvPicPr>
          <p:cNvPr id="399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5621338" cy="420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42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z="4000">
                <a:ea typeface="굴림" pitchFamily="34" charset="-127"/>
              </a:rPr>
              <a:t>2. Feature description</a:t>
            </a:r>
            <a:endParaRPr lang="en-US" altLang="en-US" sz="4000"/>
          </a:p>
        </p:txBody>
      </p:sp>
      <p:sp>
        <p:nvSpPr>
          <p:cNvPr id="28675" name="Rectangle 3"/>
          <p:cNvSpPr>
            <a:spLocks noGrp="1" noChangeArrowheads="1"/>
          </p:cNvSpPr>
          <p:nvPr>
            <p:ph type="body" sz="half" idx="1"/>
          </p:nvPr>
        </p:nvSpPr>
        <p:spPr>
          <a:xfrm>
            <a:off x="533400" y="1722438"/>
            <a:ext cx="4724400" cy="4525962"/>
          </a:xfrm>
        </p:spPr>
        <p:txBody>
          <a:bodyPr/>
          <a:lstStyle/>
          <a:p>
            <a:pPr marL="990600" lvl="1" indent="-533400"/>
            <a:endParaRPr lang="en-US" altLang="en-US" sz="2400"/>
          </a:p>
          <a:p>
            <a:pPr marL="990600" lvl="1" indent="-533400"/>
            <a:r>
              <a:rPr lang="en-US" altLang="en-US" sz="2400"/>
              <a:t>Create histogram of local gradient directions computed at selected scale</a:t>
            </a:r>
          </a:p>
          <a:p>
            <a:pPr marL="990600" lvl="1" indent="-533400"/>
            <a:r>
              <a:rPr lang="en-US" altLang="en-US" sz="2400"/>
              <a:t>Assign canonical orientation at peak of smoothed histogram</a:t>
            </a:r>
          </a:p>
        </p:txBody>
      </p:sp>
      <p:pic>
        <p:nvPicPr>
          <p:cNvPr id="28678" name="Picture 6" descr="or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7225" y="2209800"/>
            <a:ext cx="2568575"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2" name="Text Box 10"/>
          <p:cNvSpPr txBox="1">
            <a:spLocks noChangeArrowheads="1"/>
          </p:cNvSpPr>
          <p:nvPr/>
        </p:nvSpPr>
        <p:spPr bwMode="auto">
          <a:xfrm>
            <a:off x="457200" y="1600200"/>
            <a:ext cx="567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20000"/>
              </a:spcBef>
              <a:buFontTx/>
              <a:buChar char="•"/>
            </a:pPr>
            <a:r>
              <a:rPr lang="en-US" altLang="en-US" sz="2800" dirty="0"/>
              <a:t>  Assign orientation to </a:t>
            </a:r>
            <a:r>
              <a:rPr lang="en-US" altLang="en-US" sz="2800" dirty="0" err="1"/>
              <a:t>keypoints</a:t>
            </a:r>
            <a:r>
              <a:rPr lang="en-US" altLang="en-US" sz="2800" dirty="0"/>
              <a:t>	</a:t>
            </a:r>
          </a:p>
        </p:txBody>
      </p:sp>
    </p:spTree>
    <p:extLst>
      <p:ext uri="{BB962C8B-B14F-4D97-AF65-F5344CB8AC3E}">
        <p14:creationId xmlns:p14="http://schemas.microsoft.com/office/powerpoint/2010/main" val="135464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sz="4000">
                <a:ea typeface="굴림" pitchFamily="34" charset="-127"/>
              </a:rPr>
              <a:t>2. Feature description</a:t>
            </a:r>
            <a:endParaRPr lang="en-US" altLang="en-US" sz="4000"/>
          </a:p>
        </p:txBody>
      </p:sp>
      <p:sp>
        <p:nvSpPr>
          <p:cNvPr id="36867" name="Rectangle 3"/>
          <p:cNvSpPr>
            <a:spLocks noGrp="1" noChangeArrowheads="1"/>
          </p:cNvSpPr>
          <p:nvPr>
            <p:ph type="body" idx="1"/>
          </p:nvPr>
        </p:nvSpPr>
        <p:spPr>
          <a:xfrm>
            <a:off x="457200" y="1371600"/>
            <a:ext cx="8229600" cy="4525963"/>
          </a:xfrm>
        </p:spPr>
        <p:txBody>
          <a:bodyPr/>
          <a:lstStyle/>
          <a:p>
            <a:pPr marL="609600" indent="-609600"/>
            <a:r>
              <a:rPr lang="en-US" altLang="en-US" sz="2800"/>
              <a:t>Construct SIFT descriptor</a:t>
            </a:r>
          </a:p>
          <a:p>
            <a:pPr marL="990600" lvl="1" indent="-533400"/>
            <a:r>
              <a:rPr lang="en-US" altLang="en-US" sz="2400"/>
              <a:t>Create array of orientation histograms</a:t>
            </a:r>
            <a:endParaRPr lang="en-US" altLang="ko-KR" sz="2400">
              <a:ea typeface="굴림" pitchFamily="34" charset="-127"/>
            </a:endParaRPr>
          </a:p>
          <a:p>
            <a:pPr marL="990600" lvl="1" indent="-533400"/>
            <a:r>
              <a:rPr lang="en-US" altLang="en-US" sz="2400"/>
              <a:t>8 orientations x 4x4 histogram array = 128 dimensions</a:t>
            </a:r>
          </a:p>
        </p:txBody>
      </p:sp>
      <p:pic>
        <p:nvPicPr>
          <p:cNvPr id="36870" name="Picture 6" descr="descr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24200"/>
            <a:ext cx="6656388" cy="316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26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79875" name="Rectangle 3"/>
          <p:cNvSpPr>
            <a:spLocks noGrp="1" noChangeArrowheads="1"/>
          </p:cNvSpPr>
          <p:nvPr>
            <p:ph type="body" idx="1"/>
          </p:nvPr>
        </p:nvSpPr>
        <p:spPr/>
        <p:txBody>
          <a:bodyPr/>
          <a:lstStyle/>
          <a:p>
            <a:r>
              <a:rPr lang="en-US" altLang="ko-KR" sz="2800">
                <a:ea typeface="굴림" pitchFamily="34" charset="-127"/>
              </a:rPr>
              <a:t>For each feature in A, find nearest neighbor in B</a:t>
            </a:r>
            <a:endParaRPr lang="en-US" altLang="en-US" sz="2800"/>
          </a:p>
        </p:txBody>
      </p:sp>
      <p:pic>
        <p:nvPicPr>
          <p:cNvPr id="79876" name="Picture 4" descr="SIFT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911475"/>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79877" name="Picture 5" descr="SIF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11475"/>
            <a:ext cx="3675063" cy="2663825"/>
          </a:xfrm>
          <a:prstGeom prst="rect">
            <a:avLst/>
          </a:prstGeom>
          <a:noFill/>
          <a:extLst>
            <a:ext uri="{909E8E84-426E-40DD-AFC4-6F175D3DCCD1}">
              <a14:hiddenFill xmlns:a14="http://schemas.microsoft.com/office/drawing/2010/main">
                <a:solidFill>
                  <a:srgbClr val="FFFFFF"/>
                </a:solidFill>
              </a14:hiddenFill>
            </a:ext>
          </a:extLst>
        </p:spPr>
      </p:pic>
      <p:sp>
        <p:nvSpPr>
          <p:cNvPr id="79878" name="Text Box 6"/>
          <p:cNvSpPr txBox="1">
            <a:spLocks noChangeArrowheads="1"/>
          </p:cNvSpPr>
          <p:nvPr/>
        </p:nvSpPr>
        <p:spPr bwMode="auto">
          <a:xfrm>
            <a:off x="2613025" y="2438400"/>
            <a:ext cx="358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latin typeface="Tahoma" pitchFamily="34" charset="0"/>
                <a:ea typeface="굴림" pitchFamily="34" charset="-127"/>
              </a:rPr>
              <a:t>A</a:t>
            </a:r>
            <a:endParaRPr lang="en-US" altLang="en-US" sz="2000" b="1">
              <a:latin typeface="Tahoma" pitchFamily="34" charset="0"/>
            </a:endParaRPr>
          </a:p>
        </p:txBody>
      </p:sp>
      <p:sp>
        <p:nvSpPr>
          <p:cNvPr id="79879" name="Text Box 7"/>
          <p:cNvSpPr txBox="1">
            <a:spLocks noChangeArrowheads="1"/>
          </p:cNvSpPr>
          <p:nvPr/>
        </p:nvSpPr>
        <p:spPr bwMode="auto">
          <a:xfrm>
            <a:off x="6248400" y="2438400"/>
            <a:ext cx="358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1">
                <a:latin typeface="Tahoma" pitchFamily="34" charset="0"/>
                <a:ea typeface="굴림" pitchFamily="34" charset="-127"/>
              </a:rPr>
              <a:t>B</a:t>
            </a:r>
            <a:endParaRPr lang="en-US" altLang="en-US" sz="2000" b="1">
              <a:latin typeface="Tahoma" pitchFamily="34" charset="0"/>
            </a:endParaRPr>
          </a:p>
        </p:txBody>
      </p:sp>
    </p:spTree>
    <p:extLst>
      <p:ext uri="{BB962C8B-B14F-4D97-AF65-F5344CB8AC3E}">
        <p14:creationId xmlns:p14="http://schemas.microsoft.com/office/powerpoint/2010/main" val="406817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49155" name="Rectangle 3"/>
          <p:cNvSpPr>
            <a:spLocks noGrp="1" noChangeArrowheads="1"/>
          </p:cNvSpPr>
          <p:nvPr>
            <p:ph type="body" idx="1"/>
          </p:nvPr>
        </p:nvSpPr>
        <p:spPr>
          <a:xfrm>
            <a:off x="457200" y="1447800"/>
            <a:ext cx="8229600" cy="4525963"/>
          </a:xfrm>
        </p:spPr>
        <p:txBody>
          <a:bodyPr>
            <a:normAutofit fontScale="77500" lnSpcReduction="20000"/>
          </a:bodyPr>
          <a:lstStyle/>
          <a:p>
            <a:pPr marL="609600" indent="-609600"/>
            <a:r>
              <a:rPr lang="en-US" altLang="ko-KR" sz="3300" dirty="0">
                <a:ea typeface="굴림" pitchFamily="34" charset="-127"/>
              </a:rPr>
              <a:t>Nearest neighbor search too slow for large database of </a:t>
            </a:r>
            <a:r>
              <a:rPr lang="en-US" altLang="ko-KR" sz="3300" dirty="0" smtClean="0">
                <a:ea typeface="굴림" pitchFamily="34" charset="-127"/>
              </a:rPr>
              <a:t>128-dimensional </a:t>
            </a:r>
            <a:r>
              <a:rPr lang="en-US" altLang="ko-KR" sz="3300" dirty="0">
                <a:ea typeface="굴림" pitchFamily="34" charset="-127"/>
              </a:rPr>
              <a:t>data</a:t>
            </a:r>
          </a:p>
          <a:p>
            <a:pPr marL="609600" indent="-609600"/>
            <a:r>
              <a:rPr lang="en-US" altLang="ko-KR" sz="3300" b="1" dirty="0">
                <a:ea typeface="굴림" pitchFamily="34" charset="-127"/>
              </a:rPr>
              <a:t>Approximate </a:t>
            </a:r>
            <a:r>
              <a:rPr lang="en-US" altLang="ko-KR" sz="3300" dirty="0">
                <a:ea typeface="굴림" pitchFamily="34" charset="-127"/>
              </a:rPr>
              <a:t>nearest neighbor search</a:t>
            </a:r>
            <a:r>
              <a:rPr lang="en-US" altLang="ko-KR" sz="3300" dirty="0" smtClean="0">
                <a:ea typeface="굴림" pitchFamily="34" charset="-127"/>
              </a:rPr>
              <a:t>:</a:t>
            </a:r>
          </a:p>
          <a:p>
            <a:pPr marL="11396" marR="4559" indent="0" defTabSz="820487">
              <a:buClr>
                <a:srgbClr val="3333CC"/>
              </a:buClr>
              <a:buSzPct val="60000"/>
              <a:buNone/>
              <a:tabLst>
                <a:tab pos="319078" algn="l"/>
              </a:tabLst>
            </a:pPr>
            <a:endParaRPr lang="en-US" sz="2800" dirty="0" smtClean="0">
              <a:ea typeface="굴림" pitchFamily="34" charset="-127"/>
            </a:endParaRPr>
          </a:p>
          <a:p>
            <a:pPr marL="411446" marR="4559" lvl="1" indent="0" defTabSz="820487">
              <a:buClr>
                <a:srgbClr val="3333CC"/>
              </a:buClr>
              <a:buSzPct val="60000"/>
              <a:buNone/>
              <a:tabLst>
                <a:tab pos="319078" algn="l"/>
              </a:tabLst>
            </a:pPr>
            <a:r>
              <a:rPr lang="en-US" sz="1900" dirty="0" smtClean="0">
                <a:solidFill>
                  <a:prstClr val="black"/>
                </a:solidFill>
                <a:latin typeface="Tahoma"/>
                <a:cs typeface="Tahoma"/>
              </a:rPr>
              <a:t>H</a:t>
            </a:r>
            <a:r>
              <a:rPr lang="en-US" sz="1900" spc="-13" dirty="0" smtClean="0">
                <a:solidFill>
                  <a:prstClr val="black"/>
                </a:solidFill>
                <a:latin typeface="Tahoma"/>
                <a:cs typeface="Tahoma"/>
              </a:rPr>
              <a:t>ypotheses</a:t>
            </a:r>
            <a:r>
              <a:rPr lang="en-US" sz="1900" spc="-4" dirty="0" smtClean="0">
                <a:solidFill>
                  <a:prstClr val="black"/>
                </a:solidFill>
                <a:latin typeface="Tahoma"/>
                <a:cs typeface="Tahoma"/>
              </a:rPr>
              <a:t> </a:t>
            </a:r>
            <a:r>
              <a:rPr lang="en-US" sz="1900" spc="-13" dirty="0">
                <a:solidFill>
                  <a:prstClr val="black"/>
                </a:solidFill>
                <a:latin typeface="Tahoma"/>
                <a:cs typeface="Tahoma"/>
              </a:rPr>
              <a:t>a</a:t>
            </a:r>
            <a:r>
              <a:rPr lang="en-US" sz="1900" dirty="0">
                <a:solidFill>
                  <a:prstClr val="black"/>
                </a:solidFill>
                <a:latin typeface="Tahoma"/>
                <a:cs typeface="Tahoma"/>
              </a:rPr>
              <a:t>re</a:t>
            </a:r>
            <a:r>
              <a:rPr lang="en-US" sz="1900" spc="-4" dirty="0">
                <a:solidFill>
                  <a:prstClr val="black"/>
                </a:solidFill>
                <a:latin typeface="Tahoma"/>
                <a:cs typeface="Tahoma"/>
              </a:rPr>
              <a:t> </a:t>
            </a:r>
            <a:r>
              <a:rPr lang="en-US" sz="1900" spc="-13" dirty="0">
                <a:solidFill>
                  <a:prstClr val="black"/>
                </a:solidFill>
                <a:latin typeface="Tahoma"/>
                <a:cs typeface="Tahoma"/>
              </a:rPr>
              <a:t>g</a:t>
            </a:r>
            <a:r>
              <a:rPr lang="en-US" sz="1900" dirty="0">
                <a:solidFill>
                  <a:prstClr val="black"/>
                </a:solidFill>
                <a:latin typeface="Tahoma"/>
                <a:cs typeface="Tahoma"/>
              </a:rPr>
              <a:t>e</a:t>
            </a:r>
            <a:r>
              <a:rPr lang="en-US" sz="1900" spc="-13" dirty="0">
                <a:solidFill>
                  <a:prstClr val="black"/>
                </a:solidFill>
                <a:latin typeface="Tahoma"/>
                <a:cs typeface="Tahoma"/>
              </a:rPr>
              <a:t>n</a:t>
            </a:r>
            <a:r>
              <a:rPr lang="en-US" sz="1900" dirty="0">
                <a:solidFill>
                  <a:prstClr val="black"/>
                </a:solidFill>
                <a:latin typeface="Tahoma"/>
                <a:cs typeface="Tahoma"/>
              </a:rPr>
              <a:t>er</a:t>
            </a:r>
            <a:r>
              <a:rPr lang="en-US" sz="1900" spc="-13" dirty="0">
                <a:solidFill>
                  <a:prstClr val="black"/>
                </a:solidFill>
                <a:latin typeface="Tahoma"/>
                <a:cs typeface="Tahoma"/>
              </a:rPr>
              <a:t>a</a:t>
            </a:r>
            <a:r>
              <a:rPr lang="en-US" sz="1900" dirty="0">
                <a:solidFill>
                  <a:prstClr val="black"/>
                </a:solidFill>
                <a:latin typeface="Tahoma"/>
                <a:cs typeface="Tahoma"/>
              </a:rPr>
              <a:t>te</a:t>
            </a:r>
            <a:r>
              <a:rPr lang="en-US" sz="1900" spc="-13" dirty="0">
                <a:solidFill>
                  <a:prstClr val="black"/>
                </a:solidFill>
                <a:latin typeface="Tahoma"/>
                <a:cs typeface="Tahoma"/>
              </a:rPr>
              <a:t>d</a:t>
            </a:r>
            <a:r>
              <a:rPr lang="en-US" sz="1900" spc="-4" dirty="0">
                <a:solidFill>
                  <a:prstClr val="black"/>
                </a:solidFill>
                <a:latin typeface="Tahoma"/>
                <a:cs typeface="Tahoma"/>
              </a:rPr>
              <a:t> </a:t>
            </a:r>
            <a:r>
              <a:rPr lang="en-US" sz="1900" spc="-13" dirty="0">
                <a:solidFill>
                  <a:prstClr val="black"/>
                </a:solidFill>
                <a:latin typeface="Tahoma"/>
                <a:cs typeface="Tahoma"/>
              </a:rPr>
              <a:t>b</a:t>
            </a:r>
            <a:r>
              <a:rPr lang="en-US" sz="1900" dirty="0">
                <a:solidFill>
                  <a:prstClr val="black"/>
                </a:solidFill>
                <a:latin typeface="Tahoma"/>
                <a:cs typeface="Tahoma"/>
              </a:rPr>
              <a:t>y</a:t>
            </a:r>
            <a:r>
              <a:rPr lang="en-US" sz="1900" spc="-4" dirty="0">
                <a:solidFill>
                  <a:prstClr val="black"/>
                </a:solidFill>
                <a:latin typeface="Tahoma"/>
                <a:cs typeface="Tahoma"/>
              </a:rPr>
              <a:t> </a:t>
            </a:r>
            <a:r>
              <a:rPr lang="en-US" sz="1900" b="1" spc="-13" dirty="0">
                <a:solidFill>
                  <a:prstClr val="black"/>
                </a:solidFill>
                <a:latin typeface="Tahoma"/>
                <a:cs typeface="Tahoma"/>
              </a:rPr>
              <a:t>a</a:t>
            </a:r>
            <a:r>
              <a:rPr lang="en-US" sz="1900" b="1" dirty="0">
                <a:solidFill>
                  <a:prstClr val="black"/>
                </a:solidFill>
                <a:latin typeface="Tahoma"/>
                <a:cs typeface="Tahoma"/>
              </a:rPr>
              <a:t>pp</a:t>
            </a:r>
            <a:r>
              <a:rPr lang="en-US" sz="1900" b="1" spc="-9" dirty="0">
                <a:solidFill>
                  <a:prstClr val="black"/>
                </a:solidFill>
                <a:latin typeface="Tahoma"/>
                <a:cs typeface="Tahoma"/>
              </a:rPr>
              <a:t>r</a:t>
            </a:r>
            <a:r>
              <a:rPr lang="en-US" sz="1900" b="1" dirty="0">
                <a:solidFill>
                  <a:prstClr val="black"/>
                </a:solidFill>
                <a:latin typeface="Tahoma"/>
                <a:cs typeface="Tahoma"/>
              </a:rPr>
              <a:t>ox</a:t>
            </a:r>
            <a:r>
              <a:rPr lang="en-US" sz="1900" b="1" spc="-13" dirty="0">
                <a:solidFill>
                  <a:prstClr val="black"/>
                </a:solidFill>
                <a:latin typeface="Tahoma"/>
                <a:cs typeface="Tahoma"/>
              </a:rPr>
              <a:t>imate</a:t>
            </a:r>
            <a:r>
              <a:rPr lang="en-US" sz="1900" b="1" spc="-4" dirty="0">
                <a:solidFill>
                  <a:prstClr val="black"/>
                </a:solidFill>
                <a:latin typeface="Tahoma"/>
                <a:cs typeface="Tahoma"/>
              </a:rPr>
              <a:t> </a:t>
            </a:r>
            <a:r>
              <a:rPr lang="en-US" sz="1900" b="1" dirty="0">
                <a:solidFill>
                  <a:prstClr val="black"/>
                </a:solidFill>
                <a:latin typeface="Tahoma"/>
                <a:cs typeface="Tahoma"/>
              </a:rPr>
              <a:t>n</a:t>
            </a:r>
            <a:r>
              <a:rPr lang="en-US" sz="1900" b="1" spc="-18" dirty="0">
                <a:solidFill>
                  <a:prstClr val="black"/>
                </a:solidFill>
                <a:latin typeface="Tahoma"/>
                <a:cs typeface="Tahoma"/>
              </a:rPr>
              <a:t>e</a:t>
            </a:r>
            <a:r>
              <a:rPr lang="en-US" sz="1900" b="1" spc="-13" dirty="0">
                <a:solidFill>
                  <a:prstClr val="black"/>
                </a:solidFill>
                <a:latin typeface="Tahoma"/>
                <a:cs typeface="Tahoma"/>
              </a:rPr>
              <a:t>ar</a:t>
            </a:r>
            <a:r>
              <a:rPr lang="en-US" sz="1900" b="1" spc="-18" dirty="0">
                <a:solidFill>
                  <a:prstClr val="black"/>
                </a:solidFill>
                <a:latin typeface="Tahoma"/>
                <a:cs typeface="Tahoma"/>
              </a:rPr>
              <a:t>e</a:t>
            </a:r>
            <a:r>
              <a:rPr lang="en-US" sz="1900" b="1" spc="-9" dirty="0">
                <a:solidFill>
                  <a:prstClr val="black"/>
                </a:solidFill>
                <a:latin typeface="Tahoma"/>
                <a:cs typeface="Tahoma"/>
              </a:rPr>
              <a:t>st</a:t>
            </a:r>
            <a:r>
              <a:rPr lang="en-US" sz="1900" b="1" spc="-13" dirty="0">
                <a:solidFill>
                  <a:prstClr val="black"/>
                </a:solidFill>
                <a:latin typeface="Tahoma"/>
                <a:cs typeface="Tahoma"/>
              </a:rPr>
              <a:t> neighbor</a:t>
            </a:r>
            <a:r>
              <a:rPr lang="en-US" sz="1900" b="1" spc="31" dirty="0">
                <a:solidFill>
                  <a:prstClr val="black"/>
                </a:solidFill>
                <a:latin typeface="Tahoma"/>
                <a:cs typeface="Tahoma"/>
              </a:rPr>
              <a:t> </a:t>
            </a:r>
            <a:r>
              <a:rPr lang="en-US" sz="1900" spc="-13" dirty="0">
                <a:solidFill>
                  <a:prstClr val="black"/>
                </a:solidFill>
                <a:latin typeface="Tahoma"/>
                <a:cs typeface="Tahoma"/>
              </a:rPr>
              <a:t>ma</a:t>
            </a:r>
            <a:r>
              <a:rPr lang="en-US" sz="1900" dirty="0">
                <a:solidFill>
                  <a:prstClr val="black"/>
                </a:solidFill>
                <a:latin typeface="Tahoma"/>
                <a:cs typeface="Tahoma"/>
              </a:rPr>
              <a:t>tc</a:t>
            </a:r>
            <a:r>
              <a:rPr lang="en-US" sz="1900" spc="-9" dirty="0">
                <a:solidFill>
                  <a:prstClr val="black"/>
                </a:solidFill>
                <a:latin typeface="Tahoma"/>
                <a:cs typeface="Tahoma"/>
              </a:rPr>
              <a:t>hing</a:t>
            </a:r>
            <a:r>
              <a:rPr lang="en-US" sz="1900" spc="-4" dirty="0">
                <a:solidFill>
                  <a:prstClr val="black"/>
                </a:solidFill>
                <a:latin typeface="Tahoma"/>
                <a:cs typeface="Tahoma"/>
              </a:rPr>
              <a:t> </a:t>
            </a:r>
            <a:r>
              <a:rPr lang="en-US" sz="1900" dirty="0">
                <a:solidFill>
                  <a:prstClr val="black"/>
                </a:solidFill>
                <a:latin typeface="Tahoma"/>
                <a:cs typeface="Tahoma"/>
              </a:rPr>
              <a:t>of</a:t>
            </a:r>
            <a:r>
              <a:rPr lang="en-US" sz="1900" spc="-4" dirty="0">
                <a:solidFill>
                  <a:prstClr val="black"/>
                </a:solidFill>
                <a:latin typeface="Tahoma"/>
                <a:cs typeface="Tahoma"/>
              </a:rPr>
              <a:t> </a:t>
            </a:r>
            <a:r>
              <a:rPr lang="en-US" sz="1900" dirty="0">
                <a:solidFill>
                  <a:prstClr val="black"/>
                </a:solidFill>
                <a:latin typeface="Tahoma"/>
                <a:cs typeface="Tahoma"/>
              </a:rPr>
              <a:t>e</a:t>
            </a:r>
            <a:r>
              <a:rPr lang="en-US" sz="1900" spc="-13" dirty="0">
                <a:solidFill>
                  <a:prstClr val="black"/>
                </a:solidFill>
                <a:latin typeface="Tahoma"/>
                <a:cs typeface="Tahoma"/>
              </a:rPr>
              <a:t>a</a:t>
            </a:r>
            <a:r>
              <a:rPr lang="en-US" sz="1900" dirty="0">
                <a:solidFill>
                  <a:prstClr val="black"/>
                </a:solidFill>
                <a:latin typeface="Tahoma"/>
                <a:cs typeface="Tahoma"/>
              </a:rPr>
              <a:t>c</a:t>
            </a:r>
            <a:r>
              <a:rPr lang="en-US" sz="1900" spc="-13" dirty="0">
                <a:solidFill>
                  <a:prstClr val="black"/>
                </a:solidFill>
                <a:latin typeface="Tahoma"/>
                <a:cs typeface="Tahoma"/>
              </a:rPr>
              <a:t>h</a:t>
            </a:r>
            <a:r>
              <a:rPr lang="en-US" sz="1900" spc="-4" dirty="0">
                <a:solidFill>
                  <a:prstClr val="black"/>
                </a:solidFill>
                <a:latin typeface="Tahoma"/>
                <a:cs typeface="Tahoma"/>
              </a:rPr>
              <a:t> </a:t>
            </a:r>
            <a:r>
              <a:rPr lang="en-US" sz="1900" dirty="0">
                <a:solidFill>
                  <a:prstClr val="black"/>
                </a:solidFill>
                <a:latin typeface="Tahoma"/>
                <a:cs typeface="Tahoma"/>
              </a:rPr>
              <a:t>fe</a:t>
            </a:r>
            <a:r>
              <a:rPr lang="en-US" sz="1900" spc="-13" dirty="0">
                <a:solidFill>
                  <a:prstClr val="black"/>
                </a:solidFill>
                <a:latin typeface="Tahoma"/>
                <a:cs typeface="Tahoma"/>
              </a:rPr>
              <a:t>a</a:t>
            </a:r>
            <a:r>
              <a:rPr lang="en-US" sz="1900" dirty="0">
                <a:solidFill>
                  <a:prstClr val="black"/>
                </a:solidFill>
                <a:latin typeface="Tahoma"/>
                <a:cs typeface="Tahoma"/>
              </a:rPr>
              <a:t>t</a:t>
            </a:r>
            <a:r>
              <a:rPr lang="en-US" sz="1900" spc="-13" dirty="0">
                <a:solidFill>
                  <a:prstClr val="black"/>
                </a:solidFill>
                <a:latin typeface="Tahoma"/>
                <a:cs typeface="Tahoma"/>
              </a:rPr>
              <a:t>u</a:t>
            </a:r>
            <a:r>
              <a:rPr lang="en-US" sz="1900" dirty="0">
                <a:solidFill>
                  <a:prstClr val="black"/>
                </a:solidFill>
                <a:latin typeface="Tahoma"/>
                <a:cs typeface="Tahoma"/>
              </a:rPr>
              <a:t>re</a:t>
            </a:r>
            <a:r>
              <a:rPr lang="en-US" sz="1900" spc="-4" dirty="0">
                <a:solidFill>
                  <a:prstClr val="black"/>
                </a:solidFill>
                <a:latin typeface="Tahoma"/>
                <a:cs typeface="Tahoma"/>
              </a:rPr>
              <a:t> </a:t>
            </a:r>
            <a:r>
              <a:rPr lang="en-US" sz="1900" dirty="0">
                <a:solidFill>
                  <a:prstClr val="black"/>
                </a:solidFill>
                <a:latin typeface="Tahoma"/>
                <a:cs typeface="Tahoma"/>
              </a:rPr>
              <a:t>t</a:t>
            </a:r>
            <a:r>
              <a:rPr lang="en-US" sz="1900" spc="-13" dirty="0">
                <a:solidFill>
                  <a:prstClr val="black"/>
                </a:solidFill>
                <a:latin typeface="Tahoma"/>
                <a:cs typeface="Tahoma"/>
              </a:rPr>
              <a:t>o</a:t>
            </a:r>
            <a:r>
              <a:rPr lang="en-US" sz="1900" spc="-4" dirty="0">
                <a:solidFill>
                  <a:prstClr val="black"/>
                </a:solidFill>
                <a:latin typeface="Tahoma"/>
                <a:cs typeface="Tahoma"/>
              </a:rPr>
              <a:t> </a:t>
            </a:r>
            <a:r>
              <a:rPr lang="en-US" sz="1900" dirty="0">
                <a:solidFill>
                  <a:prstClr val="black"/>
                </a:solidFill>
                <a:latin typeface="Tahoma"/>
                <a:cs typeface="Tahoma"/>
              </a:rPr>
              <a:t>vectors</a:t>
            </a:r>
            <a:r>
              <a:rPr lang="en-US" sz="1900" spc="-4" dirty="0">
                <a:solidFill>
                  <a:prstClr val="black"/>
                </a:solidFill>
                <a:latin typeface="Tahoma"/>
                <a:cs typeface="Tahoma"/>
              </a:rPr>
              <a:t> </a:t>
            </a:r>
            <a:r>
              <a:rPr lang="en-US" sz="1900" spc="-9" dirty="0">
                <a:solidFill>
                  <a:prstClr val="black"/>
                </a:solidFill>
                <a:latin typeface="Tahoma"/>
                <a:cs typeface="Tahoma"/>
              </a:rPr>
              <a:t>in</a:t>
            </a:r>
            <a:r>
              <a:rPr lang="en-US" sz="1900" spc="-4" dirty="0">
                <a:solidFill>
                  <a:prstClr val="black"/>
                </a:solidFill>
                <a:latin typeface="Tahoma"/>
                <a:cs typeface="Tahoma"/>
              </a:rPr>
              <a:t> </a:t>
            </a:r>
            <a:r>
              <a:rPr lang="en-US" sz="1900" dirty="0">
                <a:solidFill>
                  <a:prstClr val="black"/>
                </a:solidFill>
                <a:latin typeface="Tahoma"/>
                <a:cs typeface="Tahoma"/>
              </a:rPr>
              <a:t>t</a:t>
            </a:r>
            <a:r>
              <a:rPr lang="en-US" sz="1900" spc="-13" dirty="0">
                <a:solidFill>
                  <a:prstClr val="black"/>
                </a:solidFill>
                <a:latin typeface="Tahoma"/>
                <a:cs typeface="Tahoma"/>
              </a:rPr>
              <a:t>h</a:t>
            </a:r>
            <a:r>
              <a:rPr lang="en-US" sz="1900" dirty="0">
                <a:solidFill>
                  <a:prstClr val="black"/>
                </a:solidFill>
                <a:latin typeface="Tahoma"/>
                <a:cs typeface="Tahoma"/>
              </a:rPr>
              <a:t>e</a:t>
            </a:r>
            <a:r>
              <a:rPr lang="en-US" sz="1900" spc="-4" dirty="0">
                <a:solidFill>
                  <a:prstClr val="black"/>
                </a:solidFill>
                <a:latin typeface="Tahoma"/>
                <a:cs typeface="Tahoma"/>
              </a:rPr>
              <a:t> </a:t>
            </a:r>
            <a:r>
              <a:rPr lang="en-US" sz="1900" spc="-13" dirty="0">
                <a:solidFill>
                  <a:prstClr val="black"/>
                </a:solidFill>
                <a:latin typeface="Tahoma"/>
                <a:cs typeface="Tahoma"/>
              </a:rPr>
              <a:t>da</a:t>
            </a:r>
            <a:r>
              <a:rPr lang="en-US" sz="1900" dirty="0">
                <a:solidFill>
                  <a:prstClr val="black"/>
                </a:solidFill>
                <a:latin typeface="Tahoma"/>
                <a:cs typeface="Tahoma"/>
              </a:rPr>
              <a:t>t</a:t>
            </a:r>
            <a:r>
              <a:rPr lang="en-US" sz="1900" spc="-13" dirty="0">
                <a:solidFill>
                  <a:prstClr val="black"/>
                </a:solidFill>
                <a:latin typeface="Tahoma"/>
                <a:cs typeface="Tahoma"/>
              </a:rPr>
              <a:t>aba</a:t>
            </a:r>
            <a:r>
              <a:rPr lang="en-US" sz="1900" dirty="0">
                <a:solidFill>
                  <a:prstClr val="black"/>
                </a:solidFill>
                <a:latin typeface="Tahoma"/>
                <a:cs typeface="Tahoma"/>
              </a:rPr>
              <a:t>se</a:t>
            </a:r>
          </a:p>
          <a:p>
            <a:pPr marL="672344" marR="1033585" lvl="1" indent="-250705" defTabSz="820487">
              <a:lnSpc>
                <a:spcPts val="2531"/>
              </a:lnSpc>
              <a:spcBef>
                <a:spcPts val="646"/>
              </a:spcBef>
              <a:buClr>
                <a:srgbClr val="FF0000"/>
              </a:buClr>
              <a:buSzPct val="54166"/>
              <a:buFont typeface="Wingdings"/>
              <a:buChar char=""/>
              <a:tabLst>
                <a:tab pos="678040" algn="l"/>
              </a:tabLst>
            </a:pPr>
            <a:r>
              <a:rPr lang="en-US" sz="2200" dirty="0">
                <a:solidFill>
                  <a:prstClr val="black"/>
                </a:solidFill>
                <a:latin typeface="Tahoma"/>
                <a:cs typeface="Tahoma"/>
              </a:rPr>
              <a:t>S</a:t>
            </a:r>
            <a:r>
              <a:rPr lang="en-US" sz="2200" spc="-4" dirty="0">
                <a:solidFill>
                  <a:prstClr val="black"/>
                </a:solidFill>
                <a:latin typeface="Tahoma"/>
                <a:cs typeface="Tahoma"/>
              </a:rPr>
              <a:t>I</a:t>
            </a:r>
            <a:r>
              <a:rPr lang="en-US" sz="2200" dirty="0">
                <a:solidFill>
                  <a:prstClr val="black"/>
                </a:solidFill>
                <a:latin typeface="Tahoma"/>
                <a:cs typeface="Tahoma"/>
              </a:rPr>
              <a:t>F</a:t>
            </a:r>
            <a:r>
              <a:rPr lang="en-US" sz="2200" spc="-13" dirty="0">
                <a:solidFill>
                  <a:prstClr val="black"/>
                </a:solidFill>
                <a:latin typeface="Tahoma"/>
                <a:cs typeface="Tahoma"/>
              </a:rPr>
              <a:t>T</a:t>
            </a:r>
            <a:r>
              <a:rPr lang="en-US" sz="2200" spc="-4" dirty="0">
                <a:solidFill>
                  <a:prstClr val="black"/>
                </a:solidFill>
                <a:latin typeface="Tahoma"/>
                <a:cs typeface="Tahoma"/>
              </a:rPr>
              <a:t> </a:t>
            </a:r>
            <a:r>
              <a:rPr lang="en-US" sz="2200" spc="-13" dirty="0">
                <a:solidFill>
                  <a:prstClr val="black"/>
                </a:solidFill>
                <a:latin typeface="Tahoma"/>
                <a:cs typeface="Tahoma"/>
              </a:rPr>
              <a:t>u</a:t>
            </a:r>
            <a:r>
              <a:rPr lang="en-US" sz="2200" dirty="0">
                <a:solidFill>
                  <a:prstClr val="black"/>
                </a:solidFill>
                <a:latin typeface="Tahoma"/>
                <a:cs typeface="Tahoma"/>
              </a:rPr>
              <a:t>se</a:t>
            </a:r>
            <a:r>
              <a:rPr lang="en-US" sz="2200" spc="-4" dirty="0">
                <a:solidFill>
                  <a:prstClr val="black"/>
                </a:solidFill>
                <a:latin typeface="Tahoma"/>
                <a:cs typeface="Tahoma"/>
              </a:rPr>
              <a:t> </a:t>
            </a:r>
            <a:r>
              <a:rPr lang="en-US" sz="2200" spc="-13" dirty="0">
                <a:solidFill>
                  <a:prstClr val="black"/>
                </a:solidFill>
                <a:latin typeface="Tahoma"/>
                <a:cs typeface="Tahoma"/>
              </a:rPr>
              <a:t>b</a:t>
            </a:r>
            <a:r>
              <a:rPr lang="en-US" sz="2200" dirty="0">
                <a:solidFill>
                  <a:prstClr val="black"/>
                </a:solidFill>
                <a:latin typeface="Tahoma"/>
                <a:cs typeface="Tahoma"/>
              </a:rPr>
              <a:t>est-</a:t>
            </a:r>
            <a:r>
              <a:rPr lang="en-US" sz="2200" spc="-13" dirty="0">
                <a:solidFill>
                  <a:prstClr val="black"/>
                </a:solidFill>
                <a:latin typeface="Tahoma"/>
                <a:cs typeface="Tahoma"/>
              </a:rPr>
              <a:t>bin</a:t>
            </a:r>
            <a:r>
              <a:rPr lang="en-US" sz="2200" dirty="0">
                <a:solidFill>
                  <a:prstClr val="black"/>
                </a:solidFill>
                <a:latin typeface="Tahoma"/>
                <a:cs typeface="Tahoma"/>
              </a:rPr>
              <a:t>-f</a:t>
            </a:r>
            <a:r>
              <a:rPr lang="en-US" sz="2200" spc="-9" dirty="0">
                <a:solidFill>
                  <a:prstClr val="black"/>
                </a:solidFill>
                <a:latin typeface="Tahoma"/>
                <a:cs typeface="Tahoma"/>
              </a:rPr>
              <a:t>i</a:t>
            </a:r>
            <a:r>
              <a:rPr lang="en-US" sz="2200" dirty="0">
                <a:solidFill>
                  <a:prstClr val="black"/>
                </a:solidFill>
                <a:latin typeface="Tahoma"/>
                <a:cs typeface="Tahoma"/>
              </a:rPr>
              <a:t>rst</a:t>
            </a:r>
            <a:r>
              <a:rPr lang="en-US" sz="2200" spc="-4" dirty="0">
                <a:solidFill>
                  <a:prstClr val="black"/>
                </a:solidFill>
                <a:latin typeface="Tahoma"/>
                <a:cs typeface="Tahoma"/>
              </a:rPr>
              <a:t> </a:t>
            </a:r>
            <a:r>
              <a:rPr lang="en-US" sz="2200" spc="-9" dirty="0">
                <a:solidFill>
                  <a:prstClr val="black"/>
                </a:solidFill>
                <a:latin typeface="Tahoma"/>
                <a:cs typeface="Tahoma"/>
              </a:rPr>
              <a:t>(</a:t>
            </a:r>
            <a:r>
              <a:rPr lang="en-US" sz="2200" dirty="0" err="1">
                <a:solidFill>
                  <a:prstClr val="black"/>
                </a:solidFill>
                <a:latin typeface="Tahoma"/>
                <a:cs typeface="Tahoma"/>
              </a:rPr>
              <a:t>Be</a:t>
            </a:r>
            <a:r>
              <a:rPr lang="en-US" sz="2200" spc="-9" dirty="0" err="1">
                <a:solidFill>
                  <a:prstClr val="black"/>
                </a:solidFill>
                <a:latin typeface="Tahoma"/>
                <a:cs typeface="Tahoma"/>
              </a:rPr>
              <a:t>i</a:t>
            </a:r>
            <a:r>
              <a:rPr lang="en-US" sz="2200" dirty="0" err="1">
                <a:solidFill>
                  <a:prstClr val="black"/>
                </a:solidFill>
                <a:latin typeface="Tahoma"/>
                <a:cs typeface="Tahoma"/>
              </a:rPr>
              <a:t>s</a:t>
            </a:r>
            <a:r>
              <a:rPr lang="en-US" sz="2200" spc="-4" dirty="0">
                <a:solidFill>
                  <a:prstClr val="black"/>
                </a:solidFill>
                <a:latin typeface="Tahoma"/>
                <a:cs typeface="Tahoma"/>
              </a:rPr>
              <a:t> </a:t>
            </a:r>
            <a:r>
              <a:rPr lang="en-US" sz="2200" spc="-18" dirty="0">
                <a:solidFill>
                  <a:prstClr val="black"/>
                </a:solidFill>
                <a:latin typeface="Tahoma"/>
                <a:cs typeface="Tahoma"/>
              </a:rPr>
              <a:t>&amp;</a:t>
            </a:r>
            <a:r>
              <a:rPr lang="en-US" sz="2200" spc="-4" dirty="0">
                <a:solidFill>
                  <a:prstClr val="black"/>
                </a:solidFill>
                <a:latin typeface="Tahoma"/>
                <a:cs typeface="Tahoma"/>
              </a:rPr>
              <a:t> </a:t>
            </a:r>
            <a:r>
              <a:rPr lang="en-US" sz="2200" spc="-13" dirty="0">
                <a:solidFill>
                  <a:prstClr val="black"/>
                </a:solidFill>
                <a:latin typeface="Tahoma"/>
                <a:cs typeface="Tahoma"/>
              </a:rPr>
              <a:t>L</a:t>
            </a:r>
            <a:r>
              <a:rPr lang="en-US" sz="2200" dirty="0">
                <a:solidFill>
                  <a:prstClr val="black"/>
                </a:solidFill>
                <a:latin typeface="Tahoma"/>
                <a:cs typeface="Tahoma"/>
              </a:rPr>
              <a:t>owe</a:t>
            </a:r>
            <a:r>
              <a:rPr lang="en-US" sz="2200" spc="-9" dirty="0">
                <a:solidFill>
                  <a:prstClr val="black"/>
                </a:solidFill>
                <a:latin typeface="Tahoma"/>
                <a:cs typeface="Tahoma"/>
              </a:rPr>
              <a:t>,</a:t>
            </a:r>
            <a:r>
              <a:rPr lang="en-US" sz="2200" spc="-4" dirty="0">
                <a:solidFill>
                  <a:prstClr val="black"/>
                </a:solidFill>
                <a:latin typeface="Tahoma"/>
                <a:cs typeface="Tahoma"/>
              </a:rPr>
              <a:t> </a:t>
            </a:r>
            <a:r>
              <a:rPr lang="en-US" sz="2200" spc="-13" dirty="0">
                <a:solidFill>
                  <a:prstClr val="black"/>
                </a:solidFill>
                <a:latin typeface="Tahoma"/>
                <a:cs typeface="Tahoma"/>
              </a:rPr>
              <a:t>97)</a:t>
            </a:r>
            <a:r>
              <a:rPr lang="en-US" sz="2200" spc="-9" dirty="0">
                <a:solidFill>
                  <a:prstClr val="black"/>
                </a:solidFill>
                <a:latin typeface="Tahoma"/>
                <a:cs typeface="Tahoma"/>
              </a:rPr>
              <a:t> </a:t>
            </a:r>
            <a:r>
              <a:rPr lang="en-US" sz="2200" spc="-27" dirty="0">
                <a:solidFill>
                  <a:prstClr val="black"/>
                </a:solidFill>
                <a:latin typeface="Tahoma"/>
                <a:cs typeface="Tahoma"/>
              </a:rPr>
              <a:t>m</a:t>
            </a:r>
            <a:r>
              <a:rPr lang="en-US" sz="2200" spc="-13" dirty="0">
                <a:solidFill>
                  <a:prstClr val="black"/>
                </a:solidFill>
                <a:latin typeface="Tahoma"/>
                <a:cs typeface="Tahoma"/>
              </a:rPr>
              <a:t>odi</a:t>
            </a:r>
            <a:r>
              <a:rPr lang="en-US" sz="2200" dirty="0">
                <a:solidFill>
                  <a:prstClr val="black"/>
                </a:solidFill>
                <a:latin typeface="Tahoma"/>
                <a:cs typeface="Tahoma"/>
              </a:rPr>
              <a:t>f</a:t>
            </a:r>
            <a:r>
              <a:rPr lang="en-US" sz="2200" spc="-9" dirty="0">
                <a:solidFill>
                  <a:prstClr val="black"/>
                </a:solidFill>
                <a:latin typeface="Tahoma"/>
                <a:cs typeface="Tahoma"/>
              </a:rPr>
              <a:t>i</a:t>
            </a:r>
            <a:r>
              <a:rPr lang="en-US" sz="2200" dirty="0">
                <a:solidFill>
                  <a:prstClr val="black"/>
                </a:solidFill>
                <a:latin typeface="Tahoma"/>
                <a:cs typeface="Tahoma"/>
              </a:rPr>
              <a:t>c</a:t>
            </a:r>
            <a:r>
              <a:rPr lang="en-US" sz="2200" spc="-13" dirty="0">
                <a:solidFill>
                  <a:prstClr val="black"/>
                </a:solidFill>
                <a:latin typeface="Tahoma"/>
                <a:cs typeface="Tahoma"/>
              </a:rPr>
              <a:t>a</a:t>
            </a:r>
            <a:r>
              <a:rPr lang="en-US" sz="2200" dirty="0">
                <a:solidFill>
                  <a:prstClr val="black"/>
                </a:solidFill>
                <a:latin typeface="Tahoma"/>
                <a:cs typeface="Tahoma"/>
              </a:rPr>
              <a:t>t</a:t>
            </a:r>
            <a:r>
              <a:rPr lang="en-US" sz="2200" spc="-13" dirty="0">
                <a:solidFill>
                  <a:prstClr val="black"/>
                </a:solidFill>
                <a:latin typeface="Tahoma"/>
                <a:cs typeface="Tahoma"/>
              </a:rPr>
              <a:t>ion</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o</a:t>
            </a:r>
            <a:r>
              <a:rPr lang="en-US" sz="2200" spc="-4" dirty="0">
                <a:solidFill>
                  <a:prstClr val="black"/>
                </a:solidFill>
                <a:latin typeface="Tahoma"/>
                <a:cs typeface="Tahoma"/>
              </a:rPr>
              <a:t> k</a:t>
            </a:r>
            <a:r>
              <a:rPr lang="en-US" sz="2200" dirty="0">
                <a:solidFill>
                  <a:prstClr val="black"/>
                </a:solidFill>
                <a:latin typeface="Tahoma"/>
                <a:cs typeface="Tahoma"/>
              </a:rPr>
              <a:t>-</a:t>
            </a:r>
            <a:r>
              <a:rPr lang="en-US" sz="2200" spc="-13" dirty="0">
                <a:solidFill>
                  <a:prstClr val="black"/>
                </a:solidFill>
                <a:latin typeface="Tahoma"/>
                <a:cs typeface="Tahoma"/>
              </a:rPr>
              <a:t>d</a:t>
            </a:r>
            <a:r>
              <a:rPr lang="en-US" sz="2200" spc="-4" dirty="0">
                <a:solidFill>
                  <a:prstClr val="black"/>
                </a:solidFill>
                <a:latin typeface="Tahoma"/>
                <a:cs typeface="Tahoma"/>
              </a:rPr>
              <a:t> </a:t>
            </a:r>
            <a:r>
              <a:rPr lang="en-US" sz="2200" dirty="0">
                <a:solidFill>
                  <a:prstClr val="black"/>
                </a:solidFill>
                <a:latin typeface="Tahoma"/>
                <a:cs typeface="Tahoma"/>
              </a:rPr>
              <a:t>tree</a:t>
            </a:r>
            <a:r>
              <a:rPr lang="en-US" sz="2200" spc="-4" dirty="0">
                <a:solidFill>
                  <a:prstClr val="black"/>
                </a:solidFill>
                <a:latin typeface="Tahoma"/>
                <a:cs typeface="Tahoma"/>
              </a:rPr>
              <a:t> </a:t>
            </a:r>
            <a:r>
              <a:rPr lang="en-US" sz="2200" spc="-13" dirty="0">
                <a:solidFill>
                  <a:prstClr val="black"/>
                </a:solidFill>
                <a:latin typeface="Tahoma"/>
                <a:cs typeface="Tahoma"/>
              </a:rPr>
              <a:t>alg</a:t>
            </a:r>
            <a:r>
              <a:rPr lang="en-US" sz="2200" dirty="0">
                <a:solidFill>
                  <a:prstClr val="black"/>
                </a:solidFill>
                <a:latin typeface="Tahoma"/>
                <a:cs typeface="Tahoma"/>
              </a:rPr>
              <a:t>or</a:t>
            </a:r>
            <a:r>
              <a:rPr lang="en-US" sz="2200" spc="-9" dirty="0">
                <a:solidFill>
                  <a:prstClr val="black"/>
                </a:solidFill>
                <a:latin typeface="Tahoma"/>
                <a:cs typeface="Tahoma"/>
              </a:rPr>
              <a:t>i</a:t>
            </a:r>
            <a:r>
              <a:rPr lang="en-US" sz="2200" dirty="0">
                <a:solidFill>
                  <a:prstClr val="black"/>
                </a:solidFill>
                <a:latin typeface="Tahoma"/>
                <a:cs typeface="Tahoma"/>
              </a:rPr>
              <a:t>t</a:t>
            </a:r>
            <a:r>
              <a:rPr lang="en-US" sz="2200" spc="-18" dirty="0">
                <a:solidFill>
                  <a:prstClr val="black"/>
                </a:solidFill>
                <a:latin typeface="Tahoma"/>
                <a:cs typeface="Tahoma"/>
              </a:rPr>
              <a:t>hm</a:t>
            </a:r>
            <a:endParaRPr lang="en-US" sz="2200" dirty="0">
              <a:solidFill>
                <a:prstClr val="black"/>
              </a:solidFill>
              <a:latin typeface="Tahoma"/>
              <a:cs typeface="Tahoma"/>
            </a:endParaRPr>
          </a:p>
          <a:p>
            <a:pPr marL="672344" marR="154411" lvl="1" indent="-250705" defTabSz="820487">
              <a:lnSpc>
                <a:spcPts val="2531"/>
              </a:lnSpc>
              <a:spcBef>
                <a:spcPts val="588"/>
              </a:spcBef>
              <a:buClr>
                <a:srgbClr val="FF0000"/>
              </a:buClr>
              <a:buSzPct val="54166"/>
              <a:buFont typeface="Wingdings"/>
              <a:buChar char=""/>
              <a:tabLst>
                <a:tab pos="678040" algn="l"/>
              </a:tabLst>
            </a:pPr>
            <a:r>
              <a:rPr lang="en-US" sz="2200" spc="-18" dirty="0">
                <a:solidFill>
                  <a:prstClr val="black"/>
                </a:solidFill>
                <a:latin typeface="Tahoma"/>
                <a:cs typeface="Tahoma"/>
              </a:rPr>
              <a:t>Use</a:t>
            </a:r>
            <a:r>
              <a:rPr lang="en-US" sz="2200" spc="-4" dirty="0">
                <a:solidFill>
                  <a:prstClr val="black"/>
                </a:solidFill>
                <a:latin typeface="Tahoma"/>
                <a:cs typeface="Tahoma"/>
              </a:rPr>
              <a:t> </a:t>
            </a:r>
            <a:r>
              <a:rPr lang="en-US" sz="2200" spc="-13" dirty="0">
                <a:solidFill>
                  <a:prstClr val="black"/>
                </a:solidFill>
                <a:latin typeface="Tahoma"/>
                <a:cs typeface="Tahoma"/>
              </a:rPr>
              <a:t>h</a:t>
            </a:r>
            <a:r>
              <a:rPr lang="en-US" sz="2200" dirty="0">
                <a:solidFill>
                  <a:prstClr val="black"/>
                </a:solidFill>
                <a:latin typeface="Tahoma"/>
                <a:cs typeface="Tahoma"/>
              </a:rPr>
              <a:t>e</a:t>
            </a:r>
            <a:r>
              <a:rPr lang="en-US" sz="2200" spc="-13" dirty="0">
                <a:solidFill>
                  <a:prstClr val="black"/>
                </a:solidFill>
                <a:latin typeface="Tahoma"/>
                <a:cs typeface="Tahoma"/>
              </a:rPr>
              <a:t>ap</a:t>
            </a:r>
            <a:r>
              <a:rPr lang="en-US" sz="2200" spc="-4" dirty="0">
                <a:solidFill>
                  <a:prstClr val="black"/>
                </a:solidFill>
                <a:latin typeface="Tahoma"/>
                <a:cs typeface="Tahoma"/>
              </a:rPr>
              <a:t> </a:t>
            </a:r>
            <a:r>
              <a:rPr lang="en-US" sz="2200" spc="-13" dirty="0">
                <a:solidFill>
                  <a:prstClr val="black"/>
                </a:solidFill>
                <a:latin typeface="Tahoma"/>
                <a:cs typeface="Tahoma"/>
              </a:rPr>
              <a:t>da</a:t>
            </a:r>
            <a:r>
              <a:rPr lang="en-US" sz="2200" dirty="0">
                <a:solidFill>
                  <a:prstClr val="black"/>
                </a:solidFill>
                <a:latin typeface="Tahoma"/>
                <a:cs typeface="Tahoma"/>
              </a:rPr>
              <a:t>t</a:t>
            </a:r>
            <a:r>
              <a:rPr lang="en-US" sz="2200" spc="-13" dirty="0">
                <a:solidFill>
                  <a:prstClr val="black"/>
                </a:solidFill>
                <a:latin typeface="Tahoma"/>
                <a:cs typeface="Tahoma"/>
              </a:rPr>
              <a:t>a</a:t>
            </a:r>
            <a:r>
              <a:rPr lang="en-US" sz="2200" spc="-4" dirty="0">
                <a:solidFill>
                  <a:prstClr val="black"/>
                </a:solidFill>
                <a:latin typeface="Tahoma"/>
                <a:cs typeface="Tahoma"/>
              </a:rPr>
              <a:t> </a:t>
            </a:r>
            <a:r>
              <a:rPr lang="en-US" sz="2200" dirty="0">
                <a:solidFill>
                  <a:prstClr val="black"/>
                </a:solidFill>
                <a:latin typeface="Tahoma"/>
                <a:cs typeface="Tahoma"/>
              </a:rPr>
              <a:t>str</a:t>
            </a:r>
            <a:r>
              <a:rPr lang="en-US" sz="2200" spc="-13" dirty="0">
                <a:solidFill>
                  <a:prstClr val="black"/>
                </a:solidFill>
                <a:latin typeface="Tahoma"/>
                <a:cs typeface="Tahoma"/>
              </a:rPr>
              <a:t>u</a:t>
            </a:r>
            <a:r>
              <a:rPr lang="en-US" sz="2200" dirty="0">
                <a:solidFill>
                  <a:prstClr val="black"/>
                </a:solidFill>
                <a:latin typeface="Tahoma"/>
                <a:cs typeface="Tahoma"/>
              </a:rPr>
              <a:t>ct</a:t>
            </a:r>
            <a:r>
              <a:rPr lang="en-US" sz="2200" spc="-13" dirty="0">
                <a:solidFill>
                  <a:prstClr val="black"/>
                </a:solidFill>
                <a:latin typeface="Tahoma"/>
                <a:cs typeface="Tahoma"/>
              </a:rPr>
              <a:t>u</a:t>
            </a:r>
            <a:r>
              <a:rPr lang="en-US" sz="2200" dirty="0">
                <a:solidFill>
                  <a:prstClr val="black"/>
                </a:solidFill>
                <a:latin typeface="Tahoma"/>
                <a:cs typeface="Tahoma"/>
              </a:rPr>
              <a:t>re</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o</a:t>
            </a:r>
            <a:r>
              <a:rPr lang="en-US" sz="2200" spc="-4" dirty="0">
                <a:solidFill>
                  <a:prstClr val="black"/>
                </a:solidFill>
                <a:latin typeface="Tahoma"/>
                <a:cs typeface="Tahoma"/>
              </a:rPr>
              <a:t> </a:t>
            </a:r>
            <a:r>
              <a:rPr lang="en-US" sz="2200" spc="-9" dirty="0">
                <a:solidFill>
                  <a:prstClr val="black"/>
                </a:solidFill>
                <a:latin typeface="Tahoma"/>
                <a:cs typeface="Tahoma"/>
              </a:rPr>
              <a:t>id</a:t>
            </a:r>
            <a:r>
              <a:rPr lang="en-US" sz="2200" dirty="0">
                <a:solidFill>
                  <a:prstClr val="black"/>
                </a:solidFill>
                <a:latin typeface="Tahoma"/>
                <a:cs typeface="Tahoma"/>
              </a:rPr>
              <a:t>e</a:t>
            </a:r>
            <a:r>
              <a:rPr lang="en-US" sz="2200" spc="-13" dirty="0">
                <a:solidFill>
                  <a:prstClr val="black"/>
                </a:solidFill>
                <a:latin typeface="Tahoma"/>
                <a:cs typeface="Tahoma"/>
              </a:rPr>
              <a:t>n</a:t>
            </a:r>
            <a:r>
              <a:rPr lang="en-US" sz="2200" dirty="0">
                <a:solidFill>
                  <a:prstClr val="black"/>
                </a:solidFill>
                <a:latin typeface="Tahoma"/>
                <a:cs typeface="Tahoma"/>
              </a:rPr>
              <a:t>t</a:t>
            </a:r>
            <a:r>
              <a:rPr lang="en-US" sz="2200" spc="-9" dirty="0">
                <a:solidFill>
                  <a:prstClr val="black"/>
                </a:solidFill>
                <a:latin typeface="Tahoma"/>
                <a:cs typeface="Tahoma"/>
              </a:rPr>
              <a:t>i</a:t>
            </a:r>
            <a:r>
              <a:rPr lang="en-US" sz="2200" dirty="0">
                <a:solidFill>
                  <a:prstClr val="black"/>
                </a:solidFill>
                <a:latin typeface="Tahoma"/>
                <a:cs typeface="Tahoma"/>
              </a:rPr>
              <a:t>fy</a:t>
            </a:r>
            <a:r>
              <a:rPr lang="en-US" sz="2200" spc="-4" dirty="0">
                <a:solidFill>
                  <a:prstClr val="black"/>
                </a:solidFill>
                <a:latin typeface="Tahoma"/>
                <a:cs typeface="Tahoma"/>
              </a:rPr>
              <a:t> </a:t>
            </a:r>
            <a:r>
              <a:rPr lang="en-US" sz="2200" spc="-13" dirty="0">
                <a:solidFill>
                  <a:prstClr val="black"/>
                </a:solidFill>
                <a:latin typeface="Tahoma"/>
                <a:cs typeface="Tahoma"/>
              </a:rPr>
              <a:t>bin</a:t>
            </a:r>
            <a:r>
              <a:rPr lang="en-US" sz="2200" dirty="0">
                <a:solidFill>
                  <a:prstClr val="black"/>
                </a:solidFill>
                <a:latin typeface="Tahoma"/>
                <a:cs typeface="Tahoma"/>
              </a:rPr>
              <a:t>s</a:t>
            </a:r>
            <a:r>
              <a:rPr lang="en-US" sz="2200" spc="-4" dirty="0">
                <a:solidFill>
                  <a:prstClr val="black"/>
                </a:solidFill>
                <a:latin typeface="Tahoma"/>
                <a:cs typeface="Tahoma"/>
              </a:rPr>
              <a:t> </a:t>
            </a:r>
            <a:r>
              <a:rPr lang="en-US" sz="2200" spc="-9" dirty="0">
                <a:solidFill>
                  <a:prstClr val="black"/>
                </a:solidFill>
                <a:latin typeface="Tahoma"/>
                <a:cs typeface="Tahoma"/>
              </a:rPr>
              <a:t>in</a:t>
            </a:r>
            <a:r>
              <a:rPr lang="en-US" sz="2200" spc="-4" dirty="0">
                <a:solidFill>
                  <a:prstClr val="black"/>
                </a:solidFill>
                <a:latin typeface="Tahoma"/>
                <a:cs typeface="Tahoma"/>
              </a:rPr>
              <a:t> </a:t>
            </a:r>
            <a:r>
              <a:rPr lang="en-US" sz="2200" dirty="0">
                <a:solidFill>
                  <a:prstClr val="black"/>
                </a:solidFill>
                <a:latin typeface="Tahoma"/>
                <a:cs typeface="Tahoma"/>
              </a:rPr>
              <a:t>or</a:t>
            </a:r>
            <a:r>
              <a:rPr lang="en-US" sz="2200" spc="-13" dirty="0">
                <a:solidFill>
                  <a:prstClr val="black"/>
                </a:solidFill>
                <a:latin typeface="Tahoma"/>
                <a:cs typeface="Tahoma"/>
              </a:rPr>
              <a:t>d</a:t>
            </a:r>
            <a:r>
              <a:rPr lang="en-US" sz="2200" dirty="0">
                <a:solidFill>
                  <a:prstClr val="black"/>
                </a:solidFill>
                <a:latin typeface="Tahoma"/>
                <a:cs typeface="Tahoma"/>
              </a:rPr>
              <a:t>er </a:t>
            </a:r>
            <a:r>
              <a:rPr lang="en-US" sz="2200" spc="-13" dirty="0">
                <a:solidFill>
                  <a:prstClr val="black"/>
                </a:solidFill>
                <a:latin typeface="Tahoma"/>
                <a:cs typeface="Tahoma"/>
              </a:rPr>
              <a:t>b</a:t>
            </a:r>
            <a:r>
              <a:rPr lang="en-US" sz="2200" dirty="0">
                <a:solidFill>
                  <a:prstClr val="black"/>
                </a:solidFill>
                <a:latin typeface="Tahoma"/>
                <a:cs typeface="Tahoma"/>
              </a:rPr>
              <a:t>y</a:t>
            </a:r>
            <a:r>
              <a:rPr lang="en-US" sz="2200" spc="-4" dirty="0">
                <a:solidFill>
                  <a:prstClr val="black"/>
                </a:solidFill>
                <a:latin typeface="Tahoma"/>
                <a:cs typeface="Tahoma"/>
              </a:rPr>
              <a:t> </a:t>
            </a:r>
            <a:r>
              <a:rPr lang="en-US" sz="2200" dirty="0">
                <a:solidFill>
                  <a:prstClr val="black"/>
                </a:solidFill>
                <a:latin typeface="Tahoma"/>
                <a:cs typeface="Tahoma"/>
              </a:rPr>
              <a:t>t</a:t>
            </a:r>
            <a:r>
              <a:rPr lang="en-US" sz="2200" spc="-13" dirty="0">
                <a:solidFill>
                  <a:prstClr val="black"/>
                </a:solidFill>
                <a:latin typeface="Tahoma"/>
                <a:cs typeface="Tahoma"/>
              </a:rPr>
              <a:t>h</a:t>
            </a:r>
            <a:r>
              <a:rPr lang="en-US" sz="2200" dirty="0">
                <a:solidFill>
                  <a:prstClr val="black"/>
                </a:solidFill>
                <a:latin typeface="Tahoma"/>
                <a:cs typeface="Tahoma"/>
              </a:rPr>
              <a:t>e</a:t>
            </a:r>
            <a:r>
              <a:rPr lang="en-US" sz="2200" spc="-9" dirty="0">
                <a:solidFill>
                  <a:prstClr val="black"/>
                </a:solidFill>
                <a:latin typeface="Tahoma"/>
                <a:cs typeface="Tahoma"/>
              </a:rPr>
              <a:t>i</a:t>
            </a:r>
            <a:r>
              <a:rPr lang="en-US" sz="2200" dirty="0">
                <a:solidFill>
                  <a:prstClr val="black"/>
                </a:solidFill>
                <a:latin typeface="Tahoma"/>
                <a:cs typeface="Tahoma"/>
              </a:rPr>
              <a:t>r</a:t>
            </a:r>
            <a:r>
              <a:rPr lang="en-US" sz="2200" spc="-4" dirty="0">
                <a:solidFill>
                  <a:prstClr val="black"/>
                </a:solidFill>
                <a:latin typeface="Tahoma"/>
                <a:cs typeface="Tahoma"/>
              </a:rPr>
              <a:t> </a:t>
            </a:r>
            <a:r>
              <a:rPr lang="en-US" sz="2200" spc="-9" dirty="0">
                <a:solidFill>
                  <a:prstClr val="black"/>
                </a:solidFill>
                <a:latin typeface="Tahoma"/>
                <a:cs typeface="Tahoma"/>
              </a:rPr>
              <a:t>di</a:t>
            </a:r>
            <a:r>
              <a:rPr lang="en-US" sz="2200" dirty="0">
                <a:solidFill>
                  <a:prstClr val="black"/>
                </a:solidFill>
                <a:latin typeface="Tahoma"/>
                <a:cs typeface="Tahoma"/>
              </a:rPr>
              <a:t>st</a:t>
            </a:r>
            <a:r>
              <a:rPr lang="en-US" sz="2200" spc="-13" dirty="0">
                <a:solidFill>
                  <a:prstClr val="black"/>
                </a:solidFill>
                <a:latin typeface="Tahoma"/>
                <a:cs typeface="Tahoma"/>
              </a:rPr>
              <a:t>an</a:t>
            </a:r>
            <a:r>
              <a:rPr lang="en-US" sz="2200" dirty="0">
                <a:solidFill>
                  <a:prstClr val="black"/>
                </a:solidFill>
                <a:latin typeface="Tahoma"/>
                <a:cs typeface="Tahoma"/>
              </a:rPr>
              <a:t>ce</a:t>
            </a:r>
            <a:r>
              <a:rPr lang="en-US" sz="2200" spc="-4" dirty="0">
                <a:solidFill>
                  <a:prstClr val="black"/>
                </a:solidFill>
                <a:latin typeface="Tahoma"/>
                <a:cs typeface="Tahoma"/>
              </a:rPr>
              <a:t> </a:t>
            </a:r>
            <a:r>
              <a:rPr lang="en-US" sz="2200" dirty="0">
                <a:solidFill>
                  <a:prstClr val="black"/>
                </a:solidFill>
                <a:latin typeface="Tahoma"/>
                <a:cs typeface="Tahoma"/>
              </a:rPr>
              <a:t>fr</a:t>
            </a:r>
            <a:r>
              <a:rPr lang="en-US" sz="2200" spc="-18" dirty="0">
                <a:solidFill>
                  <a:prstClr val="black"/>
                </a:solidFill>
                <a:latin typeface="Tahoma"/>
                <a:cs typeface="Tahoma"/>
              </a:rPr>
              <a:t>om</a:t>
            </a:r>
            <a:r>
              <a:rPr lang="en-US" sz="2200" spc="-4" dirty="0">
                <a:solidFill>
                  <a:prstClr val="black"/>
                </a:solidFill>
                <a:latin typeface="Tahoma"/>
                <a:cs typeface="Tahoma"/>
              </a:rPr>
              <a:t> </a:t>
            </a:r>
            <a:r>
              <a:rPr lang="en-US" sz="2200" spc="-13" dirty="0">
                <a:solidFill>
                  <a:prstClr val="black"/>
                </a:solidFill>
                <a:latin typeface="Tahoma"/>
                <a:cs typeface="Tahoma"/>
              </a:rPr>
              <a:t>qu</a:t>
            </a:r>
            <a:r>
              <a:rPr lang="en-US" sz="2200" dirty="0">
                <a:solidFill>
                  <a:prstClr val="black"/>
                </a:solidFill>
                <a:latin typeface="Tahoma"/>
                <a:cs typeface="Tahoma"/>
              </a:rPr>
              <a:t>ery</a:t>
            </a:r>
            <a:r>
              <a:rPr lang="en-US" sz="2200" spc="-4" dirty="0">
                <a:solidFill>
                  <a:prstClr val="black"/>
                </a:solidFill>
                <a:latin typeface="Tahoma"/>
                <a:cs typeface="Tahoma"/>
              </a:rPr>
              <a:t> </a:t>
            </a:r>
            <a:r>
              <a:rPr lang="en-US" sz="2200" spc="-13" dirty="0">
                <a:solidFill>
                  <a:prstClr val="black"/>
                </a:solidFill>
                <a:latin typeface="Tahoma"/>
                <a:cs typeface="Tahoma"/>
              </a:rPr>
              <a:t>poin</a:t>
            </a:r>
            <a:r>
              <a:rPr lang="en-US" sz="2200" dirty="0">
                <a:solidFill>
                  <a:prstClr val="black"/>
                </a:solidFill>
                <a:latin typeface="Tahoma"/>
                <a:cs typeface="Tahoma"/>
              </a:rPr>
              <a:t>t</a:t>
            </a:r>
          </a:p>
          <a:p>
            <a:pPr marL="609600" indent="-609600"/>
            <a:endParaRPr lang="en-US" altLang="ko-KR" sz="2800" dirty="0">
              <a:ea typeface="굴림" pitchFamily="34" charset="-127"/>
            </a:endParaRPr>
          </a:p>
          <a:p>
            <a:pPr marL="609600" indent="-609600"/>
            <a:r>
              <a:rPr lang="en-US" altLang="en-US" sz="3300" b="1" dirty="0" smtClean="0"/>
              <a:t>Result</a:t>
            </a:r>
            <a:r>
              <a:rPr lang="en-US" altLang="en-US" sz="3300" b="1" dirty="0"/>
              <a:t>:</a:t>
            </a:r>
            <a:r>
              <a:rPr lang="en-US" altLang="en-US" sz="3300" dirty="0"/>
              <a:t> Can give speedup by factor of 1000 while finding nearest neighbor (of interest) 95% of the time</a:t>
            </a:r>
            <a:endParaRPr lang="en-US" altLang="ko-KR" sz="3300" dirty="0">
              <a:ea typeface="굴림" pitchFamily="34" charset="-127"/>
            </a:endParaRPr>
          </a:p>
        </p:txBody>
      </p:sp>
    </p:spTree>
    <p:extLst>
      <p:ext uri="{BB962C8B-B14F-4D97-AF65-F5344CB8AC3E}">
        <p14:creationId xmlns:p14="http://schemas.microsoft.com/office/powerpoint/2010/main" val="292556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6507018" cy="492443"/>
          </a:xfrm>
        </p:spPr>
        <p:txBody>
          <a:bodyPr>
            <a:noAutofit/>
          </a:bodyPr>
          <a:lstStyle/>
          <a:p>
            <a:r>
              <a:rPr lang="en-US" dirty="0" smtClean="0"/>
              <a:t>Feature detectors</a:t>
            </a:r>
            <a:endParaRPr lang="en-US" dirty="0"/>
          </a:p>
        </p:txBody>
      </p:sp>
      <p:sp>
        <p:nvSpPr>
          <p:cNvPr id="3" name="TextBox 2"/>
          <p:cNvSpPr txBox="1"/>
          <p:nvPr/>
        </p:nvSpPr>
        <p:spPr>
          <a:xfrm>
            <a:off x="1676404" y="2209800"/>
            <a:ext cx="7051074" cy="3416275"/>
          </a:xfrm>
          <a:prstGeom prst="rect">
            <a:avLst/>
          </a:prstGeom>
          <a:noFill/>
        </p:spPr>
        <p:txBody>
          <a:bodyPr wrap="none" lIns="91397" tIns="45698" rIns="91397" bIns="45698" rtlCol="0">
            <a:spAutoFit/>
          </a:bodyPr>
          <a:lstStyle/>
          <a:p>
            <a:r>
              <a:rPr lang="en-US" sz="3600" dirty="0"/>
              <a:t>should be invariant or at least robust</a:t>
            </a:r>
          </a:p>
          <a:p>
            <a:endParaRPr lang="en-US" sz="3600" dirty="0"/>
          </a:p>
          <a:p>
            <a:r>
              <a:rPr lang="en-US" sz="3600" dirty="0" smtClean="0"/>
              <a:t>to </a:t>
            </a:r>
            <a:r>
              <a:rPr lang="en-US" sz="3600" dirty="0"/>
              <a:t>affine changes</a:t>
            </a:r>
          </a:p>
          <a:p>
            <a:r>
              <a:rPr lang="en-US" sz="3600" dirty="0"/>
              <a:t>translation</a:t>
            </a:r>
          </a:p>
          <a:p>
            <a:r>
              <a:rPr lang="en-US" sz="3600" dirty="0"/>
              <a:t>rotation </a:t>
            </a:r>
          </a:p>
          <a:p>
            <a:r>
              <a:rPr lang="en-US" sz="3600" dirty="0"/>
              <a:t>scale change</a:t>
            </a:r>
          </a:p>
        </p:txBody>
      </p:sp>
    </p:spTree>
    <p:extLst>
      <p:ext uri="{BB962C8B-B14F-4D97-AF65-F5344CB8AC3E}">
        <p14:creationId xmlns:p14="http://schemas.microsoft.com/office/powerpoint/2010/main" val="3477309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80899" name="Rectangle 3"/>
          <p:cNvSpPr>
            <a:spLocks noGrp="1" noChangeArrowheads="1"/>
          </p:cNvSpPr>
          <p:nvPr>
            <p:ph type="body" idx="1"/>
          </p:nvPr>
        </p:nvSpPr>
        <p:spPr/>
        <p:txBody>
          <a:bodyPr/>
          <a:lstStyle/>
          <a:p>
            <a:r>
              <a:rPr lang="en-US" altLang="ko-KR" dirty="0">
                <a:ea typeface="굴림" pitchFamily="34" charset="-127"/>
              </a:rPr>
              <a:t>G</a:t>
            </a:r>
            <a:r>
              <a:rPr lang="en-US" altLang="ko-KR" dirty="0" smtClean="0">
                <a:ea typeface="굴림" pitchFamily="34" charset="-127"/>
              </a:rPr>
              <a:t>iven </a:t>
            </a:r>
            <a:r>
              <a:rPr lang="en-US" altLang="ko-KR" dirty="0">
                <a:ea typeface="굴림" pitchFamily="34" charset="-127"/>
              </a:rPr>
              <a:t>feature matches…</a:t>
            </a:r>
          </a:p>
          <a:p>
            <a:pPr lvl="1"/>
            <a:r>
              <a:rPr lang="en-US" altLang="ko-KR" dirty="0">
                <a:ea typeface="굴림" pitchFamily="34" charset="-127"/>
              </a:rPr>
              <a:t>Find an object in the </a:t>
            </a:r>
            <a:r>
              <a:rPr lang="en-US" altLang="ko-KR" dirty="0" smtClean="0">
                <a:ea typeface="굴림" pitchFamily="34" charset="-127"/>
              </a:rPr>
              <a:t>scene</a:t>
            </a:r>
            <a:endParaRPr lang="en-US" altLang="ko-KR" dirty="0">
              <a:ea typeface="굴림" pitchFamily="34" charset="-127"/>
            </a:endParaRPr>
          </a:p>
          <a:p>
            <a:pPr lvl="1"/>
            <a:r>
              <a:rPr lang="en-US" altLang="ko-KR" dirty="0">
                <a:ea typeface="굴림" pitchFamily="34" charset="-127"/>
              </a:rPr>
              <a:t>…</a:t>
            </a:r>
            <a:endParaRPr lang="en-US" altLang="en-US" dirty="0"/>
          </a:p>
        </p:txBody>
      </p:sp>
    </p:spTree>
    <p:extLst>
      <p:ext uri="{BB962C8B-B14F-4D97-AF65-F5344CB8AC3E}">
        <p14:creationId xmlns:p14="http://schemas.microsoft.com/office/powerpoint/2010/main" val="32697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81923" name="Rectangle 3"/>
          <p:cNvSpPr>
            <a:spLocks noGrp="1" noChangeArrowheads="1"/>
          </p:cNvSpPr>
          <p:nvPr>
            <p:ph type="body" idx="1"/>
          </p:nvPr>
        </p:nvSpPr>
        <p:spPr/>
        <p:txBody>
          <a:bodyPr/>
          <a:lstStyle/>
          <a:p>
            <a:r>
              <a:rPr lang="en-US" altLang="ko-KR" sz="2800">
                <a:ea typeface="굴림" pitchFamily="34" charset="-127"/>
              </a:rPr>
              <a:t>Example: 3D object recognition</a:t>
            </a:r>
            <a:endParaRPr lang="en-US" altLang="en-US" sz="2800"/>
          </a:p>
        </p:txBody>
      </p:sp>
      <p:pic>
        <p:nvPicPr>
          <p:cNvPr id="81926" name="Picture 6" descr="sift-f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1900"/>
            <a:ext cx="6853238"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22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52227" name="Rectangle 3"/>
          <p:cNvSpPr>
            <a:spLocks noGrp="1" noChangeArrowheads="1"/>
          </p:cNvSpPr>
          <p:nvPr>
            <p:ph type="body" idx="1"/>
          </p:nvPr>
        </p:nvSpPr>
        <p:spPr/>
        <p:txBody>
          <a:bodyPr/>
          <a:lstStyle/>
          <a:p>
            <a:pPr marL="609600" indent="-609600"/>
            <a:r>
              <a:rPr lang="en-US" altLang="ko-KR" sz="2800" dirty="0">
                <a:ea typeface="굴림" pitchFamily="34" charset="-127"/>
              </a:rPr>
              <a:t>3D object recognition</a:t>
            </a:r>
          </a:p>
          <a:p>
            <a:pPr marL="990600" lvl="1" indent="-533400"/>
            <a:r>
              <a:rPr lang="en-US" altLang="ko-KR" sz="2400" dirty="0">
                <a:ea typeface="굴림" pitchFamily="34" charset="-127"/>
              </a:rPr>
              <a:t>Assume affine transform: clusters of size &gt;=3</a:t>
            </a:r>
          </a:p>
          <a:p>
            <a:pPr marL="990600" lvl="1" indent="-533400"/>
            <a:r>
              <a:rPr lang="en-US" altLang="ko-KR" sz="2400" dirty="0">
                <a:ea typeface="굴림" pitchFamily="34" charset="-127"/>
              </a:rPr>
              <a:t>Looking for 3 matches out of 3000 that agree on same object and pose: too many outliers for RANSAC or LMS</a:t>
            </a:r>
          </a:p>
          <a:p>
            <a:pPr marL="990600" lvl="1" indent="-533400"/>
            <a:r>
              <a:rPr lang="en-US" altLang="ko-KR" sz="2400" dirty="0">
                <a:ea typeface="굴림" pitchFamily="34" charset="-127"/>
              </a:rPr>
              <a:t>Use Hough </a:t>
            </a:r>
            <a:r>
              <a:rPr lang="en-US" altLang="ko-KR" sz="2400" dirty="0" smtClean="0">
                <a:ea typeface="굴림" pitchFamily="34" charset="-127"/>
              </a:rPr>
              <a:t>Transform</a:t>
            </a:r>
            <a:endParaRPr lang="en-US" altLang="ko-KR" sz="2400" dirty="0">
              <a:ea typeface="굴림" pitchFamily="34" charset="-127"/>
            </a:endParaRPr>
          </a:p>
        </p:txBody>
      </p:sp>
    </p:spTree>
    <p:extLst>
      <p:ext uri="{BB962C8B-B14F-4D97-AF65-F5344CB8AC3E}">
        <p14:creationId xmlns:p14="http://schemas.microsoft.com/office/powerpoint/2010/main" val="3352082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p>
        </p:txBody>
      </p:sp>
      <p:sp>
        <p:nvSpPr>
          <p:cNvPr id="54275" name="Rectangle 3"/>
          <p:cNvSpPr>
            <a:spLocks noGrp="1" noChangeArrowheads="1"/>
          </p:cNvSpPr>
          <p:nvPr>
            <p:ph type="body" idx="1"/>
          </p:nvPr>
        </p:nvSpPr>
        <p:spPr/>
        <p:txBody>
          <a:bodyPr/>
          <a:lstStyle/>
          <a:p>
            <a:pPr marL="609600" indent="-609600"/>
            <a:r>
              <a:rPr lang="en-US" altLang="ko-KR" sz="2800" dirty="0">
                <a:ea typeface="굴림" pitchFamily="34" charset="-127"/>
              </a:rPr>
              <a:t>3D object recognition: verify model</a:t>
            </a:r>
          </a:p>
          <a:p>
            <a:pPr marL="990600" lvl="1" indent="-533400">
              <a:buClr>
                <a:schemeClr val="accent2"/>
              </a:buClr>
              <a:buFont typeface="Monotype Sorts" pitchFamily="2" charset="2"/>
              <a:buAutoNum type="arabicParenR"/>
            </a:pPr>
            <a:r>
              <a:rPr lang="en-US" altLang="ko-KR" sz="2400" dirty="0">
                <a:ea typeface="굴림" pitchFamily="34" charset="-127"/>
              </a:rPr>
              <a:t>Discard outliers for pose solution in </a:t>
            </a:r>
            <a:r>
              <a:rPr lang="en-US" altLang="ko-KR" sz="2400" dirty="0" err="1">
                <a:ea typeface="굴림" pitchFamily="34" charset="-127"/>
              </a:rPr>
              <a:t>prev</a:t>
            </a:r>
            <a:r>
              <a:rPr lang="en-US" altLang="ko-KR" sz="2400" dirty="0">
                <a:ea typeface="굴림" pitchFamily="34" charset="-127"/>
              </a:rPr>
              <a:t> step</a:t>
            </a:r>
            <a:endParaRPr lang="en-US" altLang="en-US" sz="2400" dirty="0"/>
          </a:p>
          <a:p>
            <a:pPr marL="990600" lvl="1" indent="-533400">
              <a:buClr>
                <a:schemeClr val="accent2"/>
              </a:buClr>
              <a:buFont typeface="Monotype Sorts" pitchFamily="2" charset="2"/>
              <a:buAutoNum type="arabicParenR"/>
            </a:pPr>
            <a:r>
              <a:rPr lang="en-US" altLang="ko-KR" sz="2400" dirty="0">
                <a:ea typeface="굴림" pitchFamily="34" charset="-127"/>
              </a:rPr>
              <a:t>P</a:t>
            </a:r>
            <a:r>
              <a:rPr lang="en-US" altLang="en-US" sz="2400" dirty="0"/>
              <a:t>erform top-down check for additional features</a:t>
            </a:r>
          </a:p>
          <a:p>
            <a:pPr marL="990600" lvl="1" indent="-533400">
              <a:buClr>
                <a:schemeClr val="accent2"/>
              </a:buClr>
              <a:buFont typeface="Monotype Sorts" pitchFamily="2" charset="2"/>
              <a:buAutoNum type="arabicParenR"/>
            </a:pPr>
            <a:r>
              <a:rPr lang="en-US" altLang="en-US" sz="2400" dirty="0"/>
              <a:t>Evaluate probability that match is </a:t>
            </a:r>
            <a:r>
              <a:rPr lang="en-US" altLang="en-US" sz="2400" dirty="0" smtClean="0"/>
              <a:t>correct</a:t>
            </a:r>
            <a:endParaRPr lang="en-US" altLang="en-US" sz="2400" dirty="0"/>
          </a:p>
        </p:txBody>
      </p:sp>
    </p:spTree>
    <p:extLst>
      <p:ext uri="{BB962C8B-B14F-4D97-AF65-F5344CB8AC3E}">
        <p14:creationId xmlns:p14="http://schemas.microsoft.com/office/powerpoint/2010/main" val="3474248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52400"/>
            <a:ext cx="8229600" cy="1143000"/>
          </a:xfrm>
        </p:spPr>
        <p:txBody>
          <a:bodyPr/>
          <a:lstStyle/>
          <a:p>
            <a:r>
              <a:rPr lang="en-US" altLang="ko-KR" sz="4000">
                <a:ea typeface="굴림" pitchFamily="34" charset="-127"/>
              </a:rPr>
              <a:t>3D object recognition</a:t>
            </a:r>
            <a:endParaRPr lang="en-US" altLang="en-US" sz="4000"/>
          </a:p>
        </p:txBody>
      </p:sp>
      <p:sp>
        <p:nvSpPr>
          <p:cNvPr id="90115" name="Rectangle 3"/>
          <p:cNvSpPr>
            <a:spLocks noGrp="1" noChangeArrowheads="1"/>
          </p:cNvSpPr>
          <p:nvPr>
            <p:ph type="body" idx="1"/>
          </p:nvPr>
        </p:nvSpPr>
        <p:spPr>
          <a:xfrm>
            <a:off x="457200" y="1219200"/>
            <a:ext cx="8229600" cy="4525963"/>
          </a:xfrm>
        </p:spPr>
        <p:txBody>
          <a:bodyPr/>
          <a:lstStyle/>
          <a:p>
            <a:r>
              <a:rPr lang="en-US" altLang="ko-KR" sz="2800">
                <a:ea typeface="굴림" pitchFamily="34" charset="-127"/>
              </a:rPr>
              <a:t>Training images</a:t>
            </a:r>
            <a:endParaRPr lang="en-US" altLang="en-US" sz="2800"/>
          </a:p>
        </p:txBody>
      </p:sp>
      <p:graphicFrame>
        <p:nvGraphicFramePr>
          <p:cNvPr id="90120" name="Object 8"/>
          <p:cNvGraphicFramePr>
            <a:graphicFrameLocks noChangeAspect="1"/>
          </p:cNvGraphicFramePr>
          <p:nvPr/>
        </p:nvGraphicFramePr>
        <p:xfrm>
          <a:off x="2346325" y="1752600"/>
          <a:ext cx="4054475" cy="4813300"/>
        </p:xfrm>
        <a:graphic>
          <a:graphicData uri="http://schemas.openxmlformats.org/presentationml/2006/ole">
            <mc:AlternateContent xmlns:mc="http://schemas.openxmlformats.org/markup-compatibility/2006">
              <mc:Choice xmlns:v="urn:schemas-microsoft-com:vml" Requires="v">
                <p:oleObj spid="_x0000_s3081" name="CorelPhotoPaint.Image.8" r:id="rId3" imgW="3796825" imgH="4507937" progId="CorelPhotoPaint.Image.8">
                  <p:embed/>
                </p:oleObj>
              </mc:Choice>
              <mc:Fallback>
                <p:oleObj name="CorelPhotoPaint.Image.8" r:id="rId3" imgW="3796825" imgH="4507937" progId="CorelPhotoPaint.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1752600"/>
                        <a:ext cx="4054475"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9957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1143000"/>
          </a:xfrm>
        </p:spPr>
        <p:txBody>
          <a:bodyPr/>
          <a:lstStyle/>
          <a:p>
            <a:r>
              <a:rPr lang="en-US" altLang="ko-KR" sz="4000">
                <a:ea typeface="굴림" pitchFamily="34" charset="-127"/>
              </a:rPr>
              <a:t>Planar recognition</a:t>
            </a:r>
            <a:endParaRPr lang="en-US" altLang="en-US" sz="4000"/>
          </a:p>
        </p:txBody>
      </p:sp>
      <p:sp>
        <p:nvSpPr>
          <p:cNvPr id="89092" name="Rectangle 4"/>
          <p:cNvSpPr>
            <a:spLocks noChangeArrowheads="1"/>
          </p:cNvSpPr>
          <p:nvPr/>
        </p:nvSpPr>
        <p:spPr bwMode="auto">
          <a:xfrm>
            <a:off x="457200" y="1295400"/>
            <a:ext cx="36576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ahoma" pitchFamily="34" charset="0"/>
              </a:defRPr>
            </a:lvl1pPr>
            <a:lvl2pPr marL="742950" indent="-285750">
              <a:spcBef>
                <a:spcPct val="20000"/>
              </a:spcBef>
              <a:buChar char="–"/>
              <a:defRPr sz="2800">
                <a:solidFill>
                  <a:schemeClr val="tx1"/>
                </a:solidFill>
                <a:latin typeface="Tahoma" pitchFamily="34" charset="0"/>
              </a:defRPr>
            </a:lvl2pPr>
            <a:lvl3pPr marL="1143000" indent="-228600">
              <a:spcBef>
                <a:spcPct val="20000"/>
              </a:spcBef>
              <a:buChar char="•"/>
              <a:defRPr sz="2400">
                <a:solidFill>
                  <a:schemeClr val="tx1"/>
                </a:solidFill>
                <a:latin typeface="Tahoma" pitchFamily="34" charset="0"/>
              </a:defRPr>
            </a:lvl3pPr>
            <a:lvl4pPr marL="1600200" indent="-228600">
              <a:spcBef>
                <a:spcPct val="20000"/>
              </a:spcBef>
              <a:buChar char="–"/>
              <a:defRPr sz="2000">
                <a:solidFill>
                  <a:schemeClr val="tx1"/>
                </a:solidFill>
                <a:latin typeface="Tahoma" pitchFamily="34" charset="0"/>
              </a:defRPr>
            </a:lvl4pPr>
            <a:lvl5pPr marL="2057400" indent="-228600">
              <a:spcBef>
                <a:spcPct val="20000"/>
              </a:spcBef>
              <a:buChar char="»"/>
              <a:defRPr sz="2000">
                <a:solidFill>
                  <a:schemeClr val="tx1"/>
                </a:solidFill>
                <a:latin typeface="Tahoma" pitchFamily="34" charset="0"/>
              </a:defRPr>
            </a:lvl5pPr>
            <a:lvl6pPr marL="2514600" indent="-228600" fontAlgn="base">
              <a:spcBef>
                <a:spcPct val="20000"/>
              </a:spcBef>
              <a:spcAft>
                <a:spcPct val="0"/>
              </a:spcAft>
              <a:buChar char="»"/>
              <a:defRPr sz="2000">
                <a:solidFill>
                  <a:schemeClr val="tx1"/>
                </a:solidFill>
                <a:latin typeface="Tahoma" pitchFamily="34" charset="0"/>
              </a:defRPr>
            </a:lvl6pPr>
            <a:lvl7pPr marL="2971800" indent="-228600" fontAlgn="base">
              <a:spcBef>
                <a:spcPct val="20000"/>
              </a:spcBef>
              <a:spcAft>
                <a:spcPct val="0"/>
              </a:spcAft>
              <a:buChar char="»"/>
              <a:defRPr sz="2000">
                <a:solidFill>
                  <a:schemeClr val="tx1"/>
                </a:solidFill>
                <a:latin typeface="Tahoma" pitchFamily="34" charset="0"/>
              </a:defRPr>
            </a:lvl7pPr>
            <a:lvl8pPr marL="3429000" indent="-228600" fontAlgn="base">
              <a:spcBef>
                <a:spcPct val="20000"/>
              </a:spcBef>
              <a:spcAft>
                <a:spcPct val="0"/>
              </a:spcAft>
              <a:buChar char="»"/>
              <a:defRPr sz="2000">
                <a:solidFill>
                  <a:schemeClr val="tx1"/>
                </a:solidFill>
                <a:latin typeface="Tahoma" pitchFamily="34" charset="0"/>
              </a:defRPr>
            </a:lvl8pPr>
            <a:lvl9pPr marL="3886200" indent="-228600" fontAlgn="base">
              <a:spcBef>
                <a:spcPct val="20000"/>
              </a:spcBef>
              <a:spcAft>
                <a:spcPct val="0"/>
              </a:spcAft>
              <a:buChar char="»"/>
              <a:defRPr sz="2000">
                <a:solidFill>
                  <a:schemeClr val="tx1"/>
                </a:solidFill>
                <a:latin typeface="Tahoma" pitchFamily="34" charset="0"/>
              </a:defRPr>
            </a:lvl9pPr>
          </a:lstStyle>
          <a:p>
            <a:r>
              <a:rPr lang="en-US" altLang="ko-KR" sz="2800" dirty="0">
                <a:ea typeface="굴림" pitchFamily="34" charset="-127"/>
              </a:rPr>
              <a:t>R</a:t>
            </a:r>
            <a:r>
              <a:rPr lang="en-US" altLang="en-US" sz="2800" dirty="0"/>
              <a:t>eliably recognized at a rotation of 60° away from the camera</a:t>
            </a:r>
          </a:p>
          <a:p>
            <a:r>
              <a:rPr lang="en-US" altLang="en-US" sz="2800" dirty="0"/>
              <a:t>Affine fit </a:t>
            </a:r>
            <a:r>
              <a:rPr lang="en-US" altLang="en-US" sz="2800" dirty="0" smtClean="0"/>
              <a:t>is an approximation of </a:t>
            </a:r>
            <a:r>
              <a:rPr lang="en-US" altLang="en-US" sz="2800" dirty="0"/>
              <a:t>perspective projection</a:t>
            </a:r>
            <a:endParaRPr lang="en-US" altLang="en-US" dirty="0"/>
          </a:p>
          <a:p>
            <a:r>
              <a:rPr lang="en-US" altLang="en-US" sz="2800" dirty="0"/>
              <a:t>Only 3 points are needed for recognition</a:t>
            </a:r>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l="8017" t="11946" r="9387" b="4073"/>
          <a:stretch>
            <a:fillRect/>
          </a:stretch>
        </p:blipFill>
        <p:spPr bwMode="auto">
          <a:xfrm>
            <a:off x="5003800" y="1295400"/>
            <a:ext cx="35083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563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sz="4000">
                <a:ea typeface="굴림" pitchFamily="34" charset="-127"/>
              </a:rPr>
              <a:t>3. Feature matching</a:t>
            </a:r>
            <a:endParaRPr lang="en-US" altLang="en-US" sz="4000">
              <a:ea typeface="굴림" pitchFamily="34" charset="-127"/>
            </a:endParaRPr>
          </a:p>
        </p:txBody>
      </p:sp>
      <p:sp>
        <p:nvSpPr>
          <p:cNvPr id="53251" name="Rectangle 3"/>
          <p:cNvSpPr>
            <a:spLocks noGrp="1" noChangeArrowheads="1"/>
          </p:cNvSpPr>
          <p:nvPr>
            <p:ph type="body" idx="1"/>
          </p:nvPr>
        </p:nvSpPr>
        <p:spPr>
          <a:xfrm>
            <a:off x="457200" y="1389063"/>
            <a:ext cx="8229600" cy="4525962"/>
          </a:xfrm>
        </p:spPr>
        <p:txBody>
          <a:bodyPr/>
          <a:lstStyle/>
          <a:p>
            <a:pPr marL="609600" indent="-609600"/>
            <a:r>
              <a:rPr lang="en-US" altLang="ko-KR" sz="2800">
                <a:ea typeface="굴림" pitchFamily="34" charset="-127"/>
              </a:rPr>
              <a:t>3D object recognition: solve for pose</a:t>
            </a:r>
          </a:p>
          <a:p>
            <a:pPr marL="990600" lvl="1" indent="-533400"/>
            <a:r>
              <a:rPr lang="en-US" altLang="en-US" sz="2400"/>
              <a:t>Affine transform of [x,y] to [u,v]:</a:t>
            </a:r>
          </a:p>
          <a:p>
            <a:pPr marL="609600" indent="-609600"/>
            <a:endParaRPr lang="en-US" altLang="en-US"/>
          </a:p>
          <a:p>
            <a:pPr marL="609600" indent="-609600"/>
            <a:endParaRPr lang="en-US" altLang="en-US"/>
          </a:p>
          <a:p>
            <a:pPr marL="990600" lvl="1" indent="-533400"/>
            <a:r>
              <a:rPr lang="en-US" altLang="en-US" sz="2400"/>
              <a:t>Rewrite to solve for transform parameters:</a:t>
            </a:r>
            <a:endParaRPr lang="en-US" altLang="ko-KR" sz="2400">
              <a:ea typeface="굴림" pitchFamily="34" charset="-127"/>
            </a:endParaRPr>
          </a:p>
        </p:txBody>
      </p:sp>
      <p:graphicFrame>
        <p:nvGraphicFramePr>
          <p:cNvPr id="53252" name="Object 4"/>
          <p:cNvGraphicFramePr>
            <a:graphicFrameLocks noChangeAspect="1"/>
          </p:cNvGraphicFramePr>
          <p:nvPr/>
        </p:nvGraphicFramePr>
        <p:xfrm>
          <a:off x="2057400" y="2379663"/>
          <a:ext cx="5105400" cy="1139825"/>
        </p:xfrm>
        <a:graphic>
          <a:graphicData uri="http://schemas.openxmlformats.org/presentationml/2006/ole">
            <mc:AlternateContent xmlns:mc="http://schemas.openxmlformats.org/markup-compatibility/2006">
              <mc:Choice xmlns:v="urn:schemas-microsoft-com:vml" Requires="v">
                <p:oleObj spid="_x0000_s2064" name="CorelPhotoPaint.Image.8" r:id="rId3" imgW="3208298" imgH="716039" progId="CorelPhotoPaint.Image.8">
                  <p:embed/>
                </p:oleObj>
              </mc:Choice>
              <mc:Fallback>
                <p:oleObj name="CorelPhotoPaint.Image.8" r:id="rId3" imgW="3208298" imgH="716039" progId="CorelPhotoPaint.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79663"/>
                        <a:ext cx="5105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1981200" y="3903663"/>
          <a:ext cx="5029200" cy="2573337"/>
        </p:xfrm>
        <a:graphic>
          <a:graphicData uri="http://schemas.openxmlformats.org/presentationml/2006/ole">
            <mc:AlternateContent xmlns:mc="http://schemas.openxmlformats.org/markup-compatibility/2006">
              <mc:Choice xmlns:v="urn:schemas-microsoft-com:vml" Requires="v">
                <p:oleObj spid="_x0000_s2065" name="CorelPhotoPaint.Image.8" r:id="rId5" imgW="3276190" imgH="1676190" progId="CorelPhotoPaint.Image.8">
                  <p:embed/>
                </p:oleObj>
              </mc:Choice>
              <mc:Fallback>
                <p:oleObj name="CorelPhotoPaint.Image.8" r:id="rId5" imgW="3276190" imgH="1676190" progId="CorelPhotoPaint.Imag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03663"/>
                        <a:ext cx="5029200"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6914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304800"/>
            <a:ext cx="7391400" cy="838200"/>
          </a:xfrm>
        </p:spPr>
        <p:txBody>
          <a:bodyPr/>
          <a:lstStyle/>
          <a:p>
            <a:r>
              <a:rPr lang="en-US" altLang="en-US" sz="4000"/>
              <a:t>3D </a:t>
            </a:r>
            <a:r>
              <a:rPr lang="en-US" altLang="ko-KR" sz="4000">
                <a:ea typeface="굴림" pitchFamily="34" charset="-127"/>
              </a:rPr>
              <a:t>o</a:t>
            </a:r>
            <a:r>
              <a:rPr lang="en-US" altLang="en-US" sz="4000"/>
              <a:t>bject </a:t>
            </a:r>
            <a:r>
              <a:rPr lang="en-US" altLang="ko-KR" sz="4000">
                <a:ea typeface="굴림" pitchFamily="34" charset="-127"/>
              </a:rPr>
              <a:t>r</a:t>
            </a:r>
            <a:r>
              <a:rPr lang="en-US" altLang="en-US" sz="4000"/>
              <a:t>ecognition</a:t>
            </a:r>
          </a:p>
        </p:txBody>
      </p:sp>
      <p:sp>
        <p:nvSpPr>
          <p:cNvPr id="84995" name="Rectangle 3"/>
          <p:cNvSpPr>
            <a:spLocks noGrp="1" noChangeArrowheads="1"/>
          </p:cNvSpPr>
          <p:nvPr>
            <p:ph type="body" idx="1"/>
          </p:nvPr>
        </p:nvSpPr>
        <p:spPr>
          <a:xfrm>
            <a:off x="4721225" y="1600200"/>
            <a:ext cx="3965575" cy="4525963"/>
          </a:xfrm>
        </p:spPr>
        <p:txBody>
          <a:bodyPr/>
          <a:lstStyle/>
          <a:p>
            <a:r>
              <a:rPr lang="en-US" altLang="en-US" sz="2800"/>
              <a:t>Only 3 keys are needed for recognition, so extra keys provide robustness</a:t>
            </a:r>
          </a:p>
          <a:p>
            <a:r>
              <a:rPr lang="en-US" altLang="en-US" sz="2800"/>
              <a:t>Affine model is no longer as accurate</a:t>
            </a:r>
            <a:endParaRPr lang="en-US" altLang="en-US"/>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l="13052" t="14360" r="11041" b="4704"/>
          <a:stretch>
            <a:fillRect/>
          </a:stretch>
        </p:blipFill>
        <p:spPr bwMode="auto">
          <a:xfrm>
            <a:off x="981075" y="1371600"/>
            <a:ext cx="344963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288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81000"/>
            <a:ext cx="8305800" cy="685800"/>
          </a:xfrm>
        </p:spPr>
        <p:txBody>
          <a:bodyPr>
            <a:normAutofit fontScale="90000"/>
          </a:bodyPr>
          <a:lstStyle/>
          <a:p>
            <a:r>
              <a:rPr lang="en-US" altLang="en-US" sz="4000"/>
              <a:t>Recognition under occlusion</a:t>
            </a:r>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l="13846" t="24330" r="12308" b="13106"/>
          <a:stretch>
            <a:fillRect/>
          </a:stretch>
        </p:blipFill>
        <p:spPr bwMode="auto">
          <a:xfrm>
            <a:off x="228600" y="198120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3">
            <a:extLst>
              <a:ext uri="{28A0092B-C50C-407E-A947-70E740481C1C}">
                <a14:useLocalDpi xmlns:a14="http://schemas.microsoft.com/office/drawing/2010/main" val="0"/>
              </a:ext>
            </a:extLst>
          </a:blip>
          <a:srcRect l="13637" t="24706" r="12122" b="11978"/>
          <a:stretch>
            <a:fillRect/>
          </a:stretch>
        </p:blipFill>
        <p:spPr bwMode="auto">
          <a:xfrm>
            <a:off x="4648200" y="1981200"/>
            <a:ext cx="4191000"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650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ko-KR" sz="4000">
                <a:ea typeface="굴림" pitchFamily="34" charset="-127"/>
              </a:rPr>
              <a:t>Illumination invariance</a:t>
            </a:r>
            <a:endParaRPr lang="en-US" altLang="en-US" sz="4000"/>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l="16148" t="22485" r="15222" b="6090"/>
          <a:stretch>
            <a:fillRect/>
          </a:stretch>
        </p:blipFill>
        <p:spPr bwMode="auto">
          <a:xfrm>
            <a:off x="609600" y="1524000"/>
            <a:ext cx="29273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89" name="Picture 5"/>
          <p:cNvPicPr>
            <a:picLocks noChangeAspect="1" noChangeArrowheads="1"/>
          </p:cNvPicPr>
          <p:nvPr/>
        </p:nvPicPr>
        <p:blipFill>
          <a:blip r:embed="rId3">
            <a:extLst>
              <a:ext uri="{28A0092B-C50C-407E-A947-70E740481C1C}">
                <a14:useLocalDpi xmlns:a14="http://schemas.microsoft.com/office/drawing/2010/main" val="0"/>
              </a:ext>
            </a:extLst>
          </a:blip>
          <a:srcRect l="16438" t="37590" r="14520" b="8478"/>
          <a:stretch>
            <a:fillRect/>
          </a:stretch>
        </p:blipFill>
        <p:spPr bwMode="auto">
          <a:xfrm>
            <a:off x="4191000" y="1768475"/>
            <a:ext cx="44196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718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0"/>
            <a:ext cx="8229600" cy="1143000"/>
          </a:xfrm>
        </p:spPr>
        <p:txBody>
          <a:bodyPr>
            <a:normAutofit/>
          </a:bodyPr>
          <a:lstStyle/>
          <a:p>
            <a:r>
              <a:rPr lang="en-US" altLang="en-US" sz="2800" dirty="0" smtClean="0">
                <a:ea typeface="굴림" pitchFamily="34" charset="-127"/>
              </a:rPr>
              <a:t>Example I: mosaicking</a:t>
            </a:r>
            <a:br>
              <a:rPr lang="en-US" altLang="en-US" sz="2800" dirty="0" smtClean="0">
                <a:ea typeface="굴림" pitchFamily="34" charset="-127"/>
              </a:rPr>
            </a:br>
            <a:r>
              <a:rPr lang="en-US" altLang="en-US" sz="2800" dirty="0" smtClean="0">
                <a:ea typeface="굴림" pitchFamily="34" charset="-127"/>
              </a:rPr>
              <a:t>Using SIFT features we match the different images</a:t>
            </a:r>
            <a:endParaRPr lang="en-US" altLang="en-US" sz="2800" dirty="0"/>
          </a:p>
        </p:txBody>
      </p:sp>
      <p:pic>
        <p:nvPicPr>
          <p:cNvPr id="57348" name="Picture 4" descr="SIFT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924300"/>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7349" name="Picture 5" descr="SIF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24300"/>
            <a:ext cx="3675063" cy="2663825"/>
          </a:xfrm>
          <a:prstGeom prst="rect">
            <a:avLst/>
          </a:prstGeom>
          <a:noFill/>
          <a:extLst>
            <a:ext uri="{909E8E84-426E-40DD-AFC4-6F175D3DCCD1}">
              <a14:hiddenFill xmlns:a14="http://schemas.microsoft.com/office/drawing/2010/main">
                <a:solidFill>
                  <a:srgbClr val="FFFFFF"/>
                </a:solidFill>
              </a14:hiddenFill>
            </a:ext>
          </a:extLst>
        </p:spPr>
      </p:pic>
      <p:pic>
        <p:nvPicPr>
          <p:cNvPr id="57350" name="Picture 6" descr="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7351" name="Picture 7" descr="imag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52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z="4000"/>
              <a:t>Robot Localization</a:t>
            </a:r>
          </a:p>
        </p:txBody>
      </p:sp>
      <p:graphicFrame>
        <p:nvGraphicFramePr>
          <p:cNvPr id="96260" name="Object 4"/>
          <p:cNvGraphicFramePr>
            <a:graphicFrameLocks noChangeAspect="1"/>
          </p:cNvGraphicFramePr>
          <p:nvPr/>
        </p:nvGraphicFramePr>
        <p:xfrm>
          <a:off x="457200" y="1600200"/>
          <a:ext cx="3200400" cy="2400300"/>
        </p:xfrm>
        <a:graphic>
          <a:graphicData uri="http://schemas.openxmlformats.org/presentationml/2006/ole">
            <mc:AlternateContent xmlns:mc="http://schemas.openxmlformats.org/markup-compatibility/2006">
              <mc:Choice xmlns:v="urn:schemas-microsoft-com:vml" Requires="v">
                <p:oleObj spid="_x0000_s4119" name="Bitmap Image" r:id="rId3" imgW="2438095" imgH="1828959" progId="Paint.Picture">
                  <p:embed/>
                </p:oleObj>
              </mc:Choice>
              <mc:Fallback>
                <p:oleObj name="Bitmap Image" r:id="rId3" imgW="2438095" imgH="18289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3200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457200" y="4114800"/>
          <a:ext cx="3200400" cy="2400300"/>
        </p:xfrm>
        <a:graphic>
          <a:graphicData uri="http://schemas.openxmlformats.org/presentationml/2006/ole">
            <mc:AlternateContent xmlns:mc="http://schemas.openxmlformats.org/markup-compatibility/2006">
              <mc:Choice xmlns:v="urn:schemas-microsoft-com:vml" Requires="v">
                <p:oleObj spid="_x0000_s4120" name="Bitmap Image" r:id="rId5" imgW="2438095" imgH="1828959" progId="Paint.Picture">
                  <p:embed/>
                </p:oleObj>
              </mc:Choice>
              <mc:Fallback>
                <p:oleObj name="Bitmap Image" r:id="rId5" imgW="2438095" imgH="182895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3200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4114800" y="2286000"/>
          <a:ext cx="4191000" cy="3143250"/>
        </p:xfrm>
        <a:graphic>
          <a:graphicData uri="http://schemas.openxmlformats.org/presentationml/2006/ole">
            <mc:AlternateContent xmlns:mc="http://schemas.openxmlformats.org/markup-compatibility/2006">
              <mc:Choice xmlns:v="urn:schemas-microsoft-com:vml" Requires="v">
                <p:oleObj spid="_x0000_s4121" name="Bitmap Image" r:id="rId7" imgW="2438095" imgH="1828959" progId="Paint.Picture">
                  <p:embed/>
                </p:oleObj>
              </mc:Choice>
              <mc:Fallback>
                <p:oleObj name="Bitmap Image" r:id="rId7" imgW="2438095" imgH="1828959"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86000"/>
                        <a:ext cx="41910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037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1143000"/>
          </a:xfrm>
        </p:spPr>
        <p:txBody>
          <a:bodyPr>
            <a:normAutofit/>
          </a:bodyPr>
          <a:lstStyle/>
          <a:p>
            <a:r>
              <a:rPr lang="en-US" altLang="en-US" sz="2800" dirty="0" smtClean="0"/>
              <a:t>Using those matches we estimate the </a:t>
            </a:r>
            <a:r>
              <a:rPr lang="en-US" altLang="en-US" sz="2800" dirty="0" err="1" smtClean="0"/>
              <a:t>homography</a:t>
            </a:r>
            <a:r>
              <a:rPr lang="en-US" altLang="en-US" sz="2800" dirty="0" smtClean="0"/>
              <a:t> relating the two images</a:t>
            </a:r>
            <a:endParaRPr lang="en-US" altLang="en-US" sz="2800" dirty="0"/>
          </a:p>
        </p:txBody>
      </p:sp>
      <p:pic>
        <p:nvPicPr>
          <p:cNvPr id="58372"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3" name="Picture 5"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4" name="Picture 6" descr="matches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21125"/>
            <a:ext cx="3675063"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8375" name="Picture 7" descr="matches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921125"/>
            <a:ext cx="3675062" cy="26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29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143000"/>
          </a:xfrm>
        </p:spPr>
        <p:txBody>
          <a:bodyPr/>
          <a:lstStyle/>
          <a:p>
            <a:r>
              <a:rPr lang="en-US" altLang="en-US" sz="4000" dirty="0" smtClean="0"/>
              <a:t>And we can “</a:t>
            </a:r>
            <a:r>
              <a:rPr lang="en-US" altLang="en-US" sz="4000" dirty="0" smtClean="0"/>
              <a:t>stitch</a:t>
            </a:r>
            <a:r>
              <a:rPr lang="en-US" altLang="en-US" sz="4000" dirty="0" smtClean="0"/>
              <a:t>” the images</a:t>
            </a:r>
            <a:endParaRPr lang="en-US" altLang="en-US" sz="4000" dirty="0"/>
          </a:p>
        </p:txBody>
      </p:sp>
      <p:pic>
        <p:nvPicPr>
          <p:cNvPr id="59396"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9397" name="Picture 5"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3676650" cy="2660650"/>
          </a:xfrm>
          <a:prstGeom prst="rect">
            <a:avLst/>
          </a:prstGeom>
          <a:noFill/>
          <a:extLst>
            <a:ext uri="{909E8E84-426E-40DD-AFC4-6F175D3DCCD1}">
              <a14:hiddenFill xmlns:a14="http://schemas.microsoft.com/office/drawing/2010/main">
                <a:solidFill>
                  <a:srgbClr val="FFFFFF"/>
                </a:solidFill>
              </a14:hiddenFill>
            </a:ext>
          </a:extLst>
        </p:spPr>
      </p:pic>
      <p:pic>
        <p:nvPicPr>
          <p:cNvPr id="59398" name="Picture 6" descr="homograp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3922713"/>
            <a:ext cx="5691187" cy="2846387"/>
          </a:xfrm>
          <a:prstGeom prst="rect">
            <a:avLst/>
          </a:prstGeom>
          <a:noFill/>
          <a:extLst>
            <a:ext uri="{909E8E84-426E-40DD-AFC4-6F175D3DCCD1}">
              <a14:hiddenFill xmlns:a14="http://schemas.microsoft.com/office/drawing/2010/main">
                <a:solidFill>
                  <a:srgbClr val="FFFFFF"/>
                </a:solidFill>
              </a14:hiddenFill>
            </a:ext>
          </a:extLst>
        </p:spPr>
      </p:pic>
      <p:sp>
        <p:nvSpPr>
          <p:cNvPr id="59399" name="AutoShape 7"/>
          <p:cNvSpPr>
            <a:spLocks noChangeArrowheads="1"/>
          </p:cNvSpPr>
          <p:nvPr/>
        </p:nvSpPr>
        <p:spPr bwMode="auto">
          <a:xfrm>
            <a:off x="4191000" y="3200400"/>
            <a:ext cx="739775" cy="1090613"/>
          </a:xfrm>
          <a:prstGeom prst="downArrow">
            <a:avLst>
              <a:gd name="adj1" fmla="val 50000"/>
              <a:gd name="adj2" fmla="val 36856"/>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953579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sz="4000" dirty="0" smtClean="0">
                <a:ea typeface="굴림" pitchFamily="34" charset="-127"/>
              </a:rPr>
              <a:t>Example II: </a:t>
            </a:r>
            <a:r>
              <a:rPr lang="en-US" altLang="ko-KR" sz="4000" dirty="0">
                <a:ea typeface="굴림" pitchFamily="34" charset="-127"/>
              </a:rPr>
              <a:t>object recognition</a:t>
            </a:r>
            <a:endParaRPr lang="en-US" altLang="en-US" sz="4000" dirty="0"/>
          </a:p>
        </p:txBody>
      </p:sp>
      <p:pic>
        <p:nvPicPr>
          <p:cNvPr id="11268" name="Picture 4" descr="sift-fe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2286000"/>
            <a:ext cx="6853238"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6404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Algorithm</a:t>
            </a:r>
            <a:endParaRPr lang="en-US" dirty="0"/>
          </a:p>
        </p:txBody>
      </p:sp>
      <p:sp>
        <p:nvSpPr>
          <p:cNvPr id="3" name="Content Placeholder 2"/>
          <p:cNvSpPr>
            <a:spLocks noGrp="1"/>
          </p:cNvSpPr>
          <p:nvPr>
            <p:ph idx="1"/>
          </p:nvPr>
        </p:nvSpPr>
        <p:spPr/>
        <p:txBody>
          <a:bodyPr/>
          <a:lstStyle/>
          <a:p>
            <a:pPr marL="609600" indent="-609600">
              <a:buFontTx/>
              <a:buAutoNum type="arabicPeriod"/>
            </a:pPr>
            <a:r>
              <a:rPr lang="en-US" altLang="ko-KR" b="1" dirty="0">
                <a:ea typeface="굴림" pitchFamily="34" charset="-127"/>
              </a:rPr>
              <a:t>D</a:t>
            </a:r>
            <a:r>
              <a:rPr lang="en-US" altLang="ko-KR" b="1" dirty="0" smtClean="0">
                <a:ea typeface="굴림" pitchFamily="34" charset="-127"/>
              </a:rPr>
              <a:t>etection</a:t>
            </a:r>
          </a:p>
          <a:p>
            <a:pPr marL="990600" lvl="1" indent="-533400"/>
            <a:r>
              <a:rPr lang="en-US" altLang="ko-KR" dirty="0" smtClean="0">
                <a:ea typeface="굴림" pitchFamily="34" charset="-127"/>
              </a:rPr>
              <a:t>Detect points that can be </a:t>
            </a:r>
            <a:r>
              <a:rPr lang="en-US" altLang="ko-KR" dirty="0" err="1" smtClean="0">
                <a:ea typeface="굴림" pitchFamily="34" charset="-127"/>
              </a:rPr>
              <a:t>repeatably</a:t>
            </a:r>
            <a:r>
              <a:rPr lang="en-US" altLang="ko-KR" dirty="0" smtClean="0">
                <a:ea typeface="굴림" pitchFamily="34" charset="-127"/>
              </a:rPr>
              <a:t> selected under location/scale change</a:t>
            </a:r>
          </a:p>
          <a:p>
            <a:pPr marL="609600" indent="-609600">
              <a:buFontTx/>
              <a:buAutoNum type="arabicPeriod"/>
            </a:pPr>
            <a:r>
              <a:rPr lang="en-US" altLang="ko-KR" b="1" dirty="0">
                <a:ea typeface="굴림" pitchFamily="34" charset="-127"/>
              </a:rPr>
              <a:t>D</a:t>
            </a:r>
            <a:r>
              <a:rPr lang="en-US" altLang="ko-KR" b="1" dirty="0" smtClean="0">
                <a:ea typeface="굴림" pitchFamily="34" charset="-127"/>
              </a:rPr>
              <a:t>escription</a:t>
            </a:r>
          </a:p>
          <a:p>
            <a:pPr marL="990600" lvl="1" indent="-533400"/>
            <a:r>
              <a:rPr lang="en-US" altLang="ko-KR" dirty="0" smtClean="0">
                <a:ea typeface="굴림" pitchFamily="34" charset="-127"/>
              </a:rPr>
              <a:t>Assign orientation to detected feature points</a:t>
            </a:r>
          </a:p>
          <a:p>
            <a:pPr marL="990600" lvl="1" indent="-533400"/>
            <a:r>
              <a:rPr lang="en-US" altLang="ko-KR" dirty="0" smtClean="0">
                <a:ea typeface="굴림" pitchFamily="34" charset="-127"/>
              </a:rPr>
              <a:t>Construct a descriptor for image patch around each feature point</a:t>
            </a:r>
          </a:p>
          <a:p>
            <a:pPr marL="609600" indent="-609600">
              <a:buFontTx/>
              <a:buAutoNum type="arabicPeriod"/>
            </a:pPr>
            <a:r>
              <a:rPr lang="en-US" altLang="ko-KR" b="1" dirty="0">
                <a:ea typeface="굴림" pitchFamily="34" charset="-127"/>
              </a:rPr>
              <a:t>M</a:t>
            </a:r>
            <a:r>
              <a:rPr lang="en-US" altLang="ko-KR" b="1" dirty="0" smtClean="0">
                <a:ea typeface="굴림" pitchFamily="34" charset="-127"/>
              </a:rPr>
              <a:t>atching</a:t>
            </a:r>
          </a:p>
          <a:p>
            <a:endParaRPr lang="en-US" dirty="0"/>
          </a:p>
        </p:txBody>
      </p:sp>
    </p:spTree>
    <p:extLst>
      <p:ext uri="{BB962C8B-B14F-4D97-AF65-F5344CB8AC3E}">
        <p14:creationId xmlns:p14="http://schemas.microsoft.com/office/powerpoint/2010/main" val="124741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69928" y="601162"/>
            <a:ext cx="6507018" cy="615553"/>
          </a:xfrm>
          <a:prstGeom prst="rect">
            <a:avLst/>
          </a:prstGeom>
        </p:spPr>
        <p:txBody>
          <a:bodyPr vert="horz" wrap="square" lIns="0" tIns="0" rIns="0" bIns="0" rtlCol="0">
            <a:spAutoFit/>
          </a:bodyPr>
          <a:lstStyle/>
          <a:p>
            <a:pPr marL="402695"/>
            <a:r>
              <a:rPr sz="4000" dirty="0"/>
              <a:t>Sc</a:t>
            </a:r>
            <a:r>
              <a:rPr sz="4000" spc="-13" dirty="0"/>
              <a:t>ale</a:t>
            </a:r>
            <a:r>
              <a:rPr sz="4000" spc="-4" dirty="0"/>
              <a:t> </a:t>
            </a:r>
            <a:r>
              <a:rPr sz="4000" spc="-18" dirty="0"/>
              <a:t>In</a:t>
            </a:r>
            <a:r>
              <a:rPr sz="4000" spc="-22" dirty="0"/>
              <a:t>v</a:t>
            </a:r>
            <a:r>
              <a:rPr sz="4000" spc="-18" dirty="0"/>
              <a:t>a</a:t>
            </a:r>
            <a:r>
              <a:rPr sz="4000" dirty="0"/>
              <a:t>r</a:t>
            </a:r>
            <a:r>
              <a:rPr sz="4000" spc="-13" dirty="0"/>
              <a:t>ian</a:t>
            </a:r>
            <a:r>
              <a:rPr sz="4000" dirty="0"/>
              <a:t>t</a:t>
            </a:r>
            <a:r>
              <a:rPr sz="4000" spc="-4" dirty="0"/>
              <a:t> </a:t>
            </a:r>
            <a:r>
              <a:rPr sz="4000" dirty="0"/>
              <a:t>Detect</a:t>
            </a:r>
            <a:r>
              <a:rPr sz="4000" spc="-13" dirty="0"/>
              <a:t>ion</a:t>
            </a:r>
            <a:endParaRPr sz="4000" dirty="0"/>
          </a:p>
        </p:txBody>
      </p:sp>
      <p:sp>
        <p:nvSpPr>
          <p:cNvPr id="4" name="object 4"/>
          <p:cNvSpPr txBox="1"/>
          <p:nvPr/>
        </p:nvSpPr>
        <p:spPr>
          <a:xfrm>
            <a:off x="1318494" y="1756038"/>
            <a:ext cx="5655541" cy="728405"/>
          </a:xfrm>
          <a:prstGeom prst="rect">
            <a:avLst/>
          </a:prstGeom>
        </p:spPr>
        <p:txBody>
          <a:bodyPr vert="horz" wrap="square" lIns="0" tIns="0" rIns="0" bIns="0" rtlCol="0">
            <a:spAutoFit/>
          </a:bodyPr>
          <a:lstStyle/>
          <a:p>
            <a:pPr marL="318966" indent="-307574">
              <a:buClr>
                <a:srgbClr val="3333CC"/>
              </a:buClr>
              <a:buSzPct val="58333"/>
              <a:buFont typeface="Wingdings"/>
              <a:buChar char=""/>
              <a:tabLst>
                <a:tab pos="318966" algn="l"/>
              </a:tabLst>
            </a:pPr>
            <a:r>
              <a:rPr sz="2200" spc="-13" dirty="0">
                <a:latin typeface="Tahoma"/>
                <a:cs typeface="Tahoma"/>
              </a:rPr>
              <a:t>Cons</a:t>
            </a:r>
            <a:r>
              <a:rPr sz="2200" spc="-9" dirty="0">
                <a:latin typeface="Tahoma"/>
                <a:cs typeface="Tahoma"/>
              </a:rPr>
              <a:t>ider</a:t>
            </a:r>
            <a:r>
              <a:rPr sz="2200" spc="-4" dirty="0">
                <a:latin typeface="Tahoma"/>
                <a:cs typeface="Tahoma"/>
              </a:rPr>
              <a:t> </a:t>
            </a:r>
            <a:r>
              <a:rPr sz="2200" dirty="0">
                <a:latin typeface="Tahoma"/>
                <a:cs typeface="Tahoma"/>
              </a:rPr>
              <a:t>re</a:t>
            </a:r>
            <a:r>
              <a:rPr sz="2200" spc="-13" dirty="0">
                <a:latin typeface="Tahoma"/>
                <a:cs typeface="Tahoma"/>
              </a:rPr>
              <a:t>gion</a:t>
            </a:r>
            <a:r>
              <a:rPr sz="2200" dirty="0">
                <a:latin typeface="Tahoma"/>
                <a:cs typeface="Tahoma"/>
              </a:rPr>
              <a:t>s</a:t>
            </a:r>
            <a:r>
              <a:rPr sz="2200" spc="-4" dirty="0">
                <a:latin typeface="Tahoma"/>
                <a:cs typeface="Tahoma"/>
              </a:rPr>
              <a:t> </a:t>
            </a:r>
            <a:r>
              <a:rPr sz="2200" dirty="0">
                <a:latin typeface="Tahoma"/>
                <a:cs typeface="Tahoma"/>
              </a:rPr>
              <a:t>of</a:t>
            </a:r>
            <a:r>
              <a:rPr sz="2200" spc="-4" dirty="0">
                <a:latin typeface="Tahoma"/>
                <a:cs typeface="Tahoma"/>
              </a:rPr>
              <a:t> </a:t>
            </a:r>
            <a:r>
              <a:rPr sz="2200" spc="-9" dirty="0">
                <a:latin typeface="Tahoma"/>
                <a:cs typeface="Tahoma"/>
              </a:rPr>
              <a:t>di</a:t>
            </a:r>
            <a:r>
              <a:rPr sz="2200" dirty="0">
                <a:latin typeface="Tahoma"/>
                <a:cs typeface="Tahoma"/>
              </a:rPr>
              <a:t>ffere</a:t>
            </a:r>
            <a:r>
              <a:rPr sz="2200" spc="-13" dirty="0">
                <a:latin typeface="Tahoma"/>
                <a:cs typeface="Tahoma"/>
              </a:rPr>
              <a:t>n</a:t>
            </a:r>
            <a:r>
              <a:rPr sz="2200" dirty="0">
                <a:latin typeface="Tahoma"/>
                <a:cs typeface="Tahoma"/>
              </a:rPr>
              <a:t>t</a:t>
            </a:r>
            <a:r>
              <a:rPr sz="2200" spc="-4" dirty="0">
                <a:latin typeface="Tahoma"/>
                <a:cs typeface="Tahoma"/>
              </a:rPr>
              <a:t> </a:t>
            </a:r>
            <a:r>
              <a:rPr sz="2200" dirty="0">
                <a:latin typeface="Tahoma"/>
                <a:cs typeface="Tahoma"/>
              </a:rPr>
              <a:t>s</a:t>
            </a:r>
            <a:r>
              <a:rPr sz="2200" spc="-9" dirty="0">
                <a:latin typeface="Tahoma"/>
                <a:cs typeface="Tahoma"/>
              </a:rPr>
              <a:t>i</a:t>
            </a:r>
            <a:r>
              <a:rPr sz="2200" dirty="0">
                <a:latin typeface="Tahoma"/>
                <a:cs typeface="Tahoma"/>
              </a:rPr>
              <a:t>ze</a:t>
            </a:r>
            <a:endParaRPr sz="2200">
              <a:latin typeface="Tahoma"/>
              <a:cs typeface="Tahoma"/>
            </a:endParaRPr>
          </a:p>
          <a:p>
            <a:pPr marL="318966" indent="-307574">
              <a:spcBef>
                <a:spcPts val="444"/>
              </a:spcBef>
              <a:buClr>
                <a:srgbClr val="3333CC"/>
              </a:buClr>
              <a:buSzPct val="58333"/>
              <a:buFont typeface="Wingdings"/>
              <a:buChar char=""/>
              <a:tabLst>
                <a:tab pos="318966" algn="l"/>
              </a:tabLst>
            </a:pPr>
            <a:r>
              <a:rPr sz="2200" dirty="0">
                <a:latin typeface="Tahoma"/>
                <a:cs typeface="Tahoma"/>
              </a:rPr>
              <a:t>Se</a:t>
            </a:r>
            <a:r>
              <a:rPr sz="2200" spc="-9" dirty="0">
                <a:latin typeface="Tahoma"/>
                <a:cs typeface="Tahoma"/>
              </a:rPr>
              <a:t>lect</a:t>
            </a:r>
            <a:r>
              <a:rPr sz="2200" spc="-4" dirty="0">
                <a:latin typeface="Tahoma"/>
                <a:cs typeface="Tahoma"/>
              </a:rPr>
              <a:t> </a:t>
            </a:r>
            <a:r>
              <a:rPr sz="2200" dirty="0">
                <a:latin typeface="Tahoma"/>
                <a:cs typeface="Tahoma"/>
              </a:rPr>
              <a:t>re</a:t>
            </a:r>
            <a:r>
              <a:rPr sz="2200" spc="-13" dirty="0">
                <a:latin typeface="Tahoma"/>
                <a:cs typeface="Tahoma"/>
              </a:rPr>
              <a:t>gion</a:t>
            </a:r>
            <a:r>
              <a:rPr sz="2200" dirty="0">
                <a:latin typeface="Tahoma"/>
                <a:cs typeface="Tahoma"/>
              </a:rPr>
              <a:t>s</a:t>
            </a:r>
            <a:r>
              <a:rPr sz="2200" spc="-4" dirty="0">
                <a:latin typeface="Tahoma"/>
                <a:cs typeface="Tahoma"/>
              </a:rPr>
              <a:t> </a:t>
            </a:r>
            <a:r>
              <a:rPr sz="2200" dirty="0">
                <a:latin typeface="Tahoma"/>
                <a:cs typeface="Tahoma"/>
              </a:rPr>
              <a:t>t</a:t>
            </a:r>
            <a:r>
              <a:rPr sz="2200" spc="-13" dirty="0">
                <a:latin typeface="Tahoma"/>
                <a:cs typeface="Tahoma"/>
              </a:rPr>
              <a:t>o</a:t>
            </a:r>
            <a:r>
              <a:rPr sz="2200" spc="-4" dirty="0">
                <a:latin typeface="Tahoma"/>
                <a:cs typeface="Tahoma"/>
              </a:rPr>
              <a:t> </a:t>
            </a:r>
            <a:r>
              <a:rPr sz="2200" dirty="0">
                <a:latin typeface="Tahoma"/>
                <a:cs typeface="Tahoma"/>
              </a:rPr>
              <a:t>s</a:t>
            </a:r>
            <a:r>
              <a:rPr sz="2200" spc="-13" dirty="0">
                <a:latin typeface="Tahoma"/>
                <a:cs typeface="Tahoma"/>
              </a:rPr>
              <a:t>ub</a:t>
            </a:r>
            <a:r>
              <a:rPr sz="2200" dirty="0">
                <a:latin typeface="Tahoma"/>
                <a:cs typeface="Tahoma"/>
              </a:rPr>
              <a:t>te</a:t>
            </a:r>
            <a:r>
              <a:rPr sz="2200" spc="-13" dirty="0">
                <a:latin typeface="Tahoma"/>
                <a:cs typeface="Tahoma"/>
              </a:rPr>
              <a:t>nd</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s</a:t>
            </a:r>
            <a:r>
              <a:rPr sz="2200" spc="-13" dirty="0">
                <a:latin typeface="Tahoma"/>
                <a:cs typeface="Tahoma"/>
              </a:rPr>
              <a:t>a</a:t>
            </a:r>
            <a:r>
              <a:rPr sz="2200" spc="-27" dirty="0">
                <a:latin typeface="Tahoma"/>
                <a:cs typeface="Tahoma"/>
              </a:rPr>
              <a:t>m</a:t>
            </a:r>
            <a:r>
              <a:rPr sz="2200" dirty="0">
                <a:latin typeface="Tahoma"/>
                <a:cs typeface="Tahoma"/>
              </a:rPr>
              <a:t>e</a:t>
            </a:r>
            <a:r>
              <a:rPr sz="2200" spc="-4" dirty="0">
                <a:latin typeface="Tahoma"/>
                <a:cs typeface="Tahoma"/>
              </a:rPr>
              <a:t> </a:t>
            </a:r>
            <a:r>
              <a:rPr sz="2200" dirty="0">
                <a:latin typeface="Tahoma"/>
                <a:cs typeface="Tahoma"/>
              </a:rPr>
              <a:t>c</a:t>
            </a:r>
            <a:r>
              <a:rPr sz="2200" spc="-13" dirty="0">
                <a:latin typeface="Tahoma"/>
                <a:cs typeface="Tahoma"/>
              </a:rPr>
              <a:t>on</a:t>
            </a:r>
            <a:r>
              <a:rPr sz="2200" dirty="0">
                <a:latin typeface="Tahoma"/>
                <a:cs typeface="Tahoma"/>
              </a:rPr>
              <a:t>te</a:t>
            </a:r>
            <a:r>
              <a:rPr sz="2200" spc="-13" dirty="0">
                <a:latin typeface="Tahoma"/>
                <a:cs typeface="Tahoma"/>
              </a:rPr>
              <a:t>n</a:t>
            </a:r>
            <a:r>
              <a:rPr sz="2200" dirty="0">
                <a:latin typeface="Tahoma"/>
                <a:cs typeface="Tahoma"/>
              </a:rPr>
              <a:t>t</a:t>
            </a:r>
            <a:endParaRPr sz="2200">
              <a:latin typeface="Tahoma"/>
              <a:cs typeface="Tahoma"/>
            </a:endParaRPr>
          </a:p>
        </p:txBody>
      </p:sp>
      <p:sp>
        <p:nvSpPr>
          <p:cNvPr id="5" name="object 5"/>
          <p:cNvSpPr/>
          <p:nvPr/>
        </p:nvSpPr>
        <p:spPr>
          <a:xfrm>
            <a:off x="1431638" y="2734240"/>
            <a:ext cx="6280725" cy="324970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183100" y="6102955"/>
            <a:ext cx="311150" cy="276999"/>
          </a:xfrm>
          <a:prstGeom prst="rect">
            <a:avLst/>
          </a:prstGeom>
        </p:spPr>
        <p:txBody>
          <a:bodyPr vert="horz" wrap="square" lIns="0" tIns="0" rIns="0" bIns="0" rtlCol="0">
            <a:spAutoFit/>
          </a:bodyPr>
          <a:lstStyle/>
          <a:p>
            <a:pPr marL="109359"/>
            <a:fld id="{D558CFC4-CE03-438B-BA6B-F8ED41D96368}" type="slidenum">
              <a:rPr lang="en-US" spc="-9" smtClean="0"/>
              <a:t>8</a:t>
            </a:fld>
            <a:endParaRPr spc="-9" dirty="0"/>
          </a:p>
        </p:txBody>
      </p:sp>
    </p:spTree>
    <p:extLst>
      <p:ext uri="{BB962C8B-B14F-4D97-AF65-F5344CB8AC3E}">
        <p14:creationId xmlns:p14="http://schemas.microsoft.com/office/powerpoint/2010/main" val="1617443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5370" y="869586"/>
            <a:ext cx="4068041" cy="446276"/>
          </a:xfrm>
          <a:prstGeom prst="rect">
            <a:avLst/>
          </a:prstGeom>
        </p:spPr>
        <p:txBody>
          <a:bodyPr vert="horz" wrap="square" lIns="0" tIns="0" rIns="0" bIns="0" rtlCol="0">
            <a:spAutoFit/>
          </a:bodyPr>
          <a:lstStyle/>
          <a:p>
            <a:pPr marL="11391"/>
            <a:r>
              <a:rPr sz="2900" dirty="0">
                <a:solidFill>
                  <a:srgbClr val="333399"/>
                </a:solidFill>
                <a:latin typeface="Tahoma"/>
                <a:cs typeface="Tahoma"/>
              </a:rPr>
              <a:t>Sc</a:t>
            </a:r>
            <a:r>
              <a:rPr sz="2900" spc="-13" dirty="0">
                <a:solidFill>
                  <a:srgbClr val="333399"/>
                </a:solidFill>
                <a:latin typeface="Tahoma"/>
                <a:cs typeface="Tahoma"/>
              </a:rPr>
              <a:t>ale</a:t>
            </a:r>
            <a:r>
              <a:rPr sz="2900" spc="-4" dirty="0">
                <a:solidFill>
                  <a:srgbClr val="333399"/>
                </a:solidFill>
                <a:latin typeface="Tahoma"/>
                <a:cs typeface="Tahoma"/>
              </a:rPr>
              <a:t> </a:t>
            </a:r>
            <a:r>
              <a:rPr sz="2900" spc="-18" dirty="0">
                <a:solidFill>
                  <a:srgbClr val="333399"/>
                </a:solidFill>
                <a:latin typeface="Tahoma"/>
                <a:cs typeface="Tahoma"/>
              </a:rPr>
              <a:t>In</a:t>
            </a:r>
            <a:r>
              <a:rPr sz="2900" spc="-22" dirty="0">
                <a:solidFill>
                  <a:srgbClr val="333399"/>
                </a:solidFill>
                <a:latin typeface="Tahoma"/>
                <a:cs typeface="Tahoma"/>
              </a:rPr>
              <a:t>v</a:t>
            </a:r>
            <a:r>
              <a:rPr sz="2900" spc="-18" dirty="0">
                <a:solidFill>
                  <a:srgbClr val="333399"/>
                </a:solidFill>
                <a:latin typeface="Tahoma"/>
                <a:cs typeface="Tahoma"/>
              </a:rPr>
              <a:t>a</a:t>
            </a:r>
            <a:r>
              <a:rPr sz="2900" dirty="0">
                <a:solidFill>
                  <a:srgbClr val="333399"/>
                </a:solidFill>
                <a:latin typeface="Tahoma"/>
                <a:cs typeface="Tahoma"/>
              </a:rPr>
              <a:t>r</a:t>
            </a:r>
            <a:r>
              <a:rPr sz="2900" spc="-13" dirty="0">
                <a:solidFill>
                  <a:srgbClr val="333399"/>
                </a:solidFill>
                <a:latin typeface="Tahoma"/>
                <a:cs typeface="Tahoma"/>
              </a:rPr>
              <a:t>ian</a:t>
            </a:r>
            <a:r>
              <a:rPr sz="2900" dirty="0">
                <a:solidFill>
                  <a:srgbClr val="333399"/>
                </a:solidFill>
                <a:latin typeface="Tahoma"/>
                <a:cs typeface="Tahoma"/>
              </a:rPr>
              <a:t>t</a:t>
            </a:r>
            <a:r>
              <a:rPr sz="2900" spc="-4" dirty="0">
                <a:solidFill>
                  <a:srgbClr val="333399"/>
                </a:solidFill>
                <a:latin typeface="Tahoma"/>
                <a:cs typeface="Tahoma"/>
              </a:rPr>
              <a:t> </a:t>
            </a:r>
            <a:r>
              <a:rPr sz="2900" spc="-22" dirty="0">
                <a:solidFill>
                  <a:srgbClr val="333399"/>
                </a:solidFill>
                <a:latin typeface="Tahoma"/>
                <a:cs typeface="Tahoma"/>
              </a:rPr>
              <a:t>d</a:t>
            </a:r>
            <a:r>
              <a:rPr sz="2900" dirty="0">
                <a:solidFill>
                  <a:srgbClr val="333399"/>
                </a:solidFill>
                <a:latin typeface="Tahoma"/>
                <a:cs typeface="Tahoma"/>
              </a:rPr>
              <a:t>etect</a:t>
            </a:r>
            <a:r>
              <a:rPr sz="2900" spc="-13" dirty="0">
                <a:solidFill>
                  <a:srgbClr val="333399"/>
                </a:solidFill>
                <a:latin typeface="Tahoma"/>
                <a:cs typeface="Tahoma"/>
              </a:rPr>
              <a:t>ion</a:t>
            </a:r>
            <a:endParaRPr sz="2900" dirty="0">
              <a:latin typeface="Tahoma"/>
              <a:cs typeface="Tahoma"/>
            </a:endParaRPr>
          </a:p>
        </p:txBody>
      </p:sp>
      <p:sp>
        <p:nvSpPr>
          <p:cNvPr id="3" name="object 3"/>
          <p:cNvSpPr txBox="1"/>
          <p:nvPr/>
        </p:nvSpPr>
        <p:spPr>
          <a:xfrm>
            <a:off x="1318490" y="1487100"/>
            <a:ext cx="6632864" cy="677108"/>
          </a:xfrm>
          <a:prstGeom prst="rect">
            <a:avLst/>
          </a:prstGeom>
        </p:spPr>
        <p:txBody>
          <a:bodyPr vert="horz" wrap="square" lIns="0" tIns="0" rIns="0" bIns="0" rtlCol="0">
            <a:spAutoFit/>
          </a:bodyPr>
          <a:lstStyle/>
          <a:p>
            <a:pPr marL="318966" indent="-307574">
              <a:buClr>
                <a:srgbClr val="3333CC"/>
              </a:buClr>
              <a:buSzPct val="58333"/>
              <a:buFont typeface="Wingdings"/>
              <a:buChar char=""/>
              <a:tabLst>
                <a:tab pos="318966" algn="l"/>
              </a:tabLst>
            </a:pPr>
            <a:r>
              <a:rPr sz="2200" dirty="0">
                <a:latin typeface="Tahoma"/>
                <a:cs typeface="Tahoma"/>
              </a:rPr>
              <a:t>How</a:t>
            </a:r>
            <a:r>
              <a:rPr sz="2200" spc="-4" dirty="0">
                <a:latin typeface="Tahoma"/>
                <a:cs typeface="Tahoma"/>
              </a:rPr>
              <a:t> </a:t>
            </a:r>
            <a:r>
              <a:rPr sz="2200" dirty="0">
                <a:latin typeface="Tahoma"/>
                <a:cs typeface="Tahoma"/>
              </a:rPr>
              <a:t>t</a:t>
            </a:r>
            <a:r>
              <a:rPr sz="2200" spc="-13" dirty="0">
                <a:latin typeface="Tahoma"/>
                <a:cs typeface="Tahoma"/>
              </a:rPr>
              <a:t>o</a:t>
            </a:r>
            <a:r>
              <a:rPr sz="2200" spc="-4" dirty="0">
                <a:latin typeface="Tahoma"/>
                <a:cs typeface="Tahoma"/>
              </a:rPr>
              <a:t> </a:t>
            </a:r>
            <a:r>
              <a:rPr sz="2200" dirty="0">
                <a:latin typeface="Tahoma"/>
                <a:cs typeface="Tahoma"/>
              </a:rPr>
              <a:t>c</a:t>
            </a:r>
            <a:r>
              <a:rPr sz="2200" spc="-13" dirty="0">
                <a:latin typeface="Tahoma"/>
                <a:cs typeface="Tahoma"/>
              </a:rPr>
              <a:t>h</a:t>
            </a:r>
            <a:r>
              <a:rPr sz="2200" dirty="0">
                <a:latin typeface="Tahoma"/>
                <a:cs typeface="Tahoma"/>
              </a:rPr>
              <a:t>oose</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s</a:t>
            </a:r>
            <a:r>
              <a:rPr sz="2200" spc="-9" dirty="0">
                <a:latin typeface="Tahoma"/>
                <a:cs typeface="Tahoma"/>
              </a:rPr>
              <a:t>i</a:t>
            </a:r>
            <a:r>
              <a:rPr sz="2200" dirty="0">
                <a:latin typeface="Tahoma"/>
                <a:cs typeface="Tahoma"/>
              </a:rPr>
              <a:t>ze</a:t>
            </a:r>
            <a:r>
              <a:rPr sz="2200" spc="-4" dirty="0">
                <a:latin typeface="Tahoma"/>
                <a:cs typeface="Tahoma"/>
              </a:rPr>
              <a:t> </a:t>
            </a:r>
            <a:r>
              <a:rPr sz="2200" dirty="0">
                <a:latin typeface="Tahoma"/>
                <a:cs typeface="Tahoma"/>
              </a:rPr>
              <a:t>of</a:t>
            </a:r>
            <a:r>
              <a:rPr sz="2200" spc="-4" dirty="0">
                <a:latin typeface="Tahoma"/>
                <a:cs typeface="Tahoma"/>
              </a:rPr>
              <a:t> </a:t>
            </a:r>
            <a:r>
              <a:rPr sz="2200" dirty="0">
                <a:latin typeface="Tahoma"/>
                <a:cs typeface="Tahoma"/>
              </a:rPr>
              <a:t>t</a:t>
            </a:r>
            <a:r>
              <a:rPr sz="2200" spc="-13" dirty="0">
                <a:latin typeface="Tahoma"/>
                <a:cs typeface="Tahoma"/>
              </a:rPr>
              <a:t>h</a:t>
            </a:r>
            <a:r>
              <a:rPr sz="2200" dirty="0">
                <a:latin typeface="Tahoma"/>
                <a:cs typeface="Tahoma"/>
              </a:rPr>
              <a:t>e</a:t>
            </a:r>
            <a:r>
              <a:rPr sz="2200" spc="-4" dirty="0">
                <a:latin typeface="Tahoma"/>
                <a:cs typeface="Tahoma"/>
              </a:rPr>
              <a:t> </a:t>
            </a:r>
            <a:r>
              <a:rPr sz="2200" dirty="0">
                <a:latin typeface="Tahoma"/>
                <a:cs typeface="Tahoma"/>
              </a:rPr>
              <a:t>re</a:t>
            </a:r>
            <a:r>
              <a:rPr sz="2200" spc="-13" dirty="0">
                <a:latin typeface="Tahoma"/>
                <a:cs typeface="Tahoma"/>
              </a:rPr>
              <a:t>gion</a:t>
            </a:r>
            <a:r>
              <a:rPr sz="2200" spc="-4" dirty="0">
                <a:latin typeface="Tahoma"/>
                <a:cs typeface="Tahoma"/>
              </a:rPr>
              <a:t> </a:t>
            </a:r>
            <a:r>
              <a:rPr sz="2200" spc="-13" dirty="0">
                <a:latin typeface="Tahoma"/>
                <a:cs typeface="Tahoma"/>
              </a:rPr>
              <a:t>ind</a:t>
            </a:r>
            <a:r>
              <a:rPr sz="2200" dirty="0">
                <a:latin typeface="Tahoma"/>
                <a:cs typeface="Tahoma"/>
              </a:rPr>
              <a:t>e</a:t>
            </a:r>
            <a:r>
              <a:rPr sz="2200" spc="-13" dirty="0">
                <a:latin typeface="Tahoma"/>
                <a:cs typeface="Tahoma"/>
              </a:rPr>
              <a:t>p</a:t>
            </a:r>
            <a:r>
              <a:rPr sz="2200" dirty="0">
                <a:latin typeface="Tahoma"/>
                <a:cs typeface="Tahoma"/>
              </a:rPr>
              <a:t>e</a:t>
            </a:r>
            <a:r>
              <a:rPr sz="2200" spc="-13" dirty="0">
                <a:latin typeface="Tahoma"/>
                <a:cs typeface="Tahoma"/>
              </a:rPr>
              <a:t>nd</a:t>
            </a:r>
            <a:r>
              <a:rPr sz="2200" dirty="0">
                <a:latin typeface="Tahoma"/>
                <a:cs typeface="Tahoma"/>
              </a:rPr>
              <a:t>e</a:t>
            </a:r>
            <a:r>
              <a:rPr sz="2200" spc="-13" dirty="0">
                <a:latin typeface="Tahoma"/>
                <a:cs typeface="Tahoma"/>
              </a:rPr>
              <a:t>n</a:t>
            </a:r>
            <a:r>
              <a:rPr sz="2200" dirty="0">
                <a:latin typeface="Tahoma"/>
                <a:cs typeface="Tahoma"/>
              </a:rPr>
              <a:t>t</a:t>
            </a:r>
            <a:r>
              <a:rPr sz="2200" spc="-9" dirty="0">
                <a:latin typeface="Tahoma"/>
                <a:cs typeface="Tahoma"/>
              </a:rPr>
              <a:t>l</a:t>
            </a:r>
            <a:r>
              <a:rPr sz="2200" dirty="0">
                <a:latin typeface="Tahoma"/>
                <a:cs typeface="Tahoma"/>
              </a:rPr>
              <a:t>y</a:t>
            </a:r>
            <a:endParaRPr sz="2200">
              <a:latin typeface="Tahoma"/>
              <a:cs typeface="Tahoma"/>
            </a:endParaRPr>
          </a:p>
        </p:txBody>
      </p:sp>
      <p:sp>
        <p:nvSpPr>
          <p:cNvPr id="4" name="object 4"/>
          <p:cNvSpPr txBox="1"/>
          <p:nvPr/>
        </p:nvSpPr>
        <p:spPr>
          <a:xfrm>
            <a:off x="1270000" y="2442883"/>
            <a:ext cx="6904182" cy="200055"/>
          </a:xfrm>
          <a:prstGeom prst="rect">
            <a:avLst/>
          </a:prstGeom>
        </p:spPr>
        <p:txBody>
          <a:bodyPr vert="horz" wrap="square" lIns="0" tIns="0" rIns="0" bIns="0" rtlCol="0">
            <a:spAutoFit/>
          </a:bodyPr>
          <a:lstStyle/>
          <a:p>
            <a:pPr marR="558191" algn="ctr"/>
            <a:r>
              <a:rPr sz="1300" spc="-9" dirty="0">
                <a:latin typeface="Tahoma"/>
                <a:cs typeface="Tahoma"/>
              </a:rPr>
              <a:t>CS </a:t>
            </a:r>
            <a:r>
              <a:rPr sz="1300" spc="-13" dirty="0">
                <a:latin typeface="Tahoma"/>
                <a:cs typeface="Tahoma"/>
              </a:rPr>
              <a:t>685l</a:t>
            </a:r>
            <a:endParaRPr sz="1300">
              <a:latin typeface="Tahoma"/>
              <a:cs typeface="Tahoma"/>
            </a:endParaRPr>
          </a:p>
        </p:txBody>
      </p:sp>
      <p:sp>
        <p:nvSpPr>
          <p:cNvPr id="5" name="object 5"/>
          <p:cNvSpPr/>
          <p:nvPr/>
        </p:nvSpPr>
        <p:spPr>
          <a:xfrm>
            <a:off x="1270000" y="2442887"/>
            <a:ext cx="6904180" cy="387723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8183100" y="6102955"/>
            <a:ext cx="311150" cy="276999"/>
          </a:xfrm>
          <a:prstGeom prst="rect">
            <a:avLst/>
          </a:prstGeom>
        </p:spPr>
        <p:txBody>
          <a:bodyPr vert="horz" wrap="square" lIns="0" tIns="0" rIns="0" bIns="0" rtlCol="0">
            <a:spAutoFit/>
          </a:bodyPr>
          <a:lstStyle/>
          <a:p>
            <a:pPr marL="109359"/>
            <a:fld id="{2396C3F8-C0FA-464D-8901-003AAC5CC828}" type="slidenum">
              <a:rPr lang="en-US" spc="-9" smtClean="0"/>
              <a:t>9</a:t>
            </a:fld>
            <a:endParaRPr spc="-9" dirty="0"/>
          </a:p>
        </p:txBody>
      </p:sp>
    </p:spTree>
    <p:extLst>
      <p:ext uri="{BB962C8B-B14F-4D97-AF65-F5344CB8AC3E}">
        <p14:creationId xmlns:p14="http://schemas.microsoft.com/office/powerpoint/2010/main" val="4135308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7915</TotalTime>
  <Words>762</Words>
  <Application>Microsoft Office PowerPoint</Application>
  <PresentationFormat>On-screen Show (4:3)</PresentationFormat>
  <Paragraphs>121</Paragraphs>
  <Slides>30</Slides>
  <Notes>5</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Office Theme</vt:lpstr>
      <vt:lpstr>Equation</vt:lpstr>
      <vt:lpstr>CorelPhotoPaint.Image.8</vt:lpstr>
      <vt:lpstr>Bitmap Image</vt:lpstr>
      <vt:lpstr>SIFT</vt:lpstr>
      <vt:lpstr>Feature detectors</vt:lpstr>
      <vt:lpstr>Example I: mosaicking Using SIFT features we match the different images</vt:lpstr>
      <vt:lpstr>Using those matches we estimate the homography relating the two images</vt:lpstr>
      <vt:lpstr>And we can “stitch” the images</vt:lpstr>
      <vt:lpstr>Example II: object recognition</vt:lpstr>
      <vt:lpstr>SIFT Algorithm</vt:lpstr>
      <vt:lpstr>Scale Invariant Detection</vt:lpstr>
      <vt:lpstr>PowerPoint Presentation</vt:lpstr>
      <vt:lpstr>Scale Invariant detection</vt:lpstr>
      <vt:lpstr>1. Feature detection</vt:lpstr>
      <vt:lpstr>1. Feature detection</vt:lpstr>
      <vt:lpstr>1. Feature detection</vt:lpstr>
      <vt:lpstr>1. Feature detection</vt:lpstr>
      <vt:lpstr>1. Feature detection</vt:lpstr>
      <vt:lpstr>2. Feature description</vt:lpstr>
      <vt:lpstr>2. Feature description</vt:lpstr>
      <vt:lpstr>3. Feature matching</vt:lpstr>
      <vt:lpstr>3. Feature matching</vt:lpstr>
      <vt:lpstr>3. Feature matching</vt:lpstr>
      <vt:lpstr>3. Feature matching</vt:lpstr>
      <vt:lpstr>3. Feature matching</vt:lpstr>
      <vt:lpstr>3. Feature matching</vt:lpstr>
      <vt:lpstr>3D object recognition</vt:lpstr>
      <vt:lpstr>Planar recognition</vt:lpstr>
      <vt:lpstr>3. Feature matching</vt:lpstr>
      <vt:lpstr>3D object recognition</vt:lpstr>
      <vt:lpstr>Recognition under occlusion</vt:lpstr>
      <vt:lpstr>Illumination invariance</vt:lpstr>
      <vt:lpstr>Robot Localization</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Aloimonos</dc:creator>
  <cp:lastModifiedBy>fer</cp:lastModifiedBy>
  <cp:revision>10</cp:revision>
  <dcterms:created xsi:type="dcterms:W3CDTF">2014-01-03T02:50:05Z</dcterms:created>
  <dcterms:modified xsi:type="dcterms:W3CDTF">2017-03-07T13:37:09Z</dcterms:modified>
</cp:coreProperties>
</file>