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0"/>
  </p:notesMasterIdLst>
  <p:sldIdLst>
    <p:sldId id="293" r:id="rId2"/>
    <p:sldId id="261" r:id="rId3"/>
    <p:sldId id="262" r:id="rId4"/>
    <p:sldId id="263" r:id="rId5"/>
    <p:sldId id="264" r:id="rId6"/>
    <p:sldId id="265" r:id="rId7"/>
    <p:sldId id="289" r:id="rId8"/>
    <p:sldId id="291" r:id="rId9"/>
    <p:sldId id="292" r:id="rId10"/>
    <p:sldId id="29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embeddedFontLst>
    <p:embeddedFont>
      <p:font typeface="Nixie One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ammersmith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7723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098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810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79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152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753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138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282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17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45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198B-CD6B-4E5E-9C50-6C6B0AF6A5F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ECCE-C0E3-414C-A67A-EB001036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Pose2D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[geometry_msgs/Pose2D]: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float64 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float64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float64 theta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" name="Shape 58"/>
          <p:cNvCxnSpPr/>
          <p:nvPr/>
        </p:nvCxnSpPr>
        <p:spPr>
          <a:xfrm rot="10800000">
            <a:off x="5005075" y="3381150"/>
            <a:ext cx="0" cy="27164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59"/>
          <p:cNvCxnSpPr/>
          <p:nvPr/>
        </p:nvCxnSpPr>
        <p:spPr>
          <a:xfrm>
            <a:off x="5012475" y="6075500"/>
            <a:ext cx="3070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60"/>
          <p:cNvSpPr/>
          <p:nvPr/>
        </p:nvSpPr>
        <p:spPr>
          <a:xfrm rot="2536167">
            <a:off x="6038468" y="4492191"/>
            <a:ext cx="819335" cy="686388"/>
          </a:xfrm>
          <a:prstGeom prst="trapezoid">
            <a:avLst>
              <a:gd name="adj" fmla="val 13982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6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Multiplication of two rotation matrices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965393"/>
            <a:ext cx="6875221" cy="254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447800"/>
            <a:ext cx="710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quaternions </a:t>
            </a:r>
            <a:r>
              <a:rPr lang="el-GR" sz="2400" dirty="0" smtClean="0"/>
              <a:t>ε</a:t>
            </a:r>
            <a:r>
              <a:rPr lang="en-US" sz="2400" baseline="-25000" dirty="0"/>
              <a:t>i</a:t>
            </a:r>
            <a:r>
              <a:rPr lang="en-US" sz="2400" dirty="0" smtClean="0"/>
              <a:t> and </a:t>
            </a:r>
            <a:r>
              <a:rPr lang="el-GR" sz="2400" dirty="0" smtClean="0"/>
              <a:t>ε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’ are multiplied as follows: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8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Right Hand Rule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X</a:t>
            </a:r>
            <a:r>
              <a:rPr lang="en" b="1"/>
              <a:t> </a:t>
            </a:r>
            <a:r>
              <a:rPr lang="en" b="1">
                <a:solidFill>
                  <a:srgbClr val="00FF00"/>
                </a:solidFill>
              </a:rPr>
              <a:t>Y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Z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625" y="1600200"/>
            <a:ext cx="5192174" cy="361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32125"/>
            <a:ext cx="3037424" cy="257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Quaternions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 y z 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0 0 0 1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00" y="1600200"/>
            <a:ext cx="5537707" cy="3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Quaternions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 y z 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1 0 0 1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.707 0 0 .707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00" y="1600200"/>
            <a:ext cx="5537698" cy="385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Quaternions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 y z 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0 1 0 1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0 .707 0 .707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99" y="1600187"/>
            <a:ext cx="5537698" cy="38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Quaternions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 y z 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0 0 1 1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0 0 .707 .707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00" y="1600187"/>
            <a:ext cx="5537698" cy="385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99" y="1600200"/>
            <a:ext cx="5537698" cy="385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Quaternions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 y z 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0 0 -0.5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0.894 0.000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0.000 -0.447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Strike a Pose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[geometry_msgs/Pose]: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geometry_msgs/Point position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z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geometry_msgs/Quaternion orientation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z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float64 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Translating Quaternions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tf.transformations import 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print euler_from_quaternion([0.06146, 0, 0, 0.99810]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[0.123, 0,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print quaternion_from_euler(1, 2, 3, 'ryxz')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[0.310622, -0.718287, 0.444435, 0.435953]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Transformations (tf)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87"/>
            <a:ext cx="5734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Flight Dynamics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7197575" cy="4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URDF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3999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&lt;robot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"myfirst"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"base_link"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&lt;visual&gt;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&lt;geometry&gt;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&lt;cylinder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length=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"0.6"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radius=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&lt;/geometry&gt;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&lt;/visual&gt;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&lt;/link&gt;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&lt;/robot&gt;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en" sz="1800">
              <a:solidFill>
                <a:srgbClr val="333333"/>
              </a:solidFill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333333"/>
              </a:solidFill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Shape 202" descr="my first image" title="my first image"/>
          <p:cNvPicPr preferRelativeResize="0"/>
          <p:nvPr/>
        </p:nvPicPr>
        <p:blipFill rotWithShape="1">
          <a:blip r:embed="rId3">
            <a:alphaModFix/>
          </a:blip>
          <a:srcRect l="42868" t="21758" r="22780" b="18051"/>
          <a:stretch/>
        </p:blipFill>
        <p:spPr>
          <a:xfrm>
            <a:off x="5991875" y="0"/>
            <a:ext cx="2509149" cy="325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URDF 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194150"/>
            <a:ext cx="8229600" cy="529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3999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&lt;robot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"multipleshapes"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"base_link"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 ...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&lt;/link&gt;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"right_leg"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&lt;visual&gt;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&lt;geometry&gt;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&lt;box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size=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"0.6 .2 .1"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&lt;/geometry&gt;&lt;/visual&gt;&lt;/link&gt;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&lt;joint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"base_to_right_leg"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"fixed"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&lt;parent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link=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"base_link"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&lt;child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link=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"right_leg"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&lt;/joint&gt;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&lt;/robot&gt;</a:t>
            </a:r>
          </a:p>
        </p:txBody>
      </p:sp>
      <p:pic>
        <p:nvPicPr>
          <p:cNvPr id="209" name="Shape 209" descr="Multiple Shapes" title="Multiple Shapes"/>
          <p:cNvPicPr preferRelativeResize="0"/>
          <p:nvPr/>
        </p:nvPicPr>
        <p:blipFill rotWithShape="1">
          <a:blip r:embed="rId3">
            <a:alphaModFix/>
          </a:blip>
          <a:srcRect l="33393" t="17977" r="11591" b="22710"/>
          <a:stretch/>
        </p:blipFill>
        <p:spPr>
          <a:xfrm>
            <a:off x="5177400" y="876800"/>
            <a:ext cx="3356976" cy="2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URDF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311050"/>
            <a:ext cx="8229600" cy="52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"right_leg"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&lt;visual&gt;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&lt;geometry&gt;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&lt;box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size=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"0.6 .2 .1"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&lt;/geometry&gt;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&lt;origin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rpy=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 1.57075 0"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xyz=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 0 -0.3"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&lt;/visual&gt;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&lt;/link&gt;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&lt;joint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"base_to_right_leg"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"fixed"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&lt;parent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link=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"base_link"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&lt;child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link=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"right_leg"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&lt;origin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xyz=</a:t>
            </a:r>
            <a:r>
              <a:rPr lang="en" sz="18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"0.22 0 .25"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&lt;/joint&gt;</a:t>
            </a:r>
          </a:p>
          <a:p>
            <a:pPr lv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Shape 216" descr="Materials Screenshot" title="Materials Screenshot"/>
          <p:cNvPicPr preferRelativeResize="0"/>
          <p:nvPr/>
        </p:nvPicPr>
        <p:blipFill rotWithShape="1">
          <a:blip r:embed="rId3">
            <a:alphaModFix/>
          </a:blip>
          <a:srcRect l="48623" t="29544" r="24219" b="25665"/>
          <a:stretch/>
        </p:blipFill>
        <p:spPr>
          <a:xfrm>
            <a:off x="5611650" y="651300"/>
            <a:ext cx="2054273" cy="25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Rotation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7474846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Rotation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99"/>
            <a:ext cx="7474850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Rotation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99"/>
            <a:ext cx="7474850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 Geometry Pipeline</a:t>
            </a:r>
          </a:p>
        </p:txBody>
      </p:sp>
      <p:sp>
        <p:nvSpPr>
          <p:cNvPr id="243" name="Shape 243"/>
          <p:cNvSpPr/>
          <p:nvPr/>
        </p:nvSpPr>
        <p:spPr>
          <a:xfrm>
            <a:off x="559500" y="2760900"/>
            <a:ext cx="2146199" cy="1336199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Joint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State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Publisher</a:t>
            </a:r>
          </a:p>
        </p:txBody>
      </p:sp>
      <p:sp>
        <p:nvSpPr>
          <p:cNvPr id="244" name="Shape 244"/>
          <p:cNvSpPr/>
          <p:nvPr/>
        </p:nvSpPr>
        <p:spPr>
          <a:xfrm>
            <a:off x="5137775" y="2760900"/>
            <a:ext cx="2146199" cy="1336199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Robot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Publisher</a:t>
            </a:r>
          </a:p>
        </p:txBody>
      </p:sp>
      <p:sp>
        <p:nvSpPr>
          <p:cNvPr id="245" name="Shape 245"/>
          <p:cNvSpPr/>
          <p:nvPr/>
        </p:nvSpPr>
        <p:spPr>
          <a:xfrm>
            <a:off x="3075125" y="2935800"/>
            <a:ext cx="1584599" cy="9863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Joint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States</a:t>
            </a:r>
          </a:p>
        </p:txBody>
      </p:sp>
      <p:sp>
        <p:nvSpPr>
          <p:cNvPr id="246" name="Shape 246"/>
          <p:cNvSpPr/>
          <p:nvPr/>
        </p:nvSpPr>
        <p:spPr>
          <a:xfrm>
            <a:off x="5220875" y="4641600"/>
            <a:ext cx="1980000" cy="9863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Transforms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(tf)</a:t>
            </a:r>
          </a:p>
        </p:txBody>
      </p:sp>
      <p:sp>
        <p:nvSpPr>
          <p:cNvPr id="247" name="Shape 247"/>
          <p:cNvSpPr/>
          <p:nvPr/>
        </p:nvSpPr>
        <p:spPr>
          <a:xfrm>
            <a:off x="2877425" y="1520375"/>
            <a:ext cx="1980000" cy="9863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URDF</a:t>
            </a:r>
          </a:p>
        </p:txBody>
      </p:sp>
      <p:cxnSp>
        <p:nvCxnSpPr>
          <p:cNvPr id="248" name="Shape 248"/>
          <p:cNvCxnSpPr>
            <a:stCxn id="247" idx="2"/>
            <a:endCxn id="243" idx="0"/>
          </p:cNvCxnSpPr>
          <p:nvPr/>
        </p:nvCxnSpPr>
        <p:spPr>
          <a:xfrm flipH="1">
            <a:off x="1632725" y="2506774"/>
            <a:ext cx="2234700" cy="25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stCxn id="247" idx="2"/>
            <a:endCxn id="244" idx="0"/>
          </p:cNvCxnSpPr>
          <p:nvPr/>
        </p:nvCxnSpPr>
        <p:spPr>
          <a:xfrm>
            <a:off x="3867425" y="2506774"/>
            <a:ext cx="2343300" cy="25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stCxn id="243" idx="3"/>
            <a:endCxn id="245" idx="1"/>
          </p:cNvCxnSpPr>
          <p:nvPr/>
        </p:nvCxnSpPr>
        <p:spPr>
          <a:xfrm>
            <a:off x="2705699" y="3429000"/>
            <a:ext cx="369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stCxn id="245" idx="3"/>
            <a:endCxn id="244" idx="1"/>
          </p:cNvCxnSpPr>
          <p:nvPr/>
        </p:nvCxnSpPr>
        <p:spPr>
          <a:xfrm>
            <a:off x="4659724" y="3428999"/>
            <a:ext cx="47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44" idx="2"/>
            <a:endCxn id="246" idx="0"/>
          </p:cNvCxnSpPr>
          <p:nvPr/>
        </p:nvCxnSpPr>
        <p:spPr>
          <a:xfrm>
            <a:off x="6210874" y="4097100"/>
            <a:ext cx="0" cy="54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601250" y="4951950"/>
            <a:ext cx="4116900" cy="13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urdf: XML parameter /robot_description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joint states: topic sensor_msgs/JointState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TF: topic /tf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tf Library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0" name="Shape 260" descr="frames2.png" title="frame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4743449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rviz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2100"/>
            <a:ext cx="7991600" cy="50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Six Degrees of Freedom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50" y="1560975"/>
            <a:ext cx="7256649" cy="48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346950"/>
            <a:ext cx="66294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/>
              <a:t>Axes of Rotation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31450"/>
            <a:ext cx="4407625" cy="43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50" y="346950"/>
            <a:ext cx="2794000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550" y="3140950"/>
            <a:ext cx="2794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Euler's Theorem (1776)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82450" y="1227550"/>
            <a:ext cx="5104200" cy="53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252525"/>
                </a:solidFill>
                <a:highlight>
                  <a:srgbClr val="FFFFFF"/>
                </a:highlight>
              </a:rPr>
              <a:t>Euler states the theorem as follows:</a:t>
            </a:r>
          </a:p>
          <a:p>
            <a:pPr marL="0" lvl="0" indent="-69850" rtl="0">
              <a:lnSpc>
                <a:spcPct val="160000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" sz="1800" i="1" dirty="0" smtClean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-69850" rtl="0">
              <a:lnSpc>
                <a:spcPct val="160000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i="1" dirty="0" smtClean="0">
                <a:solidFill>
                  <a:srgbClr val="252525"/>
                </a:solidFill>
                <a:highlight>
                  <a:srgbClr val="FFFFFF"/>
                </a:highlight>
              </a:rPr>
              <a:t>When </a:t>
            </a:r>
            <a:r>
              <a:rPr lang="en" sz="1800" i="1" dirty="0">
                <a:solidFill>
                  <a:srgbClr val="252525"/>
                </a:solidFill>
                <a:highlight>
                  <a:srgbClr val="FFFFFF"/>
                </a:highlight>
              </a:rPr>
              <a:t>a sphere is moved around its centre it is always possible to find a diameter whose direction in the displaced position is the same as in the initial position.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27940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54200" y="5077225"/>
            <a:ext cx="3000000" cy="14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http://en.wikipedia.org/wiki/Euler%27s_rotation_theorem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Euler's Theorem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582450" y="1227550"/>
            <a:ext cx="5104200" cy="53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Any rotation or sequence of rotations of a rigid body or coordinate system about a fixed point is equivalent to a single rotation by a given angle </a:t>
            </a:r>
            <a:r>
              <a:rPr lang="el-GR" sz="2400" dirty="0" smtClean="0">
                <a:solidFill>
                  <a:srgbClr val="252525"/>
                </a:solidFill>
                <a:highlight>
                  <a:srgbClr val="FFFFFF"/>
                </a:highlight>
              </a:rPr>
              <a:t>θ</a:t>
            </a:r>
            <a:r>
              <a:rPr lang="en-US" sz="2400" dirty="0" smtClean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 sz="2400" dirty="0" smtClean="0">
                <a:solidFill>
                  <a:srgbClr val="252525"/>
                </a:solidFill>
                <a:highlight>
                  <a:srgbClr val="FFFFFF"/>
                </a:highlight>
              </a:rPr>
              <a:t>about 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a fixed axis (called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</a:rPr>
              <a:t>Euler axis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) that runs through the fixed point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27940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54200" y="5077225"/>
            <a:ext cx="3000000" cy="14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http://en.wikipedia.org/wiki/Quaternions_and_spatial_rotation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7521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an axis K = [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,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z</a:t>
            </a:r>
            <a:r>
              <a:rPr lang="en-US" sz="2000" dirty="0" smtClean="0"/>
              <a:t>] 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 and an angle </a:t>
            </a:r>
            <a:r>
              <a:rPr lang="el-GR" sz="2000" dirty="0" smtClean="0"/>
              <a:t>θ</a:t>
            </a:r>
            <a:r>
              <a:rPr lang="en-US" sz="2000" dirty="0" smtClean="0"/>
              <a:t>, one can compute </a:t>
            </a:r>
          </a:p>
          <a:p>
            <a:r>
              <a:rPr lang="en-US" sz="2000" dirty="0" smtClean="0"/>
              <a:t>the Euler parameters or unit quaternion: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5711190" cy="3396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52563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with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2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 for the vector-angle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890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Compute the eigenvectors and eigenvalues of the rotation matrix 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26278" y="251013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v = </a:t>
            </a:r>
            <a:r>
              <a:rPr lang="el-GR" sz="2400" dirty="0" smtClean="0"/>
              <a:t>λ</a:t>
            </a:r>
            <a:r>
              <a:rPr lang="en-US" sz="2400" dirty="0" smtClean="0"/>
              <a:t> v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122711"/>
            <a:ext cx="4841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ith v the eigenvector corresponding to </a:t>
            </a:r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Since R is an orthonormal matrix, it has three eigenvectors:</a:t>
            </a:r>
          </a:p>
          <a:p>
            <a:r>
              <a:rPr lang="el-GR" sz="2000" dirty="0"/>
              <a:t>λ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1     </a:t>
            </a:r>
            <a:r>
              <a:rPr lang="el-GR" sz="2000" dirty="0" smtClean="0"/>
              <a:t>λ</a:t>
            </a:r>
            <a:r>
              <a:rPr lang="en-US" sz="2000" baseline="-25000" dirty="0" smtClean="0"/>
              <a:t>2, = </a:t>
            </a:r>
            <a:r>
              <a:rPr lang="en-US" sz="2000" dirty="0" smtClean="0"/>
              <a:t>cos</a:t>
            </a:r>
            <a:r>
              <a:rPr lang="el-GR" sz="2000" dirty="0" smtClean="0"/>
              <a:t>θ</a:t>
            </a:r>
            <a:r>
              <a:rPr lang="en-US" sz="2000" dirty="0" smtClean="0"/>
              <a:t> + </a:t>
            </a:r>
            <a:r>
              <a:rPr lang="en-US" sz="2000" dirty="0" err="1" smtClean="0"/>
              <a:t>i</a:t>
            </a:r>
            <a:r>
              <a:rPr lang="en-US" sz="2000" dirty="0" smtClean="0"/>
              <a:t> sin </a:t>
            </a:r>
            <a:r>
              <a:rPr lang="el-GR" sz="2000" dirty="0" smtClean="0"/>
              <a:t>θ</a:t>
            </a:r>
            <a:r>
              <a:rPr lang="en-US" sz="2000" dirty="0" smtClean="0"/>
              <a:t>              </a:t>
            </a:r>
            <a:r>
              <a:rPr lang="el-GR" sz="2000" dirty="0" smtClean="0"/>
              <a:t>λ</a:t>
            </a:r>
            <a:r>
              <a:rPr lang="en-US" sz="2000" baseline="-25000" dirty="0" smtClean="0"/>
              <a:t>3, </a:t>
            </a:r>
            <a:r>
              <a:rPr lang="en-US" sz="2000" baseline="-25000" dirty="0"/>
              <a:t>= </a:t>
            </a:r>
            <a:r>
              <a:rPr lang="en-US" sz="2000" dirty="0"/>
              <a:t>cos</a:t>
            </a:r>
            <a:r>
              <a:rPr lang="el-GR" sz="2000" dirty="0"/>
              <a:t>θ</a:t>
            </a: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/>
              <a:t>i</a:t>
            </a:r>
            <a:r>
              <a:rPr lang="en-US" sz="2000" dirty="0"/>
              <a:t> sin </a:t>
            </a:r>
            <a:r>
              <a:rPr lang="el-GR" sz="2000" dirty="0"/>
              <a:t>θ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809530"/>
            <a:ext cx="7492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l-GR" sz="2000" dirty="0" smtClean="0"/>
              <a:t>λ</a:t>
            </a:r>
            <a:r>
              <a:rPr lang="en-US" sz="2000" dirty="0" smtClean="0"/>
              <a:t> = 1 the eigenvector is unchanged by the transformation R. </a:t>
            </a:r>
          </a:p>
          <a:p>
            <a:r>
              <a:rPr lang="en-US" sz="2000" dirty="0" smtClean="0"/>
              <a:t>Thus v is the actual axis of rotation.</a:t>
            </a:r>
          </a:p>
          <a:p>
            <a:r>
              <a:rPr lang="en-US" sz="2000" dirty="0" smtClean="0"/>
              <a:t>The angle </a:t>
            </a:r>
            <a:r>
              <a:rPr lang="el-GR" sz="2000" dirty="0" smtClean="0"/>
              <a:t>θ</a:t>
            </a:r>
            <a:r>
              <a:rPr lang="en-US" sz="2000" dirty="0" smtClean="0"/>
              <a:t> can be inferred from the complex pair.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4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76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325880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 = (0.1,  0.2, 0.0.3)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5990"/>
            <a:ext cx="4430684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9" y="5699760"/>
            <a:ext cx="4228544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3187065"/>
            <a:ext cx="5878599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5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}&#10;\epsilon_1 = k_x \sin \frac{\theta}{2} \\&#10;\epsilon_2 = k_y \sin \frac{\theta}{2} \\&#10;\epsilon_3 = k_z \sin \frac{\theta}{2}\\&#10;\epsilon_4 = \cos\frac{\theta}{2}&#10;\end{eqnarray}&#10;&#10;\begin{eqnarray}&#10;\epsilon_1^2 + \epsilon_2^2 +\epsilon_3^2 +\epsilon_4^2 = 1&#10;\end{eqnarray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483</Words>
  <Application>Microsoft Office PowerPoint</Application>
  <PresentationFormat>On-screen Show (4:3)</PresentationFormat>
  <Paragraphs>101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Nixie One</vt:lpstr>
      <vt:lpstr>Calibri</vt:lpstr>
      <vt:lpstr>Courier New</vt:lpstr>
      <vt:lpstr>Hammersmith One</vt:lpstr>
      <vt:lpstr>Office Theme</vt:lpstr>
      <vt:lpstr>Pose2D</vt:lpstr>
      <vt:lpstr>Flight Dynamics</vt:lpstr>
      <vt:lpstr>The Six Degrees of Freedom</vt:lpstr>
      <vt:lpstr>Axes of Rotation</vt:lpstr>
      <vt:lpstr>Euler's Theorem (1776)</vt:lpstr>
      <vt:lpstr>Euler's Theorem</vt:lpstr>
      <vt:lpstr>Quaternions</vt:lpstr>
      <vt:lpstr>Intuition for the vector-angle representation</vt:lpstr>
      <vt:lpstr>Example</vt:lpstr>
      <vt:lpstr>Multiplication of two rotation matrices</vt:lpstr>
      <vt:lpstr>Right Hand Rule</vt:lpstr>
      <vt:lpstr>Quaternions</vt:lpstr>
      <vt:lpstr>Quaternions</vt:lpstr>
      <vt:lpstr>Quaternions</vt:lpstr>
      <vt:lpstr>Quaternions</vt:lpstr>
      <vt:lpstr>Quaternions</vt:lpstr>
      <vt:lpstr>Strike a Pose</vt:lpstr>
      <vt:lpstr>Translating Quaternions</vt:lpstr>
      <vt:lpstr>Transformations (tf)</vt:lpstr>
      <vt:lpstr>URDF</vt:lpstr>
      <vt:lpstr>URDF </vt:lpstr>
      <vt:lpstr>URDF</vt:lpstr>
      <vt:lpstr>Rotation</vt:lpstr>
      <vt:lpstr>Rotation</vt:lpstr>
      <vt:lpstr>Rotation</vt:lpstr>
      <vt:lpstr>Robot Geometry Pipeline</vt:lpstr>
      <vt:lpstr>tf Library</vt:lpstr>
      <vt:lpstr>rviz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Dynamics</dc:title>
  <cp:lastModifiedBy>fer</cp:lastModifiedBy>
  <cp:revision>9</cp:revision>
  <dcterms:modified xsi:type="dcterms:W3CDTF">2017-03-09T07:19:53Z</dcterms:modified>
</cp:coreProperties>
</file>