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84" r:id="rId4"/>
    <p:sldId id="264" r:id="rId5"/>
    <p:sldId id="265" r:id="rId6"/>
    <p:sldId id="260" r:id="rId7"/>
    <p:sldId id="262" r:id="rId8"/>
    <p:sldId id="263" r:id="rId9"/>
    <p:sldId id="282" r:id="rId10"/>
    <p:sldId id="283" r:id="rId11"/>
    <p:sldId id="266" r:id="rId12"/>
    <p:sldId id="271" r:id="rId13"/>
    <p:sldId id="272" r:id="rId14"/>
    <p:sldId id="273" r:id="rId15"/>
    <p:sldId id="275" r:id="rId16"/>
    <p:sldId id="276" r:id="rId17"/>
    <p:sldId id="277" r:id="rId18"/>
    <p:sldId id="278" r:id="rId19"/>
    <p:sldId id="279" r:id="rId20"/>
    <p:sldId id="280" r:id="rId21"/>
    <p:sldId id="267" r:id="rId22"/>
    <p:sldId id="270" r:id="rId23"/>
    <p:sldId id="28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5" d="100"/>
          <a:sy n="55" d="100"/>
        </p:scale>
        <p:origin x="-768" y="20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676347-DF0C-4DEC-88B5-DE4EEAB5D227}"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7558D-6325-486F-80D7-59371F896D64}" type="slidenum">
              <a:rPr lang="en-US" smtClean="0"/>
              <a:t>‹#›</a:t>
            </a:fld>
            <a:endParaRPr lang="en-US"/>
          </a:p>
        </p:txBody>
      </p:sp>
    </p:spTree>
    <p:extLst>
      <p:ext uri="{BB962C8B-B14F-4D97-AF65-F5344CB8AC3E}">
        <p14:creationId xmlns:p14="http://schemas.microsoft.com/office/powerpoint/2010/main" val="1252071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676347-DF0C-4DEC-88B5-DE4EEAB5D227}"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7558D-6325-486F-80D7-59371F896D64}" type="slidenum">
              <a:rPr lang="en-US" smtClean="0"/>
              <a:t>‹#›</a:t>
            </a:fld>
            <a:endParaRPr lang="en-US"/>
          </a:p>
        </p:txBody>
      </p:sp>
    </p:spTree>
    <p:extLst>
      <p:ext uri="{BB962C8B-B14F-4D97-AF65-F5344CB8AC3E}">
        <p14:creationId xmlns:p14="http://schemas.microsoft.com/office/powerpoint/2010/main" val="340671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676347-DF0C-4DEC-88B5-DE4EEAB5D227}"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7558D-6325-486F-80D7-59371F896D64}" type="slidenum">
              <a:rPr lang="en-US" smtClean="0"/>
              <a:t>‹#›</a:t>
            </a:fld>
            <a:endParaRPr lang="en-US"/>
          </a:p>
        </p:txBody>
      </p:sp>
    </p:spTree>
    <p:extLst>
      <p:ext uri="{BB962C8B-B14F-4D97-AF65-F5344CB8AC3E}">
        <p14:creationId xmlns:p14="http://schemas.microsoft.com/office/powerpoint/2010/main" val="1782229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676347-DF0C-4DEC-88B5-DE4EEAB5D227}"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7558D-6325-486F-80D7-59371F896D64}" type="slidenum">
              <a:rPr lang="en-US" smtClean="0"/>
              <a:t>‹#›</a:t>
            </a:fld>
            <a:endParaRPr lang="en-US"/>
          </a:p>
        </p:txBody>
      </p:sp>
    </p:spTree>
    <p:extLst>
      <p:ext uri="{BB962C8B-B14F-4D97-AF65-F5344CB8AC3E}">
        <p14:creationId xmlns:p14="http://schemas.microsoft.com/office/powerpoint/2010/main" val="804166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676347-DF0C-4DEC-88B5-DE4EEAB5D227}"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7558D-6325-486F-80D7-59371F896D64}" type="slidenum">
              <a:rPr lang="en-US" smtClean="0"/>
              <a:t>‹#›</a:t>
            </a:fld>
            <a:endParaRPr lang="en-US"/>
          </a:p>
        </p:txBody>
      </p:sp>
    </p:spTree>
    <p:extLst>
      <p:ext uri="{BB962C8B-B14F-4D97-AF65-F5344CB8AC3E}">
        <p14:creationId xmlns:p14="http://schemas.microsoft.com/office/powerpoint/2010/main" val="2475720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676347-DF0C-4DEC-88B5-DE4EEAB5D227}"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7558D-6325-486F-80D7-59371F896D64}" type="slidenum">
              <a:rPr lang="en-US" smtClean="0"/>
              <a:t>‹#›</a:t>
            </a:fld>
            <a:endParaRPr lang="en-US"/>
          </a:p>
        </p:txBody>
      </p:sp>
    </p:spTree>
    <p:extLst>
      <p:ext uri="{BB962C8B-B14F-4D97-AF65-F5344CB8AC3E}">
        <p14:creationId xmlns:p14="http://schemas.microsoft.com/office/powerpoint/2010/main" val="3366078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676347-DF0C-4DEC-88B5-DE4EEAB5D227}" type="datetimeFigureOut">
              <a:rPr lang="en-US" smtClean="0"/>
              <a:t>1/25/2017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47558D-6325-486F-80D7-59371F896D64}" type="slidenum">
              <a:rPr lang="en-US" smtClean="0"/>
              <a:t>‹#›</a:t>
            </a:fld>
            <a:endParaRPr lang="en-US"/>
          </a:p>
        </p:txBody>
      </p:sp>
    </p:spTree>
    <p:extLst>
      <p:ext uri="{BB962C8B-B14F-4D97-AF65-F5344CB8AC3E}">
        <p14:creationId xmlns:p14="http://schemas.microsoft.com/office/powerpoint/2010/main" val="542847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676347-DF0C-4DEC-88B5-DE4EEAB5D227}" type="datetimeFigureOut">
              <a:rPr lang="en-US" smtClean="0"/>
              <a:t>1/25/2017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47558D-6325-486F-80D7-59371F896D64}" type="slidenum">
              <a:rPr lang="en-US" smtClean="0"/>
              <a:t>‹#›</a:t>
            </a:fld>
            <a:endParaRPr lang="en-US"/>
          </a:p>
        </p:txBody>
      </p:sp>
    </p:spTree>
    <p:extLst>
      <p:ext uri="{BB962C8B-B14F-4D97-AF65-F5344CB8AC3E}">
        <p14:creationId xmlns:p14="http://schemas.microsoft.com/office/powerpoint/2010/main" val="1475467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76347-DF0C-4DEC-88B5-DE4EEAB5D227}" type="datetimeFigureOut">
              <a:rPr lang="en-US" smtClean="0"/>
              <a:t>1/25/2017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47558D-6325-486F-80D7-59371F896D64}" type="slidenum">
              <a:rPr lang="en-US" smtClean="0"/>
              <a:t>‹#›</a:t>
            </a:fld>
            <a:endParaRPr lang="en-US"/>
          </a:p>
        </p:txBody>
      </p:sp>
    </p:spTree>
    <p:extLst>
      <p:ext uri="{BB962C8B-B14F-4D97-AF65-F5344CB8AC3E}">
        <p14:creationId xmlns:p14="http://schemas.microsoft.com/office/powerpoint/2010/main" val="190769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676347-DF0C-4DEC-88B5-DE4EEAB5D227}"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7558D-6325-486F-80D7-59371F896D64}" type="slidenum">
              <a:rPr lang="en-US" smtClean="0"/>
              <a:t>‹#›</a:t>
            </a:fld>
            <a:endParaRPr lang="en-US"/>
          </a:p>
        </p:txBody>
      </p:sp>
    </p:spTree>
    <p:extLst>
      <p:ext uri="{BB962C8B-B14F-4D97-AF65-F5344CB8AC3E}">
        <p14:creationId xmlns:p14="http://schemas.microsoft.com/office/powerpoint/2010/main" val="2093075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676347-DF0C-4DEC-88B5-DE4EEAB5D227}"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7558D-6325-486F-80D7-59371F896D64}" type="slidenum">
              <a:rPr lang="en-US" smtClean="0"/>
              <a:t>‹#›</a:t>
            </a:fld>
            <a:endParaRPr lang="en-US"/>
          </a:p>
        </p:txBody>
      </p:sp>
    </p:spTree>
    <p:extLst>
      <p:ext uri="{BB962C8B-B14F-4D97-AF65-F5344CB8AC3E}">
        <p14:creationId xmlns:p14="http://schemas.microsoft.com/office/powerpoint/2010/main" val="1676202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76347-DF0C-4DEC-88B5-DE4EEAB5D227}" type="datetimeFigureOut">
              <a:rPr lang="en-US" smtClean="0"/>
              <a:t>1/25/2017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7558D-6325-486F-80D7-59371F896D64}" type="slidenum">
              <a:rPr lang="en-US" smtClean="0"/>
              <a:t>‹#›</a:t>
            </a:fld>
            <a:endParaRPr lang="en-US"/>
          </a:p>
        </p:txBody>
      </p:sp>
    </p:spTree>
    <p:extLst>
      <p:ext uri="{BB962C8B-B14F-4D97-AF65-F5344CB8AC3E}">
        <p14:creationId xmlns:p14="http://schemas.microsoft.com/office/powerpoint/2010/main" val="3109590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ideo" Target="file:///C:\Users\rolandsi\Z_Lectures-Papers\Cours%20AMR\Slides_Demos\Pulstech_Walking_Trax.mpg" TargetMode="Externa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ideo" Target="file:///C:\Users\rolandsi\Z_Lectures-Papers\Cours%20AMR\Slides_Demos\NASA_Rover.mpg" TargetMode="Externa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hyperlink" Target="http://link.springer.com/book/10.1007/978-3-642-20144-8" TargetMode="External"/><Relationship Id="rId7" Type="http://schemas.openxmlformats.org/officeDocument/2006/relationships/hyperlink" Target="http://planning.cs.uiuc.edu/" TargetMode="External"/><Relationship Id="rId2" Type="http://schemas.openxmlformats.org/officeDocument/2006/relationships/hyperlink" Target="http://www.mobilerobots.org/" TargetMode="External"/><Relationship Id="rId1" Type="http://schemas.openxmlformats.org/officeDocument/2006/relationships/slideLayout" Target="../slideLayouts/slideLayout2.xml"/><Relationship Id="rId6" Type="http://schemas.openxmlformats.org/officeDocument/2006/relationships/hyperlink" Target="http://www.term-papers.us/ts/da/evj168.shtml" TargetMode="External"/><Relationship Id="rId5" Type="http://schemas.openxmlformats.org/officeDocument/2006/relationships/hyperlink" Target="https://dscl.lcsr.jhu.edu/ME530707_2014" TargetMode="External"/><Relationship Id="rId4" Type="http://schemas.openxmlformats.org/officeDocument/2006/relationships/hyperlink" Target="http://robots.stanford.edu/probabilistic-robotic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ideo" Target="file:///C:\Users\rolandsi\Videos\_VideosOthers\Humanoids\Honda_P3-opening.mpg" TargetMode="External"/><Relationship Id="rId6" Type="http://schemas.openxmlformats.org/officeDocument/2006/relationships/hyperlink" Target="https://www.youtube.com/watch?v=OlDMlYHl2tU" TargetMode="Externa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iki.ros.org/Robots/TurtleBot" TargetMode="External"/><Relationship Id="rId2" Type="http://schemas.openxmlformats.org/officeDocument/2006/relationships/hyperlink" Target="http://wiki.ros.org/ROS/Introduction" TargetMode="Externa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8.jpeg"/><Relationship Id="rId4" Type="http://schemas.openxmlformats.org/officeDocument/2006/relationships/image" Target="../media/image23.jpeg"/></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0cCFfFNyU3w&amp;t=8s" TargetMode="External"/><Relationship Id="rId2" Type="http://schemas.openxmlformats.org/officeDocument/2006/relationships/hyperlink" Target="https://www.dropbox.com/s/qy65zg73pstj8t0/Pointing.mp4?dl=0" TargetMode="External"/><Relationship Id="rId1" Type="http://schemas.openxmlformats.org/officeDocument/2006/relationships/slideLayout" Target="../slideLayouts/slideLayout6.xml"/><Relationship Id="rId4" Type="http://schemas.openxmlformats.org/officeDocument/2006/relationships/hyperlink" Target="https://www.youtube.com/watch?v=t-qEV6hTxFw&amp;t=63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bostondynamics.com/robot_sandflea.html" TargetMode="External"/><Relationship Id="rId7" Type="http://schemas.openxmlformats.org/officeDocument/2006/relationships/hyperlink" Target="http://depts.washington.edu/hints/video2b.shtml" TargetMode="External"/><Relationship Id="rId2" Type="http://schemas.openxmlformats.org/officeDocument/2006/relationships/hyperlink" Target="http://www.bostondynamics.com/robot_cheetah.html" TargetMode="External"/><Relationship Id="rId1" Type="http://schemas.openxmlformats.org/officeDocument/2006/relationships/slideLayout" Target="../slideLayouts/slideLayout2.xml"/><Relationship Id="rId6" Type="http://schemas.openxmlformats.org/officeDocument/2006/relationships/hyperlink" Target="https://www.youtube.com/watch?v=dVsgJf8Kgi8" TargetMode="External"/><Relationship Id="rId5" Type="http://schemas.openxmlformats.org/officeDocument/2006/relationships/hyperlink" Target="https://www.youtube.com/watch?v=G6o-ZHlbWow" TargetMode="External"/><Relationship Id="rId4" Type="http://schemas.openxmlformats.org/officeDocument/2006/relationships/hyperlink" Target="https://www.youtube.com/watch?v=5l27chpTzh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C00000"/>
                </a:solidFill>
              </a:rPr>
              <a:t>Robotics and Perception</a:t>
            </a:r>
            <a:r>
              <a:rPr lang="en-US" dirty="0" smtClean="0"/>
              <a:t/>
            </a:r>
            <a:br>
              <a:rPr lang="en-US" dirty="0" smtClean="0"/>
            </a:br>
            <a:r>
              <a:rPr lang="en-US" sz="2000" dirty="0" smtClean="0"/>
              <a:t>CMSC498F</a:t>
            </a:r>
            <a:endParaRPr lang="en-US" sz="2000" dirty="0"/>
          </a:p>
        </p:txBody>
      </p:sp>
      <p:sp>
        <p:nvSpPr>
          <p:cNvPr id="3" name="Subtitle 2"/>
          <p:cNvSpPr>
            <a:spLocks noGrp="1"/>
          </p:cNvSpPr>
          <p:nvPr>
            <p:ph type="subTitle" idx="1"/>
          </p:nvPr>
        </p:nvSpPr>
        <p:spPr>
          <a:xfrm>
            <a:off x="1295400" y="3581400"/>
            <a:ext cx="6477000" cy="2209800"/>
          </a:xfrm>
        </p:spPr>
        <p:txBody>
          <a:bodyPr>
            <a:normAutofit fontScale="62500" lnSpcReduction="20000"/>
          </a:bodyPr>
          <a:lstStyle/>
          <a:p>
            <a:pPr>
              <a:spcBef>
                <a:spcPts val="0"/>
              </a:spcBef>
            </a:pPr>
            <a:r>
              <a:rPr lang="en-US" dirty="0" smtClean="0">
                <a:solidFill>
                  <a:schemeClr val="tx1"/>
                </a:solidFill>
              </a:rPr>
              <a:t>Cornelia </a:t>
            </a:r>
            <a:r>
              <a:rPr lang="en-US" dirty="0" err="1" smtClean="0">
                <a:solidFill>
                  <a:schemeClr val="tx1"/>
                </a:solidFill>
              </a:rPr>
              <a:t>Fermüller</a:t>
            </a:r>
            <a:endParaRPr lang="en-US" dirty="0" smtClean="0">
              <a:solidFill>
                <a:schemeClr val="tx1"/>
              </a:solidFill>
            </a:endParaRPr>
          </a:p>
          <a:p>
            <a:pPr>
              <a:spcBef>
                <a:spcPts val="0"/>
              </a:spcBef>
            </a:pPr>
            <a:r>
              <a:rPr lang="en-US" dirty="0" smtClean="0">
                <a:solidFill>
                  <a:schemeClr val="tx1"/>
                </a:solidFill>
              </a:rPr>
              <a:t>AV Williams </a:t>
            </a:r>
            <a:r>
              <a:rPr lang="en-US" dirty="0" err="1" smtClean="0">
                <a:solidFill>
                  <a:schemeClr val="tx1"/>
                </a:solidFill>
              </a:rPr>
              <a:t>Bldg</a:t>
            </a:r>
            <a:r>
              <a:rPr lang="en-US" dirty="0" smtClean="0">
                <a:solidFill>
                  <a:schemeClr val="tx1"/>
                </a:solidFill>
              </a:rPr>
              <a:t>: 4459</a:t>
            </a:r>
          </a:p>
          <a:p>
            <a:pPr>
              <a:spcBef>
                <a:spcPts val="0"/>
              </a:spcBef>
            </a:pPr>
            <a:r>
              <a:rPr lang="en-US" dirty="0" smtClean="0">
                <a:solidFill>
                  <a:schemeClr val="tx1"/>
                </a:solidFill>
              </a:rPr>
              <a:t>Office hours: </a:t>
            </a:r>
            <a:r>
              <a:rPr lang="en-US" dirty="0" err="1" smtClean="0">
                <a:solidFill>
                  <a:schemeClr val="tx1"/>
                </a:solidFill>
              </a:rPr>
              <a:t>Tu</a:t>
            </a:r>
            <a:r>
              <a:rPr lang="en-US" dirty="0" smtClean="0">
                <a:solidFill>
                  <a:schemeClr val="tx1"/>
                </a:solidFill>
              </a:rPr>
              <a:t>/</a:t>
            </a:r>
            <a:r>
              <a:rPr lang="en-US" dirty="0" err="1" smtClean="0">
                <a:solidFill>
                  <a:schemeClr val="tx1"/>
                </a:solidFill>
              </a:rPr>
              <a:t>Th</a:t>
            </a:r>
            <a:r>
              <a:rPr lang="en-US" dirty="0" smtClean="0">
                <a:solidFill>
                  <a:schemeClr val="tx1"/>
                </a:solidFill>
              </a:rPr>
              <a:t> : 11:30am-12:30pm</a:t>
            </a:r>
          </a:p>
          <a:p>
            <a:pPr>
              <a:spcBef>
                <a:spcPts val="0"/>
              </a:spcBef>
            </a:pPr>
            <a:endParaRPr lang="en-US" dirty="0">
              <a:solidFill>
                <a:schemeClr val="tx1"/>
              </a:solidFill>
            </a:endParaRPr>
          </a:p>
          <a:p>
            <a:pPr>
              <a:spcBef>
                <a:spcPts val="0"/>
              </a:spcBef>
            </a:pPr>
            <a:r>
              <a:rPr lang="en-US" dirty="0" smtClean="0">
                <a:solidFill>
                  <a:schemeClr val="tx1"/>
                </a:solidFill>
              </a:rPr>
              <a:t>TA</a:t>
            </a:r>
            <a:r>
              <a:rPr lang="en-US" dirty="0" smtClean="0">
                <a:solidFill>
                  <a:schemeClr val="tx1"/>
                </a:solidFill>
              </a:rPr>
              <a:t>: Anton </a:t>
            </a:r>
            <a:r>
              <a:rPr lang="en-US" dirty="0" err="1" smtClean="0">
                <a:solidFill>
                  <a:schemeClr val="tx1"/>
                </a:solidFill>
              </a:rPr>
              <a:t>Mitrokhin</a:t>
            </a:r>
            <a:endParaRPr lang="en-US" dirty="0" smtClean="0">
              <a:solidFill>
                <a:schemeClr val="tx1"/>
              </a:solidFill>
            </a:endParaRPr>
          </a:p>
          <a:p>
            <a:pPr>
              <a:spcBef>
                <a:spcPts val="0"/>
              </a:spcBef>
            </a:pPr>
            <a:r>
              <a:rPr lang="en-US" dirty="0">
                <a:solidFill>
                  <a:schemeClr val="tx1"/>
                </a:solidFill>
              </a:rPr>
              <a:t>AV Williams </a:t>
            </a:r>
            <a:r>
              <a:rPr lang="en-US" dirty="0" err="1">
                <a:solidFill>
                  <a:schemeClr val="tx1"/>
                </a:solidFill>
              </a:rPr>
              <a:t>Bldg</a:t>
            </a:r>
            <a:r>
              <a:rPr lang="en-US" dirty="0">
                <a:solidFill>
                  <a:schemeClr val="tx1"/>
                </a:solidFill>
              </a:rPr>
              <a:t>: </a:t>
            </a:r>
            <a:r>
              <a:rPr lang="en-US" dirty="0" smtClean="0">
                <a:solidFill>
                  <a:schemeClr val="tx1"/>
                </a:solidFill>
              </a:rPr>
              <a:t>4470.  Lab: 4468</a:t>
            </a:r>
            <a:endParaRPr lang="en-US" dirty="0">
              <a:solidFill>
                <a:schemeClr val="tx1"/>
              </a:solidFill>
            </a:endParaRPr>
          </a:p>
          <a:p>
            <a:pPr>
              <a:spcBef>
                <a:spcPts val="0"/>
              </a:spcBef>
            </a:pPr>
            <a:r>
              <a:rPr lang="en-US" dirty="0">
                <a:solidFill>
                  <a:schemeClr val="tx1"/>
                </a:solidFill>
              </a:rPr>
              <a:t>Office hours: </a:t>
            </a:r>
            <a:r>
              <a:rPr lang="en-US" dirty="0" smtClean="0">
                <a:solidFill>
                  <a:schemeClr val="tx1"/>
                </a:solidFill>
              </a:rPr>
              <a:t>Mon </a:t>
            </a:r>
            <a:r>
              <a:rPr lang="en-US" dirty="0">
                <a:solidFill>
                  <a:schemeClr val="tx1"/>
                </a:solidFill>
              </a:rPr>
              <a:t>: </a:t>
            </a:r>
            <a:r>
              <a:rPr lang="en-US" dirty="0" smtClean="0">
                <a:solidFill>
                  <a:schemeClr val="tx1"/>
                </a:solidFill>
              </a:rPr>
              <a:t>11am-12pm</a:t>
            </a:r>
          </a:p>
          <a:p>
            <a:pPr>
              <a:spcBef>
                <a:spcPts val="0"/>
              </a:spcBef>
            </a:pPr>
            <a:r>
              <a:rPr lang="en-US" dirty="0" smtClean="0">
                <a:solidFill>
                  <a:schemeClr val="tx1"/>
                </a:solidFill>
              </a:rPr>
              <a:t>                       Wed : 11am-1pm</a:t>
            </a:r>
          </a:p>
          <a:p>
            <a:pPr>
              <a:spcBef>
                <a:spcPts val="0"/>
              </a:spcBef>
            </a:pPr>
            <a:endParaRPr lang="en-US" dirty="0">
              <a:solidFill>
                <a:schemeClr val="tx1"/>
              </a:solidFill>
            </a:endParaRPr>
          </a:p>
          <a:p>
            <a:pPr>
              <a:spcBef>
                <a:spcPts val="0"/>
              </a:spcBef>
            </a:pPr>
            <a:endParaRPr lang="en-US" dirty="0">
              <a:solidFill>
                <a:schemeClr val="tx1"/>
              </a:solidFill>
            </a:endParaRPr>
          </a:p>
        </p:txBody>
      </p:sp>
    </p:spTree>
    <p:extLst>
      <p:ext uri="{BB962C8B-B14F-4D97-AF65-F5344CB8AC3E}">
        <p14:creationId xmlns:p14="http://schemas.microsoft.com/office/powerpoint/2010/main" val="3289148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rojects</a:t>
            </a:r>
            <a:endParaRPr lang="en-US" dirty="0"/>
          </a:p>
        </p:txBody>
      </p:sp>
      <p:sp>
        <p:nvSpPr>
          <p:cNvPr id="3" name="Content Placeholder 2"/>
          <p:cNvSpPr>
            <a:spLocks noGrp="1"/>
          </p:cNvSpPr>
          <p:nvPr>
            <p:ph idx="1"/>
          </p:nvPr>
        </p:nvSpPr>
        <p:spPr/>
        <p:txBody>
          <a:bodyPr>
            <a:normAutofit fontScale="85000" lnSpcReduction="10000"/>
          </a:bodyPr>
          <a:lstStyle/>
          <a:p>
            <a:pPr marL="514350" lvl="0" indent="-514350">
              <a:buFont typeface="+mj-lt"/>
              <a:buAutoNum type="arabicPeriod"/>
            </a:pPr>
            <a:r>
              <a:rPr lang="en-US" dirty="0"/>
              <a:t>Kinematics </a:t>
            </a:r>
            <a:r>
              <a:rPr lang="en-US" dirty="0" smtClean="0"/>
              <a:t>: forward and inverse differential </a:t>
            </a:r>
            <a:r>
              <a:rPr lang="en-US" dirty="0"/>
              <a:t>drive robot in simulation and with the platform </a:t>
            </a:r>
            <a:endParaRPr lang="en-US" dirty="0" smtClean="0"/>
          </a:p>
          <a:p>
            <a:pPr marL="514350" lvl="0" indent="-514350">
              <a:buFont typeface="+mj-lt"/>
              <a:buAutoNum type="arabicPeriod"/>
            </a:pPr>
            <a:r>
              <a:rPr lang="en-US" dirty="0" smtClean="0"/>
              <a:t>Control of the navigating robot</a:t>
            </a:r>
            <a:endParaRPr lang="en-US" dirty="0"/>
          </a:p>
          <a:p>
            <a:pPr marL="514350" lvl="0" indent="-514350">
              <a:buFont typeface="+mj-lt"/>
              <a:buAutoNum type="arabicPeriod"/>
            </a:pPr>
            <a:r>
              <a:rPr lang="en-US" dirty="0"/>
              <a:t>Path planning in a map: potential field based </a:t>
            </a:r>
            <a:r>
              <a:rPr lang="en-US" dirty="0" smtClean="0"/>
              <a:t>control</a:t>
            </a:r>
          </a:p>
          <a:p>
            <a:pPr marL="514350" lvl="0" indent="-514350">
              <a:buFont typeface="+mj-lt"/>
              <a:buAutoNum type="arabicPeriod"/>
            </a:pPr>
            <a:r>
              <a:rPr lang="en-US" dirty="0" smtClean="0"/>
              <a:t>mapping</a:t>
            </a:r>
            <a:endParaRPr lang="en-US" dirty="0"/>
          </a:p>
          <a:p>
            <a:pPr marL="514350" lvl="0" indent="-514350">
              <a:buFont typeface="+mj-lt"/>
              <a:buAutoNum type="arabicPeriod"/>
            </a:pPr>
            <a:r>
              <a:rPr lang="en-US" dirty="0"/>
              <a:t>Localization (AMCL localization)</a:t>
            </a:r>
          </a:p>
          <a:p>
            <a:pPr marL="514350" lvl="0" indent="-514350">
              <a:buFont typeface="+mj-lt"/>
              <a:buAutoNum type="arabicPeriod"/>
            </a:pPr>
            <a:r>
              <a:rPr lang="en-US" dirty="0"/>
              <a:t>Images: </a:t>
            </a:r>
            <a:r>
              <a:rPr lang="en-US" dirty="0" smtClean="0"/>
              <a:t>navigation + visual recognition: </a:t>
            </a:r>
            <a:r>
              <a:rPr lang="en-US" dirty="0"/>
              <a:t>find objects</a:t>
            </a:r>
          </a:p>
          <a:p>
            <a:pPr marL="514350" lvl="0" indent="-514350">
              <a:buFont typeface="+mj-lt"/>
              <a:buAutoNum type="arabicPeriod"/>
            </a:pPr>
            <a:r>
              <a:rPr lang="en-US" dirty="0"/>
              <a:t>3D object descriptions using point clouds and picking up objects</a:t>
            </a:r>
          </a:p>
          <a:p>
            <a:endParaRPr lang="en-US" dirty="0"/>
          </a:p>
        </p:txBody>
      </p:sp>
    </p:spTree>
    <p:extLst>
      <p:ext uri="{BB962C8B-B14F-4D97-AF65-F5344CB8AC3E}">
        <p14:creationId xmlns:p14="http://schemas.microsoft.com/office/powerpoint/2010/main" val="1257081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a:t>
            </a:r>
            <a:r>
              <a:rPr lang="en-US" dirty="0"/>
              <a:t>N</a:t>
            </a:r>
            <a:r>
              <a:rPr lang="en-US" dirty="0" smtClean="0"/>
              <a:t>avigation Involves</a:t>
            </a:r>
            <a:endParaRPr lang="en-US" dirty="0"/>
          </a:p>
        </p:txBody>
      </p:sp>
      <p:sp>
        <p:nvSpPr>
          <p:cNvPr id="3" name="Content Placeholder 2"/>
          <p:cNvSpPr>
            <a:spLocks noGrp="1"/>
          </p:cNvSpPr>
          <p:nvPr>
            <p:ph idx="1"/>
          </p:nvPr>
        </p:nvSpPr>
        <p:spPr/>
        <p:txBody>
          <a:bodyPr>
            <a:normAutofit/>
          </a:bodyPr>
          <a:lstStyle/>
          <a:p>
            <a:r>
              <a:rPr lang="en-US" dirty="0" smtClean="0"/>
              <a:t>Key Questions </a:t>
            </a:r>
          </a:p>
          <a:p>
            <a:pPr lvl="1">
              <a:buFont typeface="Arial" panose="020B0604020202020204" pitchFamily="34" charset="0"/>
              <a:buChar char="•"/>
            </a:pPr>
            <a:r>
              <a:rPr lang="en-US" sz="2000" b="1" i="1" dirty="0">
                <a:solidFill>
                  <a:srgbClr val="BE7882"/>
                </a:solidFill>
              </a:rPr>
              <a:t>Where am I </a:t>
            </a:r>
            <a:r>
              <a:rPr lang="en-US" sz="2000" b="1" i="1" dirty="0" smtClean="0">
                <a:solidFill>
                  <a:srgbClr val="BE7882"/>
                </a:solidFill>
              </a:rPr>
              <a:t>?</a:t>
            </a:r>
            <a:endParaRPr lang="en-US" sz="2000" b="1" i="1" dirty="0">
              <a:solidFill>
                <a:srgbClr val="BE7882"/>
              </a:solidFill>
            </a:endParaRPr>
          </a:p>
          <a:p>
            <a:pPr lvl="1">
              <a:buFont typeface="Arial" panose="020B0604020202020204" pitchFamily="34" charset="0"/>
              <a:buChar char="•"/>
            </a:pPr>
            <a:r>
              <a:rPr lang="en-US" sz="2000" b="1" i="1" dirty="0">
                <a:solidFill>
                  <a:srgbClr val="BE7882"/>
                </a:solidFill>
              </a:rPr>
              <a:t>Where am I going ?</a:t>
            </a:r>
          </a:p>
          <a:p>
            <a:pPr lvl="1">
              <a:buFont typeface="Arial" panose="020B0604020202020204" pitchFamily="34" charset="0"/>
              <a:buChar char="•"/>
            </a:pPr>
            <a:r>
              <a:rPr lang="en-US" sz="2000" b="1" i="1" dirty="0">
                <a:solidFill>
                  <a:srgbClr val="BE7882"/>
                </a:solidFill>
              </a:rPr>
              <a:t>How do I get there ?</a:t>
            </a:r>
          </a:p>
          <a:p>
            <a:r>
              <a:rPr lang="en-US" dirty="0"/>
              <a:t>To answer these questions the robot has to</a:t>
            </a:r>
          </a:p>
          <a:p>
            <a:pPr lvl="1">
              <a:buFont typeface="Wingdings" panose="05000000000000000000" pitchFamily="2" charset="2"/>
              <a:buChar char="§"/>
            </a:pPr>
            <a:r>
              <a:rPr lang="en-US" sz="2000" dirty="0"/>
              <a:t>have a model of the environment (given or autonomously built)</a:t>
            </a:r>
          </a:p>
          <a:p>
            <a:pPr lvl="1">
              <a:buFont typeface="Wingdings" panose="05000000000000000000" pitchFamily="2" charset="2"/>
              <a:buChar char="§"/>
            </a:pPr>
            <a:r>
              <a:rPr lang="en-US" sz="2000" dirty="0"/>
              <a:t>perceive and analyze the environment</a:t>
            </a:r>
          </a:p>
          <a:p>
            <a:pPr lvl="1">
              <a:buFont typeface="Wingdings" panose="05000000000000000000" pitchFamily="2" charset="2"/>
              <a:buChar char="§"/>
            </a:pPr>
            <a:r>
              <a:rPr lang="en-US" sz="2000" dirty="0"/>
              <a:t>find its position within the environment </a:t>
            </a:r>
          </a:p>
          <a:p>
            <a:pPr lvl="1">
              <a:buFont typeface="Wingdings" panose="05000000000000000000" pitchFamily="2" charset="2"/>
              <a:buChar char="§"/>
            </a:pPr>
            <a:r>
              <a:rPr lang="en-US" sz="2000" dirty="0"/>
              <a:t>plan and execute the movement</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0600" y="1371600"/>
            <a:ext cx="2438400" cy="1828800"/>
          </a:xfrm>
          <a:prstGeom prst="rect">
            <a:avLst/>
          </a:prstGeom>
        </p:spPr>
      </p:pic>
    </p:spTree>
    <p:extLst>
      <p:ext uri="{BB962C8B-B14F-4D97-AF65-F5344CB8AC3E}">
        <p14:creationId xmlns:p14="http://schemas.microsoft.com/office/powerpoint/2010/main" val="26701158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Control Scheme for Mobile Robot Systems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66823"/>
            <a:ext cx="7924800" cy="5296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2" name="TextBox 3071"/>
          <p:cNvSpPr txBox="1"/>
          <p:nvPr/>
        </p:nvSpPr>
        <p:spPr>
          <a:xfrm>
            <a:off x="7367873" y="6485650"/>
            <a:ext cx="1740861" cy="369332"/>
          </a:xfrm>
          <a:prstGeom prst="rect">
            <a:avLst/>
          </a:prstGeom>
          <a:noFill/>
        </p:spPr>
        <p:txBody>
          <a:bodyPr wrap="none" rtlCol="0">
            <a:spAutoFit/>
          </a:bodyPr>
          <a:lstStyle/>
          <a:p>
            <a:r>
              <a:rPr lang="en-US" dirty="0"/>
              <a:t>f</a:t>
            </a:r>
            <a:r>
              <a:rPr lang="en-US" dirty="0" smtClean="0"/>
              <a:t>rom R. </a:t>
            </a:r>
            <a:r>
              <a:rPr lang="en-US" dirty="0" err="1" smtClean="0"/>
              <a:t>Siegwart</a:t>
            </a:r>
            <a:endParaRPr lang="en-US" dirty="0"/>
          </a:p>
        </p:txBody>
      </p:sp>
    </p:spTree>
    <p:extLst>
      <p:ext uri="{BB962C8B-B14F-4D97-AF65-F5344CB8AC3E}">
        <p14:creationId xmlns:p14="http://schemas.microsoft.com/office/powerpoint/2010/main" val="31966231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Mobile Robots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7620000" cy="4833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23734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indent="0"/>
            <a:r>
              <a:rPr lang="en-US" smtClean="0"/>
              <a:t>Automatic Guided Vehicles</a:t>
            </a:r>
          </a:p>
        </p:txBody>
      </p:sp>
      <p:sp>
        <p:nvSpPr>
          <p:cNvPr id="31749" name="Rectangle 3"/>
          <p:cNvSpPr>
            <a:spLocks noGrp="1" noChangeArrowheads="1"/>
          </p:cNvSpPr>
          <p:nvPr>
            <p:ph type="body" idx="1"/>
          </p:nvPr>
        </p:nvSpPr>
        <p:spPr>
          <a:xfrm>
            <a:off x="5957888" y="2432050"/>
            <a:ext cx="2962275" cy="4237038"/>
          </a:xfrm>
        </p:spPr>
        <p:txBody>
          <a:bodyPr/>
          <a:lstStyle/>
          <a:p>
            <a:pPr marL="190500" indent="-190500" defTabSz="914400">
              <a:lnSpc>
                <a:spcPct val="90000"/>
              </a:lnSpc>
              <a:spcBef>
                <a:spcPts val="1300"/>
              </a:spcBef>
              <a:spcAft>
                <a:spcPts val="1300"/>
              </a:spcAft>
            </a:pPr>
            <a:r>
              <a:rPr lang="en-US" sz="1800" dirty="0" smtClean="0"/>
              <a:t>Newest generation of Automatic Guided Vehicle of VOLVO used to transport motor blocks from </a:t>
            </a:r>
            <a:r>
              <a:rPr lang="en-US" sz="1800" dirty="0" smtClean="0"/>
              <a:t>one </a:t>
            </a:r>
            <a:r>
              <a:rPr lang="en-US" sz="1800" dirty="0" smtClean="0"/>
              <a:t>assembly station to an other. It is guided by an electrical wire installed in the floor but it is also able to leave the wire to avoid obstacles. There are over </a:t>
            </a:r>
            <a:r>
              <a:rPr lang="en-US" sz="1800" dirty="0" smtClean="0">
                <a:solidFill>
                  <a:schemeClr val="tx2"/>
                </a:solidFill>
              </a:rPr>
              <a:t>4000 AGV only at VOLVO’s plants</a:t>
            </a:r>
            <a:r>
              <a:rPr lang="en-US" sz="1800" dirty="0" smtClean="0"/>
              <a:t>. </a:t>
            </a:r>
          </a:p>
        </p:txBody>
      </p:sp>
      <p:pic>
        <p:nvPicPr>
          <p:cNvPr id="3175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1524000"/>
            <a:ext cx="5180013"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583917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1 - Introduction</a:t>
            </a:r>
          </a:p>
        </p:txBody>
      </p:sp>
      <p:sp>
        <p:nvSpPr>
          <p:cNvPr id="6" name="Slide Number Placeholder 4"/>
          <p:cNvSpPr>
            <a:spLocks noGrp="1"/>
          </p:cNvSpPr>
          <p:nvPr>
            <p:ph type="sldNum" sz="quarter" idx="11"/>
          </p:nvPr>
        </p:nvSpPr>
        <p:spPr/>
        <p:txBody>
          <a:bodyPr/>
          <a:lstStyle/>
          <a:p>
            <a:pPr>
              <a:defRPr/>
            </a:pPr>
            <a:r>
              <a:rPr lang="en-US"/>
              <a:t>1</a:t>
            </a:r>
          </a:p>
          <a:p>
            <a:pPr eaLnBrk="1" hangingPunct="1">
              <a:defRPr/>
            </a:pPr>
            <a:fld id="{ABD51F28-1D3F-4E7E-9F75-9F9B9C2B8B73}" type="slidenum">
              <a:rPr lang="en-US" sz="2000" b="1"/>
              <a:pPr eaLnBrk="1" hangingPunct="1">
                <a:defRPr/>
              </a:pPr>
              <a:t>15</a:t>
            </a:fld>
            <a:endParaRPr lang="en-US" sz="2000" b="1"/>
          </a:p>
        </p:txBody>
      </p:sp>
      <p:sp>
        <p:nvSpPr>
          <p:cNvPr id="33796" name="Rectangle 2"/>
          <p:cNvSpPr>
            <a:spLocks noGrp="1" noChangeArrowheads="1"/>
          </p:cNvSpPr>
          <p:nvPr>
            <p:ph type="title"/>
          </p:nvPr>
        </p:nvSpPr>
        <p:spPr/>
        <p:txBody>
          <a:bodyPr/>
          <a:lstStyle/>
          <a:p>
            <a:pPr indent="0"/>
            <a:r>
              <a:rPr lang="en-US" smtClean="0"/>
              <a:t>BR700 Cleaning Robot</a:t>
            </a:r>
          </a:p>
        </p:txBody>
      </p:sp>
      <p:sp>
        <p:nvSpPr>
          <p:cNvPr id="33797" name="Rectangle 3"/>
          <p:cNvSpPr>
            <a:spLocks noGrp="1" noChangeArrowheads="1"/>
          </p:cNvSpPr>
          <p:nvPr>
            <p:ph type="body" idx="1"/>
          </p:nvPr>
        </p:nvSpPr>
        <p:spPr>
          <a:xfrm>
            <a:off x="6470650" y="4114800"/>
            <a:ext cx="2532063" cy="2286000"/>
          </a:xfrm>
          <a:noFill/>
        </p:spPr>
        <p:txBody>
          <a:bodyPr lIns="90488" tIns="44450" rIns="90488" bIns="44450"/>
          <a:lstStyle/>
          <a:p>
            <a:pPr marL="190500" indent="-190500" defTabSz="914400">
              <a:spcBef>
                <a:spcPts val="1300"/>
              </a:spcBef>
              <a:spcAft>
                <a:spcPts val="1300"/>
              </a:spcAft>
            </a:pPr>
            <a:r>
              <a:rPr lang="en-US" sz="1600" smtClean="0"/>
              <a:t>BR 700 cleaning robot developed and sold by Kärcher Inc., Germany. Its navigation system is based on a very sophisticated sonar system and a gyro.  http://www.kaercher.de</a:t>
            </a:r>
          </a:p>
        </p:txBody>
      </p:sp>
      <p:pic>
        <p:nvPicPr>
          <p:cNvPr id="3379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 y="1295400"/>
            <a:ext cx="6145213"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658009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indent="0"/>
            <a:r>
              <a:rPr lang="en-US" smtClean="0"/>
              <a:t>ROV Tiburon Underwater Robot</a:t>
            </a:r>
          </a:p>
        </p:txBody>
      </p:sp>
      <p:pic>
        <p:nvPicPr>
          <p:cNvPr id="3482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33600"/>
            <a:ext cx="530225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4822" name="Picture 4" descr="UnterwaterRobo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9225" y="1371600"/>
            <a:ext cx="382905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3" name="Rectangle 5"/>
          <p:cNvSpPr>
            <a:spLocks noGrp="1" noChangeArrowheads="1"/>
          </p:cNvSpPr>
          <p:nvPr>
            <p:ph type="body" idx="1"/>
          </p:nvPr>
        </p:nvSpPr>
        <p:spPr>
          <a:xfrm>
            <a:off x="5064125" y="4419600"/>
            <a:ext cx="3938588" cy="2209800"/>
          </a:xfrm>
        </p:spPr>
        <p:txBody>
          <a:bodyPr/>
          <a:lstStyle/>
          <a:p>
            <a:r>
              <a:rPr lang="en-US" sz="1600" smtClean="0"/>
              <a:t>Picture of robot ROV Tiburon for underwater archaeology (teleoperated)- used by MBARI for deep-sea research, this UAV provides autonomous hovering capabilities for the human operator.</a:t>
            </a:r>
          </a:p>
        </p:txBody>
      </p:sp>
    </p:spTree>
    <p:extLst>
      <p:ext uri="{BB962C8B-B14F-4D97-AF65-F5344CB8AC3E}">
        <p14:creationId xmlns:p14="http://schemas.microsoft.com/office/powerpoint/2010/main" val="3218833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indent="0"/>
            <a:r>
              <a:rPr lang="en-US" smtClean="0"/>
              <a:t>The Pioneer</a:t>
            </a:r>
          </a:p>
        </p:txBody>
      </p:sp>
      <p:sp>
        <p:nvSpPr>
          <p:cNvPr id="35845" name="Rectangle 3"/>
          <p:cNvSpPr>
            <a:spLocks noGrp="1" noChangeArrowheads="1"/>
          </p:cNvSpPr>
          <p:nvPr>
            <p:ph type="body" idx="1"/>
          </p:nvPr>
        </p:nvSpPr>
        <p:spPr>
          <a:xfrm>
            <a:off x="395288" y="5754688"/>
            <a:ext cx="4984750" cy="914400"/>
          </a:xfrm>
        </p:spPr>
        <p:txBody>
          <a:bodyPr/>
          <a:lstStyle/>
          <a:p>
            <a:pPr marL="190500" indent="-190500" defTabSz="914400">
              <a:lnSpc>
                <a:spcPct val="90000"/>
              </a:lnSpc>
            </a:pPr>
            <a:r>
              <a:rPr lang="en-US" sz="1600" dirty="0" smtClean="0"/>
              <a:t>Picture of Pioneer, the </a:t>
            </a:r>
            <a:r>
              <a:rPr lang="en-US" sz="1600" dirty="0" err="1" smtClean="0"/>
              <a:t>teleoperated</a:t>
            </a:r>
            <a:r>
              <a:rPr lang="en-US" sz="1600" dirty="0" smtClean="0"/>
              <a:t> robot that </a:t>
            </a:r>
            <a:r>
              <a:rPr lang="en-US" sz="1600" dirty="0" smtClean="0"/>
              <a:t>was </a:t>
            </a:r>
            <a:r>
              <a:rPr lang="en-US" sz="1600" dirty="0" smtClean="0"/>
              <a:t>supposed to explore the Sarcophagus at Chernobyl</a:t>
            </a:r>
            <a:r>
              <a:rPr lang="en-US" dirty="0" smtClean="0"/>
              <a:t> </a:t>
            </a:r>
          </a:p>
        </p:txBody>
      </p:sp>
      <p:pic>
        <p:nvPicPr>
          <p:cNvPr id="3584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9263" y="1295400"/>
            <a:ext cx="3300412"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5619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indent="0"/>
            <a:r>
              <a:rPr lang="en-US" smtClean="0"/>
              <a:t>Forester Robot</a:t>
            </a:r>
          </a:p>
        </p:txBody>
      </p:sp>
      <p:sp>
        <p:nvSpPr>
          <p:cNvPr id="40965" name="Rectangle 3"/>
          <p:cNvSpPr>
            <a:spLocks noGrp="1" noChangeArrowheads="1"/>
          </p:cNvSpPr>
          <p:nvPr>
            <p:ph type="body" idx="1"/>
          </p:nvPr>
        </p:nvSpPr>
        <p:spPr>
          <a:xfrm>
            <a:off x="6391275" y="2960688"/>
            <a:ext cx="2600325" cy="3708400"/>
          </a:xfrm>
        </p:spPr>
        <p:txBody>
          <a:bodyPr/>
          <a:lstStyle/>
          <a:p>
            <a:pPr marL="190500" indent="-190500" defTabSz="914400">
              <a:spcBef>
                <a:spcPts val="1300"/>
              </a:spcBef>
              <a:spcAft>
                <a:spcPts val="1300"/>
              </a:spcAft>
            </a:pPr>
            <a:r>
              <a:rPr lang="en-US" sz="1600" dirty="0" err="1" smtClean="0"/>
              <a:t>Pulstech</a:t>
            </a:r>
            <a:r>
              <a:rPr lang="en-US" sz="1600" dirty="0" smtClean="0"/>
              <a:t> developed the first ‘industrial like’ walking robot. It is designed </a:t>
            </a:r>
            <a:r>
              <a:rPr lang="en-US" sz="1600" dirty="0" smtClean="0"/>
              <a:t>to move wood </a:t>
            </a:r>
            <a:r>
              <a:rPr lang="en-US" sz="1600" dirty="0" smtClean="0"/>
              <a:t>out of the forest. The leg coordination is automated, but navigation is still done by the human operator on the robot.</a:t>
            </a:r>
            <a:br>
              <a:rPr lang="en-US" sz="1600" dirty="0" smtClean="0"/>
            </a:br>
            <a:r>
              <a:rPr lang="en-US" sz="1600" dirty="0" smtClean="0"/>
              <a:t>http://www.plustech.fi/</a:t>
            </a:r>
          </a:p>
          <a:p>
            <a:pPr marL="190500" indent="-190500" defTabSz="914400"/>
            <a:endParaRPr lang="en-US" dirty="0" smtClean="0"/>
          </a:p>
        </p:txBody>
      </p:sp>
      <p:pic>
        <p:nvPicPr>
          <p:cNvPr id="409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25" y="1371600"/>
            <a:ext cx="5627688"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410054" name="Pulstech_Walking_Trax.mpg">
            <a:hlinkClick r:id="" action="ppaction://media"/>
          </p:cNvPr>
          <p:cNvPicPr>
            <a:picLocks noRot="1" noChangeAspect="1" noChangeArrowheads="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492125" y="1260475"/>
            <a:ext cx="5627688"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1571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10054"/>
                                        </p:tgtEl>
                                        <p:attrNameLst>
                                          <p:attrName>style.visibility</p:attrName>
                                        </p:attrNameLst>
                                      </p:cBhvr>
                                      <p:to>
                                        <p:strVal val="visible"/>
                                      </p:to>
                                    </p:set>
                                  </p:childTnLst>
                                </p:cTn>
                              </p:par>
                            </p:childTnLst>
                          </p:cTn>
                        </p:par>
                        <p:par>
                          <p:cTn id="7" fill="hold" nodeType="afterGroup">
                            <p:stCondLst>
                              <p:cond delay="500"/>
                            </p:stCondLst>
                            <p:childTnLst>
                              <p:par>
                                <p:cTn id="8" presetID="1" presetClass="mediacall" presetSubtype="0" fill="hold" nodeType="afterEffect">
                                  <p:stCondLst>
                                    <p:cond delay="0"/>
                                  </p:stCondLst>
                                  <p:childTnLst>
                                    <p:cmd type="call" cmd="playFrom(0.0)">
                                      <p:cBhvr>
                                        <p:cTn id="9" dur="17384" fill="hold"/>
                                        <p:tgtEl>
                                          <p:spTgt spid="141005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10" fill="hold" display="0">
                  <p:stCondLst>
                    <p:cond delay="indefinite"/>
                  </p:stCondLst>
                  <p:endCondLst>
                    <p:cond evt="onNext" delay="0">
                      <p:tgtEl>
                        <p:sldTgt/>
                      </p:tgtEl>
                    </p:cond>
                    <p:cond evt="onPrev" delay="0">
                      <p:tgtEl>
                        <p:sldTgt/>
                      </p:tgtEl>
                    </p:cond>
                  </p:endCondLst>
                </p:cTn>
                <p:tgtEl>
                  <p:spTgt spid="1410054"/>
                </p:tgtEl>
              </p:cMediaNode>
            </p:video>
            <p:seq concurrent="1" nextAc="seek">
              <p:cTn id="11" restart="whenNotActive" fill="hold" evtFilter="cancelBubble" nodeType="interactiveSeq">
                <p:stCondLst>
                  <p:cond evt="onClick" delay="0">
                    <p:tgtEl>
                      <p:spTgt spid="1410054"/>
                    </p:tgtEl>
                  </p:cond>
                </p:stCondLst>
                <p:endSync evt="end" delay="0">
                  <p:rtn val="all"/>
                </p:endSync>
                <p:childTnLst>
                  <p:par>
                    <p:cTn id="12" fill="hold" nodeType="clickPar">
                      <p:stCondLst>
                        <p:cond delay="0"/>
                      </p:stCondLst>
                      <p:childTnLst>
                        <p:par>
                          <p:cTn id="13" fill="hold" nodeType="withGroup">
                            <p:stCondLst>
                              <p:cond delay="0"/>
                            </p:stCondLst>
                            <p:childTnLst>
                              <p:par>
                                <p:cTn id="14" presetID="2" presetClass="mediacall" presetSubtype="0" fill="hold" nodeType="clickEffect">
                                  <p:stCondLst>
                                    <p:cond delay="0"/>
                                  </p:stCondLst>
                                  <p:childTnLst>
                                    <p:cmd type="call" cmd="togglePause">
                                      <p:cBhvr>
                                        <p:cTn id="15" dur="1" fill="hold"/>
                                        <p:tgtEl>
                                          <p:spTgt spid="1410054"/>
                                        </p:tgtEl>
                                      </p:cBhvr>
                                    </p:cmd>
                                  </p:childTnLst>
                                </p:cTn>
                              </p:par>
                            </p:childTnLst>
                          </p:cTn>
                        </p:par>
                      </p:childTnLst>
                    </p:cTn>
                  </p:par>
                </p:childTnLst>
              </p:cTn>
              <p:nextCondLst>
                <p:cond evt="onClick" delay="0">
                  <p:tgtEl>
                    <p:spTgt spid="1410054"/>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pPr>
              <a:defRPr/>
            </a:pPr>
            <a:r>
              <a:rPr lang="en-US"/>
              <a:t>1 - Introduction</a:t>
            </a:r>
          </a:p>
        </p:txBody>
      </p:sp>
      <p:sp>
        <p:nvSpPr>
          <p:cNvPr id="43012" name="Rectangle 2"/>
          <p:cNvSpPr>
            <a:spLocks noGrp="1" noChangeArrowheads="1"/>
          </p:cNvSpPr>
          <p:nvPr>
            <p:ph type="title"/>
          </p:nvPr>
        </p:nvSpPr>
        <p:spPr/>
        <p:txBody>
          <a:bodyPr/>
          <a:lstStyle/>
          <a:p>
            <a:pPr indent="0"/>
            <a:r>
              <a:rPr lang="en-US" smtClean="0"/>
              <a:t>Sojourner, First Robot on Mars</a:t>
            </a:r>
          </a:p>
        </p:txBody>
      </p:sp>
      <p:sp>
        <p:nvSpPr>
          <p:cNvPr id="43013" name="Rectangle 3"/>
          <p:cNvSpPr>
            <a:spLocks noGrp="1" noChangeArrowheads="1"/>
          </p:cNvSpPr>
          <p:nvPr>
            <p:ph type="body" idx="1"/>
          </p:nvPr>
        </p:nvSpPr>
        <p:spPr>
          <a:xfrm>
            <a:off x="6611938" y="2286000"/>
            <a:ext cx="2320925" cy="4343400"/>
          </a:xfrm>
        </p:spPr>
        <p:txBody>
          <a:bodyPr/>
          <a:lstStyle/>
          <a:p>
            <a:pPr marL="190500" indent="-190500" defTabSz="914400">
              <a:spcBef>
                <a:spcPts val="900"/>
              </a:spcBef>
              <a:spcAft>
                <a:spcPts val="900"/>
              </a:spcAft>
            </a:pPr>
            <a:r>
              <a:rPr lang="en-US" sz="1600" dirty="0" smtClean="0"/>
              <a:t>The mobile robot Sojourner was used during the Pathfinder mission to explore the mars in summer 1997. It was nearly fully </a:t>
            </a:r>
            <a:r>
              <a:rPr lang="en-US" sz="1600" dirty="0" err="1" smtClean="0"/>
              <a:t>teleoperated</a:t>
            </a:r>
            <a:r>
              <a:rPr lang="en-US" sz="1600" dirty="0" smtClean="0"/>
              <a:t> from earth. However, some on board sensors allowed for obstacle detection.</a:t>
            </a:r>
            <a:br>
              <a:rPr lang="en-US" sz="1600" dirty="0" smtClean="0"/>
            </a:br>
            <a:r>
              <a:rPr lang="en-US" sz="1600" dirty="0" smtClean="0"/>
              <a:t>http://ranier.oact.hq.nasa.gov/telerobotics_page/telerobotics.shtm</a:t>
            </a:r>
          </a:p>
          <a:p>
            <a:pPr marL="190500" indent="-190500" defTabSz="914400"/>
            <a:endParaRPr lang="en-US" sz="1600" dirty="0" smtClean="0"/>
          </a:p>
        </p:txBody>
      </p:sp>
      <p:pic>
        <p:nvPicPr>
          <p:cNvPr id="43014" name="Picture 4" descr="Sojour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1295400"/>
            <a:ext cx="6092825"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2102" name="NASA_Rover.mpg">
            <a:hlinkClick r:id="" action="ppaction://media"/>
          </p:cNvPr>
          <p:cNvPicPr>
            <a:picLocks noRot="1" noChangeAspect="1" noChangeArrowheads="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71438" y="1295400"/>
            <a:ext cx="6518275"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6486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120568" fill="hold"/>
                                        <p:tgtEl>
                                          <p:spTgt spid="141210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showWhenStopped="0">
                <p:cTn id="7" fill="hold" display="0">
                  <p:stCondLst>
                    <p:cond delay="indefinite"/>
                  </p:stCondLst>
                  <p:endCondLst>
                    <p:cond evt="onNext" delay="0">
                      <p:tgtEl>
                        <p:sldTgt/>
                      </p:tgtEl>
                    </p:cond>
                    <p:cond evt="onPrev" delay="0">
                      <p:tgtEl>
                        <p:sldTgt/>
                      </p:tgtEl>
                    </p:cond>
                  </p:endCondLst>
                </p:cTn>
                <p:tgtEl>
                  <p:spTgt spid="1412102"/>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Books and Resources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Textbook:</a:t>
            </a:r>
            <a:endParaRPr lang="en-US" dirty="0"/>
          </a:p>
          <a:p>
            <a:r>
              <a:rPr lang="en-US" dirty="0"/>
              <a:t>R. </a:t>
            </a:r>
            <a:r>
              <a:rPr lang="en-US" dirty="0" err="1"/>
              <a:t>Siegwart</a:t>
            </a:r>
            <a:r>
              <a:rPr lang="en-US" dirty="0"/>
              <a:t> I. </a:t>
            </a:r>
            <a:r>
              <a:rPr lang="en-US" dirty="0" err="1"/>
              <a:t>Nourbakhsh</a:t>
            </a:r>
            <a:r>
              <a:rPr lang="en-US" dirty="0"/>
              <a:t>, and D. </a:t>
            </a:r>
            <a:r>
              <a:rPr lang="en-US" dirty="0" err="1"/>
              <a:t>Scaramuzza</a:t>
            </a:r>
            <a:r>
              <a:rPr lang="en-US" dirty="0"/>
              <a:t>: Autonomous Mobile Robots, Second Edition, MIT Press, 2011, First Edition:  </a:t>
            </a:r>
            <a:r>
              <a:rPr lang="en-US" u="sng" dirty="0">
                <a:hlinkClick r:id="rId2"/>
              </a:rPr>
              <a:t>http://www.mobilerobots.org</a:t>
            </a:r>
            <a:r>
              <a:rPr lang="en-US" dirty="0">
                <a:hlinkClick r:id="rId2"/>
              </a:rPr>
              <a:t> </a:t>
            </a:r>
            <a:endParaRPr lang="en-US" dirty="0"/>
          </a:p>
          <a:p>
            <a:r>
              <a:rPr lang="en-US" dirty="0"/>
              <a:t>Peter </a:t>
            </a:r>
            <a:r>
              <a:rPr lang="en-US" dirty="0" err="1"/>
              <a:t>Corke</a:t>
            </a:r>
            <a:r>
              <a:rPr lang="en-US" dirty="0"/>
              <a:t>: Robotics, Vision and Control, Fundamental Algorithms in </a:t>
            </a:r>
            <a:r>
              <a:rPr lang="en-US" dirty="0" err="1"/>
              <a:t>Matlab</a:t>
            </a:r>
            <a:r>
              <a:rPr lang="en-US" dirty="0"/>
              <a:t>: </a:t>
            </a:r>
            <a:r>
              <a:rPr lang="en-US" u="sng" dirty="0">
                <a:hlinkClick r:id="rId3"/>
              </a:rPr>
              <a:t>http://link.springer.com/book/10.1007%2F978-3-642-20144-8</a:t>
            </a:r>
            <a:endParaRPr lang="en-US" dirty="0"/>
          </a:p>
          <a:p>
            <a:pPr marL="0" indent="0">
              <a:buNone/>
            </a:pPr>
            <a:r>
              <a:rPr lang="en-US" b="1" dirty="0"/>
              <a:t> </a:t>
            </a:r>
            <a:endParaRPr lang="en-US" dirty="0"/>
          </a:p>
          <a:p>
            <a:pPr marL="0" indent="0">
              <a:buNone/>
            </a:pPr>
            <a:r>
              <a:rPr lang="en-US" b="1" dirty="0"/>
              <a:t>Recommended books:</a:t>
            </a:r>
            <a:endParaRPr lang="en-US" dirty="0"/>
          </a:p>
          <a:p>
            <a:r>
              <a:rPr lang="en-US" dirty="0" smtClean="0"/>
              <a:t>S</a:t>
            </a:r>
            <a:r>
              <a:rPr lang="en-US" dirty="0"/>
              <a:t>. </a:t>
            </a:r>
            <a:r>
              <a:rPr lang="en-US" dirty="0" err="1"/>
              <a:t>Thrun</a:t>
            </a:r>
            <a:r>
              <a:rPr lang="en-US" dirty="0"/>
              <a:t>, W. </a:t>
            </a:r>
            <a:r>
              <a:rPr lang="en-US" dirty="0" err="1"/>
              <a:t>Burghart</a:t>
            </a:r>
            <a:r>
              <a:rPr lang="en-US" dirty="0"/>
              <a:t>, D. Fox: Probabilistic Robotics, </a:t>
            </a:r>
            <a:r>
              <a:rPr lang="en-US" u="sng" dirty="0">
                <a:hlinkClick r:id="rId4"/>
              </a:rPr>
              <a:t>http://robots.stanford.edu/probabilistic-robotics/</a:t>
            </a:r>
            <a:r>
              <a:rPr lang="en-US" dirty="0"/>
              <a:t> </a:t>
            </a:r>
          </a:p>
          <a:p>
            <a:pPr marL="0" indent="0">
              <a:buNone/>
            </a:pPr>
            <a:r>
              <a:rPr lang="en-US" dirty="0"/>
              <a:t> </a:t>
            </a:r>
          </a:p>
          <a:p>
            <a:pPr marL="0" indent="0">
              <a:buNone/>
            </a:pPr>
            <a:r>
              <a:rPr lang="en-US" b="1" dirty="0"/>
              <a:t>Online Resources :</a:t>
            </a:r>
            <a:endParaRPr lang="en-US" dirty="0"/>
          </a:p>
          <a:p>
            <a:r>
              <a:rPr lang="en-US" u="sng" dirty="0">
                <a:hlinkClick r:id="rId5"/>
              </a:rPr>
              <a:t>Robot Systems Programming Course at JHU</a:t>
            </a:r>
            <a:endParaRPr lang="en-US" dirty="0"/>
          </a:p>
          <a:p>
            <a:r>
              <a:rPr lang="en-US" u="sng" dirty="0">
                <a:hlinkClick r:id="rId6"/>
              </a:rPr>
              <a:t>Introduction to Autonomous Robotics</a:t>
            </a:r>
            <a:r>
              <a:rPr lang="en-US" dirty="0"/>
              <a:t> by N. </a:t>
            </a:r>
            <a:r>
              <a:rPr lang="en-US" dirty="0" err="1"/>
              <a:t>Correll</a:t>
            </a:r>
            <a:endParaRPr lang="en-US" dirty="0"/>
          </a:p>
          <a:p>
            <a:r>
              <a:rPr lang="en-US" u="sng" dirty="0">
                <a:hlinkClick r:id="rId7"/>
              </a:rPr>
              <a:t>Planning Algorithms</a:t>
            </a:r>
            <a:r>
              <a:rPr lang="en-US" dirty="0"/>
              <a:t> by S. </a:t>
            </a:r>
            <a:r>
              <a:rPr lang="en-US" dirty="0" err="1"/>
              <a:t>LaValle</a:t>
            </a:r>
            <a:endParaRPr lang="en-US" dirty="0"/>
          </a:p>
          <a:p>
            <a:endParaRPr lang="en-US" dirty="0"/>
          </a:p>
        </p:txBody>
      </p:sp>
    </p:spTree>
    <p:extLst>
      <p:ext uri="{BB962C8B-B14F-4D97-AF65-F5344CB8AC3E}">
        <p14:creationId xmlns:p14="http://schemas.microsoft.com/office/powerpoint/2010/main" val="26472726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a:xfrm>
            <a:off x="533400" y="228600"/>
            <a:ext cx="8229600" cy="1143000"/>
          </a:xfrm>
        </p:spPr>
        <p:txBody>
          <a:bodyPr>
            <a:normAutofit/>
          </a:bodyPr>
          <a:lstStyle/>
          <a:p>
            <a:pPr indent="0"/>
            <a:r>
              <a:rPr lang="en-US" dirty="0" smtClean="0"/>
              <a:t>The Honda Walking Robot </a:t>
            </a:r>
            <a:r>
              <a:rPr lang="en-US" dirty="0" smtClean="0"/>
              <a:t/>
            </a:r>
            <a:br>
              <a:rPr lang="en-US" dirty="0" smtClean="0"/>
            </a:br>
            <a:r>
              <a:rPr lang="en-US" sz="1400" i="1" dirty="0" smtClean="0"/>
              <a:t>http</a:t>
            </a:r>
            <a:r>
              <a:rPr lang="en-US" sz="1400" i="1" dirty="0"/>
              <a:t>://asimo.honda.com</a:t>
            </a:r>
            <a:r>
              <a:rPr lang="en-US" sz="1400" i="1" dirty="0" smtClean="0"/>
              <a:t>/</a:t>
            </a:r>
            <a:endParaRPr lang="en-US" dirty="0" smtClean="0"/>
          </a:p>
        </p:txBody>
      </p:sp>
      <p:pic>
        <p:nvPicPr>
          <p:cNvPr id="450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0987" y="2906713"/>
            <a:ext cx="2547937"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506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9063" y="2560638"/>
            <a:ext cx="2657475"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 name="Honda_P3-opening.mpg">
            <a:hlinkClick r:id="" action="ppaction://media"/>
          </p:cNvPr>
          <p:cNvPicPr>
            <a:picLocks noRot="1" noChangeAspect="1"/>
          </p:cNvPicPr>
          <p:nvPr>
            <a:videoFile r:link="rId1"/>
          </p:nvPr>
        </p:nvPicPr>
        <p:blipFill>
          <a:blip r:embed="rId5">
            <a:extLst>
              <a:ext uri="{28A0092B-C50C-407E-A947-70E740481C1C}">
                <a14:useLocalDpi xmlns:a14="http://schemas.microsoft.com/office/drawing/2010/main" val="0"/>
              </a:ext>
            </a:extLst>
          </a:blip>
          <a:srcRect/>
          <a:stretch>
            <a:fillRect/>
          </a:stretch>
        </p:blipFill>
        <p:spPr bwMode="auto">
          <a:xfrm>
            <a:off x="275480" y="1600200"/>
            <a:ext cx="3689350"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00567" y="4996933"/>
            <a:ext cx="3864263" cy="523220"/>
          </a:xfrm>
          <a:prstGeom prst="rect">
            <a:avLst/>
          </a:prstGeom>
          <a:noFill/>
        </p:spPr>
        <p:txBody>
          <a:bodyPr wrap="none" rtlCol="0">
            <a:spAutoFit/>
          </a:bodyPr>
          <a:lstStyle/>
          <a:p>
            <a:r>
              <a:rPr lang="en-US" sz="1400" dirty="0">
                <a:hlinkClick r:id="rId6"/>
              </a:rPr>
              <a:t>https://</a:t>
            </a:r>
            <a:r>
              <a:rPr lang="en-US" sz="1400" dirty="0" smtClean="0">
                <a:hlinkClick r:id="rId6"/>
              </a:rPr>
              <a:t>www.youtube.com/watch?v=OlDMlYHl2tU</a:t>
            </a:r>
            <a:endParaRPr lang="en-US" sz="1400" dirty="0" smtClean="0"/>
          </a:p>
          <a:p>
            <a:endParaRPr lang="en-US" sz="1400" dirty="0"/>
          </a:p>
        </p:txBody>
      </p:sp>
    </p:spTree>
    <p:extLst>
      <p:ext uri="{BB962C8B-B14F-4D97-AF65-F5344CB8AC3E}">
        <p14:creationId xmlns:p14="http://schemas.microsoft.com/office/powerpoint/2010/main" val="4105964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withEffect">
                                  <p:stCondLst>
                                    <p:cond delay="0"/>
                                  </p:stCondLst>
                                  <p:childTnLst>
                                    <p:cmd type="call" cmd="playFrom(0.0)">
                                      <p:cBhvr>
                                        <p:cTn id="6" dur="54388"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9"/>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Manipulation </a:t>
            </a:r>
            <a:endParaRPr lang="en-US" dirty="0"/>
          </a:p>
        </p:txBody>
      </p:sp>
      <p:sp>
        <p:nvSpPr>
          <p:cNvPr id="3" name="Content Placeholder 2"/>
          <p:cNvSpPr>
            <a:spLocks noGrp="1"/>
          </p:cNvSpPr>
          <p:nvPr>
            <p:ph idx="1"/>
          </p:nvPr>
        </p:nvSpPr>
        <p:spPr/>
        <p:txBody>
          <a:bodyPr/>
          <a:lstStyle/>
          <a:p>
            <a:r>
              <a:rPr lang="en-US" dirty="0" smtClean="0"/>
              <a:t>Planning the arm trajectory</a:t>
            </a:r>
          </a:p>
          <a:p>
            <a:r>
              <a:rPr lang="en-US" dirty="0" smtClean="0"/>
              <a:t>Visual Recognition and Recognition from Depth data</a:t>
            </a:r>
          </a:p>
          <a:p>
            <a:r>
              <a:rPr lang="en-US" dirty="0" smtClean="0"/>
              <a:t>Reconstruction (Position, Pose and Shape of Object)</a:t>
            </a:r>
          </a:p>
          <a:p>
            <a:r>
              <a:rPr lang="en-US" dirty="0" smtClean="0"/>
              <a:t>Vision based Servo Control (still research)</a:t>
            </a:r>
            <a:endParaRPr lang="en-US" dirty="0"/>
          </a:p>
        </p:txBody>
      </p:sp>
    </p:spTree>
    <p:extLst>
      <p:ext uri="{BB962C8B-B14F-4D97-AF65-F5344CB8AC3E}">
        <p14:creationId xmlns:p14="http://schemas.microsoft.com/office/powerpoint/2010/main" val="29648511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hardware and software </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Turtlebots</a:t>
            </a:r>
            <a:endParaRPr lang="en-US" dirty="0" smtClean="0"/>
          </a:p>
          <a:p>
            <a:endParaRPr lang="en-US" dirty="0"/>
          </a:p>
          <a:p>
            <a:endParaRPr lang="en-US" dirty="0" smtClean="0"/>
          </a:p>
          <a:p>
            <a:r>
              <a:rPr lang="en-US" dirty="0" smtClean="0"/>
              <a:t>Phantom Pincher Arm Kits</a:t>
            </a:r>
          </a:p>
          <a:p>
            <a:endParaRPr lang="en-US" dirty="0" smtClean="0"/>
          </a:p>
          <a:p>
            <a:r>
              <a:rPr lang="en-US" dirty="0" smtClean="0"/>
              <a:t>Baxter</a:t>
            </a:r>
          </a:p>
          <a:p>
            <a:pPr marL="0" indent="0">
              <a:buNone/>
            </a:pPr>
            <a:endParaRPr lang="en-US" dirty="0" smtClean="0"/>
          </a:p>
          <a:p>
            <a:pPr marL="0" indent="0">
              <a:buNone/>
            </a:pPr>
            <a:endParaRPr lang="en-US" dirty="0" smtClean="0"/>
          </a:p>
          <a:p>
            <a:r>
              <a:rPr lang="en-US" dirty="0" smtClean="0"/>
              <a:t>ROS </a:t>
            </a:r>
            <a:r>
              <a:rPr lang="en-US" dirty="0"/>
              <a:t>: </a:t>
            </a:r>
            <a:r>
              <a:rPr lang="en-US" sz="2600" dirty="0">
                <a:hlinkClick r:id="rId2"/>
              </a:rPr>
              <a:t>http://</a:t>
            </a:r>
            <a:r>
              <a:rPr lang="en-US" sz="2600" dirty="0" smtClean="0">
                <a:hlinkClick r:id="rId2"/>
              </a:rPr>
              <a:t>wiki.ros.org/ROS/Introduction</a:t>
            </a:r>
            <a:endParaRPr lang="en-US" sz="2600" dirty="0" smtClean="0"/>
          </a:p>
          <a:p>
            <a:pPr marL="0" indent="0">
              <a:buNone/>
            </a:pPr>
            <a:r>
              <a:rPr lang="en-US" sz="2600" dirty="0" smtClean="0"/>
              <a:t>     </a:t>
            </a:r>
            <a:r>
              <a:rPr lang="en-US" sz="2600" dirty="0" err="1" smtClean="0"/>
              <a:t>Turlebot</a:t>
            </a:r>
            <a:r>
              <a:rPr lang="en-US" sz="2600" dirty="0"/>
              <a:t>: </a:t>
            </a:r>
            <a:r>
              <a:rPr lang="en-US" sz="2600" dirty="0">
                <a:hlinkClick r:id="rId3"/>
              </a:rPr>
              <a:t>http://</a:t>
            </a:r>
            <a:r>
              <a:rPr lang="en-US" sz="2600" dirty="0" smtClean="0">
                <a:hlinkClick r:id="rId3"/>
              </a:rPr>
              <a:t>wiki.ros.org/Robots/TurtleBot</a:t>
            </a:r>
            <a:endParaRPr lang="en-US" sz="2600" dirty="0" smtClean="0"/>
          </a:p>
          <a:p>
            <a:pPr marL="0" indent="0">
              <a:buNone/>
            </a:pPr>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8600" y="1447800"/>
            <a:ext cx="1463040" cy="1463040"/>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43600" y="2514600"/>
            <a:ext cx="2438400" cy="1828800"/>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14800" y="3810000"/>
            <a:ext cx="1371600" cy="1371600"/>
          </a:xfrm>
          <a:prstGeom prst="rect">
            <a:avLst/>
          </a:prstGeom>
        </p:spPr>
      </p:pic>
    </p:spTree>
    <p:extLst>
      <p:ext uri="{BB962C8B-B14F-4D97-AF65-F5344CB8AC3E}">
        <p14:creationId xmlns:p14="http://schemas.microsoft.com/office/powerpoint/2010/main" val="24052010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Robotics: ARC Lab</a:t>
            </a:r>
            <a:endParaRPr lang="en-US" dirty="0"/>
          </a:p>
        </p:txBody>
      </p:sp>
      <p:sp>
        <p:nvSpPr>
          <p:cNvPr id="6" name="Rectangle 3"/>
          <p:cNvSpPr>
            <a:spLocks noChangeArrowheads="1"/>
          </p:cNvSpPr>
          <p:nvPr/>
        </p:nvSpPr>
        <p:spPr bwMode="auto">
          <a:xfrm>
            <a:off x="152400" y="4079467"/>
            <a:ext cx="8819787" cy="14927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22222"/>
                </a:solidFill>
                <a:effectLst/>
                <a:latin typeface="Arial" pitchFamily="34" charset="0"/>
                <a:cs typeface="Arial" pitchFamily="34" charset="0"/>
              </a:rPr>
              <a:t>Pointing: </a:t>
            </a:r>
            <a:r>
              <a:rPr kumimoji="0" lang="en-US" altLang="en-US" sz="2000" b="0" i="0" u="none" strike="noStrike" cap="none" normalizeH="0" baseline="0" dirty="0" smtClean="0">
                <a:ln>
                  <a:noFill/>
                </a:ln>
                <a:solidFill>
                  <a:srgbClr val="1155CC"/>
                </a:solidFill>
                <a:effectLst/>
                <a:latin typeface="Arial" pitchFamily="34" charset="0"/>
                <a:cs typeface="Arial" pitchFamily="34" charset="0"/>
                <a:hlinkClick r:id="rId2"/>
              </a:rPr>
              <a:t>https://www.dropbox.com/s/qy65zg73pstj8t0/Pointing.mp4?dl=0</a:t>
            </a:r>
            <a:r>
              <a:rPr kumimoji="0" lang="en-US" altLang="en-US" sz="2000" b="0" i="0" u="none" strike="noStrike" cap="none" normalizeH="0" baseline="0" dirty="0" smtClean="0">
                <a:ln>
                  <a:noFill/>
                </a:ln>
                <a:solidFill>
                  <a:schemeClr val="tx1"/>
                </a:solidFill>
                <a:effectLst/>
                <a:latin typeface="Arial" pitchFamily="34" charset="0"/>
                <a:cs typeface="Arial" pitchFamily="34" charset="0"/>
              </a:rPr>
              <a:t/>
            </a:r>
            <a:br>
              <a:rPr kumimoji="0" lang="en-US" altLang="en-US" sz="2000" b="0" i="0" u="none" strike="noStrike" cap="none" normalizeH="0" baseline="0" dirty="0" smtClean="0">
                <a:ln>
                  <a:noFill/>
                </a:ln>
                <a:solidFill>
                  <a:schemeClr val="tx1"/>
                </a:solidFill>
                <a:effectLst/>
                <a:latin typeface="Arial" pitchFamily="34" charset="0"/>
                <a:cs typeface="Arial" pitchFamily="34" charset="0"/>
              </a:rPr>
            </a:br>
            <a:endParaRPr kumimoji="0" lang="en-US" alt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222222"/>
                </a:solidFill>
                <a:effectLst/>
                <a:latin typeface="Arial" pitchFamily="34" charset="0"/>
                <a:cs typeface="Arial" pitchFamily="34" charset="0"/>
              </a:rPr>
              <a:t/>
            </a:r>
            <a:br>
              <a:rPr kumimoji="0" lang="en-US" altLang="en-US" sz="900" b="0" i="0" u="none" strike="noStrike" cap="none" normalizeH="0" baseline="0" dirty="0" smtClean="0">
                <a:ln>
                  <a:noFill/>
                </a:ln>
                <a:solidFill>
                  <a:srgbClr val="222222"/>
                </a:solidFill>
                <a:effectLst/>
                <a:latin typeface="Arial" pitchFamily="34" charset="0"/>
                <a:cs typeface="Arial" pitchFamily="34" charset="0"/>
              </a:rPr>
            </a:b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lvl="0" eaLnBrk="0" hangingPunct="0"/>
            <a:r>
              <a:rPr kumimoji="0" lang="en-US" altLang="en-US" sz="2000" b="0" i="0" u="none" strike="noStrike" cap="none" normalizeH="0" baseline="0" dirty="0" smtClean="0">
                <a:ln>
                  <a:noFill/>
                </a:ln>
                <a:solidFill>
                  <a:srgbClr val="222222"/>
                </a:solidFill>
                <a:effectLst/>
                <a:latin typeface="Arial" pitchFamily="34" charset="0"/>
                <a:cs typeface="Arial" pitchFamily="34" charset="0"/>
              </a:rPr>
              <a:t>Microwave:  </a:t>
            </a:r>
            <a:r>
              <a:rPr lang="en-US" altLang="en-US" sz="1400" dirty="0">
                <a:solidFill>
                  <a:srgbClr val="222222"/>
                </a:solidFill>
              </a:rPr>
              <a:t>https://</a:t>
            </a:r>
            <a:r>
              <a:rPr lang="en-US" altLang="en-US" sz="1400" dirty="0" smtClean="0">
                <a:solidFill>
                  <a:srgbClr val="222222"/>
                </a:solidFill>
              </a:rPr>
              <a:t>www.dropbox.com/s/c09djd7mbbrgzvc/microwave_demo_high_resolution.mp4?dl=0</a:t>
            </a:r>
          </a:p>
          <a:p>
            <a:pPr lvl="0" eaLnBrk="0" hangingPunct="0"/>
            <a:endParaRPr kumimoji="0" lang="en-US" altLang="en-US" sz="1400" b="0" i="0" u="none" strike="noStrike" cap="none" normalizeH="0" baseline="0" dirty="0" smtClean="0">
              <a:ln>
                <a:noFill/>
              </a:ln>
              <a:solidFill>
                <a:schemeClr val="tx1"/>
              </a:solidFill>
              <a:effectLst/>
            </a:endParaRPr>
          </a:p>
        </p:txBody>
      </p:sp>
      <p:sp>
        <p:nvSpPr>
          <p:cNvPr id="7" name="Rectangle 6"/>
          <p:cNvSpPr/>
          <p:nvPr/>
        </p:nvSpPr>
        <p:spPr>
          <a:xfrm>
            <a:off x="152400" y="1937266"/>
            <a:ext cx="5943600" cy="646331"/>
          </a:xfrm>
          <a:prstGeom prst="rect">
            <a:avLst/>
          </a:prstGeom>
        </p:spPr>
        <p:txBody>
          <a:bodyPr wrap="square">
            <a:spAutoFit/>
          </a:bodyPr>
          <a:lstStyle/>
          <a:p>
            <a:r>
              <a:rPr lang="en-US" smtClean="0">
                <a:hlinkClick r:id="rId3"/>
              </a:rPr>
              <a:t> https://www.youtube.com/watch?v=0cCFfFNyU3w&amp;t=8s</a:t>
            </a:r>
            <a:endParaRPr lang="en-US" smtClean="0"/>
          </a:p>
          <a:p>
            <a:endParaRPr lang="en-US" dirty="0"/>
          </a:p>
        </p:txBody>
      </p:sp>
      <p:sp>
        <p:nvSpPr>
          <p:cNvPr id="8" name="TextBox 7"/>
          <p:cNvSpPr txBox="1"/>
          <p:nvPr/>
        </p:nvSpPr>
        <p:spPr>
          <a:xfrm>
            <a:off x="304800" y="1439971"/>
            <a:ext cx="4600042" cy="677108"/>
          </a:xfrm>
          <a:prstGeom prst="rect">
            <a:avLst/>
          </a:prstGeom>
          <a:noFill/>
        </p:spPr>
        <p:txBody>
          <a:bodyPr wrap="none" rtlCol="0">
            <a:spAutoFit/>
          </a:bodyPr>
          <a:lstStyle/>
          <a:p>
            <a:r>
              <a:rPr lang="en-US" sz="2000" dirty="0" smtClean="0">
                <a:latin typeface="Arial" panose="020B0604020202020204" pitchFamily="34" charset="0"/>
                <a:cs typeface="Arial" panose="020B0604020202020204" pitchFamily="34" charset="0"/>
              </a:rPr>
              <a:t>Learning to </a:t>
            </a:r>
            <a:r>
              <a:rPr lang="en-US" sz="2000" dirty="0" smtClean="0">
                <a:latin typeface="Arial" panose="020B0604020202020204" pitchFamily="34" charset="0"/>
                <a:cs typeface="Arial" panose="020B0604020202020204" pitchFamily="34" charset="0"/>
              </a:rPr>
              <a:t>cook from </a:t>
            </a:r>
            <a:r>
              <a:rPr lang="en-US" sz="2000" dirty="0" err="1" smtClean="0">
                <a:latin typeface="Arial" panose="020B0604020202020204" pitchFamily="34" charset="0"/>
                <a:cs typeface="Arial" panose="020B0604020202020204" pitchFamily="34" charset="0"/>
              </a:rPr>
              <a:t>Youtube</a:t>
            </a:r>
            <a:r>
              <a:rPr lang="en-US" sz="2000" dirty="0" smtClean="0">
                <a:latin typeface="Arial" panose="020B0604020202020204" pitchFamily="34" charset="0"/>
                <a:cs typeface="Arial" panose="020B0604020202020204" pitchFamily="34" charset="0"/>
              </a:rPr>
              <a:t> videos:</a:t>
            </a:r>
            <a:endParaRPr lang="en-US" sz="2000" dirty="0" smtClean="0">
              <a:latin typeface="Arial" panose="020B0604020202020204" pitchFamily="34" charset="0"/>
              <a:cs typeface="Arial" panose="020B0604020202020204" pitchFamily="34" charset="0"/>
            </a:endParaRPr>
          </a:p>
          <a:p>
            <a:endParaRPr lang="en-US" dirty="0"/>
          </a:p>
        </p:txBody>
      </p:sp>
      <p:sp>
        <p:nvSpPr>
          <p:cNvPr id="9" name="Rectangle 8"/>
          <p:cNvSpPr/>
          <p:nvPr/>
        </p:nvSpPr>
        <p:spPr>
          <a:xfrm>
            <a:off x="304800" y="3144229"/>
            <a:ext cx="6324600" cy="646331"/>
          </a:xfrm>
          <a:prstGeom prst="rect">
            <a:avLst/>
          </a:prstGeom>
        </p:spPr>
        <p:txBody>
          <a:bodyPr wrap="square">
            <a:spAutoFit/>
          </a:bodyPr>
          <a:lstStyle/>
          <a:p>
            <a:r>
              <a:rPr lang="en-US" dirty="0">
                <a:hlinkClick r:id="rId4"/>
              </a:rPr>
              <a:t>https://</a:t>
            </a:r>
            <a:r>
              <a:rPr lang="en-US" dirty="0" smtClean="0">
                <a:hlinkClick r:id="rId4"/>
              </a:rPr>
              <a:t>www.youtube.com/watch?v=t-qEV6hTxFw&amp;t=63s</a:t>
            </a:r>
            <a:endParaRPr lang="en-US" dirty="0" smtClean="0"/>
          </a:p>
          <a:p>
            <a:endParaRPr lang="en-US" dirty="0"/>
          </a:p>
        </p:txBody>
      </p:sp>
      <p:sp>
        <p:nvSpPr>
          <p:cNvPr id="10" name="TextBox 9"/>
          <p:cNvSpPr txBox="1"/>
          <p:nvPr/>
        </p:nvSpPr>
        <p:spPr>
          <a:xfrm>
            <a:off x="304800" y="2663637"/>
            <a:ext cx="6146491" cy="400110"/>
          </a:xfrm>
          <a:prstGeom prst="rect">
            <a:avLst/>
          </a:prstGeom>
          <a:noFill/>
        </p:spPr>
        <p:txBody>
          <a:bodyPr wrap="none" rtlCol="0">
            <a:spAutoFit/>
          </a:bodyPr>
          <a:lstStyle/>
          <a:p>
            <a:r>
              <a:rPr lang="en-US" sz="2000" dirty="0" smtClean="0"/>
              <a:t>UMD’s </a:t>
            </a:r>
            <a:r>
              <a:rPr lang="en-US" sz="2000" dirty="0"/>
              <a:t>robot learns to make a drink by watching people : </a:t>
            </a:r>
            <a:endParaRPr lang="en-US" sz="2000" dirty="0"/>
          </a:p>
        </p:txBody>
      </p:sp>
    </p:spTree>
    <p:extLst>
      <p:ext uri="{BB962C8B-B14F-4D97-AF65-F5344CB8AC3E}">
        <p14:creationId xmlns:p14="http://schemas.microsoft.com/office/powerpoint/2010/main" val="3502207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a:t>
            </a:r>
            <a:endParaRPr lang="en-US" dirty="0"/>
          </a:p>
        </p:txBody>
      </p:sp>
      <p:sp>
        <p:nvSpPr>
          <p:cNvPr id="3" name="Content Placeholder 2"/>
          <p:cNvSpPr>
            <a:spLocks noGrp="1"/>
          </p:cNvSpPr>
          <p:nvPr>
            <p:ph idx="1"/>
          </p:nvPr>
        </p:nvSpPr>
        <p:spPr/>
        <p:txBody>
          <a:bodyPr/>
          <a:lstStyle/>
          <a:p>
            <a:r>
              <a:rPr lang="en-US" b="1" dirty="0"/>
              <a:t>Grading:</a:t>
            </a:r>
            <a:endParaRPr lang="en-US" dirty="0"/>
          </a:p>
          <a:p>
            <a:pPr marL="0" indent="0">
              <a:buNone/>
            </a:pPr>
            <a:r>
              <a:rPr lang="en-US" dirty="0" smtClean="0"/>
              <a:t>Projects</a:t>
            </a:r>
            <a:r>
              <a:rPr lang="en-US" dirty="0"/>
              <a:t>: 65</a:t>
            </a:r>
            <a:r>
              <a:rPr lang="en-US" dirty="0" smtClean="0"/>
              <a:t>%</a:t>
            </a:r>
            <a:endParaRPr lang="en-US" dirty="0"/>
          </a:p>
          <a:p>
            <a:pPr marL="0" indent="0">
              <a:buNone/>
            </a:pPr>
            <a:r>
              <a:rPr lang="en-US" dirty="0" smtClean="0"/>
              <a:t>Exam and </a:t>
            </a:r>
            <a:r>
              <a:rPr lang="en-US" dirty="0" err="1" smtClean="0"/>
              <a:t>Homeworks</a:t>
            </a:r>
            <a:r>
              <a:rPr lang="en-US" dirty="0" smtClean="0"/>
              <a:t>: </a:t>
            </a:r>
            <a:r>
              <a:rPr lang="en-US" dirty="0"/>
              <a:t>35 </a:t>
            </a:r>
            <a:r>
              <a:rPr lang="en-US" dirty="0" smtClean="0"/>
              <a:t>%</a:t>
            </a:r>
          </a:p>
          <a:p>
            <a:pPr marL="0" indent="0">
              <a:buNone/>
            </a:pPr>
            <a:r>
              <a:rPr lang="en-US" dirty="0" err="1" smtClean="0"/>
              <a:t>Homeworks</a:t>
            </a:r>
            <a:r>
              <a:rPr lang="en-US" dirty="0" smtClean="0"/>
              <a:t>: Paper and pencil problems</a:t>
            </a:r>
            <a:endParaRPr lang="en-US" dirty="0"/>
          </a:p>
          <a:p>
            <a:pPr marL="0" indent="0">
              <a:buNone/>
            </a:pPr>
            <a:r>
              <a:rPr lang="en-US" dirty="0" smtClean="0"/>
              <a:t>Mid-term: </a:t>
            </a:r>
            <a:r>
              <a:rPr lang="en-US" b="1" dirty="0"/>
              <a:t> M</a:t>
            </a:r>
            <a:r>
              <a:rPr lang="en-US" b="1" dirty="0" smtClean="0"/>
              <a:t>arch 16</a:t>
            </a:r>
            <a:endParaRPr lang="en-US" dirty="0"/>
          </a:p>
        </p:txBody>
      </p:sp>
    </p:spTree>
    <p:extLst>
      <p:ext uri="{BB962C8B-B14F-4D97-AF65-F5344CB8AC3E}">
        <p14:creationId xmlns:p14="http://schemas.microsoft.com/office/powerpoint/2010/main" val="601730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Origins</a:t>
            </a:r>
            <a:endParaRPr lang="en-US" dirty="0"/>
          </a:p>
        </p:txBody>
      </p:sp>
      <p:sp>
        <p:nvSpPr>
          <p:cNvPr id="3" name="Content Placeholder 2"/>
          <p:cNvSpPr>
            <a:spLocks noGrp="1"/>
          </p:cNvSpPr>
          <p:nvPr>
            <p:ph idx="1"/>
          </p:nvPr>
        </p:nvSpPr>
        <p:spPr/>
        <p:txBody>
          <a:bodyPr>
            <a:normAutofit fontScale="92500"/>
          </a:bodyPr>
          <a:lstStyle/>
          <a:p>
            <a:r>
              <a:rPr lang="en-US" sz="2800" dirty="0" smtClean="0"/>
              <a:t>Term ‘Robot’ due to </a:t>
            </a:r>
            <a:r>
              <a:rPr lang="en-US" sz="2800" dirty="0"/>
              <a:t>Czech science fiction play </a:t>
            </a:r>
            <a:r>
              <a:rPr lang="en-US" sz="2800" dirty="0"/>
              <a:t> </a:t>
            </a:r>
            <a:r>
              <a:rPr lang="en-US" sz="2800" i="1" dirty="0" smtClean="0"/>
              <a:t>R.U.R. (</a:t>
            </a:r>
            <a:r>
              <a:rPr lang="en-US" sz="2800" i="1" dirty="0" err="1" smtClean="0"/>
              <a:t>Rossum’s</a:t>
            </a:r>
            <a:r>
              <a:rPr lang="en-US" sz="2800" i="1" dirty="0" smtClean="0"/>
              <a:t> </a:t>
            </a:r>
            <a:r>
              <a:rPr lang="en-US" sz="2800" i="1" dirty="0" smtClean="0"/>
              <a:t>Universal </a:t>
            </a:r>
            <a:r>
              <a:rPr lang="en-US" sz="2800" i="1" dirty="0" smtClean="0"/>
              <a:t>Robots) </a:t>
            </a:r>
            <a:r>
              <a:rPr lang="en-US" sz="2800" dirty="0" smtClean="0"/>
              <a:t>by Karel </a:t>
            </a:r>
            <a:r>
              <a:rPr lang="en-US" sz="2800" dirty="0" err="1" smtClean="0"/>
              <a:t>Čapek</a:t>
            </a:r>
            <a:r>
              <a:rPr lang="en-US" sz="2800" dirty="0" smtClean="0"/>
              <a:t>, 1921.</a:t>
            </a:r>
          </a:p>
          <a:p>
            <a:pPr marL="0" indent="0">
              <a:buNone/>
            </a:pPr>
            <a:r>
              <a:rPr lang="en-US" sz="2800" dirty="0" smtClean="0"/>
              <a:t>     (</a:t>
            </a:r>
            <a:r>
              <a:rPr lang="en-US" sz="2800" dirty="0" err="1"/>
              <a:t>C</a:t>
            </a:r>
            <a:r>
              <a:rPr lang="en-US" sz="2800" dirty="0" err="1" smtClean="0"/>
              <a:t>zeck</a:t>
            </a:r>
            <a:r>
              <a:rPr lang="en-US" sz="2800" dirty="0" smtClean="0"/>
              <a:t> word for slave) , mechanical men on assembly line</a:t>
            </a:r>
            <a:endParaRPr lang="en-US" sz="2800" dirty="0"/>
          </a:p>
          <a:p>
            <a:r>
              <a:rPr lang="en-US" sz="2800" dirty="0" smtClean="0"/>
              <a:t>Isaac </a:t>
            </a:r>
            <a:r>
              <a:rPr lang="en-US" sz="2800" dirty="0"/>
              <a:t>A</a:t>
            </a:r>
            <a:r>
              <a:rPr lang="en-US" sz="2800" dirty="0" smtClean="0"/>
              <a:t>simov : Russian born Science fiction writer, 1942 positive story </a:t>
            </a:r>
            <a:r>
              <a:rPr lang="en-US" sz="2800" dirty="0" smtClean="0"/>
              <a:t>“</a:t>
            </a:r>
            <a:r>
              <a:rPr lang="en-US" sz="2800" dirty="0" err="1" smtClean="0"/>
              <a:t>Runabaout</a:t>
            </a:r>
            <a:r>
              <a:rPr lang="en-US" sz="2800" dirty="0" smtClean="0"/>
              <a:t>”, helpful servers.</a:t>
            </a:r>
          </a:p>
          <a:p>
            <a:pPr marL="0" indent="0">
              <a:buNone/>
            </a:pPr>
            <a:r>
              <a:rPr lang="en-US" sz="2800" dirty="0" smtClean="0"/>
              <a:t>    3 Laws: </a:t>
            </a:r>
          </a:p>
          <a:p>
            <a:pPr marL="0" indent="0">
              <a:buNone/>
            </a:pPr>
            <a:r>
              <a:rPr lang="en-US" sz="1400" b="1" dirty="0" smtClean="0"/>
              <a:t>Law </a:t>
            </a:r>
            <a:r>
              <a:rPr lang="en-US" sz="1400" b="1" dirty="0"/>
              <a:t>One</a:t>
            </a:r>
            <a:r>
              <a:rPr lang="en-US" sz="1400" dirty="0"/>
              <a:t> </a:t>
            </a:r>
            <a:br>
              <a:rPr lang="en-US" sz="1400" dirty="0"/>
            </a:br>
            <a:r>
              <a:rPr lang="en-US" sz="1400" dirty="0"/>
              <a:t>        A robot may not injure a human being or, through inaction, allow a human being to come to harm</a:t>
            </a:r>
            <a:r>
              <a:rPr lang="en-US" sz="1400" dirty="0" smtClean="0"/>
              <a:t>.</a:t>
            </a:r>
          </a:p>
          <a:p>
            <a:pPr marL="0" indent="0">
              <a:buNone/>
            </a:pPr>
            <a:r>
              <a:rPr lang="en-US" sz="1400" b="1" dirty="0" smtClean="0"/>
              <a:t>Law </a:t>
            </a:r>
            <a:r>
              <a:rPr lang="en-US" sz="1400" b="1" dirty="0"/>
              <a:t>Two</a:t>
            </a:r>
            <a:r>
              <a:rPr lang="en-US" sz="1400" dirty="0"/>
              <a:t> </a:t>
            </a:r>
            <a:br>
              <a:rPr lang="en-US" sz="1400" dirty="0"/>
            </a:br>
            <a:r>
              <a:rPr lang="en-US" sz="1400" dirty="0"/>
              <a:t>        A robot must obey the orders given it by human beings except where such orders would conflict with the First Law</a:t>
            </a:r>
            <a:r>
              <a:rPr lang="en-US" sz="1400" dirty="0" smtClean="0"/>
              <a:t>.</a:t>
            </a:r>
          </a:p>
          <a:p>
            <a:pPr marL="0" indent="0">
              <a:buNone/>
            </a:pPr>
            <a:r>
              <a:rPr lang="en-US" sz="1400" b="1" dirty="0" smtClean="0"/>
              <a:t>Law </a:t>
            </a:r>
            <a:r>
              <a:rPr lang="en-US" sz="1400" b="1" dirty="0"/>
              <a:t>Three</a:t>
            </a:r>
            <a:r>
              <a:rPr lang="en-US" sz="1400" dirty="0"/>
              <a:t> </a:t>
            </a:r>
            <a:br>
              <a:rPr lang="en-US" sz="1400" dirty="0"/>
            </a:br>
            <a:r>
              <a:rPr lang="en-US" sz="1400" dirty="0"/>
              <a:t>        A robot must protect its own existence as long as such protection does not conflict with the First or Second Law.</a:t>
            </a:r>
          </a:p>
          <a:p>
            <a:pPr marL="0" indent="0">
              <a:buNone/>
            </a:pPr>
            <a:endParaRPr lang="en-US" sz="2800" dirty="0" smtClean="0"/>
          </a:p>
        </p:txBody>
      </p:sp>
    </p:spTree>
    <p:extLst>
      <p:ext uri="{BB962C8B-B14F-4D97-AF65-F5344CB8AC3E}">
        <p14:creationId xmlns:p14="http://schemas.microsoft.com/office/powerpoint/2010/main" val="259854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Robots</a:t>
            </a:r>
            <a:endParaRPr lang="en-US" dirty="0"/>
          </a:p>
        </p:txBody>
      </p:sp>
      <p:sp>
        <p:nvSpPr>
          <p:cNvPr id="3" name="Content Placeholder 2"/>
          <p:cNvSpPr>
            <a:spLocks noGrp="1"/>
          </p:cNvSpPr>
          <p:nvPr>
            <p:ph idx="1"/>
          </p:nvPr>
        </p:nvSpPr>
        <p:spPr/>
        <p:txBody>
          <a:bodyPr>
            <a:normAutofit/>
          </a:bodyPr>
          <a:lstStyle/>
          <a:p>
            <a:r>
              <a:rPr lang="en-US" sz="2800" dirty="0" smtClean="0"/>
              <a:t>Manufacturing: typical manipulators, high speed and precision</a:t>
            </a:r>
          </a:p>
          <a:p>
            <a:endParaRPr lang="en-US" sz="2800" dirty="0"/>
          </a:p>
          <a:p>
            <a:endParaRPr lang="en-US" sz="2800" dirty="0" smtClean="0"/>
          </a:p>
          <a:p>
            <a:pPr marL="0" indent="0">
              <a:buNone/>
            </a:pPr>
            <a:endParaRPr lang="en-US" sz="2800" dirty="0" smtClean="0"/>
          </a:p>
          <a:p>
            <a:pPr marL="0" indent="0">
              <a:buNone/>
            </a:pPr>
            <a:r>
              <a:rPr lang="en-US" sz="2800" dirty="0" smtClean="0"/>
              <a:t>Field and service Robots: </a:t>
            </a:r>
          </a:p>
          <a:p>
            <a:pPr marL="0" indent="0">
              <a:buNone/>
            </a:pPr>
            <a:r>
              <a:rPr lang="en-US" sz="2000" dirty="0" smtClean="0"/>
              <a:t>Challenges: </a:t>
            </a:r>
            <a:r>
              <a:rPr lang="en-US" sz="2000" dirty="0" smtClean="0"/>
              <a:t>     1</a:t>
            </a:r>
            <a:r>
              <a:rPr lang="en-US" sz="2000" dirty="0" smtClean="0"/>
              <a:t>.) move in complex and cluttered environments </a:t>
            </a:r>
          </a:p>
          <a:p>
            <a:pPr marL="0" indent="0">
              <a:buNone/>
            </a:pPr>
            <a:r>
              <a:rPr lang="en-US" sz="2000" dirty="0"/>
              <a:t> </a:t>
            </a:r>
            <a:r>
              <a:rPr lang="en-US" sz="2000" dirty="0" smtClean="0"/>
              <a:t>                         2.) operate safely in the presence of people</a:t>
            </a:r>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800" y="2286001"/>
            <a:ext cx="2191820" cy="1524000"/>
          </a:xfrm>
          <a:prstGeom prst="rect">
            <a:avLst/>
          </a:prstGeom>
        </p:spPr>
      </p:pic>
      <p:pic>
        <p:nvPicPr>
          <p:cNvPr id="6" name="Picture 5" descr="SMD-Mic2_25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1" y="2191345"/>
            <a:ext cx="1487251" cy="1542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5" descr="http://www.wired.com/wp-content/uploads/images_blogs/design/2012/08/curiostyrov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5257800"/>
            <a:ext cx="1520826" cy="12212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63578" y="6520934"/>
            <a:ext cx="1249894" cy="369332"/>
          </a:xfrm>
          <a:prstGeom prst="rect">
            <a:avLst/>
          </a:prstGeom>
          <a:noFill/>
        </p:spPr>
        <p:txBody>
          <a:bodyPr wrap="none" rtlCol="0">
            <a:spAutoFit/>
          </a:bodyPr>
          <a:lstStyle/>
          <a:p>
            <a:r>
              <a:rPr lang="en-US" dirty="0" smtClean="0"/>
              <a:t>Mars Rover</a:t>
            </a:r>
            <a:endParaRPr lang="en-US" dirty="0"/>
          </a:p>
        </p:txBody>
      </p:sp>
      <p:pic>
        <p:nvPicPr>
          <p:cNvPr id="2055" name="Picture 7" descr="Google Ca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3652" y="5327018"/>
            <a:ext cx="1828800" cy="12202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856181" y="6491107"/>
            <a:ext cx="2401619" cy="369332"/>
          </a:xfrm>
          <a:prstGeom prst="rect">
            <a:avLst/>
          </a:prstGeom>
          <a:noFill/>
        </p:spPr>
        <p:txBody>
          <a:bodyPr wrap="none" rtlCol="0">
            <a:spAutoFit/>
          </a:bodyPr>
          <a:lstStyle/>
          <a:p>
            <a:r>
              <a:rPr lang="en-US" dirty="0" smtClean="0"/>
              <a:t>Google’s self driving car</a:t>
            </a:r>
            <a:endParaRPr lang="en-US" dirty="0"/>
          </a:p>
        </p:txBody>
      </p:sp>
      <p:pic>
        <p:nvPicPr>
          <p:cNvPr id="2057" name="Picture 9" descr="http://www.templetons.com/brad/robocars/hospital.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6396" y="5370025"/>
            <a:ext cx="1452000" cy="110904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638800" y="6520934"/>
            <a:ext cx="2323457" cy="369332"/>
          </a:xfrm>
          <a:prstGeom prst="rect">
            <a:avLst/>
          </a:prstGeom>
          <a:noFill/>
        </p:spPr>
        <p:txBody>
          <a:bodyPr wrap="none" rtlCol="0">
            <a:spAutoFit/>
          </a:bodyPr>
          <a:lstStyle/>
          <a:p>
            <a:r>
              <a:rPr lang="en-US" dirty="0" smtClean="0"/>
              <a:t>Hospital delivery robot</a:t>
            </a:r>
            <a:endParaRPr lang="en-US" dirty="0"/>
          </a:p>
        </p:txBody>
      </p:sp>
    </p:spTree>
    <p:extLst>
      <p:ext uri="{BB962C8B-B14F-4D97-AF65-F5344CB8AC3E}">
        <p14:creationId xmlns:p14="http://schemas.microsoft.com/office/powerpoint/2010/main" val="3485938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Robots</a:t>
            </a:r>
            <a:endParaRPr lang="en-US" dirty="0"/>
          </a:p>
        </p:txBody>
      </p:sp>
      <p:sp>
        <p:nvSpPr>
          <p:cNvPr id="3" name="Content Placeholder 2"/>
          <p:cNvSpPr>
            <a:spLocks noGrp="1"/>
          </p:cNvSpPr>
          <p:nvPr>
            <p:ph idx="1"/>
          </p:nvPr>
        </p:nvSpPr>
        <p:spPr/>
        <p:txBody>
          <a:bodyPr/>
          <a:lstStyle/>
          <a:p>
            <a:r>
              <a:rPr lang="en-US" dirty="0" smtClean="0"/>
              <a:t>Robots making decision in response to their environment vs. being preprogrammed (like </a:t>
            </a:r>
            <a:r>
              <a:rPr lang="en-US" dirty="0" err="1" smtClean="0"/>
              <a:t>Unimate</a:t>
            </a:r>
            <a:r>
              <a:rPr lang="en-US" dirty="0" smtClean="0"/>
              <a:t>)</a:t>
            </a:r>
          </a:p>
          <a:p>
            <a:endParaRPr lang="en-US" dirty="0" smtClean="0"/>
          </a:p>
          <a:p>
            <a:pPr marL="0" indent="0">
              <a:buNone/>
            </a:pPr>
            <a:endParaRPr lang="en-US" sz="1600" dirty="0" smtClean="0"/>
          </a:p>
        </p:txBody>
      </p:sp>
      <p:pic>
        <p:nvPicPr>
          <p:cNvPr id="1026" name="Picture 2" descr="http://www.idemployee.id.tue.nl/g.w.m.rauterberg/presentations/hci-history/img09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183" y="3065145"/>
            <a:ext cx="3733800" cy="28003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robots.com/images/History%20of%20Unimat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4315" y="3429000"/>
            <a:ext cx="2590800" cy="20726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35097" y="5517979"/>
            <a:ext cx="3275256" cy="584775"/>
          </a:xfrm>
          <a:prstGeom prst="rect">
            <a:avLst/>
          </a:prstGeom>
        </p:spPr>
        <p:txBody>
          <a:bodyPr wrap="none">
            <a:spAutoFit/>
          </a:bodyPr>
          <a:lstStyle/>
          <a:p>
            <a:r>
              <a:rPr lang="en-US" sz="1600" dirty="0"/>
              <a:t>George C. </a:t>
            </a:r>
            <a:r>
              <a:rPr lang="en-US" sz="1600" dirty="0" err="1" smtClean="0"/>
              <a:t>Devol</a:t>
            </a:r>
            <a:r>
              <a:rPr lang="en-US" sz="1600" dirty="0" smtClean="0"/>
              <a:t>   </a:t>
            </a:r>
            <a:r>
              <a:rPr lang="en-US" sz="1600" dirty="0" smtClean="0"/>
              <a:t>(inventor) </a:t>
            </a:r>
          </a:p>
          <a:p>
            <a:r>
              <a:rPr lang="en-US" sz="1600" dirty="0" smtClean="0"/>
              <a:t>Joseph </a:t>
            </a:r>
            <a:r>
              <a:rPr lang="en-US" sz="1600" dirty="0"/>
              <a:t>F. </a:t>
            </a:r>
            <a:r>
              <a:rPr lang="en-US" sz="1600" dirty="0" err="1" smtClean="0"/>
              <a:t>Engelberger</a:t>
            </a:r>
            <a:r>
              <a:rPr lang="en-US" sz="1600" dirty="0" smtClean="0"/>
              <a:t> (business man)</a:t>
            </a:r>
            <a:endParaRPr lang="en-US" sz="1600" dirty="0"/>
          </a:p>
        </p:txBody>
      </p:sp>
      <p:sp>
        <p:nvSpPr>
          <p:cNvPr id="5" name="TextBox 4"/>
          <p:cNvSpPr txBox="1"/>
          <p:nvPr/>
        </p:nvSpPr>
        <p:spPr>
          <a:xfrm>
            <a:off x="685800" y="6031468"/>
            <a:ext cx="6540317" cy="646331"/>
          </a:xfrm>
          <a:prstGeom prst="rect">
            <a:avLst/>
          </a:prstGeom>
          <a:noFill/>
        </p:spPr>
        <p:txBody>
          <a:bodyPr wrap="none" rtlCol="0">
            <a:spAutoFit/>
          </a:bodyPr>
          <a:lstStyle/>
          <a:p>
            <a:r>
              <a:rPr lang="en-US" dirty="0" err="1" smtClean="0"/>
              <a:t>Unimate</a:t>
            </a:r>
            <a:r>
              <a:rPr lang="en-US" dirty="0" smtClean="0"/>
              <a:t> was the first industrial robot, completely preprogrammed, </a:t>
            </a:r>
          </a:p>
          <a:p>
            <a:r>
              <a:rPr lang="en-US" dirty="0" smtClean="0"/>
              <a:t>appeared in 1961 in a “Tonight Show” </a:t>
            </a:r>
            <a:endParaRPr lang="en-US" dirty="0"/>
          </a:p>
        </p:txBody>
      </p:sp>
    </p:spTree>
    <p:extLst>
      <p:ext uri="{BB962C8B-B14F-4D97-AF65-F5344CB8AC3E}">
        <p14:creationId xmlns:p14="http://schemas.microsoft.com/office/powerpoint/2010/main" val="1839846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Robotics involves </a:t>
            </a:r>
            <a:endParaRPr lang="en-US" dirty="0"/>
          </a:p>
        </p:txBody>
      </p:sp>
      <p:sp>
        <p:nvSpPr>
          <p:cNvPr id="3" name="Content Placeholder 2"/>
          <p:cNvSpPr>
            <a:spLocks noGrp="1"/>
          </p:cNvSpPr>
          <p:nvPr>
            <p:ph idx="1"/>
          </p:nvPr>
        </p:nvSpPr>
        <p:spPr/>
        <p:txBody>
          <a:bodyPr>
            <a:normAutofit lnSpcReduction="10000"/>
          </a:bodyPr>
          <a:lstStyle/>
          <a:p>
            <a:r>
              <a:rPr lang="en-US" dirty="0" smtClean="0"/>
              <a:t>Mechanics</a:t>
            </a:r>
          </a:p>
          <a:p>
            <a:r>
              <a:rPr lang="en-US" dirty="0" smtClean="0"/>
              <a:t>Sensors: (</a:t>
            </a:r>
            <a:r>
              <a:rPr lang="en-US" dirty="0" smtClean="0"/>
              <a:t>proprioceptive</a:t>
            </a:r>
            <a:r>
              <a:rPr lang="en-US" dirty="0" smtClean="0"/>
              <a:t>, GPS, active depth sensor such as laser or Vision)</a:t>
            </a:r>
          </a:p>
          <a:p>
            <a:r>
              <a:rPr lang="en-US" dirty="0" smtClean="0"/>
              <a:t>Control</a:t>
            </a:r>
          </a:p>
          <a:p>
            <a:r>
              <a:rPr lang="en-US" dirty="0" smtClean="0"/>
              <a:t>Signal processing</a:t>
            </a:r>
          </a:p>
          <a:p>
            <a:r>
              <a:rPr lang="en-US" dirty="0" smtClean="0"/>
              <a:t>Planning</a:t>
            </a:r>
          </a:p>
          <a:p>
            <a:r>
              <a:rPr lang="en-US" dirty="0" smtClean="0"/>
              <a:t>Artificial Intelligence</a:t>
            </a:r>
          </a:p>
          <a:p>
            <a:r>
              <a:rPr lang="en-US" dirty="0" smtClean="0"/>
              <a:t>Human Computer Interaction</a:t>
            </a:r>
            <a:endParaRPr lang="en-US" dirty="0"/>
          </a:p>
        </p:txBody>
      </p:sp>
    </p:spTree>
    <p:extLst>
      <p:ext uri="{BB962C8B-B14F-4D97-AF65-F5344CB8AC3E}">
        <p14:creationId xmlns:p14="http://schemas.microsoft.com/office/powerpoint/2010/main" val="26461018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381000" y="1295400"/>
            <a:ext cx="8229600" cy="4525963"/>
          </a:xfrm>
        </p:spPr>
        <p:txBody>
          <a:bodyPr>
            <a:normAutofit fontScale="77500" lnSpcReduction="20000"/>
          </a:bodyPr>
          <a:lstStyle/>
          <a:p>
            <a:r>
              <a:rPr lang="en-US" dirty="0" smtClean="0"/>
              <a:t>Mechanical: </a:t>
            </a:r>
          </a:p>
          <a:p>
            <a:pPr marL="0" indent="0">
              <a:buNone/>
            </a:pPr>
            <a:r>
              <a:rPr lang="en-US" sz="2200" dirty="0" smtClean="0"/>
              <a:t>Boston Dynamics:</a:t>
            </a:r>
          </a:p>
          <a:p>
            <a:pPr marL="0" indent="0">
              <a:buNone/>
            </a:pPr>
            <a:r>
              <a:rPr lang="en-US" sz="2200" dirty="0" err="1" smtClean="0"/>
              <a:t>Cheeta</a:t>
            </a:r>
            <a:r>
              <a:rPr lang="en-US" sz="2200" dirty="0" smtClean="0"/>
              <a:t> </a:t>
            </a:r>
            <a:r>
              <a:rPr lang="en-US" sz="2200" dirty="0"/>
              <a:t>: </a:t>
            </a:r>
            <a:r>
              <a:rPr lang="en-US" sz="2200" dirty="0">
                <a:hlinkClick r:id="rId2"/>
              </a:rPr>
              <a:t>http://</a:t>
            </a:r>
            <a:r>
              <a:rPr lang="en-US" sz="2200" dirty="0" smtClean="0">
                <a:hlinkClick r:id="rId2"/>
              </a:rPr>
              <a:t>www.bostondynamics.com/robot_cheetah.html</a:t>
            </a:r>
            <a:endParaRPr lang="en-US" sz="2200" dirty="0"/>
          </a:p>
          <a:p>
            <a:pPr marL="0" indent="0">
              <a:buNone/>
            </a:pPr>
            <a:r>
              <a:rPr lang="en-US" sz="2200" dirty="0" err="1" smtClean="0"/>
              <a:t>SandFlea</a:t>
            </a:r>
            <a:r>
              <a:rPr lang="en-US" sz="2200" dirty="0"/>
              <a:t>:  </a:t>
            </a:r>
            <a:r>
              <a:rPr lang="en-US" sz="2200" dirty="0">
                <a:hlinkClick r:id="rId3"/>
              </a:rPr>
              <a:t>http://www.bostondynamics.com/robot_sandflea.html</a:t>
            </a:r>
            <a:endParaRPr lang="en-US" sz="2200" dirty="0"/>
          </a:p>
          <a:p>
            <a:r>
              <a:rPr lang="en-US" dirty="0" smtClean="0"/>
              <a:t>Control: </a:t>
            </a:r>
          </a:p>
          <a:p>
            <a:pPr marL="0" indent="0">
              <a:buNone/>
            </a:pPr>
            <a:r>
              <a:rPr lang="en-US" sz="2400" dirty="0" smtClean="0"/>
              <a:t>Planning </a:t>
            </a:r>
            <a:r>
              <a:rPr lang="en-US" sz="2400" dirty="0" smtClean="0"/>
              <a:t>and Control for </a:t>
            </a:r>
            <a:r>
              <a:rPr lang="en-US" sz="2400" dirty="0" err="1" smtClean="0"/>
              <a:t>quadroptors</a:t>
            </a:r>
            <a:endParaRPr lang="en-US" sz="2400" dirty="0" smtClean="0"/>
          </a:p>
          <a:p>
            <a:pPr marL="0" indent="0">
              <a:buNone/>
            </a:pPr>
            <a:r>
              <a:rPr lang="en-US" sz="2400" dirty="0">
                <a:hlinkClick r:id="rId4"/>
              </a:rPr>
              <a:t>https://</a:t>
            </a:r>
            <a:r>
              <a:rPr lang="en-US" sz="2400" dirty="0" smtClean="0">
                <a:hlinkClick r:id="rId4"/>
              </a:rPr>
              <a:t>www.youtube.com/watch?v=5l27chpTzhg</a:t>
            </a:r>
            <a:endParaRPr lang="en-US" sz="2400" dirty="0" smtClean="0"/>
          </a:p>
          <a:p>
            <a:r>
              <a:rPr lang="en-US" dirty="0" smtClean="0"/>
              <a:t>Computation: </a:t>
            </a:r>
          </a:p>
          <a:p>
            <a:pPr marL="0" indent="0">
              <a:buNone/>
            </a:pPr>
            <a:r>
              <a:rPr lang="en-US" sz="2200" dirty="0"/>
              <a:t>Bin Picking Robot from Mitsubishi</a:t>
            </a:r>
          </a:p>
          <a:p>
            <a:pPr marL="0" indent="0">
              <a:buNone/>
            </a:pPr>
            <a:r>
              <a:rPr lang="en-US" sz="2200" dirty="0">
                <a:hlinkClick r:id="rId5"/>
              </a:rPr>
              <a:t>https://</a:t>
            </a:r>
            <a:r>
              <a:rPr lang="en-US" sz="2200" dirty="0" smtClean="0">
                <a:hlinkClick r:id="rId5"/>
              </a:rPr>
              <a:t>www.youtube.com/watch?v=G6o-ZHlbWow</a:t>
            </a:r>
            <a:endParaRPr lang="en-US" sz="2200" dirty="0" smtClean="0"/>
          </a:p>
          <a:p>
            <a:pPr marL="0" indent="0">
              <a:buNone/>
            </a:pPr>
            <a:endParaRPr lang="en-US" sz="2200" dirty="0"/>
          </a:p>
          <a:p>
            <a:r>
              <a:rPr lang="en-US" dirty="0" smtClean="0"/>
              <a:t>Robot Human Interaction</a:t>
            </a:r>
          </a:p>
          <a:p>
            <a:pPr marL="0" indent="0">
              <a:buNone/>
            </a:pPr>
            <a:r>
              <a:rPr lang="en-US" sz="2200" dirty="0" smtClean="0"/>
              <a:t>Robot mimics social expressions: </a:t>
            </a:r>
            <a:r>
              <a:rPr lang="en-US" sz="2200" dirty="0" smtClean="0">
                <a:hlinkClick r:id="rId6"/>
              </a:rPr>
              <a:t>https</a:t>
            </a:r>
            <a:r>
              <a:rPr lang="en-US" sz="2200" dirty="0">
                <a:hlinkClick r:id="rId6"/>
              </a:rPr>
              <a:t>://</a:t>
            </a:r>
            <a:r>
              <a:rPr lang="en-US" sz="2200" dirty="0" smtClean="0">
                <a:hlinkClick r:id="rId6"/>
              </a:rPr>
              <a:t>www.youtube.com/watch?v=dVsgJf8Kgi8</a:t>
            </a:r>
            <a:endParaRPr lang="en-US" sz="2200" dirty="0" smtClean="0"/>
          </a:p>
          <a:p>
            <a:pPr marL="0" indent="0">
              <a:buNone/>
            </a:pPr>
            <a:r>
              <a:rPr lang="en-US" sz="2000" dirty="0" err="1"/>
              <a:t>Robovie</a:t>
            </a:r>
            <a:r>
              <a:rPr lang="en-US" sz="2000" dirty="0"/>
              <a:t> Claiming </a:t>
            </a:r>
            <a:r>
              <a:rPr lang="en-US" sz="2000" dirty="0" smtClean="0"/>
              <a:t>Responsibility: </a:t>
            </a:r>
            <a:r>
              <a:rPr lang="en-US" sz="2200" dirty="0" smtClean="0">
                <a:hlinkClick r:id="rId7"/>
              </a:rPr>
              <a:t>http</a:t>
            </a:r>
            <a:r>
              <a:rPr lang="en-US" sz="2200" dirty="0">
                <a:hlinkClick r:id="rId7"/>
              </a:rPr>
              <a:t>://</a:t>
            </a:r>
            <a:r>
              <a:rPr lang="en-US" sz="2200" dirty="0" smtClean="0">
                <a:hlinkClick r:id="rId7"/>
              </a:rPr>
              <a:t>depts.washington.edu/hints/video2b.shtml</a:t>
            </a:r>
            <a:endParaRPr lang="en-US" sz="2200" dirty="0" smtClean="0"/>
          </a:p>
          <a:p>
            <a:pPr marL="0" indent="0">
              <a:buNone/>
            </a:pPr>
            <a:endParaRPr lang="en-US" sz="2200" dirty="0" smtClean="0"/>
          </a:p>
          <a:p>
            <a:pPr marL="0" indent="0">
              <a:buNone/>
            </a:pPr>
            <a:endParaRPr lang="en-US" sz="2200"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sz="1600" dirty="0"/>
          </a:p>
          <a:p>
            <a:pPr marL="0" indent="0">
              <a:buNone/>
            </a:pPr>
            <a:endParaRPr lang="en-US" sz="1600" dirty="0" smtClean="0"/>
          </a:p>
          <a:p>
            <a:pPr marL="0" indent="0">
              <a:buNone/>
            </a:pPr>
            <a:endParaRPr lang="en-US" sz="1600" dirty="0"/>
          </a:p>
        </p:txBody>
      </p:sp>
    </p:spTree>
    <p:extLst>
      <p:ext uri="{BB962C8B-B14F-4D97-AF65-F5344CB8AC3E}">
        <p14:creationId xmlns:p14="http://schemas.microsoft.com/office/powerpoint/2010/main" val="1265602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5" name="Content Placeholder 4"/>
          <p:cNvSpPr>
            <a:spLocks noGrp="1"/>
          </p:cNvSpPr>
          <p:nvPr>
            <p:ph idx="1"/>
          </p:nvPr>
        </p:nvSpPr>
        <p:spPr/>
        <p:txBody>
          <a:bodyPr>
            <a:normAutofit fontScale="92500" lnSpcReduction="10000"/>
          </a:bodyPr>
          <a:lstStyle/>
          <a:p>
            <a:pPr marL="800100" lvl="1" indent="-419100">
              <a:spcBef>
                <a:spcPts val="1400"/>
              </a:spcBef>
              <a:buFont typeface="Wingdings" pitchFamily="2" charset="2"/>
              <a:buAutoNum type="arabicPeriod"/>
            </a:pPr>
            <a:r>
              <a:rPr lang="en-US" altLang="en-US" sz="1600" b="1" i="1" dirty="0" smtClean="0"/>
              <a:t>Introduction</a:t>
            </a:r>
            <a:endParaRPr lang="en-US" altLang="en-US" sz="1600" i="1" dirty="0" smtClean="0"/>
          </a:p>
          <a:p>
            <a:pPr marL="800100" lvl="1" indent="-419100">
              <a:spcBef>
                <a:spcPts val="1400"/>
              </a:spcBef>
              <a:buFont typeface="Wingdings" pitchFamily="2" charset="2"/>
              <a:buAutoNum type="arabicPeriod"/>
            </a:pPr>
            <a:r>
              <a:rPr lang="en-US" altLang="en-US" sz="1600" b="1" i="1" dirty="0" smtClean="0"/>
              <a:t>Rigid Body Motion </a:t>
            </a:r>
          </a:p>
          <a:p>
            <a:pPr marL="800100" lvl="1" indent="-419100">
              <a:spcBef>
                <a:spcPts val="1400"/>
              </a:spcBef>
              <a:buFont typeface="Wingdings" pitchFamily="2" charset="2"/>
              <a:buAutoNum type="arabicPeriod"/>
            </a:pPr>
            <a:r>
              <a:rPr lang="en-US" altLang="en-US" sz="1600" b="1" i="1" dirty="0" smtClean="0"/>
              <a:t>Mobile Robot Kinematics</a:t>
            </a:r>
          </a:p>
          <a:p>
            <a:pPr marL="800100" lvl="1" indent="-419100">
              <a:spcBef>
                <a:spcPts val="1400"/>
              </a:spcBef>
              <a:buFont typeface="Wingdings" pitchFamily="2" charset="2"/>
              <a:buAutoNum type="arabicPeriod"/>
            </a:pPr>
            <a:r>
              <a:rPr lang="en-US" altLang="en-US" sz="1600" b="1" i="1" dirty="0" smtClean="0"/>
              <a:t>Mobile Robot Control</a:t>
            </a:r>
          </a:p>
          <a:p>
            <a:pPr marL="800100" lvl="1" indent="-419100">
              <a:spcBef>
                <a:spcPts val="1400"/>
              </a:spcBef>
              <a:buFont typeface="Wingdings" pitchFamily="2" charset="2"/>
              <a:buAutoNum type="arabicPeriod"/>
            </a:pPr>
            <a:r>
              <a:rPr lang="en-US" altLang="en-US" sz="1600" b="1" i="1" dirty="0" smtClean="0"/>
              <a:t>Path Planning</a:t>
            </a:r>
          </a:p>
          <a:p>
            <a:pPr marL="800100" lvl="1" indent="-419100">
              <a:spcBef>
                <a:spcPts val="1400"/>
              </a:spcBef>
              <a:buFont typeface="Wingdings" pitchFamily="2" charset="2"/>
              <a:buAutoNum type="arabicPeriod"/>
            </a:pPr>
            <a:r>
              <a:rPr lang="en-US" altLang="en-US" sz="1600" b="1" i="1" dirty="0" smtClean="0"/>
              <a:t>Sensors </a:t>
            </a:r>
            <a:endParaRPr lang="en-US" altLang="en-US" sz="1600" dirty="0" smtClean="0"/>
          </a:p>
          <a:p>
            <a:pPr marL="800100" lvl="1" indent="-419100">
              <a:spcBef>
                <a:spcPts val="1400"/>
              </a:spcBef>
              <a:buFont typeface="Wingdings" pitchFamily="2" charset="2"/>
              <a:buAutoNum type="arabicPeriod"/>
            </a:pPr>
            <a:r>
              <a:rPr lang="en-US" altLang="en-US" sz="1600" b="1" i="1" dirty="0" smtClean="0"/>
              <a:t>Vision</a:t>
            </a:r>
            <a:r>
              <a:rPr lang="en-US" altLang="en-US" sz="1600" b="1" i="1" dirty="0" smtClean="0"/>
              <a:t>: visual features for recognition, </a:t>
            </a:r>
          </a:p>
          <a:p>
            <a:pPr marL="381000" lvl="1" indent="0">
              <a:spcBef>
                <a:spcPts val="1400"/>
              </a:spcBef>
              <a:buNone/>
            </a:pPr>
            <a:r>
              <a:rPr lang="en-US" altLang="en-US" sz="1600" b="1" i="1" dirty="0"/>
              <a:t> </a:t>
            </a:r>
            <a:r>
              <a:rPr lang="en-US" altLang="en-US" sz="1600" b="1" i="1" dirty="0" smtClean="0"/>
              <a:t>      </a:t>
            </a:r>
            <a:r>
              <a:rPr lang="en-US" altLang="en-US" sz="1600" b="1" i="1" dirty="0" smtClean="0"/>
              <a:t>     </a:t>
            </a:r>
            <a:r>
              <a:rPr lang="en-US" altLang="en-US" sz="1600" b="1" i="1" dirty="0" smtClean="0"/>
              <a:t>attention, </a:t>
            </a:r>
            <a:r>
              <a:rPr lang="en-US" altLang="en-US" sz="1600" b="1" i="1" dirty="0" smtClean="0"/>
              <a:t>segmentation, object recognition</a:t>
            </a:r>
          </a:p>
          <a:p>
            <a:pPr marL="381000" lvl="1" indent="0">
              <a:spcBef>
                <a:spcPts val="1400"/>
              </a:spcBef>
              <a:buNone/>
            </a:pPr>
            <a:r>
              <a:rPr lang="en-US" altLang="en-US" sz="1600" b="1" i="1" dirty="0" smtClean="0"/>
              <a:t>8.      Mobile </a:t>
            </a:r>
            <a:r>
              <a:rPr lang="en-US" altLang="en-US" sz="1600" b="1" i="1" dirty="0"/>
              <a:t>Robot Localization and Mapping</a:t>
            </a:r>
          </a:p>
          <a:p>
            <a:pPr marL="723900" lvl="1" indent="-342900">
              <a:spcBef>
                <a:spcPts val="1400"/>
              </a:spcBef>
              <a:buAutoNum type="arabicPeriod" startAt="9"/>
            </a:pPr>
            <a:r>
              <a:rPr lang="en-US" altLang="en-US" sz="1600" b="1" i="1" dirty="0" smtClean="0"/>
              <a:t>RGB-D </a:t>
            </a:r>
            <a:r>
              <a:rPr lang="en-US" altLang="en-US" sz="1600" b="1" i="1" dirty="0" smtClean="0"/>
              <a:t>processing: mapping, aligning, 3D model building</a:t>
            </a:r>
          </a:p>
          <a:p>
            <a:pPr marL="723900" lvl="1" indent="-342900">
              <a:spcBef>
                <a:spcPts val="1400"/>
              </a:spcBef>
              <a:buAutoNum type="arabicPeriod" startAt="9"/>
            </a:pPr>
            <a:r>
              <a:rPr lang="en-US" altLang="en-US" sz="1600" b="1" i="1" dirty="0" smtClean="0"/>
              <a:t>Grasping</a:t>
            </a:r>
            <a:endParaRPr lang="en-US" altLang="en-US" sz="1600" b="1" i="1" dirty="0" smtClean="0"/>
          </a:p>
          <a:p>
            <a:pPr marL="723900" lvl="1" indent="-342900">
              <a:spcBef>
                <a:spcPts val="1400"/>
              </a:spcBef>
              <a:buAutoNum type="arabicPeriod" startAt="9"/>
            </a:pPr>
            <a:r>
              <a:rPr lang="en-US" altLang="en-US" sz="1600" b="1" i="1" dirty="0" smtClean="0"/>
              <a:t>Visual </a:t>
            </a:r>
            <a:r>
              <a:rPr lang="en-US" altLang="en-US" sz="1600" b="1" i="1" dirty="0" err="1" smtClean="0"/>
              <a:t>Sevoing</a:t>
            </a:r>
            <a:endParaRPr lang="en-US" altLang="en-US" sz="1600" dirty="0" smtClean="0"/>
          </a:p>
          <a:p>
            <a:pPr marL="800100" lvl="1" indent="-419100">
              <a:spcBef>
                <a:spcPts val="1400"/>
              </a:spcBef>
            </a:pPr>
            <a:endParaRPr lang="en-US" altLang="en-US" sz="2000" b="1" i="1" dirty="0" smtClean="0"/>
          </a:p>
          <a:p>
            <a:pPr marL="0" indent="0">
              <a:buNone/>
            </a:pPr>
            <a:endParaRPr lang="en-US" dirty="0"/>
          </a:p>
        </p:txBody>
      </p:sp>
    </p:spTree>
    <p:extLst>
      <p:ext uri="{BB962C8B-B14F-4D97-AF65-F5344CB8AC3E}">
        <p14:creationId xmlns:p14="http://schemas.microsoft.com/office/powerpoint/2010/main" val="26189191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1796</TotalTime>
  <Words>832</Words>
  <Application>Microsoft Office PowerPoint</Application>
  <PresentationFormat>On-screen Show (4:3)</PresentationFormat>
  <Paragraphs>160</Paragraphs>
  <Slides>23</Slides>
  <Notes>0</Notes>
  <HiddenSlides>0</HiddenSlides>
  <MMClips>3</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Robotics and Perception CMSC498F</vt:lpstr>
      <vt:lpstr>Books and Resources</vt:lpstr>
      <vt:lpstr>Logistics</vt:lpstr>
      <vt:lpstr>Origins</vt:lpstr>
      <vt:lpstr>Common Robots</vt:lpstr>
      <vt:lpstr>Autonomous Robots</vt:lpstr>
      <vt:lpstr>Robotics involves </vt:lpstr>
      <vt:lpstr>Examples</vt:lpstr>
      <vt:lpstr>Topics</vt:lpstr>
      <vt:lpstr>Projects</vt:lpstr>
      <vt:lpstr>Autonomous Navigation Involves</vt:lpstr>
      <vt:lpstr>Control Scheme for Mobile Robot Systems</vt:lpstr>
      <vt:lpstr>Applications of Mobile Robots</vt:lpstr>
      <vt:lpstr>Automatic Guided Vehicles</vt:lpstr>
      <vt:lpstr>BR700 Cleaning Robot</vt:lpstr>
      <vt:lpstr>ROV Tiburon Underwater Robot</vt:lpstr>
      <vt:lpstr>The Pioneer</vt:lpstr>
      <vt:lpstr>Forester Robot</vt:lpstr>
      <vt:lpstr>Sojourner, First Robot on Mars</vt:lpstr>
      <vt:lpstr>The Honda Walking Robot  http://asimo.honda.com/</vt:lpstr>
      <vt:lpstr>Manipulation </vt:lpstr>
      <vt:lpstr>Our hardware and software </vt:lpstr>
      <vt:lpstr>Cognitive Robotics: ARC Lab</vt:lpstr>
    </vt:vector>
  </TitlesOfParts>
  <Company>UMIACS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and Perception CMSC498F, CMSC828K</dc:title>
  <dc:creator>fer</dc:creator>
  <cp:lastModifiedBy>fer</cp:lastModifiedBy>
  <cp:revision>51</cp:revision>
  <dcterms:created xsi:type="dcterms:W3CDTF">2016-01-25T18:20:43Z</dcterms:created>
  <dcterms:modified xsi:type="dcterms:W3CDTF">2017-01-26T00:37:52Z</dcterms:modified>
</cp:coreProperties>
</file>