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7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756" r:id="rId4"/>
    <p:sldMasterId id="2147483782" r:id="rId5"/>
    <p:sldMasterId id="2147483794" r:id="rId6"/>
    <p:sldMasterId id="2147483807" r:id="rId7"/>
  </p:sldMasterIdLst>
  <p:notesMasterIdLst>
    <p:notesMasterId r:id="rId36"/>
  </p:notesMasterIdLst>
  <p:sldIdLst>
    <p:sldId id="256" r:id="rId8"/>
    <p:sldId id="257" r:id="rId9"/>
    <p:sldId id="265" r:id="rId10"/>
    <p:sldId id="266" r:id="rId11"/>
    <p:sldId id="258" r:id="rId12"/>
    <p:sldId id="259" r:id="rId13"/>
    <p:sldId id="260" r:id="rId14"/>
    <p:sldId id="264" r:id="rId15"/>
    <p:sldId id="261" r:id="rId16"/>
    <p:sldId id="267" r:id="rId17"/>
    <p:sldId id="317" r:id="rId18"/>
    <p:sldId id="318" r:id="rId19"/>
    <p:sldId id="269" r:id="rId20"/>
    <p:sldId id="270" r:id="rId21"/>
    <p:sldId id="319" r:id="rId22"/>
    <p:sldId id="323" r:id="rId23"/>
    <p:sldId id="324" r:id="rId24"/>
    <p:sldId id="325" r:id="rId25"/>
    <p:sldId id="326" r:id="rId26"/>
    <p:sldId id="327" r:id="rId27"/>
    <p:sldId id="328" r:id="rId28"/>
    <p:sldId id="321" r:id="rId29"/>
    <p:sldId id="322" r:id="rId30"/>
    <p:sldId id="309" r:id="rId31"/>
    <p:sldId id="310" r:id="rId32"/>
    <p:sldId id="311" r:id="rId33"/>
    <p:sldId id="312" r:id="rId34"/>
    <p:sldId id="320" r:id="rId35"/>
  </p:sldIdLst>
  <p:sldSz cx="9144000" cy="6858000" type="screen4x3"/>
  <p:notesSz cx="6858000" cy="9144000"/>
  <p:defaultTextStyle>
    <a:defPPr>
      <a:defRPr lang="en-US"/>
    </a:defPPr>
    <a:lvl1pPr marL="0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14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24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838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449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063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672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287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897" algn="l" defTabSz="913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696" autoAdjust="0"/>
    <p:restoredTop sz="94660"/>
  </p:normalViewPr>
  <p:slideViewPr>
    <p:cSldViewPr>
      <p:cViewPr varScale="1">
        <p:scale>
          <a:sx n="48" d="100"/>
          <a:sy n="48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wmf"/><Relationship Id="rId4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C0C44-FDAE-4E92-A8BA-0F9CB10BDF37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FBF90-B5FE-432D-8584-4C78CE2E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4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614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224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838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449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063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672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287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897" algn="l" defTabSz="9132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160D8-4F50-40E5-9149-9F2BC0750C11}" type="slidenum">
              <a:rPr lang="ar-SA" altLang="en-US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F3649-CDE8-4885-B365-3D08B4E92843}" type="slidenum">
              <a:rPr lang="ar-SA" altLang="en-US">
                <a:solidFill>
                  <a:prstClr val="black"/>
                </a:solidFill>
              </a:rPr>
              <a:pPr/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BD592-1281-46A8-AD4C-2FA6350273CB}" type="slidenum">
              <a:rPr lang="ar-SA" altLang="en-US">
                <a:solidFill>
                  <a:prstClr val="black"/>
                </a:solidFill>
              </a:rPr>
              <a:pPr/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476DC-78B7-4560-885D-92758D7564F9}" type="slidenum">
              <a:rPr lang="ar-SA" altLang="en-US">
                <a:solidFill>
                  <a:prstClr val="black"/>
                </a:solidFill>
              </a:rPr>
              <a:pPr/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10A88-B270-4B95-95CD-9001DCAF8D44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72129-4AC0-40C3-B434-403FF1B13D6C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AE6DF-2998-414A-949F-373E8D53C1A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AE6DF-2998-414A-949F-373E8D53C1A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DD5EC-AFED-4940-A9D2-2FCF318DC79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1C8ACA-5566-44B8-A9D8-E7FC0B010D59}" type="slidenum">
              <a:rPr lang="en-US" altLang="en-US" sz="130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120C-FE6B-4B78-86E7-7DAEDC88597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X’ is X in the second camera’s coordinate system</a:t>
            </a:r>
          </a:p>
          <a:p>
            <a:pPr eaLnBrk="1" hangingPunct="1"/>
            <a:r>
              <a:rPr lang="en-US" dirty="0" smtClean="0"/>
              <a:t>We can identify the non-homogeneous 3D vectors X and X’ with the homogeneous coordinate vectors x and x’ of the projections of the two points into the two respective images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8B779-E80A-48EC-BD10-FC50FE2E1B6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A92B1-3D91-4EF4-A043-6FC7DCD6BF1F}" type="slidenum">
              <a:rPr lang="ar-SA" altLang="en-US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7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4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6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11" y="3840487"/>
            <a:ext cx="6400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71" y="6377943"/>
            <a:ext cx="2926079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3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785" y="880791"/>
            <a:ext cx="6364431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CE1D2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9560" y="1468220"/>
            <a:ext cx="6804890" cy="276999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71" y="6377943"/>
            <a:ext cx="2926079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3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5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785" y="880791"/>
            <a:ext cx="6364431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CE1D2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7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7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71" y="6377943"/>
            <a:ext cx="2926079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3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8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785" y="880791"/>
            <a:ext cx="6364431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CE1D2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71" y="6377943"/>
            <a:ext cx="2926079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3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8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85465" y="1546412"/>
            <a:ext cx="6804601" cy="185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623"/>
            <a:endParaRPr sz="16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870367" y="3882838"/>
            <a:ext cx="5310907" cy="2302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623"/>
            <a:endParaRPr sz="16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71" y="6377943"/>
            <a:ext cx="2926079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3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51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9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6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99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7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1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68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68" indent="0">
              <a:buNone/>
              <a:defRPr sz="2000" b="1"/>
            </a:lvl2pPr>
            <a:lvl3pPr marL="913331" indent="0">
              <a:buNone/>
              <a:defRPr sz="1800" b="1"/>
            </a:lvl3pPr>
            <a:lvl4pPr marL="1369998" indent="0">
              <a:buNone/>
              <a:defRPr sz="1600" b="1"/>
            </a:lvl4pPr>
            <a:lvl5pPr marL="1826662" indent="0">
              <a:buNone/>
              <a:defRPr sz="1600" b="1"/>
            </a:lvl5pPr>
            <a:lvl6pPr marL="2283330" indent="0">
              <a:buNone/>
              <a:defRPr sz="1600" b="1"/>
            </a:lvl6pPr>
            <a:lvl7pPr marL="2739993" indent="0">
              <a:buNone/>
              <a:defRPr sz="1600" b="1"/>
            </a:lvl7pPr>
            <a:lvl8pPr marL="3196660" indent="0">
              <a:buNone/>
              <a:defRPr sz="1600" b="1"/>
            </a:lvl8pPr>
            <a:lvl9pPr marL="365332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68" indent="0">
              <a:buNone/>
              <a:defRPr sz="2000" b="1"/>
            </a:lvl2pPr>
            <a:lvl3pPr marL="913331" indent="0">
              <a:buNone/>
              <a:defRPr sz="1800" b="1"/>
            </a:lvl3pPr>
            <a:lvl4pPr marL="1369998" indent="0">
              <a:buNone/>
              <a:defRPr sz="1600" b="1"/>
            </a:lvl4pPr>
            <a:lvl5pPr marL="1826662" indent="0">
              <a:buNone/>
              <a:defRPr sz="1600" b="1"/>
            </a:lvl5pPr>
            <a:lvl6pPr marL="2283330" indent="0">
              <a:buNone/>
              <a:defRPr sz="1600" b="1"/>
            </a:lvl6pPr>
            <a:lvl7pPr marL="2739993" indent="0">
              <a:buNone/>
              <a:defRPr sz="1600" b="1"/>
            </a:lvl7pPr>
            <a:lvl8pPr marL="3196660" indent="0">
              <a:buNone/>
              <a:defRPr sz="1600" b="1"/>
            </a:lvl8pPr>
            <a:lvl9pPr marL="365332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94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18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2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668" indent="0">
              <a:buNone/>
              <a:defRPr sz="1200"/>
            </a:lvl2pPr>
            <a:lvl3pPr marL="913331" indent="0">
              <a:buNone/>
              <a:defRPr sz="1000"/>
            </a:lvl3pPr>
            <a:lvl4pPr marL="1369998" indent="0">
              <a:buNone/>
              <a:defRPr sz="900"/>
            </a:lvl4pPr>
            <a:lvl5pPr marL="1826662" indent="0">
              <a:buNone/>
              <a:defRPr sz="900"/>
            </a:lvl5pPr>
            <a:lvl6pPr marL="2283330" indent="0">
              <a:buNone/>
              <a:defRPr sz="900"/>
            </a:lvl6pPr>
            <a:lvl7pPr marL="2739993" indent="0">
              <a:buNone/>
              <a:defRPr sz="900"/>
            </a:lvl7pPr>
            <a:lvl8pPr marL="3196660" indent="0">
              <a:buNone/>
              <a:defRPr sz="900"/>
            </a:lvl8pPr>
            <a:lvl9pPr marL="365332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13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668" indent="0">
              <a:buNone/>
              <a:defRPr sz="2800"/>
            </a:lvl2pPr>
            <a:lvl3pPr marL="913331" indent="0">
              <a:buNone/>
              <a:defRPr sz="2400"/>
            </a:lvl3pPr>
            <a:lvl4pPr marL="1369998" indent="0">
              <a:buNone/>
              <a:defRPr sz="2000"/>
            </a:lvl4pPr>
            <a:lvl5pPr marL="1826662" indent="0">
              <a:buNone/>
              <a:defRPr sz="2000"/>
            </a:lvl5pPr>
            <a:lvl6pPr marL="2283330" indent="0">
              <a:buNone/>
              <a:defRPr sz="2000"/>
            </a:lvl6pPr>
            <a:lvl7pPr marL="2739993" indent="0">
              <a:buNone/>
              <a:defRPr sz="2000"/>
            </a:lvl7pPr>
            <a:lvl8pPr marL="3196660" indent="0">
              <a:buNone/>
              <a:defRPr sz="2000"/>
            </a:lvl8pPr>
            <a:lvl9pPr marL="365332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668" indent="0">
              <a:buNone/>
              <a:defRPr sz="1200"/>
            </a:lvl2pPr>
            <a:lvl3pPr marL="913331" indent="0">
              <a:buNone/>
              <a:defRPr sz="1000"/>
            </a:lvl3pPr>
            <a:lvl4pPr marL="1369998" indent="0">
              <a:buNone/>
              <a:defRPr sz="900"/>
            </a:lvl4pPr>
            <a:lvl5pPr marL="1826662" indent="0">
              <a:buNone/>
              <a:defRPr sz="900"/>
            </a:lvl5pPr>
            <a:lvl6pPr marL="2283330" indent="0">
              <a:buNone/>
              <a:defRPr sz="900"/>
            </a:lvl6pPr>
            <a:lvl7pPr marL="2739993" indent="0">
              <a:buNone/>
              <a:defRPr sz="900"/>
            </a:lvl7pPr>
            <a:lvl8pPr marL="3196660" indent="0">
              <a:buNone/>
              <a:defRPr sz="900"/>
            </a:lvl8pPr>
            <a:lvl9pPr marL="365332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50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49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90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70E9136-B6BA-438B-9BDD-7E757F25C036}" type="slidenum">
              <a:rPr lang="ar-SA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61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0E6C4-192E-40C0-AC62-58C9B08C6C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8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96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2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2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1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3BE5A-84CC-4700-967E-1F5D750656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87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CA87A-627A-4B8C-B86E-1403CE4764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49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A59F3-AADB-42E9-9C11-7198D5AA44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216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FF929-ED78-42AC-82EE-152D6B6E93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57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9F58A-2E33-43AE-BD68-237B61BE7D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48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5A935-351D-4774-B837-CB22A7CB26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21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5886-D290-4529-925C-AEF392DBE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225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1DA1B-B1EB-472E-8915-56DF11B53B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87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F65B0-7B65-4E75-9AEF-2F64A0560B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43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806C6-077D-43A2-BC53-B9A8992FEF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1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48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93B02-2D02-4C4A-93CD-F5FEDBB50E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6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D588-CDB5-4590-ABB4-12B0D7D546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714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15" tIns="91415" rIns="91415" bIns="9141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15" tIns="91415" rIns="91415" bIns="9141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632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7C976-0D39-4B79-B150-0C60C9B808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35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C1779-DB7D-481B-AE1C-E247AE94D7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5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855E0-F7D7-4E13-BC94-9A555A15E33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846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67662-2201-4B06-B4A5-FBC49C1CFF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44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6D3F5-0C43-4DB5-A8D7-3E09300646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026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D13BA-39B8-4A0F-96B3-1D139F6F24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61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53A4E-15A6-441F-872B-DD400B0295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4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14" indent="0">
              <a:buNone/>
              <a:defRPr sz="2000" b="1"/>
            </a:lvl2pPr>
            <a:lvl3pPr marL="913224" indent="0">
              <a:buNone/>
              <a:defRPr sz="1800" b="1"/>
            </a:lvl3pPr>
            <a:lvl4pPr marL="1369838" indent="0">
              <a:buNone/>
              <a:defRPr sz="1600" b="1"/>
            </a:lvl4pPr>
            <a:lvl5pPr marL="1826449" indent="0">
              <a:buNone/>
              <a:defRPr sz="1600" b="1"/>
            </a:lvl5pPr>
            <a:lvl6pPr marL="2283063" indent="0">
              <a:buNone/>
              <a:defRPr sz="1600" b="1"/>
            </a:lvl6pPr>
            <a:lvl7pPr marL="2739672" indent="0">
              <a:buNone/>
              <a:defRPr sz="1600" b="1"/>
            </a:lvl7pPr>
            <a:lvl8pPr marL="3196287" indent="0">
              <a:buNone/>
              <a:defRPr sz="1600" b="1"/>
            </a:lvl8pPr>
            <a:lvl9pPr marL="36528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14" indent="0">
              <a:buNone/>
              <a:defRPr sz="2000" b="1"/>
            </a:lvl2pPr>
            <a:lvl3pPr marL="913224" indent="0">
              <a:buNone/>
              <a:defRPr sz="1800" b="1"/>
            </a:lvl3pPr>
            <a:lvl4pPr marL="1369838" indent="0">
              <a:buNone/>
              <a:defRPr sz="1600" b="1"/>
            </a:lvl4pPr>
            <a:lvl5pPr marL="1826449" indent="0">
              <a:buNone/>
              <a:defRPr sz="1600" b="1"/>
            </a:lvl5pPr>
            <a:lvl6pPr marL="2283063" indent="0">
              <a:buNone/>
              <a:defRPr sz="1600" b="1"/>
            </a:lvl6pPr>
            <a:lvl7pPr marL="2739672" indent="0">
              <a:buNone/>
              <a:defRPr sz="1600" b="1"/>
            </a:lvl7pPr>
            <a:lvl8pPr marL="3196287" indent="0">
              <a:buNone/>
              <a:defRPr sz="1600" b="1"/>
            </a:lvl8pPr>
            <a:lvl9pPr marL="36528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75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1F389-EB1C-4E59-BE5E-E341DDC2A6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6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5292C-AEB0-406E-BCB0-376925B0AB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699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40F3-961A-4E78-AE84-5237B76AEF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646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F0ED3-6B63-4A6F-AFB4-FB2CBBF5592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594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7C976-0D39-4B79-B150-0C60C9B808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712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C1779-DB7D-481B-AE1C-E247AE94D7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02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855E0-F7D7-4E13-BC94-9A555A15E33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597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67662-2201-4B06-B4A5-FBC49C1CFF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16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6D3F5-0C43-4DB5-A8D7-3E09300646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575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D13BA-39B8-4A0F-96B3-1D139F6F24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0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27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53A4E-15A6-441F-872B-DD400B0295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133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1F389-EB1C-4E59-BE5E-E341DDC2A6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81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5292C-AEB0-406E-BCB0-376925B0AB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714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40F3-961A-4E78-AE84-5237B76AEF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829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F0ED3-6B63-4A6F-AFB4-FB2CBBF5592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388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u="none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42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63B0D79-7FCE-41D6-964A-5F037E3DD781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195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97510-A4BB-48C4-A360-AF6C11766838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912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74628-01AA-4281-B189-48139956D55E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18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8285C-5FD3-4A38-97F9-9842FE25286A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59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C2958-6642-4969-B387-2F3648EE6398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7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82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C0B-FB4C-434E-AD5E-60C92CC293B2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154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9BF53-1637-49EB-97FE-532E051BBCDF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057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D9F78-56A6-4617-8138-6833E24072D1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6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4D702-B313-4BF0-98E8-07B3F8B248AA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941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A021D-AD59-4835-AFBB-FEADA2D4F426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523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4498B-2B8A-420A-8C7F-7ECA0AC9A90A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934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FD1944B-7B88-4B8D-BB15-E7849DDA05FF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148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D82B08F-D093-4B7F-B20D-5FEB535B5EAB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916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A3EF283-0829-4249-A94B-7EE747932E75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473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94F4D56-97A1-45EF-9C6E-DF059DCF4A97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6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614" indent="0">
              <a:buNone/>
              <a:defRPr sz="1200"/>
            </a:lvl2pPr>
            <a:lvl3pPr marL="913224" indent="0">
              <a:buNone/>
              <a:defRPr sz="1000"/>
            </a:lvl3pPr>
            <a:lvl4pPr marL="1369838" indent="0">
              <a:buNone/>
              <a:defRPr sz="900"/>
            </a:lvl4pPr>
            <a:lvl5pPr marL="1826449" indent="0">
              <a:buNone/>
              <a:defRPr sz="900"/>
            </a:lvl5pPr>
            <a:lvl6pPr marL="2283063" indent="0">
              <a:buNone/>
              <a:defRPr sz="900"/>
            </a:lvl6pPr>
            <a:lvl7pPr marL="2739672" indent="0">
              <a:buNone/>
              <a:defRPr sz="900"/>
            </a:lvl7pPr>
            <a:lvl8pPr marL="3196287" indent="0">
              <a:buNone/>
              <a:defRPr sz="900"/>
            </a:lvl8pPr>
            <a:lvl9pPr marL="36528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85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C900155-DA1B-4E0C-A003-E760C02BCAE1}" type="slidenum">
              <a:rPr lang="ar-SA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0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614" indent="0">
              <a:buNone/>
              <a:defRPr sz="2800"/>
            </a:lvl2pPr>
            <a:lvl3pPr marL="913224" indent="0">
              <a:buNone/>
              <a:defRPr sz="2400"/>
            </a:lvl3pPr>
            <a:lvl4pPr marL="1369838" indent="0">
              <a:buNone/>
              <a:defRPr sz="2000"/>
            </a:lvl4pPr>
            <a:lvl5pPr marL="1826449" indent="0">
              <a:buNone/>
              <a:defRPr sz="2000"/>
            </a:lvl5pPr>
            <a:lvl6pPr marL="2283063" indent="0">
              <a:buNone/>
              <a:defRPr sz="2000"/>
            </a:lvl6pPr>
            <a:lvl7pPr marL="2739672" indent="0">
              <a:buNone/>
              <a:defRPr sz="2000"/>
            </a:lvl7pPr>
            <a:lvl8pPr marL="3196287" indent="0">
              <a:buNone/>
              <a:defRPr sz="2000"/>
            </a:lvl8pPr>
            <a:lvl9pPr marL="365289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614" indent="0">
              <a:buNone/>
              <a:defRPr sz="1200"/>
            </a:lvl2pPr>
            <a:lvl3pPr marL="913224" indent="0">
              <a:buNone/>
              <a:defRPr sz="1000"/>
            </a:lvl3pPr>
            <a:lvl4pPr marL="1369838" indent="0">
              <a:buNone/>
              <a:defRPr sz="900"/>
            </a:lvl4pPr>
            <a:lvl5pPr marL="1826449" indent="0">
              <a:buNone/>
              <a:defRPr sz="900"/>
            </a:lvl5pPr>
            <a:lvl6pPr marL="2283063" indent="0">
              <a:buNone/>
              <a:defRPr sz="900"/>
            </a:lvl6pPr>
            <a:lvl7pPr marL="2739672" indent="0">
              <a:buNone/>
              <a:defRPr sz="900"/>
            </a:lvl7pPr>
            <a:lvl8pPr marL="3196287" indent="0">
              <a:buNone/>
              <a:defRPr sz="900"/>
            </a:lvl8pPr>
            <a:lvl9pPr marL="36528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5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22" tIns="45662" rIns="91322" bIns="456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1"/>
            <a:ext cx="8229600" cy="4525963"/>
          </a:xfrm>
          <a:prstGeom prst="rect">
            <a:avLst/>
          </a:prstGeom>
        </p:spPr>
        <p:txBody>
          <a:bodyPr vert="horz" lIns="91322" tIns="45662" rIns="91322" bIns="45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22" tIns="45662" rIns="91322" bIns="4566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0068-E618-4C66-A5BC-3F177F08D6F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22" tIns="45662" rIns="91322" bIns="4566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322" tIns="45662" rIns="91322" bIns="4566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DD1D-3595-4259-8E38-5BE847AD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3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2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459" indent="-342459" algn="l" defTabSz="9132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994" indent="-285381" algn="l" defTabSz="9132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531" indent="-228308" algn="l" defTabSz="9132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143" indent="-228308" algn="l" defTabSz="9132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754" indent="-228308" algn="l" defTabSz="91322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368" indent="-228308" algn="l" defTabSz="9132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981" indent="-228308" algn="l" defTabSz="9132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592" indent="-228308" algn="l" defTabSz="9132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202" indent="-228308" algn="l" defTabSz="9132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14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24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38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49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63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72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87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97" algn="l" defTabSz="9132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785" y="880791"/>
            <a:ext cx="636443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E1D2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9560" y="1468222"/>
            <a:ext cx="680489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71" y="6377942"/>
            <a:ext cx="292607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9623"/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9623"/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 defTabSz="819623"/>
              <a:t>4/24/2017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2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9623"/>
            <a:fld id="{B6F15528-21DE-4FAA-801E-634DDDAF4B2B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 defTabSz="819623"/>
              <a:t>‹#›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5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9811">
        <a:defRPr>
          <a:latin typeface="+mn-lt"/>
          <a:ea typeface="+mn-ea"/>
          <a:cs typeface="+mn-cs"/>
        </a:defRPr>
      </a:lvl2pPr>
      <a:lvl3pPr marL="819623">
        <a:defRPr>
          <a:latin typeface="+mn-lt"/>
          <a:ea typeface="+mn-ea"/>
          <a:cs typeface="+mn-cs"/>
        </a:defRPr>
      </a:lvl3pPr>
      <a:lvl4pPr marL="1229435">
        <a:defRPr>
          <a:latin typeface="+mn-lt"/>
          <a:ea typeface="+mn-ea"/>
          <a:cs typeface="+mn-cs"/>
        </a:defRPr>
      </a:lvl4pPr>
      <a:lvl5pPr marL="1639247">
        <a:defRPr>
          <a:latin typeface="+mn-lt"/>
          <a:ea typeface="+mn-ea"/>
          <a:cs typeface="+mn-cs"/>
        </a:defRPr>
      </a:lvl5pPr>
      <a:lvl6pPr marL="2049059">
        <a:defRPr>
          <a:latin typeface="+mn-lt"/>
          <a:ea typeface="+mn-ea"/>
          <a:cs typeface="+mn-cs"/>
        </a:defRPr>
      </a:lvl6pPr>
      <a:lvl7pPr marL="2458872">
        <a:defRPr>
          <a:latin typeface="+mn-lt"/>
          <a:ea typeface="+mn-ea"/>
          <a:cs typeface="+mn-cs"/>
        </a:defRPr>
      </a:lvl7pPr>
      <a:lvl8pPr marL="2868682">
        <a:defRPr>
          <a:latin typeface="+mn-lt"/>
          <a:ea typeface="+mn-ea"/>
          <a:cs typeface="+mn-cs"/>
        </a:defRPr>
      </a:lvl8pPr>
      <a:lvl9pPr marL="327849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9811">
        <a:defRPr>
          <a:latin typeface="+mn-lt"/>
          <a:ea typeface="+mn-ea"/>
          <a:cs typeface="+mn-cs"/>
        </a:defRPr>
      </a:lvl2pPr>
      <a:lvl3pPr marL="819623">
        <a:defRPr>
          <a:latin typeface="+mn-lt"/>
          <a:ea typeface="+mn-ea"/>
          <a:cs typeface="+mn-cs"/>
        </a:defRPr>
      </a:lvl3pPr>
      <a:lvl4pPr marL="1229435">
        <a:defRPr>
          <a:latin typeface="+mn-lt"/>
          <a:ea typeface="+mn-ea"/>
          <a:cs typeface="+mn-cs"/>
        </a:defRPr>
      </a:lvl4pPr>
      <a:lvl5pPr marL="1639247">
        <a:defRPr>
          <a:latin typeface="+mn-lt"/>
          <a:ea typeface="+mn-ea"/>
          <a:cs typeface="+mn-cs"/>
        </a:defRPr>
      </a:lvl5pPr>
      <a:lvl6pPr marL="2049059">
        <a:defRPr>
          <a:latin typeface="+mn-lt"/>
          <a:ea typeface="+mn-ea"/>
          <a:cs typeface="+mn-cs"/>
        </a:defRPr>
      </a:lvl6pPr>
      <a:lvl7pPr marL="2458872">
        <a:defRPr>
          <a:latin typeface="+mn-lt"/>
          <a:ea typeface="+mn-ea"/>
          <a:cs typeface="+mn-cs"/>
        </a:defRPr>
      </a:lvl7pPr>
      <a:lvl8pPr marL="2868682">
        <a:defRPr>
          <a:latin typeface="+mn-lt"/>
          <a:ea typeface="+mn-ea"/>
          <a:cs typeface="+mn-cs"/>
        </a:defRPr>
      </a:lvl8pPr>
      <a:lvl9pPr marL="3278493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33" tIns="45667" rIns="91333" bIns="456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0"/>
            <a:ext cx="8229600" cy="4525963"/>
          </a:xfrm>
          <a:prstGeom prst="rect">
            <a:avLst/>
          </a:prstGeom>
        </p:spPr>
        <p:txBody>
          <a:bodyPr vert="horz" lIns="91333" tIns="45667" rIns="91333" bIns="456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33" tIns="45667" rIns="91333" bIns="4566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331"/>
            <a:fld id="{F9257532-C4ED-46DE-85D6-5304AA5FAF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3331"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33" tIns="45667" rIns="91333" bIns="4566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33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333" tIns="45667" rIns="91333" bIns="4566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331"/>
            <a:fld id="{81960E39-9849-4E92-A59E-83AB0EC79E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3331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0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333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499" indent="-342499" algn="l" defTabSz="913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080" indent="-285415" algn="l" defTabSz="913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665" indent="-228334" algn="l" defTabSz="913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330" indent="-228334" algn="l" defTabSz="913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995" indent="-228334" algn="l" defTabSz="913331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661" indent="-228334" algn="l" defTabSz="913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328" indent="-228334" algn="l" defTabSz="913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993" indent="-228334" algn="l" defTabSz="913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656" indent="-228334" algn="l" defTabSz="913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68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31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98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62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30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93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60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324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5533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5533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2B1707-AA00-4D6D-BB5C-7E65ED67F775}" type="slidenum">
              <a:rPr lang="en-US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5335" name="Line 1031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8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EB738A1-F47C-435A-9537-2C1EDB517E19}" type="slidenum">
              <a:rPr lang="en-US" alt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EB738A1-F47C-435A-9537-2C1EDB517E19}" type="slidenum">
              <a:rPr lang="en-US" alt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+mj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200">
                <a:latin typeface="+mj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+mj-lt"/>
              </a:defRPr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D3124A94-6789-411F-8A27-6C67E44E8F09}" type="slidenum">
              <a:rPr lang="ar-SA" altLang="en-US">
                <a:solidFill>
                  <a:srgbClr val="000000"/>
                </a:solidFill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u="sng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1.wmf"/><Relationship Id="rId10" Type="http://schemas.openxmlformats.org/officeDocument/2006/relationships/image" Target="../media/image53.e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64.e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hyperlink" Target="http://grail.cs.washington.edu/projects/moscan/" TargetMode="Externa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0.vml"/><Relationship Id="rId6" Type="http://schemas.openxmlformats.org/officeDocument/2006/relationships/hyperlink" Target="http://grail.cs.washington.edu/projects/moscan/" TargetMode="External"/><Relationship Id="rId5" Type="http://schemas.openxmlformats.org/officeDocument/2006/relationships/image" Target="../media/image67.png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1.vml"/><Relationship Id="rId6" Type="http://schemas.openxmlformats.org/officeDocument/2006/relationships/hyperlink" Target="http://en.wikipedia.org/wiki/Structured-light_3D_scanner" TargetMode="External"/><Relationship Id="rId5" Type="http://schemas.openxmlformats.org/officeDocument/2006/relationships/image" Target="../media/image67.png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bzippo.wordpress.com/2010/11/28/kinect-in-infrare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" Type="http://schemas.openxmlformats.org/officeDocument/2006/relationships/video" Target="file:///C:\az\ppt\teaching\cv\sa_yorick0.mpg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Multiple View Geometry for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788" y="6102955"/>
            <a:ext cx="1578263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4"/>
            <a:r>
              <a:rPr sz="1300" spc="-45" dirty="0" err="1">
                <a:latin typeface="Tahoma"/>
                <a:cs typeface="Tahoma"/>
              </a:rPr>
              <a:t>K</a:t>
            </a:r>
            <a:r>
              <a:rPr sz="1300" dirty="0" err="1">
                <a:latin typeface="Tahoma"/>
                <a:cs typeface="Tahoma"/>
              </a:rPr>
              <a:t>osec</a:t>
            </a:r>
            <a:r>
              <a:rPr sz="1300" spc="-9" dirty="0" err="1">
                <a:latin typeface="Tahoma"/>
                <a:cs typeface="Tahoma"/>
              </a:rPr>
              <a:t>ka</a:t>
            </a:r>
            <a:r>
              <a:rPr sz="1300" spc="-9" dirty="0">
                <a:latin typeface="Tahoma"/>
                <a:cs typeface="Tahoma"/>
              </a:rPr>
              <a:t>,</a:t>
            </a:r>
            <a:r>
              <a:rPr sz="1300" spc="-4" dirty="0">
                <a:latin typeface="Tahoma"/>
                <a:cs typeface="Tahoma"/>
              </a:rPr>
              <a:t> </a:t>
            </a:r>
            <a:r>
              <a:rPr sz="1300" spc="-9" dirty="0">
                <a:latin typeface="Tahoma"/>
                <a:cs typeface="Tahoma"/>
              </a:rPr>
              <a:t>C</a:t>
            </a:r>
            <a:r>
              <a:rPr sz="1300" dirty="0">
                <a:latin typeface="Tahoma"/>
                <a:cs typeface="Tahoma"/>
              </a:rPr>
              <a:t>S</a:t>
            </a:r>
            <a:r>
              <a:rPr sz="1300" spc="-4" dirty="0">
                <a:latin typeface="Tahoma"/>
                <a:cs typeface="Tahoma"/>
              </a:rPr>
              <a:t> </a:t>
            </a:r>
            <a:r>
              <a:rPr sz="1300" spc="-9" dirty="0">
                <a:latin typeface="Tahoma"/>
                <a:cs typeface="Tahoma"/>
              </a:rPr>
              <a:t>685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2878" y="6102955"/>
            <a:ext cx="19973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4"/>
            <a:r>
              <a:rPr sz="1300" spc="-9" dirty="0">
                <a:latin typeface="Tahoma"/>
                <a:cs typeface="Tahoma"/>
              </a:rPr>
              <a:t>18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20897" y="4147577"/>
            <a:ext cx="0" cy="515471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584199"/>
                </a:moveTo>
                <a:lnTo>
                  <a:pt x="0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6264" y="4125165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0897" y="4278285"/>
            <a:ext cx="264391" cy="384922"/>
          </a:xfrm>
          <a:custGeom>
            <a:avLst/>
            <a:gdLst/>
            <a:ahLst/>
            <a:cxnLst/>
            <a:rect l="l" t="t" r="r" b="b"/>
            <a:pathLst>
              <a:path w="290829" h="436245">
                <a:moveTo>
                  <a:pt x="0" y="436065"/>
                </a:moveTo>
                <a:lnTo>
                  <a:pt x="290710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0755" y="4259638"/>
            <a:ext cx="67541" cy="75079"/>
          </a:xfrm>
          <a:custGeom>
            <a:avLst/>
            <a:gdLst/>
            <a:ahLst/>
            <a:cxnLst/>
            <a:rect l="l" t="t" r="r" b="b"/>
            <a:pathLst>
              <a:path w="74295" h="85089">
                <a:moveTo>
                  <a:pt x="73968" y="0"/>
                </a:moveTo>
                <a:lnTo>
                  <a:pt x="0" y="42268"/>
                </a:lnTo>
                <a:lnTo>
                  <a:pt x="63402" y="84536"/>
                </a:lnTo>
                <a:lnTo>
                  <a:pt x="739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97" y="4663047"/>
            <a:ext cx="531091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5806" y="4629433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7443" y="3116636"/>
            <a:ext cx="1870364" cy="874059"/>
          </a:xfrm>
          <a:custGeom>
            <a:avLst/>
            <a:gdLst/>
            <a:ahLst/>
            <a:cxnLst/>
            <a:rect l="l" t="t" r="r" b="b"/>
            <a:pathLst>
              <a:path w="2057400" h="990600">
                <a:moveTo>
                  <a:pt x="0" y="0"/>
                </a:moveTo>
                <a:lnTo>
                  <a:pt x="2057400" y="0"/>
                </a:lnTo>
                <a:lnTo>
                  <a:pt x="2057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7443" y="3116636"/>
            <a:ext cx="1870364" cy="874059"/>
          </a:xfrm>
          <a:custGeom>
            <a:avLst/>
            <a:gdLst/>
            <a:ahLst/>
            <a:cxnLst/>
            <a:rect l="l" t="t" r="r" b="b"/>
            <a:pathLst>
              <a:path w="2057400" h="990600">
                <a:moveTo>
                  <a:pt x="0" y="0"/>
                </a:moveTo>
                <a:lnTo>
                  <a:pt x="2057399" y="0"/>
                </a:lnTo>
                <a:lnTo>
                  <a:pt x="2057399" y="990599"/>
                </a:lnTo>
                <a:lnTo>
                  <a:pt x="0" y="990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2429" y="1947379"/>
            <a:ext cx="1005084" cy="909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5805" y="2242578"/>
            <a:ext cx="277091" cy="874059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304800" y="0"/>
                </a:moveTo>
                <a:lnTo>
                  <a:pt x="0" y="990599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6358" y="1559270"/>
            <a:ext cx="42112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4"/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H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omogeneous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coo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rdina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tes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of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a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3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-D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poin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149" y="2503368"/>
            <a:ext cx="44288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4"/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H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omogeneous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coo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rdina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tes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of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i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ts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2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-D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imag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e</a:t>
            </a:r>
            <a:endParaRPr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40865" y="3234629"/>
            <a:ext cx="551662" cy="53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0897" y="3385577"/>
            <a:ext cx="415636" cy="1277471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0" y="1447799"/>
                </a:moveTo>
                <a:lnTo>
                  <a:pt x="457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97350" y="4882313"/>
            <a:ext cx="751032" cy="621366"/>
          </a:xfrm>
          <a:custGeom>
            <a:avLst/>
            <a:gdLst/>
            <a:ahLst/>
            <a:cxnLst/>
            <a:rect l="l" t="t" r="r" b="b"/>
            <a:pathLst>
              <a:path w="826134" h="704214">
                <a:moveTo>
                  <a:pt x="0" y="0"/>
                </a:moveTo>
                <a:lnTo>
                  <a:pt x="57649" y="125354"/>
                </a:lnTo>
                <a:lnTo>
                  <a:pt x="129881" y="265848"/>
                </a:lnTo>
                <a:lnTo>
                  <a:pt x="169568" y="330935"/>
                </a:lnTo>
                <a:lnTo>
                  <a:pt x="212431" y="392054"/>
                </a:lnTo>
                <a:lnTo>
                  <a:pt x="258468" y="447617"/>
                </a:lnTo>
                <a:lnTo>
                  <a:pt x="308474" y="496035"/>
                </a:lnTo>
                <a:lnTo>
                  <a:pt x="362449" y="538104"/>
                </a:lnTo>
                <a:lnTo>
                  <a:pt x="421187" y="573823"/>
                </a:lnTo>
                <a:lnTo>
                  <a:pt x="483099" y="603985"/>
                </a:lnTo>
                <a:lnTo>
                  <a:pt x="548187" y="629385"/>
                </a:lnTo>
                <a:lnTo>
                  <a:pt x="684712" y="669867"/>
                </a:lnTo>
                <a:lnTo>
                  <a:pt x="825999" y="703998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5179" y="4861952"/>
            <a:ext cx="63500" cy="75640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2776" y="0"/>
                </a:moveTo>
                <a:lnTo>
                  <a:pt x="0" y="85149"/>
                </a:lnTo>
                <a:lnTo>
                  <a:pt x="69230" y="53310"/>
                </a:lnTo>
                <a:lnTo>
                  <a:pt x="27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98350" y="4931988"/>
            <a:ext cx="0" cy="515471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584199"/>
                </a:moveTo>
                <a:lnTo>
                  <a:pt x="0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3714" y="4909580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26857" y="5209500"/>
            <a:ext cx="172027" cy="238125"/>
          </a:xfrm>
          <a:custGeom>
            <a:avLst/>
            <a:gdLst/>
            <a:ahLst/>
            <a:cxnLst/>
            <a:rect l="l" t="t" r="r" b="b"/>
            <a:pathLst>
              <a:path w="189229" h="269875">
                <a:moveTo>
                  <a:pt x="188641" y="269699"/>
                </a:moveTo>
                <a:lnTo>
                  <a:pt x="0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3623" y="5191136"/>
            <a:ext cx="68118" cy="74519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0" y="0"/>
                </a:moveTo>
                <a:lnTo>
                  <a:pt x="12453" y="84279"/>
                </a:lnTo>
                <a:lnTo>
                  <a:pt x="74895" y="40604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98355" y="5447459"/>
            <a:ext cx="531091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3264" y="5413843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13684" y="3406807"/>
            <a:ext cx="412173" cy="1259541"/>
          </a:xfrm>
          <a:custGeom>
            <a:avLst/>
            <a:gdLst/>
            <a:ahLst/>
            <a:cxnLst/>
            <a:rect l="l" t="t" r="r" b="b"/>
            <a:pathLst>
              <a:path w="453390" h="1427479">
                <a:moveTo>
                  <a:pt x="0" y="1426915"/>
                </a:moveTo>
                <a:lnTo>
                  <a:pt x="453311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72915" y="3382776"/>
            <a:ext cx="74468" cy="84044"/>
          </a:xfrm>
          <a:custGeom>
            <a:avLst/>
            <a:gdLst/>
            <a:ahLst/>
            <a:cxnLst/>
            <a:rect l="l" t="t" r="r" b="b"/>
            <a:pathLst>
              <a:path w="81915" h="95250">
                <a:moveTo>
                  <a:pt x="66804" y="0"/>
                </a:moveTo>
                <a:lnTo>
                  <a:pt x="0" y="68722"/>
                </a:lnTo>
                <a:lnTo>
                  <a:pt x="81701" y="94678"/>
                </a:lnTo>
                <a:lnTo>
                  <a:pt x="6680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0501" y="470001"/>
            <a:ext cx="273050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4"/>
            <a:r>
              <a:rPr sz="2900" spc="-18" dirty="0">
                <a:solidFill>
                  <a:srgbClr val="333399"/>
                </a:solidFill>
                <a:latin typeface="Tahoma"/>
                <a:cs typeface="Tahoma"/>
              </a:rPr>
              <a:t>I</a:t>
            </a:r>
            <a:r>
              <a:rPr sz="2900" spc="-31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900" spc="-18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2900" spc="-22" dirty="0">
                <a:solidFill>
                  <a:srgbClr val="333399"/>
                </a:solidFill>
                <a:latin typeface="Tahoma"/>
                <a:cs typeface="Tahoma"/>
              </a:rPr>
              <a:t>g</a:t>
            </a:r>
            <a:r>
              <a:rPr sz="2900" dirty="0">
                <a:solidFill>
                  <a:srgbClr val="333399"/>
                </a:solidFill>
                <a:latin typeface="Tahoma"/>
                <a:cs typeface="Tahoma"/>
              </a:rPr>
              <a:t>e</a:t>
            </a:r>
            <a:r>
              <a:rPr sz="2900" spc="-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900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sz="2900" spc="-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900" spc="-18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2900" spc="-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900" spc="-67" dirty="0">
                <a:solidFill>
                  <a:srgbClr val="333399"/>
                </a:solidFill>
                <a:latin typeface="Tahoma"/>
                <a:cs typeface="Tahoma"/>
              </a:rPr>
              <a:t>P</a:t>
            </a:r>
            <a:r>
              <a:rPr sz="2900" spc="-13" dirty="0">
                <a:solidFill>
                  <a:srgbClr val="333399"/>
                </a:solidFill>
                <a:latin typeface="Tahoma"/>
                <a:cs typeface="Tahoma"/>
              </a:rPr>
              <a:t>oin</a:t>
            </a:r>
            <a:r>
              <a:rPr sz="2900" dirty="0">
                <a:solidFill>
                  <a:srgbClr val="333399"/>
                </a:solidFill>
                <a:latin typeface="Tahoma"/>
                <a:cs typeface="Tahoma"/>
              </a:rPr>
              <a:t>t</a:t>
            </a:r>
            <a:endParaRPr sz="2900" dirty="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27454" y="3437404"/>
            <a:ext cx="138544" cy="1106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85508" y="1635965"/>
            <a:ext cx="178953" cy="200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1254" y="1965232"/>
            <a:ext cx="4160693" cy="292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3693" y="2878512"/>
            <a:ext cx="3387146" cy="2927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2170" y="2246780"/>
            <a:ext cx="138545" cy="1554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79296" y="5289177"/>
            <a:ext cx="610463" cy="2101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7684" y="5083271"/>
            <a:ext cx="2355273" cy="481853"/>
          </a:xfrm>
          <a:custGeom>
            <a:avLst/>
            <a:gdLst/>
            <a:ahLst/>
            <a:cxnLst/>
            <a:rect l="l" t="t" r="r" b="b"/>
            <a:pathLst>
              <a:path w="2590800" h="546100">
                <a:moveTo>
                  <a:pt x="0" y="0"/>
                </a:moveTo>
                <a:lnTo>
                  <a:pt x="2590798" y="0"/>
                </a:lnTo>
                <a:lnTo>
                  <a:pt x="2590798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87684" y="5083271"/>
            <a:ext cx="2355273" cy="481853"/>
          </a:xfrm>
          <a:custGeom>
            <a:avLst/>
            <a:gdLst/>
            <a:ahLst/>
            <a:cxnLst/>
            <a:rect l="l" t="t" r="r" b="b"/>
            <a:pathLst>
              <a:path w="2590800" h="546100">
                <a:moveTo>
                  <a:pt x="0" y="0"/>
                </a:moveTo>
                <a:lnTo>
                  <a:pt x="2590799" y="0"/>
                </a:lnTo>
                <a:lnTo>
                  <a:pt x="2590799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89920" y="5213547"/>
            <a:ext cx="1369579" cy="2269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91647" y="5755621"/>
            <a:ext cx="3769591" cy="2955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35286" y="2197759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7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5276" y="2197759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2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1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0257" y="3340759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6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0248" y="3340759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2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1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6160" y="3430653"/>
            <a:ext cx="443287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4"/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P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roj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ect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ion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of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a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3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-D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poin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o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an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imag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e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plan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e</a:t>
            </a:r>
            <a:endParaRPr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05004" y="3887044"/>
            <a:ext cx="2355273" cy="481853"/>
          </a:xfrm>
          <a:custGeom>
            <a:avLst/>
            <a:gdLst/>
            <a:ahLst/>
            <a:cxnLst/>
            <a:rect l="l" t="t" r="r" b="b"/>
            <a:pathLst>
              <a:path w="2590800" h="546100">
                <a:moveTo>
                  <a:pt x="0" y="0"/>
                </a:moveTo>
                <a:lnTo>
                  <a:pt x="2590798" y="0"/>
                </a:lnTo>
                <a:lnTo>
                  <a:pt x="2590798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5004" y="3887044"/>
            <a:ext cx="2355273" cy="481853"/>
          </a:xfrm>
          <a:custGeom>
            <a:avLst/>
            <a:gdLst/>
            <a:ahLst/>
            <a:cxnLst/>
            <a:rect l="l" t="t" r="r" b="b"/>
            <a:pathLst>
              <a:path w="2590800" h="546100">
                <a:moveTo>
                  <a:pt x="0" y="0"/>
                </a:moveTo>
                <a:lnTo>
                  <a:pt x="2590799" y="0"/>
                </a:lnTo>
                <a:lnTo>
                  <a:pt x="2590799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6305" y="4029916"/>
            <a:ext cx="1285875" cy="201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77408" y="4560798"/>
            <a:ext cx="3247159" cy="2955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97516" y="5093075"/>
            <a:ext cx="268429" cy="173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81188" y="450850"/>
            <a:ext cx="726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00"/>
                </a:solidFill>
                <a:latin typeface="Arial" charset="0"/>
              </a:rPr>
              <a:t>The epipolar geometry</a:t>
            </a:r>
          </a:p>
        </p:txBody>
      </p:sp>
      <p:pic>
        <p:nvPicPr>
          <p:cNvPr id="4099" name="Picture 3" descr="fi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45624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84998" y="5690236"/>
            <a:ext cx="387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525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097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669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241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C,C’,x,x’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altLang="en-US">
                <a:solidFill>
                  <a:srgbClr val="000000"/>
                </a:solidFill>
              </a:rPr>
              <a:t>X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 are coplanar</a:t>
            </a:r>
          </a:p>
        </p:txBody>
      </p:sp>
    </p:spTree>
    <p:extLst>
      <p:ext uri="{BB962C8B-B14F-4D97-AF65-F5344CB8AC3E}">
        <p14:creationId xmlns:p14="http://schemas.microsoft.com/office/powerpoint/2010/main" val="5076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2505075"/>
            <a:ext cx="4381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881188" y="450850"/>
            <a:ext cx="726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00"/>
                </a:solidFill>
                <a:latin typeface="Arial" charset="0"/>
              </a:rPr>
              <a:t>The epipolar geometry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516313" y="5719763"/>
            <a:ext cx="3871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525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097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669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24100" indent="-4953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All points on </a:t>
            </a:r>
            <a:r>
              <a:rPr lang="en-US" altLang="en-US" sz="20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 project on </a:t>
            </a:r>
            <a:r>
              <a:rPr lang="en-US" altLang="en-US" sz="2000">
                <a:solidFill>
                  <a:srgbClr val="000000"/>
                </a:solidFill>
              </a:rPr>
              <a:t>l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altLang="en-US" sz="2000">
                <a:solidFill>
                  <a:srgbClr val="000000"/>
                </a:solidFill>
              </a:rPr>
              <a:t>l’</a:t>
            </a:r>
          </a:p>
        </p:txBody>
      </p:sp>
    </p:spTree>
    <p:extLst>
      <p:ext uri="{BB962C8B-B14F-4D97-AF65-F5344CB8AC3E}">
        <p14:creationId xmlns:p14="http://schemas.microsoft.com/office/powerpoint/2010/main" val="15093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060460" y="180658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33" tIns="45667" rIns="91333" bIns="4566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7669217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33" tIns="45667" rIns="91333" bIns="4566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391032" y="1143007"/>
            <a:ext cx="338338" cy="36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33" tIns="45667" rIns="91333" bIns="45667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4582" name="Freeform 7"/>
          <p:cNvSpPr>
            <a:spLocks/>
          </p:cNvSpPr>
          <p:nvPr/>
        </p:nvSpPr>
        <p:spPr bwMode="auto">
          <a:xfrm>
            <a:off x="2655890" y="2468573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333" tIns="45667" rIns="91333" bIns="45667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655888" y="2286000"/>
            <a:ext cx="192087" cy="30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3" tIns="45667" rIns="91333" bIns="45667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6126163" y="244634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333" tIns="45667" rIns="91333" bIns="45667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6057900" y="2286004"/>
            <a:ext cx="1333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33" tIns="45667" rIns="91333" bIns="45667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x’ = </a:t>
            </a:r>
            <a:r>
              <a:rPr lang="en-US" sz="1400" b="1" i="1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Rx+t</a:t>
            </a:r>
            <a:endParaRPr lang="en-US" sz="1400" b="1" i="1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81995" name="Line 11"/>
          <p:cNvSpPr>
            <a:spLocks noChangeShapeType="1"/>
          </p:cNvSpPr>
          <p:nvPr/>
        </p:nvSpPr>
        <p:spPr bwMode="auto">
          <a:xfrm flipV="1">
            <a:off x="1204913" y="3713163"/>
            <a:ext cx="1911350" cy="111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1333" tIns="45667" rIns="91333" bIns="4566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1996" name="Line 12"/>
          <p:cNvSpPr>
            <a:spLocks noChangeShapeType="1"/>
          </p:cNvSpPr>
          <p:nvPr/>
        </p:nvSpPr>
        <p:spPr bwMode="auto">
          <a:xfrm>
            <a:off x="3436938" y="3719523"/>
            <a:ext cx="2105025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1333" tIns="45667" rIns="91333" bIns="4566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883285" y="3719523"/>
            <a:ext cx="1909763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</p:spPr>
        <p:txBody>
          <a:bodyPr wrap="none" lIns="91333" tIns="45667" rIns="91333" bIns="4566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6075373" y="2590810"/>
            <a:ext cx="1717675" cy="1122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lIns="91333" tIns="45667" rIns="91333" bIns="4566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 flipV="1">
            <a:off x="1193800" y="2586038"/>
            <a:ext cx="1722438" cy="1116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 wrap="none" lIns="91333" tIns="45667" rIns="91333" bIns="4566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91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Epipolar</a:t>
            </a:r>
            <a:r>
              <a:rPr lang="en-US" dirty="0" smtClean="0"/>
              <a:t> constraint (general case)</a:t>
            </a:r>
          </a:p>
        </p:txBody>
      </p:sp>
      <p:sp>
        <p:nvSpPr>
          <p:cNvPr id="22548" name="Freeform 21"/>
          <p:cNvSpPr>
            <a:spLocks/>
          </p:cNvSpPr>
          <p:nvPr/>
        </p:nvSpPr>
        <p:spPr bwMode="auto">
          <a:xfrm>
            <a:off x="2819400" y="4114800"/>
            <a:ext cx="3124200" cy="609600"/>
          </a:xfrm>
          <a:custGeom>
            <a:avLst/>
            <a:gdLst>
              <a:gd name="T0" fmla="*/ 0 w 1968"/>
              <a:gd name="T1" fmla="*/ 0 h 384"/>
              <a:gd name="T2" fmla="*/ 2147483647 w 1968"/>
              <a:gd name="T3" fmla="*/ 2147483647 h 384"/>
              <a:gd name="T4" fmla="*/ 2147483647 w 1968"/>
              <a:gd name="T5" fmla="*/ 0 h 384"/>
              <a:gd name="T6" fmla="*/ 0 60000 65536"/>
              <a:gd name="T7" fmla="*/ 0 60000 65536"/>
              <a:gd name="T8" fmla="*/ 0 60000 65536"/>
              <a:gd name="T9" fmla="*/ 0 w 1968"/>
              <a:gd name="T10" fmla="*/ 0 h 384"/>
              <a:gd name="T11" fmla="*/ 1968 w 196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384">
                <a:moveTo>
                  <a:pt x="0" y="0"/>
                </a:moveTo>
                <a:cubicBezTo>
                  <a:pt x="340" y="192"/>
                  <a:pt x="680" y="384"/>
                  <a:pt x="1008" y="384"/>
                </a:cubicBezTo>
                <a:cubicBezTo>
                  <a:pt x="1336" y="384"/>
                  <a:pt x="1652" y="192"/>
                  <a:pt x="19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</p:spPr>
        <p:txBody>
          <a:bodyPr lIns="91333" tIns="45667" rIns="91333" bIns="45667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4251326" y="4232279"/>
            <a:ext cx="396896" cy="45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33" tIns="45667" rIns="91333" bIns="45667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</a:t>
            </a:r>
          </a:p>
        </p:txBody>
      </p:sp>
      <p:sp>
        <p:nvSpPr>
          <p:cNvPr id="22550" name="Line 23"/>
          <p:cNvSpPr>
            <a:spLocks noChangeShapeType="1"/>
          </p:cNvSpPr>
          <p:nvPr/>
        </p:nvSpPr>
        <p:spPr bwMode="auto">
          <a:xfrm>
            <a:off x="3733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1333" tIns="45667" rIns="91333" bIns="45667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4343400" y="3733800"/>
            <a:ext cx="274485" cy="45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33" tIns="45667" rIns="91333" bIns="45667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t</a:t>
            </a:r>
          </a:p>
        </p:txBody>
      </p:sp>
      <p:sp>
        <p:nvSpPr>
          <p:cNvPr id="682009" name="Text Box 25"/>
          <p:cNvSpPr txBox="1">
            <a:spLocks noChangeArrowheads="1"/>
          </p:cNvSpPr>
          <p:nvPr/>
        </p:nvSpPr>
        <p:spPr bwMode="auto">
          <a:xfrm>
            <a:off x="914401" y="5334001"/>
            <a:ext cx="6646102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33" tIns="45667" rIns="91333" bIns="45667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cs typeface="Arial" charset="0"/>
              </a:rPr>
              <a:t>The vectors </a:t>
            </a:r>
            <a:r>
              <a:rPr lang="en-US" sz="3200" b="1" i="1" dirty="0">
                <a:solidFill>
                  <a:srgbClr val="FF00FF"/>
                </a:solidFill>
                <a:latin typeface="Times New Roman" pitchFamily="18" charset="0"/>
                <a:cs typeface="Arial" charset="0"/>
              </a:rPr>
              <a:t>Rx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3200" b="1" i="1" dirty="0">
                <a:solidFill>
                  <a:srgbClr val="66FF33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, and </a:t>
            </a: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x’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 are coplanar 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648206" y="1143000"/>
            <a:ext cx="90120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33" tIns="45667" rIns="91333" bIns="45667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x,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1)</a:t>
            </a:r>
            <a:r>
              <a:rPr lang="en-US" i="1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19201"/>
              </p:ext>
            </p:extLst>
          </p:nvPr>
        </p:nvGraphicFramePr>
        <p:xfrm>
          <a:off x="1831975" y="1219204"/>
          <a:ext cx="10175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672840" imgH="457200" progId="Equation.3">
                  <p:embed/>
                </p:oleObj>
              </mc:Choice>
              <mc:Fallback>
                <p:oleObj name="Equation" r:id="rId5" imgW="672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1975" y="1219204"/>
                        <a:ext cx="1017588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410490"/>
              </p:ext>
            </p:extLst>
          </p:nvPr>
        </p:nvGraphicFramePr>
        <p:xfrm>
          <a:off x="6165850" y="1219204"/>
          <a:ext cx="10366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7" imgW="685800" imgH="457200" progId="Equation.3">
                  <p:embed/>
                </p:oleObj>
              </mc:Choice>
              <mc:Fallback>
                <p:oleObj name="Equation" r:id="rId7" imgW="68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1219204"/>
                        <a:ext cx="10366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>
            <a:endCxn id="24583" idx="1"/>
          </p:cNvCxnSpPr>
          <p:nvPr/>
        </p:nvCxnSpPr>
        <p:spPr bwMode="auto">
          <a:xfrm>
            <a:off x="2362201" y="1806576"/>
            <a:ext cx="293688" cy="633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6467475" y="1752600"/>
            <a:ext cx="1524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687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5" grpId="0"/>
      <p:bldP spid="6820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Epipolar</a:t>
            </a:r>
            <a:r>
              <a:rPr lang="en-US" dirty="0" smtClean="0"/>
              <a:t> constraint: Calibrated case</a:t>
            </a:r>
          </a:p>
        </p:txBody>
      </p:sp>
      <p:graphicFrame>
        <p:nvGraphicFramePr>
          <p:cNvPr id="675866" name="Object 2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4478895"/>
              </p:ext>
            </p:extLst>
          </p:nvPr>
        </p:nvGraphicFramePr>
        <p:xfrm>
          <a:off x="228600" y="4114810"/>
          <a:ext cx="2222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1054080" imgH="203040" progId="Equation.3">
                  <p:embed/>
                </p:oleObj>
              </mc:Choice>
              <mc:Fallback>
                <p:oleObj name="Equation" r:id="rId4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10"/>
                        <a:ext cx="2222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75817"/>
              </p:ext>
            </p:extLst>
          </p:nvPr>
        </p:nvGraphicFramePr>
        <p:xfrm>
          <a:off x="3505210" y="4038610"/>
          <a:ext cx="2111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6" imgW="889000" imgH="228600" progId="Equation.3">
                  <p:embed/>
                </p:oleObj>
              </mc:Choice>
              <mc:Fallback>
                <p:oleObj name="Equation" r:id="rId6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10" y="4038610"/>
                        <a:ext cx="21113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AutoShape 28"/>
          <p:cNvSpPr>
            <a:spLocks noChangeArrowheads="1"/>
          </p:cNvSpPr>
          <p:nvPr/>
        </p:nvSpPr>
        <p:spPr bwMode="auto">
          <a:xfrm>
            <a:off x="2667000" y="4114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pic>
        <p:nvPicPr>
          <p:cNvPr id="1033" name="Picture 3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31"/>
          <p:cNvSpPr>
            <a:spLocks noChangeArrowheads="1"/>
          </p:cNvSpPr>
          <p:nvPr/>
        </p:nvSpPr>
        <p:spPr bwMode="auto">
          <a:xfrm>
            <a:off x="1060460" y="180658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1035" name="Rectangle 32"/>
          <p:cNvSpPr>
            <a:spLocks noChangeArrowheads="1"/>
          </p:cNvSpPr>
          <p:nvPr/>
        </p:nvSpPr>
        <p:spPr bwMode="auto">
          <a:xfrm>
            <a:off x="7669217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1036" name="Text Box 33"/>
          <p:cNvSpPr txBox="1">
            <a:spLocks noChangeArrowheads="1"/>
          </p:cNvSpPr>
          <p:nvPr/>
        </p:nvSpPr>
        <p:spPr bwMode="auto">
          <a:xfrm>
            <a:off x="4391032" y="1143007"/>
            <a:ext cx="338338" cy="36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33" tIns="45667" rIns="91333" bIns="45667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X</a:t>
            </a:r>
          </a:p>
        </p:txBody>
      </p:sp>
      <p:sp>
        <p:nvSpPr>
          <p:cNvPr id="1037" name="Freeform 34"/>
          <p:cNvSpPr>
            <a:spLocks/>
          </p:cNvSpPr>
          <p:nvPr/>
        </p:nvSpPr>
        <p:spPr bwMode="auto">
          <a:xfrm>
            <a:off x="2655890" y="2468573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333" tIns="45667" rIns="91333" bIns="45667"/>
          <a:lstStyle/>
          <a:p>
            <a:endParaRPr lang="en-US"/>
          </a:p>
        </p:txBody>
      </p:sp>
      <p:sp>
        <p:nvSpPr>
          <p:cNvPr id="1038" name="Text Box 35"/>
          <p:cNvSpPr txBox="1">
            <a:spLocks noChangeArrowheads="1"/>
          </p:cNvSpPr>
          <p:nvPr/>
        </p:nvSpPr>
        <p:spPr bwMode="auto">
          <a:xfrm>
            <a:off x="2655888" y="2286000"/>
            <a:ext cx="192087" cy="30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3" tIns="45667" rIns="91333" bIns="45667">
            <a:spAutoFit/>
          </a:bodyPr>
          <a:lstStyle/>
          <a:p>
            <a:r>
              <a:rPr lang="en-US" sz="1400" b="1" i="1">
                <a:latin typeface="Times New Roman" pitchFamily="18" charset="0"/>
              </a:rPr>
              <a:t>x</a:t>
            </a:r>
          </a:p>
        </p:txBody>
      </p:sp>
      <p:sp>
        <p:nvSpPr>
          <p:cNvPr id="1039" name="Freeform 36"/>
          <p:cNvSpPr>
            <a:spLocks/>
          </p:cNvSpPr>
          <p:nvPr/>
        </p:nvSpPr>
        <p:spPr bwMode="auto">
          <a:xfrm>
            <a:off x="6126163" y="244634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333" tIns="45667" rIns="91333" bIns="45667"/>
          <a:lstStyle/>
          <a:p>
            <a:endParaRPr lang="en-US"/>
          </a:p>
        </p:txBody>
      </p:sp>
      <p:sp>
        <p:nvSpPr>
          <p:cNvPr id="1041" name="Line 38"/>
          <p:cNvSpPr>
            <a:spLocks noChangeShapeType="1"/>
          </p:cNvSpPr>
          <p:nvPr/>
        </p:nvSpPr>
        <p:spPr bwMode="auto">
          <a:xfrm flipV="1">
            <a:off x="1204913" y="3713163"/>
            <a:ext cx="1911350" cy="111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1042" name="Line 39"/>
          <p:cNvSpPr>
            <a:spLocks noChangeShapeType="1"/>
          </p:cNvSpPr>
          <p:nvPr/>
        </p:nvSpPr>
        <p:spPr bwMode="auto">
          <a:xfrm>
            <a:off x="3436938" y="3719523"/>
            <a:ext cx="2105025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1043" name="Line 40"/>
          <p:cNvSpPr>
            <a:spLocks noChangeShapeType="1"/>
          </p:cNvSpPr>
          <p:nvPr/>
        </p:nvSpPr>
        <p:spPr bwMode="auto">
          <a:xfrm>
            <a:off x="5883285" y="3719523"/>
            <a:ext cx="1909763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1044" name="Line 41"/>
          <p:cNvSpPr>
            <a:spLocks noChangeShapeType="1"/>
          </p:cNvSpPr>
          <p:nvPr/>
        </p:nvSpPr>
        <p:spPr bwMode="auto">
          <a:xfrm>
            <a:off x="6075373" y="2590810"/>
            <a:ext cx="1717675" cy="1122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1045" name="Line 42"/>
          <p:cNvSpPr>
            <a:spLocks noChangeShapeType="1"/>
          </p:cNvSpPr>
          <p:nvPr/>
        </p:nvSpPr>
        <p:spPr bwMode="auto">
          <a:xfrm flipV="1">
            <a:off x="1193800" y="2586038"/>
            <a:ext cx="1722438" cy="1116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057900" y="2286004"/>
            <a:ext cx="1333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33" tIns="45667" rIns="91333" bIns="45667">
            <a:spAutoFit/>
          </a:bodyPr>
          <a:lstStyle/>
          <a:p>
            <a:r>
              <a:rPr lang="en-US" sz="1400" b="1" i="1" dirty="0">
                <a:latin typeface="Times New Roman" pitchFamily="18" charset="0"/>
              </a:rPr>
              <a:t>x’ = </a:t>
            </a:r>
            <a:r>
              <a:rPr lang="en-US" sz="1400" b="1" i="1" dirty="0" err="1">
                <a:latin typeface="Times New Roman" pitchFamily="18" charset="0"/>
              </a:rPr>
              <a:t>Rx+t</a:t>
            </a:r>
            <a:endParaRPr lang="en-US" sz="1400" b="1" i="1" dirty="0">
              <a:latin typeface="Times New Roman" pitchFamily="18" charset="0"/>
            </a:endParaRP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706390"/>
              </p:ext>
            </p:extLst>
          </p:nvPr>
        </p:nvGraphicFramePr>
        <p:xfrm>
          <a:off x="6858000" y="4038610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9" imgW="660400" imgH="228600" progId="Equation.3">
                  <p:embed/>
                </p:oleObj>
              </mc:Choice>
              <mc:Fallback>
                <p:oleObj name="Equation" r:id="rId9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10"/>
                        <a:ext cx="15684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6019800" y="4114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7239000" y="4681538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5775730" y="5222885"/>
            <a:ext cx="2420127" cy="6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33" tIns="45667" rIns="91333" bIns="45667">
            <a:spAutoFit/>
          </a:bodyPr>
          <a:lstStyle/>
          <a:p>
            <a:pPr algn="ctr"/>
            <a:r>
              <a:rPr lang="en-US" b="1" dirty="0"/>
              <a:t>Essential Matrix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Longuet</a:t>
            </a:r>
            <a:r>
              <a:rPr lang="en-US" dirty="0"/>
              <a:t>-Higgins, 1981)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181600" y="5138738"/>
            <a:ext cx="3581400" cy="1033462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lIns="91333" tIns="45667" rIns="91333" bIns="45667" anchor="ctr"/>
          <a:lstStyle/>
          <a:p>
            <a:endParaRPr lang="en-US"/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828802" y="6365875"/>
            <a:ext cx="3749146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33" tIns="45667" rIns="91333" bIns="45667">
            <a:spAutoFit/>
          </a:bodyPr>
          <a:lstStyle/>
          <a:p>
            <a:r>
              <a:rPr lang="en-US" dirty="0"/>
              <a:t>The vectors </a:t>
            </a:r>
            <a:r>
              <a:rPr lang="en-US" b="1" i="1" dirty="0" smtClean="0">
                <a:solidFill>
                  <a:srgbClr val="FF00FF"/>
                </a:solidFill>
                <a:latin typeface="Times New Roman" pitchFamily="18" charset="0"/>
              </a:rPr>
              <a:t>Rx</a:t>
            </a:r>
            <a:r>
              <a:rPr lang="en-US" dirty="0" smtClean="0"/>
              <a:t>, </a:t>
            </a:r>
            <a:r>
              <a:rPr lang="en-US" b="1" i="1" dirty="0">
                <a:solidFill>
                  <a:srgbClr val="66FF33"/>
                </a:solidFill>
                <a:latin typeface="Times New Roman" pitchFamily="18" charset="0"/>
              </a:rPr>
              <a:t>t</a:t>
            </a:r>
            <a:r>
              <a:rPr lang="en-US" dirty="0"/>
              <a:t>, and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’</a:t>
            </a:r>
            <a:r>
              <a:rPr lang="en-US" dirty="0"/>
              <a:t> are coplanar </a:t>
            </a:r>
          </a:p>
        </p:txBody>
      </p:sp>
    </p:spTree>
    <p:extLst>
      <p:ext uri="{BB962C8B-B14F-4D97-AF65-F5344CB8AC3E}">
        <p14:creationId xmlns:p14="http://schemas.microsoft.com/office/powerpoint/2010/main" val="9869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E:\class\figures\Pages from lecture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87122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View Geometry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1738"/>
            <a:ext cx="8229600" cy="1903412"/>
          </a:xfrm>
        </p:spPr>
        <p:txBody>
          <a:bodyPr/>
          <a:lstStyle/>
          <a:p>
            <a:r>
              <a:rPr lang="en-US" altLang="en-US"/>
              <a:t>When a camera changes position and orientation, the scene moves rigidly relative to the camera</a:t>
            </a: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3154363" y="2301875"/>
          <a:ext cx="247650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ClipArt" r:id="rId4" imgW="2826720" imgH="3497040" progId="MS_ClipArt_Gallery.2">
                  <p:embed/>
                </p:oleObj>
              </mc:Choice>
              <mc:Fallback>
                <p:oleObj name="ClipArt" r:id="rId4" imgW="2826720" imgH="3497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301875"/>
                        <a:ext cx="2476500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65" name="Group 5"/>
          <p:cNvGrpSpPr>
            <a:grpSpLocks/>
          </p:cNvGrpSpPr>
          <p:nvPr/>
        </p:nvGrpSpPr>
        <p:grpSpPr bwMode="auto">
          <a:xfrm>
            <a:off x="4646613" y="4902200"/>
            <a:ext cx="2668587" cy="1689100"/>
            <a:chOff x="3312" y="2928"/>
            <a:chExt cx="1440" cy="912"/>
          </a:xfrm>
        </p:grpSpPr>
        <p:grpSp>
          <p:nvGrpSpPr>
            <p:cNvPr id="450566" name="Group 6"/>
            <p:cNvGrpSpPr>
              <a:grpSpLocks/>
            </p:cNvGrpSpPr>
            <p:nvPr/>
          </p:nvGrpSpPr>
          <p:grpSpPr bwMode="auto">
            <a:xfrm>
              <a:off x="4416" y="3264"/>
              <a:ext cx="336" cy="240"/>
              <a:chOff x="3648" y="2448"/>
              <a:chExt cx="336" cy="240"/>
            </a:xfrm>
          </p:grpSpPr>
          <p:sp>
            <p:nvSpPr>
              <p:cNvPr id="450567" name="Oval 7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400000" lon="18300000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568" name="Rectangle 8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400000" lon="18300000" rev="0"/>
                </a:camera>
                <a:lightRig rig="legacyFlat4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569" name="Rectangle 9"/>
            <p:cNvSpPr>
              <a:spLocks noChangeArrowheads="1"/>
            </p:cNvSpPr>
            <p:nvPr/>
          </p:nvSpPr>
          <p:spPr bwMode="auto">
            <a:xfrm>
              <a:off x="3888" y="2928"/>
              <a:ext cx="624" cy="432"/>
            </a:xfrm>
            <a:prstGeom prst="rect">
              <a:avLst/>
            </a:prstGeom>
            <a:solidFill>
              <a:schemeClr val="folHlink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570" name="Rectangle 10"/>
            <p:cNvSpPr>
              <a:spLocks noChangeArrowheads="1"/>
            </p:cNvSpPr>
            <p:nvPr/>
          </p:nvSpPr>
          <p:spPr bwMode="auto">
            <a:xfrm>
              <a:off x="3312" y="3168"/>
              <a:ext cx="624" cy="480"/>
            </a:xfrm>
            <a:prstGeom prst="rect">
              <a:avLst/>
            </a:prstGeom>
            <a:solidFill>
              <a:schemeClr val="folHlink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700000" lon="20099999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571" name="Rectangle 11"/>
            <p:cNvSpPr>
              <a:spLocks noChangeArrowheads="1"/>
            </p:cNvSpPr>
            <p:nvPr/>
          </p:nvSpPr>
          <p:spPr bwMode="auto">
            <a:xfrm>
              <a:off x="4278" y="2982"/>
              <a:ext cx="90" cy="240"/>
            </a:xfrm>
            <a:prstGeom prst="rect">
              <a:avLst/>
            </a:prstGeom>
            <a:solidFill>
              <a:srgbClr val="00CCFF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572" name="Rectangle 12"/>
            <p:cNvSpPr>
              <a:spLocks noChangeArrowheads="1"/>
            </p:cNvSpPr>
            <p:nvPr/>
          </p:nvSpPr>
          <p:spPr bwMode="auto">
            <a:xfrm>
              <a:off x="4224" y="3030"/>
              <a:ext cx="90" cy="240"/>
            </a:xfrm>
            <a:prstGeom prst="rect">
              <a:avLst/>
            </a:prstGeom>
            <a:solidFill>
              <a:srgbClr val="3366FF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573" name="Rectangle 13"/>
            <p:cNvSpPr>
              <a:spLocks noChangeArrowheads="1"/>
            </p:cNvSpPr>
            <p:nvPr/>
          </p:nvSpPr>
          <p:spPr bwMode="auto">
            <a:xfrm>
              <a:off x="4266" y="2928"/>
              <a:ext cx="96" cy="10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574" name="Rectangle 14"/>
            <p:cNvSpPr>
              <a:spLocks noChangeArrowheads="1"/>
            </p:cNvSpPr>
            <p:nvPr/>
          </p:nvSpPr>
          <p:spPr bwMode="auto">
            <a:xfrm>
              <a:off x="4209" y="2982"/>
              <a:ext cx="96" cy="102"/>
            </a:xfrm>
            <a:prstGeom prst="rect">
              <a:avLst/>
            </a:prstGeom>
            <a:solidFill>
              <a:srgbClr val="FF6699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575" name="Rectangle 15"/>
            <p:cNvSpPr>
              <a:spLocks noChangeArrowheads="1"/>
            </p:cNvSpPr>
            <p:nvPr/>
          </p:nvSpPr>
          <p:spPr bwMode="auto">
            <a:xfrm>
              <a:off x="4200" y="3078"/>
              <a:ext cx="48" cy="240"/>
            </a:xfrm>
            <a:prstGeom prst="rect">
              <a:avLst/>
            </a:prstGeom>
            <a:solidFill>
              <a:srgbClr val="CC99FF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50576" name="Group 16"/>
            <p:cNvGrpSpPr>
              <a:grpSpLocks/>
            </p:cNvGrpSpPr>
            <p:nvPr/>
          </p:nvGrpSpPr>
          <p:grpSpPr bwMode="auto">
            <a:xfrm>
              <a:off x="3546" y="3234"/>
              <a:ext cx="134" cy="403"/>
              <a:chOff x="1303" y="2302"/>
              <a:chExt cx="420" cy="1263"/>
            </a:xfrm>
          </p:grpSpPr>
          <p:sp>
            <p:nvSpPr>
              <p:cNvPr id="450577" name="Rectangle 17"/>
              <p:cNvSpPr>
                <a:spLocks noChangeArrowheads="1"/>
              </p:cNvSpPr>
              <p:nvPr/>
            </p:nvSpPr>
            <p:spPr bwMode="auto">
              <a:xfrm>
                <a:off x="1370" y="2687"/>
                <a:ext cx="302" cy="817"/>
              </a:xfrm>
              <a:prstGeom prst="rect">
                <a:avLst/>
              </a:prstGeom>
              <a:solidFill>
                <a:srgbClr val="3366FF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3366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578" name="Rectangle 18"/>
              <p:cNvSpPr>
                <a:spLocks noChangeArrowheads="1"/>
              </p:cNvSpPr>
              <p:nvPr/>
            </p:nvSpPr>
            <p:spPr bwMode="auto">
              <a:xfrm>
                <a:off x="1314" y="2747"/>
                <a:ext cx="80" cy="818"/>
              </a:xfrm>
              <a:prstGeom prst="rect">
                <a:avLst/>
              </a:prstGeom>
              <a:solidFill>
                <a:srgbClr val="CC99FF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CC99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579" name="Rectangle 19"/>
              <p:cNvSpPr>
                <a:spLocks noChangeArrowheads="1"/>
              </p:cNvSpPr>
              <p:nvPr/>
            </p:nvSpPr>
            <p:spPr bwMode="auto">
              <a:xfrm>
                <a:off x="1632" y="2628"/>
                <a:ext cx="80" cy="822"/>
              </a:xfrm>
              <a:prstGeom prst="rect">
                <a:avLst/>
              </a:prstGeom>
              <a:solidFill>
                <a:srgbClr val="99CCFF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580" name="Rectangle 20"/>
              <p:cNvSpPr>
                <a:spLocks noChangeArrowheads="1"/>
              </p:cNvSpPr>
              <p:nvPr/>
            </p:nvSpPr>
            <p:spPr bwMode="auto">
              <a:xfrm>
                <a:off x="1541" y="2302"/>
                <a:ext cx="182" cy="534"/>
              </a:xfrm>
              <a:prstGeom prst="rect">
                <a:avLst/>
              </a:prstGeom>
              <a:solidFill>
                <a:schemeClr val="hlink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581" name="Rectangle 21"/>
              <p:cNvSpPr>
                <a:spLocks noChangeArrowheads="1"/>
              </p:cNvSpPr>
              <p:nvPr/>
            </p:nvSpPr>
            <p:spPr bwMode="auto">
              <a:xfrm>
                <a:off x="1476" y="2343"/>
                <a:ext cx="76" cy="534"/>
              </a:xfrm>
              <a:prstGeom prst="rect">
                <a:avLst/>
              </a:prstGeom>
              <a:solidFill>
                <a:srgbClr val="00FF00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00FF0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582" name="Rectangle 22"/>
              <p:cNvSpPr>
                <a:spLocks noChangeArrowheads="1"/>
              </p:cNvSpPr>
              <p:nvPr/>
            </p:nvSpPr>
            <p:spPr bwMode="auto">
              <a:xfrm>
                <a:off x="1303" y="2391"/>
                <a:ext cx="182" cy="534"/>
              </a:xfrm>
              <a:prstGeom prst="rect">
                <a:avLst/>
              </a:prstGeom>
              <a:solidFill>
                <a:srgbClr val="FF6699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FF6699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0583" name="Group 23"/>
            <p:cNvGrpSpPr>
              <a:grpSpLocks/>
            </p:cNvGrpSpPr>
            <p:nvPr/>
          </p:nvGrpSpPr>
          <p:grpSpPr bwMode="auto">
            <a:xfrm>
              <a:off x="3600" y="3600"/>
              <a:ext cx="336" cy="240"/>
              <a:chOff x="3648" y="2448"/>
              <a:chExt cx="336" cy="240"/>
            </a:xfrm>
          </p:grpSpPr>
          <p:sp>
            <p:nvSpPr>
              <p:cNvPr id="450584" name="Oval 24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585" name="Rectangle 25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50586" name="Text Box 26"/>
          <p:cNvSpPr txBox="1">
            <a:spLocks noChangeArrowheads="1"/>
          </p:cNvSpPr>
          <p:nvPr/>
        </p:nvSpPr>
        <p:spPr bwMode="auto">
          <a:xfrm>
            <a:off x="3154363" y="4740275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ahoma" pitchFamily="34" charset="0"/>
              </a:rPr>
              <a:t>3-D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ahoma" pitchFamily="34" charset="0"/>
              </a:rPr>
              <a:t>Scene</a:t>
            </a:r>
          </a:p>
        </p:txBody>
      </p:sp>
      <p:cxnSp>
        <p:nvCxnSpPr>
          <p:cNvPr id="450587" name="AutoShape 27"/>
          <p:cNvCxnSpPr>
            <a:cxnSpLocks noChangeShapeType="1"/>
          </p:cNvCxnSpPr>
          <p:nvPr/>
        </p:nvCxnSpPr>
        <p:spPr bwMode="auto">
          <a:xfrm rot="5400000" flipH="1" flipV="1">
            <a:off x="6049169" y="5501481"/>
            <a:ext cx="622300" cy="1512888"/>
          </a:xfrm>
          <a:prstGeom prst="curvedConnector3">
            <a:avLst>
              <a:gd name="adj1" fmla="val -1787"/>
            </a:avLst>
          </a:prstGeom>
          <a:noFill/>
          <a:ln w="5080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588" name="Oval 28"/>
          <p:cNvSpPr>
            <a:spLocks noChangeArrowheads="1"/>
          </p:cNvSpPr>
          <p:nvPr/>
        </p:nvSpPr>
        <p:spPr bwMode="auto">
          <a:xfrm>
            <a:off x="5167313" y="4206875"/>
            <a:ext cx="161925" cy="1619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589" name="Line 29"/>
          <p:cNvSpPr>
            <a:spLocks noChangeShapeType="1"/>
          </p:cNvSpPr>
          <p:nvPr/>
        </p:nvSpPr>
        <p:spPr bwMode="auto">
          <a:xfrm>
            <a:off x="5227638" y="4283075"/>
            <a:ext cx="47625" cy="11636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0" name="Oval 30"/>
          <p:cNvSpPr>
            <a:spLocks noChangeArrowheads="1"/>
          </p:cNvSpPr>
          <p:nvPr/>
        </p:nvSpPr>
        <p:spPr bwMode="auto">
          <a:xfrm>
            <a:off x="5243513" y="5832475"/>
            <a:ext cx="60325" cy="603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1" name="Line 31"/>
          <p:cNvSpPr>
            <a:spLocks noChangeShapeType="1"/>
          </p:cNvSpPr>
          <p:nvPr/>
        </p:nvSpPr>
        <p:spPr bwMode="auto">
          <a:xfrm>
            <a:off x="5227638" y="4283075"/>
            <a:ext cx="1000125" cy="7191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2" name="Oval 32"/>
          <p:cNvSpPr>
            <a:spLocks noChangeArrowheads="1"/>
          </p:cNvSpPr>
          <p:nvPr/>
        </p:nvSpPr>
        <p:spPr bwMode="auto">
          <a:xfrm>
            <a:off x="6448425" y="5191125"/>
            <a:ext cx="60325" cy="603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3" name="Text Box 33"/>
          <p:cNvSpPr txBox="1">
            <a:spLocks noChangeArrowheads="1"/>
          </p:cNvSpPr>
          <p:nvPr/>
        </p:nvSpPr>
        <p:spPr bwMode="auto">
          <a:xfrm>
            <a:off x="5299075" y="5527675"/>
            <a:ext cx="411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450594" name="Text Box 34"/>
          <p:cNvSpPr txBox="1">
            <a:spLocks noChangeArrowheads="1"/>
          </p:cNvSpPr>
          <p:nvPr/>
        </p:nvSpPr>
        <p:spPr bwMode="auto">
          <a:xfrm>
            <a:off x="6472238" y="4827588"/>
            <a:ext cx="48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00"/>
                </a:solidFill>
                <a:latin typeface="Tahoma" pitchFamily="34" charset="0"/>
              </a:rPr>
              <a:t>u</a:t>
            </a:r>
            <a:r>
              <a:rPr lang="en-US" altLang="en-US" sz="2800">
                <a:solidFill>
                  <a:srgbClr val="000000"/>
                </a:solidFill>
                <a:latin typeface="Tahoma" pitchFamily="34" charset="0"/>
              </a:rPr>
              <a:t>’</a:t>
            </a:r>
            <a:endParaRPr lang="en-US" altLang="en-US" sz="28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450595" name="Object 35"/>
          <p:cNvGraphicFramePr>
            <a:graphicFrameLocks noChangeAspect="1"/>
          </p:cNvGraphicFramePr>
          <p:nvPr/>
        </p:nvGraphicFramePr>
        <p:xfrm>
          <a:off x="5135563" y="3113088"/>
          <a:ext cx="1062037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545760" imgH="914400" progId="Equation.DSMT4">
                  <p:embed/>
                </p:oleObj>
              </mc:Choice>
              <mc:Fallback>
                <p:oleObj name="Equation" r:id="rId6" imgW="545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3113088"/>
                        <a:ext cx="1062037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6" name="Text Box 36"/>
          <p:cNvSpPr txBox="1">
            <a:spLocks noChangeArrowheads="1"/>
          </p:cNvSpPr>
          <p:nvPr/>
        </p:nvSpPr>
        <p:spPr bwMode="auto">
          <a:xfrm>
            <a:off x="857250" y="6237288"/>
            <a:ext cx="380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C9900"/>
                </a:solidFill>
                <a:latin typeface="Tahoma" pitchFamily="34" charset="0"/>
              </a:rPr>
              <a:t>Rotation + translation</a:t>
            </a:r>
          </a:p>
        </p:txBody>
      </p:sp>
    </p:spTree>
    <p:extLst>
      <p:ext uri="{BB962C8B-B14F-4D97-AF65-F5344CB8AC3E}">
        <p14:creationId xmlns:p14="http://schemas.microsoft.com/office/powerpoint/2010/main" val="9994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075" name="Object 3"/>
          <p:cNvGraphicFramePr>
            <a:graphicFrameLocks noChangeAspect="1"/>
          </p:cNvGraphicFramePr>
          <p:nvPr/>
        </p:nvGraphicFramePr>
        <p:xfrm>
          <a:off x="828675" y="1647825"/>
          <a:ext cx="247650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ClipArt" r:id="rId3" imgW="2826720" imgH="3497040" progId="MS_ClipArt_Gallery.2">
                  <p:embed/>
                </p:oleObj>
              </mc:Choice>
              <mc:Fallback>
                <p:oleObj name="ClipArt" r:id="rId3" imgW="2826720" imgH="3497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647825"/>
                        <a:ext cx="2476500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076" name="Group 4"/>
          <p:cNvGrpSpPr>
            <a:grpSpLocks/>
          </p:cNvGrpSpPr>
          <p:nvPr/>
        </p:nvGrpSpPr>
        <p:grpSpPr bwMode="auto">
          <a:xfrm>
            <a:off x="2320925" y="4248150"/>
            <a:ext cx="2668588" cy="1689100"/>
            <a:chOff x="3312" y="2928"/>
            <a:chExt cx="1440" cy="912"/>
          </a:xfrm>
        </p:grpSpPr>
        <p:grpSp>
          <p:nvGrpSpPr>
            <p:cNvPr id="515077" name="Group 5"/>
            <p:cNvGrpSpPr>
              <a:grpSpLocks/>
            </p:cNvGrpSpPr>
            <p:nvPr/>
          </p:nvGrpSpPr>
          <p:grpSpPr bwMode="auto">
            <a:xfrm>
              <a:off x="4416" y="3264"/>
              <a:ext cx="336" cy="240"/>
              <a:chOff x="3648" y="2448"/>
              <a:chExt cx="336" cy="240"/>
            </a:xfrm>
          </p:grpSpPr>
          <p:sp>
            <p:nvSpPr>
              <p:cNvPr id="515078" name="Oval 6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400000" lon="18300000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079" name="Rectangle 7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400000" lon="18300000" rev="0"/>
                </a:camera>
                <a:lightRig rig="legacyFlat4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5080" name="Rectangle 8"/>
            <p:cNvSpPr>
              <a:spLocks noChangeArrowheads="1"/>
            </p:cNvSpPr>
            <p:nvPr/>
          </p:nvSpPr>
          <p:spPr bwMode="auto">
            <a:xfrm>
              <a:off x="3888" y="2928"/>
              <a:ext cx="624" cy="432"/>
            </a:xfrm>
            <a:prstGeom prst="rect">
              <a:avLst/>
            </a:prstGeom>
            <a:solidFill>
              <a:schemeClr val="folHlink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5081" name="Rectangle 9"/>
            <p:cNvSpPr>
              <a:spLocks noChangeArrowheads="1"/>
            </p:cNvSpPr>
            <p:nvPr/>
          </p:nvSpPr>
          <p:spPr bwMode="auto">
            <a:xfrm>
              <a:off x="3312" y="3168"/>
              <a:ext cx="624" cy="480"/>
            </a:xfrm>
            <a:prstGeom prst="rect">
              <a:avLst/>
            </a:prstGeom>
            <a:solidFill>
              <a:schemeClr val="folHlink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700000" lon="20099999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5082" name="Rectangle 10"/>
            <p:cNvSpPr>
              <a:spLocks noChangeArrowheads="1"/>
            </p:cNvSpPr>
            <p:nvPr/>
          </p:nvSpPr>
          <p:spPr bwMode="auto">
            <a:xfrm>
              <a:off x="4278" y="2982"/>
              <a:ext cx="90" cy="240"/>
            </a:xfrm>
            <a:prstGeom prst="rect">
              <a:avLst/>
            </a:prstGeom>
            <a:solidFill>
              <a:srgbClr val="00CCFF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5083" name="Rectangle 11"/>
            <p:cNvSpPr>
              <a:spLocks noChangeArrowheads="1"/>
            </p:cNvSpPr>
            <p:nvPr/>
          </p:nvSpPr>
          <p:spPr bwMode="auto">
            <a:xfrm>
              <a:off x="4224" y="3030"/>
              <a:ext cx="90" cy="240"/>
            </a:xfrm>
            <a:prstGeom prst="rect">
              <a:avLst/>
            </a:prstGeom>
            <a:solidFill>
              <a:srgbClr val="3366FF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5084" name="Rectangle 12"/>
            <p:cNvSpPr>
              <a:spLocks noChangeArrowheads="1"/>
            </p:cNvSpPr>
            <p:nvPr/>
          </p:nvSpPr>
          <p:spPr bwMode="auto">
            <a:xfrm>
              <a:off x="4266" y="2928"/>
              <a:ext cx="96" cy="10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5085" name="Rectangle 13"/>
            <p:cNvSpPr>
              <a:spLocks noChangeArrowheads="1"/>
            </p:cNvSpPr>
            <p:nvPr/>
          </p:nvSpPr>
          <p:spPr bwMode="auto">
            <a:xfrm>
              <a:off x="4209" y="2982"/>
              <a:ext cx="96" cy="102"/>
            </a:xfrm>
            <a:prstGeom prst="rect">
              <a:avLst/>
            </a:prstGeom>
            <a:solidFill>
              <a:srgbClr val="FF6699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5086" name="Rectangle 14"/>
            <p:cNvSpPr>
              <a:spLocks noChangeArrowheads="1"/>
            </p:cNvSpPr>
            <p:nvPr/>
          </p:nvSpPr>
          <p:spPr bwMode="auto">
            <a:xfrm>
              <a:off x="4200" y="3078"/>
              <a:ext cx="48" cy="240"/>
            </a:xfrm>
            <a:prstGeom prst="rect">
              <a:avLst/>
            </a:prstGeom>
            <a:solidFill>
              <a:srgbClr val="CC99FF"/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2400000" lon="18300000" rev="0"/>
              </a:camera>
              <a:lightRig rig="legacyFlat4" dir="t"/>
            </a:scene3d>
            <a:sp3d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15087" name="Group 15"/>
            <p:cNvGrpSpPr>
              <a:grpSpLocks/>
            </p:cNvGrpSpPr>
            <p:nvPr/>
          </p:nvGrpSpPr>
          <p:grpSpPr bwMode="auto">
            <a:xfrm>
              <a:off x="3546" y="3234"/>
              <a:ext cx="134" cy="403"/>
              <a:chOff x="1303" y="2302"/>
              <a:chExt cx="420" cy="1263"/>
            </a:xfrm>
          </p:grpSpPr>
          <p:sp>
            <p:nvSpPr>
              <p:cNvPr id="515088" name="Rectangle 16"/>
              <p:cNvSpPr>
                <a:spLocks noChangeArrowheads="1"/>
              </p:cNvSpPr>
              <p:nvPr/>
            </p:nvSpPr>
            <p:spPr bwMode="auto">
              <a:xfrm>
                <a:off x="1370" y="2687"/>
                <a:ext cx="302" cy="817"/>
              </a:xfrm>
              <a:prstGeom prst="rect">
                <a:avLst/>
              </a:prstGeom>
              <a:solidFill>
                <a:srgbClr val="3366FF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3366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089" name="Rectangle 17"/>
              <p:cNvSpPr>
                <a:spLocks noChangeArrowheads="1"/>
              </p:cNvSpPr>
              <p:nvPr/>
            </p:nvSpPr>
            <p:spPr bwMode="auto">
              <a:xfrm>
                <a:off x="1314" y="2747"/>
                <a:ext cx="80" cy="818"/>
              </a:xfrm>
              <a:prstGeom prst="rect">
                <a:avLst/>
              </a:prstGeom>
              <a:solidFill>
                <a:srgbClr val="CC99FF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CC99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090" name="Rectangle 18"/>
              <p:cNvSpPr>
                <a:spLocks noChangeArrowheads="1"/>
              </p:cNvSpPr>
              <p:nvPr/>
            </p:nvSpPr>
            <p:spPr bwMode="auto">
              <a:xfrm>
                <a:off x="1632" y="2628"/>
                <a:ext cx="80" cy="822"/>
              </a:xfrm>
              <a:prstGeom prst="rect">
                <a:avLst/>
              </a:prstGeom>
              <a:solidFill>
                <a:srgbClr val="99CCFF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091" name="Rectangle 19"/>
              <p:cNvSpPr>
                <a:spLocks noChangeArrowheads="1"/>
              </p:cNvSpPr>
              <p:nvPr/>
            </p:nvSpPr>
            <p:spPr bwMode="auto">
              <a:xfrm>
                <a:off x="1541" y="2302"/>
                <a:ext cx="182" cy="534"/>
              </a:xfrm>
              <a:prstGeom prst="rect">
                <a:avLst/>
              </a:prstGeom>
              <a:solidFill>
                <a:schemeClr val="hlink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092" name="Rectangle 20"/>
              <p:cNvSpPr>
                <a:spLocks noChangeArrowheads="1"/>
              </p:cNvSpPr>
              <p:nvPr/>
            </p:nvSpPr>
            <p:spPr bwMode="auto">
              <a:xfrm>
                <a:off x="1476" y="2343"/>
                <a:ext cx="76" cy="534"/>
              </a:xfrm>
              <a:prstGeom prst="rect">
                <a:avLst/>
              </a:prstGeom>
              <a:solidFill>
                <a:srgbClr val="00FF00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00FF0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093" name="Rectangle 21"/>
              <p:cNvSpPr>
                <a:spLocks noChangeArrowheads="1"/>
              </p:cNvSpPr>
              <p:nvPr/>
            </p:nvSpPr>
            <p:spPr bwMode="auto">
              <a:xfrm>
                <a:off x="1303" y="2391"/>
                <a:ext cx="182" cy="534"/>
              </a:xfrm>
              <a:prstGeom prst="rect">
                <a:avLst/>
              </a:prstGeom>
              <a:solidFill>
                <a:srgbClr val="FF6699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prstMaterial="legacyMatte">
                <a:bevelT w="13500" h="13500" prst="angle"/>
                <a:bevelB w="13500" h="13500" prst="angle"/>
                <a:extrusionClr>
                  <a:srgbClr val="FF6699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5094" name="Group 22"/>
            <p:cNvGrpSpPr>
              <a:grpSpLocks/>
            </p:cNvGrpSpPr>
            <p:nvPr/>
          </p:nvGrpSpPr>
          <p:grpSpPr bwMode="auto">
            <a:xfrm>
              <a:off x="3600" y="3600"/>
              <a:ext cx="336" cy="240"/>
              <a:chOff x="3648" y="2448"/>
              <a:chExt cx="336" cy="240"/>
            </a:xfrm>
          </p:grpSpPr>
          <p:sp>
            <p:nvSpPr>
              <p:cNvPr id="515095" name="Oval 23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096" name="Rectangle 24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miter lim="800000"/>
                <a:headEnd/>
                <a:tailEnd/>
              </a:ln>
              <a:effectLst/>
              <a:scene3d>
                <a:camera prst="legacyPerspectiveFront">
                  <a:rot lat="2700000" lon="20099999" rev="0"/>
                </a:camera>
                <a:lightRig rig="legacyFlat4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r" defTabSz="914400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15097" name="Text Box 25"/>
          <p:cNvSpPr txBox="1">
            <a:spLocks noChangeArrowheads="1"/>
          </p:cNvSpPr>
          <p:nvPr/>
        </p:nvSpPr>
        <p:spPr bwMode="auto">
          <a:xfrm>
            <a:off x="828675" y="4086225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ahoma" pitchFamily="34" charset="0"/>
              </a:rPr>
              <a:t>3-D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ahoma" pitchFamily="34" charset="0"/>
              </a:rPr>
              <a:t>Scene</a:t>
            </a:r>
          </a:p>
        </p:txBody>
      </p:sp>
      <p:cxnSp>
        <p:nvCxnSpPr>
          <p:cNvPr id="515098" name="AutoShape 26"/>
          <p:cNvCxnSpPr>
            <a:cxnSpLocks noChangeShapeType="1"/>
          </p:cNvCxnSpPr>
          <p:nvPr/>
        </p:nvCxnSpPr>
        <p:spPr bwMode="auto">
          <a:xfrm rot="5400000" flipH="1" flipV="1">
            <a:off x="3723482" y="4847431"/>
            <a:ext cx="622300" cy="1512887"/>
          </a:xfrm>
          <a:prstGeom prst="curvedConnector3">
            <a:avLst>
              <a:gd name="adj1" fmla="val -1787"/>
            </a:avLst>
          </a:prstGeom>
          <a:noFill/>
          <a:ln w="5080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099" name="Text Box 27"/>
          <p:cNvSpPr txBox="1">
            <a:spLocks noChangeArrowheads="1"/>
          </p:cNvSpPr>
          <p:nvPr/>
        </p:nvSpPr>
        <p:spPr bwMode="auto">
          <a:xfrm>
            <a:off x="4783138" y="5807075"/>
            <a:ext cx="380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C9900"/>
                </a:solidFill>
                <a:latin typeface="Tahoma" pitchFamily="34" charset="0"/>
              </a:rPr>
              <a:t>Rotation + translation</a:t>
            </a:r>
          </a:p>
        </p:txBody>
      </p:sp>
      <p:sp>
        <p:nvSpPr>
          <p:cNvPr id="515100" name="Oval 28"/>
          <p:cNvSpPr>
            <a:spLocks noChangeArrowheads="1"/>
          </p:cNvSpPr>
          <p:nvPr/>
        </p:nvSpPr>
        <p:spPr bwMode="auto">
          <a:xfrm>
            <a:off x="2841625" y="3552825"/>
            <a:ext cx="161925" cy="1619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5101" name="Line 29"/>
          <p:cNvSpPr>
            <a:spLocks noChangeShapeType="1"/>
          </p:cNvSpPr>
          <p:nvPr/>
        </p:nvSpPr>
        <p:spPr bwMode="auto">
          <a:xfrm>
            <a:off x="2901950" y="3629025"/>
            <a:ext cx="47625" cy="11636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5102" name="Oval 30"/>
          <p:cNvSpPr>
            <a:spLocks noChangeArrowheads="1"/>
          </p:cNvSpPr>
          <p:nvPr/>
        </p:nvSpPr>
        <p:spPr bwMode="auto">
          <a:xfrm>
            <a:off x="2917825" y="5178425"/>
            <a:ext cx="60325" cy="603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5103" name="Line 31"/>
          <p:cNvSpPr>
            <a:spLocks noChangeShapeType="1"/>
          </p:cNvSpPr>
          <p:nvPr/>
        </p:nvSpPr>
        <p:spPr bwMode="auto">
          <a:xfrm>
            <a:off x="2901950" y="3629025"/>
            <a:ext cx="1000125" cy="7191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5104" name="Oval 32"/>
          <p:cNvSpPr>
            <a:spLocks noChangeArrowheads="1"/>
          </p:cNvSpPr>
          <p:nvPr/>
        </p:nvSpPr>
        <p:spPr bwMode="auto">
          <a:xfrm>
            <a:off x="4122738" y="4537075"/>
            <a:ext cx="60325" cy="603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5105" name="Text Box 33"/>
          <p:cNvSpPr txBox="1">
            <a:spLocks noChangeArrowheads="1"/>
          </p:cNvSpPr>
          <p:nvPr/>
        </p:nvSpPr>
        <p:spPr bwMode="auto">
          <a:xfrm>
            <a:off x="2973388" y="4873625"/>
            <a:ext cx="411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515106" name="Text Box 34"/>
          <p:cNvSpPr txBox="1">
            <a:spLocks noChangeArrowheads="1"/>
          </p:cNvSpPr>
          <p:nvPr/>
        </p:nvSpPr>
        <p:spPr bwMode="auto">
          <a:xfrm>
            <a:off x="4146550" y="4173538"/>
            <a:ext cx="48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00"/>
                </a:solidFill>
                <a:latin typeface="Tahoma" pitchFamily="34" charset="0"/>
              </a:rPr>
              <a:t>u</a:t>
            </a:r>
            <a:r>
              <a:rPr lang="en-US" altLang="en-US" sz="2800">
                <a:solidFill>
                  <a:srgbClr val="000000"/>
                </a:solidFill>
                <a:latin typeface="Tahoma" pitchFamily="34" charset="0"/>
              </a:rPr>
              <a:t>’</a:t>
            </a:r>
            <a:endParaRPr lang="en-US" altLang="en-US" sz="28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515107" name="Object 35"/>
          <p:cNvGraphicFramePr>
            <a:graphicFrameLocks noChangeAspect="1"/>
          </p:cNvGraphicFramePr>
          <p:nvPr/>
        </p:nvGraphicFramePr>
        <p:xfrm>
          <a:off x="2809875" y="2459038"/>
          <a:ext cx="1062038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545760" imgH="914400" progId="Equation.DSMT4">
                  <p:embed/>
                </p:oleObj>
              </mc:Choice>
              <mc:Fallback>
                <p:oleObj name="Equation" r:id="rId5" imgW="545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2459038"/>
                        <a:ext cx="1062038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09" name="Text Box 37"/>
          <p:cNvSpPr txBox="1">
            <a:spLocks noChangeArrowheads="1"/>
          </p:cNvSpPr>
          <p:nvPr/>
        </p:nvSpPr>
        <p:spPr bwMode="auto">
          <a:xfrm>
            <a:off x="784225" y="122238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en-US" sz="3000" b="1">
                <a:solidFill>
                  <a:srgbClr val="000000"/>
                </a:solidFill>
                <a:latin typeface="Times New Roman" pitchFamily="18" charset="0"/>
              </a:rPr>
              <a:t>Objective: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en-US" sz="3000" b="1">
                <a:solidFill>
                  <a:srgbClr val="000000"/>
                </a:solidFill>
                <a:latin typeface="Times New Roman" pitchFamily="18" charset="0"/>
              </a:rPr>
              <a:t> find formulas that links corresponding points</a:t>
            </a:r>
          </a:p>
        </p:txBody>
      </p:sp>
    </p:spTree>
    <p:extLst>
      <p:ext uri="{BB962C8B-B14F-4D97-AF65-F5344CB8AC3E}">
        <p14:creationId xmlns:p14="http://schemas.microsoft.com/office/powerpoint/2010/main" val="4127443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View Geometry </a:t>
            </a:r>
            <a:r>
              <a:rPr lang="en-US" altLang="en-US" sz="3400"/>
              <a:t>(simple cases)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7325"/>
            <a:ext cx="8229600" cy="5011738"/>
          </a:xfrm>
        </p:spPr>
        <p:txBody>
          <a:bodyPr/>
          <a:lstStyle/>
          <a:p>
            <a:pPr marL="533400" indent="-533400"/>
            <a:r>
              <a:rPr lang="en-US" altLang="en-US" sz="3200"/>
              <a:t>In two cases this results in homography: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 sz="3000">
                <a:solidFill>
                  <a:schemeClr val="accent1"/>
                </a:solidFill>
              </a:rPr>
              <a:t>Camera rotates around its focal point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 sz="3000">
                <a:solidFill>
                  <a:schemeClr val="accent1"/>
                </a:solidFill>
              </a:rPr>
              <a:t>The scene is planar</a:t>
            </a:r>
          </a:p>
          <a:p>
            <a:pPr marL="839788" lvl="1" indent="-495300">
              <a:buFont typeface="Wingdings" pitchFamily="2" charset="2"/>
              <a:buNone/>
            </a:pPr>
            <a:r>
              <a:rPr lang="en-US" altLang="en-US" sz="3000"/>
              <a:t>Then:</a:t>
            </a:r>
          </a:p>
          <a:p>
            <a:pPr marL="839788" lvl="1" indent="-495300"/>
            <a:r>
              <a:rPr lang="en-US" altLang="en-US" sz="3000"/>
              <a:t>Point correspondence forms 1:1mapping</a:t>
            </a:r>
          </a:p>
          <a:p>
            <a:pPr marL="839788" lvl="1" indent="-495300"/>
            <a:r>
              <a:rPr lang="en-US" altLang="en-US" sz="3000"/>
              <a:t>depth cannot be recovered</a:t>
            </a:r>
          </a:p>
          <a:p>
            <a:pPr marL="839788" lvl="1" indent="-495300">
              <a:buFont typeface="Wingdings" pitchFamily="2" charset="2"/>
              <a:buNone/>
            </a:pPr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7061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Camera Rotation</a:t>
            </a:r>
          </a:p>
        </p:txBody>
      </p:sp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2913063" y="1947863"/>
          <a:ext cx="3317875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447560" imgH="1498320" progId="Equation.DSMT4">
                  <p:embed/>
                </p:oleObj>
              </mc:Choice>
              <mc:Fallback>
                <p:oleObj name="Equation" r:id="rId4" imgW="144756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1947863"/>
                        <a:ext cx="3317875" cy="343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4" name="Line 6"/>
          <p:cNvSpPr>
            <a:spLocks noChangeShapeType="1"/>
          </p:cNvSpPr>
          <p:nvPr/>
        </p:nvSpPr>
        <p:spPr bwMode="auto">
          <a:xfrm>
            <a:off x="2179638" y="4483100"/>
            <a:ext cx="4899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330575" y="5822950"/>
            <a:ext cx="248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en-US" altLang="en-US" sz="1800" i="1">
                <a:solidFill>
                  <a:srgbClr val="996600"/>
                </a:solidFill>
                <a:latin typeface="Arial" pitchFamily="34" charset="0"/>
              </a:rPr>
              <a:t>R</a:t>
            </a: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is 3x3 non-singular)</a:t>
            </a:r>
          </a:p>
        </p:txBody>
      </p:sp>
    </p:spTree>
    <p:extLst>
      <p:ext uri="{BB962C8B-B14F-4D97-AF65-F5344CB8AC3E}">
        <p14:creationId xmlns:p14="http://schemas.microsoft.com/office/powerpoint/2010/main" val="25392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View Geometry for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3D Motion of the Robot</a:t>
            </a:r>
          </a:p>
          <a:p>
            <a:r>
              <a:rPr lang="en-US" dirty="0" smtClean="0"/>
              <a:t>Estimate the Geometry of the World (Depth of Scene and Shape)</a:t>
            </a:r>
          </a:p>
          <a:p>
            <a:r>
              <a:rPr lang="en-US" dirty="0" smtClean="0"/>
              <a:t>Estimate the Movement of Independently Moving Objects</a:t>
            </a:r>
          </a:p>
          <a:p>
            <a:r>
              <a:rPr lang="en-US" dirty="0" smtClean="0"/>
              <a:t>Motion Tracking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Manipulation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Planar Scenes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Intuitively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/>
              <a:t>A sequence of two perspectivities</a:t>
            </a:r>
          </a:p>
          <a:p>
            <a:r>
              <a:rPr lang="en-US" altLang="en-US" sz="2000"/>
              <a:t>Algebraically 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Need to show:</a:t>
            </a:r>
          </a:p>
          <a:p>
            <a:endParaRPr lang="en-US" altLang="en-US" sz="2000"/>
          </a:p>
        </p:txBody>
      </p:sp>
      <p:graphicFrame>
        <p:nvGraphicFramePr>
          <p:cNvPr id="455705" name="Object 25"/>
          <p:cNvGraphicFramePr>
            <a:graphicFrameLocks noChangeAspect="1"/>
          </p:cNvGraphicFramePr>
          <p:nvPr/>
        </p:nvGraphicFramePr>
        <p:xfrm>
          <a:off x="490538" y="3525838"/>
          <a:ext cx="49276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2679480" imgH="1549080" progId="Equation.DSMT4">
                  <p:embed/>
                </p:oleObj>
              </mc:Choice>
              <mc:Fallback>
                <p:oleObj name="Equation" r:id="rId4" imgW="267948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525838"/>
                        <a:ext cx="492760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4" name="Freeform 4"/>
          <p:cNvSpPr>
            <a:spLocks/>
          </p:cNvSpPr>
          <p:nvPr/>
        </p:nvSpPr>
        <p:spPr bwMode="auto">
          <a:xfrm>
            <a:off x="7691438" y="3395663"/>
            <a:ext cx="447675" cy="792162"/>
          </a:xfrm>
          <a:custGeom>
            <a:avLst/>
            <a:gdLst>
              <a:gd name="T0" fmla="*/ 0 w 282"/>
              <a:gd name="T1" fmla="*/ 160 h 499"/>
              <a:gd name="T2" fmla="*/ 211 w 282"/>
              <a:gd name="T3" fmla="*/ 0 h 499"/>
              <a:gd name="T4" fmla="*/ 282 w 282"/>
              <a:gd name="T5" fmla="*/ 381 h 499"/>
              <a:gd name="T6" fmla="*/ 102 w 282"/>
              <a:gd name="T7" fmla="*/ 499 h 499"/>
              <a:gd name="T8" fmla="*/ 0 w 282"/>
              <a:gd name="T9" fmla="*/ 16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499">
                <a:moveTo>
                  <a:pt x="0" y="160"/>
                </a:moveTo>
                <a:lnTo>
                  <a:pt x="211" y="0"/>
                </a:lnTo>
                <a:lnTo>
                  <a:pt x="282" y="381"/>
                </a:lnTo>
                <a:lnTo>
                  <a:pt x="102" y="499"/>
                </a:lnTo>
                <a:lnTo>
                  <a:pt x="0" y="160"/>
                </a:lnTo>
                <a:close/>
              </a:path>
            </a:pathLst>
          </a:custGeom>
          <a:solidFill>
            <a:srgbClr val="FCFEB9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5907088" y="1193800"/>
            <a:ext cx="1279525" cy="1035050"/>
          </a:xfrm>
          <a:prstGeom prst="rect">
            <a:avLst/>
          </a:prstGeom>
          <a:solidFill>
            <a:srgbClr val="FCFEB9"/>
          </a:solidFill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5902325" y="2232025"/>
            <a:ext cx="2727325" cy="2720975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>
            <a:off x="7191375" y="2227263"/>
            <a:ext cx="1427163" cy="269875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>
            <a:off x="7188200" y="1227138"/>
            <a:ext cx="1431925" cy="3700462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>
            <a:off x="5919788" y="1211263"/>
            <a:ext cx="2700337" cy="37099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0" name="Oval 10"/>
          <p:cNvSpPr>
            <a:spLocks noChangeAspect="1" noChangeArrowheads="1"/>
          </p:cNvSpPr>
          <p:nvPr/>
        </p:nvSpPr>
        <p:spPr bwMode="auto">
          <a:xfrm>
            <a:off x="8555038" y="4856163"/>
            <a:ext cx="133350" cy="1428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5513388" y="866775"/>
            <a:ext cx="2100262" cy="16891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2" name="AutoShape 12"/>
          <p:cNvSpPr>
            <a:spLocks noChangeArrowheads="1"/>
          </p:cNvSpPr>
          <p:nvPr/>
        </p:nvSpPr>
        <p:spPr bwMode="auto">
          <a:xfrm rot="-2777299">
            <a:off x="7119144" y="3234531"/>
            <a:ext cx="1614488" cy="1082675"/>
          </a:xfrm>
          <a:prstGeom prst="parallelogram">
            <a:avLst>
              <a:gd name="adj" fmla="val 37280"/>
            </a:avLst>
          </a:prstGeom>
          <a:noFill/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4" name="Freeform 14"/>
          <p:cNvSpPr>
            <a:spLocks/>
          </p:cNvSpPr>
          <p:nvPr/>
        </p:nvSpPr>
        <p:spPr bwMode="auto">
          <a:xfrm>
            <a:off x="5992813" y="3567113"/>
            <a:ext cx="546100" cy="661987"/>
          </a:xfrm>
          <a:custGeom>
            <a:avLst/>
            <a:gdLst>
              <a:gd name="T0" fmla="*/ 3 w 344"/>
              <a:gd name="T1" fmla="*/ 69 h 417"/>
              <a:gd name="T2" fmla="*/ 344 w 344"/>
              <a:gd name="T3" fmla="*/ 0 h 417"/>
              <a:gd name="T4" fmla="*/ 329 w 344"/>
              <a:gd name="T5" fmla="*/ 417 h 417"/>
              <a:gd name="T6" fmla="*/ 0 w 344"/>
              <a:gd name="T7" fmla="*/ 365 h 417"/>
              <a:gd name="T8" fmla="*/ 3 w 344"/>
              <a:gd name="T9" fmla="*/ 69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17">
                <a:moveTo>
                  <a:pt x="3" y="69"/>
                </a:moveTo>
                <a:lnTo>
                  <a:pt x="344" y="0"/>
                </a:lnTo>
                <a:lnTo>
                  <a:pt x="329" y="417"/>
                </a:lnTo>
                <a:lnTo>
                  <a:pt x="0" y="365"/>
                </a:lnTo>
                <a:lnTo>
                  <a:pt x="3" y="69"/>
                </a:lnTo>
                <a:close/>
              </a:path>
            </a:pathLst>
          </a:custGeom>
          <a:solidFill>
            <a:srgbClr val="FCFEB9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5" name="Line 15"/>
          <p:cNvSpPr>
            <a:spLocks noChangeShapeType="1"/>
          </p:cNvSpPr>
          <p:nvPr/>
        </p:nvSpPr>
        <p:spPr bwMode="auto">
          <a:xfrm>
            <a:off x="5922963" y="2214563"/>
            <a:ext cx="115887" cy="3300412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6" name="Line 16"/>
          <p:cNvSpPr>
            <a:spLocks noChangeShapeType="1"/>
          </p:cNvSpPr>
          <p:nvPr/>
        </p:nvSpPr>
        <p:spPr bwMode="auto">
          <a:xfrm>
            <a:off x="5907088" y="1203325"/>
            <a:ext cx="136525" cy="4276725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7" name="Line 17"/>
          <p:cNvSpPr>
            <a:spLocks noChangeShapeType="1"/>
          </p:cNvSpPr>
          <p:nvPr/>
        </p:nvSpPr>
        <p:spPr bwMode="auto">
          <a:xfrm flipH="1">
            <a:off x="6046788" y="1208088"/>
            <a:ext cx="1157287" cy="431323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8" name="Line 18"/>
          <p:cNvSpPr>
            <a:spLocks noChangeShapeType="1"/>
          </p:cNvSpPr>
          <p:nvPr/>
        </p:nvSpPr>
        <p:spPr bwMode="auto">
          <a:xfrm flipH="1">
            <a:off x="6046788" y="2222500"/>
            <a:ext cx="1136650" cy="3325813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699" name="Oval 19"/>
          <p:cNvSpPr>
            <a:spLocks noChangeAspect="1" noChangeArrowheads="1"/>
          </p:cNvSpPr>
          <p:nvPr/>
        </p:nvSpPr>
        <p:spPr bwMode="auto">
          <a:xfrm>
            <a:off x="5981700" y="5451475"/>
            <a:ext cx="133350" cy="1428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700" name="AutoShape 20"/>
          <p:cNvSpPr>
            <a:spLocks noChangeArrowheads="1"/>
          </p:cNvSpPr>
          <p:nvPr/>
        </p:nvSpPr>
        <p:spPr bwMode="auto">
          <a:xfrm rot="864432" flipH="1">
            <a:off x="5462588" y="3317875"/>
            <a:ext cx="1574800" cy="1112838"/>
          </a:xfrm>
          <a:prstGeom prst="parallelogram">
            <a:avLst>
              <a:gd name="adj" fmla="val 50925"/>
            </a:avLst>
          </a:prstGeom>
          <a:noFill/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5701" name="Text Box 21"/>
          <p:cNvSpPr txBox="1">
            <a:spLocks noChangeArrowheads="1"/>
          </p:cNvSpPr>
          <p:nvPr/>
        </p:nvSpPr>
        <p:spPr bwMode="auto">
          <a:xfrm>
            <a:off x="7607300" y="80168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Scene</a:t>
            </a:r>
          </a:p>
        </p:txBody>
      </p:sp>
      <p:sp>
        <p:nvSpPr>
          <p:cNvPr id="455703" name="Text Box 23"/>
          <p:cNvSpPr txBox="1">
            <a:spLocks noChangeArrowheads="1"/>
          </p:cNvSpPr>
          <p:nvPr/>
        </p:nvSpPr>
        <p:spPr bwMode="auto">
          <a:xfrm>
            <a:off x="5461000" y="5608638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Camera 1</a:t>
            </a:r>
          </a:p>
        </p:txBody>
      </p:sp>
      <p:sp>
        <p:nvSpPr>
          <p:cNvPr id="455704" name="Text Box 24"/>
          <p:cNvSpPr txBox="1">
            <a:spLocks noChangeArrowheads="1"/>
          </p:cNvSpPr>
          <p:nvPr/>
        </p:nvSpPr>
        <p:spPr bwMode="auto">
          <a:xfrm>
            <a:off x="7762875" y="5068888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Camera 2</a:t>
            </a:r>
          </a:p>
        </p:txBody>
      </p:sp>
      <p:graphicFrame>
        <p:nvGraphicFramePr>
          <p:cNvPr id="455706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4013" y="2692400"/>
          <a:ext cx="9715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משוואה" r:id="rId6" imgW="507960" imgH="203040" progId="Equation.3">
                  <p:embed/>
                </p:oleObj>
              </mc:Choice>
              <mc:Fallback>
                <p:oleObj name="משוואה" r:id="rId6" imgW="507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692400"/>
                        <a:ext cx="9715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6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Summary: </a:t>
            </a:r>
            <a:br>
              <a:rPr lang="en-US" altLang="en-US" sz="3800"/>
            </a:br>
            <a:r>
              <a:rPr lang="en-US" altLang="en-US" sz="3800"/>
              <a:t>Two Views Related by Homography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Two images are related by homography: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One to one mapping from</a:t>
            </a:r>
            <a:r>
              <a:rPr lang="en-US" altLang="en-US" i="1">
                <a:solidFill>
                  <a:schemeClr val="hlink"/>
                </a:solidFill>
              </a:rPr>
              <a:t> p to p’</a:t>
            </a:r>
          </a:p>
          <a:p>
            <a:pPr>
              <a:lnSpc>
                <a:spcPct val="90000"/>
              </a:lnSpc>
            </a:pPr>
            <a:r>
              <a:rPr lang="en-US" altLang="en-US" i="1">
                <a:solidFill>
                  <a:schemeClr val="hlink"/>
                </a:solidFill>
              </a:rPr>
              <a:t>H</a:t>
            </a:r>
            <a:r>
              <a:rPr lang="en-US" altLang="en-US"/>
              <a:t> contains 8 degrees of freedom</a:t>
            </a:r>
          </a:p>
          <a:p>
            <a:pPr>
              <a:lnSpc>
                <a:spcPct val="90000"/>
              </a:lnSpc>
            </a:pPr>
            <a:r>
              <a:rPr lang="en-US" altLang="en-US"/>
              <a:t>Given correspondences, each point determines 2 equations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4 points are required to recover </a:t>
            </a:r>
            <a:r>
              <a:rPr lang="en-US" altLang="en-US" i="1">
                <a:solidFill>
                  <a:schemeClr val="hlink"/>
                </a:solidFill>
              </a:rPr>
              <a:t>H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Depth cannot be recovered</a:t>
            </a:r>
          </a:p>
        </p:txBody>
      </p:sp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3292475" y="2179638"/>
          <a:ext cx="25590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244520" imgH="393480" progId="Equation.DSMT4">
                  <p:embed/>
                </p:oleObj>
              </mc:Choice>
              <mc:Fallback>
                <p:oleObj name="Equation" r:id="rId4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2179638"/>
                        <a:ext cx="255905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7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Stereo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Assumes (two) cameras.</a:t>
            </a:r>
          </a:p>
          <a:p>
            <a:pPr eaLnBrk="1" hangingPunct="1"/>
            <a:r>
              <a:rPr lang="en-US" altLang="en-US" smtClean="0"/>
              <a:t>Known positions.</a:t>
            </a:r>
          </a:p>
          <a:p>
            <a:pPr eaLnBrk="1" hangingPunct="1"/>
            <a:r>
              <a:rPr lang="en-US" altLang="en-US" smtClean="0"/>
              <a:t>Recover depth.</a:t>
            </a:r>
          </a:p>
        </p:txBody>
      </p:sp>
    </p:spTree>
    <p:extLst>
      <p:ext uri="{BB962C8B-B14F-4D97-AF65-F5344CB8AC3E}">
        <p14:creationId xmlns:p14="http://schemas.microsoft.com/office/powerpoint/2010/main" val="25245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from disparity</a:t>
            </a:r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923925" y="4069126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3367087" y="4069126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381000" y="3426651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2824162" y="3426651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2062559" y="1459071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 flipV="1">
            <a:off x="1014412" y="1499226"/>
            <a:ext cx="1085850" cy="25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 flipH="1" flipV="1">
            <a:off x="2100262" y="1499226"/>
            <a:ext cx="1357312" cy="26616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 flipV="1">
            <a:off x="976709" y="3426651"/>
            <a:ext cx="0" cy="64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656233" y="3558588"/>
            <a:ext cx="263922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087" name="Oval 14"/>
          <p:cNvSpPr>
            <a:spLocks noChangeArrowheads="1"/>
          </p:cNvSpPr>
          <p:nvPr/>
        </p:nvSpPr>
        <p:spPr bwMode="auto">
          <a:xfrm>
            <a:off x="1248172" y="3375023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8" name="Oval 15"/>
          <p:cNvSpPr>
            <a:spLocks noChangeArrowheads="1"/>
          </p:cNvSpPr>
          <p:nvPr/>
        </p:nvSpPr>
        <p:spPr bwMode="auto">
          <a:xfrm>
            <a:off x="3044725" y="3375023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9" name="Line 16"/>
          <p:cNvSpPr>
            <a:spLocks noChangeShapeType="1"/>
          </p:cNvSpPr>
          <p:nvPr/>
        </p:nvSpPr>
        <p:spPr bwMode="auto">
          <a:xfrm flipV="1">
            <a:off x="3417986" y="3426651"/>
            <a:ext cx="0" cy="64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90" name="Line 17"/>
          <p:cNvSpPr>
            <a:spLocks noChangeShapeType="1"/>
          </p:cNvSpPr>
          <p:nvPr/>
        </p:nvSpPr>
        <p:spPr bwMode="auto">
          <a:xfrm>
            <a:off x="923925" y="3334869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arrow" w="med" len="sm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91" name="Text Box 18"/>
          <p:cNvSpPr txBox="1">
            <a:spLocks noChangeArrowheads="1"/>
          </p:cNvSpPr>
          <p:nvPr/>
        </p:nvSpPr>
        <p:spPr bwMode="auto">
          <a:xfrm>
            <a:off x="976709" y="2918025"/>
            <a:ext cx="309166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>
            <a:off x="3095624" y="3334869"/>
            <a:ext cx="3242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sm"/>
            <a:tailEnd type="none" w="med" len="sm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93" name="Text Box 20"/>
          <p:cNvSpPr txBox="1">
            <a:spLocks noChangeArrowheads="1"/>
          </p:cNvSpPr>
          <p:nvPr/>
        </p:nvSpPr>
        <p:spPr bwMode="auto">
          <a:xfrm>
            <a:off x="3063577" y="2918025"/>
            <a:ext cx="403423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3094" name="Text Box 21"/>
          <p:cNvSpPr txBox="1">
            <a:spLocks noChangeArrowheads="1"/>
          </p:cNvSpPr>
          <p:nvPr/>
        </p:nvSpPr>
        <p:spPr bwMode="auto">
          <a:xfrm>
            <a:off x="1547911" y="4143699"/>
            <a:ext cx="1266825" cy="76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Baseline</a:t>
            </a:r>
            <a:b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096" name="Text Box 23"/>
          <p:cNvSpPr txBox="1">
            <a:spLocks noChangeArrowheads="1"/>
          </p:cNvSpPr>
          <p:nvPr/>
        </p:nvSpPr>
        <p:spPr bwMode="auto">
          <a:xfrm>
            <a:off x="2179637" y="2457202"/>
            <a:ext cx="294084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097" name="Text Box 24"/>
          <p:cNvSpPr txBox="1">
            <a:spLocks noChangeArrowheads="1"/>
          </p:cNvSpPr>
          <p:nvPr/>
        </p:nvSpPr>
        <p:spPr bwMode="auto">
          <a:xfrm>
            <a:off x="524272" y="4147523"/>
            <a:ext cx="916186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2200" i="1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3005137" y="4147523"/>
            <a:ext cx="916186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  <a:endParaRPr lang="en-US" sz="2200" i="1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9" name="Text Box 26"/>
          <p:cNvSpPr txBox="1">
            <a:spLocks noChangeArrowheads="1"/>
          </p:cNvSpPr>
          <p:nvPr/>
        </p:nvSpPr>
        <p:spPr bwMode="auto">
          <a:xfrm>
            <a:off x="1647825" y="990600"/>
            <a:ext cx="916186" cy="428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2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0" name="Line 27"/>
          <p:cNvSpPr>
            <a:spLocks noChangeShapeType="1"/>
          </p:cNvSpPr>
          <p:nvPr/>
        </p:nvSpPr>
        <p:spPr bwMode="auto">
          <a:xfrm>
            <a:off x="1067197" y="4109280"/>
            <a:ext cx="2262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01" name="Text Box 28"/>
          <p:cNvSpPr txBox="1">
            <a:spLocks noChangeArrowheads="1"/>
          </p:cNvSpPr>
          <p:nvPr/>
        </p:nvSpPr>
        <p:spPr bwMode="auto">
          <a:xfrm>
            <a:off x="3440608" y="3558588"/>
            <a:ext cx="263922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graphicFrame>
        <p:nvGraphicFramePr>
          <p:cNvPr id="426028" name="Object 4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078184"/>
              </p:ext>
            </p:extLst>
          </p:nvPr>
        </p:nvGraphicFramePr>
        <p:xfrm>
          <a:off x="4191000" y="4187825"/>
          <a:ext cx="3581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1536480" imgH="393480" progId="Equation.3">
                  <p:embed/>
                </p:oleObj>
              </mc:Choice>
              <mc:Fallback>
                <p:oleObj name="Equation" r:id="rId4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87825"/>
                        <a:ext cx="35814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32" name="Text Box 48"/>
          <p:cNvSpPr txBox="1">
            <a:spLocks noChangeArrowheads="1"/>
          </p:cNvSpPr>
          <p:nvPr/>
        </p:nvSpPr>
        <p:spPr bwMode="auto">
          <a:xfrm>
            <a:off x="1828800" y="6096000"/>
            <a:ext cx="593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Disparity is inversely proportional to depth!</a:t>
            </a:r>
          </a:p>
        </p:txBody>
      </p:sp>
      <p:cxnSp>
        <p:nvCxnSpPr>
          <p:cNvPr id="3" name="Straight Connector 2"/>
          <p:cNvCxnSpPr>
            <a:stCxn id="3084" idx="1"/>
          </p:cNvCxnSpPr>
          <p:nvPr/>
        </p:nvCxnSpPr>
        <p:spPr bwMode="auto">
          <a:xfrm>
            <a:off x="2100262" y="1499226"/>
            <a:ext cx="3175" cy="2615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1112837" y="3657600"/>
            <a:ext cx="916186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2254051" y="3657600"/>
            <a:ext cx="916186" cy="430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592431"/>
              </p:ext>
            </p:extLst>
          </p:nvPr>
        </p:nvGraphicFramePr>
        <p:xfrm>
          <a:off x="4343400" y="1371600"/>
          <a:ext cx="10953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469900" imgH="431800" progId="Equation.3">
                  <p:embed/>
                </p:oleObj>
              </mc:Choice>
              <mc:Fallback>
                <p:oleObj name="Equation" r:id="rId6" imgW="46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10953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306765"/>
              </p:ext>
            </p:extLst>
          </p:nvPr>
        </p:nvGraphicFramePr>
        <p:xfrm>
          <a:off x="6238875" y="1371600"/>
          <a:ext cx="13620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584200" imgH="431800" progId="Equation.3">
                  <p:embed/>
                </p:oleObj>
              </mc:Choice>
              <mc:Fallback>
                <p:oleObj name="Equation" r:id="rId8" imgW="58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1371600"/>
                        <a:ext cx="13620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72840"/>
              </p:ext>
            </p:extLst>
          </p:nvPr>
        </p:nvGraphicFramePr>
        <p:xfrm>
          <a:off x="4800600" y="2801937"/>
          <a:ext cx="2279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0" imgW="977900" imgH="431800" progId="Equation.3">
                  <p:embed/>
                </p:oleObj>
              </mc:Choice>
              <mc:Fallback>
                <p:oleObj name="Equation" r:id="rId10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01937"/>
                        <a:ext cx="22796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114800" y="4114800"/>
            <a:ext cx="3733800" cy="1066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32" grpId="0"/>
      <p:bldP spid="32" grpId="0"/>
      <p:bldP spid="3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stereo with structured light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588" y="914400"/>
          <a:ext cx="91424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Photo Editor Photo" r:id="rId4" imgW="9142857" imgH="1714739" progId="">
                  <p:embed/>
                </p:oleObj>
              </mc:Choice>
              <mc:Fallback>
                <p:oleObj name="Photo Editor Photo" r:id="rId4" imgW="9142857" imgH="17147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914400"/>
                        <a:ext cx="914241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9144000" cy="144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Project “structured” light patterns onto the object</a:t>
            </a:r>
          </a:p>
          <a:p>
            <a:pPr lvl="1"/>
            <a:r>
              <a:rPr lang="en-US" smtClean="0"/>
              <a:t>Simplifies the correspondence problem</a:t>
            </a:r>
          </a:p>
          <a:p>
            <a:pPr lvl="1"/>
            <a:r>
              <a:rPr lang="en-US" smtClean="0"/>
              <a:t>Allows us to use only one camera</a:t>
            </a:r>
          </a:p>
        </p:txBody>
      </p:sp>
      <p:grpSp>
        <p:nvGrpSpPr>
          <p:cNvPr id="10245" name="Group 41"/>
          <p:cNvGrpSpPr>
            <a:grpSpLocks/>
          </p:cNvGrpSpPr>
          <p:nvPr/>
        </p:nvGrpSpPr>
        <p:grpSpPr bwMode="auto">
          <a:xfrm>
            <a:off x="2362200" y="4114800"/>
            <a:ext cx="3733800" cy="1905000"/>
            <a:chOff x="3024" y="1968"/>
            <a:chExt cx="2352" cy="1200"/>
          </a:xfrm>
        </p:grpSpPr>
        <p:grpSp>
          <p:nvGrpSpPr>
            <p:cNvPr id="10247" name="Group 25"/>
            <p:cNvGrpSpPr>
              <a:grpSpLocks/>
            </p:cNvGrpSpPr>
            <p:nvPr/>
          </p:nvGrpSpPr>
          <p:grpSpPr bwMode="auto">
            <a:xfrm>
              <a:off x="4032" y="2208"/>
              <a:ext cx="144" cy="240"/>
              <a:chOff x="864" y="2064"/>
              <a:chExt cx="144" cy="240"/>
            </a:xfrm>
          </p:grpSpPr>
          <p:sp>
            <p:nvSpPr>
              <p:cNvPr id="10255" name="Rectangle 26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96" cy="48"/>
              </a:xfrm>
              <a:prstGeom prst="rect">
                <a:avLst/>
              </a:prstGeom>
              <a:solidFill>
                <a:srgbClr val="FF99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6" name="Rectangle 27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96" cy="240"/>
              </a:xfrm>
              <a:prstGeom prst="rect">
                <a:avLst/>
              </a:prstGeom>
              <a:solidFill>
                <a:srgbClr val="FF99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248" name="Group 31"/>
            <p:cNvGrpSpPr>
              <a:grpSpLocks/>
            </p:cNvGrpSpPr>
            <p:nvPr/>
          </p:nvGrpSpPr>
          <p:grpSpPr bwMode="auto">
            <a:xfrm>
              <a:off x="3648" y="2496"/>
              <a:ext cx="445" cy="192"/>
              <a:chOff x="768" y="2448"/>
              <a:chExt cx="445" cy="192"/>
            </a:xfrm>
          </p:grpSpPr>
          <p:sp>
            <p:nvSpPr>
              <p:cNvPr id="10253" name="Rectangle 32"/>
              <p:cNvSpPr>
                <a:spLocks noChangeArrowheads="1"/>
              </p:cNvSpPr>
              <p:nvPr/>
            </p:nvSpPr>
            <p:spPr bwMode="auto">
              <a:xfrm>
                <a:off x="1069" y="2524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4" name="Rectangle 33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249" name="Picture 34" descr="Picture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28" y="2064"/>
              <a:ext cx="348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0" name="Text Box 36"/>
            <p:cNvSpPr txBox="1">
              <a:spLocks noChangeArrowheads="1"/>
            </p:cNvSpPr>
            <p:nvPr/>
          </p:nvSpPr>
          <p:spPr bwMode="auto">
            <a:xfrm>
              <a:off x="3744" y="1968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camera </a:t>
              </a:r>
            </a:p>
          </p:txBody>
        </p:sp>
        <p:sp>
          <p:nvSpPr>
            <p:cNvPr id="10251" name="Text Box 37"/>
            <p:cNvSpPr txBox="1">
              <a:spLocks noChangeArrowheads="1"/>
            </p:cNvSpPr>
            <p:nvPr/>
          </p:nvSpPr>
          <p:spPr bwMode="auto">
            <a:xfrm>
              <a:off x="3024" y="2476"/>
              <a:ext cx="6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projector</a:t>
              </a:r>
            </a:p>
          </p:txBody>
        </p:sp>
        <p:sp>
          <p:nvSpPr>
            <p:cNvPr id="10252" name="Freeform 38"/>
            <p:cNvSpPr>
              <a:spLocks/>
            </p:cNvSpPr>
            <p:nvPr/>
          </p:nvSpPr>
          <p:spPr bwMode="auto">
            <a:xfrm>
              <a:off x="4080" y="2160"/>
              <a:ext cx="960" cy="960"/>
            </a:xfrm>
            <a:custGeom>
              <a:avLst/>
              <a:gdLst>
                <a:gd name="T0" fmla="*/ 0 w 960"/>
                <a:gd name="T1" fmla="*/ 432 h 960"/>
                <a:gd name="T2" fmla="*/ 960 w 960"/>
                <a:gd name="T3" fmla="*/ 0 h 960"/>
                <a:gd name="T4" fmla="*/ 960 w 960"/>
                <a:gd name="T5" fmla="*/ 960 h 960"/>
                <a:gd name="T6" fmla="*/ 0 w 960"/>
                <a:gd name="T7" fmla="*/ 432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960"/>
                <a:gd name="T14" fmla="*/ 960 w 960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960">
                  <a:moveTo>
                    <a:pt x="0" y="432"/>
                  </a:moveTo>
                  <a:lnTo>
                    <a:pt x="960" y="0"/>
                  </a:lnTo>
                  <a:lnTo>
                    <a:pt x="960" y="96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6078538"/>
            <a:ext cx="9159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L. Zhang, B. Curless, and S. M. Seitz. </a:t>
            </a:r>
            <a:r>
              <a:rPr lang="en-US">
                <a:solidFill>
                  <a:srgbClr val="000000"/>
                </a:solidFill>
                <a:hlinkClick r:id="rId7"/>
              </a:rPr>
              <a:t>Rapid Shape Acquisition Using Color Structured Light and Multi-pass Dynamic Programming.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i="1">
                <a:solidFill>
                  <a:srgbClr val="000000"/>
                </a:solidFill>
              </a:rPr>
              <a:t>3DPVT</a:t>
            </a:r>
            <a:r>
              <a:rPr lang="en-US">
                <a:solidFill>
                  <a:srgbClr val="000000"/>
                </a:solidFill>
              </a:rPr>
              <a:t> 2002</a:t>
            </a:r>
          </a:p>
        </p:txBody>
      </p:sp>
    </p:spTree>
    <p:extLst>
      <p:ext uri="{BB962C8B-B14F-4D97-AF65-F5344CB8AC3E}">
        <p14:creationId xmlns:p14="http://schemas.microsoft.com/office/powerpoint/2010/main" val="27243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stereo with structured light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366963" y="914400"/>
          <a:ext cx="4338637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Photo Editor Photo" r:id="rId4" imgW="5323810" imgH="3877216" progId="">
                  <p:embed/>
                </p:oleObj>
              </mc:Choice>
              <mc:Fallback>
                <p:oleObj name="Photo Editor Photo" r:id="rId4" imgW="5323810" imgH="38772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914400"/>
                        <a:ext cx="4338637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609600" y="6078538"/>
            <a:ext cx="868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L. Zhang, B. Curless, and S. M. Seitz. </a:t>
            </a:r>
            <a:r>
              <a:rPr lang="en-US">
                <a:solidFill>
                  <a:srgbClr val="000000"/>
                </a:solidFill>
                <a:hlinkClick r:id="rId6"/>
              </a:rPr>
              <a:t>Rapid Shape Acquisition Using Color Structured Light and Multi-pass Dynamic Programming.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i="1">
                <a:solidFill>
                  <a:srgbClr val="000000"/>
                </a:solidFill>
              </a:rPr>
              <a:t>3DPVT</a:t>
            </a:r>
            <a:r>
              <a:rPr lang="en-US">
                <a:solidFill>
                  <a:srgbClr val="000000"/>
                </a:solidFill>
              </a:rPr>
              <a:t> 2002</a:t>
            </a: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4191000"/>
            <a:ext cx="23622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4191000"/>
            <a:ext cx="23622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13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stereo with structured light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366963" y="914400"/>
          <a:ext cx="4338637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Photo Editor Photo" r:id="rId4" imgW="5323810" imgH="3877216" progId="">
                  <p:embed/>
                </p:oleObj>
              </mc:Choice>
              <mc:Fallback>
                <p:oleObj name="Photo Editor Photo" r:id="rId4" imgW="5323810" imgH="38772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914400"/>
                        <a:ext cx="4338637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838200" y="6336268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6"/>
              </a:rPr>
              <a:t>http://en.wikipedia.org/wiki/Structured-light_3D_scanner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4191000"/>
            <a:ext cx="23622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4191000"/>
            <a:ext cx="23622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5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: Structured infrared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90800" y="6248400"/>
            <a:ext cx="640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3"/>
              </a:rPr>
              <a:t>http://bbzippo.wordpress.com/2010/11/28/kinect-in-infrared/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4" cstate="print"/>
          <a:srcRect t="16696"/>
          <a:stretch>
            <a:fillRect/>
          </a:stretch>
        </p:blipFill>
        <p:spPr bwMode="auto">
          <a:xfrm>
            <a:off x="152400" y="914400"/>
            <a:ext cx="2876550" cy="17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5" cstate="print"/>
          <a:srcRect t="10909"/>
          <a:stretch>
            <a:fillRect/>
          </a:stretch>
        </p:blipFill>
        <p:spPr bwMode="auto">
          <a:xfrm>
            <a:off x="2590799" y="1905000"/>
            <a:ext cx="63499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4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413411"/>
            <a:ext cx="82296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Kinect </a:t>
            </a:r>
            <a:r>
              <a:rPr lang="en-US" sz="2000" dirty="0"/>
              <a:t>uses a speckle pattern of dots that are projected onto a scene by means of an IR projector, and detected by an IR </a:t>
            </a:r>
            <a:r>
              <a:rPr lang="en-US" sz="2000" dirty="0" smtClean="0"/>
              <a:t>camera.</a:t>
            </a:r>
          </a:p>
          <a:p>
            <a:pPr marL="0" indent="0">
              <a:buNone/>
            </a:pPr>
            <a:r>
              <a:rPr lang="en-US" sz="2000" dirty="0"/>
              <a:t> Each IR dot in the speckle pattern has a unique surrounding area and therefore allows each dot to be easily identified when projected onto a scene.  The processing performed in the Kinect in order to calculate depth is essentially a stereo vision computation.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24000"/>
            <a:ext cx="4572000" cy="2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Scenarios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smtClean="0">
                <a:ea typeface="ＭＳ Ｐゴシック" pitchFamily="34" charset="-128"/>
              </a:rPr>
              <a:t>The two images can arise from</a:t>
            </a:r>
          </a:p>
          <a:p>
            <a:pPr marL="0" indent="0">
              <a:buNone/>
            </a:pPr>
            <a:endParaRPr lang="en-GB" altLang="en-US" smtClean="0">
              <a:ea typeface="ＭＳ Ｐゴシック" pitchFamily="34" charset="-128"/>
            </a:endParaRPr>
          </a:p>
          <a:p>
            <a:pPr marL="0" indent="0"/>
            <a:r>
              <a:rPr lang="en-GB" altLang="en-US" smtClean="0">
                <a:ea typeface="ＭＳ Ｐゴシック" pitchFamily="34" charset="-128"/>
              </a:rPr>
              <a:t> A stereo rig consisting of two cameras</a:t>
            </a:r>
          </a:p>
          <a:p>
            <a:pPr lvl="1"/>
            <a:r>
              <a:rPr lang="en-GB" altLang="en-US" smtClean="0">
                <a:ea typeface="ＭＳ Ｐゴシック" pitchFamily="34" charset="-128"/>
              </a:rPr>
              <a:t>the two images are acquired </a:t>
            </a:r>
            <a:r>
              <a:rPr lang="en-GB" altLang="en-US" smtClean="0">
                <a:solidFill>
                  <a:schemeClr val="hlink"/>
                </a:solidFill>
                <a:ea typeface="ＭＳ Ｐゴシック" pitchFamily="34" charset="-128"/>
              </a:rPr>
              <a:t>simultaneously</a:t>
            </a:r>
          </a:p>
          <a:p>
            <a:pPr marL="0" indent="0">
              <a:buNone/>
            </a:pPr>
            <a:r>
              <a:rPr lang="en-GB" altLang="en-US" smtClean="0">
                <a:ea typeface="ＭＳ Ｐゴシック" pitchFamily="34" charset="-128"/>
              </a:rPr>
              <a:t>or </a:t>
            </a:r>
          </a:p>
          <a:p>
            <a:pPr marL="0" indent="0">
              <a:buNone/>
            </a:pPr>
            <a:endParaRPr lang="en-GB" altLang="en-US" smtClean="0">
              <a:ea typeface="ＭＳ Ｐゴシック" pitchFamily="34" charset="-128"/>
            </a:endParaRPr>
          </a:p>
          <a:p>
            <a:pPr marL="0" indent="0"/>
            <a:r>
              <a:rPr lang="en-GB" altLang="en-US" smtClean="0">
                <a:ea typeface="ＭＳ Ｐゴシック" pitchFamily="34" charset="-128"/>
              </a:rPr>
              <a:t> A single moving camera (static scene)</a:t>
            </a:r>
          </a:p>
          <a:p>
            <a:pPr lvl="1"/>
            <a:r>
              <a:rPr lang="en-GB" altLang="en-US" smtClean="0">
                <a:ea typeface="ＭＳ Ｐゴシック" pitchFamily="34" charset="-128"/>
              </a:rPr>
              <a:t>the two images are acquired </a:t>
            </a:r>
            <a:r>
              <a:rPr lang="en-GB" altLang="en-US" smtClean="0">
                <a:solidFill>
                  <a:schemeClr val="hlink"/>
                </a:solidFill>
                <a:ea typeface="ＭＳ Ｐゴシック" pitchFamily="34" charset="-128"/>
              </a:rPr>
              <a:t>sequentially</a:t>
            </a:r>
          </a:p>
          <a:p>
            <a:pPr marL="0" indent="0">
              <a:buNone/>
            </a:pPr>
            <a:endParaRPr lang="en-GB" altLang="en-US" smtClean="0">
              <a:solidFill>
                <a:schemeClr val="hlink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GB" altLang="en-US" smtClean="0">
                <a:ea typeface="ＭＳ Ｐゴシック" pitchFamily="34" charset="-128"/>
              </a:rPr>
              <a:t>The two scenarios are geometrically equivalent</a:t>
            </a:r>
          </a:p>
        </p:txBody>
      </p:sp>
    </p:spTree>
    <p:extLst>
      <p:ext uri="{BB962C8B-B14F-4D97-AF65-F5344CB8AC3E}">
        <p14:creationId xmlns:p14="http://schemas.microsoft.com/office/powerpoint/2010/main" val="14684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5" descr="magnus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8" y="3887788"/>
            <a:ext cx="205263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4" name="Picture 6" descr="pione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10" y="3876678"/>
            <a:ext cx="338296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7" descr="aib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4092585"/>
            <a:ext cx="2986087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Text Box 8"/>
          <p:cNvSpPr txBox="1">
            <a:spLocks noChangeArrowheads="1"/>
          </p:cNvSpPr>
          <p:nvPr/>
        </p:nvSpPr>
        <p:spPr bwMode="auto">
          <a:xfrm>
            <a:off x="457200" y="749304"/>
            <a:ext cx="3441700" cy="46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33" tIns="45667" rIns="91333" bIns="45667"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3331">
              <a:spcBef>
                <a:spcPct val="50000"/>
              </a:spcBef>
            </a:pPr>
            <a:r>
              <a:rPr lang="en-GB" altLang="en-US"/>
              <a:t>Stereo head</a:t>
            </a:r>
          </a:p>
        </p:txBody>
      </p:sp>
      <p:sp>
        <p:nvSpPr>
          <p:cNvPr id="115717" name="Text Box 9"/>
          <p:cNvSpPr txBox="1">
            <a:spLocks noChangeArrowheads="1"/>
          </p:cNvSpPr>
          <p:nvPr/>
        </p:nvSpPr>
        <p:spPr bwMode="auto">
          <a:xfrm>
            <a:off x="330200" y="3187704"/>
            <a:ext cx="4330700" cy="46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33" tIns="45667" rIns="91333" bIns="45667"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3331">
              <a:spcBef>
                <a:spcPct val="50000"/>
              </a:spcBef>
            </a:pPr>
            <a:r>
              <a:rPr lang="en-GB" altLang="en-US"/>
              <a:t>Camera on a mobile vehicle </a:t>
            </a:r>
          </a:p>
        </p:txBody>
      </p:sp>
      <p:pic>
        <p:nvPicPr>
          <p:cNvPr id="725003" name="sa_yorick0.mpg">
            <a:hlinkClick r:id="" action="ppaction://media"/>
          </p:cNvPr>
          <p:cNvPicPr>
            <a:picLocks noRot="1" noChangeAspect="1" noChangeArrowheads="1"/>
          </p:cNvPicPr>
          <p:nvPr>
            <a:quickTime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0005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250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250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5003"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2500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363"/>
            <a:r>
              <a:rPr spc="-22" dirty="0"/>
              <a:t>Im</a:t>
            </a:r>
            <a:r>
              <a:rPr spc="-18" dirty="0"/>
              <a:t>a</a:t>
            </a:r>
            <a:r>
              <a:rPr spc="-22" dirty="0"/>
              <a:t>g</a:t>
            </a:r>
            <a:r>
              <a:rPr dirty="0"/>
              <a:t>e</a:t>
            </a:r>
            <a:r>
              <a:rPr spc="-4" dirty="0"/>
              <a:t> </a:t>
            </a:r>
            <a:r>
              <a:rPr dirty="0"/>
              <a:t>For</a:t>
            </a:r>
            <a:r>
              <a:rPr spc="-31" dirty="0"/>
              <a:t>m</a:t>
            </a:r>
            <a:r>
              <a:rPr spc="-18" dirty="0"/>
              <a:t>a</a:t>
            </a:r>
            <a:r>
              <a:rPr dirty="0"/>
              <a:t>t</a:t>
            </a:r>
            <a:r>
              <a:rPr spc="-13" dirty="0"/>
              <a:t>ion</a:t>
            </a:r>
          </a:p>
        </p:txBody>
      </p:sp>
      <p:sp>
        <p:nvSpPr>
          <p:cNvPr id="4" name="object 4"/>
          <p:cNvSpPr/>
          <p:nvPr/>
        </p:nvSpPr>
        <p:spPr>
          <a:xfrm>
            <a:off x="6243214" y="2319921"/>
            <a:ext cx="64655" cy="86846"/>
          </a:xfrm>
          <a:custGeom>
            <a:avLst/>
            <a:gdLst/>
            <a:ahLst/>
            <a:cxnLst/>
            <a:rect l="l" t="t" r="r" b="b"/>
            <a:pathLst>
              <a:path w="71120" h="98425">
                <a:moveTo>
                  <a:pt x="0" y="48076"/>
                </a:moveTo>
                <a:lnTo>
                  <a:pt x="1940" y="31775"/>
                </a:lnTo>
                <a:lnTo>
                  <a:pt x="7330" y="17723"/>
                </a:lnTo>
                <a:lnTo>
                  <a:pt x="15520" y="6828"/>
                </a:lnTo>
                <a:lnTo>
                  <a:pt x="25860" y="0"/>
                </a:lnTo>
                <a:lnTo>
                  <a:pt x="40781" y="1282"/>
                </a:lnTo>
                <a:lnTo>
                  <a:pt x="52857" y="6782"/>
                </a:lnTo>
                <a:lnTo>
                  <a:pt x="61999" y="15789"/>
                </a:lnTo>
                <a:lnTo>
                  <a:pt x="68118" y="27591"/>
                </a:lnTo>
                <a:lnTo>
                  <a:pt x="71124" y="41477"/>
                </a:lnTo>
                <a:lnTo>
                  <a:pt x="69635" y="59563"/>
                </a:lnTo>
                <a:lnTo>
                  <a:pt x="65153" y="74677"/>
                </a:lnTo>
                <a:lnTo>
                  <a:pt x="58189" y="86389"/>
                </a:lnTo>
                <a:lnTo>
                  <a:pt x="49254" y="94270"/>
                </a:lnTo>
                <a:lnTo>
                  <a:pt x="38860" y="97891"/>
                </a:lnTo>
                <a:lnTo>
                  <a:pt x="26034" y="95434"/>
                </a:lnTo>
                <a:lnTo>
                  <a:pt x="15297" y="88388"/>
                </a:lnTo>
                <a:lnTo>
                  <a:pt x="7087" y="77587"/>
                </a:lnTo>
                <a:lnTo>
                  <a:pt x="1842" y="63864"/>
                </a:lnTo>
                <a:lnTo>
                  <a:pt x="0" y="48076"/>
                </a:lnTo>
                <a:close/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8056" y="2627779"/>
            <a:ext cx="202044" cy="16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6416" y="2503115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7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06407" y="2503115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2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1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11739" y="1454103"/>
            <a:ext cx="677141" cy="1864659"/>
          </a:xfrm>
          <a:custGeom>
            <a:avLst/>
            <a:gdLst/>
            <a:ahLst/>
            <a:cxnLst/>
            <a:rect l="l" t="t" r="r" b="b"/>
            <a:pathLst>
              <a:path w="744854" h="2113279">
                <a:moveTo>
                  <a:pt x="744529" y="2112938"/>
                </a:moveTo>
                <a:lnTo>
                  <a:pt x="0" y="1584702"/>
                </a:lnTo>
                <a:lnTo>
                  <a:pt x="0" y="0"/>
                </a:lnTo>
                <a:lnTo>
                  <a:pt x="744529" y="528236"/>
                </a:lnTo>
                <a:lnTo>
                  <a:pt x="744529" y="2112938"/>
                </a:lnTo>
                <a:close/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9360" y="2360565"/>
            <a:ext cx="981364" cy="12326"/>
          </a:xfrm>
          <a:custGeom>
            <a:avLst/>
            <a:gdLst/>
            <a:ahLst/>
            <a:cxnLst/>
            <a:rect l="l" t="t" r="r" b="b"/>
            <a:pathLst>
              <a:path w="1079500" h="13969">
                <a:moveTo>
                  <a:pt x="1079502" y="13918"/>
                </a:moveTo>
                <a:lnTo>
                  <a:pt x="0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73386" y="2323401"/>
            <a:ext cx="78509" cy="75640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6271" y="0"/>
                </a:moveTo>
                <a:lnTo>
                  <a:pt x="0" y="41753"/>
                </a:lnTo>
                <a:lnTo>
                  <a:pt x="85166" y="85718"/>
                </a:lnTo>
                <a:lnTo>
                  <a:pt x="8627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7736" y="1477788"/>
            <a:ext cx="5773" cy="882463"/>
          </a:xfrm>
          <a:custGeom>
            <a:avLst/>
            <a:gdLst/>
            <a:ahLst/>
            <a:cxnLst/>
            <a:rect l="l" t="t" r="r" b="b"/>
            <a:pathLst>
              <a:path w="6350" h="1000125">
                <a:moveTo>
                  <a:pt x="0" y="1000125"/>
                </a:moveTo>
                <a:lnTo>
                  <a:pt x="6173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34069" y="1452563"/>
            <a:ext cx="77932" cy="7620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390" y="0"/>
                </a:moveTo>
                <a:lnTo>
                  <a:pt x="0" y="85459"/>
                </a:lnTo>
                <a:lnTo>
                  <a:pt x="85723" y="85987"/>
                </a:lnTo>
                <a:lnTo>
                  <a:pt x="4339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9384" y="2368646"/>
            <a:ext cx="516082" cy="302559"/>
          </a:xfrm>
          <a:custGeom>
            <a:avLst/>
            <a:gdLst/>
            <a:ahLst/>
            <a:cxnLst/>
            <a:rect l="l" t="t" r="r" b="b"/>
            <a:pathLst>
              <a:path w="567690" h="342900">
                <a:moveTo>
                  <a:pt x="0" y="0"/>
                </a:moveTo>
                <a:lnTo>
                  <a:pt x="567669" y="342427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0834" y="2612355"/>
            <a:ext cx="87168" cy="71718"/>
          </a:xfrm>
          <a:custGeom>
            <a:avLst/>
            <a:gdLst/>
            <a:ahLst/>
            <a:cxnLst/>
            <a:rect l="l" t="t" r="r" b="b"/>
            <a:pathLst>
              <a:path w="95884" h="81280">
                <a:moveTo>
                  <a:pt x="44278" y="0"/>
                </a:moveTo>
                <a:lnTo>
                  <a:pt x="0" y="73404"/>
                </a:lnTo>
                <a:lnTo>
                  <a:pt x="95543" y="80981"/>
                </a:lnTo>
                <a:lnTo>
                  <a:pt x="442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01114" y="2772056"/>
            <a:ext cx="190498" cy="152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20964" y="1470784"/>
            <a:ext cx="152977" cy="208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93830" y="2360240"/>
            <a:ext cx="5676323" cy="12886"/>
          </a:xfrm>
          <a:custGeom>
            <a:avLst/>
            <a:gdLst/>
            <a:ahLst/>
            <a:cxnLst/>
            <a:rect l="l" t="t" r="r" b="b"/>
            <a:pathLst>
              <a:path w="6243955" h="14605">
                <a:moveTo>
                  <a:pt x="0" y="14287"/>
                </a:moveTo>
                <a:lnTo>
                  <a:pt x="6243636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31976" y="2322424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6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31966" y="2322424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2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1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40139" y="1496998"/>
            <a:ext cx="1706418" cy="1573865"/>
          </a:xfrm>
          <a:custGeom>
            <a:avLst/>
            <a:gdLst/>
            <a:ahLst/>
            <a:cxnLst/>
            <a:rect l="l" t="t" r="r" b="b"/>
            <a:pathLst>
              <a:path w="1877060" h="1783714">
                <a:moveTo>
                  <a:pt x="1136049" y="0"/>
                </a:moveTo>
                <a:lnTo>
                  <a:pt x="0" y="94381"/>
                </a:lnTo>
                <a:lnTo>
                  <a:pt x="111247" y="146298"/>
                </a:lnTo>
                <a:lnTo>
                  <a:pt x="199063" y="208492"/>
                </a:lnTo>
                <a:lnTo>
                  <a:pt x="266052" y="279823"/>
                </a:lnTo>
                <a:lnTo>
                  <a:pt x="314817" y="359147"/>
                </a:lnTo>
                <a:lnTo>
                  <a:pt x="347962" y="445324"/>
                </a:lnTo>
                <a:lnTo>
                  <a:pt x="368089" y="537210"/>
                </a:lnTo>
                <a:lnTo>
                  <a:pt x="377803" y="633664"/>
                </a:lnTo>
                <a:lnTo>
                  <a:pt x="379707" y="733544"/>
                </a:lnTo>
                <a:lnTo>
                  <a:pt x="376403" y="835709"/>
                </a:lnTo>
                <a:lnTo>
                  <a:pt x="364590" y="1042321"/>
                </a:lnTo>
                <a:lnTo>
                  <a:pt x="361286" y="1144485"/>
                </a:lnTo>
                <a:lnTo>
                  <a:pt x="363190" y="1244365"/>
                </a:lnTo>
                <a:lnTo>
                  <a:pt x="372903" y="1340820"/>
                </a:lnTo>
                <a:lnTo>
                  <a:pt x="393031" y="1432706"/>
                </a:lnTo>
                <a:lnTo>
                  <a:pt x="426175" y="1518883"/>
                </a:lnTo>
                <a:lnTo>
                  <a:pt x="474940" y="1598207"/>
                </a:lnTo>
                <a:lnTo>
                  <a:pt x="541929" y="1669538"/>
                </a:lnTo>
                <a:lnTo>
                  <a:pt x="629745" y="1731733"/>
                </a:lnTo>
                <a:lnTo>
                  <a:pt x="740992" y="1783650"/>
                </a:lnTo>
                <a:lnTo>
                  <a:pt x="1877043" y="1689268"/>
                </a:lnTo>
                <a:lnTo>
                  <a:pt x="1765796" y="1637351"/>
                </a:lnTo>
                <a:lnTo>
                  <a:pt x="1677979" y="1575157"/>
                </a:lnTo>
                <a:lnTo>
                  <a:pt x="1610990" y="1503826"/>
                </a:lnTo>
                <a:lnTo>
                  <a:pt x="1562225" y="1424501"/>
                </a:lnTo>
                <a:lnTo>
                  <a:pt x="1529080" y="1338325"/>
                </a:lnTo>
                <a:lnTo>
                  <a:pt x="1508953" y="1246438"/>
                </a:lnTo>
                <a:lnTo>
                  <a:pt x="1499239" y="1149984"/>
                </a:lnTo>
                <a:lnTo>
                  <a:pt x="1497336" y="1050104"/>
                </a:lnTo>
                <a:lnTo>
                  <a:pt x="1500639" y="947940"/>
                </a:lnTo>
                <a:lnTo>
                  <a:pt x="1512453" y="741327"/>
                </a:lnTo>
                <a:lnTo>
                  <a:pt x="1515756" y="639163"/>
                </a:lnTo>
                <a:lnTo>
                  <a:pt x="1513853" y="539283"/>
                </a:lnTo>
                <a:lnTo>
                  <a:pt x="1504139" y="442829"/>
                </a:lnTo>
                <a:lnTo>
                  <a:pt x="1484011" y="350942"/>
                </a:lnTo>
                <a:lnTo>
                  <a:pt x="1450867" y="264766"/>
                </a:lnTo>
                <a:lnTo>
                  <a:pt x="1402102" y="185442"/>
                </a:lnTo>
                <a:lnTo>
                  <a:pt x="1335113" y="114111"/>
                </a:lnTo>
                <a:lnTo>
                  <a:pt x="1247296" y="51916"/>
                </a:lnTo>
                <a:lnTo>
                  <a:pt x="1136049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40139" y="1496998"/>
            <a:ext cx="1706418" cy="1573865"/>
          </a:xfrm>
          <a:custGeom>
            <a:avLst/>
            <a:gdLst/>
            <a:ahLst/>
            <a:cxnLst/>
            <a:rect l="l" t="t" r="r" b="b"/>
            <a:pathLst>
              <a:path w="1877060" h="1783714">
                <a:moveTo>
                  <a:pt x="1136050" y="0"/>
                </a:moveTo>
                <a:lnTo>
                  <a:pt x="1247297" y="51916"/>
                </a:lnTo>
                <a:lnTo>
                  <a:pt x="1335113" y="114111"/>
                </a:lnTo>
                <a:lnTo>
                  <a:pt x="1402102" y="185442"/>
                </a:lnTo>
                <a:lnTo>
                  <a:pt x="1450867" y="264766"/>
                </a:lnTo>
                <a:lnTo>
                  <a:pt x="1484012" y="350943"/>
                </a:lnTo>
                <a:lnTo>
                  <a:pt x="1504139" y="442829"/>
                </a:lnTo>
                <a:lnTo>
                  <a:pt x="1513853" y="539284"/>
                </a:lnTo>
                <a:lnTo>
                  <a:pt x="1515756" y="639164"/>
                </a:lnTo>
                <a:lnTo>
                  <a:pt x="1512453" y="741328"/>
                </a:lnTo>
                <a:lnTo>
                  <a:pt x="1506546" y="844634"/>
                </a:lnTo>
                <a:lnTo>
                  <a:pt x="1500639" y="947941"/>
                </a:lnTo>
                <a:lnTo>
                  <a:pt x="1497336" y="1050105"/>
                </a:lnTo>
                <a:lnTo>
                  <a:pt x="1499239" y="1149985"/>
                </a:lnTo>
                <a:lnTo>
                  <a:pt x="1508953" y="1246439"/>
                </a:lnTo>
                <a:lnTo>
                  <a:pt x="1529081" y="1338326"/>
                </a:lnTo>
                <a:lnTo>
                  <a:pt x="1562225" y="1424502"/>
                </a:lnTo>
                <a:lnTo>
                  <a:pt x="1610990" y="1503827"/>
                </a:lnTo>
                <a:lnTo>
                  <a:pt x="1677979" y="1575157"/>
                </a:lnTo>
                <a:lnTo>
                  <a:pt x="1765796" y="1637352"/>
                </a:lnTo>
                <a:lnTo>
                  <a:pt x="1877043" y="1689269"/>
                </a:lnTo>
                <a:lnTo>
                  <a:pt x="740993" y="1783651"/>
                </a:lnTo>
                <a:lnTo>
                  <a:pt x="629746" y="1731734"/>
                </a:lnTo>
                <a:lnTo>
                  <a:pt x="541930" y="1669539"/>
                </a:lnTo>
                <a:lnTo>
                  <a:pt x="474941" y="1598208"/>
                </a:lnTo>
                <a:lnTo>
                  <a:pt x="426175" y="1518884"/>
                </a:lnTo>
                <a:lnTo>
                  <a:pt x="393031" y="1432707"/>
                </a:lnTo>
                <a:lnTo>
                  <a:pt x="372904" y="1340821"/>
                </a:lnTo>
                <a:lnTo>
                  <a:pt x="363190" y="1244366"/>
                </a:lnTo>
                <a:lnTo>
                  <a:pt x="361286" y="1144486"/>
                </a:lnTo>
                <a:lnTo>
                  <a:pt x="364590" y="1042322"/>
                </a:lnTo>
                <a:lnTo>
                  <a:pt x="370497" y="939016"/>
                </a:lnTo>
                <a:lnTo>
                  <a:pt x="376404" y="835710"/>
                </a:lnTo>
                <a:lnTo>
                  <a:pt x="379707" y="733545"/>
                </a:lnTo>
                <a:lnTo>
                  <a:pt x="377803" y="633665"/>
                </a:lnTo>
                <a:lnTo>
                  <a:pt x="368090" y="537211"/>
                </a:lnTo>
                <a:lnTo>
                  <a:pt x="347962" y="445324"/>
                </a:lnTo>
                <a:lnTo>
                  <a:pt x="314818" y="359148"/>
                </a:lnTo>
                <a:lnTo>
                  <a:pt x="266053" y="279823"/>
                </a:lnTo>
                <a:lnTo>
                  <a:pt x="199063" y="208493"/>
                </a:lnTo>
                <a:lnTo>
                  <a:pt x="111247" y="146298"/>
                </a:lnTo>
                <a:lnTo>
                  <a:pt x="0" y="94381"/>
                </a:lnTo>
                <a:lnTo>
                  <a:pt x="113605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9545" y="1704695"/>
            <a:ext cx="196273" cy="2199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28406" y="1864384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7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28397" y="1864384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1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1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86124" y="1919019"/>
            <a:ext cx="4143664" cy="630331"/>
          </a:xfrm>
          <a:custGeom>
            <a:avLst/>
            <a:gdLst/>
            <a:ahLst/>
            <a:cxnLst/>
            <a:rect l="l" t="t" r="r" b="b"/>
            <a:pathLst>
              <a:path w="4558030" h="714375">
                <a:moveTo>
                  <a:pt x="0" y="0"/>
                </a:moveTo>
                <a:lnTo>
                  <a:pt x="4557710" y="714374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05262" y="2140693"/>
            <a:ext cx="1260186" cy="176493"/>
          </a:xfrm>
          <a:custGeom>
            <a:avLst/>
            <a:gdLst/>
            <a:ahLst/>
            <a:cxnLst/>
            <a:rect l="l" t="t" r="r" b="b"/>
            <a:pathLst>
              <a:path w="1386204" h="200025">
                <a:moveTo>
                  <a:pt x="0" y="199618"/>
                </a:moveTo>
                <a:lnTo>
                  <a:pt x="9032" y="160776"/>
                </a:lnTo>
                <a:lnTo>
                  <a:pt x="33672" y="129032"/>
                </a:lnTo>
                <a:lnTo>
                  <a:pt x="70230" y="107577"/>
                </a:lnTo>
                <a:lnTo>
                  <a:pt x="115019" y="99606"/>
                </a:lnTo>
                <a:lnTo>
                  <a:pt x="577452" y="99605"/>
                </a:lnTo>
                <a:lnTo>
                  <a:pt x="593086" y="98696"/>
                </a:lnTo>
                <a:lnTo>
                  <a:pt x="635616" y="86014"/>
                </a:lnTo>
                <a:lnTo>
                  <a:pt x="668722" y="60881"/>
                </a:lnTo>
                <a:lnTo>
                  <a:pt x="688717" y="26492"/>
                </a:lnTo>
                <a:lnTo>
                  <a:pt x="692941" y="0"/>
                </a:lnTo>
                <a:lnTo>
                  <a:pt x="693994" y="13467"/>
                </a:lnTo>
                <a:lnTo>
                  <a:pt x="708688" y="50159"/>
                </a:lnTo>
                <a:lnTo>
                  <a:pt x="737800" y="78756"/>
                </a:lnTo>
                <a:lnTo>
                  <a:pt x="777624" y="96009"/>
                </a:lnTo>
                <a:lnTo>
                  <a:pt x="1270396" y="99605"/>
                </a:lnTo>
                <a:lnTo>
                  <a:pt x="1286029" y="100513"/>
                </a:lnTo>
                <a:lnTo>
                  <a:pt x="1328560" y="113195"/>
                </a:lnTo>
                <a:lnTo>
                  <a:pt x="1361666" y="138328"/>
                </a:lnTo>
                <a:lnTo>
                  <a:pt x="1381661" y="172718"/>
                </a:lnTo>
                <a:lnTo>
                  <a:pt x="1384775" y="185686"/>
                </a:lnTo>
                <a:lnTo>
                  <a:pt x="1385885" y="19921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4909" y="1804148"/>
            <a:ext cx="165965" cy="284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3990" y="2215180"/>
            <a:ext cx="891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3" defTabSz="819527"/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P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inhole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76702" y="4143681"/>
            <a:ext cx="64655" cy="86846"/>
          </a:xfrm>
          <a:custGeom>
            <a:avLst/>
            <a:gdLst/>
            <a:ahLst/>
            <a:cxnLst/>
            <a:rect l="l" t="t" r="r" b="b"/>
            <a:pathLst>
              <a:path w="71120" h="98425">
                <a:moveTo>
                  <a:pt x="0" y="48077"/>
                </a:moveTo>
                <a:lnTo>
                  <a:pt x="1940" y="31775"/>
                </a:lnTo>
                <a:lnTo>
                  <a:pt x="7330" y="17723"/>
                </a:lnTo>
                <a:lnTo>
                  <a:pt x="15520" y="6828"/>
                </a:lnTo>
                <a:lnTo>
                  <a:pt x="25860" y="0"/>
                </a:lnTo>
                <a:lnTo>
                  <a:pt x="40781" y="1282"/>
                </a:lnTo>
                <a:lnTo>
                  <a:pt x="52857" y="6782"/>
                </a:lnTo>
                <a:lnTo>
                  <a:pt x="61999" y="15788"/>
                </a:lnTo>
                <a:lnTo>
                  <a:pt x="68118" y="27591"/>
                </a:lnTo>
                <a:lnTo>
                  <a:pt x="71124" y="41477"/>
                </a:lnTo>
                <a:lnTo>
                  <a:pt x="69635" y="59563"/>
                </a:lnTo>
                <a:lnTo>
                  <a:pt x="65153" y="74677"/>
                </a:lnTo>
                <a:lnTo>
                  <a:pt x="58189" y="86389"/>
                </a:lnTo>
                <a:lnTo>
                  <a:pt x="49254" y="94270"/>
                </a:lnTo>
                <a:lnTo>
                  <a:pt x="38860" y="97891"/>
                </a:lnTo>
                <a:lnTo>
                  <a:pt x="26034" y="95434"/>
                </a:lnTo>
                <a:lnTo>
                  <a:pt x="15297" y="88388"/>
                </a:lnTo>
                <a:lnTo>
                  <a:pt x="7086" y="77587"/>
                </a:lnTo>
                <a:lnTo>
                  <a:pt x="1842" y="63864"/>
                </a:lnTo>
                <a:lnTo>
                  <a:pt x="0" y="48077"/>
                </a:lnTo>
                <a:close/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81988" y="3695140"/>
            <a:ext cx="202044" cy="16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2306" y="3961279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7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12296" y="3961279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1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0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82569" y="3252648"/>
            <a:ext cx="677141" cy="1864659"/>
          </a:xfrm>
          <a:custGeom>
            <a:avLst/>
            <a:gdLst/>
            <a:ahLst/>
            <a:cxnLst/>
            <a:rect l="l" t="t" r="r" b="b"/>
            <a:pathLst>
              <a:path w="744854" h="2113279">
                <a:moveTo>
                  <a:pt x="744529" y="2112938"/>
                </a:moveTo>
                <a:lnTo>
                  <a:pt x="0" y="1584702"/>
                </a:lnTo>
                <a:lnTo>
                  <a:pt x="0" y="0"/>
                </a:lnTo>
                <a:lnTo>
                  <a:pt x="744528" y="528236"/>
                </a:lnTo>
                <a:lnTo>
                  <a:pt x="744529" y="2112938"/>
                </a:lnTo>
                <a:close/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32860" y="4184323"/>
            <a:ext cx="981364" cy="12326"/>
          </a:xfrm>
          <a:custGeom>
            <a:avLst/>
            <a:gdLst/>
            <a:ahLst/>
            <a:cxnLst/>
            <a:rect l="l" t="t" r="r" b="b"/>
            <a:pathLst>
              <a:path w="1079500" h="13970">
                <a:moveTo>
                  <a:pt x="1079501" y="13918"/>
                </a:moveTo>
                <a:lnTo>
                  <a:pt x="0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06886" y="4147156"/>
            <a:ext cx="78509" cy="75640"/>
          </a:xfrm>
          <a:custGeom>
            <a:avLst/>
            <a:gdLst/>
            <a:ahLst/>
            <a:cxnLst/>
            <a:rect l="l" t="t" r="r" b="b"/>
            <a:pathLst>
              <a:path w="86359" h="85725">
                <a:moveTo>
                  <a:pt x="86271" y="0"/>
                </a:moveTo>
                <a:lnTo>
                  <a:pt x="0" y="41753"/>
                </a:lnTo>
                <a:lnTo>
                  <a:pt x="85166" y="85717"/>
                </a:lnTo>
                <a:lnTo>
                  <a:pt x="8627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01236" y="3301543"/>
            <a:ext cx="5773" cy="882463"/>
          </a:xfrm>
          <a:custGeom>
            <a:avLst/>
            <a:gdLst/>
            <a:ahLst/>
            <a:cxnLst/>
            <a:rect l="l" t="t" r="r" b="b"/>
            <a:pathLst>
              <a:path w="6350" h="1000125">
                <a:moveTo>
                  <a:pt x="0" y="1000125"/>
                </a:moveTo>
                <a:lnTo>
                  <a:pt x="6173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67569" y="3276319"/>
            <a:ext cx="77932" cy="7620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390" y="0"/>
                </a:moveTo>
                <a:lnTo>
                  <a:pt x="0" y="85459"/>
                </a:lnTo>
                <a:lnTo>
                  <a:pt x="85723" y="85989"/>
                </a:lnTo>
                <a:lnTo>
                  <a:pt x="4339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22884" y="4192400"/>
            <a:ext cx="516082" cy="302559"/>
          </a:xfrm>
          <a:custGeom>
            <a:avLst/>
            <a:gdLst/>
            <a:ahLst/>
            <a:cxnLst/>
            <a:rect l="l" t="t" r="r" b="b"/>
            <a:pathLst>
              <a:path w="567690" h="342900">
                <a:moveTo>
                  <a:pt x="0" y="0"/>
                </a:moveTo>
                <a:lnTo>
                  <a:pt x="567669" y="342427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74333" y="4436112"/>
            <a:ext cx="87168" cy="71718"/>
          </a:xfrm>
          <a:custGeom>
            <a:avLst/>
            <a:gdLst/>
            <a:ahLst/>
            <a:cxnLst/>
            <a:rect l="l" t="t" r="r" b="b"/>
            <a:pathLst>
              <a:path w="95884" h="81279">
                <a:moveTo>
                  <a:pt x="44279" y="0"/>
                </a:moveTo>
                <a:lnTo>
                  <a:pt x="0" y="73403"/>
                </a:lnTo>
                <a:lnTo>
                  <a:pt x="95544" y="80980"/>
                </a:lnTo>
                <a:lnTo>
                  <a:pt x="4427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34612" y="4595816"/>
            <a:ext cx="190500" cy="152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54466" y="3218901"/>
            <a:ext cx="152975" cy="208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54437" y="4183996"/>
            <a:ext cx="5455227" cy="12886"/>
          </a:xfrm>
          <a:custGeom>
            <a:avLst/>
            <a:gdLst/>
            <a:ahLst/>
            <a:cxnLst/>
            <a:rect l="l" t="t" r="r" b="b"/>
            <a:pathLst>
              <a:path w="6000750" h="14604">
                <a:moveTo>
                  <a:pt x="0" y="14286"/>
                </a:moveTo>
                <a:lnTo>
                  <a:pt x="6000748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02806" y="4146177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7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02796" y="4146177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1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1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00932" y="3964452"/>
            <a:ext cx="1260186" cy="176493"/>
          </a:xfrm>
          <a:custGeom>
            <a:avLst/>
            <a:gdLst/>
            <a:ahLst/>
            <a:cxnLst/>
            <a:rect l="l" t="t" r="r" b="b"/>
            <a:pathLst>
              <a:path w="1386204" h="200025">
                <a:moveTo>
                  <a:pt x="0" y="199618"/>
                </a:moveTo>
                <a:lnTo>
                  <a:pt x="9032" y="160777"/>
                </a:lnTo>
                <a:lnTo>
                  <a:pt x="33672" y="129032"/>
                </a:lnTo>
                <a:lnTo>
                  <a:pt x="70230" y="107577"/>
                </a:lnTo>
                <a:lnTo>
                  <a:pt x="115019" y="99606"/>
                </a:lnTo>
                <a:lnTo>
                  <a:pt x="577453" y="99605"/>
                </a:lnTo>
                <a:lnTo>
                  <a:pt x="593087" y="98696"/>
                </a:lnTo>
                <a:lnTo>
                  <a:pt x="635617" y="86014"/>
                </a:lnTo>
                <a:lnTo>
                  <a:pt x="668723" y="60881"/>
                </a:lnTo>
                <a:lnTo>
                  <a:pt x="688718" y="26492"/>
                </a:lnTo>
                <a:lnTo>
                  <a:pt x="692942" y="0"/>
                </a:lnTo>
                <a:lnTo>
                  <a:pt x="693995" y="13467"/>
                </a:lnTo>
                <a:lnTo>
                  <a:pt x="708689" y="50159"/>
                </a:lnTo>
                <a:lnTo>
                  <a:pt x="737802" y="78756"/>
                </a:lnTo>
                <a:lnTo>
                  <a:pt x="777626" y="96009"/>
                </a:lnTo>
                <a:lnTo>
                  <a:pt x="1270397" y="99605"/>
                </a:lnTo>
                <a:lnTo>
                  <a:pt x="1286031" y="100513"/>
                </a:lnTo>
                <a:lnTo>
                  <a:pt x="1328561" y="113195"/>
                </a:lnTo>
                <a:lnTo>
                  <a:pt x="1361667" y="138328"/>
                </a:lnTo>
                <a:lnTo>
                  <a:pt x="1381662" y="172718"/>
                </a:lnTo>
                <a:lnTo>
                  <a:pt x="1384776" y="185686"/>
                </a:lnTo>
                <a:lnTo>
                  <a:pt x="1385886" y="19921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69548" y="3615300"/>
            <a:ext cx="165965" cy="284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61786" y="3371180"/>
            <a:ext cx="1706418" cy="1573865"/>
          </a:xfrm>
          <a:custGeom>
            <a:avLst/>
            <a:gdLst/>
            <a:ahLst/>
            <a:cxnLst/>
            <a:rect l="l" t="t" r="r" b="b"/>
            <a:pathLst>
              <a:path w="1877060" h="1783714">
                <a:moveTo>
                  <a:pt x="1136050" y="0"/>
                </a:moveTo>
                <a:lnTo>
                  <a:pt x="0" y="94381"/>
                </a:lnTo>
                <a:lnTo>
                  <a:pt x="111247" y="146298"/>
                </a:lnTo>
                <a:lnTo>
                  <a:pt x="199064" y="208493"/>
                </a:lnTo>
                <a:lnTo>
                  <a:pt x="266053" y="279823"/>
                </a:lnTo>
                <a:lnTo>
                  <a:pt x="314818" y="359148"/>
                </a:lnTo>
                <a:lnTo>
                  <a:pt x="347963" y="445324"/>
                </a:lnTo>
                <a:lnTo>
                  <a:pt x="368090" y="537211"/>
                </a:lnTo>
                <a:lnTo>
                  <a:pt x="377804" y="633665"/>
                </a:lnTo>
                <a:lnTo>
                  <a:pt x="379707" y="733545"/>
                </a:lnTo>
                <a:lnTo>
                  <a:pt x="376404" y="835710"/>
                </a:lnTo>
                <a:lnTo>
                  <a:pt x="364590" y="1042322"/>
                </a:lnTo>
                <a:lnTo>
                  <a:pt x="361287" y="1144486"/>
                </a:lnTo>
                <a:lnTo>
                  <a:pt x="363190" y="1244367"/>
                </a:lnTo>
                <a:lnTo>
                  <a:pt x="372904" y="1340821"/>
                </a:lnTo>
                <a:lnTo>
                  <a:pt x="393031" y="1432707"/>
                </a:lnTo>
                <a:lnTo>
                  <a:pt x="426176" y="1518884"/>
                </a:lnTo>
                <a:lnTo>
                  <a:pt x="474941" y="1598208"/>
                </a:lnTo>
                <a:lnTo>
                  <a:pt x="541930" y="1669539"/>
                </a:lnTo>
                <a:lnTo>
                  <a:pt x="629746" y="1731734"/>
                </a:lnTo>
                <a:lnTo>
                  <a:pt x="740994" y="1783651"/>
                </a:lnTo>
                <a:lnTo>
                  <a:pt x="1877044" y="1689270"/>
                </a:lnTo>
                <a:lnTo>
                  <a:pt x="1765797" y="1637353"/>
                </a:lnTo>
                <a:lnTo>
                  <a:pt x="1677980" y="1575158"/>
                </a:lnTo>
                <a:lnTo>
                  <a:pt x="1610991" y="1503827"/>
                </a:lnTo>
                <a:lnTo>
                  <a:pt x="1562226" y="1424503"/>
                </a:lnTo>
                <a:lnTo>
                  <a:pt x="1529081" y="1338326"/>
                </a:lnTo>
                <a:lnTo>
                  <a:pt x="1508954" y="1246440"/>
                </a:lnTo>
                <a:lnTo>
                  <a:pt x="1499240" y="1149985"/>
                </a:lnTo>
                <a:lnTo>
                  <a:pt x="1497336" y="1050105"/>
                </a:lnTo>
                <a:lnTo>
                  <a:pt x="1500640" y="947941"/>
                </a:lnTo>
                <a:lnTo>
                  <a:pt x="1512454" y="741328"/>
                </a:lnTo>
                <a:lnTo>
                  <a:pt x="1515757" y="639164"/>
                </a:lnTo>
                <a:lnTo>
                  <a:pt x="1513854" y="539284"/>
                </a:lnTo>
                <a:lnTo>
                  <a:pt x="1504140" y="442830"/>
                </a:lnTo>
                <a:lnTo>
                  <a:pt x="1484012" y="350943"/>
                </a:lnTo>
                <a:lnTo>
                  <a:pt x="1450868" y="264767"/>
                </a:lnTo>
                <a:lnTo>
                  <a:pt x="1402103" y="185442"/>
                </a:lnTo>
                <a:lnTo>
                  <a:pt x="1335114" y="114111"/>
                </a:lnTo>
                <a:lnTo>
                  <a:pt x="1247297" y="51917"/>
                </a:lnTo>
                <a:lnTo>
                  <a:pt x="113605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61786" y="3371180"/>
            <a:ext cx="1706418" cy="1573865"/>
          </a:xfrm>
          <a:custGeom>
            <a:avLst/>
            <a:gdLst/>
            <a:ahLst/>
            <a:cxnLst/>
            <a:rect l="l" t="t" r="r" b="b"/>
            <a:pathLst>
              <a:path w="1877060" h="1783714">
                <a:moveTo>
                  <a:pt x="1136050" y="0"/>
                </a:moveTo>
                <a:lnTo>
                  <a:pt x="1247297" y="51916"/>
                </a:lnTo>
                <a:lnTo>
                  <a:pt x="1335113" y="114111"/>
                </a:lnTo>
                <a:lnTo>
                  <a:pt x="1402102" y="185442"/>
                </a:lnTo>
                <a:lnTo>
                  <a:pt x="1450867" y="264766"/>
                </a:lnTo>
                <a:lnTo>
                  <a:pt x="1484012" y="350943"/>
                </a:lnTo>
                <a:lnTo>
                  <a:pt x="1504139" y="442829"/>
                </a:lnTo>
                <a:lnTo>
                  <a:pt x="1513853" y="539284"/>
                </a:lnTo>
                <a:lnTo>
                  <a:pt x="1515756" y="639164"/>
                </a:lnTo>
                <a:lnTo>
                  <a:pt x="1512453" y="741328"/>
                </a:lnTo>
                <a:lnTo>
                  <a:pt x="1506546" y="844634"/>
                </a:lnTo>
                <a:lnTo>
                  <a:pt x="1500639" y="947940"/>
                </a:lnTo>
                <a:lnTo>
                  <a:pt x="1497336" y="1050105"/>
                </a:lnTo>
                <a:lnTo>
                  <a:pt x="1499239" y="1149985"/>
                </a:lnTo>
                <a:lnTo>
                  <a:pt x="1508953" y="1246439"/>
                </a:lnTo>
                <a:lnTo>
                  <a:pt x="1529080" y="1338326"/>
                </a:lnTo>
                <a:lnTo>
                  <a:pt x="1562225" y="1424502"/>
                </a:lnTo>
                <a:lnTo>
                  <a:pt x="1610990" y="1503827"/>
                </a:lnTo>
                <a:lnTo>
                  <a:pt x="1677979" y="1575157"/>
                </a:lnTo>
                <a:lnTo>
                  <a:pt x="1765796" y="1637352"/>
                </a:lnTo>
                <a:lnTo>
                  <a:pt x="1877043" y="1689269"/>
                </a:lnTo>
                <a:lnTo>
                  <a:pt x="740993" y="1783650"/>
                </a:lnTo>
                <a:lnTo>
                  <a:pt x="629746" y="1731734"/>
                </a:lnTo>
                <a:lnTo>
                  <a:pt x="541929" y="1669539"/>
                </a:lnTo>
                <a:lnTo>
                  <a:pt x="474940" y="1598208"/>
                </a:lnTo>
                <a:lnTo>
                  <a:pt x="426175" y="1518883"/>
                </a:lnTo>
                <a:lnTo>
                  <a:pt x="393031" y="1432707"/>
                </a:lnTo>
                <a:lnTo>
                  <a:pt x="372904" y="1340821"/>
                </a:lnTo>
                <a:lnTo>
                  <a:pt x="363190" y="1244366"/>
                </a:lnTo>
                <a:lnTo>
                  <a:pt x="361286" y="1144486"/>
                </a:lnTo>
                <a:lnTo>
                  <a:pt x="364590" y="1042322"/>
                </a:lnTo>
                <a:lnTo>
                  <a:pt x="370497" y="939016"/>
                </a:lnTo>
                <a:lnTo>
                  <a:pt x="376403" y="835709"/>
                </a:lnTo>
                <a:lnTo>
                  <a:pt x="379707" y="733545"/>
                </a:lnTo>
                <a:lnTo>
                  <a:pt x="377803" y="633665"/>
                </a:lnTo>
                <a:lnTo>
                  <a:pt x="368090" y="537211"/>
                </a:lnTo>
                <a:lnTo>
                  <a:pt x="347962" y="445324"/>
                </a:lnTo>
                <a:lnTo>
                  <a:pt x="314818" y="359148"/>
                </a:lnTo>
                <a:lnTo>
                  <a:pt x="266052" y="279823"/>
                </a:lnTo>
                <a:lnTo>
                  <a:pt x="199063" y="208493"/>
                </a:lnTo>
                <a:lnTo>
                  <a:pt x="111247" y="146298"/>
                </a:lnTo>
                <a:lnTo>
                  <a:pt x="0" y="94381"/>
                </a:lnTo>
                <a:lnTo>
                  <a:pt x="113605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55215" y="3528453"/>
            <a:ext cx="196273" cy="2199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24076" y="3688137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6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24068" y="3688137"/>
            <a:ext cx="103909" cy="89647"/>
          </a:xfrm>
          <a:custGeom>
            <a:avLst/>
            <a:gdLst/>
            <a:ahLst/>
            <a:cxnLst/>
            <a:rect l="l" t="t" r="r" b="b"/>
            <a:pathLst>
              <a:path w="114300" h="101600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2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1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81795" y="3742776"/>
            <a:ext cx="4351482" cy="428625"/>
          </a:xfrm>
          <a:custGeom>
            <a:avLst/>
            <a:gdLst/>
            <a:ahLst/>
            <a:cxnLst/>
            <a:rect l="l" t="t" r="r" b="b"/>
            <a:pathLst>
              <a:path w="4786630" h="485775">
                <a:moveTo>
                  <a:pt x="0" y="0"/>
                </a:moveTo>
                <a:lnTo>
                  <a:pt x="4786311" y="485774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09660" y="3875052"/>
            <a:ext cx="10477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3" marR="4559" defTabSz="819527">
              <a:lnSpc>
                <a:spcPts val="1885"/>
              </a:lnSpc>
            </a:pP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F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ron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al pinhol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e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561523" y="5076276"/>
            <a:ext cx="5839112" cy="11766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9785" y="880792"/>
            <a:ext cx="636443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363">
              <a:lnSpc>
                <a:spcPts val="3363"/>
              </a:lnSpc>
            </a:pPr>
            <a:r>
              <a:rPr dirty="0"/>
              <a:t>P</a:t>
            </a:r>
            <a:r>
              <a:rPr spc="-13" dirty="0"/>
              <a:t>inhole</a:t>
            </a:r>
            <a:r>
              <a:rPr spc="-4" dirty="0"/>
              <a:t> </a:t>
            </a:r>
            <a:r>
              <a:rPr spc="-18" dirty="0"/>
              <a:t>Ca</a:t>
            </a:r>
            <a:r>
              <a:rPr spc="-31" dirty="0"/>
              <a:t>m</a:t>
            </a:r>
            <a:r>
              <a:rPr dirty="0"/>
              <a:t>er</a:t>
            </a:r>
            <a:r>
              <a:rPr spc="-18" dirty="0"/>
              <a:t>a</a:t>
            </a:r>
            <a:r>
              <a:rPr spc="-4" dirty="0"/>
              <a:t> </a:t>
            </a:r>
            <a:r>
              <a:rPr spc="-22" dirty="0"/>
              <a:t>Mod</a:t>
            </a:r>
            <a:r>
              <a:rPr dirty="0"/>
              <a:t>e</a:t>
            </a:r>
            <a:r>
              <a:rPr spc="-9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3242840" y="2151529"/>
            <a:ext cx="2991715" cy="784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4198" y="3248305"/>
            <a:ext cx="1920874" cy="1323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1863" y="3382779"/>
            <a:ext cx="3691659" cy="1089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6709" y="4504776"/>
            <a:ext cx="6220112" cy="1385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96887" y="5780846"/>
            <a:ext cx="1899227" cy="206187"/>
          </a:xfrm>
          <a:custGeom>
            <a:avLst/>
            <a:gdLst/>
            <a:ahLst/>
            <a:cxnLst/>
            <a:rect l="l" t="t" r="r" b="b"/>
            <a:pathLst>
              <a:path w="2089150" h="233679">
                <a:moveTo>
                  <a:pt x="2088766" y="0"/>
                </a:moveTo>
                <a:lnTo>
                  <a:pt x="2076140" y="45193"/>
                </a:lnTo>
                <a:lnTo>
                  <a:pt x="2041559" y="82607"/>
                </a:lnTo>
                <a:lnTo>
                  <a:pt x="2004189" y="103499"/>
                </a:lnTo>
                <a:lnTo>
                  <a:pt x="1959337" y="116642"/>
                </a:lnTo>
                <a:lnTo>
                  <a:pt x="1218287" y="120649"/>
                </a:lnTo>
                <a:lnTo>
                  <a:pt x="1201202" y="121223"/>
                </a:lnTo>
                <a:lnTo>
                  <a:pt x="1153073" y="129399"/>
                </a:lnTo>
                <a:lnTo>
                  <a:pt x="1111260" y="146134"/>
                </a:lnTo>
                <a:lnTo>
                  <a:pt x="1077849" y="169982"/>
                </a:lnTo>
                <a:lnTo>
                  <a:pt x="1049974" y="210345"/>
                </a:lnTo>
                <a:lnTo>
                  <a:pt x="1044574" y="233234"/>
                </a:lnTo>
                <a:lnTo>
                  <a:pt x="1043647" y="222550"/>
                </a:lnTo>
                <a:lnTo>
                  <a:pt x="1024160" y="182195"/>
                </a:lnTo>
                <a:lnTo>
                  <a:pt x="995259" y="156327"/>
                </a:lnTo>
                <a:lnTo>
                  <a:pt x="956558" y="136269"/>
                </a:lnTo>
                <a:lnTo>
                  <a:pt x="910255" y="123851"/>
                </a:lnTo>
                <a:lnTo>
                  <a:pt x="173713" y="120649"/>
                </a:lnTo>
                <a:lnTo>
                  <a:pt x="156627" y="120076"/>
                </a:lnTo>
                <a:lnTo>
                  <a:pt x="108498" y="111900"/>
                </a:lnTo>
                <a:lnTo>
                  <a:pt x="66685" y="95165"/>
                </a:lnTo>
                <a:lnTo>
                  <a:pt x="33274" y="71317"/>
                </a:lnTo>
                <a:lnTo>
                  <a:pt x="5400" y="30954"/>
                </a:lnTo>
                <a:lnTo>
                  <a:pt x="1924" y="19690"/>
                </a:lnTo>
                <a:lnTo>
                  <a:pt x="0" y="8065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5026" y="6065184"/>
            <a:ext cx="385329" cy="295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0375" y="5766828"/>
            <a:ext cx="1541318" cy="207309"/>
          </a:xfrm>
          <a:custGeom>
            <a:avLst/>
            <a:gdLst/>
            <a:ahLst/>
            <a:cxnLst/>
            <a:rect l="l" t="t" r="r" b="b"/>
            <a:pathLst>
              <a:path w="1695450" h="234950">
                <a:moveTo>
                  <a:pt x="1695011" y="0"/>
                </a:moveTo>
                <a:lnTo>
                  <a:pt x="1687530" y="39351"/>
                </a:lnTo>
                <a:lnTo>
                  <a:pt x="1666732" y="73379"/>
                </a:lnTo>
                <a:lnTo>
                  <a:pt x="1635084" y="99949"/>
                </a:lnTo>
                <a:lnTo>
                  <a:pt x="1595052" y="116925"/>
                </a:lnTo>
                <a:lnTo>
                  <a:pt x="988574" y="122237"/>
                </a:lnTo>
                <a:lnTo>
                  <a:pt x="972881" y="122983"/>
                </a:lnTo>
                <a:lnTo>
                  <a:pt x="929173" y="133533"/>
                </a:lnTo>
                <a:lnTo>
                  <a:pt x="892442" y="154894"/>
                </a:lnTo>
                <a:lnTo>
                  <a:pt x="865154" y="184930"/>
                </a:lnTo>
                <a:lnTo>
                  <a:pt x="849777" y="221507"/>
                </a:lnTo>
                <a:lnTo>
                  <a:pt x="847724" y="234784"/>
                </a:lnTo>
                <a:lnTo>
                  <a:pt x="846721" y="222676"/>
                </a:lnTo>
                <a:lnTo>
                  <a:pt x="826138" y="177295"/>
                </a:lnTo>
                <a:lnTo>
                  <a:pt x="796093" y="149465"/>
                </a:lnTo>
                <a:lnTo>
                  <a:pt x="756515" y="130166"/>
                </a:lnTo>
                <a:lnTo>
                  <a:pt x="710095" y="122288"/>
                </a:lnTo>
                <a:lnTo>
                  <a:pt x="140849" y="122237"/>
                </a:lnTo>
                <a:lnTo>
                  <a:pt x="125156" y="121492"/>
                </a:lnTo>
                <a:lnTo>
                  <a:pt x="81449" y="110942"/>
                </a:lnTo>
                <a:lnTo>
                  <a:pt x="44717" y="89581"/>
                </a:lnTo>
                <a:lnTo>
                  <a:pt x="17430" y="59545"/>
                </a:lnTo>
                <a:lnTo>
                  <a:pt x="2052" y="22968"/>
                </a:lnTo>
                <a:lnTo>
                  <a:pt x="0" y="969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44885" y="6045576"/>
            <a:ext cx="432955" cy="341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9527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472" y="1524261"/>
            <a:ext cx="7557655" cy="2385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533" indent="-174150" defTabSz="819527">
              <a:buFont typeface="Tahoma"/>
              <a:buChar char="•"/>
              <a:tabLst>
                <a:tab pos="186101" algn="l"/>
              </a:tabLst>
            </a:pP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I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mag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coo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rdina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tes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a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r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nonlin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a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r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pc="-18" dirty="0">
                <a:solidFill>
                  <a:prstClr val="black"/>
                </a:solidFill>
                <a:latin typeface="Tahoma"/>
                <a:cs typeface="Tahoma"/>
              </a:rPr>
              <a:t>f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un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ct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ion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wor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ld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coo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rdina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tes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  <a:p>
            <a:pPr marL="185533" indent="-174150" defTabSz="819527">
              <a:buFont typeface="Tahoma"/>
              <a:buChar char="•"/>
              <a:tabLst>
                <a:tab pos="186101" algn="l"/>
              </a:tabLst>
            </a:pPr>
            <a:r>
              <a:rPr spc="-49" dirty="0">
                <a:solidFill>
                  <a:prstClr val="black"/>
                </a:solidFill>
                <a:latin typeface="Tahoma"/>
                <a:cs typeface="Tahoma"/>
              </a:rPr>
              <a:t>R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la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t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ion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s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hip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b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etwee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n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coo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rdina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tes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in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t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h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c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am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pc="-31" dirty="0">
                <a:solidFill>
                  <a:prstClr val="black"/>
                </a:solidFill>
                <a:latin typeface="Tahoma"/>
                <a:cs typeface="Tahoma"/>
              </a:rPr>
              <a:t>r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a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f</a:t>
            </a:r>
            <a:r>
              <a:rPr spc="-31" dirty="0">
                <a:solidFill>
                  <a:prstClr val="black"/>
                </a:solidFill>
                <a:latin typeface="Tahoma"/>
                <a:cs typeface="Tahoma"/>
              </a:rPr>
              <a:t>r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am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and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se</a:t>
            </a:r>
            <a:r>
              <a:rPr spc="-13" dirty="0">
                <a:solidFill>
                  <a:prstClr val="black"/>
                </a:solidFill>
                <a:latin typeface="Tahoma"/>
                <a:cs typeface="Tahoma"/>
              </a:rPr>
              <a:t>n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sor</a:t>
            </a:r>
            <a:r>
              <a:rPr spc="-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prstClr val="black"/>
                </a:solidFill>
                <a:latin typeface="Tahoma"/>
                <a:cs typeface="Tahoma"/>
              </a:rPr>
              <a:t>plan</a:t>
            </a:r>
            <a:r>
              <a:rPr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  <a:p>
            <a:pPr marL="105287" marR="4941638" indent="-8537" defTabSz="819527">
              <a:lnSpc>
                <a:spcPct val="204900"/>
              </a:lnSpc>
              <a:spcBef>
                <a:spcPts val="1041"/>
              </a:spcBef>
            </a:pP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2-D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coo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rdina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tes H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omog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e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n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e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ou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s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coo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rdina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tes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00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4983" y="6102955"/>
            <a:ext cx="1527464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4"/>
            <a:r>
              <a:rPr sz="1300" spc="-9" dirty="0">
                <a:latin typeface="Tahoma"/>
                <a:cs typeface="Tahoma"/>
              </a:rPr>
              <a:t>CS482,</a:t>
            </a:r>
            <a:r>
              <a:rPr sz="1300" spc="-4" dirty="0">
                <a:latin typeface="Tahoma"/>
                <a:cs typeface="Tahoma"/>
              </a:rPr>
              <a:t> </a:t>
            </a:r>
            <a:r>
              <a:rPr sz="1300" spc="-9" dirty="0">
                <a:latin typeface="Tahoma"/>
                <a:cs typeface="Tahoma"/>
              </a:rPr>
              <a:t>Jana</a:t>
            </a:r>
            <a:r>
              <a:rPr sz="1300" spc="-4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K</a:t>
            </a:r>
            <a:r>
              <a:rPr sz="1300" dirty="0">
                <a:latin typeface="Tahoma"/>
                <a:cs typeface="Tahoma"/>
              </a:rPr>
              <a:t>osec</a:t>
            </a:r>
            <a:r>
              <a:rPr sz="1300" spc="-9" dirty="0">
                <a:latin typeface="Tahoma"/>
                <a:cs typeface="Tahoma"/>
              </a:rPr>
              <a:t>ka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9785" y="880792"/>
            <a:ext cx="636443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402">
              <a:lnSpc>
                <a:spcPts val="3363"/>
              </a:lnSpc>
            </a:pPr>
            <a:r>
              <a:rPr spc="-22" dirty="0"/>
              <a:t>Im</a:t>
            </a:r>
            <a:r>
              <a:rPr spc="-18" dirty="0"/>
              <a:t>a</a:t>
            </a:r>
            <a:r>
              <a:rPr spc="-22" dirty="0"/>
              <a:t>g</a:t>
            </a:r>
            <a:r>
              <a:rPr dirty="0"/>
              <a:t>e</a:t>
            </a:r>
            <a:r>
              <a:rPr spc="-4" dirty="0"/>
              <a:t> </a:t>
            </a:r>
            <a:r>
              <a:rPr spc="-18" dirty="0"/>
              <a:t>C</a:t>
            </a:r>
            <a:r>
              <a:rPr dirty="0"/>
              <a:t>oor</a:t>
            </a:r>
            <a:r>
              <a:rPr spc="-22" dirty="0"/>
              <a:t>d</a:t>
            </a:r>
            <a:r>
              <a:rPr spc="-13" dirty="0"/>
              <a:t>ina</a:t>
            </a:r>
            <a:r>
              <a:rPr dirty="0"/>
              <a:t>tes</a:t>
            </a:r>
          </a:p>
        </p:txBody>
      </p:sp>
      <p:sp>
        <p:nvSpPr>
          <p:cNvPr id="4" name="object 4"/>
          <p:cNvSpPr/>
          <p:nvPr/>
        </p:nvSpPr>
        <p:spPr>
          <a:xfrm>
            <a:off x="2890703" y="4427725"/>
            <a:ext cx="2909455" cy="1411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0703" y="4427727"/>
            <a:ext cx="2909455" cy="1411941"/>
          </a:xfrm>
          <a:custGeom>
            <a:avLst/>
            <a:gdLst/>
            <a:ahLst/>
            <a:cxnLst/>
            <a:rect l="l" t="t" r="r" b="b"/>
            <a:pathLst>
              <a:path w="3200400" h="1600200">
                <a:moveTo>
                  <a:pt x="0" y="0"/>
                </a:moveTo>
                <a:lnTo>
                  <a:pt x="3200399" y="0"/>
                </a:lnTo>
                <a:lnTo>
                  <a:pt x="3200399" y="1600199"/>
                </a:lnTo>
                <a:lnTo>
                  <a:pt x="0" y="1600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8908" y="4726082"/>
            <a:ext cx="94095" cy="103654"/>
          </a:xfrm>
          <a:custGeom>
            <a:avLst/>
            <a:gdLst/>
            <a:ahLst/>
            <a:cxnLst/>
            <a:rect l="l" t="t" r="r" b="b"/>
            <a:pathLst>
              <a:path w="103504" h="117475">
                <a:moveTo>
                  <a:pt x="0" y="0"/>
                </a:moveTo>
                <a:lnTo>
                  <a:pt x="103187" y="0"/>
                </a:lnTo>
                <a:lnTo>
                  <a:pt x="103187" y="117475"/>
                </a:lnTo>
                <a:lnTo>
                  <a:pt x="0" y="11747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8908" y="4726082"/>
            <a:ext cx="94095" cy="103654"/>
          </a:xfrm>
          <a:custGeom>
            <a:avLst/>
            <a:gdLst/>
            <a:ahLst/>
            <a:cxnLst/>
            <a:rect l="l" t="t" r="r" b="b"/>
            <a:pathLst>
              <a:path w="103504" h="117475">
                <a:moveTo>
                  <a:pt x="0" y="0"/>
                </a:moveTo>
                <a:lnTo>
                  <a:pt x="103187" y="0"/>
                </a:lnTo>
                <a:lnTo>
                  <a:pt x="103187" y="117475"/>
                </a:lnTo>
                <a:lnTo>
                  <a:pt x="0" y="11747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3692" y="5927912"/>
            <a:ext cx="2870777" cy="0"/>
          </a:xfrm>
          <a:custGeom>
            <a:avLst/>
            <a:gdLst/>
            <a:ahLst/>
            <a:cxnLst/>
            <a:rect l="l" t="t" r="r" b="b"/>
            <a:pathLst>
              <a:path w="3157854">
                <a:moveTo>
                  <a:pt x="0" y="0"/>
                </a:moveTo>
                <a:lnTo>
                  <a:pt x="3157537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7709" y="5890094"/>
            <a:ext cx="77932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2219" y="5890094"/>
            <a:ext cx="77932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4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9952" y="4423525"/>
            <a:ext cx="12700" cy="1399615"/>
          </a:xfrm>
          <a:custGeom>
            <a:avLst/>
            <a:gdLst/>
            <a:ahLst/>
            <a:cxnLst/>
            <a:rect l="l" t="t" r="r" b="b"/>
            <a:pathLst>
              <a:path w="13970" h="1586229">
                <a:moveTo>
                  <a:pt x="13789" y="0"/>
                </a:moveTo>
                <a:lnTo>
                  <a:pt x="0" y="1585914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3072" y="4398310"/>
            <a:ext cx="77932" cy="7620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06" y="0"/>
                </a:moveTo>
                <a:lnTo>
                  <a:pt x="0" y="85349"/>
                </a:lnTo>
                <a:lnTo>
                  <a:pt x="85721" y="86094"/>
                </a:lnTo>
                <a:lnTo>
                  <a:pt x="4360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1439" y="5772105"/>
            <a:ext cx="77932" cy="76200"/>
          </a:xfrm>
          <a:custGeom>
            <a:avLst/>
            <a:gdLst/>
            <a:ahLst/>
            <a:cxnLst/>
            <a:rect l="l" t="t" r="r" b="b"/>
            <a:pathLst>
              <a:path w="85725" h="86359">
                <a:moveTo>
                  <a:pt x="0" y="0"/>
                </a:moveTo>
                <a:lnTo>
                  <a:pt x="42115" y="86094"/>
                </a:lnTo>
                <a:lnTo>
                  <a:pt x="85722" y="74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5422" y="5133694"/>
            <a:ext cx="701386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524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94852" y="5095875"/>
            <a:ext cx="77932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5420" y="5133695"/>
            <a:ext cx="0" cy="579904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7224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6459" y="5663174"/>
            <a:ext cx="77932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9352" y="4436128"/>
            <a:ext cx="701386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524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48789" y="4398309"/>
            <a:ext cx="77932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9352" y="4436132"/>
            <a:ext cx="0" cy="579904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7224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0389" y="4965606"/>
            <a:ext cx="77932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0754" y="5067872"/>
            <a:ext cx="278533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8318" y="6006354"/>
            <a:ext cx="294407" cy="180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5042" y="3015787"/>
            <a:ext cx="3063586" cy="1672478"/>
          </a:xfrm>
          <a:custGeom>
            <a:avLst/>
            <a:gdLst/>
            <a:ahLst/>
            <a:cxnLst/>
            <a:rect l="l" t="t" r="r" b="b"/>
            <a:pathLst>
              <a:path w="3369945" h="1895475">
                <a:moveTo>
                  <a:pt x="3369734" y="0"/>
                </a:moveTo>
                <a:lnTo>
                  <a:pt x="2828396" y="118268"/>
                </a:lnTo>
                <a:lnTo>
                  <a:pt x="2562490" y="182562"/>
                </a:lnTo>
                <a:lnTo>
                  <a:pt x="2302140" y="252412"/>
                </a:lnTo>
                <a:lnTo>
                  <a:pt x="2048934" y="330199"/>
                </a:lnTo>
                <a:lnTo>
                  <a:pt x="1806046" y="417512"/>
                </a:lnTo>
                <a:lnTo>
                  <a:pt x="1573477" y="516731"/>
                </a:lnTo>
                <a:lnTo>
                  <a:pt x="1355196" y="628649"/>
                </a:lnTo>
                <a:lnTo>
                  <a:pt x="1151202" y="755649"/>
                </a:lnTo>
                <a:lnTo>
                  <a:pt x="959909" y="896143"/>
                </a:lnTo>
                <a:lnTo>
                  <a:pt x="779727" y="1047749"/>
                </a:lnTo>
                <a:lnTo>
                  <a:pt x="609071" y="1209674"/>
                </a:lnTo>
                <a:lnTo>
                  <a:pt x="446352" y="1378743"/>
                </a:lnTo>
                <a:lnTo>
                  <a:pt x="288396" y="1554162"/>
                </a:lnTo>
                <a:lnTo>
                  <a:pt x="0" y="1895131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0124" y="4632028"/>
            <a:ext cx="71582" cy="73399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19" y="0"/>
                </a:moveTo>
                <a:lnTo>
                  <a:pt x="0" y="82784"/>
                </a:lnTo>
                <a:lnTo>
                  <a:pt x="78299" y="49209"/>
                </a:lnTo>
                <a:lnTo>
                  <a:pt x="2011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1988" y="4112570"/>
            <a:ext cx="226578" cy="219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0309" y="4819933"/>
            <a:ext cx="204932" cy="2801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23523" y="4251235"/>
            <a:ext cx="558510" cy="215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5071" y="4999224"/>
            <a:ext cx="684068" cy="266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08216" y="4603067"/>
            <a:ext cx="11949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4" marR="4559"/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pi</a:t>
            </a:r>
            <a:r>
              <a:rPr spc="-31" dirty="0">
                <a:solidFill>
                  <a:srgbClr val="1C1C1C"/>
                </a:solidFill>
                <a:latin typeface="Tahoma"/>
                <a:cs typeface="Tahoma"/>
              </a:rPr>
              <a:t>x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e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l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coo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rdina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tes</a:t>
            </a:r>
            <a:endParaRPr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47294" y="3213287"/>
            <a:ext cx="344919" cy="2241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7955" y="4601419"/>
            <a:ext cx="303066" cy="273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4186" y="2611014"/>
            <a:ext cx="3799609" cy="2521324"/>
          </a:xfrm>
          <a:custGeom>
            <a:avLst/>
            <a:gdLst/>
            <a:ahLst/>
            <a:cxnLst/>
            <a:rect l="l" t="t" r="r" b="b"/>
            <a:pathLst>
              <a:path w="4179570" h="2857500">
                <a:moveTo>
                  <a:pt x="0" y="2857451"/>
                </a:moveTo>
                <a:lnTo>
                  <a:pt x="4179555" y="0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06116" y="2598363"/>
            <a:ext cx="76777" cy="66115"/>
          </a:xfrm>
          <a:custGeom>
            <a:avLst/>
            <a:gdLst/>
            <a:ahLst/>
            <a:cxnLst/>
            <a:rect l="l" t="t" r="r" b="b"/>
            <a:pathLst>
              <a:path w="84454" h="74930">
                <a:moveTo>
                  <a:pt x="84406" y="0"/>
                </a:moveTo>
                <a:lnTo>
                  <a:pt x="0" y="11554"/>
                </a:lnTo>
                <a:lnTo>
                  <a:pt x="43006" y="74458"/>
                </a:lnTo>
                <a:lnTo>
                  <a:pt x="8440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32" y="1815357"/>
            <a:ext cx="4593646" cy="1012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53480" y="2879922"/>
            <a:ext cx="1662545" cy="219075"/>
          </a:xfrm>
          <a:custGeom>
            <a:avLst/>
            <a:gdLst/>
            <a:ahLst/>
            <a:cxnLst/>
            <a:rect l="l" t="t" r="r" b="b"/>
            <a:pathLst>
              <a:path w="1828800" h="248285">
                <a:moveTo>
                  <a:pt x="1828396" y="0"/>
                </a:moveTo>
                <a:lnTo>
                  <a:pt x="1821287" y="38928"/>
                </a:lnTo>
                <a:lnTo>
                  <a:pt x="1801422" y="73063"/>
                </a:lnTo>
                <a:lnTo>
                  <a:pt x="1770987" y="100559"/>
                </a:lnTo>
                <a:lnTo>
                  <a:pt x="1732172" y="119570"/>
                </a:lnTo>
                <a:lnTo>
                  <a:pt x="1687167" y="128247"/>
                </a:lnTo>
                <a:lnTo>
                  <a:pt x="1066395" y="128587"/>
                </a:lnTo>
                <a:lnTo>
                  <a:pt x="1050520" y="129277"/>
                </a:lnTo>
                <a:lnTo>
                  <a:pt x="1006034" y="139068"/>
                </a:lnTo>
                <a:lnTo>
                  <a:pt x="967957" y="159007"/>
                </a:lnTo>
                <a:lnTo>
                  <a:pt x="938478" y="187249"/>
                </a:lnTo>
                <a:lnTo>
                  <a:pt x="919787" y="221945"/>
                </a:lnTo>
                <a:lnTo>
                  <a:pt x="914399" y="247750"/>
                </a:lnTo>
                <a:lnTo>
                  <a:pt x="913460" y="235707"/>
                </a:lnTo>
                <a:lnTo>
                  <a:pt x="893977" y="190379"/>
                </a:lnTo>
                <a:lnTo>
                  <a:pt x="865304" y="161903"/>
                </a:lnTo>
                <a:lnTo>
                  <a:pt x="827209" y="140873"/>
                </a:lnTo>
                <a:lnTo>
                  <a:pt x="782058" y="129731"/>
                </a:lnTo>
                <a:lnTo>
                  <a:pt x="151995" y="128587"/>
                </a:lnTo>
                <a:lnTo>
                  <a:pt x="136121" y="127898"/>
                </a:lnTo>
                <a:lnTo>
                  <a:pt x="91634" y="118107"/>
                </a:lnTo>
                <a:lnTo>
                  <a:pt x="53557" y="98167"/>
                </a:lnTo>
                <a:lnTo>
                  <a:pt x="24079" y="69926"/>
                </a:lnTo>
                <a:lnTo>
                  <a:pt x="5387" y="35229"/>
                </a:lnTo>
                <a:lnTo>
                  <a:pt x="1932" y="22549"/>
                </a:lnTo>
                <a:lnTo>
                  <a:pt x="0" y="9424"/>
                </a:lnTo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6271" y="2875710"/>
            <a:ext cx="1052368" cy="970990"/>
          </a:xfrm>
          <a:custGeom>
            <a:avLst/>
            <a:gdLst/>
            <a:ahLst/>
            <a:cxnLst/>
            <a:rect l="l" t="t" r="r" b="b"/>
            <a:pathLst>
              <a:path w="1157604" h="1100454">
                <a:moveTo>
                  <a:pt x="0" y="0"/>
                </a:moveTo>
                <a:lnTo>
                  <a:pt x="1157287" y="0"/>
                </a:lnTo>
                <a:lnTo>
                  <a:pt x="1157287" y="1100137"/>
                </a:lnTo>
                <a:lnTo>
                  <a:pt x="0" y="11001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9156" y="3026992"/>
            <a:ext cx="54841" cy="53228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325" y="0"/>
                </a:lnTo>
                <a:lnTo>
                  <a:pt x="60325" y="60325"/>
                </a:lnTo>
                <a:lnTo>
                  <a:pt x="0" y="6032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89156" y="3026992"/>
            <a:ext cx="54841" cy="53228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324" y="0"/>
                </a:lnTo>
                <a:lnTo>
                  <a:pt x="60324" y="60324"/>
                </a:lnTo>
                <a:lnTo>
                  <a:pt x="0" y="60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56192" y="3880038"/>
            <a:ext cx="701386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524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05623" y="3842219"/>
            <a:ext cx="77932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56191" y="3880038"/>
            <a:ext cx="0" cy="579904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7224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17229" y="4409519"/>
            <a:ext cx="77932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6191" y="3578592"/>
            <a:ext cx="458932" cy="289112"/>
          </a:xfrm>
          <a:custGeom>
            <a:avLst/>
            <a:gdLst/>
            <a:ahLst/>
            <a:cxnLst/>
            <a:rect l="l" t="t" r="r" b="b"/>
            <a:pathLst>
              <a:path w="504825" h="327660">
                <a:moveTo>
                  <a:pt x="0" y="327349"/>
                </a:moveTo>
                <a:lnTo>
                  <a:pt x="504664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50185" y="3564876"/>
            <a:ext cx="86591" cy="73399"/>
          </a:xfrm>
          <a:custGeom>
            <a:avLst/>
            <a:gdLst/>
            <a:ahLst/>
            <a:cxnLst/>
            <a:rect l="l" t="t" r="r" b="b"/>
            <a:pathLst>
              <a:path w="95250" h="83185">
                <a:moveTo>
                  <a:pt x="95244" y="0"/>
                </a:moveTo>
                <a:lnTo>
                  <a:pt x="0" y="10690"/>
                </a:lnTo>
                <a:lnTo>
                  <a:pt x="46650" y="82610"/>
                </a:lnTo>
                <a:lnTo>
                  <a:pt x="9524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30579" y="4014509"/>
            <a:ext cx="190498" cy="152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80319" y="4339489"/>
            <a:ext cx="152975" cy="2087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6358" y="2938744"/>
            <a:ext cx="202045" cy="16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73032" y="3329104"/>
            <a:ext cx="355600" cy="13447"/>
          </a:xfrm>
          <a:custGeom>
            <a:avLst/>
            <a:gdLst/>
            <a:ahLst/>
            <a:cxnLst/>
            <a:rect l="l" t="t" r="r" b="b"/>
            <a:pathLst>
              <a:path w="391159" h="15239">
                <a:moveTo>
                  <a:pt x="0" y="14793"/>
                </a:moveTo>
                <a:lnTo>
                  <a:pt x="390545" y="0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74682" y="3293219"/>
            <a:ext cx="79664" cy="75640"/>
          </a:xfrm>
          <a:custGeom>
            <a:avLst/>
            <a:gdLst/>
            <a:ahLst/>
            <a:cxnLst/>
            <a:rect l="l" t="t" r="r" b="b"/>
            <a:pathLst>
              <a:path w="87629" h="85725">
                <a:moveTo>
                  <a:pt x="0" y="0"/>
                </a:moveTo>
                <a:lnTo>
                  <a:pt x="3244" y="85662"/>
                </a:lnTo>
                <a:lnTo>
                  <a:pt x="87285" y="3958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60956" y="3342166"/>
            <a:ext cx="12123" cy="337857"/>
          </a:xfrm>
          <a:custGeom>
            <a:avLst/>
            <a:gdLst/>
            <a:ahLst/>
            <a:cxnLst/>
            <a:rect l="l" t="t" r="r" b="b"/>
            <a:pathLst>
              <a:path w="13334" h="382904">
                <a:moveTo>
                  <a:pt x="13295" y="0"/>
                </a:moveTo>
                <a:lnTo>
                  <a:pt x="0" y="382605"/>
                </a:lnTo>
              </a:path>
            </a:pathLst>
          </a:custGeom>
          <a:ln w="285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23809" y="3628038"/>
            <a:ext cx="77932" cy="77321"/>
          </a:xfrm>
          <a:custGeom>
            <a:avLst/>
            <a:gdLst/>
            <a:ahLst/>
            <a:cxnLst/>
            <a:rect l="l" t="t" r="r" b="b"/>
            <a:pathLst>
              <a:path w="85725" h="87629">
                <a:moveTo>
                  <a:pt x="0" y="0"/>
                </a:moveTo>
                <a:lnTo>
                  <a:pt x="39858" y="87162"/>
                </a:lnTo>
                <a:lnTo>
                  <a:pt x="85672" y="2978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17708" y="1500441"/>
            <a:ext cx="6933045" cy="203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555" indent="-174171">
              <a:buFont typeface="Tahoma"/>
              <a:buChar char="•"/>
              <a:tabLst>
                <a:tab pos="186123" algn="l"/>
              </a:tabLst>
            </a:pPr>
            <a:r>
              <a:rPr spc="-49" dirty="0">
                <a:latin typeface="Tahoma"/>
                <a:cs typeface="Tahoma"/>
              </a:rPr>
              <a:t>R</a:t>
            </a:r>
            <a:r>
              <a:rPr dirty="0">
                <a:latin typeface="Tahoma"/>
                <a:cs typeface="Tahoma"/>
              </a:rPr>
              <a:t>e</a:t>
            </a:r>
            <a:r>
              <a:rPr spc="-9" dirty="0">
                <a:latin typeface="Tahoma"/>
                <a:cs typeface="Tahoma"/>
              </a:rPr>
              <a:t>la</a:t>
            </a:r>
            <a:r>
              <a:rPr dirty="0">
                <a:latin typeface="Tahoma"/>
                <a:cs typeface="Tahoma"/>
              </a:rPr>
              <a:t>t</a:t>
            </a:r>
            <a:r>
              <a:rPr spc="-9" dirty="0">
                <a:latin typeface="Tahoma"/>
                <a:cs typeface="Tahoma"/>
              </a:rPr>
              <a:t>ion</a:t>
            </a:r>
            <a:r>
              <a:rPr dirty="0">
                <a:latin typeface="Tahoma"/>
                <a:cs typeface="Tahoma"/>
              </a:rPr>
              <a:t>s</a:t>
            </a:r>
            <a:r>
              <a:rPr spc="-9" dirty="0">
                <a:latin typeface="Tahoma"/>
                <a:cs typeface="Tahoma"/>
              </a:rPr>
              <a:t>hip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13" dirty="0">
                <a:latin typeface="Tahoma"/>
                <a:cs typeface="Tahoma"/>
              </a:rPr>
              <a:t>b</a:t>
            </a:r>
            <a:r>
              <a:rPr dirty="0">
                <a:latin typeface="Tahoma"/>
                <a:cs typeface="Tahoma"/>
              </a:rPr>
              <a:t>etwee</a:t>
            </a:r>
            <a:r>
              <a:rPr spc="-13" dirty="0">
                <a:latin typeface="Tahoma"/>
                <a:cs typeface="Tahoma"/>
              </a:rPr>
              <a:t>n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coo</a:t>
            </a:r>
            <a:r>
              <a:rPr spc="-9" dirty="0">
                <a:latin typeface="Tahoma"/>
                <a:cs typeface="Tahoma"/>
              </a:rPr>
              <a:t>rdina</a:t>
            </a:r>
            <a:r>
              <a:rPr dirty="0">
                <a:latin typeface="Tahoma"/>
                <a:cs typeface="Tahoma"/>
              </a:rPr>
              <a:t>tes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9" dirty="0">
                <a:latin typeface="Tahoma"/>
                <a:cs typeface="Tahoma"/>
              </a:rPr>
              <a:t>in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</a:t>
            </a:r>
            <a:r>
              <a:rPr spc="-13" dirty="0">
                <a:latin typeface="Tahoma"/>
                <a:cs typeface="Tahoma"/>
              </a:rPr>
              <a:t>h</a:t>
            </a:r>
            <a:r>
              <a:rPr dirty="0">
                <a:latin typeface="Tahoma"/>
                <a:cs typeface="Tahoma"/>
              </a:rPr>
              <a:t>e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</a:t>
            </a:r>
            <a:r>
              <a:rPr spc="-13" dirty="0">
                <a:latin typeface="Tahoma"/>
                <a:cs typeface="Tahoma"/>
              </a:rPr>
              <a:t>n</a:t>
            </a:r>
            <a:r>
              <a:rPr dirty="0">
                <a:latin typeface="Tahoma"/>
                <a:cs typeface="Tahoma"/>
              </a:rPr>
              <a:t>sor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9" dirty="0">
                <a:latin typeface="Tahoma"/>
                <a:cs typeface="Tahoma"/>
              </a:rPr>
              <a:t>plan</a:t>
            </a:r>
            <a:r>
              <a:rPr dirty="0">
                <a:latin typeface="Tahoma"/>
                <a:cs typeface="Tahoma"/>
              </a:rPr>
              <a:t>e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13" dirty="0">
                <a:latin typeface="Tahoma"/>
                <a:cs typeface="Tahoma"/>
              </a:rPr>
              <a:t>and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13" dirty="0">
                <a:latin typeface="Tahoma"/>
                <a:cs typeface="Tahoma"/>
              </a:rPr>
              <a:t>imag</a:t>
            </a:r>
            <a:r>
              <a:rPr dirty="0">
                <a:latin typeface="Tahoma"/>
                <a:cs typeface="Tahoma"/>
              </a:rPr>
              <a:t>e</a:t>
            </a:r>
            <a:endParaRPr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1900">
              <a:latin typeface="Times New Roman"/>
              <a:cs typeface="Times New Roman"/>
            </a:endParaRPr>
          </a:p>
          <a:p>
            <a:pPr marL="5668494" marR="4559"/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metr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ic coordina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tes</a:t>
            </a:r>
            <a:endParaRPr>
              <a:latin typeface="Tahoma"/>
              <a:cs typeface="Tahoma"/>
            </a:endParaRPr>
          </a:p>
          <a:p>
            <a:pPr>
              <a:spcBef>
                <a:spcPts val="18"/>
              </a:spcBef>
            </a:pPr>
            <a:endParaRPr sz="900">
              <a:latin typeface="Times New Roman"/>
              <a:cs typeface="Times New Roman"/>
            </a:endParaRPr>
          </a:p>
          <a:p>
            <a:pPr marL="5934302">
              <a:lnSpc>
                <a:spcPts val="897"/>
              </a:lnSpc>
            </a:pPr>
            <a:endParaRPr sz="900">
              <a:latin typeface="Times New Roman"/>
              <a:cs typeface="Times New Roman"/>
            </a:endParaRPr>
          </a:p>
          <a:p>
            <a:pPr marL="823609">
              <a:spcBef>
                <a:spcPts val="830"/>
              </a:spcBef>
            </a:pP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Line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ar</a:t>
            </a:r>
            <a:r>
              <a:rPr spc="-4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</a:t>
            </a:r>
            <a:r>
              <a:rPr spc="-31" dirty="0">
                <a:solidFill>
                  <a:srgbClr val="1C1C1C"/>
                </a:solidFill>
                <a:latin typeface="Tahoma"/>
                <a:cs typeface="Tahoma"/>
              </a:rPr>
              <a:t>r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an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s</a:t>
            </a:r>
            <a:r>
              <a:rPr spc="-18" dirty="0">
                <a:solidFill>
                  <a:srgbClr val="1C1C1C"/>
                </a:solidFill>
                <a:latin typeface="Tahoma"/>
                <a:cs typeface="Tahoma"/>
              </a:rPr>
              <a:t>f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or</a:t>
            </a:r>
            <a:r>
              <a:rPr spc="-13" dirty="0">
                <a:solidFill>
                  <a:srgbClr val="1C1C1C"/>
                </a:solidFill>
                <a:latin typeface="Tahoma"/>
                <a:cs typeface="Tahoma"/>
              </a:rPr>
              <a:t>ma</a:t>
            </a:r>
            <a:r>
              <a:rPr dirty="0">
                <a:solidFill>
                  <a:srgbClr val="1C1C1C"/>
                </a:solidFill>
                <a:latin typeface="Tahoma"/>
                <a:cs typeface="Tahoma"/>
              </a:rPr>
              <a:t>t</a:t>
            </a:r>
            <a:r>
              <a:rPr spc="-9" dirty="0">
                <a:solidFill>
                  <a:srgbClr val="1C1C1C"/>
                </a:solidFill>
                <a:latin typeface="Tahoma"/>
                <a:cs typeface="Tahoma"/>
              </a:rPr>
              <a:t>ion</a:t>
            </a:r>
            <a:endParaRPr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448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9785" y="880792"/>
            <a:ext cx="636443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402">
              <a:lnSpc>
                <a:spcPts val="3363"/>
              </a:lnSpc>
            </a:pPr>
            <a:r>
              <a:rPr spc="-13" dirty="0"/>
              <a:t>Cali</a:t>
            </a:r>
            <a:r>
              <a:rPr spc="-22" dirty="0"/>
              <a:t>b</a:t>
            </a:r>
            <a:r>
              <a:rPr dirty="0"/>
              <a:t>r</a:t>
            </a:r>
            <a:r>
              <a:rPr spc="-18" dirty="0"/>
              <a:t>a</a:t>
            </a:r>
            <a:r>
              <a:rPr dirty="0"/>
              <a:t>t</a:t>
            </a:r>
            <a:r>
              <a:rPr spc="-13" dirty="0"/>
              <a:t>ion</a:t>
            </a:r>
            <a:r>
              <a:rPr spc="-4" dirty="0"/>
              <a:t> </a:t>
            </a:r>
            <a:r>
              <a:rPr spc="-22" dirty="0"/>
              <a:t>Ma</a:t>
            </a:r>
            <a:r>
              <a:rPr dirty="0"/>
              <a:t>tr</a:t>
            </a:r>
            <a:r>
              <a:rPr spc="-9" dirty="0"/>
              <a:t>i</a:t>
            </a:r>
            <a:r>
              <a:rPr dirty="0"/>
              <a:t>x</a:t>
            </a:r>
            <a:r>
              <a:rPr spc="-4" dirty="0"/>
              <a:t> </a:t>
            </a:r>
            <a:r>
              <a:rPr spc="-18" dirty="0"/>
              <a:t>and</a:t>
            </a:r>
            <a:r>
              <a:rPr spc="-4" dirty="0"/>
              <a:t> </a:t>
            </a:r>
            <a:r>
              <a:rPr spc="-18" dirty="0"/>
              <a:t>Ca</a:t>
            </a:r>
            <a:r>
              <a:rPr spc="-31" dirty="0"/>
              <a:t>m</a:t>
            </a:r>
            <a:r>
              <a:rPr dirty="0"/>
              <a:t>er</a:t>
            </a:r>
            <a:r>
              <a:rPr spc="-18" dirty="0"/>
              <a:t>a</a:t>
            </a:r>
            <a:r>
              <a:rPr spc="-4" dirty="0"/>
              <a:t> </a:t>
            </a:r>
            <a:r>
              <a:rPr spc="-22" dirty="0"/>
              <a:t>Mod</a:t>
            </a:r>
            <a:r>
              <a:rPr dirty="0"/>
              <a:t>e</a:t>
            </a:r>
            <a:r>
              <a:rPr spc="-9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691409" y="2728643"/>
            <a:ext cx="2056534" cy="344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0628" y="2728635"/>
            <a:ext cx="1412874" cy="309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9465" y="5269577"/>
            <a:ext cx="2814203" cy="310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2355" y="3990706"/>
            <a:ext cx="5911271" cy="1051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2343" y="1541059"/>
            <a:ext cx="6702136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555" indent="-174171">
              <a:buFont typeface="Tahoma"/>
              <a:buChar char="•"/>
              <a:tabLst>
                <a:tab pos="186123" algn="l"/>
              </a:tabLst>
            </a:pPr>
            <a:r>
              <a:rPr spc="-49" dirty="0">
                <a:latin typeface="Tahoma"/>
                <a:cs typeface="Tahoma"/>
              </a:rPr>
              <a:t>R</a:t>
            </a:r>
            <a:r>
              <a:rPr dirty="0">
                <a:latin typeface="Tahoma"/>
                <a:cs typeface="Tahoma"/>
              </a:rPr>
              <a:t>e</a:t>
            </a:r>
            <a:r>
              <a:rPr spc="-9" dirty="0">
                <a:latin typeface="Tahoma"/>
                <a:cs typeface="Tahoma"/>
              </a:rPr>
              <a:t>la</a:t>
            </a:r>
            <a:r>
              <a:rPr dirty="0">
                <a:latin typeface="Tahoma"/>
                <a:cs typeface="Tahoma"/>
              </a:rPr>
              <a:t>t</a:t>
            </a:r>
            <a:r>
              <a:rPr spc="-9" dirty="0">
                <a:latin typeface="Tahoma"/>
                <a:cs typeface="Tahoma"/>
              </a:rPr>
              <a:t>ion</a:t>
            </a:r>
            <a:r>
              <a:rPr dirty="0">
                <a:latin typeface="Tahoma"/>
                <a:cs typeface="Tahoma"/>
              </a:rPr>
              <a:t>s</a:t>
            </a:r>
            <a:r>
              <a:rPr spc="-9" dirty="0">
                <a:latin typeface="Tahoma"/>
                <a:cs typeface="Tahoma"/>
              </a:rPr>
              <a:t>hip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13" dirty="0">
                <a:latin typeface="Tahoma"/>
                <a:cs typeface="Tahoma"/>
              </a:rPr>
              <a:t>b</a:t>
            </a:r>
            <a:r>
              <a:rPr dirty="0">
                <a:latin typeface="Tahoma"/>
                <a:cs typeface="Tahoma"/>
              </a:rPr>
              <a:t>etwee</a:t>
            </a:r>
            <a:r>
              <a:rPr spc="-13" dirty="0">
                <a:latin typeface="Tahoma"/>
                <a:cs typeface="Tahoma"/>
              </a:rPr>
              <a:t>n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coo</a:t>
            </a:r>
            <a:r>
              <a:rPr spc="-9" dirty="0">
                <a:latin typeface="Tahoma"/>
                <a:cs typeface="Tahoma"/>
              </a:rPr>
              <a:t>rdina</a:t>
            </a:r>
            <a:r>
              <a:rPr dirty="0">
                <a:latin typeface="Tahoma"/>
                <a:cs typeface="Tahoma"/>
              </a:rPr>
              <a:t>tes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9" dirty="0">
                <a:latin typeface="Tahoma"/>
                <a:cs typeface="Tahoma"/>
              </a:rPr>
              <a:t>in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</a:t>
            </a:r>
            <a:r>
              <a:rPr spc="-13" dirty="0">
                <a:latin typeface="Tahoma"/>
                <a:cs typeface="Tahoma"/>
              </a:rPr>
              <a:t>h</a:t>
            </a:r>
            <a:r>
              <a:rPr dirty="0">
                <a:latin typeface="Tahoma"/>
                <a:cs typeface="Tahoma"/>
              </a:rPr>
              <a:t>e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wor</a:t>
            </a:r>
            <a:r>
              <a:rPr spc="-9" dirty="0">
                <a:latin typeface="Tahoma"/>
                <a:cs typeface="Tahoma"/>
              </a:rPr>
              <a:t>ld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9" dirty="0">
                <a:latin typeface="Tahoma"/>
                <a:cs typeface="Tahoma"/>
              </a:rPr>
              <a:t>f</a:t>
            </a:r>
            <a:r>
              <a:rPr spc="-31" dirty="0">
                <a:latin typeface="Tahoma"/>
                <a:cs typeface="Tahoma"/>
              </a:rPr>
              <a:t>r</a:t>
            </a:r>
            <a:r>
              <a:rPr spc="-13" dirty="0">
                <a:latin typeface="Tahoma"/>
                <a:cs typeface="Tahoma"/>
              </a:rPr>
              <a:t>am</a:t>
            </a:r>
            <a:r>
              <a:rPr dirty="0">
                <a:latin typeface="Tahoma"/>
                <a:cs typeface="Tahoma"/>
              </a:rPr>
              <a:t>e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13" dirty="0">
                <a:latin typeface="Tahoma"/>
                <a:cs typeface="Tahoma"/>
              </a:rPr>
              <a:t>and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13" dirty="0">
                <a:latin typeface="Tahoma"/>
                <a:cs typeface="Tahoma"/>
              </a:rPr>
              <a:t>imag</a:t>
            </a:r>
            <a:r>
              <a:rPr dirty="0">
                <a:latin typeface="Tahoma"/>
                <a:cs typeface="Tahoma"/>
              </a:rPr>
              <a:t>e</a:t>
            </a:r>
          </a:p>
          <a:p>
            <a:pPr marL="185555" indent="-174171">
              <a:buFont typeface="Tahoma"/>
              <a:buChar char="•"/>
              <a:tabLst>
                <a:tab pos="186123" algn="l"/>
              </a:tabLst>
            </a:pPr>
            <a:r>
              <a:rPr spc="-9" dirty="0">
                <a:latin typeface="Tahoma"/>
                <a:cs typeface="Tahoma"/>
              </a:rPr>
              <a:t>I</a:t>
            </a:r>
            <a:r>
              <a:rPr spc="-4" dirty="0">
                <a:latin typeface="Tahoma"/>
                <a:cs typeface="Tahoma"/>
              </a:rPr>
              <a:t>n</a:t>
            </a:r>
            <a:r>
              <a:rPr dirty="0">
                <a:latin typeface="Tahoma"/>
                <a:cs typeface="Tahoma"/>
              </a:rPr>
              <a:t>tr</a:t>
            </a:r>
            <a:r>
              <a:rPr spc="-9" dirty="0">
                <a:latin typeface="Tahoma"/>
                <a:cs typeface="Tahoma"/>
              </a:rPr>
              <a:t>insic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18" dirty="0">
                <a:latin typeface="Tahoma"/>
                <a:cs typeface="Tahoma"/>
              </a:rPr>
              <a:t>pa</a:t>
            </a:r>
            <a:r>
              <a:rPr spc="-40" dirty="0">
                <a:latin typeface="Tahoma"/>
                <a:cs typeface="Tahoma"/>
              </a:rPr>
              <a:t>r</a:t>
            </a:r>
            <a:r>
              <a:rPr spc="-4" dirty="0">
                <a:latin typeface="Tahoma"/>
                <a:cs typeface="Tahoma"/>
              </a:rPr>
              <a:t>am</a:t>
            </a:r>
            <a:r>
              <a:rPr dirty="0">
                <a:latin typeface="Tahoma"/>
                <a:cs typeface="Tahoma"/>
              </a:rPr>
              <a:t>eters</a:t>
            </a:r>
          </a:p>
          <a:p>
            <a:pPr marL="908985">
              <a:lnSpc>
                <a:spcPts val="2100"/>
              </a:lnSpc>
              <a:spcBef>
                <a:spcPts val="651"/>
              </a:spcBef>
              <a:tabLst>
                <a:tab pos="3713351" algn="l"/>
              </a:tabLst>
            </a:pPr>
            <a:r>
              <a:rPr dirty="0">
                <a:latin typeface="Tahoma"/>
                <a:cs typeface="Tahoma"/>
              </a:rPr>
              <a:t>P</a:t>
            </a:r>
            <a:r>
              <a:rPr spc="-9" dirty="0">
                <a:latin typeface="Tahoma"/>
                <a:cs typeface="Tahoma"/>
              </a:rPr>
              <a:t>inhole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</a:t>
            </a:r>
            <a:r>
              <a:rPr spc="-13" dirty="0">
                <a:latin typeface="Tahoma"/>
                <a:cs typeface="Tahoma"/>
              </a:rPr>
              <a:t>am</a:t>
            </a:r>
            <a:r>
              <a:rPr dirty="0">
                <a:latin typeface="Tahoma"/>
                <a:cs typeface="Tahoma"/>
              </a:rPr>
              <a:t>e</a:t>
            </a:r>
            <a:r>
              <a:rPr spc="-31" dirty="0">
                <a:latin typeface="Tahoma"/>
                <a:cs typeface="Tahoma"/>
              </a:rPr>
              <a:t>r</a:t>
            </a:r>
            <a:r>
              <a:rPr spc="-13" dirty="0">
                <a:latin typeface="Tahoma"/>
                <a:cs typeface="Tahoma"/>
              </a:rPr>
              <a:t>a</a:t>
            </a:r>
            <a:r>
              <a:rPr dirty="0">
                <a:latin typeface="Tahoma"/>
                <a:cs typeface="Tahoma"/>
              </a:rPr>
              <a:t>	P</a:t>
            </a:r>
            <a:r>
              <a:rPr spc="-4" dirty="0">
                <a:latin typeface="Tahoma"/>
                <a:cs typeface="Tahoma"/>
              </a:rPr>
              <a:t>i</a:t>
            </a:r>
            <a:r>
              <a:rPr spc="-22" dirty="0">
                <a:latin typeface="Tahoma"/>
                <a:cs typeface="Tahoma"/>
              </a:rPr>
              <a:t>x</a:t>
            </a:r>
            <a:r>
              <a:rPr dirty="0">
                <a:latin typeface="Tahoma"/>
                <a:cs typeface="Tahoma"/>
              </a:rPr>
              <a:t>e</a:t>
            </a:r>
            <a:r>
              <a:rPr spc="-4" dirty="0">
                <a:latin typeface="Tahoma"/>
                <a:cs typeface="Tahoma"/>
              </a:rPr>
              <a:t>l </a:t>
            </a:r>
            <a:r>
              <a:rPr dirty="0">
                <a:latin typeface="Tahoma"/>
                <a:cs typeface="Tahoma"/>
              </a:rPr>
              <a:t>coo</a:t>
            </a:r>
            <a:r>
              <a:rPr spc="-9" dirty="0">
                <a:latin typeface="Tahoma"/>
                <a:cs typeface="Tahoma"/>
              </a:rPr>
              <a:t>rdina</a:t>
            </a:r>
            <a:r>
              <a:rPr dirty="0">
                <a:latin typeface="Tahoma"/>
                <a:cs typeface="Tahoma"/>
              </a:rPr>
              <a:t>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3581" y="3140708"/>
            <a:ext cx="622761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9" marR="4559" indent="-142294">
              <a:buFont typeface="Arial"/>
              <a:buChar char="•"/>
              <a:tabLst>
                <a:tab pos="162787" algn="l"/>
              </a:tabLst>
            </a:pPr>
            <a:r>
              <a:rPr spc="-13" dirty="0">
                <a:latin typeface="Tahoma"/>
                <a:cs typeface="Tahoma"/>
              </a:rPr>
              <a:t>Adding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</a:t>
            </a:r>
            <a:r>
              <a:rPr spc="-31" dirty="0">
                <a:latin typeface="Tahoma"/>
                <a:cs typeface="Tahoma"/>
              </a:rPr>
              <a:t>r</a:t>
            </a:r>
            <a:r>
              <a:rPr spc="-13" dirty="0">
                <a:latin typeface="Tahoma"/>
                <a:cs typeface="Tahoma"/>
              </a:rPr>
              <a:t>an</a:t>
            </a:r>
            <a:r>
              <a:rPr dirty="0">
                <a:latin typeface="Tahoma"/>
                <a:cs typeface="Tahoma"/>
              </a:rPr>
              <a:t>s</a:t>
            </a:r>
            <a:r>
              <a:rPr spc="-18" dirty="0">
                <a:latin typeface="Tahoma"/>
                <a:cs typeface="Tahoma"/>
              </a:rPr>
              <a:t>f</a:t>
            </a:r>
            <a:r>
              <a:rPr dirty="0">
                <a:latin typeface="Tahoma"/>
                <a:cs typeface="Tahoma"/>
              </a:rPr>
              <a:t>or</a:t>
            </a:r>
            <a:r>
              <a:rPr spc="-13" dirty="0">
                <a:latin typeface="Tahoma"/>
                <a:cs typeface="Tahoma"/>
              </a:rPr>
              <a:t>ma</a:t>
            </a:r>
            <a:r>
              <a:rPr dirty="0">
                <a:latin typeface="Tahoma"/>
                <a:cs typeface="Tahoma"/>
              </a:rPr>
              <a:t>t</a:t>
            </a:r>
            <a:r>
              <a:rPr spc="-9" dirty="0">
                <a:latin typeface="Tahoma"/>
                <a:cs typeface="Tahoma"/>
              </a:rPr>
              <a:t>ion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13" dirty="0">
                <a:latin typeface="Tahoma"/>
                <a:cs typeface="Tahoma"/>
              </a:rPr>
              <a:t>b</a:t>
            </a:r>
            <a:r>
              <a:rPr dirty="0">
                <a:latin typeface="Tahoma"/>
                <a:cs typeface="Tahoma"/>
              </a:rPr>
              <a:t>etwee</a:t>
            </a:r>
            <a:r>
              <a:rPr spc="-13" dirty="0">
                <a:latin typeface="Tahoma"/>
                <a:cs typeface="Tahoma"/>
              </a:rPr>
              <a:t>n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</a:t>
            </a:r>
            <a:r>
              <a:rPr spc="-13" dirty="0">
                <a:latin typeface="Tahoma"/>
                <a:cs typeface="Tahoma"/>
              </a:rPr>
              <a:t>am</a:t>
            </a:r>
            <a:r>
              <a:rPr dirty="0">
                <a:latin typeface="Tahoma"/>
                <a:cs typeface="Tahoma"/>
              </a:rPr>
              <a:t>e</a:t>
            </a:r>
            <a:r>
              <a:rPr spc="-31" dirty="0">
                <a:latin typeface="Tahoma"/>
                <a:cs typeface="Tahoma"/>
              </a:rPr>
              <a:t>r</a:t>
            </a:r>
            <a:r>
              <a:rPr spc="-13" dirty="0">
                <a:latin typeface="Tahoma"/>
                <a:cs typeface="Tahoma"/>
              </a:rPr>
              <a:t>a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coo</a:t>
            </a:r>
            <a:r>
              <a:rPr spc="-9" dirty="0">
                <a:latin typeface="Tahoma"/>
                <a:cs typeface="Tahoma"/>
              </a:rPr>
              <a:t>rdina</a:t>
            </a:r>
            <a:r>
              <a:rPr dirty="0">
                <a:latin typeface="Tahoma"/>
                <a:cs typeface="Tahoma"/>
              </a:rPr>
              <a:t>te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syste</a:t>
            </a:r>
            <a:r>
              <a:rPr spc="-18" dirty="0">
                <a:latin typeface="Tahoma"/>
                <a:cs typeface="Tahoma"/>
              </a:rPr>
              <a:t>m</a:t>
            </a:r>
            <a:r>
              <a:rPr dirty="0">
                <a:latin typeface="Tahoma"/>
                <a:cs typeface="Tahoma"/>
              </a:rPr>
              <a:t>s </a:t>
            </a:r>
            <a:r>
              <a:rPr spc="-13" dirty="0">
                <a:latin typeface="Tahoma"/>
                <a:cs typeface="Tahoma"/>
              </a:rPr>
              <a:t>and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wor</a:t>
            </a:r>
            <a:r>
              <a:rPr spc="-9" dirty="0">
                <a:latin typeface="Tahoma"/>
                <a:cs typeface="Tahoma"/>
              </a:rPr>
              <a:t>ld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coo</a:t>
            </a:r>
            <a:r>
              <a:rPr spc="-9" dirty="0">
                <a:latin typeface="Tahoma"/>
                <a:cs typeface="Tahoma"/>
              </a:rPr>
              <a:t>rdina</a:t>
            </a:r>
            <a:r>
              <a:rPr dirty="0">
                <a:latin typeface="Tahoma"/>
                <a:cs typeface="Tahoma"/>
              </a:rPr>
              <a:t>te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syste</a:t>
            </a:r>
            <a:r>
              <a:rPr spc="-18" dirty="0">
                <a:latin typeface="Tahoma"/>
                <a:cs typeface="Tahoma"/>
              </a:rPr>
              <a:t>m</a:t>
            </a:r>
            <a:endParaRPr>
              <a:latin typeface="Tahoma"/>
              <a:cs typeface="Tahoma"/>
            </a:endParaRPr>
          </a:p>
          <a:p>
            <a:pPr marL="162217" indent="-150831">
              <a:buFont typeface="Arial"/>
              <a:buChar char="•"/>
              <a:tabLst>
                <a:tab pos="162787" algn="l"/>
              </a:tabLst>
            </a:pPr>
            <a:r>
              <a:rPr dirty="0">
                <a:latin typeface="Tahoma"/>
                <a:cs typeface="Tahoma"/>
              </a:rPr>
              <a:t>Extr</a:t>
            </a:r>
            <a:r>
              <a:rPr spc="-9" dirty="0">
                <a:latin typeface="Tahoma"/>
                <a:cs typeface="Tahoma"/>
              </a:rPr>
              <a:t>in</a:t>
            </a:r>
            <a:r>
              <a:rPr dirty="0">
                <a:latin typeface="Tahoma"/>
                <a:cs typeface="Tahoma"/>
              </a:rPr>
              <a:t>s</a:t>
            </a:r>
            <a:r>
              <a:rPr spc="-4" dirty="0">
                <a:latin typeface="Tahoma"/>
                <a:cs typeface="Tahoma"/>
              </a:rPr>
              <a:t>i</a:t>
            </a:r>
            <a:r>
              <a:rPr dirty="0">
                <a:latin typeface="Tahoma"/>
                <a:cs typeface="Tahoma"/>
              </a:rPr>
              <a:t>c</a:t>
            </a:r>
            <a:r>
              <a:rPr spc="-4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P</a:t>
            </a:r>
            <a:r>
              <a:rPr spc="-13" dirty="0">
                <a:latin typeface="Tahoma"/>
                <a:cs typeface="Tahoma"/>
              </a:rPr>
              <a:t>a</a:t>
            </a:r>
            <a:r>
              <a:rPr spc="-31" dirty="0">
                <a:latin typeface="Tahoma"/>
                <a:cs typeface="Tahoma"/>
              </a:rPr>
              <a:t>r</a:t>
            </a:r>
            <a:r>
              <a:rPr spc="-13" dirty="0">
                <a:latin typeface="Tahoma"/>
                <a:cs typeface="Tahoma"/>
              </a:rPr>
              <a:t>am</a:t>
            </a:r>
            <a:r>
              <a:rPr dirty="0">
                <a:latin typeface="Tahoma"/>
                <a:cs typeface="Tahoma"/>
              </a:rPr>
              <a:t>eters</a:t>
            </a:r>
            <a:endParaRPr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533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91180"/>
            <a:ext cx="8229600" cy="89255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Transformation between 2 </a:t>
            </a:r>
            <a:r>
              <a:rPr lang="en-US" altLang="en-US" dirty="0" smtClean="0">
                <a:ea typeface="ＭＳ Ｐゴシック" pitchFamily="34" charset="-128"/>
              </a:rPr>
              <a:t>views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Camera </a:t>
            </a:r>
            <a:r>
              <a:rPr lang="en-US" altLang="en-US" dirty="0">
                <a:ea typeface="ＭＳ Ｐゴシック" pitchFamily="34" charset="-128"/>
              </a:rPr>
              <a:t>parameters :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2400" cy="3570208"/>
          </a:xfrm>
        </p:spPr>
        <p:txBody>
          <a:bodyPr/>
          <a:lstStyle/>
          <a:p>
            <a:r>
              <a:rPr lang="en-US" altLang="en-US" sz="2800" dirty="0">
                <a:ea typeface="ＭＳ Ｐゴシック" pitchFamily="34" charset="-128"/>
              </a:rPr>
              <a:t>Intrinsic </a:t>
            </a:r>
            <a:r>
              <a:rPr lang="en-US" altLang="en-US" sz="2800" dirty="0" smtClean="0">
                <a:ea typeface="ＭＳ Ｐゴシック" pitchFamily="34" charset="-128"/>
              </a:rPr>
              <a:t>parameters: (</a:t>
            </a:r>
            <a:r>
              <a:rPr lang="en-US" altLang="en-US" sz="2800" dirty="0" smtClean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800" smtClean="0">
                <a:ea typeface="ＭＳ Ｐゴシック" pitchFamily="34" charset="-128"/>
                <a:sym typeface="Wingdings" panose="05000000000000000000" pitchFamily="2" charset="2"/>
              </a:rPr>
              <a:t>Calibration parameters</a:t>
            </a:r>
            <a:r>
              <a:rPr lang="en-US" altLang="en-US" sz="28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en-US" altLang="en-US" sz="2800" dirty="0">
              <a:ea typeface="ＭＳ Ｐゴシック" pitchFamily="34" charset="-128"/>
            </a:endParaRPr>
          </a:p>
          <a:p>
            <a:pPr lvl="1"/>
            <a:r>
              <a:rPr lang="en-US" altLang="en-US" sz="2400" dirty="0">
                <a:ea typeface="ＭＳ Ｐゴシック" pitchFamily="34" charset="-128"/>
              </a:rPr>
              <a:t>Principal point coordinates</a:t>
            </a:r>
          </a:p>
          <a:p>
            <a:pPr lvl="1"/>
            <a:r>
              <a:rPr lang="en-US" altLang="en-US" sz="2400" dirty="0">
                <a:ea typeface="ＭＳ Ｐゴシック" pitchFamily="34" charset="-128"/>
              </a:rPr>
              <a:t>Focal length</a:t>
            </a:r>
          </a:p>
          <a:p>
            <a:pPr lvl="1"/>
            <a:r>
              <a:rPr lang="en-US" altLang="en-US" sz="2400" dirty="0">
                <a:ea typeface="ＭＳ Ｐゴシック" pitchFamily="34" charset="-128"/>
              </a:rPr>
              <a:t>Pixel magnification factors</a:t>
            </a:r>
          </a:p>
          <a:p>
            <a:pPr lvl="1"/>
            <a:r>
              <a:rPr lang="en-US" altLang="en-US" sz="2400" i="1" dirty="0">
                <a:ea typeface="ＭＳ Ｐゴシック" pitchFamily="34" charset="-128"/>
              </a:rPr>
              <a:t>Skew (non-rectangular pixels)</a:t>
            </a:r>
          </a:p>
          <a:p>
            <a:pPr lvl="1"/>
            <a:r>
              <a:rPr lang="en-US" altLang="en-US" sz="2400" i="1" dirty="0">
                <a:solidFill>
                  <a:schemeClr val="tx1"/>
                </a:solidFill>
                <a:ea typeface="ＭＳ Ｐゴシック" pitchFamily="34" charset="-128"/>
              </a:rPr>
              <a:t>Radial distortion</a:t>
            </a:r>
          </a:p>
          <a:p>
            <a:r>
              <a:rPr lang="en-US" altLang="en-US" sz="2800" dirty="0">
                <a:ea typeface="ＭＳ Ｐゴシック" pitchFamily="34" charset="-128"/>
              </a:rPr>
              <a:t>Extrinsic parameters</a:t>
            </a:r>
          </a:p>
          <a:p>
            <a:pPr lvl="1"/>
            <a:r>
              <a:rPr lang="en-US" altLang="en-US" sz="2800" dirty="0">
                <a:ea typeface="ＭＳ Ｐゴシック" pitchFamily="34" charset="-128"/>
              </a:rPr>
              <a:t>Rotation and translation relative to world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14150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mosai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mosa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sa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ai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sai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ai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ai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ai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ai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693</Words>
  <Application>Microsoft Office PowerPoint</Application>
  <PresentationFormat>On-screen Show (4:3)</PresentationFormat>
  <Paragraphs>166</Paragraphs>
  <Slides>28</Slides>
  <Notes>18</Notes>
  <HiddenSlides>0</HiddenSlides>
  <MMClips>1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Office Theme</vt:lpstr>
      <vt:lpstr>1_Office Theme</vt:lpstr>
      <vt:lpstr>2_Office Theme</vt:lpstr>
      <vt:lpstr>4_mosaic</vt:lpstr>
      <vt:lpstr>1_Default Design</vt:lpstr>
      <vt:lpstr>2_Default Design</vt:lpstr>
      <vt:lpstr>Edge</vt:lpstr>
      <vt:lpstr>Equation</vt:lpstr>
      <vt:lpstr>Photo Editor Photo</vt:lpstr>
      <vt:lpstr>ClipArt</vt:lpstr>
      <vt:lpstr>משוואה</vt:lpstr>
      <vt:lpstr>Multiple View Geometry for Robotics</vt:lpstr>
      <vt:lpstr>Multiple View Geometry for Robotics</vt:lpstr>
      <vt:lpstr>Scenarios</vt:lpstr>
      <vt:lpstr>PowerPoint Presentation</vt:lpstr>
      <vt:lpstr>Image Formation</vt:lpstr>
      <vt:lpstr>Pinhole Camera Model</vt:lpstr>
      <vt:lpstr>Image Coordinates</vt:lpstr>
      <vt:lpstr>Calibration Matrix and Camera Model</vt:lpstr>
      <vt:lpstr>Transformation between 2 views Camera parameters :</vt:lpstr>
      <vt:lpstr>PowerPoint Presentation</vt:lpstr>
      <vt:lpstr>PowerPoint Presentation</vt:lpstr>
      <vt:lpstr>PowerPoint Presentation</vt:lpstr>
      <vt:lpstr>Epipolar constraint (general case)</vt:lpstr>
      <vt:lpstr>Epipolar constraint: Calibrated case</vt:lpstr>
      <vt:lpstr>PowerPoint Presentation</vt:lpstr>
      <vt:lpstr>Two View Geometry</vt:lpstr>
      <vt:lpstr>PowerPoint Presentation</vt:lpstr>
      <vt:lpstr>Two View Geometry (simple cases)</vt:lpstr>
      <vt:lpstr>Camera Rotation</vt:lpstr>
      <vt:lpstr>Planar Scenes</vt:lpstr>
      <vt:lpstr>Summary:  Two Views Related by Homography</vt:lpstr>
      <vt:lpstr>Stereo</vt:lpstr>
      <vt:lpstr>Depth from disparity</vt:lpstr>
      <vt:lpstr>Active stereo with structured light</vt:lpstr>
      <vt:lpstr>Active stereo with structured light</vt:lpstr>
      <vt:lpstr>Active stereo with structured light</vt:lpstr>
      <vt:lpstr>Kinect: Structured infrared light</vt:lpstr>
      <vt:lpstr>Kinect 1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 Geometry for Robotics</dc:title>
  <dc:creator>fer</dc:creator>
  <cp:lastModifiedBy>fer</cp:lastModifiedBy>
  <cp:revision>25</cp:revision>
  <dcterms:created xsi:type="dcterms:W3CDTF">2016-11-27T21:12:21Z</dcterms:created>
  <dcterms:modified xsi:type="dcterms:W3CDTF">2017-04-25T01:23:13Z</dcterms:modified>
</cp:coreProperties>
</file>