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6"/>
  </p:notesMasterIdLst>
  <p:sldIdLst>
    <p:sldId id="256" r:id="rId3"/>
    <p:sldId id="261" r:id="rId4"/>
    <p:sldId id="262" r:id="rId5"/>
    <p:sldId id="279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2" r:id="rId19"/>
    <p:sldId id="274" r:id="rId20"/>
    <p:sldId id="275" r:id="rId21"/>
    <p:sldId id="271" r:id="rId22"/>
    <p:sldId id="276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653" autoAdjust="0"/>
  </p:normalViewPr>
  <p:slideViewPr>
    <p:cSldViewPr>
      <p:cViewPr>
        <p:scale>
          <a:sx n="74" d="100"/>
          <a:sy n="74" d="100"/>
        </p:scale>
        <p:origin x="-21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216"/>
    </p:cViewPr>
  </p:sorterViewPr>
  <p:notesViewPr>
    <p:cSldViewPr>
      <p:cViewPr varScale="1">
        <p:scale>
          <a:sx n="65" d="100"/>
          <a:sy n="65" d="100"/>
        </p:scale>
        <p:origin x="-1411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BF5D-E726-4897-BF94-6D70AA3D8F6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5092-9F69-4B43-8340-8E95C1D2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ortional_control#Offset_Err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shoot_(signal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124798-B114-429D-A508-6A9B8EF50047}" type="slidenum">
              <a:rPr kumimoji="0" lang="de-DE" sz="1100">
                <a:latin typeface="Arial" charset="0"/>
              </a:rPr>
              <a:pPr/>
              <a:t>2</a:t>
            </a:fld>
            <a:endParaRPr kumimoji="0" lang="de-DE" sz="11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5138" cy="3206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714" y="4345775"/>
            <a:ext cx="5192573" cy="38479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proportional term produces an output value that is proportional to the current error value.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proportional gain constant.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proportional gain results in a large change in the output for a given change in the error. If the proportional gain is too high, the system can become unstable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small gain results a less responsive or less sensitive controller. If the proportional gain is too low, the control action may be too small when responding to system disturbances.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real system, proportional-only control will leave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ortional control"/>
              </a:rPr>
              <a:t>offset 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final steady-state condition. Integral action is required to eliminate this error.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integral term accelerates the movement of the process towards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eliminates the residual steady-state error that occurs with a pure proportional controller. However, since the integral term responds to accumulated errors from the past, it can cause the present value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vershoot (signal)"/>
              </a:rPr>
              <a:t>overshoot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 action predicts system behavior and thus improves settling time and stability of the system.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45092-9F69-4B43-8340-8E95C1D25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45092-9F69-4B43-8340-8E95C1D25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45092-9F69-4B43-8340-8E95C1D25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defTabSz="874857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defTabSz="874857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124798-B114-429D-A508-6A9B8EF50047}" type="slidenum">
              <a:rPr kumimoji="0" lang="de-DE" sz="1100">
                <a:latin typeface="Arial" charset="0"/>
              </a:rPr>
              <a:pPr/>
              <a:t>23</a:t>
            </a:fld>
            <a:endParaRPr kumimoji="0" lang="de-DE" sz="11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5138" cy="3206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714" y="4345775"/>
            <a:ext cx="5192573" cy="38479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4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3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460375"/>
            <a:ext cx="856773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/>
              <a:t>3</a:t>
            </a:r>
          </a:p>
          <a:p>
            <a:pPr>
              <a:defRPr/>
            </a:pPr>
            <a:fld id="{F83238FD-0218-4226-BF8C-75E67FB42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06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de-CH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0" y="836613"/>
            <a:ext cx="6721475" cy="381000"/>
          </a:xfrm>
          <a:prstGeom prst="rect">
            <a:avLst/>
          </a:prstGeom>
          <a:solidFill>
            <a:srgbClr val="3349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 b="1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76200" y="134938"/>
            <a:ext cx="5935663" cy="5572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400">
                <a:solidFill>
                  <a:srgbClr val="5F5F5F"/>
                </a:solidFill>
              </a:rPr>
              <a:t>Autonomous Mobile Robots</a:t>
            </a:r>
            <a:endParaRPr lang="en-US" sz="3400">
              <a:solidFill>
                <a:srgbClr val="FF0066"/>
              </a:solidFill>
            </a:endParaRPr>
          </a:p>
        </p:txBody>
      </p:sp>
      <p:sp>
        <p:nvSpPr>
          <p:cNvPr id="7" name="Text Box 4103"/>
          <p:cNvSpPr txBox="1">
            <a:spLocks noChangeArrowheads="1"/>
          </p:cNvSpPr>
          <p:nvPr userDrawn="1"/>
        </p:nvSpPr>
        <p:spPr bwMode="auto">
          <a:xfrm>
            <a:off x="5889625" y="6445250"/>
            <a:ext cx="3146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i="1">
                <a:solidFill>
                  <a:srgbClr val="969696"/>
                </a:solidFill>
              </a:rPr>
              <a:t>Autonomous Systems Lab</a:t>
            </a:r>
          </a:p>
        </p:txBody>
      </p:sp>
      <p:pic>
        <p:nvPicPr>
          <p:cNvPr id="8" name="Picture 4104" descr="ASL_Logo_gray_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938"/>
            <a:ext cx="1835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108"/>
          <p:cNvGrpSpPr>
            <a:grpSpLocks/>
          </p:cNvGrpSpPr>
          <p:nvPr userDrawn="1"/>
        </p:nvGrpSpPr>
        <p:grpSpPr bwMode="auto">
          <a:xfrm>
            <a:off x="90488" y="6445250"/>
            <a:ext cx="1601787" cy="439738"/>
            <a:chOff x="22" y="3652"/>
            <a:chExt cx="1009" cy="277"/>
          </a:xfrm>
        </p:grpSpPr>
        <p:sp>
          <p:nvSpPr>
            <p:cNvPr id="10" name="Freeform 4106"/>
            <p:cNvSpPr>
              <a:spLocks/>
            </p:cNvSpPr>
            <p:nvPr userDrawn="1"/>
          </p:nvSpPr>
          <p:spPr bwMode="auto">
            <a:xfrm>
              <a:off x="22" y="3652"/>
              <a:ext cx="570" cy="209"/>
            </a:xfrm>
            <a:custGeom>
              <a:avLst/>
              <a:gdLst/>
              <a:ahLst/>
              <a:cxnLst>
                <a:cxn ang="0">
                  <a:pos x="9" y="1127"/>
                </a:cxn>
                <a:cxn ang="0">
                  <a:pos x="240" y="2"/>
                </a:cxn>
                <a:cxn ang="0">
                  <a:pos x="2656" y="2"/>
                </a:cxn>
                <a:cxn ang="0">
                  <a:pos x="2566" y="436"/>
                </a:cxn>
                <a:cxn ang="0">
                  <a:pos x="2830" y="436"/>
                </a:cxn>
                <a:cxn ang="0">
                  <a:pos x="2922" y="0"/>
                </a:cxn>
                <a:cxn ang="0">
                  <a:pos x="3296" y="2"/>
                </a:cxn>
                <a:cxn ang="0">
                  <a:pos x="3052" y="1176"/>
                </a:cxn>
                <a:cxn ang="0">
                  <a:pos x="2678" y="1176"/>
                </a:cxn>
                <a:cxn ang="0">
                  <a:pos x="2772" y="714"/>
                </a:cxn>
                <a:cxn ang="0">
                  <a:pos x="2510" y="716"/>
                </a:cxn>
                <a:cxn ang="0">
                  <a:pos x="2412" y="1176"/>
                </a:cxn>
                <a:cxn ang="0">
                  <a:pos x="2026" y="1176"/>
                </a:cxn>
                <a:cxn ang="0">
                  <a:pos x="2206" y="298"/>
                </a:cxn>
                <a:cxn ang="0">
                  <a:pos x="1860" y="300"/>
                </a:cxn>
                <a:cxn ang="0">
                  <a:pos x="1680" y="1176"/>
                </a:cxn>
                <a:cxn ang="0">
                  <a:pos x="1284" y="1178"/>
                </a:cxn>
                <a:cxn ang="0">
                  <a:pos x="1468" y="299"/>
                </a:cxn>
                <a:cxn ang="0">
                  <a:pos x="582" y="298"/>
                </a:cxn>
                <a:cxn ang="0">
                  <a:pos x="548" y="452"/>
                </a:cxn>
                <a:cxn ang="0">
                  <a:pos x="1095" y="454"/>
                </a:cxn>
                <a:cxn ang="0">
                  <a:pos x="1040" y="716"/>
                </a:cxn>
                <a:cxn ang="0">
                  <a:pos x="496" y="714"/>
                </a:cxn>
                <a:cxn ang="0">
                  <a:pos x="464" y="872"/>
                </a:cxn>
                <a:cxn ang="0">
                  <a:pos x="1030" y="872"/>
                </a:cxn>
                <a:cxn ang="0">
                  <a:pos x="968" y="1176"/>
                </a:cxn>
                <a:cxn ang="0">
                  <a:pos x="0" y="1178"/>
                </a:cxn>
                <a:cxn ang="0">
                  <a:pos x="9" y="1127"/>
                </a:cxn>
              </a:cxnLst>
              <a:rect l="0" t="0" r="r" b="b"/>
              <a:pathLst>
                <a:path w="3296" h="1178">
                  <a:moveTo>
                    <a:pt x="9" y="1127"/>
                  </a:moveTo>
                  <a:lnTo>
                    <a:pt x="240" y="2"/>
                  </a:lnTo>
                  <a:lnTo>
                    <a:pt x="2656" y="2"/>
                  </a:lnTo>
                  <a:lnTo>
                    <a:pt x="2566" y="436"/>
                  </a:lnTo>
                  <a:lnTo>
                    <a:pt x="2830" y="436"/>
                  </a:lnTo>
                  <a:lnTo>
                    <a:pt x="2922" y="0"/>
                  </a:lnTo>
                  <a:lnTo>
                    <a:pt x="3296" y="2"/>
                  </a:lnTo>
                  <a:lnTo>
                    <a:pt x="3052" y="1176"/>
                  </a:lnTo>
                  <a:lnTo>
                    <a:pt x="2678" y="1176"/>
                  </a:lnTo>
                  <a:lnTo>
                    <a:pt x="2772" y="714"/>
                  </a:lnTo>
                  <a:lnTo>
                    <a:pt x="2510" y="716"/>
                  </a:lnTo>
                  <a:lnTo>
                    <a:pt x="2412" y="1176"/>
                  </a:lnTo>
                  <a:lnTo>
                    <a:pt x="2026" y="1176"/>
                  </a:lnTo>
                  <a:lnTo>
                    <a:pt x="2206" y="298"/>
                  </a:lnTo>
                  <a:lnTo>
                    <a:pt x="1860" y="300"/>
                  </a:lnTo>
                  <a:lnTo>
                    <a:pt x="1680" y="1176"/>
                  </a:lnTo>
                  <a:lnTo>
                    <a:pt x="1284" y="1178"/>
                  </a:lnTo>
                  <a:lnTo>
                    <a:pt x="1468" y="299"/>
                  </a:lnTo>
                  <a:lnTo>
                    <a:pt x="582" y="298"/>
                  </a:lnTo>
                  <a:lnTo>
                    <a:pt x="548" y="452"/>
                  </a:lnTo>
                  <a:lnTo>
                    <a:pt x="1095" y="454"/>
                  </a:lnTo>
                  <a:lnTo>
                    <a:pt x="1040" y="716"/>
                  </a:lnTo>
                  <a:lnTo>
                    <a:pt x="496" y="714"/>
                  </a:lnTo>
                  <a:lnTo>
                    <a:pt x="464" y="872"/>
                  </a:lnTo>
                  <a:lnTo>
                    <a:pt x="1030" y="872"/>
                  </a:lnTo>
                  <a:lnTo>
                    <a:pt x="968" y="1176"/>
                  </a:lnTo>
                  <a:lnTo>
                    <a:pt x="0" y="1178"/>
                  </a:lnTo>
                  <a:lnTo>
                    <a:pt x="9" y="1127"/>
                  </a:lnTo>
                  <a:close/>
                </a:path>
              </a:pathLst>
            </a:custGeom>
            <a:solidFill>
              <a:srgbClr val="777777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de-CH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1" name="Text Box 4107"/>
            <p:cNvSpPr txBox="1">
              <a:spLocks noChangeArrowheads="1"/>
            </p:cNvSpPr>
            <p:nvPr userDrawn="1"/>
          </p:nvSpPr>
          <p:spPr bwMode="auto">
            <a:xfrm>
              <a:off x="532" y="3698"/>
              <a:ext cx="49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285750" indent="-2857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33"/>
                </a:buClr>
                <a:buSzPct val="115000"/>
                <a:buFont typeface="Wingdings" pitchFamily="2" charset="2"/>
                <a:buNone/>
                <a:defRPr/>
              </a:pPr>
              <a:r>
                <a:rPr lang="en-US" b="1" i="1">
                  <a:solidFill>
                    <a:srgbClr val="777777"/>
                  </a:solidFill>
                  <a:latin typeface="ETH Light" pitchFamily="18" charset="0"/>
                </a:rPr>
                <a:t>Zürich</a:t>
              </a:r>
            </a:p>
          </p:txBody>
        </p:sp>
      </p:grpSp>
      <p:sp>
        <p:nvSpPr>
          <p:cNvPr id="2344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388" y="2976563"/>
            <a:ext cx="6553200" cy="1905000"/>
          </a:xfrm>
          <a:noFill/>
        </p:spPr>
        <p:txBody>
          <a:bodyPr tIns="47887" rIns="0" bIns="47887" anchor="b"/>
          <a:lstStyle>
            <a:lvl1pPr algn="r" defTabSz="957263">
              <a:lnSpc>
                <a:spcPct val="100000"/>
              </a:lnSpc>
              <a:defRPr sz="4400" b="1"/>
            </a:lvl1pPr>
          </a:lstStyle>
          <a:p>
            <a:r>
              <a:rPr lang="en-US"/>
              <a:t>Titel</a:t>
            </a:r>
          </a:p>
        </p:txBody>
      </p:sp>
      <p:sp>
        <p:nvSpPr>
          <p:cNvPr id="2344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992688"/>
            <a:ext cx="6553200" cy="1316037"/>
          </a:xfrm>
        </p:spPr>
        <p:txBody>
          <a:bodyPr tIns="47887" bIns="47887" anchor="b"/>
          <a:lstStyle>
            <a:lvl1pPr marL="0" indent="0" algn="r" defTabSz="957263">
              <a:buClr>
                <a:srgbClr val="5F5F5F"/>
              </a:buClr>
              <a:buFontTx/>
              <a:buNone/>
              <a:defRPr b="1" i="1">
                <a:solidFill>
                  <a:srgbClr val="BE788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0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065FC4E4-78FD-4EC4-A542-0E4A2C4200D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7994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B4957C09-DF77-4DFD-BEF3-4A3C31132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8247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785542C4-5C09-4B3B-B593-C30A91E3989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0181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A5462E6-EB7F-44C9-B458-C0A5CF9989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624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6808A0C3-D895-4EFD-B601-D8B76DA1ABD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572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24CD2ED-8EF6-4138-9FFB-9E7647C308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4896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EADBF36B-6ACB-4B0E-83AD-1D2F0392C9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0976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1E970E77-1D64-41DC-B293-3AF5CDBB28D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8001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F0500F95-A7F7-4F76-8509-808EFA40481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10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460375"/>
            <a:ext cx="2185987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460375"/>
            <a:ext cx="6410325" cy="6208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3101CE6F-F196-42FA-A07B-9400CC585E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5669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460375"/>
            <a:ext cx="8748712" cy="620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65FA697C-DC58-4779-9226-E3DA05C1645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104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460375"/>
            <a:ext cx="856773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>
              <a:defRPr/>
            </a:pPr>
            <a:fld id="{F83238FD-0218-4226-BF8C-75E67FB425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4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E373-EAB8-4694-8481-21DB93ACEB8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0C-5941-4E79-AE35-37366284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460375"/>
            <a:ext cx="8567737" cy="4476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Folien Titel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19175"/>
            <a:ext cx="8596312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Klicken Sie, um die Formate des Vorlagentextes zu bearbeiten und einen neuen Text</a:t>
            </a:r>
          </a:p>
          <a:p>
            <a:pPr lvl="1"/>
            <a:r>
              <a:rPr lang="en-US" altLang="en-US" smtClean="0"/>
              <a:t>Zweite Ebene falls diese länger ist als eine Linie wird ein Umbruch vorgenommen und wie sieht der dann aus, wie?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</p:txBody>
      </p:sp>
      <p:sp>
        <p:nvSpPr>
          <p:cNvPr id="23349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42863"/>
            <a:ext cx="6804025" cy="361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 i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auto">
          <a:xfrm>
            <a:off x="0" y="0"/>
            <a:ext cx="576263" cy="908050"/>
          </a:xfrm>
          <a:prstGeom prst="homePlate">
            <a:avLst>
              <a:gd name="adj" fmla="val 0"/>
            </a:avLst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6800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CH" sz="24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33498" name="Text Box 26"/>
          <p:cNvSpPr txBox="1">
            <a:spLocks noChangeArrowheads="1"/>
          </p:cNvSpPr>
          <p:nvPr userDrawn="1"/>
        </p:nvSpPr>
        <p:spPr bwMode="auto">
          <a:xfrm>
            <a:off x="6662738" y="6619875"/>
            <a:ext cx="24050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200" i="1">
                <a:solidFill>
                  <a:srgbClr val="000000"/>
                </a:solidFill>
              </a:rPr>
              <a:t>© R. Siegwart, ETH Zurich - ASL</a:t>
            </a:r>
          </a:p>
        </p:txBody>
      </p:sp>
      <p:sp>
        <p:nvSpPr>
          <p:cNvPr id="23350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268288"/>
            <a:ext cx="647701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000" b="1" i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52E20-CC74-48D0-B0FA-C022B9B08B80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/>
  <p:hf hdr="0" dt="0"/>
  <p:txStyles>
    <p:titleStyle>
      <a:lvl1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5413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985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4557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9129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174625" indent="-174625" algn="l" defTabSz="762000" rtl="0" eaLnBrk="0" fontAlgn="base" hangingPunct="0">
        <a:spcBef>
          <a:spcPct val="10000"/>
        </a:spcBef>
        <a:spcAft>
          <a:spcPct val="10000"/>
        </a:spcAft>
        <a:buClr>
          <a:srgbClr val="FF00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82563" algn="l" defTabSz="762000" rtl="0" eaLnBrk="0" fontAlgn="base" hangingPunct="0">
        <a:spcBef>
          <a:spcPct val="10000"/>
        </a:spcBef>
        <a:spcAft>
          <a:spcPct val="10000"/>
        </a:spcAft>
        <a:buClr>
          <a:srgbClr val="003366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00113" indent="-184150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3pPr>
      <a:lvl4pPr marL="1262063" indent="-182563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4pPr>
      <a:lvl5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5pPr>
      <a:lvl6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6pPr>
      <a:lvl7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7pPr>
      <a:lvl8pPr marL="4267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8pPr>
      <a:lvl9pPr marL="4724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iydrones.com/page/pid-tuning-demo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6.w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Relationship Id="rId9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Bang Bang Controller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in direction of error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error = x-x'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e&lt;0, u=on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e&gt;0, u=off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00" y="2520600"/>
            <a:ext cx="5411800" cy="3668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387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Proportional Control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proportional to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 + p</a:t>
            </a:r>
            <a:r>
              <a:rPr lang="en" baseline="-25000"/>
              <a:t>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p</a:t>
            </a:r>
            <a:r>
              <a:rPr lang="en"/>
              <a:t>=Proportional gain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-25000"/>
              <a:t>0</a:t>
            </a:r>
            <a:r>
              <a:rPr lang="en"/>
              <a:t> = Output with zero error</a:t>
            </a:r>
          </a:p>
        </p:txBody>
      </p:sp>
    </p:spTree>
    <p:extLst>
      <p:ext uri="{BB962C8B-B14F-4D97-AF65-F5344CB8AC3E}">
        <p14:creationId xmlns:p14="http://schemas.microsoft.com/office/powerpoint/2010/main" val="636157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Ballcock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José Antonio de Alzate y Ramírez,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Mexican priest and scientist -1790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75" y="1545125"/>
            <a:ext cx="3502425" cy="351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262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Proportional Control - K</a:t>
            </a:r>
            <a:r>
              <a:rPr lang="en" baseline="-25000"/>
              <a:t>p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0" y="1600200"/>
            <a:ext cx="6253925" cy="484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0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Integral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proportional to magnitude and duration of error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i</a:t>
            </a:r>
            <a:r>
              <a:rPr lang="en"/>
              <a:t> ∫e(t)dt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00" y="2847150"/>
            <a:ext cx="442912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556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Derivative Control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considering future overshooting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e(t) - K</a:t>
            </a:r>
            <a:r>
              <a:rPr lang="en" baseline="-25000"/>
              <a:t>d</a:t>
            </a:r>
            <a:r>
              <a:rPr lang="en"/>
              <a:t> e'(t)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"Pull less when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heading in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right direction"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75" y="2480675"/>
            <a:ext cx="5069425" cy="401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39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PID Controller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 = -K</a:t>
            </a:r>
            <a:r>
              <a:rPr lang="en" baseline="-25000"/>
              <a:t>p</a:t>
            </a:r>
            <a:r>
              <a:rPr lang="en"/>
              <a:t>e(t) - K</a:t>
            </a:r>
            <a:r>
              <a:rPr lang="en" baseline="-25000"/>
              <a:t>i</a:t>
            </a:r>
            <a:r>
              <a:rPr lang="en"/>
              <a:t> ∫e(t)dt - K</a:t>
            </a:r>
            <a:r>
              <a:rPr lang="en" baseline="-25000"/>
              <a:t>d</a:t>
            </a:r>
            <a:r>
              <a:rPr lang="en"/>
              <a:t>e'(t)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7741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066800"/>
            <a:ext cx="256464" cy="339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05990"/>
            <a:ext cx="7772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Damping: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Overdamped</a:t>
            </a:r>
            <a:endParaRPr lang="en-US" b="1" dirty="0"/>
          </a:p>
          <a:p>
            <a:r>
              <a:rPr lang="en-US" dirty="0"/>
              <a:t>The system returns (exponentially decays) to equilibrium without oscillating.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Critically damped</a:t>
            </a:r>
          </a:p>
          <a:p>
            <a:r>
              <a:rPr lang="en-US" dirty="0"/>
              <a:t>The system returns to equilibrium as quickly as possible without oscillating.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Underdamped</a:t>
            </a:r>
          </a:p>
          <a:p>
            <a:r>
              <a:rPr lang="en-US" dirty="0"/>
              <a:t>The system oscillates (at reduced frequency </a:t>
            </a:r>
            <a:r>
              <a:rPr lang="en-US" dirty="0" smtClean="0"/>
              <a:t>with </a:t>
            </a:r>
            <a:r>
              <a:rPr lang="en-US" dirty="0"/>
              <a:t>the amplitude gradually decreasing to zero.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33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terminology </a:t>
            </a:r>
            <a:endParaRPr lang="en-US" sz="3200" dirty="0"/>
          </a:p>
        </p:txBody>
      </p:sp>
      <p:pic>
        <p:nvPicPr>
          <p:cNvPr id="1029" name="Picture 5" descr="http://spiff.rit.edu/classes/phys312/workshops/w5b/damped_g_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8534"/>
            <a:ext cx="3723290" cy="26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response</a:t>
            </a:r>
            <a:br>
              <a:rPr lang="en-US" dirty="0" smtClean="0"/>
            </a:br>
            <a:r>
              <a:rPr lang="en-US" sz="2200" dirty="0" smtClean="0"/>
              <a:t>(behavior of system in response to transition of one stable state to another)</a:t>
            </a:r>
            <a:endParaRPr lang="en-US" sz="2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5867401" cy="316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181600"/>
            <a:ext cx="7923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</a:t>
            </a:r>
            <a:r>
              <a:rPr lang="en-US" sz="2000" b="1" baseline="-25000" dirty="0" smtClean="0"/>
              <a:t>d</a:t>
            </a:r>
            <a:r>
              <a:rPr lang="en-US" sz="2000" b="1" dirty="0" smtClean="0"/>
              <a:t> delay time: </a:t>
            </a:r>
            <a:r>
              <a:rPr lang="en-US" sz="2000" dirty="0" smtClean="0"/>
              <a:t>time required to reach 50 % of target</a:t>
            </a:r>
          </a:p>
          <a:p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 settling time: </a:t>
            </a:r>
            <a:r>
              <a:rPr lang="en-US" sz="2000" dirty="0" smtClean="0"/>
              <a:t>time required to achieve and maintain ± 5 % of the target</a:t>
            </a:r>
          </a:p>
          <a:p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p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peak time: </a:t>
            </a:r>
            <a:r>
              <a:rPr lang="en-US" sz="2000" dirty="0" smtClean="0"/>
              <a:t>time at which the largest value above target is reached</a:t>
            </a:r>
          </a:p>
          <a:p>
            <a:r>
              <a:rPr lang="en-US" sz="2000" b="1" dirty="0" smtClean="0"/>
              <a:t>M peak overshoot : </a:t>
            </a:r>
            <a:r>
              <a:rPr lang="en-US" sz="2000" dirty="0" smtClean="0"/>
              <a:t>largest value above target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response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971800"/>
          </a:xfrm>
        </p:spPr>
        <p:txBody>
          <a:bodyPr/>
          <a:lstStyle/>
          <a:p>
            <a:r>
              <a:rPr lang="en-US" sz="2400" b="1" dirty="0" smtClean="0"/>
              <a:t>Steady state error:  </a:t>
            </a:r>
            <a:r>
              <a:rPr lang="en-US" sz="2400" dirty="0" smtClean="0"/>
              <a:t>the system’s percent of error in the limit</a:t>
            </a:r>
          </a:p>
          <a:p>
            <a:r>
              <a:rPr lang="en-US" sz="2400" b="1" dirty="0" smtClean="0"/>
              <a:t>Rise time: </a:t>
            </a:r>
            <a:r>
              <a:rPr lang="en-US" sz="2400" dirty="0"/>
              <a:t> the time taken  to change from a specified low value to a specified high </a:t>
            </a:r>
            <a:r>
              <a:rPr lang="en-US" sz="2400" dirty="0" smtClean="0"/>
              <a:t>value (usually 10% and 90%) of the </a:t>
            </a:r>
            <a:r>
              <a:rPr lang="en-US" sz="2400" dirty="0" smtClean="0"/>
              <a:t>output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54385"/>
            <a:ext cx="6815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system is </a:t>
            </a:r>
            <a:r>
              <a:rPr lang="en-US" sz="2400" i="1" dirty="0" smtClean="0"/>
              <a:t>stable</a:t>
            </a:r>
            <a:r>
              <a:rPr lang="en-US" sz="2400" dirty="0" smtClean="0"/>
              <a:t>,  if its response to a bounded input </a:t>
            </a:r>
          </a:p>
          <a:p>
            <a:r>
              <a:rPr lang="en-US" sz="2400" dirty="0" smtClean="0"/>
              <a:t>is itself bounded.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sz="3600" dirty="0" smtClean="0"/>
              <a:t>Motion Control (kinematic control)</a:t>
            </a:r>
            <a:br>
              <a:rPr lang="en-US" sz="3600" dirty="0" smtClean="0"/>
            </a:br>
            <a:r>
              <a:rPr lang="en-US" sz="3600" dirty="0" smtClean="0"/>
              <a:t>for mobile platform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objective of a kinematic controller is to follow a trajectory described by its position and/or velocity profiles as function of time.</a:t>
            </a:r>
          </a:p>
          <a:p>
            <a:r>
              <a:rPr lang="en-US" sz="2400" dirty="0" smtClean="0"/>
              <a:t>Motion control is not straight forward because mobile robots are typically non-</a:t>
            </a:r>
            <a:r>
              <a:rPr lang="en-US" sz="2400" dirty="0" err="1" smtClean="0"/>
              <a:t>holonomic</a:t>
            </a:r>
            <a:r>
              <a:rPr lang="en-US" sz="2400" dirty="0" smtClean="0"/>
              <a:t> systems.</a:t>
            </a:r>
          </a:p>
          <a:p>
            <a:r>
              <a:rPr lang="en-US" sz="2400" dirty="0" smtClean="0"/>
              <a:t>However, it has been studied by various research groups and some adequate solutions for (kinematic) motion control of a mobile robot system are available.</a:t>
            </a:r>
          </a:p>
          <a:p>
            <a:r>
              <a:rPr lang="en-US" sz="2400" dirty="0" smtClean="0"/>
              <a:t>Most controllers are not considering the dynamics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563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Effects of increasing a parameter 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296400" y="1632475"/>
          <a:ext cx="8551200" cy="284995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</a:tblPr>
              <a:tblGrid>
                <a:gridCol w="1513250"/>
                <a:gridCol w="1302225"/>
                <a:gridCol w="1464275"/>
                <a:gridCol w="1336100"/>
                <a:gridCol w="1637075"/>
                <a:gridCol w="1298275"/>
              </a:tblGrid>
              <a:tr h="679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Parameter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Rise time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Overshoot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Settling time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Steady-state error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Stability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Small change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Degrade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Eliminate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Degrade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K</a:t>
                      </a:r>
                      <a:r>
                        <a:rPr lang="en" sz="3000" b="1" baseline="-25000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Minor change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Decrease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No effect in theory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Improve if  small</a:t>
                      </a:r>
                    </a:p>
                  </a:txBody>
                  <a:tcPr marL="27950" marR="27950" marT="27950" marB="27950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519725" y="4952700"/>
            <a:ext cx="80102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400" u="sng" dirty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https://</a:t>
            </a:r>
            <a:r>
              <a:rPr lang="en-US" sz="2400" u="sng" dirty="0" smtClean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en.wikipedia.org/wiki/PID_controller </a:t>
            </a:r>
          </a:p>
          <a:p>
            <a:pPr lvl="0"/>
            <a:endParaRPr lang="en-US" sz="2400" u="sng" dirty="0" smtClean="0">
              <a:solidFill>
                <a:schemeClr val="hlink"/>
              </a:solidFill>
              <a:latin typeface="Nixie One"/>
              <a:ea typeface="Nixie One"/>
              <a:cs typeface="Nixie One"/>
              <a:sym typeface="Nixie One"/>
              <a:hlinkClick r:id="rId3"/>
            </a:endParaRPr>
          </a:p>
          <a:p>
            <a:pPr lvl="0"/>
            <a:r>
              <a:rPr lang="en" sz="2000" dirty="0" smtClean="0">
                <a:latin typeface="Nixie One"/>
                <a:ea typeface="Nixie One"/>
                <a:cs typeface="Nixie One"/>
                <a:sym typeface="Nixie One"/>
              </a:rPr>
              <a:t>(demo of effects of varying PID parameters on the step response of a system)</a:t>
            </a:r>
          </a:p>
          <a:p>
            <a:pPr lvl="0" rtl="0">
              <a:spcBef>
                <a:spcPts val="0"/>
              </a:spcBef>
              <a:buNone/>
            </a:pPr>
            <a:endParaRPr lang="en" sz="2400" u="sng" dirty="0">
              <a:solidFill>
                <a:schemeClr val="hlink"/>
              </a:solidFill>
              <a:latin typeface="Nixie One"/>
              <a:ea typeface="Nixie One"/>
              <a:cs typeface="Nixie One"/>
              <a:sym typeface="Nixie One"/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</a:t>
            </a:r>
            <a:r>
              <a:rPr lang="en" sz="2400" u="sng" dirty="0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://diydrones.com/page/pid-tuning-demos</a:t>
            </a:r>
          </a:p>
        </p:txBody>
      </p:sp>
    </p:spTree>
    <p:extLst>
      <p:ext uri="{BB962C8B-B14F-4D97-AF65-F5344CB8AC3E}">
        <p14:creationId xmlns:p14="http://schemas.microsoft.com/office/powerpoint/2010/main" val="1530403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issues for designing control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dynamical system: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332"/>
            <a:ext cx="3211830" cy="875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799" y="1893332"/>
            <a:ext cx="3041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state </a:t>
            </a:r>
            <a:r>
              <a:rPr lang="en-US" sz="2400" dirty="0" smtClean="0"/>
              <a:t>equations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X  </a:t>
            </a:r>
            <a:r>
              <a:rPr lang="en-US" sz="2400" dirty="0"/>
              <a:t>set of states of the system and the environment. </a:t>
            </a:r>
            <a:endParaRPr lang="en-US" sz="2400" dirty="0" smtClean="0"/>
          </a:p>
          <a:p>
            <a:r>
              <a:rPr lang="en-US" sz="2400" dirty="0" smtClean="0"/>
              <a:t>•   Y </a:t>
            </a:r>
            <a:r>
              <a:rPr lang="en-US" sz="2400" dirty="0"/>
              <a:t>set of outputs. Information available to the controller, since the information about the </a:t>
            </a:r>
            <a:r>
              <a:rPr lang="en-US" sz="2400" dirty="0" smtClean="0"/>
              <a:t> entire </a:t>
            </a:r>
            <a:r>
              <a:rPr lang="en-US" sz="2400" dirty="0"/>
              <a:t>state is often not available to the controller. </a:t>
            </a:r>
            <a:endParaRPr lang="en-US" sz="2400" dirty="0" smtClean="0"/>
          </a:p>
          <a:p>
            <a:r>
              <a:rPr lang="en-US" sz="2400" dirty="0" smtClean="0"/>
              <a:t>•   U </a:t>
            </a:r>
            <a:r>
              <a:rPr lang="en-US" sz="2400" dirty="0"/>
              <a:t>set of control actions.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831170"/>
            <a:ext cx="401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robot control problem  y(t) = x(t)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799" y="2366279"/>
            <a:ext cx="238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Output equations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issues for designing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Controllability: 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i="1" dirty="0" smtClean="0"/>
              <a:t>set point regulation problem </a:t>
            </a:r>
            <a:r>
              <a:rPr lang="en-US" sz="2000" dirty="0" smtClean="0"/>
              <a:t>the objective is to achieve and obtain a particular state (or set of states) starting from any initial state.</a:t>
            </a:r>
          </a:p>
          <a:p>
            <a:pPr marL="0" indent="0">
              <a:buNone/>
            </a:pPr>
            <a:r>
              <a:rPr lang="en-US" sz="2400" dirty="0" smtClean="0"/>
              <a:t>Can we reach the target set points or any  target set points  from the initial state ?</a:t>
            </a:r>
          </a:p>
          <a:p>
            <a:r>
              <a:rPr lang="en-US" sz="3300" dirty="0" smtClean="0"/>
              <a:t>Observability</a:t>
            </a:r>
          </a:p>
          <a:p>
            <a:pPr marL="0" indent="0">
              <a:buNone/>
            </a:pPr>
            <a:r>
              <a:rPr lang="en-US" sz="2400" dirty="0" smtClean="0"/>
              <a:t>Is it possible to observe state x(t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by observing y(t) for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t &lt; t</a:t>
            </a:r>
            <a:r>
              <a:rPr lang="en-US" sz="2400" baseline="-25000" dirty="0" smtClean="0"/>
              <a:t>1</a:t>
            </a:r>
          </a:p>
          <a:p>
            <a:pPr marL="0" indent="0">
              <a:buNone/>
            </a:pPr>
            <a:endParaRPr lang="en-US" sz="2800" baseline="-25000" dirty="0" smtClean="0"/>
          </a:p>
          <a:p>
            <a:r>
              <a:rPr lang="en-US" sz="3300" dirty="0" smtClean="0"/>
              <a:t>Stability </a:t>
            </a:r>
          </a:p>
          <a:p>
            <a:pPr marL="0" indent="0">
              <a:buNone/>
            </a:pPr>
            <a:r>
              <a:rPr lang="en-US" sz="2400" dirty="0" smtClean="0"/>
              <a:t>Small changes in input or initial conditions do not result in large changes in system behavior.</a:t>
            </a:r>
          </a:p>
          <a:p>
            <a:pPr marL="0" indent="0">
              <a:buNone/>
            </a:pPr>
            <a:r>
              <a:rPr lang="en-US" sz="2800" b="1" i="1" dirty="0" smtClean="0"/>
              <a:t>Asymptotically stable: </a:t>
            </a:r>
            <a:r>
              <a:rPr lang="en-US" sz="2800" dirty="0"/>
              <a:t> the variables of an asymptotically stable control system always decrease from their initial value and do not show permanent oscillations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2442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sz="3600" dirty="0" smtClean="0"/>
              <a:t>Motion Control (kinematic control)</a:t>
            </a:r>
            <a:br>
              <a:rPr lang="en-US" sz="3600" dirty="0" smtClean="0"/>
            </a:br>
            <a:r>
              <a:rPr lang="en-US" sz="3600" dirty="0" smtClean="0"/>
              <a:t>for mobile platform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objective of a kinematic controller is to follow a trajectory described by its position and/or velocity profiles as function of time.</a:t>
            </a:r>
          </a:p>
          <a:p>
            <a:r>
              <a:rPr lang="en-US" sz="2400" dirty="0" smtClean="0"/>
              <a:t>Motion control is not straight forward because mobile robots are typically non-</a:t>
            </a:r>
            <a:r>
              <a:rPr lang="en-US" sz="2400" dirty="0" err="1" smtClean="0"/>
              <a:t>holonomic</a:t>
            </a:r>
            <a:r>
              <a:rPr lang="en-US" sz="2400" dirty="0" smtClean="0"/>
              <a:t> systems.</a:t>
            </a:r>
          </a:p>
          <a:p>
            <a:r>
              <a:rPr lang="en-US" sz="2400" dirty="0" smtClean="0"/>
              <a:t>However, it has been studied by various research groups and some adequate solutions for (kinematic) motion control of a mobile robot system are available.</a:t>
            </a:r>
          </a:p>
          <a:p>
            <a:r>
              <a:rPr lang="en-US" sz="2400" dirty="0" smtClean="0"/>
              <a:t>Most controllers are not considering the dynamics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7212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58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smtClean="0"/>
              <a:t>Motion Control: Open Loop Control</a:t>
            </a:r>
          </a:p>
        </p:txBody>
      </p:sp>
      <p:sp>
        <p:nvSpPr>
          <p:cNvPr id="6758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244373"/>
            <a:ext cx="5184775" cy="564991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trajectory (path) divided in motion segments of clearly defined shape:</a:t>
            </a:r>
          </a:p>
          <a:p>
            <a:pPr lvl="1"/>
            <a:r>
              <a:rPr lang="en-US" dirty="0" smtClean="0"/>
              <a:t>straight lines and segments of a circle. </a:t>
            </a:r>
          </a:p>
          <a:p>
            <a:r>
              <a:rPr lang="en-US" dirty="0" smtClean="0"/>
              <a:t>control problem:</a:t>
            </a:r>
          </a:p>
          <a:p>
            <a:pPr lvl="1"/>
            <a:r>
              <a:rPr lang="en-US" dirty="0" smtClean="0"/>
              <a:t>pre-compute a smooth trajectory </a:t>
            </a:r>
            <a:br>
              <a:rPr lang="en-US" dirty="0" smtClean="0"/>
            </a:br>
            <a:r>
              <a:rPr lang="en-US" dirty="0" smtClean="0"/>
              <a:t>based on line and circle segments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It is not at all an easy task to pre-compute </a:t>
            </a:r>
            <a:br>
              <a:rPr lang="en-US" dirty="0" smtClean="0"/>
            </a:br>
            <a:r>
              <a:rPr lang="en-US" dirty="0" smtClean="0"/>
              <a:t>a feasible trajectory </a:t>
            </a:r>
          </a:p>
          <a:p>
            <a:pPr lvl="1"/>
            <a:r>
              <a:rPr lang="en-US" dirty="0" smtClean="0"/>
              <a:t>limitations and constraints of the robots </a:t>
            </a:r>
            <a:br>
              <a:rPr lang="en-US" dirty="0" smtClean="0"/>
            </a:br>
            <a:r>
              <a:rPr lang="en-US" dirty="0" smtClean="0"/>
              <a:t>velocities and accelerations</a:t>
            </a:r>
          </a:p>
          <a:p>
            <a:pPr lvl="1"/>
            <a:r>
              <a:rPr lang="en-US" dirty="0" smtClean="0"/>
              <a:t>does not adapt or correct the trajectory if dynamical changes of the environment occur.</a:t>
            </a:r>
          </a:p>
          <a:p>
            <a:pPr lvl="1"/>
            <a:r>
              <a:rPr lang="en-US" dirty="0" smtClean="0"/>
              <a:t>The resulting trajectories are usually not smooth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752600"/>
            <a:ext cx="305911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65900" y="3213100"/>
            <a:ext cx="1927225" cy="1584325"/>
            <a:chOff x="4481" y="2024"/>
            <a:chExt cx="1315" cy="998"/>
          </a:xfrm>
        </p:grpSpPr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4617" y="270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5479" y="2341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5660" y="202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5" name="Oval 10"/>
            <p:cNvSpPr>
              <a:spLocks noChangeArrowheads="1"/>
            </p:cNvSpPr>
            <p:nvPr/>
          </p:nvSpPr>
          <p:spPr bwMode="auto">
            <a:xfrm>
              <a:off x="4481" y="2886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5201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Control: Feedback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Set intermediate positions lying on the requested path.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Given a goal how to compute the control commands </a:t>
            </a:r>
            <a:r>
              <a:rPr lang="en-US" sz="2400" dirty="0" smtClean="0"/>
              <a:t>for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inear </a:t>
            </a:r>
            <a:r>
              <a:rPr lang="en-US" sz="2400" dirty="0"/>
              <a:t>and angular velocities to reach the desired configuration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44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3890962" cy="296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532930"/>
            <a:ext cx="7543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Given </a:t>
            </a:r>
            <a:r>
              <a:rPr lang="en-US" sz="2000" dirty="0"/>
              <a:t>arbitrary position and orientation of the robot [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</a:t>
            </a:r>
            <a:r>
              <a:rPr lang="el-GR" sz="2000" dirty="0"/>
              <a:t>θ]</a:t>
            </a:r>
            <a:endParaRPr lang="en-US" sz="2000" dirty="0"/>
          </a:p>
          <a:p>
            <a:r>
              <a:rPr lang="en-US" sz="2000" dirty="0"/>
              <a:t>how to reach desired goal orientation and position  [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g</a:t>
            </a:r>
            <a:r>
              <a:rPr lang="en-US" sz="2000" i="1" baseline="-25000" dirty="0"/>
              <a:t> 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g</a:t>
            </a:r>
            <a:r>
              <a:rPr lang="en-US" sz="2000" dirty="0"/>
              <a:t>,</a:t>
            </a:r>
            <a:r>
              <a:rPr lang="el-GR" sz="2000" dirty="0"/>
              <a:t>θ</a:t>
            </a:r>
            <a:r>
              <a:rPr lang="en-US" sz="2000" i="1" baseline="-25000" dirty="0"/>
              <a:t>g</a:t>
            </a:r>
            <a:r>
              <a:rPr lang="en-US" sz="2000" i="1" dirty="0"/>
              <a:t> </a:t>
            </a:r>
            <a:r>
              <a:rPr lang="en-US" sz="2000" dirty="0"/>
              <a:t>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609600"/>
            <a:ext cx="3867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Problem </a:t>
            </a:r>
            <a:r>
              <a:rPr lang="en-US" sz="3600" b="1" dirty="0" smtClean="0"/>
              <a:t>statement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4F2BF3C6-5E98-4415-8C7E-A578021805F4}" type="slidenum">
              <a:rPr lang="en-US" sz="2000" b="1"/>
              <a:pPr eaLnBrk="1" hangingPunct="1">
                <a:defRPr/>
              </a:pPr>
              <a:t>27</a:t>
            </a:fld>
            <a:endParaRPr lang="en-US" sz="2000" b="1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057400"/>
            <a:ext cx="484822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3200" dirty="0" smtClean="0"/>
              <a:t>Motion Control: Feedback Control, Problem Statement</a:t>
            </a:r>
          </a:p>
        </p:txBody>
      </p:sp>
      <p:sp>
        <p:nvSpPr>
          <p:cNvPr id="184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5575" y="1101725"/>
            <a:ext cx="3538538" cy="53181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 smtClean="0"/>
              <a:t>Find a control matrix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, if exists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       </a:t>
            </a:r>
            <a:r>
              <a:rPr lang="en-US" altLang="en-US" sz="2800" dirty="0" smtClean="0"/>
              <a:t>with </a:t>
            </a:r>
            <a:r>
              <a:rPr lang="en-US" altLang="en-US" sz="2800" i="1" dirty="0" err="1" smtClean="0"/>
              <a:t>k</a:t>
            </a:r>
            <a:r>
              <a:rPr lang="en-US" altLang="en-US" sz="2800" i="1" baseline="-25000" dirty="0" err="1" smtClean="0"/>
              <a:t>ij</a:t>
            </a:r>
            <a:r>
              <a:rPr lang="en-US" altLang="en-US" sz="2800" dirty="0" smtClean="0"/>
              <a:t>=</a:t>
            </a:r>
            <a:r>
              <a:rPr lang="en-US" altLang="en-US" sz="2800" i="1" dirty="0" smtClean="0"/>
              <a:t>k(</a:t>
            </a:r>
            <a:r>
              <a:rPr lang="en-US" altLang="en-US" sz="2800" i="1" dirty="0" err="1" smtClean="0"/>
              <a:t>t,e</a:t>
            </a:r>
            <a:r>
              <a:rPr lang="en-US" altLang="en-US" sz="2800" i="1" dirty="0" smtClean="0"/>
              <a:t>)</a:t>
            </a:r>
            <a:endParaRPr lang="en-US" altLang="en-US" sz="2800" dirty="0" smtClean="0"/>
          </a:p>
          <a:p>
            <a:r>
              <a:rPr lang="en-US" altLang="en-US" sz="2800" dirty="0" smtClean="0"/>
              <a:t>such that the control of </a:t>
            </a:r>
            <a:r>
              <a:rPr lang="en-US" altLang="en-US" sz="2800" i="1" dirty="0" smtClean="0"/>
              <a:t>v(t)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Symbol" pitchFamily="18" charset="2"/>
              </a:rPr>
              <a:t>w</a:t>
            </a:r>
            <a:r>
              <a:rPr lang="en-US" altLang="en-US" sz="2800" i="1" dirty="0" smtClean="0"/>
              <a:t>(t)</a:t>
            </a:r>
          </a:p>
          <a:p>
            <a:endParaRPr lang="en-US" altLang="en-US" i="1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sz="2800" dirty="0" smtClean="0"/>
              <a:t>drives the error e to zero.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5767388" y="1773238"/>
          <a:ext cx="21859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1269720" imgH="482400" progId="Equation.3">
                  <p:embed/>
                </p:oleObj>
              </mc:Choice>
              <mc:Fallback>
                <p:oleObj name="Equation" r:id="rId4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773238"/>
                        <a:ext cx="21859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697538" y="3573463"/>
          <a:ext cx="251142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6" imgW="1460160" imgH="736560" progId="Equation.3">
                  <p:embed/>
                </p:oleObj>
              </mc:Choice>
              <mc:Fallback>
                <p:oleObj name="Equation" r:id="rId6" imgW="1460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3573463"/>
                        <a:ext cx="2511425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77337"/>
              </p:ext>
            </p:extLst>
          </p:nvPr>
        </p:nvGraphicFramePr>
        <p:xfrm>
          <a:off x="6629400" y="5715000"/>
          <a:ext cx="1223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8" imgW="711000" imgH="279360" progId="Equation.3">
                  <p:embed/>
                </p:oleObj>
              </mc:Choice>
              <mc:Fallback>
                <p:oleObj name="Equation" r:id="rId8" imgW="711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1223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270678E4-CEB0-43CF-91F1-93056B71C5E1}" type="slidenum">
              <a:rPr lang="en-US" sz="2000" b="1"/>
              <a:pPr eaLnBrk="1" hangingPunct="1">
                <a:defRPr/>
              </a:pPr>
              <a:t>28</a:t>
            </a:fld>
            <a:endParaRPr lang="en-US" sz="2000" b="1"/>
          </a:p>
        </p:txBody>
      </p:sp>
      <p:grpSp>
        <p:nvGrpSpPr>
          <p:cNvPr id="19463" name="Group 2"/>
          <p:cNvGrpSpPr>
            <a:grpSpLocks/>
          </p:cNvGrpSpPr>
          <p:nvPr/>
        </p:nvGrpSpPr>
        <p:grpSpPr bwMode="auto">
          <a:xfrm>
            <a:off x="34925" y="2060575"/>
            <a:ext cx="4430713" cy="3660775"/>
            <a:chOff x="0" y="1438"/>
            <a:chExt cx="3024" cy="2306"/>
          </a:xfrm>
        </p:grpSpPr>
        <p:pic>
          <p:nvPicPr>
            <p:cNvPr id="1946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8"/>
              <a:ext cx="3024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37" y="28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kumimoji="0" lang="en-US" altLang="en-US" sz="1600" i="1">
                  <a:solidFill>
                    <a:srgbClr val="3C0023"/>
                  </a:solidFill>
                  <a:latin typeface="Symbol" pitchFamily="18" charset="2"/>
                </a:rPr>
                <a:t>D</a:t>
              </a:r>
              <a:r>
                <a:rPr kumimoji="0" lang="en-US" altLang="en-US" sz="1600" i="1">
                  <a:solidFill>
                    <a:srgbClr val="3C0023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19464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0"/>
            <a:r>
              <a:rPr lang="en-US" altLang="en-US" sz="3200" dirty="0" smtClean="0"/>
              <a:t>Motion Control: Kinematic Position Control</a:t>
            </a:r>
          </a:p>
        </p:txBody>
      </p:sp>
      <p:sp>
        <p:nvSpPr>
          <p:cNvPr id="19465" name="Rectangle 1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1800" dirty="0" smtClean="0"/>
              <a:t>The kinematics of a differential drive mobile robot described in the initial frame {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y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latin typeface="Symbol" pitchFamily="18" charset="2"/>
              </a:rPr>
              <a:t>q</a:t>
            </a:r>
            <a:r>
              <a:rPr lang="en-US" altLang="en-US" sz="1800" dirty="0" smtClean="0"/>
              <a:t>} is given by,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en-US" sz="1800" dirty="0" smtClean="0"/>
              <a:t>where    and    are the linear velocities in the direction of the 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y</a:t>
            </a:r>
            <a:r>
              <a:rPr lang="en-US" altLang="en-US" sz="1800" baseline="-25000" dirty="0" err="1" smtClean="0"/>
              <a:t>I</a:t>
            </a:r>
            <a:r>
              <a:rPr lang="en-US" altLang="en-US" sz="1800" dirty="0" smtClean="0"/>
              <a:t> of the initial frame.</a:t>
            </a:r>
          </a:p>
          <a:p>
            <a:r>
              <a:rPr lang="en-US" altLang="en-US" sz="1800" dirty="0" smtClean="0"/>
              <a:t>Let </a:t>
            </a:r>
            <a:r>
              <a:rPr lang="el-GR" altLang="en-US" sz="1800" dirty="0" smtClean="0"/>
              <a:t>α</a:t>
            </a:r>
            <a:r>
              <a:rPr lang="en-US" altLang="en-US" sz="1800" dirty="0" smtClean="0"/>
              <a:t> denote the angle between the 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R</a:t>
            </a:r>
            <a:r>
              <a:rPr lang="en-US" altLang="en-US" sz="1800" dirty="0" smtClean="0"/>
              <a:t> axis of the robots reference frame and the vector  connecting the center of the axle of the wheels with the final position. </a:t>
            </a: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5795963" y="2060575"/>
          <a:ext cx="216217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4" imgW="1257120" imgH="685800" progId="Equation.3">
                  <p:embed/>
                </p:oleObj>
              </mc:Choice>
              <mc:Fallback>
                <p:oleObj name="Equation" r:id="rId4" imgW="1257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60575"/>
                        <a:ext cx="2162175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5698"/>
              </p:ext>
            </p:extLst>
          </p:nvPr>
        </p:nvGraphicFramePr>
        <p:xfrm>
          <a:off x="5791200" y="3582987"/>
          <a:ext cx="1984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6" imgW="114120" imgH="164880" progId="Equation.3">
                  <p:embed/>
                </p:oleObj>
              </mc:Choice>
              <mc:Fallback>
                <p:oleObj name="Equation" r:id="rId6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82987"/>
                        <a:ext cx="1984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3535"/>
              </p:ext>
            </p:extLst>
          </p:nvPr>
        </p:nvGraphicFramePr>
        <p:xfrm>
          <a:off x="6324600" y="3553755"/>
          <a:ext cx="220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8" imgW="126720" imgH="190440" progId="Equation.3">
                  <p:embed/>
                </p:oleObj>
              </mc:Choice>
              <mc:Fallback>
                <p:oleObj name="Equation" r:id="rId8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53755"/>
                        <a:ext cx="2206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1199909"/>
            <a:ext cx="26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goal at the</a:t>
            </a:r>
          </a:p>
          <a:p>
            <a:r>
              <a:rPr lang="en-US" dirty="0"/>
              <a:t>o</a:t>
            </a:r>
            <a:r>
              <a:rPr lang="en-US" dirty="0" smtClean="0"/>
              <a:t>rigin of the inertial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4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5697538" y="908050"/>
            <a:ext cx="3446462" cy="2846388"/>
            <a:chOff x="0" y="1438"/>
            <a:chExt cx="3024" cy="2306"/>
          </a:xfrm>
        </p:grpSpPr>
        <p:pic>
          <p:nvPicPr>
            <p:cNvPr id="2049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8"/>
              <a:ext cx="3024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39" y="2832"/>
              <a:ext cx="35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kumimoji="0" lang="en-US" altLang="en-US" sz="1600" i="1">
                  <a:solidFill>
                    <a:srgbClr val="3C0023"/>
                  </a:solidFill>
                  <a:latin typeface="Symbol" pitchFamily="18" charset="2"/>
                </a:rPr>
                <a:t>D</a:t>
              </a:r>
              <a:r>
                <a:rPr kumimoji="0" lang="en-US" altLang="en-US" sz="1600" i="1">
                  <a:solidFill>
                    <a:srgbClr val="3C0023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0486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2800" dirty="0" smtClean="0"/>
              <a:t>Kinematic Position Control: Coordinates Transformation</a:t>
            </a:r>
          </a:p>
        </p:txBody>
      </p:sp>
      <p:sp>
        <p:nvSpPr>
          <p:cNvPr id="2048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 smtClean="0"/>
              <a:t>Coordinates transformation into polar coordinates </a:t>
            </a:r>
            <a:br>
              <a:rPr lang="en-US" altLang="en-US" sz="2000" dirty="0" smtClean="0"/>
            </a:br>
            <a:r>
              <a:rPr lang="en-US" altLang="en-US" sz="2000" dirty="0" smtClean="0"/>
              <a:t>with its origin at goal position:</a:t>
            </a:r>
          </a:p>
          <a:p>
            <a:endParaRPr lang="en-US" altLang="en-US" sz="26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dirty="0" smtClean="0"/>
              <a:t>System description in new polar coordinates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857376"/>
            <a:ext cx="2719387" cy="194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314825"/>
            <a:ext cx="2029619" cy="168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6202363"/>
            <a:ext cx="1423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804862" y="6294438"/>
            <a:ext cx="768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kumimoji="0" lang="en-US" altLang="en-US" sz="2000" i="1" dirty="0" smtClean="0">
                <a:solidFill>
                  <a:srgbClr val="3C0023"/>
                </a:solidFill>
                <a:latin typeface="Times New Roman" pitchFamily="18" charset="0"/>
              </a:rPr>
              <a:t>For </a:t>
            </a:r>
            <a:r>
              <a:rPr kumimoji="0" lang="el-GR" altLang="en-US" sz="2000" i="1" dirty="0" smtClean="0">
                <a:solidFill>
                  <a:srgbClr val="3C0023"/>
                </a:solidFill>
                <a:latin typeface="Times New Roman" pitchFamily="18" charset="0"/>
              </a:rPr>
              <a:t>α</a:t>
            </a:r>
            <a:endParaRPr kumimoji="0" lang="en-US" altLang="en-US" sz="2000" i="1" dirty="0">
              <a:solidFill>
                <a:srgbClr val="3C0023"/>
              </a:solidFill>
              <a:latin typeface="Times New Roman" pitchFamily="18" charset="0"/>
            </a:endParaRPr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6294438"/>
            <a:ext cx="29543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4314825"/>
            <a:ext cx="2112962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852988" y="6294438"/>
            <a:ext cx="44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kumimoji="0" lang="en-US" altLang="en-US" sz="2000" i="1">
                <a:solidFill>
                  <a:srgbClr val="3C0023"/>
                </a:solidFill>
                <a:latin typeface="Times New Roman" pitchFamily="18" charset="0"/>
              </a:rPr>
              <a:t>for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773738" y="5113338"/>
            <a:ext cx="65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49" name="Oval 17"/>
          <p:cNvSpPr>
            <a:spLocks noChangeArrowheads="1"/>
          </p:cNvSpPr>
          <p:nvPr/>
        </p:nvSpPr>
        <p:spPr bwMode="auto">
          <a:xfrm>
            <a:off x="5630863" y="4886325"/>
            <a:ext cx="398462" cy="431800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1996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58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smtClean="0"/>
              <a:t>Motion Control: Open Loop Control</a:t>
            </a:r>
          </a:p>
        </p:txBody>
      </p:sp>
      <p:sp>
        <p:nvSpPr>
          <p:cNvPr id="6758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244373"/>
            <a:ext cx="5184775" cy="564991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trajectory (path) divided in motion segments of clearly defined shape:</a:t>
            </a:r>
          </a:p>
          <a:p>
            <a:pPr lvl="1"/>
            <a:r>
              <a:rPr lang="en-US" dirty="0" smtClean="0"/>
              <a:t>straight lines and segments of a circle. </a:t>
            </a:r>
          </a:p>
          <a:p>
            <a:r>
              <a:rPr lang="en-US" dirty="0" smtClean="0"/>
              <a:t>control problem:</a:t>
            </a:r>
          </a:p>
          <a:p>
            <a:pPr lvl="1"/>
            <a:r>
              <a:rPr lang="en-US" dirty="0" smtClean="0"/>
              <a:t>pre-compute a smooth trajectory </a:t>
            </a:r>
            <a:br>
              <a:rPr lang="en-US" dirty="0" smtClean="0"/>
            </a:br>
            <a:r>
              <a:rPr lang="en-US" dirty="0" smtClean="0"/>
              <a:t>based on line and circle segments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It is not at all an easy task to pre-compute </a:t>
            </a:r>
            <a:br>
              <a:rPr lang="en-US" dirty="0" smtClean="0"/>
            </a:br>
            <a:r>
              <a:rPr lang="en-US" dirty="0" smtClean="0"/>
              <a:t>a feasible trajectory </a:t>
            </a:r>
          </a:p>
          <a:p>
            <a:pPr lvl="1"/>
            <a:r>
              <a:rPr lang="en-US" dirty="0" smtClean="0"/>
              <a:t>limitations and constraints of the robots </a:t>
            </a:r>
            <a:br>
              <a:rPr lang="en-US" dirty="0" smtClean="0"/>
            </a:br>
            <a:r>
              <a:rPr lang="en-US" dirty="0" smtClean="0"/>
              <a:t>velocities and accelerations</a:t>
            </a:r>
          </a:p>
          <a:p>
            <a:pPr lvl="1"/>
            <a:r>
              <a:rPr lang="en-US" dirty="0" smtClean="0"/>
              <a:t>does not adapt or correct the trajectory if dynamical changes of the environment occur.</a:t>
            </a:r>
          </a:p>
          <a:p>
            <a:pPr lvl="1"/>
            <a:r>
              <a:rPr lang="en-US" dirty="0" smtClean="0"/>
              <a:t>The resulting trajectories are usually not smooth</a:t>
            </a: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752600"/>
            <a:ext cx="305911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65900" y="3213100"/>
            <a:ext cx="1927225" cy="1584325"/>
            <a:chOff x="4481" y="2024"/>
            <a:chExt cx="1315" cy="998"/>
          </a:xfrm>
        </p:grpSpPr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4617" y="270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5479" y="2341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5660" y="2024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67595" name="Oval 10"/>
            <p:cNvSpPr>
              <a:spLocks noChangeArrowheads="1"/>
            </p:cNvSpPr>
            <p:nvPr/>
          </p:nvSpPr>
          <p:spPr bwMode="auto">
            <a:xfrm>
              <a:off x="4481" y="2886"/>
              <a:ext cx="136" cy="136"/>
            </a:xfrm>
            <a:prstGeom prst="ellipse">
              <a:avLst/>
            </a:prstGeom>
            <a:solidFill>
              <a:srgbClr val="64AA64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035359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0"/>
            <a:r>
              <a:rPr lang="en-US" altLang="en-US" smtClean="0"/>
              <a:t>Kinematic Position Control: Remarks</a:t>
            </a:r>
          </a:p>
        </p:txBody>
      </p:sp>
      <p:sp>
        <p:nvSpPr>
          <p:cNvPr id="68613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 smtClean="0"/>
          </a:p>
          <a:p>
            <a:r>
              <a:rPr lang="en-US" altLang="en-US" sz="2900" dirty="0" smtClean="0"/>
              <a:t>The coordinates transformation is </a:t>
            </a:r>
            <a:r>
              <a:rPr lang="en-US" altLang="en-US" sz="2900" dirty="0" smtClean="0">
                <a:solidFill>
                  <a:srgbClr val="BE7882"/>
                </a:solidFill>
              </a:rPr>
              <a:t>not defined at x = y = 0</a:t>
            </a:r>
            <a:r>
              <a:rPr lang="en-US" altLang="en-US" sz="2900" dirty="0" smtClean="0"/>
              <a:t>; as in such a point the determinant of the </a:t>
            </a:r>
            <a:r>
              <a:rPr lang="en-US" altLang="en-US" sz="2900" dirty="0" err="1" smtClean="0"/>
              <a:t>Jacobian</a:t>
            </a:r>
            <a:r>
              <a:rPr lang="en-US" altLang="en-US" sz="2900" dirty="0" smtClean="0"/>
              <a:t> matrix of the transformation is not defined, i.e. it is unbounded</a:t>
            </a:r>
          </a:p>
          <a:p>
            <a:endParaRPr lang="en-US" altLang="en-US" sz="29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For                the forward direction </a:t>
            </a:r>
            <a:br>
              <a:rPr lang="en-US" altLang="en-US" dirty="0" smtClean="0"/>
            </a:br>
            <a:r>
              <a:rPr lang="en-US" altLang="en-US" dirty="0" smtClean="0"/>
              <a:t>of the robot points toward the goal, </a:t>
            </a:r>
            <a:br>
              <a:rPr lang="en-US" altLang="en-US" dirty="0" smtClean="0"/>
            </a:br>
            <a:r>
              <a:rPr lang="en-US" altLang="en-US" dirty="0" smtClean="0"/>
              <a:t>for               it is the backward direction.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sz="2900" dirty="0" smtClean="0"/>
              <a:t>By properly defining the forward direction of the robot at its initial   configuration, it is always possible to have             at t=0. However this does not mean that a remains in </a:t>
            </a:r>
            <a:r>
              <a:rPr lang="en-US" altLang="en-US" sz="2900" i="1" dirty="0" smtClean="0"/>
              <a:t>I</a:t>
            </a:r>
            <a:r>
              <a:rPr lang="en-US" altLang="en-US" sz="2900" baseline="-25000" dirty="0" smtClean="0"/>
              <a:t>1</a:t>
            </a:r>
            <a:r>
              <a:rPr lang="en-US" altLang="en-US" sz="2900" dirty="0" smtClean="0"/>
              <a:t> for all time t. </a:t>
            </a:r>
          </a:p>
        </p:txBody>
      </p:sp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11278"/>
            <a:ext cx="73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40" y="3895880"/>
            <a:ext cx="7223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6" name="Group 7"/>
          <p:cNvGrpSpPr>
            <a:grpSpLocks/>
          </p:cNvGrpSpPr>
          <p:nvPr/>
        </p:nvGrpSpPr>
        <p:grpSpPr bwMode="auto">
          <a:xfrm>
            <a:off x="6361616" y="2573770"/>
            <a:ext cx="2413608" cy="2196137"/>
            <a:chOff x="3710" y="1570"/>
            <a:chExt cx="1882" cy="1724"/>
          </a:xfrm>
        </p:grpSpPr>
        <p:grpSp>
          <p:nvGrpSpPr>
            <p:cNvPr id="68622" name="Group 8"/>
            <p:cNvGrpSpPr>
              <a:grpSpLocks noChangeAspect="1"/>
            </p:cNvGrpSpPr>
            <p:nvPr/>
          </p:nvGrpSpPr>
          <p:grpSpPr bwMode="auto">
            <a:xfrm>
              <a:off x="3710" y="1570"/>
              <a:ext cx="1882" cy="1435"/>
              <a:chOff x="0" y="1438"/>
              <a:chExt cx="3024" cy="2306"/>
            </a:xfrm>
          </p:grpSpPr>
          <p:pic>
            <p:nvPicPr>
              <p:cNvPr id="68624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438"/>
                <a:ext cx="3024" cy="2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25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38" y="2831"/>
                <a:ext cx="437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kumimoji="0" lang="en-US" altLang="en-US" sz="1600" i="1">
                    <a:solidFill>
                      <a:srgbClr val="3C0023"/>
                    </a:solidFill>
                    <a:latin typeface="Symbol" pitchFamily="18" charset="2"/>
                  </a:rPr>
                  <a:t>D</a:t>
                </a:r>
                <a:r>
                  <a:rPr kumimoji="0" lang="en-US" altLang="en-US" sz="1600" i="1">
                    <a:solidFill>
                      <a:srgbClr val="3C0023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68623" name="Line 11"/>
            <p:cNvSpPr>
              <a:spLocks noChangeAspect="1" noChangeShapeType="1"/>
            </p:cNvSpPr>
            <p:nvPr/>
          </p:nvSpPr>
          <p:spPr bwMode="auto">
            <a:xfrm>
              <a:off x="4497" y="1632"/>
              <a:ext cx="1016" cy="166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61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68862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8" name="Group 13"/>
          <p:cNvGrpSpPr>
            <a:grpSpLocks/>
          </p:cNvGrpSpPr>
          <p:nvPr/>
        </p:nvGrpSpPr>
        <p:grpSpPr bwMode="auto">
          <a:xfrm>
            <a:off x="3348038" y="4149725"/>
            <a:ext cx="1527175" cy="460375"/>
            <a:chOff x="1759" y="1706"/>
            <a:chExt cx="1043" cy="290"/>
          </a:xfrm>
        </p:grpSpPr>
        <p:pic>
          <p:nvPicPr>
            <p:cNvPr id="6862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" y="1706"/>
              <a:ext cx="77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752"/>
              <a:ext cx="40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1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41913"/>
            <a:ext cx="674914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D9E0830A-84A5-4E8F-8ECB-DCD0504AB03D}" type="slidenum">
              <a:rPr lang="en-US" sz="2000" b="1"/>
              <a:pPr eaLnBrk="1" hangingPunct="1">
                <a:defRPr/>
              </a:pPr>
              <a:t>31</a:t>
            </a:fld>
            <a:endParaRPr lang="en-US" sz="2000" b="1"/>
          </a:p>
        </p:txBody>
      </p:sp>
      <p:sp>
        <p:nvSpPr>
          <p:cNvPr id="2150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en-US" sz="3200" dirty="0" smtClean="0"/>
              <a:t>Kinematic Position Control: The Control Law</a:t>
            </a:r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33375" y="108981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It can be shown, that with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feedback controlled system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will drive the robot to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control signal v has always constant sign, </a:t>
            </a:r>
          </a:p>
          <a:p>
            <a:pPr lvl="1"/>
            <a:r>
              <a:rPr lang="en-US" altLang="en-US" dirty="0" smtClean="0"/>
              <a:t>the direction of movement is kept positive or negative during movement </a:t>
            </a:r>
          </a:p>
          <a:p>
            <a:pPr lvl="1"/>
            <a:r>
              <a:rPr lang="en-US" altLang="en-US" dirty="0" smtClean="0"/>
              <a:t>parking maneuver is performed always in the most natural way and without ever inverting its motion.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72095"/>
              </p:ext>
            </p:extLst>
          </p:nvPr>
        </p:nvGraphicFramePr>
        <p:xfrm>
          <a:off x="3235325" y="3733800"/>
          <a:ext cx="16557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927000" imgH="203040" progId="Equation.3">
                  <p:embed/>
                </p:oleObj>
              </mc:Choice>
              <mc:Fallback>
                <p:oleObj name="Equation" r:id="rId3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33800"/>
                        <a:ext cx="16557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98600"/>
            <a:ext cx="9921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1484313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35" y="2209800"/>
            <a:ext cx="3111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1371600"/>
            <a:ext cx="4038600" cy="498475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3 - Mobile Robot Kinematics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3</a:t>
            </a:r>
          </a:p>
          <a:p>
            <a:pPr eaLnBrk="1" hangingPunct="1">
              <a:defRPr/>
            </a:pPr>
            <a:fld id="{82AA102B-58E0-4AAD-A155-110FB652B328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32</a:t>
            </a:fld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253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Kinematic Position Control: Resulting Path</a:t>
            </a:r>
          </a:p>
        </p:txBody>
      </p:sp>
      <p:sp>
        <p:nvSpPr>
          <p:cNvPr id="22534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goal is in the center and the initial position on the circle.</a:t>
            </a:r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8" y="1645494"/>
            <a:ext cx="411545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48" y="1645494"/>
            <a:ext cx="41640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92350" y="1735138"/>
            <a:ext cx="6557963" cy="3562350"/>
            <a:chOff x="1564" y="1535"/>
            <a:chExt cx="4476" cy="2244"/>
          </a:xfrm>
        </p:grpSpPr>
        <p:sp>
          <p:nvSpPr>
            <p:cNvPr id="22558" name="Oval 8"/>
            <p:cNvSpPr>
              <a:spLocks noChangeArrowheads="1"/>
            </p:cNvSpPr>
            <p:nvPr/>
          </p:nvSpPr>
          <p:spPr bwMode="auto">
            <a:xfrm>
              <a:off x="2412" y="3552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9" name="Oval 9"/>
            <p:cNvSpPr>
              <a:spLocks noChangeArrowheads="1"/>
            </p:cNvSpPr>
            <p:nvPr/>
          </p:nvSpPr>
          <p:spPr bwMode="auto">
            <a:xfrm>
              <a:off x="2757" y="2725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0" name="Oval 10"/>
            <p:cNvSpPr>
              <a:spLocks noChangeArrowheads="1"/>
            </p:cNvSpPr>
            <p:nvPr/>
          </p:nvSpPr>
          <p:spPr bwMode="auto">
            <a:xfrm>
              <a:off x="2394" y="1902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1" name="Oval 11"/>
            <p:cNvSpPr>
              <a:spLocks noChangeArrowheads="1"/>
            </p:cNvSpPr>
            <p:nvPr/>
          </p:nvSpPr>
          <p:spPr bwMode="auto">
            <a:xfrm>
              <a:off x="1564" y="1563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2" name="Oval 12"/>
            <p:cNvSpPr>
              <a:spLocks noChangeArrowheads="1"/>
            </p:cNvSpPr>
            <p:nvPr/>
          </p:nvSpPr>
          <p:spPr bwMode="auto">
            <a:xfrm>
              <a:off x="5469" y="3524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3" name="Oval 13"/>
            <p:cNvSpPr>
              <a:spLocks noChangeArrowheads="1"/>
            </p:cNvSpPr>
            <p:nvPr/>
          </p:nvSpPr>
          <p:spPr bwMode="auto">
            <a:xfrm>
              <a:off x="5814" y="2697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4" name="Oval 14"/>
            <p:cNvSpPr>
              <a:spLocks noChangeArrowheads="1"/>
            </p:cNvSpPr>
            <p:nvPr/>
          </p:nvSpPr>
          <p:spPr bwMode="auto">
            <a:xfrm>
              <a:off x="5451" y="1874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65" name="Oval 15"/>
            <p:cNvSpPr>
              <a:spLocks noChangeArrowheads="1"/>
            </p:cNvSpPr>
            <p:nvPr/>
          </p:nvSpPr>
          <p:spPr bwMode="auto">
            <a:xfrm>
              <a:off x="4621" y="1535"/>
              <a:ext cx="226" cy="227"/>
            </a:xfrm>
            <a:prstGeom prst="ellipse">
              <a:avLst/>
            </a:prstGeom>
            <a:solidFill>
              <a:schemeClr val="tx2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81238" y="3571875"/>
            <a:ext cx="4775200" cy="377825"/>
            <a:chOff x="1557" y="2474"/>
            <a:chExt cx="3258" cy="238"/>
          </a:xfrm>
        </p:grpSpPr>
        <p:sp>
          <p:nvSpPr>
            <p:cNvPr id="22556" name="Oval 17"/>
            <p:cNvSpPr>
              <a:spLocks noChangeArrowheads="1"/>
            </p:cNvSpPr>
            <p:nvPr/>
          </p:nvSpPr>
          <p:spPr bwMode="auto">
            <a:xfrm>
              <a:off x="4589" y="2474"/>
              <a:ext cx="226" cy="227"/>
            </a:xfrm>
            <a:prstGeom prst="ellipse">
              <a:avLst/>
            </a:prstGeom>
            <a:solidFill>
              <a:srgbClr val="0080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7" name="Oval 18"/>
            <p:cNvSpPr>
              <a:spLocks noChangeArrowheads="1"/>
            </p:cNvSpPr>
            <p:nvPr/>
          </p:nvSpPr>
          <p:spPr bwMode="auto">
            <a:xfrm>
              <a:off x="1557" y="2485"/>
              <a:ext cx="226" cy="227"/>
            </a:xfrm>
            <a:prstGeom prst="ellipse">
              <a:avLst/>
            </a:prstGeom>
            <a:solidFill>
              <a:srgbClr val="0080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73088" y="1733550"/>
            <a:ext cx="8258175" cy="4132263"/>
            <a:chOff x="391" y="1305"/>
            <a:chExt cx="5636" cy="2603"/>
          </a:xfrm>
        </p:grpSpPr>
        <p:sp>
          <p:nvSpPr>
            <p:cNvPr id="22540" name="Oval 20"/>
            <p:cNvSpPr>
              <a:spLocks noChangeArrowheads="1"/>
            </p:cNvSpPr>
            <p:nvPr/>
          </p:nvSpPr>
          <p:spPr bwMode="auto">
            <a:xfrm>
              <a:off x="1568" y="3681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1" name="Oval 21"/>
            <p:cNvSpPr>
              <a:spLocks noChangeArrowheads="1"/>
            </p:cNvSpPr>
            <p:nvPr/>
          </p:nvSpPr>
          <p:spPr bwMode="auto">
            <a:xfrm>
              <a:off x="2754" y="250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2" name="Oval 22"/>
            <p:cNvSpPr>
              <a:spLocks noChangeArrowheads="1"/>
            </p:cNvSpPr>
            <p:nvPr/>
          </p:nvSpPr>
          <p:spPr bwMode="auto">
            <a:xfrm>
              <a:off x="2394" y="168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3" name="Oval 23"/>
            <p:cNvSpPr>
              <a:spLocks noChangeArrowheads="1"/>
            </p:cNvSpPr>
            <p:nvPr/>
          </p:nvSpPr>
          <p:spPr bwMode="auto">
            <a:xfrm>
              <a:off x="1564" y="134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4" name="Oval 24"/>
            <p:cNvSpPr>
              <a:spLocks noChangeArrowheads="1"/>
            </p:cNvSpPr>
            <p:nvPr/>
          </p:nvSpPr>
          <p:spPr bwMode="auto">
            <a:xfrm>
              <a:off x="747" y="168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5" name="Oval 25"/>
            <p:cNvSpPr>
              <a:spLocks noChangeArrowheads="1"/>
            </p:cNvSpPr>
            <p:nvPr/>
          </p:nvSpPr>
          <p:spPr bwMode="auto">
            <a:xfrm>
              <a:off x="391" y="2516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6" name="Oval 26"/>
            <p:cNvSpPr>
              <a:spLocks noChangeArrowheads="1"/>
            </p:cNvSpPr>
            <p:nvPr/>
          </p:nvSpPr>
          <p:spPr bwMode="auto">
            <a:xfrm>
              <a:off x="747" y="3332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7" name="Oval 27"/>
            <p:cNvSpPr>
              <a:spLocks noChangeArrowheads="1"/>
            </p:cNvSpPr>
            <p:nvPr/>
          </p:nvSpPr>
          <p:spPr bwMode="auto">
            <a:xfrm>
              <a:off x="2408" y="333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8" name="Oval 28"/>
            <p:cNvSpPr>
              <a:spLocks noChangeArrowheads="1"/>
            </p:cNvSpPr>
            <p:nvPr/>
          </p:nvSpPr>
          <p:spPr bwMode="auto">
            <a:xfrm>
              <a:off x="4615" y="3639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49" name="Oval 29"/>
            <p:cNvSpPr>
              <a:spLocks noChangeArrowheads="1"/>
            </p:cNvSpPr>
            <p:nvPr/>
          </p:nvSpPr>
          <p:spPr bwMode="auto">
            <a:xfrm>
              <a:off x="5801" y="246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0" name="Oval 30"/>
            <p:cNvSpPr>
              <a:spLocks noChangeArrowheads="1"/>
            </p:cNvSpPr>
            <p:nvPr/>
          </p:nvSpPr>
          <p:spPr bwMode="auto">
            <a:xfrm>
              <a:off x="5441" y="1643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1" name="Oval 31"/>
            <p:cNvSpPr>
              <a:spLocks noChangeArrowheads="1"/>
            </p:cNvSpPr>
            <p:nvPr/>
          </p:nvSpPr>
          <p:spPr bwMode="auto">
            <a:xfrm>
              <a:off x="4611" y="1305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2" name="Oval 32"/>
            <p:cNvSpPr>
              <a:spLocks noChangeArrowheads="1"/>
            </p:cNvSpPr>
            <p:nvPr/>
          </p:nvSpPr>
          <p:spPr bwMode="auto">
            <a:xfrm>
              <a:off x="3794" y="1643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3" name="Oval 33"/>
            <p:cNvSpPr>
              <a:spLocks noChangeArrowheads="1"/>
            </p:cNvSpPr>
            <p:nvPr/>
          </p:nvSpPr>
          <p:spPr bwMode="auto">
            <a:xfrm>
              <a:off x="3438" y="2474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4" name="Oval 34"/>
            <p:cNvSpPr>
              <a:spLocks noChangeArrowheads="1"/>
            </p:cNvSpPr>
            <p:nvPr/>
          </p:nvSpPr>
          <p:spPr bwMode="auto">
            <a:xfrm>
              <a:off x="3794" y="3290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55" name="Oval 35"/>
            <p:cNvSpPr>
              <a:spLocks noChangeArrowheads="1"/>
            </p:cNvSpPr>
            <p:nvPr/>
          </p:nvSpPr>
          <p:spPr bwMode="auto">
            <a:xfrm>
              <a:off x="5455" y="3297"/>
              <a:ext cx="226" cy="227"/>
            </a:xfrm>
            <a:prstGeom prst="ellipse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CH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2530" name="Object 3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40487483"/>
              </p:ext>
            </p:extLst>
          </p:nvPr>
        </p:nvGraphicFramePr>
        <p:xfrm>
          <a:off x="3200400" y="5549900"/>
          <a:ext cx="29765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231560" imgH="241200" progId="Equation.3">
                  <p:embed/>
                </p:oleObj>
              </mc:Choice>
              <mc:Fallback>
                <p:oleObj name="Equation" r:id="rId5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49900"/>
                        <a:ext cx="29765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186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3 - Mobile Robot Kinematics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</a:t>
            </a:r>
          </a:p>
          <a:p>
            <a:pPr eaLnBrk="1" hangingPunct="1">
              <a:defRPr/>
            </a:pPr>
            <a:fld id="{94C54391-081B-4277-96F2-53C4DC818083}" type="slidenum">
              <a:rPr lang="en-US" sz="2000" b="1"/>
              <a:pPr eaLnBrk="1" hangingPunct="1">
                <a:defRPr/>
              </a:pPr>
              <a:t>33</a:t>
            </a:fld>
            <a:endParaRPr lang="en-US" sz="2000" b="1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Kinematic Position Control: Stability Issue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defTabSz="914400"/>
            <a:r>
              <a:rPr lang="en-US" altLang="en-US" dirty="0" smtClean="0"/>
              <a:t>It can further be shown, that the closed loop control system is locally </a:t>
            </a:r>
            <a:r>
              <a:rPr lang="en-US" altLang="en-US" i="1" dirty="0" smtClean="0"/>
              <a:t>exponentially stable </a:t>
            </a:r>
            <a:r>
              <a:rPr lang="en-US" altLang="en-US" dirty="0" smtClean="0"/>
              <a:t>if</a:t>
            </a:r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endParaRPr lang="en-US" altLang="en-US" dirty="0" smtClean="0"/>
          </a:p>
          <a:p>
            <a:pPr marL="292100" indent="-292100" defTabSz="914400"/>
            <a:r>
              <a:rPr lang="en-US" altLang="en-US" dirty="0" smtClean="0"/>
              <a:t>Proof: </a:t>
            </a:r>
            <a:r>
              <a:rPr lang="en-US" altLang="en-US" i="1" dirty="0" smtClean="0"/>
              <a:t>linearize around the center, compute eigenvalues</a:t>
            </a:r>
            <a:r>
              <a:rPr lang="en-US" altLang="en-US" dirty="0" smtClean="0"/>
              <a:t>                                                            </a:t>
            </a:r>
            <a:br>
              <a:rPr lang="en-US" altLang="en-US" dirty="0" smtClean="0"/>
            </a:br>
            <a:r>
              <a:rPr lang="en-US" altLang="en-US" dirty="0" smtClean="0"/>
              <a:t>for small </a:t>
            </a:r>
            <a:r>
              <a:rPr lang="en-US" altLang="en-US" i="1" dirty="0" smtClean="0"/>
              <a:t>x</a:t>
            </a:r>
            <a:r>
              <a:rPr lang="en-US" altLang="en-US" dirty="0" smtClean="0">
                <a:latin typeface="Symbol" pitchFamily="18" charset="2"/>
              </a:rPr>
              <a:t> -&gt; </a:t>
            </a:r>
            <a:r>
              <a:rPr lang="en-US" altLang="en-US" dirty="0" err="1" smtClean="0"/>
              <a:t>cos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= 1, </a:t>
            </a:r>
            <a:r>
              <a:rPr lang="en-US" altLang="en-US" dirty="0" err="1" smtClean="0"/>
              <a:t>sin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x</a:t>
            </a: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r>
              <a:rPr lang="en-US" altLang="en-US" i="1" dirty="0" smtClean="0">
                <a:latin typeface="Symbol" pitchFamily="18" charset="2"/>
              </a:rPr>
              <a:t/>
            </a:r>
            <a:br>
              <a:rPr lang="en-US" altLang="en-US" i="1" dirty="0" smtClean="0">
                <a:latin typeface="Symbol" pitchFamily="18" charset="2"/>
              </a:rPr>
            </a:br>
            <a:endParaRPr lang="en-US" altLang="en-US" i="1" dirty="0" smtClean="0">
              <a:latin typeface="Symbol" pitchFamily="18" charset="2"/>
            </a:endParaRPr>
          </a:p>
          <a:p>
            <a:pPr marL="292100" indent="-292100" defTabSz="914400">
              <a:buFont typeface="Wingdings" pitchFamily="2" charset="2"/>
              <a:buNone/>
            </a:pPr>
            <a:r>
              <a:rPr lang="en-US" altLang="en-US" dirty="0" smtClean="0"/>
              <a:t>	and the characteristic polynomial of the matrix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of all roots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have negative real parts.</a:t>
            </a:r>
          </a:p>
          <a:p>
            <a:pPr marL="292100" indent="-292100" defTabSz="914400"/>
            <a:endParaRPr lang="en-US" altLang="en-US" dirty="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532063" y="1773238"/>
          <a:ext cx="3359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1765080" imgH="228600" progId="Equation.3">
                  <p:embed/>
                </p:oleObj>
              </mc:Choice>
              <mc:Fallback>
                <p:oleObj name="Equation" r:id="rId3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773238"/>
                        <a:ext cx="33591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19488"/>
            <a:ext cx="31654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46463"/>
            <a:ext cx="28051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5445125"/>
            <a:ext cx="355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2241550"/>
          <a:ext cx="3140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8" imgW="1231560" imgH="241200" progId="Equation.3">
                  <p:embed/>
                </p:oleObj>
              </mc:Choice>
              <mc:Fallback>
                <p:oleObj name="Equation" r:id="rId8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241550"/>
                        <a:ext cx="3140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03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Control: Feedback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Set intermediate positions lying on the requested </a:t>
            </a:r>
            <a:r>
              <a:rPr lang="en-US" dirty="0" smtClean="0"/>
              <a:t>path 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• Given a goal how to compute the control commands </a:t>
            </a:r>
            <a:r>
              <a:rPr lang="en-US" dirty="0" smtClean="0"/>
              <a:t>for moving on the path 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Linear </a:t>
            </a:r>
            <a:r>
              <a:rPr lang="en-US" dirty="0"/>
              <a:t>and angular velocities to reach the desired configuration!</a:t>
            </a:r>
          </a:p>
        </p:txBody>
      </p:sp>
    </p:spTree>
    <p:extLst>
      <p:ext uri="{BB962C8B-B14F-4D97-AF65-F5344CB8AC3E}">
        <p14:creationId xmlns:p14="http://schemas.microsoft.com/office/powerpoint/2010/main" val="2419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current state +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= resulting position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Closed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current state + model</a:t>
            </a:r>
          </a:p>
          <a:p>
            <a:pPr marL="1371600" lvl="0" indent="-228600" rtl="0">
              <a:spcBef>
                <a:spcPts val="0"/>
              </a:spcBef>
              <a:buChar char="+"/>
            </a:pPr>
            <a:r>
              <a:rPr lang="en"/>
              <a:t>feedback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25" y="1600200"/>
            <a:ext cx="3126275" cy="3992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060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Microwave</a:t>
            </a:r>
          </a:p>
        </p:txBody>
      </p:sp>
      <p:sp>
        <p:nvSpPr>
          <p:cNvPr id="43" name="Shape 43"/>
          <p:cNvSpPr/>
          <p:nvPr/>
        </p:nvSpPr>
        <p:spPr>
          <a:xfrm>
            <a:off x="56490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Cold Food</a:t>
            </a:r>
          </a:p>
        </p:txBody>
      </p:sp>
      <p:sp>
        <p:nvSpPr>
          <p:cNvPr id="44" name="Shape 44"/>
          <p:cNvSpPr/>
          <p:nvPr/>
        </p:nvSpPr>
        <p:spPr>
          <a:xfrm>
            <a:off x="2954325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90 secs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on high</a:t>
            </a:r>
          </a:p>
        </p:txBody>
      </p:sp>
      <p:sp>
        <p:nvSpPr>
          <p:cNvPr id="45" name="Shape 45"/>
          <p:cNvSpPr/>
          <p:nvPr/>
        </p:nvSpPr>
        <p:spPr>
          <a:xfrm>
            <a:off x="534375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Hot Food</a:t>
            </a:r>
          </a:p>
        </p:txBody>
      </p:sp>
      <p:cxnSp>
        <p:nvCxnSpPr>
          <p:cNvPr id="46" name="Shape 46"/>
          <p:cNvCxnSpPr>
            <a:stCxn id="43" idx="3"/>
            <a:endCxn id="44" idx="1"/>
          </p:cNvCxnSpPr>
          <p:nvPr/>
        </p:nvCxnSpPr>
        <p:spPr>
          <a:xfrm>
            <a:off x="2429099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7"/>
          <p:cNvCxnSpPr>
            <a:stCxn id="44" idx="3"/>
            <a:endCxn id="45" idx="1"/>
          </p:cNvCxnSpPr>
          <p:nvPr/>
        </p:nvCxnSpPr>
        <p:spPr>
          <a:xfrm>
            <a:off x="4818524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56086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Microwave</a:t>
            </a:r>
          </a:p>
        </p:txBody>
      </p:sp>
      <p:sp>
        <p:nvSpPr>
          <p:cNvPr id="53" name="Shape 53"/>
          <p:cNvSpPr/>
          <p:nvPr/>
        </p:nvSpPr>
        <p:spPr>
          <a:xfrm>
            <a:off x="338950" y="1841600"/>
            <a:ext cx="20900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Popcorn Kernels</a:t>
            </a:r>
          </a:p>
        </p:txBody>
      </p:sp>
      <p:sp>
        <p:nvSpPr>
          <p:cNvPr id="54" name="Shape 54"/>
          <p:cNvSpPr/>
          <p:nvPr/>
        </p:nvSpPr>
        <p:spPr>
          <a:xfrm>
            <a:off x="2954325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Apply heat</a:t>
            </a:r>
          </a:p>
        </p:txBody>
      </p:sp>
      <p:sp>
        <p:nvSpPr>
          <p:cNvPr id="55" name="Shape 55"/>
          <p:cNvSpPr/>
          <p:nvPr/>
        </p:nvSpPr>
        <p:spPr>
          <a:xfrm>
            <a:off x="5343750" y="1841600"/>
            <a:ext cx="1864199" cy="17624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Is steam?</a:t>
            </a:r>
          </a:p>
        </p:txBody>
      </p:sp>
      <p:cxnSp>
        <p:nvCxnSpPr>
          <p:cNvPr id="56" name="Shape 56"/>
          <p:cNvCxnSpPr>
            <a:stCxn id="53" idx="3"/>
            <a:endCxn id="54" idx="1"/>
          </p:cNvCxnSpPr>
          <p:nvPr/>
        </p:nvCxnSpPr>
        <p:spPr>
          <a:xfrm>
            <a:off x="2429049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57"/>
          <p:cNvCxnSpPr>
            <a:stCxn id="54" idx="3"/>
            <a:endCxn id="55" idx="1"/>
          </p:cNvCxnSpPr>
          <p:nvPr/>
        </p:nvCxnSpPr>
        <p:spPr>
          <a:xfrm>
            <a:off x="4818524" y="2722849"/>
            <a:ext cx="5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58"/>
          <p:cNvSpPr/>
          <p:nvPr/>
        </p:nvSpPr>
        <p:spPr>
          <a:xfrm>
            <a:off x="6242100" y="4253625"/>
            <a:ext cx="2090099" cy="1762499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Popped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Popcorn </a:t>
            </a:r>
          </a:p>
        </p:txBody>
      </p:sp>
      <p:cxnSp>
        <p:nvCxnSpPr>
          <p:cNvPr id="59" name="Shape 59"/>
          <p:cNvCxnSpPr>
            <a:stCxn id="55" idx="2"/>
            <a:endCxn id="58" idx="0"/>
          </p:cNvCxnSpPr>
          <p:nvPr/>
        </p:nvCxnSpPr>
        <p:spPr>
          <a:xfrm>
            <a:off x="6275849" y="3604099"/>
            <a:ext cx="1011300" cy="64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60"/>
          <p:cNvCxnSpPr>
            <a:stCxn id="55" idx="2"/>
            <a:endCxn id="54" idx="2"/>
          </p:cNvCxnSpPr>
          <p:nvPr/>
        </p:nvCxnSpPr>
        <p:spPr>
          <a:xfrm rot="5400000">
            <a:off x="5080799" y="2409649"/>
            <a:ext cx="600" cy="2389500"/>
          </a:xfrm>
          <a:prstGeom prst="bentConnector3">
            <a:avLst>
              <a:gd name="adj1" fmla="val 922708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" name="Shape 61"/>
          <p:cNvSpPr txBox="1"/>
          <p:nvPr/>
        </p:nvSpPr>
        <p:spPr>
          <a:xfrm>
            <a:off x="3886350" y="4253625"/>
            <a:ext cx="1073400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No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207950" y="3604100"/>
            <a:ext cx="1073400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611660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System</a:t>
            </a:r>
          </a:p>
        </p:txBody>
      </p:sp>
      <p:sp>
        <p:nvSpPr>
          <p:cNvPr id="68" name="Shape 68"/>
          <p:cNvSpPr/>
          <p:nvPr/>
        </p:nvSpPr>
        <p:spPr>
          <a:xfrm>
            <a:off x="615600" y="31522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Actuators</a:t>
            </a:r>
          </a:p>
        </p:txBody>
      </p:sp>
      <p:sp>
        <p:nvSpPr>
          <p:cNvPr id="69" name="Shape 69"/>
          <p:cNvSpPr/>
          <p:nvPr/>
        </p:nvSpPr>
        <p:spPr>
          <a:xfrm>
            <a:off x="3502175" y="163825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Physical</a:t>
            </a:r>
            <a:br>
              <a:rPr lang="en" sz="3000" b="1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System</a:t>
            </a:r>
          </a:p>
        </p:txBody>
      </p:sp>
      <p:sp>
        <p:nvSpPr>
          <p:cNvPr id="70" name="Shape 70"/>
          <p:cNvSpPr/>
          <p:nvPr/>
        </p:nvSpPr>
        <p:spPr>
          <a:xfrm>
            <a:off x="6241850" y="32087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Sensors</a:t>
            </a:r>
          </a:p>
        </p:txBody>
      </p:sp>
      <p:sp>
        <p:nvSpPr>
          <p:cNvPr id="71" name="Shape 71"/>
          <p:cNvSpPr/>
          <p:nvPr/>
        </p:nvSpPr>
        <p:spPr>
          <a:xfrm>
            <a:off x="3422825" y="4818300"/>
            <a:ext cx="2547900" cy="136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Nixie One"/>
                <a:ea typeface="Nixie One"/>
                <a:cs typeface="Nixie One"/>
                <a:sym typeface="Nixie One"/>
              </a:rPr>
              <a:t>Controller</a:t>
            </a:r>
          </a:p>
        </p:txBody>
      </p:sp>
      <p:cxnSp>
        <p:nvCxnSpPr>
          <p:cNvPr id="72" name="Shape 72"/>
          <p:cNvCxnSpPr>
            <a:stCxn id="69" idx="3"/>
            <a:endCxn id="70" idx="0"/>
          </p:cNvCxnSpPr>
          <p:nvPr/>
        </p:nvCxnSpPr>
        <p:spPr>
          <a:xfrm>
            <a:off x="6050075" y="2321800"/>
            <a:ext cx="1465800" cy="8868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" name="Shape 73"/>
          <p:cNvCxnSpPr>
            <a:stCxn id="70" idx="2"/>
            <a:endCxn id="71" idx="3"/>
          </p:cNvCxnSpPr>
          <p:nvPr/>
        </p:nvCxnSpPr>
        <p:spPr>
          <a:xfrm rot="5400000">
            <a:off x="6280250" y="4266350"/>
            <a:ext cx="926100" cy="15450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74"/>
          <p:cNvCxnSpPr>
            <a:stCxn id="71" idx="1"/>
            <a:endCxn id="68" idx="2"/>
          </p:cNvCxnSpPr>
          <p:nvPr/>
        </p:nvCxnSpPr>
        <p:spPr>
          <a:xfrm rot="10800000">
            <a:off x="1889525" y="4519350"/>
            <a:ext cx="1533300" cy="982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5" name="Shape 75"/>
          <p:cNvCxnSpPr>
            <a:stCxn id="68" idx="0"/>
            <a:endCxn id="69" idx="1"/>
          </p:cNvCxnSpPr>
          <p:nvPr/>
        </p:nvCxnSpPr>
        <p:spPr>
          <a:xfrm rot="-5400000">
            <a:off x="2280600" y="1930750"/>
            <a:ext cx="830400" cy="1612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6903200" y="5264550"/>
            <a:ext cx="16125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Feedback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83300" y="5264550"/>
            <a:ext cx="16125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Actions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34200" y="2047625"/>
            <a:ext cx="19107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Movement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903200" y="2075875"/>
            <a:ext cx="19107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New World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1898100" y="2564700"/>
            <a:ext cx="5835274" cy="2632399"/>
            <a:chOff x="1898100" y="2564700"/>
            <a:chExt cx="5835274" cy="2632399"/>
          </a:xfrm>
        </p:grpSpPr>
        <p:sp>
          <p:nvSpPr>
            <p:cNvPr id="81" name="Shape 81"/>
            <p:cNvSpPr/>
            <p:nvPr/>
          </p:nvSpPr>
          <p:spPr>
            <a:xfrm>
              <a:off x="1898100" y="2564700"/>
              <a:ext cx="1152299" cy="3164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Nixie One"/>
                  <a:ea typeface="Nixie One"/>
                  <a:cs typeface="Nixie One"/>
                  <a:sym typeface="Nixie One"/>
                </a:rPr>
                <a:t>NOISE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6581075" y="4880600"/>
              <a:ext cx="1152299" cy="3164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Nixie One"/>
                  <a:ea typeface="Nixie One"/>
                  <a:cs typeface="Nixie One"/>
                  <a:sym typeface="Nixie One"/>
                </a:rPr>
                <a:t>NOISE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767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System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state: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Desired state: x'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Error = (x-x')</a:t>
            </a:r>
            <a:r>
              <a:rPr lang="en" baseline="3000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Action: u</a:t>
            </a:r>
          </a:p>
          <a:p>
            <a:pPr lvl="0" rtl="0">
              <a:spcBef>
                <a:spcPts val="0"/>
              </a:spcBef>
              <a:buNone/>
            </a:pPr>
            <a:endParaRPr baseline="30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Goal: Reach error =0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316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\dot{x(t)} &amp;= &amp; A x(t) + B u(t)\\&#10;\dot{y(t)} &amp;=&amp;  C x(t)&#10;\end{eqnarray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L_Lehre">
  <a:themeElements>
    <a:clrScheme name="ASL_Leh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SL_Leh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SL_Leh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L_Leh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1246</Words>
  <Application>Microsoft Office PowerPoint</Application>
  <PresentationFormat>On-screen Show (4:3)</PresentationFormat>
  <Paragraphs>273</Paragraphs>
  <Slides>33</Slides>
  <Notes>18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ASL_Lehre</vt:lpstr>
      <vt:lpstr>Equation</vt:lpstr>
      <vt:lpstr>Control</vt:lpstr>
      <vt:lpstr>Motion Control (kinematic control) for mobile platform</vt:lpstr>
      <vt:lpstr>Motion Control: Open Loop Control</vt:lpstr>
      <vt:lpstr>Motion Control: Feedback Control!</vt:lpstr>
      <vt:lpstr>Loops</vt:lpstr>
      <vt:lpstr>Microwave</vt:lpstr>
      <vt:lpstr>Smart Microwave</vt:lpstr>
      <vt:lpstr>Control System</vt:lpstr>
      <vt:lpstr>A Simple System</vt:lpstr>
      <vt:lpstr>Bang Bang Controller</vt:lpstr>
      <vt:lpstr>Proportional Control</vt:lpstr>
      <vt:lpstr>Ballcock</vt:lpstr>
      <vt:lpstr>Proportional Control - Kp</vt:lpstr>
      <vt:lpstr>Integral Control</vt:lpstr>
      <vt:lpstr>Derivative Control</vt:lpstr>
      <vt:lpstr>PID Controller</vt:lpstr>
      <vt:lpstr>PowerPoint Presentation</vt:lpstr>
      <vt:lpstr>Transient response (behavior of system in response to transition of one stable state to another)</vt:lpstr>
      <vt:lpstr>Transient response cont’ed</vt:lpstr>
      <vt:lpstr>Effects of increasing a parameter </vt:lpstr>
      <vt:lpstr>Basic issues for designing control systems</vt:lpstr>
      <vt:lpstr>Basic issues for designing control systems</vt:lpstr>
      <vt:lpstr>Motion Control (kinematic control) for mobile platform</vt:lpstr>
      <vt:lpstr>Motion Control: Open Loop Control</vt:lpstr>
      <vt:lpstr>Motion Control: Feedback Control!</vt:lpstr>
      <vt:lpstr>PowerPoint Presentation</vt:lpstr>
      <vt:lpstr>Motion Control: Feedback Control, Problem Statement</vt:lpstr>
      <vt:lpstr>Motion Control: Kinematic Position Control</vt:lpstr>
      <vt:lpstr>Kinematic Position Control: Coordinates Transformation</vt:lpstr>
      <vt:lpstr>Kinematic Position Control: Remarks</vt:lpstr>
      <vt:lpstr>Kinematic Position Control: The Control Law</vt:lpstr>
      <vt:lpstr>Kinematic Position Control: Resulting Path</vt:lpstr>
      <vt:lpstr>Kinematic Position Control: Stability Issue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Cornelia Fermuller</dc:creator>
  <cp:lastModifiedBy>fer</cp:lastModifiedBy>
  <cp:revision>39</cp:revision>
  <dcterms:created xsi:type="dcterms:W3CDTF">2016-02-22T19:34:03Z</dcterms:created>
  <dcterms:modified xsi:type="dcterms:W3CDTF">2017-02-14T13:35:32Z</dcterms:modified>
</cp:coreProperties>
</file>