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media/image3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70" r:id="rId4"/>
    <p:sldId id="271" r:id="rId5"/>
    <p:sldId id="294" r:id="rId6"/>
    <p:sldId id="295" r:id="rId7"/>
    <p:sldId id="297" r:id="rId8"/>
    <p:sldId id="296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304" r:id="rId30"/>
    <p:sldId id="303" r:id="rId31"/>
    <p:sldId id="299" r:id="rId32"/>
    <p:sldId id="300" r:id="rId33"/>
    <p:sldId id="293" r:id="rId34"/>
    <p:sldId id="30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6" autoAdjust="0"/>
    <p:restoredTop sz="94334" autoAdjust="0"/>
  </p:normalViewPr>
  <p:slideViewPr>
    <p:cSldViewPr>
      <p:cViewPr>
        <p:scale>
          <a:sx n="66" d="100"/>
          <a:sy n="66" d="100"/>
        </p:scale>
        <p:origin x="-1152" y="-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D3C3D-69F1-49DF-99A0-145E9B0FD721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24C75-8516-4758-9552-569B330F32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b="1" dirty="0" smtClean="0"/>
              <a:t> Dynamics</a:t>
            </a:r>
            <a:r>
              <a:rPr lang="en-US" sz="1200" dirty="0" smtClean="0"/>
              <a:t>, is concerned with relationship between motion of bodies and its causes, the forces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Whereas the pose of a robotic manipulator is uniquely defined by its joint angles – which can be made available using encoders in almost real-time – this is not the case for a mobile robot. Here, the encoder values simply refer to wheel orientation and need to be integrated over time, which will be a huge source of uncertainty as we will later see.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kinematic equations of this robot relate its control parameters  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ß to the position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end-effector given in the local coordinate system spanned by x and z with the origin at the robot's base.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right-hand rule, the direction of positive angles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counter-clockwise.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24C75-8516-4758-9552-569B330F3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a robot first moves on a straight line (both wheels turn an equal amount). Then the left wheel remains fixed and only the right wheel turns forward. Then the right wheel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and the left wheel turns backward. Finally, the right wheel turns backward, arriving at the initial encoder values (zero). Yet, the robot does not return to its origin. Performing a similar trajectory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space of a two-link manipulator instead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the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robot return to its initial position.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4CCD-52D6-4EFE-9FBA-668D6CE931A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C18D-0C97-4125-8C7A-47543AA32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0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4CCD-52D6-4EFE-9FBA-668D6CE931A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C18D-0C97-4125-8C7A-47543AA32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5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4CCD-52D6-4EFE-9FBA-668D6CE931A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C18D-0C97-4125-8C7A-47543AA32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14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46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4CCD-52D6-4EFE-9FBA-668D6CE931A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C18D-0C97-4125-8C7A-47543AA32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0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4CCD-52D6-4EFE-9FBA-668D6CE931A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C18D-0C97-4125-8C7A-47543AA32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6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4CCD-52D6-4EFE-9FBA-668D6CE931A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C18D-0C97-4125-8C7A-47543AA32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8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4CCD-52D6-4EFE-9FBA-668D6CE931A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C18D-0C97-4125-8C7A-47543AA32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2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4CCD-52D6-4EFE-9FBA-668D6CE931A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C18D-0C97-4125-8C7A-47543AA32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8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4CCD-52D6-4EFE-9FBA-668D6CE931A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C18D-0C97-4125-8C7A-47543AA32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4CCD-52D6-4EFE-9FBA-668D6CE931A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C18D-0C97-4125-8C7A-47543AA32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3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4CCD-52D6-4EFE-9FBA-668D6CE931A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C18D-0C97-4125-8C7A-47543AA32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4CCD-52D6-4EFE-9FBA-668D6CE931AB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C18D-0C97-4125-8C7A-47543AA32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3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ndr%C3%A9-Marie_Amp%C3%A8re" TargetMode="External"/><Relationship Id="rId3" Type="http://schemas.openxmlformats.org/officeDocument/2006/relationships/hyperlink" Target="http://en.wikipedia.org/wiki/Classical_mechanics" TargetMode="External"/><Relationship Id="rId7" Type="http://schemas.openxmlformats.org/officeDocument/2006/relationships/hyperlink" Target="http://en.wikipedia.org/wiki/Kinematics#cite_note-Wright-3" TargetMode="External"/><Relationship Id="rId12" Type="http://schemas.openxmlformats.org/officeDocument/2006/relationships/hyperlink" Target="http://en.wikipedia.org/wiki/Kinematics#cite_note-Bottema-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en.wikipedia.org/wiki/Kinematics#cite_note-Beggs-2" TargetMode="External"/><Relationship Id="rId11" Type="http://schemas.openxmlformats.org/officeDocument/2006/relationships/hyperlink" Target="http://en.wikipedia.org/wiki/Kinematics#cite_note-5" TargetMode="External"/><Relationship Id="rId5" Type="http://schemas.openxmlformats.org/officeDocument/2006/relationships/hyperlink" Target="http://en.wikipedia.org/wiki/Kinematics#cite_note-Whittaker-1" TargetMode="External"/><Relationship Id="rId10" Type="http://schemas.openxmlformats.org/officeDocument/2006/relationships/hyperlink" Target="http://en.wikipedia.org/wiki/Ancient_Greek_language" TargetMode="External"/><Relationship Id="rId4" Type="http://schemas.openxmlformats.org/officeDocument/2006/relationships/hyperlink" Target="http://en.wikipedia.org/wiki/Motion_(physics)" TargetMode="External"/><Relationship Id="rId9" Type="http://schemas.openxmlformats.org/officeDocument/2006/relationships/hyperlink" Target="http://en.wikipedia.org/wiki/Kinematics#cite_note-4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g"/><Relationship Id="rId11" Type="http://schemas.openxmlformats.org/officeDocument/2006/relationships/image" Target="../media/image29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22.jpg"/><Relationship Id="rId9" Type="http://schemas.openxmlformats.org/officeDocument/2006/relationships/image" Target="../media/image27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jpg"/><Relationship Id="rId4" Type="http://schemas.openxmlformats.org/officeDocument/2006/relationships/image" Target="../media/image27.jp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</a:t>
            </a:r>
            <a:r>
              <a:rPr lang="en-US" smtClean="0"/>
              <a:t>sing slides from D. </a:t>
            </a:r>
            <a:r>
              <a:rPr lang="en-US" dirty="0" smtClean="0"/>
              <a:t>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Robot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3373600"/>
            <a:ext cx="8229600" cy="319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Aligned to x-axis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One active wheel 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One passive point of contact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/>
              <a:t>Pose? Action?</a:t>
            </a:r>
          </a:p>
        </p:txBody>
      </p:sp>
      <p:grpSp>
        <p:nvGrpSpPr>
          <p:cNvPr id="65" name="Shape 65"/>
          <p:cNvGrpSpPr/>
          <p:nvPr/>
        </p:nvGrpSpPr>
        <p:grpSpPr>
          <a:xfrm>
            <a:off x="1243550" y="1933000"/>
            <a:ext cx="5442000" cy="1034399"/>
            <a:chOff x="1243550" y="1933000"/>
            <a:chExt cx="5442000" cy="1034399"/>
          </a:xfrm>
        </p:grpSpPr>
        <p:sp>
          <p:nvSpPr>
            <p:cNvPr id="66" name="Shape 66"/>
            <p:cNvSpPr/>
            <p:nvPr/>
          </p:nvSpPr>
          <p:spPr>
            <a:xfrm>
              <a:off x="1243550" y="1933000"/>
              <a:ext cx="5442000" cy="10343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637550" y="21178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5688300" y="2160850"/>
              <a:ext cx="578700" cy="5787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24518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Robot Velocity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l="28676" t="20608" r="28504" b="61355"/>
          <a:stretch/>
        </p:blipFill>
        <p:spPr>
          <a:xfrm>
            <a:off x="1227746" y="3471650"/>
            <a:ext cx="5251953" cy="127204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47750" y="1600200"/>
            <a:ext cx="8996099" cy="214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Action</a:t>
            </a:r>
            <a:r>
              <a:rPr lang="en"/>
              <a:t>: Apply velocity </a:t>
            </a:r>
            <a:r>
              <a:rPr lang="en" b="1"/>
              <a:t>v</a:t>
            </a:r>
            <a:r>
              <a:rPr lang="en"/>
              <a:t> for </a:t>
            </a:r>
            <a:r>
              <a:rPr lang="en" b="1"/>
              <a:t>t</a:t>
            </a:r>
            <a:r>
              <a:rPr lang="en"/>
              <a:t> seconds</a:t>
            </a:r>
          </a:p>
        </p:txBody>
      </p:sp>
      <p:grpSp>
        <p:nvGrpSpPr>
          <p:cNvPr id="76" name="Shape 76"/>
          <p:cNvGrpSpPr/>
          <p:nvPr/>
        </p:nvGrpSpPr>
        <p:grpSpPr>
          <a:xfrm>
            <a:off x="1292800" y="1600200"/>
            <a:ext cx="5442000" cy="1034399"/>
            <a:chOff x="1243550" y="1933000"/>
            <a:chExt cx="5442000" cy="1034399"/>
          </a:xfrm>
        </p:grpSpPr>
        <p:sp>
          <p:nvSpPr>
            <p:cNvPr id="77" name="Shape 77"/>
            <p:cNvSpPr/>
            <p:nvPr/>
          </p:nvSpPr>
          <p:spPr>
            <a:xfrm>
              <a:off x="1243550" y="1933000"/>
              <a:ext cx="5442000" cy="10343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637550" y="21178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5688300" y="2160850"/>
              <a:ext cx="578700" cy="5787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l="28676" t="38322" r="28504" b="46836"/>
          <a:stretch/>
        </p:blipFill>
        <p:spPr>
          <a:xfrm>
            <a:off x="1227750" y="4964724"/>
            <a:ext cx="5251953" cy="1046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7470450" y="3685650"/>
            <a:ext cx="1673399" cy="110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v in meters per second!</a:t>
            </a:r>
          </a:p>
        </p:txBody>
      </p:sp>
    </p:spTree>
    <p:extLst>
      <p:ext uri="{BB962C8B-B14F-4D97-AF65-F5344CB8AC3E}">
        <p14:creationId xmlns:p14="http://schemas.microsoft.com/office/powerpoint/2010/main" val="7979416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Wheel Angular Velocity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47750" y="1600200"/>
            <a:ext cx="8996099" cy="24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Action</a:t>
            </a:r>
            <a:r>
              <a:rPr lang="en" dirty="0"/>
              <a:t>: Apply angular velocity ѡ for </a:t>
            </a:r>
            <a:r>
              <a:rPr lang="en" b="1" dirty="0"/>
              <a:t>t</a:t>
            </a:r>
            <a:r>
              <a:rPr lang="en" dirty="0"/>
              <a:t> seconds</a:t>
            </a:r>
          </a:p>
          <a:p>
            <a:pPr marL="914400" lvl="0" indent="457200">
              <a:spcBef>
                <a:spcPts val="0"/>
              </a:spcBef>
              <a:buNone/>
            </a:pPr>
            <a:r>
              <a:rPr lang="en" dirty="0"/>
              <a:t>Wheel has radius </a:t>
            </a:r>
            <a:r>
              <a:rPr lang="en" b="1" dirty="0"/>
              <a:t>r</a:t>
            </a:r>
          </a:p>
        </p:txBody>
      </p:sp>
      <p:grpSp>
        <p:nvGrpSpPr>
          <p:cNvPr id="88" name="Shape 88"/>
          <p:cNvGrpSpPr/>
          <p:nvPr/>
        </p:nvGrpSpPr>
        <p:grpSpPr>
          <a:xfrm>
            <a:off x="1292800" y="1600200"/>
            <a:ext cx="5442000" cy="1034399"/>
            <a:chOff x="1243550" y="1933000"/>
            <a:chExt cx="5442000" cy="1034399"/>
          </a:xfrm>
        </p:grpSpPr>
        <p:sp>
          <p:nvSpPr>
            <p:cNvPr id="89" name="Shape 89"/>
            <p:cNvSpPr/>
            <p:nvPr/>
          </p:nvSpPr>
          <p:spPr>
            <a:xfrm>
              <a:off x="1243550" y="1933000"/>
              <a:ext cx="5442000" cy="10343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637550" y="21178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5688300" y="2160850"/>
              <a:ext cx="578700" cy="5787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4" name="Shape 94"/>
          <p:cNvSpPr txBox="1"/>
          <p:nvPr/>
        </p:nvSpPr>
        <p:spPr>
          <a:xfrm>
            <a:off x="7470450" y="3685650"/>
            <a:ext cx="1673399" cy="110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ѡ</a:t>
            </a:r>
            <a:r>
              <a:rPr lang="en" sz="1800" baseline="-25000" dirty="0" smtClean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0</a:t>
            </a:r>
            <a:r>
              <a:rPr lang="en" sz="1800" dirty="0" smtClean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in rotations per second!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01" y="3985821"/>
            <a:ext cx="4622899" cy="948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044446"/>
            <a:ext cx="5703561" cy="51815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09800" y="64008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13000" y="5943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2590800" y="5791200"/>
            <a:ext cx="487400" cy="533400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41600" y="6477000"/>
            <a:ext cx="19304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94750" y="5943600"/>
            <a:ext cx="457200" cy="457200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4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Inverse Kinematic Models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8765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Δx = tv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 = Δx/t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 = (x</a:t>
            </a:r>
            <a:r>
              <a:rPr lang="en" baseline="-25000"/>
              <a:t>2</a:t>
            </a:r>
            <a:r>
              <a:rPr lang="en"/>
              <a:t>-x</a:t>
            </a:r>
            <a:r>
              <a:rPr lang="en" baseline="-25000"/>
              <a:t>1</a:t>
            </a:r>
            <a:r>
              <a:rPr lang="en"/>
              <a:t>)/t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/>
              <a:t>f(x</a:t>
            </a:r>
            <a:r>
              <a:rPr lang="en" baseline="-25000"/>
              <a:t>1</a:t>
            </a:r>
            <a:r>
              <a:rPr lang="en"/>
              <a:t>,x</a:t>
            </a:r>
            <a:r>
              <a:rPr lang="en" baseline="-25000"/>
              <a:t>2</a:t>
            </a:r>
            <a:r>
              <a:rPr lang="en"/>
              <a:t>,t) = (x</a:t>
            </a:r>
            <a:r>
              <a:rPr lang="en" baseline="-25000"/>
              <a:t>2</a:t>
            </a:r>
            <a:r>
              <a:rPr lang="en"/>
              <a:t>-x</a:t>
            </a:r>
            <a:r>
              <a:rPr lang="en" baseline="-25000"/>
              <a:t>1</a:t>
            </a:r>
            <a:r>
              <a:rPr lang="en"/>
              <a:t>)/t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420150" y="1600200"/>
            <a:ext cx="47237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Δx = 2𝜋</a:t>
            </a:r>
            <a:r>
              <a:rPr lang="en" dirty="0" smtClean="0"/>
              <a:t>rѡ</a:t>
            </a:r>
            <a:r>
              <a:rPr lang="en" baseline="-25000" dirty="0" smtClean="0"/>
              <a:t>0</a:t>
            </a:r>
            <a:r>
              <a:rPr lang="en" dirty="0" smtClean="0"/>
              <a:t>t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ѡ</a:t>
            </a:r>
            <a:r>
              <a:rPr lang="en" baseline="-25000" dirty="0" smtClean="0"/>
              <a:t>0</a:t>
            </a:r>
            <a:r>
              <a:rPr lang="en" dirty="0" smtClean="0"/>
              <a:t> </a:t>
            </a:r>
            <a:r>
              <a:rPr lang="en" dirty="0"/>
              <a:t>= Δx/(2𝜋rt)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ѡ</a:t>
            </a:r>
            <a:r>
              <a:rPr lang="en" baseline="-25000" dirty="0" smtClean="0"/>
              <a:t>0</a:t>
            </a:r>
            <a:r>
              <a:rPr lang="en" dirty="0" smtClean="0"/>
              <a:t> </a:t>
            </a:r>
            <a:r>
              <a:rPr lang="en" dirty="0"/>
              <a:t>= (x</a:t>
            </a:r>
            <a:r>
              <a:rPr lang="en" baseline="-25000" dirty="0"/>
              <a:t>2</a:t>
            </a:r>
            <a:r>
              <a:rPr lang="en" dirty="0"/>
              <a:t>-x</a:t>
            </a:r>
            <a:r>
              <a:rPr lang="en" baseline="-25000" dirty="0"/>
              <a:t>1</a:t>
            </a:r>
            <a:r>
              <a:rPr lang="en" dirty="0"/>
              <a:t>)/(2𝜋rt)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f(x</a:t>
            </a:r>
            <a:r>
              <a:rPr lang="en" baseline="-25000" dirty="0"/>
              <a:t>1</a:t>
            </a:r>
            <a:r>
              <a:rPr lang="en" dirty="0"/>
              <a:t>,x</a:t>
            </a:r>
            <a:r>
              <a:rPr lang="en" baseline="-25000" dirty="0"/>
              <a:t>2</a:t>
            </a:r>
            <a:r>
              <a:rPr lang="en" dirty="0"/>
              <a:t>,t) = (x</a:t>
            </a:r>
            <a:r>
              <a:rPr lang="en" baseline="-25000" dirty="0"/>
              <a:t>2</a:t>
            </a:r>
            <a:r>
              <a:rPr lang="en" dirty="0"/>
              <a:t>-x</a:t>
            </a:r>
            <a:r>
              <a:rPr lang="en" baseline="-25000" dirty="0"/>
              <a:t>1</a:t>
            </a:r>
            <a:r>
              <a:rPr lang="en" dirty="0"/>
              <a:t>)/(2𝜋rt)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9390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Robot Observations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2991900"/>
            <a:ext cx="8229600" cy="357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 depend on action definition.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Solutions for forward model and inverse model are unique </a:t>
            </a:r>
            <a:r>
              <a:rPr lang="en" i="1"/>
              <a:t>for this robot</a:t>
            </a:r>
            <a:r>
              <a:rPr lang="en"/>
              <a:t>.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1292800" y="1600200"/>
            <a:ext cx="5442000" cy="1034399"/>
            <a:chOff x="1243550" y="1933000"/>
            <a:chExt cx="5442000" cy="1034399"/>
          </a:xfrm>
        </p:grpSpPr>
        <p:sp>
          <p:nvSpPr>
            <p:cNvPr id="109" name="Shape 109"/>
            <p:cNvSpPr/>
            <p:nvPr/>
          </p:nvSpPr>
          <p:spPr>
            <a:xfrm>
              <a:off x="1243550" y="1933000"/>
              <a:ext cx="5442000" cy="10343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637550" y="21178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5688300" y="2160850"/>
              <a:ext cx="578700" cy="5787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5052454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Robot in 2D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3225850"/>
            <a:ext cx="8229600" cy="334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Same Robot, at angle θ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Pose?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p = (x,y)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Action?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v</a:t>
            </a:r>
          </a:p>
        </p:txBody>
      </p:sp>
      <p:grpSp>
        <p:nvGrpSpPr>
          <p:cNvPr id="118" name="Shape 118"/>
          <p:cNvGrpSpPr/>
          <p:nvPr/>
        </p:nvGrpSpPr>
        <p:grpSpPr>
          <a:xfrm rot="-698147">
            <a:off x="2991979" y="1535488"/>
            <a:ext cx="5442280" cy="1034453"/>
            <a:chOff x="1243550" y="1933000"/>
            <a:chExt cx="5442000" cy="1034399"/>
          </a:xfrm>
        </p:grpSpPr>
        <p:sp>
          <p:nvSpPr>
            <p:cNvPr id="119" name="Shape 119"/>
            <p:cNvSpPr/>
            <p:nvPr/>
          </p:nvSpPr>
          <p:spPr>
            <a:xfrm>
              <a:off x="1243550" y="1933000"/>
              <a:ext cx="5442000" cy="10343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637550" y="21178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5688300" y="2160850"/>
              <a:ext cx="578700" cy="5787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199888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2D Kinematics</a:t>
            </a:r>
          </a:p>
        </p:txBody>
      </p:sp>
      <p:grpSp>
        <p:nvGrpSpPr>
          <p:cNvPr id="127" name="Shape 127"/>
          <p:cNvGrpSpPr/>
          <p:nvPr/>
        </p:nvGrpSpPr>
        <p:grpSpPr>
          <a:xfrm rot="-698147">
            <a:off x="2971658" y="1624627"/>
            <a:ext cx="5442280" cy="1034453"/>
            <a:chOff x="1243550" y="1933000"/>
            <a:chExt cx="5442000" cy="1034399"/>
          </a:xfrm>
        </p:grpSpPr>
        <p:sp>
          <p:nvSpPr>
            <p:cNvPr id="128" name="Shape 128"/>
            <p:cNvSpPr/>
            <p:nvPr/>
          </p:nvSpPr>
          <p:spPr>
            <a:xfrm>
              <a:off x="1243550" y="1933000"/>
              <a:ext cx="5442000" cy="10343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637550" y="21178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5688300" y="2160850"/>
              <a:ext cx="578700" cy="5787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l="26792" t="32552" r="28101" b="47131"/>
          <a:stretch/>
        </p:blipFill>
        <p:spPr>
          <a:xfrm>
            <a:off x="1280500" y="3287425"/>
            <a:ext cx="6750824" cy="174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l="26792" t="53815" r="28101" b="35972"/>
          <a:stretch/>
        </p:blipFill>
        <p:spPr>
          <a:xfrm>
            <a:off x="-401650" y="5035775"/>
            <a:ext cx="6750824" cy="878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1432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2D Kinematics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/>
              <a:t>x + tv cos(θ) = x'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 + tv sin(θ) = y'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/>
              <a:t>v = (x'-x)/(t cos(θ))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= (y'-y)/(t sin(θ))</a:t>
            </a:r>
          </a:p>
        </p:txBody>
      </p:sp>
      <p:grpSp>
        <p:nvGrpSpPr>
          <p:cNvPr id="139" name="Shape 139"/>
          <p:cNvGrpSpPr/>
          <p:nvPr/>
        </p:nvGrpSpPr>
        <p:grpSpPr>
          <a:xfrm rot="-698147">
            <a:off x="3477400" y="1604996"/>
            <a:ext cx="5442280" cy="1034453"/>
            <a:chOff x="1243550" y="1933000"/>
            <a:chExt cx="5442000" cy="1034399"/>
          </a:xfrm>
        </p:grpSpPr>
        <p:sp>
          <p:nvSpPr>
            <p:cNvPr id="140" name="Shape 140"/>
            <p:cNvSpPr/>
            <p:nvPr/>
          </p:nvSpPr>
          <p:spPr>
            <a:xfrm>
              <a:off x="1243550" y="1933000"/>
              <a:ext cx="5442000" cy="10343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637550" y="21178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5688300" y="2160850"/>
              <a:ext cx="578700" cy="5787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3" name="Shape 143"/>
          <p:cNvSpPr txBox="1"/>
          <p:nvPr/>
        </p:nvSpPr>
        <p:spPr>
          <a:xfrm>
            <a:off x="5860700" y="3472100"/>
            <a:ext cx="2770199" cy="23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Observation: </a:t>
            </a:r>
            <a:br>
              <a:rPr lang="en" sz="2400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Inverse model has no solution in some parts of space</a:t>
            </a:r>
          </a:p>
        </p:txBody>
      </p:sp>
    </p:spTree>
    <p:extLst>
      <p:ext uri="{BB962C8B-B14F-4D97-AF65-F5344CB8AC3E}">
        <p14:creationId xmlns:p14="http://schemas.microsoft.com/office/powerpoint/2010/main" val="14624633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Differential Drive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Two active wheels (L &amp; 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Some passive supporting wheels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Pose?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p = (x,y,θ)  (taken at center of axis)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Action?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	a = (v</a:t>
            </a:r>
            <a:r>
              <a:rPr lang="en" baseline="-25000" dirty="0"/>
              <a:t>L</a:t>
            </a:r>
            <a:r>
              <a:rPr lang="en" dirty="0"/>
              <a:t>,v</a:t>
            </a:r>
            <a:r>
              <a:rPr lang="en" baseline="-25000" dirty="0"/>
              <a:t>R</a:t>
            </a:r>
            <a:r>
              <a:rPr lang="en" dirty="0"/>
              <a:t>)</a:t>
            </a:r>
          </a:p>
        </p:txBody>
      </p:sp>
      <p:grpSp>
        <p:nvGrpSpPr>
          <p:cNvPr id="150" name="Shape 150"/>
          <p:cNvGrpSpPr/>
          <p:nvPr/>
        </p:nvGrpSpPr>
        <p:grpSpPr>
          <a:xfrm rot="-5009949">
            <a:off x="6601311" y="1399360"/>
            <a:ext cx="2120904" cy="1969982"/>
            <a:chOff x="5577500" y="418600"/>
            <a:chExt cx="2942699" cy="2733299"/>
          </a:xfrm>
        </p:grpSpPr>
        <p:sp>
          <p:nvSpPr>
            <p:cNvPr id="151" name="Shape 151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4" name="Shape 154"/>
          <p:cNvSpPr txBox="1"/>
          <p:nvPr/>
        </p:nvSpPr>
        <p:spPr>
          <a:xfrm>
            <a:off x="4082500" y="5338550"/>
            <a:ext cx="1673399" cy="110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v in meters per second!</a:t>
            </a:r>
          </a:p>
        </p:txBody>
      </p:sp>
    </p:spTree>
    <p:extLst>
      <p:ext uri="{BB962C8B-B14F-4D97-AF65-F5344CB8AC3E}">
        <p14:creationId xmlns:p14="http://schemas.microsoft.com/office/powerpoint/2010/main" val="843983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Shape 159"/>
          <p:cNvGrpSpPr/>
          <p:nvPr/>
        </p:nvGrpSpPr>
        <p:grpSpPr>
          <a:xfrm rot="-5400000">
            <a:off x="1289434" y="1696100"/>
            <a:ext cx="3092483" cy="2872424"/>
            <a:chOff x="5577500" y="418600"/>
            <a:chExt cx="2942699" cy="2733299"/>
          </a:xfrm>
        </p:grpSpPr>
        <p:sp>
          <p:nvSpPr>
            <p:cNvPr id="160" name="Shape 160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 baseline="-25000"/>
              <a:t>L </a:t>
            </a:r>
            <a:r>
              <a:rPr lang="en"/>
              <a:t>= +k, v</a:t>
            </a:r>
            <a:r>
              <a:rPr lang="en" baseline="-25000"/>
              <a:t>R</a:t>
            </a:r>
            <a:r>
              <a:rPr lang="en"/>
              <a:t>=0</a:t>
            </a:r>
          </a:p>
        </p:txBody>
      </p:sp>
      <p:grpSp>
        <p:nvGrpSpPr>
          <p:cNvPr id="164" name="Shape 164"/>
          <p:cNvGrpSpPr/>
          <p:nvPr/>
        </p:nvGrpSpPr>
        <p:grpSpPr>
          <a:xfrm rot="-1750934">
            <a:off x="1817285" y="851275"/>
            <a:ext cx="3092440" cy="2872384"/>
            <a:chOff x="5577500" y="418600"/>
            <a:chExt cx="2942699" cy="2733299"/>
          </a:xfrm>
        </p:grpSpPr>
        <p:sp>
          <p:nvSpPr>
            <p:cNvPr id="165" name="Shape 165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>
                <a:alpha val="4808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>
                <a:alpha val="442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>
                <a:alpha val="442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8" name="Shape 168"/>
          <p:cNvSpPr/>
          <p:nvPr/>
        </p:nvSpPr>
        <p:spPr>
          <a:xfrm>
            <a:off x="1722775" y="1218925"/>
            <a:ext cx="4100399" cy="422999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1320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Forward </a:t>
            </a:r>
            <a:r>
              <a:rPr lang="en-US" dirty="0"/>
              <a:t>K</a:t>
            </a:r>
            <a:r>
              <a:rPr lang="en-US" dirty="0" smtClean="0"/>
              <a:t>inematics of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mobile </a:t>
            </a:r>
            <a:r>
              <a:rPr lang="en-US" dirty="0"/>
              <a:t>robots</a:t>
            </a:r>
          </a:p>
          <a:p>
            <a:r>
              <a:rPr lang="en-US" dirty="0" smtClean="0"/>
              <a:t>How Inverse </a:t>
            </a:r>
            <a:r>
              <a:rPr lang="en-US" dirty="0"/>
              <a:t>K</a:t>
            </a:r>
            <a:r>
              <a:rPr lang="en-US" dirty="0" smtClean="0"/>
              <a:t>inematics </a:t>
            </a:r>
            <a:r>
              <a:rPr lang="en-US" dirty="0"/>
              <a:t>for </a:t>
            </a:r>
            <a:r>
              <a:rPr lang="en-US" dirty="0" smtClean="0"/>
              <a:t>static </a:t>
            </a:r>
            <a:r>
              <a:rPr lang="en-US" dirty="0"/>
              <a:t>and mobile robots can be </a:t>
            </a:r>
            <a:r>
              <a:rPr lang="en-US" dirty="0" smtClean="0"/>
              <a:t>derived</a:t>
            </a:r>
          </a:p>
          <a:p>
            <a:r>
              <a:rPr lang="en-US" dirty="0"/>
              <a:t>Concept of </a:t>
            </a:r>
            <a:r>
              <a:rPr lang="en-US" dirty="0" err="1"/>
              <a:t>Holonomy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ntuition </a:t>
            </a:r>
            <a:r>
              <a:rPr lang="en-US" dirty="0"/>
              <a:t>on the relationship between inverse</a:t>
            </a:r>
          </a:p>
          <a:p>
            <a:pPr marL="0" indent="0">
              <a:buNone/>
            </a:pPr>
            <a:r>
              <a:rPr lang="en-US" dirty="0" smtClean="0"/>
              <a:t>    kinematics </a:t>
            </a:r>
            <a:r>
              <a:rPr lang="en-US" dirty="0"/>
              <a:t>and path-planning.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 rot="-5400000">
            <a:off x="1289434" y="2305700"/>
            <a:ext cx="3092483" cy="2872424"/>
            <a:chOff x="5577500" y="418600"/>
            <a:chExt cx="2942699" cy="2733299"/>
          </a:xfrm>
        </p:grpSpPr>
        <p:sp>
          <p:nvSpPr>
            <p:cNvPr id="174" name="Shape 174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 baseline="-25000"/>
              <a:t>L </a:t>
            </a:r>
            <a:r>
              <a:rPr lang="en"/>
              <a:t>= +k, v</a:t>
            </a:r>
            <a:r>
              <a:rPr lang="en" baseline="-25000"/>
              <a:t>R</a:t>
            </a:r>
            <a:r>
              <a:rPr lang="en"/>
              <a:t>=+k'</a:t>
            </a:r>
          </a:p>
        </p:txBody>
      </p:sp>
      <p:grpSp>
        <p:nvGrpSpPr>
          <p:cNvPr id="178" name="Shape 178"/>
          <p:cNvGrpSpPr/>
          <p:nvPr/>
        </p:nvGrpSpPr>
        <p:grpSpPr>
          <a:xfrm rot="-3189245">
            <a:off x="2003676" y="546779"/>
            <a:ext cx="3092542" cy="2872479"/>
            <a:chOff x="5577500" y="418600"/>
            <a:chExt cx="2942699" cy="2733299"/>
          </a:xfrm>
        </p:grpSpPr>
        <p:sp>
          <p:nvSpPr>
            <p:cNvPr id="179" name="Shape 179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>
                <a:alpha val="4808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>
                <a:alpha val="442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>
                <a:alpha val="442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82" name="Shape 182"/>
          <p:cNvSpPr/>
          <p:nvPr/>
        </p:nvSpPr>
        <p:spPr>
          <a:xfrm>
            <a:off x="1823850" y="218112"/>
            <a:ext cx="7467900" cy="7047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7417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Shape 187"/>
          <p:cNvGrpSpPr/>
          <p:nvPr/>
        </p:nvGrpSpPr>
        <p:grpSpPr>
          <a:xfrm rot="-5400000">
            <a:off x="1289434" y="2305700"/>
            <a:ext cx="3092483" cy="2872424"/>
            <a:chOff x="5577500" y="418600"/>
            <a:chExt cx="2942699" cy="2733299"/>
          </a:xfrm>
        </p:grpSpPr>
        <p:sp>
          <p:nvSpPr>
            <p:cNvPr id="188" name="Shape 188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 baseline="-25000"/>
              <a:t>L </a:t>
            </a:r>
            <a:r>
              <a:rPr lang="en"/>
              <a:t>= +k, v</a:t>
            </a:r>
            <a:r>
              <a:rPr lang="en" baseline="-25000"/>
              <a:t>R</a:t>
            </a:r>
            <a:r>
              <a:rPr lang="en"/>
              <a:t>=+k</a:t>
            </a:r>
          </a:p>
        </p:txBody>
      </p:sp>
      <p:grpSp>
        <p:nvGrpSpPr>
          <p:cNvPr id="192" name="Shape 192"/>
          <p:cNvGrpSpPr/>
          <p:nvPr/>
        </p:nvGrpSpPr>
        <p:grpSpPr>
          <a:xfrm rot="-5400000">
            <a:off x="1289444" y="189899"/>
            <a:ext cx="3092483" cy="2872424"/>
            <a:chOff x="5577500" y="418600"/>
            <a:chExt cx="2942699" cy="2733299"/>
          </a:xfrm>
        </p:grpSpPr>
        <p:sp>
          <p:nvSpPr>
            <p:cNvPr id="193" name="Shape 193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>
                <a:alpha val="4808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>
                <a:alpha val="442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>
                <a:alpha val="442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cxnSp>
        <p:nvCxnSpPr>
          <p:cNvPr id="196" name="Shape 196"/>
          <p:cNvCxnSpPr>
            <a:endCxn id="193" idx="3"/>
          </p:cNvCxnSpPr>
          <p:nvPr/>
        </p:nvCxnSpPr>
        <p:spPr>
          <a:xfrm rot="10800000">
            <a:off x="2835686" y="79870"/>
            <a:ext cx="0" cy="687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289129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Shape 201"/>
          <p:cNvGrpSpPr/>
          <p:nvPr/>
        </p:nvGrpSpPr>
        <p:grpSpPr>
          <a:xfrm rot="-5400000">
            <a:off x="1289434" y="2305700"/>
            <a:ext cx="3092483" cy="2872424"/>
            <a:chOff x="5577500" y="418600"/>
            <a:chExt cx="2942699" cy="2733299"/>
          </a:xfrm>
        </p:grpSpPr>
        <p:sp>
          <p:nvSpPr>
            <p:cNvPr id="202" name="Shape 202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 baseline="-25000"/>
              <a:t>L </a:t>
            </a:r>
            <a:r>
              <a:rPr lang="en"/>
              <a:t>= +k, v</a:t>
            </a:r>
            <a:r>
              <a:rPr lang="en" baseline="-25000"/>
              <a:t>R</a:t>
            </a:r>
            <a:r>
              <a:rPr lang="en"/>
              <a:t>=-k</a:t>
            </a:r>
          </a:p>
        </p:txBody>
      </p:sp>
      <p:grpSp>
        <p:nvGrpSpPr>
          <p:cNvPr id="206" name="Shape 206"/>
          <p:cNvGrpSpPr/>
          <p:nvPr/>
        </p:nvGrpSpPr>
        <p:grpSpPr>
          <a:xfrm rot="-3189245">
            <a:off x="1289413" y="2305667"/>
            <a:ext cx="3092542" cy="2872479"/>
            <a:chOff x="5577500" y="418600"/>
            <a:chExt cx="2942699" cy="2733299"/>
          </a:xfrm>
        </p:grpSpPr>
        <p:sp>
          <p:nvSpPr>
            <p:cNvPr id="207" name="Shape 207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>
                <a:alpha val="4808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>
                <a:alpha val="442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>
                <a:alpha val="44230"/>
              </a:srgbClr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7088348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Wheels Go in Circles</a:t>
            </a:r>
          </a:p>
        </p:txBody>
      </p:sp>
      <p:grpSp>
        <p:nvGrpSpPr>
          <p:cNvPr id="215" name="Shape 215"/>
          <p:cNvGrpSpPr/>
          <p:nvPr/>
        </p:nvGrpSpPr>
        <p:grpSpPr>
          <a:xfrm rot="-5400000">
            <a:off x="402544" y="4866134"/>
            <a:ext cx="1535795" cy="1426509"/>
            <a:chOff x="5577500" y="418600"/>
            <a:chExt cx="2942699" cy="2733299"/>
          </a:xfrm>
        </p:grpSpPr>
        <p:sp>
          <p:nvSpPr>
            <p:cNvPr id="216" name="Shape 216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19" name="Shape 219"/>
          <p:cNvSpPr/>
          <p:nvPr/>
        </p:nvSpPr>
        <p:spPr>
          <a:xfrm rot="5400000">
            <a:off x="1035150" y="4099925"/>
            <a:ext cx="270599" cy="984899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0" name="Shape 220"/>
          <p:cNvSpPr txBox="1"/>
          <p:nvPr/>
        </p:nvSpPr>
        <p:spPr>
          <a:xfrm>
            <a:off x="524400" y="3219700"/>
            <a:ext cx="1292100" cy="6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Axle Length </a:t>
            </a:r>
            <a:r>
              <a:rPr lang="en" sz="2400" b="1">
                <a:latin typeface="Nixie One"/>
                <a:ea typeface="Nixie One"/>
                <a:cs typeface="Nixie One"/>
                <a:sym typeface="Nixie One"/>
              </a:rPr>
              <a:t>d</a:t>
            </a:r>
          </a:p>
        </p:txBody>
      </p:sp>
      <p:grpSp>
        <p:nvGrpSpPr>
          <p:cNvPr id="221" name="Shape 221"/>
          <p:cNvGrpSpPr/>
          <p:nvPr/>
        </p:nvGrpSpPr>
        <p:grpSpPr>
          <a:xfrm rot="-3499019">
            <a:off x="1486631" y="1589251"/>
            <a:ext cx="1535727" cy="1426446"/>
            <a:chOff x="5577500" y="418600"/>
            <a:chExt cx="2942699" cy="2733299"/>
          </a:xfrm>
        </p:grpSpPr>
        <p:sp>
          <p:nvSpPr>
            <p:cNvPr id="222" name="Shape 222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5" name="Shape 225"/>
          <p:cNvSpPr/>
          <p:nvPr/>
        </p:nvSpPr>
        <p:spPr>
          <a:xfrm>
            <a:off x="7473625" y="5363987"/>
            <a:ext cx="455699" cy="430800"/>
          </a:xfrm>
          <a:prstGeom prst="flowChartSummingJunction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226" name="Shape 226"/>
          <p:cNvCxnSpPr>
            <a:stCxn id="217" idx="0"/>
            <a:endCxn id="225" idx="2"/>
          </p:cNvCxnSpPr>
          <p:nvPr/>
        </p:nvCxnSpPr>
        <p:spPr>
          <a:xfrm>
            <a:off x="506846" y="5579389"/>
            <a:ext cx="6966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>
            <a:stCxn id="225" idx="1"/>
            <a:endCxn id="223" idx="0"/>
          </p:cNvCxnSpPr>
          <p:nvPr/>
        </p:nvCxnSpPr>
        <p:spPr>
          <a:xfrm rot="10800000">
            <a:off x="1689760" y="1953976"/>
            <a:ext cx="5850600" cy="347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228" name="Shape 228"/>
          <p:cNvGrpSpPr/>
          <p:nvPr/>
        </p:nvGrpSpPr>
        <p:grpSpPr>
          <a:xfrm>
            <a:off x="1689750" y="3924475"/>
            <a:ext cx="6017699" cy="810474"/>
            <a:chOff x="1689750" y="3924475"/>
            <a:chExt cx="6017699" cy="810474"/>
          </a:xfrm>
        </p:grpSpPr>
        <p:sp>
          <p:nvSpPr>
            <p:cNvPr id="229" name="Shape 229"/>
            <p:cNvSpPr/>
            <p:nvPr/>
          </p:nvSpPr>
          <p:spPr>
            <a:xfrm rot="5400000">
              <a:off x="4563300" y="1590800"/>
              <a:ext cx="270599" cy="6017699"/>
            </a:xfrm>
            <a:prstGeom prst="leftBracket">
              <a:avLst>
                <a:gd name="adj" fmla="val 8333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3188500" y="3924475"/>
              <a:ext cx="1292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>
                  <a:latin typeface="Nixie One"/>
                  <a:ea typeface="Nixie One"/>
                  <a:cs typeface="Nixie One"/>
                  <a:sym typeface="Nixie One"/>
                </a:rPr>
                <a:t>b</a:t>
              </a:r>
            </a:p>
          </p:txBody>
        </p:sp>
      </p:grpSp>
      <p:sp>
        <p:nvSpPr>
          <p:cNvPr id="231" name="Shape 231"/>
          <p:cNvSpPr txBox="1"/>
          <p:nvPr/>
        </p:nvSpPr>
        <p:spPr>
          <a:xfrm>
            <a:off x="4851075" y="1612925"/>
            <a:ext cx="4124699" cy="22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Wheels travel on circles of circumference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C</a:t>
            </a:r>
            <a:r>
              <a:rPr lang="en" sz="2400" baseline="-25000">
                <a:latin typeface="Nixie One"/>
                <a:ea typeface="Nixie One"/>
                <a:cs typeface="Nixie One"/>
                <a:sym typeface="Nixie One"/>
              </a:rPr>
              <a:t>L</a:t>
            </a: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=2</a:t>
            </a:r>
            <a:r>
              <a:rPr lang="en" sz="24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𝜋(b+d)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</a:t>
            </a:r>
            <a:r>
              <a:rPr lang="en" sz="2400" baseline="-25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R</a:t>
            </a:r>
            <a:r>
              <a:rPr lang="en" sz="24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=2𝜋b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90710" y="54270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8079" y="5977954"/>
            <a:ext cx="361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Instantaneous Center of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782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Wheels Go In Circles 2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06325" y="1600200"/>
            <a:ext cx="418049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Wheels have same angular velocity around axis of rotation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3175" y="1534610"/>
            <a:ext cx="7646149" cy="4812676"/>
            <a:chOff x="283175" y="1534610"/>
            <a:chExt cx="7646149" cy="4812676"/>
          </a:xfrm>
        </p:grpSpPr>
        <p:grpSp>
          <p:nvGrpSpPr>
            <p:cNvPr id="238" name="Shape 238"/>
            <p:cNvGrpSpPr/>
            <p:nvPr/>
          </p:nvGrpSpPr>
          <p:grpSpPr>
            <a:xfrm rot="-3499019">
              <a:off x="1486631" y="1589251"/>
              <a:ext cx="1535727" cy="1426446"/>
              <a:chOff x="5577500" y="418600"/>
              <a:chExt cx="2942699" cy="2733299"/>
            </a:xfrm>
          </p:grpSpPr>
          <p:sp>
            <p:nvSpPr>
              <p:cNvPr id="239" name="Shape 239"/>
              <p:cNvSpPr/>
              <p:nvPr/>
            </p:nvSpPr>
            <p:spPr>
              <a:xfrm>
                <a:off x="5577500" y="418600"/>
                <a:ext cx="2942699" cy="2733299"/>
              </a:xfrm>
              <a:prstGeom prst="rect">
                <a:avLst/>
              </a:prstGeom>
              <a:solidFill>
                <a:srgbClr val="6AA84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6353150" y="513750"/>
                <a:ext cx="1391400" cy="664799"/>
              </a:xfrm>
              <a:prstGeom prst="rect">
                <a:avLst/>
              </a:prstGeom>
              <a:solidFill>
                <a:srgbClr val="999999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6353150" y="2344000"/>
                <a:ext cx="1391400" cy="664799"/>
              </a:xfrm>
              <a:prstGeom prst="rect">
                <a:avLst/>
              </a:prstGeom>
              <a:solidFill>
                <a:srgbClr val="999999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sp>
          <p:nvSpPr>
            <p:cNvPr id="242" name="Shape 242"/>
            <p:cNvSpPr/>
            <p:nvPr/>
          </p:nvSpPr>
          <p:spPr>
            <a:xfrm>
              <a:off x="7473625" y="5363987"/>
              <a:ext cx="455699" cy="430800"/>
            </a:xfrm>
            <a:prstGeom prst="flowChartSummingJunction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cxnSp>
          <p:nvCxnSpPr>
            <p:cNvPr id="243" name="Shape 243"/>
            <p:cNvCxnSpPr>
              <a:stCxn id="244" idx="0"/>
              <a:endCxn id="242" idx="2"/>
            </p:cNvCxnSpPr>
            <p:nvPr/>
          </p:nvCxnSpPr>
          <p:spPr>
            <a:xfrm>
              <a:off x="506846" y="5579389"/>
              <a:ext cx="6966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5" name="Shape 245"/>
            <p:cNvCxnSpPr>
              <a:stCxn id="242" idx="1"/>
              <a:endCxn id="240" idx="0"/>
            </p:cNvCxnSpPr>
            <p:nvPr/>
          </p:nvCxnSpPr>
          <p:spPr>
            <a:xfrm rot="10800000">
              <a:off x="1689760" y="1953976"/>
              <a:ext cx="5850600" cy="347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246" name="Shape 246"/>
            <p:cNvGrpSpPr/>
            <p:nvPr/>
          </p:nvGrpSpPr>
          <p:grpSpPr>
            <a:xfrm rot="-5400000">
              <a:off x="402544" y="4866134"/>
              <a:ext cx="1535795" cy="1426509"/>
              <a:chOff x="5577500" y="418600"/>
              <a:chExt cx="2942699" cy="2733299"/>
            </a:xfrm>
          </p:grpSpPr>
          <p:sp>
            <p:nvSpPr>
              <p:cNvPr id="247" name="Shape 247"/>
              <p:cNvSpPr/>
              <p:nvPr/>
            </p:nvSpPr>
            <p:spPr>
              <a:xfrm>
                <a:off x="5577500" y="418600"/>
                <a:ext cx="2942699" cy="2733299"/>
              </a:xfrm>
              <a:prstGeom prst="rect">
                <a:avLst/>
              </a:prstGeom>
              <a:solidFill>
                <a:srgbClr val="6AA84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6353150" y="513750"/>
                <a:ext cx="1391400" cy="664799"/>
              </a:xfrm>
              <a:prstGeom prst="rect">
                <a:avLst/>
              </a:prstGeom>
              <a:solidFill>
                <a:srgbClr val="999999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6353150" y="2344000"/>
                <a:ext cx="1391400" cy="664799"/>
              </a:xfrm>
              <a:prstGeom prst="rect">
                <a:avLst/>
              </a:prstGeom>
              <a:solidFill>
                <a:srgbClr val="999999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sp>
          <p:nvSpPr>
            <p:cNvPr id="249" name="Shape 249"/>
            <p:cNvSpPr/>
            <p:nvPr/>
          </p:nvSpPr>
          <p:spPr>
            <a:xfrm>
              <a:off x="664875" y="2031550"/>
              <a:ext cx="1181975" cy="3533650"/>
            </a:xfrm>
            <a:custGeom>
              <a:avLst/>
              <a:gdLst/>
              <a:ahLst/>
              <a:cxnLst/>
              <a:rect l="0" t="0" r="0" b="0"/>
              <a:pathLst>
                <a:path w="47279" h="141346" extrusionOk="0">
                  <a:moveTo>
                    <a:pt x="47279" y="0"/>
                  </a:moveTo>
                  <a:cubicBezTo>
                    <a:pt x="32920" y="12309"/>
                    <a:pt x="19770" y="27859"/>
                    <a:pt x="13790" y="45802"/>
                  </a:cubicBezTo>
                  <a:cubicBezTo>
                    <a:pt x="11465" y="52775"/>
                    <a:pt x="6132" y="58743"/>
                    <a:pt x="4925" y="65994"/>
                  </a:cubicBezTo>
                  <a:cubicBezTo>
                    <a:pt x="791" y="90823"/>
                    <a:pt x="0" y="116175"/>
                    <a:pt x="0" y="14134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lg" len="lg"/>
              <a:tailEnd type="none" w="lg" len="lg"/>
            </a:ln>
          </p:spPr>
        </p:sp>
        <p:sp>
          <p:nvSpPr>
            <p:cNvPr id="250" name="Shape 250"/>
            <p:cNvSpPr/>
            <p:nvPr/>
          </p:nvSpPr>
          <p:spPr>
            <a:xfrm>
              <a:off x="1649850" y="2524050"/>
              <a:ext cx="1034250" cy="3053450"/>
            </a:xfrm>
            <a:custGeom>
              <a:avLst/>
              <a:gdLst/>
              <a:ahLst/>
              <a:cxnLst/>
              <a:rect l="0" t="0" r="0" b="0"/>
              <a:pathLst>
                <a:path w="41370" h="122138" extrusionOk="0">
                  <a:moveTo>
                    <a:pt x="41370" y="0"/>
                  </a:moveTo>
                  <a:cubicBezTo>
                    <a:pt x="26406" y="17959"/>
                    <a:pt x="15100" y="39180"/>
                    <a:pt x="6895" y="61069"/>
                  </a:cubicBezTo>
                  <a:cubicBezTo>
                    <a:pt x="3420" y="70338"/>
                    <a:pt x="5166" y="80796"/>
                    <a:pt x="3940" y="90619"/>
                  </a:cubicBezTo>
                  <a:cubicBezTo>
                    <a:pt x="2628" y="101125"/>
                    <a:pt x="0" y="111549"/>
                    <a:pt x="0" y="12213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lg" len="lg"/>
              <a:tailEnd type="none" w="lg" len="lg"/>
            </a:ln>
          </p:spPr>
        </p:sp>
        <p:sp>
          <p:nvSpPr>
            <p:cNvPr id="251" name="Shape 251"/>
            <p:cNvSpPr txBox="1"/>
            <p:nvPr/>
          </p:nvSpPr>
          <p:spPr>
            <a:xfrm>
              <a:off x="283175" y="3265725"/>
              <a:ext cx="862499" cy="849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400">
                  <a:latin typeface="Nixie One"/>
                  <a:ea typeface="Nixie One"/>
                  <a:cs typeface="Nixie One"/>
                  <a:sym typeface="Nixie One"/>
                </a:rPr>
                <a:t>D</a:t>
              </a:r>
              <a:r>
                <a:rPr lang="en" sz="2400" baseline="-25000">
                  <a:latin typeface="Nixie One"/>
                  <a:ea typeface="Nixie One"/>
                  <a:cs typeface="Nixie One"/>
                  <a:sym typeface="Nixie One"/>
                </a:rPr>
                <a:t>L</a:t>
              </a:r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1823250" y="3646200"/>
              <a:ext cx="862499" cy="849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Nixie One"/>
                  <a:ea typeface="Nixie One"/>
                  <a:cs typeface="Nixie One"/>
                  <a:sym typeface="Nixie One"/>
                </a:rPr>
                <a:t>D</a:t>
              </a:r>
              <a:r>
                <a:rPr lang="en" sz="2400" baseline="-25000">
                  <a:latin typeface="Nixie One"/>
                  <a:ea typeface="Nixie One"/>
                  <a:cs typeface="Nixie One"/>
                  <a:sym typeface="Nixie One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1901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83187" y="19883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DD Kinematics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145000" cy="200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Traveled θ radians around circle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D</a:t>
            </a:r>
            <a:r>
              <a:rPr lang="en" sz="2400" baseline="-25000" dirty="0"/>
              <a:t>L</a:t>
            </a:r>
            <a:r>
              <a:rPr lang="en" sz="2400" dirty="0"/>
              <a:t> = C</a:t>
            </a:r>
            <a:r>
              <a:rPr lang="en" sz="2400" baseline="-25000" dirty="0"/>
              <a:t>L</a:t>
            </a:r>
            <a:r>
              <a:rPr lang="en" sz="2400" dirty="0"/>
              <a:t> (θ/(2𝜋) 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	= 2𝜋(b+d)θ/(2𝜋)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θ = D</a:t>
            </a:r>
            <a:r>
              <a:rPr lang="en" sz="2400" baseline="-25000" dirty="0"/>
              <a:t>L</a:t>
            </a:r>
            <a:r>
              <a:rPr lang="en" sz="2400" dirty="0"/>
              <a:t>/(b+d)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739069" y="1981326"/>
            <a:ext cx="5145000" cy="200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D</a:t>
            </a:r>
            <a:r>
              <a:rPr lang="en" sz="2400" baseline="-25000" dirty="0"/>
              <a:t>R</a:t>
            </a:r>
            <a:r>
              <a:rPr lang="en" sz="2400" dirty="0"/>
              <a:t> = C</a:t>
            </a:r>
            <a:r>
              <a:rPr lang="en" sz="2400" baseline="-25000" dirty="0"/>
              <a:t>R</a:t>
            </a:r>
            <a:r>
              <a:rPr lang="en" sz="2400" dirty="0"/>
              <a:t> (θ/(2𝜋) 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	= 2𝜋bθ/(2𝜋)</a:t>
            </a:r>
          </a:p>
          <a:p>
            <a:pPr>
              <a:buNone/>
            </a:pPr>
            <a:r>
              <a:rPr lang="en" sz="2400" dirty="0"/>
              <a:t>θ = </a:t>
            </a:r>
            <a:r>
              <a:rPr lang="en" sz="2400" dirty="0" smtClean="0"/>
              <a:t>D</a:t>
            </a:r>
            <a:r>
              <a:rPr lang="en" sz="2400" baseline="-25000" dirty="0" smtClean="0"/>
              <a:t>R</a:t>
            </a:r>
            <a:r>
              <a:rPr lang="en" sz="2400" dirty="0" smtClean="0"/>
              <a:t>/b</a:t>
            </a:r>
            <a:endParaRPr lang="en"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b = D</a:t>
            </a:r>
            <a:r>
              <a:rPr lang="en" sz="2400" baseline="-25000" dirty="0" smtClean="0"/>
              <a:t>R</a:t>
            </a:r>
            <a:r>
              <a:rPr lang="en" sz="2400" dirty="0" smtClean="0"/>
              <a:t>/θ</a:t>
            </a:r>
            <a:endParaRPr lang="en" sz="2400"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540375" y="4281275"/>
            <a:ext cx="5145000" cy="200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θ = (D</a:t>
            </a:r>
            <a:r>
              <a:rPr lang="en" sz="2400" baseline="-25000"/>
              <a:t>L</a:t>
            </a:r>
            <a:r>
              <a:rPr lang="en" sz="2400"/>
              <a:t>-D</a:t>
            </a:r>
            <a:r>
              <a:rPr lang="en" sz="2400" baseline="-25000"/>
              <a:t>R</a:t>
            </a:r>
            <a:r>
              <a:rPr lang="en" sz="2400"/>
              <a:t>)/d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540375" y="5208150"/>
            <a:ext cx="1540499" cy="88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ѡ = </a:t>
            </a:r>
            <a:r>
              <a:rPr lang="en" sz="2400" dirty="0"/>
              <a:t>θ/t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972950" y="5140850"/>
            <a:ext cx="6362400" cy="88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= (D</a:t>
            </a:r>
            <a:r>
              <a:rPr lang="en" sz="2400" baseline="-25000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L</a:t>
            </a:r>
            <a:r>
              <a:rPr lang="en" sz="2400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-D</a:t>
            </a:r>
            <a:r>
              <a:rPr lang="en" sz="2400" baseline="-25000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R</a:t>
            </a:r>
            <a:r>
              <a:rPr lang="en" sz="2400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)/(</a:t>
            </a:r>
            <a:r>
              <a:rPr lang="en" sz="2400" dirty="0" smtClean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d t</a:t>
            </a:r>
            <a:r>
              <a:rPr lang="en" sz="2400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) = (v</a:t>
            </a:r>
            <a:r>
              <a:rPr lang="en" sz="2400" baseline="-25000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L</a:t>
            </a:r>
            <a:r>
              <a:rPr lang="en" sz="2400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-v</a:t>
            </a:r>
            <a:r>
              <a:rPr lang="en" sz="2400" baseline="-25000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R</a:t>
            </a:r>
            <a:r>
              <a:rPr lang="en" sz="2400" dirty="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)/d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699296" y="3584790"/>
            <a:ext cx="3050792" cy="1920240"/>
            <a:chOff x="5699296" y="3584790"/>
            <a:chExt cx="3050792" cy="1920240"/>
          </a:xfrm>
        </p:grpSpPr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5699296" y="3584790"/>
              <a:ext cx="3050792" cy="1920240"/>
              <a:chOff x="283175" y="1534610"/>
              <a:chExt cx="7646146" cy="4812677"/>
            </a:xfrm>
          </p:grpSpPr>
          <p:grpSp>
            <p:nvGrpSpPr>
              <p:cNvPr id="9" name="Shape 238"/>
              <p:cNvGrpSpPr/>
              <p:nvPr/>
            </p:nvGrpSpPr>
            <p:grpSpPr>
              <a:xfrm rot="18100981">
                <a:off x="1486630" y="1589251"/>
                <a:ext cx="1535727" cy="1426445"/>
                <a:chOff x="5577500" y="418600"/>
                <a:chExt cx="2942699" cy="2733299"/>
              </a:xfrm>
            </p:grpSpPr>
            <p:sp>
              <p:nvSpPr>
                <p:cNvPr id="21" name="Shape 239"/>
                <p:cNvSpPr/>
                <p:nvPr/>
              </p:nvSpPr>
              <p:spPr>
                <a:xfrm>
                  <a:off x="5577500" y="418600"/>
                  <a:ext cx="2942699" cy="2733299"/>
                </a:xfrm>
                <a:prstGeom prst="rect">
                  <a:avLst/>
                </a:prstGeom>
                <a:solidFill>
                  <a:srgbClr val="6AA84F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  <p:sp>
              <p:nvSpPr>
                <p:cNvPr id="22" name="Shape 240"/>
                <p:cNvSpPr/>
                <p:nvPr/>
              </p:nvSpPr>
              <p:spPr>
                <a:xfrm>
                  <a:off x="6353150" y="513750"/>
                  <a:ext cx="1391400" cy="664799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  <p:sp>
              <p:nvSpPr>
                <p:cNvPr id="23" name="Shape 241"/>
                <p:cNvSpPr/>
                <p:nvPr/>
              </p:nvSpPr>
              <p:spPr>
                <a:xfrm>
                  <a:off x="6353150" y="2344000"/>
                  <a:ext cx="1391400" cy="664799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</p:grpSp>
          <p:sp>
            <p:nvSpPr>
              <p:cNvPr id="10" name="Shape 242"/>
              <p:cNvSpPr/>
              <p:nvPr/>
            </p:nvSpPr>
            <p:spPr>
              <a:xfrm>
                <a:off x="7473622" y="5363986"/>
                <a:ext cx="455699" cy="430800"/>
              </a:xfrm>
              <a:prstGeom prst="flowChartSummingJunction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cxnSp>
            <p:nvCxnSpPr>
              <p:cNvPr id="11" name="Shape 243"/>
              <p:cNvCxnSpPr>
                <a:stCxn id="19" idx="0"/>
                <a:endCxn id="10" idx="2"/>
              </p:cNvCxnSpPr>
              <p:nvPr/>
            </p:nvCxnSpPr>
            <p:spPr>
              <a:xfrm>
                <a:off x="506846" y="5579389"/>
                <a:ext cx="696689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" name="Shape 245"/>
              <p:cNvCxnSpPr>
                <a:stCxn id="10" idx="1"/>
                <a:endCxn id="22" idx="0"/>
              </p:cNvCxnSpPr>
              <p:nvPr/>
            </p:nvCxnSpPr>
            <p:spPr>
              <a:xfrm rot="10800000">
                <a:off x="1689759" y="1953975"/>
                <a:ext cx="5850598" cy="3473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3" name="Shape 246"/>
              <p:cNvGrpSpPr/>
              <p:nvPr/>
            </p:nvGrpSpPr>
            <p:grpSpPr>
              <a:xfrm rot="16200000">
                <a:off x="402544" y="4866134"/>
                <a:ext cx="1535796" cy="1426509"/>
                <a:chOff x="5577500" y="418600"/>
                <a:chExt cx="2942699" cy="2733299"/>
              </a:xfrm>
            </p:grpSpPr>
            <p:sp>
              <p:nvSpPr>
                <p:cNvPr id="18" name="Shape 247"/>
                <p:cNvSpPr/>
                <p:nvPr/>
              </p:nvSpPr>
              <p:spPr>
                <a:xfrm>
                  <a:off x="5577500" y="418600"/>
                  <a:ext cx="2942699" cy="2733299"/>
                </a:xfrm>
                <a:prstGeom prst="rect">
                  <a:avLst/>
                </a:prstGeom>
                <a:solidFill>
                  <a:srgbClr val="6AA84F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  <p:sp>
              <p:nvSpPr>
                <p:cNvPr id="19" name="Shape 244"/>
                <p:cNvSpPr/>
                <p:nvPr/>
              </p:nvSpPr>
              <p:spPr>
                <a:xfrm>
                  <a:off x="6353150" y="513750"/>
                  <a:ext cx="1391400" cy="664799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  <p:sp>
              <p:nvSpPr>
                <p:cNvPr id="20" name="Shape 248"/>
                <p:cNvSpPr/>
                <p:nvPr/>
              </p:nvSpPr>
              <p:spPr>
                <a:xfrm>
                  <a:off x="6353150" y="2344000"/>
                  <a:ext cx="1391400" cy="664799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</p:grpSp>
          <p:sp>
            <p:nvSpPr>
              <p:cNvPr id="14" name="Shape 249"/>
              <p:cNvSpPr/>
              <p:nvPr/>
            </p:nvSpPr>
            <p:spPr>
              <a:xfrm>
                <a:off x="664875" y="2031549"/>
                <a:ext cx="1181974" cy="3533650"/>
              </a:xfrm>
              <a:custGeom>
                <a:avLst/>
                <a:gdLst/>
                <a:ahLst/>
                <a:cxnLst/>
                <a:rect l="0" t="0" r="0" b="0"/>
                <a:pathLst>
                  <a:path w="47279" h="141346" extrusionOk="0">
                    <a:moveTo>
                      <a:pt x="47279" y="0"/>
                    </a:moveTo>
                    <a:cubicBezTo>
                      <a:pt x="32920" y="12309"/>
                      <a:pt x="19770" y="27859"/>
                      <a:pt x="13790" y="45802"/>
                    </a:cubicBezTo>
                    <a:cubicBezTo>
                      <a:pt x="11465" y="52775"/>
                      <a:pt x="6132" y="58743"/>
                      <a:pt x="4925" y="65994"/>
                    </a:cubicBezTo>
                    <a:cubicBezTo>
                      <a:pt x="791" y="90823"/>
                      <a:pt x="0" y="116175"/>
                      <a:pt x="0" y="141346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sp>
          <p:sp>
            <p:nvSpPr>
              <p:cNvPr id="15" name="Shape 250"/>
              <p:cNvSpPr/>
              <p:nvPr/>
            </p:nvSpPr>
            <p:spPr>
              <a:xfrm>
                <a:off x="1649850" y="2524049"/>
                <a:ext cx="1034250" cy="3053451"/>
              </a:xfrm>
              <a:custGeom>
                <a:avLst/>
                <a:gdLst/>
                <a:ahLst/>
                <a:cxnLst/>
                <a:rect l="0" t="0" r="0" b="0"/>
                <a:pathLst>
                  <a:path w="41370" h="122138" extrusionOk="0">
                    <a:moveTo>
                      <a:pt x="41370" y="0"/>
                    </a:moveTo>
                    <a:cubicBezTo>
                      <a:pt x="26406" y="17959"/>
                      <a:pt x="15100" y="39180"/>
                      <a:pt x="6895" y="61069"/>
                    </a:cubicBezTo>
                    <a:cubicBezTo>
                      <a:pt x="3420" y="70338"/>
                      <a:pt x="5166" y="80796"/>
                      <a:pt x="3940" y="90619"/>
                    </a:cubicBezTo>
                    <a:cubicBezTo>
                      <a:pt x="2628" y="101125"/>
                      <a:pt x="0" y="111549"/>
                      <a:pt x="0" y="122138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sp>
          <p:sp>
            <p:nvSpPr>
              <p:cNvPr id="16" name="Shape 251"/>
              <p:cNvSpPr txBox="1"/>
              <p:nvPr/>
            </p:nvSpPr>
            <p:spPr>
              <a:xfrm>
                <a:off x="283175" y="3265724"/>
                <a:ext cx="1406583" cy="805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sz="1600" dirty="0" smtClean="0">
                    <a:latin typeface="Nixie One"/>
                    <a:ea typeface="Nixie One"/>
                    <a:cs typeface="Nixie One"/>
                    <a:sym typeface="Nixie One"/>
                  </a:rPr>
                  <a:t>D</a:t>
                </a:r>
                <a:r>
                  <a:rPr lang="en" sz="1600" baseline="-25000" dirty="0" smtClean="0">
                    <a:latin typeface="Nixie One"/>
                    <a:ea typeface="Nixie One"/>
                    <a:cs typeface="Nixie One"/>
                    <a:sym typeface="Nixie One"/>
                  </a:rPr>
                  <a:t>L</a:t>
                </a:r>
                <a:endParaRPr lang="en" sz="1600" baseline="-25000" dirty="0">
                  <a:latin typeface="Nixie One"/>
                  <a:ea typeface="Nixie One"/>
                  <a:cs typeface="Nixie One"/>
                  <a:sym typeface="Nixie One"/>
                </a:endParaRPr>
              </a:p>
            </p:txBody>
          </p:sp>
          <p:sp>
            <p:nvSpPr>
              <p:cNvPr id="17" name="Shape 252"/>
              <p:cNvSpPr txBox="1"/>
              <p:nvPr/>
            </p:nvSpPr>
            <p:spPr>
              <a:xfrm>
                <a:off x="1823250" y="3646199"/>
                <a:ext cx="1936900" cy="849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dirty="0">
                    <a:latin typeface="Nixie One"/>
                    <a:ea typeface="Nixie One"/>
                    <a:cs typeface="Nixie One"/>
                    <a:sym typeface="Nixie One"/>
                  </a:rPr>
                  <a:t>D</a:t>
                </a:r>
                <a:r>
                  <a:rPr lang="en" sz="1600" baseline="-25000" dirty="0">
                    <a:latin typeface="Nixie One"/>
                    <a:ea typeface="Nixie One"/>
                    <a:cs typeface="Nixie One"/>
                    <a:sym typeface="Nixie One"/>
                  </a:rPr>
                  <a:t>R</a:t>
                </a:r>
              </a:p>
            </p:txBody>
          </p:sp>
        </p:grpSp>
        <p:sp>
          <p:nvSpPr>
            <p:cNvPr id="2" name="Arc 1"/>
            <p:cNvSpPr/>
            <p:nvPr/>
          </p:nvSpPr>
          <p:spPr>
            <a:xfrm flipH="1">
              <a:off x="8165170" y="4976805"/>
              <a:ext cx="228600" cy="43234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804174" y="4869579"/>
              <a:ext cx="360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dirty="0" smtClean="0"/>
                <a:t>θ </a:t>
              </a:r>
              <a:endParaRPr lang="en-US" dirty="0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680720" y="5814775"/>
            <a:ext cx="152400" cy="42815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8600" y="6294120"/>
                <a:ext cx="1935145" cy="382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Change of angle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294120"/>
                <a:ext cx="1935145" cy="382156"/>
              </a:xfrm>
              <a:prstGeom prst="rect">
                <a:avLst/>
              </a:prstGeom>
              <a:blipFill rotWithShape="1">
                <a:blip r:embed="rId3"/>
                <a:stretch>
                  <a:fillRect l="-2839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6778738" y="3788459"/>
            <a:ext cx="231662" cy="359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9009" y="393201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</a:t>
            </a:r>
            <a:r>
              <a:rPr lang="en-US" baseline="-25000" dirty="0" err="1" smtClean="0">
                <a:solidFill>
                  <a:srgbClr val="FF0000"/>
                </a:solidFill>
              </a:rPr>
              <a:t>R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051040" y="3392321"/>
            <a:ext cx="231662" cy="359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75102" y="33827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468529" y="3276600"/>
            <a:ext cx="390480" cy="6145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6797738" y="33424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7825012" y="4427306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C00000"/>
                </a:solidFill>
              </a:rPr>
              <a:t>ѡ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 flipH="1">
            <a:off x="7696200" y="4756132"/>
            <a:ext cx="366642" cy="828717"/>
          </a:xfrm>
          <a:prstGeom prst="arc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79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  <p:bldP spid="24" grpId="0"/>
      <p:bldP spid="29" grpId="0"/>
      <p:bldP spid="30" grpId="0"/>
      <p:bldP spid="256" grpId="0"/>
      <p:bldP spid="263" grpId="0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Observations about DD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/>
              <a:t>ѡ</a:t>
            </a:r>
            <a:r>
              <a:rPr lang="en" sz="2400" b="1" dirty="0"/>
              <a:t>= (v</a:t>
            </a:r>
            <a:r>
              <a:rPr lang="en" sz="2400" b="1" baseline="-25000" dirty="0"/>
              <a:t>L</a:t>
            </a:r>
            <a:r>
              <a:rPr lang="en" sz="2400" b="1" dirty="0"/>
              <a:t>-v</a:t>
            </a:r>
            <a:r>
              <a:rPr lang="en" sz="2400" b="1" baseline="-25000" dirty="0"/>
              <a:t>R</a:t>
            </a:r>
            <a:r>
              <a:rPr lang="en" sz="2400" b="1" dirty="0"/>
              <a:t>)/d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Straight line v</a:t>
            </a:r>
            <a:r>
              <a:rPr lang="en" baseline="-25000" dirty="0"/>
              <a:t>L</a:t>
            </a:r>
            <a:r>
              <a:rPr lang="en" dirty="0"/>
              <a:t>=v</a:t>
            </a:r>
            <a:r>
              <a:rPr lang="en" baseline="-25000" dirty="0"/>
              <a:t>R</a:t>
            </a:r>
            <a:r>
              <a:rPr lang="en" dirty="0"/>
              <a:t> --&gt; ѡ=0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Smaller d --&gt; larger ѡ for constant |</a:t>
            </a:r>
            <a:r>
              <a:rPr lang="en" sz="2400" dirty="0"/>
              <a:t>v</a:t>
            </a:r>
            <a:r>
              <a:rPr lang="en" sz="2400" baseline="-25000" dirty="0"/>
              <a:t>L</a:t>
            </a:r>
            <a:r>
              <a:rPr lang="en" sz="2400" dirty="0"/>
              <a:t>-v</a:t>
            </a:r>
            <a:r>
              <a:rPr lang="en" sz="2400" baseline="-25000" dirty="0"/>
              <a:t>R</a:t>
            </a:r>
            <a:r>
              <a:rPr lang="en" sz="2400" dirty="0"/>
              <a:t>|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v = (v</a:t>
            </a:r>
            <a:r>
              <a:rPr lang="en" sz="2400" b="1" baseline="-25000" dirty="0"/>
              <a:t>L</a:t>
            </a:r>
            <a:r>
              <a:rPr lang="en" sz="2400" b="1" dirty="0"/>
              <a:t>+v</a:t>
            </a:r>
            <a:r>
              <a:rPr lang="en" sz="2400" b="1" baseline="-25000" dirty="0"/>
              <a:t>R</a:t>
            </a:r>
            <a:r>
              <a:rPr lang="en" sz="2400" b="1" dirty="0"/>
              <a:t>)/2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734501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Forward Kinematics DD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l="28410" t="19672" r="30521" b="18034"/>
          <a:stretch/>
        </p:blipFill>
        <p:spPr>
          <a:xfrm>
            <a:off x="457200" y="1600200"/>
            <a:ext cx="4743975" cy="413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5699296" y="3584790"/>
            <a:ext cx="3050792" cy="1920240"/>
            <a:chOff x="5699296" y="3584790"/>
            <a:chExt cx="3050792" cy="1920240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5699296" y="3584790"/>
              <a:ext cx="3050792" cy="1920240"/>
              <a:chOff x="283175" y="1534610"/>
              <a:chExt cx="7646146" cy="4812677"/>
            </a:xfrm>
          </p:grpSpPr>
          <p:grpSp>
            <p:nvGrpSpPr>
              <p:cNvPr id="9" name="Shape 238"/>
              <p:cNvGrpSpPr/>
              <p:nvPr/>
            </p:nvGrpSpPr>
            <p:grpSpPr>
              <a:xfrm rot="18100981">
                <a:off x="1486630" y="1589251"/>
                <a:ext cx="1535727" cy="1426445"/>
                <a:chOff x="5577500" y="418600"/>
                <a:chExt cx="2942699" cy="2733299"/>
              </a:xfrm>
            </p:grpSpPr>
            <p:sp>
              <p:nvSpPr>
                <p:cNvPr id="21" name="Shape 239"/>
                <p:cNvSpPr/>
                <p:nvPr/>
              </p:nvSpPr>
              <p:spPr>
                <a:xfrm>
                  <a:off x="5577500" y="418600"/>
                  <a:ext cx="2942699" cy="2733299"/>
                </a:xfrm>
                <a:prstGeom prst="rect">
                  <a:avLst/>
                </a:prstGeom>
                <a:solidFill>
                  <a:srgbClr val="6AA84F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  <p:sp>
              <p:nvSpPr>
                <p:cNvPr id="22" name="Shape 240"/>
                <p:cNvSpPr/>
                <p:nvPr/>
              </p:nvSpPr>
              <p:spPr>
                <a:xfrm>
                  <a:off x="6353150" y="513750"/>
                  <a:ext cx="1391400" cy="664799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  <p:sp>
              <p:nvSpPr>
                <p:cNvPr id="23" name="Shape 241"/>
                <p:cNvSpPr/>
                <p:nvPr/>
              </p:nvSpPr>
              <p:spPr>
                <a:xfrm>
                  <a:off x="6353150" y="2344000"/>
                  <a:ext cx="1391400" cy="664799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</p:grpSp>
          <p:sp>
            <p:nvSpPr>
              <p:cNvPr id="10" name="Shape 242"/>
              <p:cNvSpPr/>
              <p:nvPr/>
            </p:nvSpPr>
            <p:spPr>
              <a:xfrm>
                <a:off x="7473622" y="5363986"/>
                <a:ext cx="455699" cy="430800"/>
              </a:xfrm>
              <a:prstGeom prst="flowChartSummingJunction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cxnSp>
            <p:nvCxnSpPr>
              <p:cNvPr id="11" name="Shape 243"/>
              <p:cNvCxnSpPr>
                <a:stCxn id="19" idx="0"/>
                <a:endCxn id="10" idx="2"/>
              </p:cNvCxnSpPr>
              <p:nvPr/>
            </p:nvCxnSpPr>
            <p:spPr>
              <a:xfrm>
                <a:off x="506846" y="5579389"/>
                <a:ext cx="696689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" name="Shape 245"/>
              <p:cNvCxnSpPr>
                <a:stCxn id="10" idx="1"/>
                <a:endCxn id="22" idx="0"/>
              </p:cNvCxnSpPr>
              <p:nvPr/>
            </p:nvCxnSpPr>
            <p:spPr>
              <a:xfrm rot="10800000">
                <a:off x="1689759" y="1953975"/>
                <a:ext cx="5850598" cy="3473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13" name="Shape 246"/>
              <p:cNvGrpSpPr/>
              <p:nvPr/>
            </p:nvGrpSpPr>
            <p:grpSpPr>
              <a:xfrm rot="16200000">
                <a:off x="402544" y="4866134"/>
                <a:ext cx="1535796" cy="1426509"/>
                <a:chOff x="5577500" y="418600"/>
                <a:chExt cx="2942699" cy="2733299"/>
              </a:xfrm>
            </p:grpSpPr>
            <p:sp>
              <p:nvSpPr>
                <p:cNvPr id="18" name="Shape 247"/>
                <p:cNvSpPr/>
                <p:nvPr/>
              </p:nvSpPr>
              <p:spPr>
                <a:xfrm>
                  <a:off x="5577500" y="418600"/>
                  <a:ext cx="2942699" cy="2733299"/>
                </a:xfrm>
                <a:prstGeom prst="rect">
                  <a:avLst/>
                </a:prstGeom>
                <a:solidFill>
                  <a:srgbClr val="6AA84F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  <p:sp>
              <p:nvSpPr>
                <p:cNvPr id="19" name="Shape 244"/>
                <p:cNvSpPr/>
                <p:nvPr/>
              </p:nvSpPr>
              <p:spPr>
                <a:xfrm>
                  <a:off x="6353150" y="513750"/>
                  <a:ext cx="1391400" cy="664799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  <p:sp>
              <p:nvSpPr>
                <p:cNvPr id="20" name="Shape 248"/>
                <p:cNvSpPr/>
                <p:nvPr/>
              </p:nvSpPr>
              <p:spPr>
                <a:xfrm>
                  <a:off x="6353150" y="2344000"/>
                  <a:ext cx="1391400" cy="664799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 dirty="0"/>
                </a:p>
              </p:txBody>
            </p:sp>
          </p:grpSp>
          <p:sp>
            <p:nvSpPr>
              <p:cNvPr id="14" name="Shape 249"/>
              <p:cNvSpPr/>
              <p:nvPr/>
            </p:nvSpPr>
            <p:spPr>
              <a:xfrm>
                <a:off x="664875" y="2031549"/>
                <a:ext cx="1181974" cy="3533650"/>
              </a:xfrm>
              <a:custGeom>
                <a:avLst/>
                <a:gdLst/>
                <a:ahLst/>
                <a:cxnLst/>
                <a:rect l="0" t="0" r="0" b="0"/>
                <a:pathLst>
                  <a:path w="47279" h="141346" extrusionOk="0">
                    <a:moveTo>
                      <a:pt x="47279" y="0"/>
                    </a:moveTo>
                    <a:cubicBezTo>
                      <a:pt x="32920" y="12309"/>
                      <a:pt x="19770" y="27859"/>
                      <a:pt x="13790" y="45802"/>
                    </a:cubicBezTo>
                    <a:cubicBezTo>
                      <a:pt x="11465" y="52775"/>
                      <a:pt x="6132" y="58743"/>
                      <a:pt x="4925" y="65994"/>
                    </a:cubicBezTo>
                    <a:cubicBezTo>
                      <a:pt x="791" y="90823"/>
                      <a:pt x="0" y="116175"/>
                      <a:pt x="0" y="141346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sp>
          <p:sp>
            <p:nvSpPr>
              <p:cNvPr id="15" name="Shape 250"/>
              <p:cNvSpPr/>
              <p:nvPr/>
            </p:nvSpPr>
            <p:spPr>
              <a:xfrm>
                <a:off x="1649850" y="2524049"/>
                <a:ext cx="1034250" cy="3053451"/>
              </a:xfrm>
              <a:custGeom>
                <a:avLst/>
                <a:gdLst/>
                <a:ahLst/>
                <a:cxnLst/>
                <a:rect l="0" t="0" r="0" b="0"/>
                <a:pathLst>
                  <a:path w="41370" h="122138" extrusionOk="0">
                    <a:moveTo>
                      <a:pt x="41370" y="0"/>
                    </a:moveTo>
                    <a:cubicBezTo>
                      <a:pt x="26406" y="17959"/>
                      <a:pt x="15100" y="39180"/>
                      <a:pt x="6895" y="61069"/>
                    </a:cubicBezTo>
                    <a:cubicBezTo>
                      <a:pt x="3420" y="70338"/>
                      <a:pt x="5166" y="80796"/>
                      <a:pt x="3940" y="90619"/>
                    </a:cubicBezTo>
                    <a:cubicBezTo>
                      <a:pt x="2628" y="101125"/>
                      <a:pt x="0" y="111549"/>
                      <a:pt x="0" y="122138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dot"/>
                <a:round/>
                <a:headEnd type="none" w="lg" len="lg"/>
                <a:tailEnd type="none" w="lg" len="lg"/>
              </a:ln>
            </p:spPr>
          </p:sp>
          <p:sp>
            <p:nvSpPr>
              <p:cNvPr id="16" name="Shape 251"/>
              <p:cNvSpPr txBox="1"/>
              <p:nvPr/>
            </p:nvSpPr>
            <p:spPr>
              <a:xfrm>
                <a:off x="283175" y="3265724"/>
                <a:ext cx="1406583" cy="805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sz="1600" dirty="0" smtClean="0">
                    <a:latin typeface="Nixie One"/>
                    <a:ea typeface="Nixie One"/>
                    <a:cs typeface="Nixie One"/>
                    <a:sym typeface="Nixie One"/>
                  </a:rPr>
                  <a:t>D</a:t>
                </a:r>
                <a:r>
                  <a:rPr lang="en" sz="1600" baseline="-25000" dirty="0" smtClean="0">
                    <a:latin typeface="Nixie One"/>
                    <a:ea typeface="Nixie One"/>
                    <a:cs typeface="Nixie One"/>
                    <a:sym typeface="Nixie One"/>
                  </a:rPr>
                  <a:t>L</a:t>
                </a:r>
                <a:endParaRPr lang="en" sz="1600" baseline="-25000" dirty="0">
                  <a:latin typeface="Nixie One"/>
                  <a:ea typeface="Nixie One"/>
                  <a:cs typeface="Nixie One"/>
                  <a:sym typeface="Nixie One"/>
                </a:endParaRPr>
              </a:p>
            </p:txBody>
          </p:sp>
          <p:sp>
            <p:nvSpPr>
              <p:cNvPr id="17" name="Shape 252"/>
              <p:cNvSpPr txBox="1"/>
              <p:nvPr/>
            </p:nvSpPr>
            <p:spPr>
              <a:xfrm>
                <a:off x="1823250" y="3646199"/>
                <a:ext cx="1936900" cy="849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dirty="0">
                    <a:latin typeface="Nixie One"/>
                    <a:ea typeface="Nixie One"/>
                    <a:cs typeface="Nixie One"/>
                    <a:sym typeface="Nixie One"/>
                  </a:rPr>
                  <a:t>D</a:t>
                </a:r>
                <a:r>
                  <a:rPr lang="en" sz="1600" baseline="-25000" dirty="0">
                    <a:latin typeface="Nixie One"/>
                    <a:ea typeface="Nixie One"/>
                    <a:cs typeface="Nixie One"/>
                    <a:sym typeface="Nixie One"/>
                  </a:rPr>
                  <a:t>R</a:t>
                </a:r>
              </a:p>
            </p:txBody>
          </p:sp>
        </p:grpSp>
        <p:sp>
          <p:nvSpPr>
            <p:cNvPr id="7" name="Arc 6"/>
            <p:cNvSpPr/>
            <p:nvPr/>
          </p:nvSpPr>
          <p:spPr>
            <a:xfrm flipH="1">
              <a:off x="8165170" y="4976805"/>
              <a:ext cx="228600" cy="43234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04174" y="4869579"/>
              <a:ext cx="360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dirty="0" smtClean="0"/>
                <a:t>θ </a:t>
              </a:r>
              <a:endParaRPr lang="en-US" dirty="0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6539994" y="3882829"/>
            <a:ext cx="1352557" cy="16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539994" y="2743200"/>
            <a:ext cx="0" cy="115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27705" y="38689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en-US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06496" y="3048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endParaRPr lang="en-US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539994" y="3048000"/>
            <a:ext cx="470406" cy="834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 flipV="1">
            <a:off x="5699296" y="3417332"/>
            <a:ext cx="840698" cy="473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6969760" y="325263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5697143" y="3578755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5922241"/>
            <a:ext cx="510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general, integrals cannot be solved analytically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ω</a:t>
            </a:r>
            <a:r>
              <a:rPr lang="en-US" dirty="0" smtClean="0"/>
              <a:t>(t) and v(t) are functions of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36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Forward Kinematics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Assume constant v, θ</a:t>
            </a:r>
            <a:r>
              <a:rPr lang="en" sz="1800" baseline="-25000"/>
              <a:t>0</a:t>
            </a:r>
            <a:r>
              <a:rPr lang="en" sz="1800"/>
              <a:t>=0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l="19387" t="20844" r="22040" b="60995"/>
          <a:stretch/>
        </p:blipFill>
        <p:spPr>
          <a:xfrm>
            <a:off x="395650" y="2166575"/>
            <a:ext cx="6080273" cy="10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l="18678" t="39821" r="22749" b="42018"/>
          <a:stretch/>
        </p:blipFill>
        <p:spPr>
          <a:xfrm>
            <a:off x="560350" y="3383775"/>
            <a:ext cx="6080273" cy="10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l="42782" t="55909" r="20719" b="25930"/>
          <a:stretch/>
        </p:blipFill>
        <p:spPr>
          <a:xfrm>
            <a:off x="4136949" y="4418425"/>
            <a:ext cx="3788823" cy="10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l="30844" t="71883" r="33397" b="12518"/>
          <a:stretch/>
        </p:blipFill>
        <p:spPr>
          <a:xfrm>
            <a:off x="560349" y="5405150"/>
            <a:ext cx="3712050" cy="930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8211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Inverse Kinematics</a:t>
            </a:r>
          </a:p>
        </p:txBody>
      </p:sp>
      <p:grpSp>
        <p:nvGrpSpPr>
          <p:cNvPr id="291" name="Shape 291"/>
          <p:cNvGrpSpPr/>
          <p:nvPr/>
        </p:nvGrpSpPr>
        <p:grpSpPr>
          <a:xfrm rot="-5400000">
            <a:off x="2766544" y="4890759"/>
            <a:ext cx="1535795" cy="1426509"/>
            <a:chOff x="5577500" y="418600"/>
            <a:chExt cx="2942699" cy="2733299"/>
          </a:xfrm>
        </p:grpSpPr>
        <p:sp>
          <p:nvSpPr>
            <p:cNvPr id="292" name="Shape 292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95" name="Shape 295"/>
          <p:cNvGrpSpPr/>
          <p:nvPr/>
        </p:nvGrpSpPr>
        <p:grpSpPr>
          <a:xfrm rot="-3499019">
            <a:off x="3850630" y="1613876"/>
            <a:ext cx="1535727" cy="1426446"/>
            <a:chOff x="5577500" y="418600"/>
            <a:chExt cx="2942699" cy="2733299"/>
          </a:xfrm>
        </p:grpSpPr>
        <p:sp>
          <p:nvSpPr>
            <p:cNvPr id="296" name="Shape 296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2766559" y="3382373"/>
            <a:ext cx="1535795" cy="1426509"/>
            <a:chOff x="5577500" y="418600"/>
            <a:chExt cx="2942699" cy="2733299"/>
          </a:xfrm>
        </p:grpSpPr>
        <p:sp>
          <p:nvSpPr>
            <p:cNvPr id="300" name="Shape 300"/>
            <p:cNvSpPr/>
            <p:nvPr/>
          </p:nvSpPr>
          <p:spPr>
            <a:xfrm>
              <a:off x="5577500" y="418600"/>
              <a:ext cx="2942699" cy="2733299"/>
            </a:xfrm>
            <a:prstGeom prst="rect">
              <a:avLst/>
            </a:prstGeom>
            <a:solidFill>
              <a:srgbClr val="6AA84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6353150" y="51375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6353150" y="2344000"/>
              <a:ext cx="1391400" cy="664799"/>
            </a:xfrm>
            <a:prstGeom prst="rect">
              <a:avLst/>
            </a:prstGeom>
            <a:solidFill>
              <a:srgbClr val="99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03" name="Shape 303"/>
          <p:cNvSpPr txBox="1"/>
          <p:nvPr/>
        </p:nvSpPr>
        <p:spPr>
          <a:xfrm>
            <a:off x="5048075" y="3976900"/>
            <a:ext cx="3053399" cy="205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Nixie One"/>
                <a:ea typeface="Nixie One"/>
                <a:cs typeface="Nixie One"/>
                <a:sym typeface="Nixie One"/>
              </a:rPr>
              <a:t>Solution with constant velocities does not always exist!</a:t>
            </a:r>
          </a:p>
        </p:txBody>
      </p:sp>
    </p:spTree>
    <p:extLst>
      <p:ext uri="{BB962C8B-B14F-4D97-AF65-F5344CB8AC3E}">
        <p14:creationId xmlns:p14="http://schemas.microsoft.com/office/powerpoint/2010/main" val="4986908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Kinematics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Kinematics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branch of </a:t>
            </a:r>
            <a:r>
              <a:rPr lang="en" sz="2400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classical mechanics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which describes the </a:t>
            </a:r>
            <a:r>
              <a:rPr lang="en" sz="2400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motion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points, bodies (objects) and systems of bodies (groups of objects) without consideration of the causes of motion.</a:t>
            </a:r>
            <a:r>
              <a:rPr lang="en" sz="2400" baseline="30000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[1]</a:t>
            </a:r>
            <a:r>
              <a:rPr lang="en" sz="2400" baseline="30000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[2]</a:t>
            </a:r>
            <a:r>
              <a:rPr lang="en" sz="2400" baseline="30000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[3]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term is the English version of </a:t>
            </a:r>
            <a:r>
              <a:rPr lang="en" sz="2400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A.M. Ampère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 </a:t>
            </a:r>
            <a:r>
              <a:rPr lang="en" sz="2400" i="1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cinématique,</a:t>
            </a:r>
            <a:r>
              <a:rPr lang="en" sz="2400" baseline="30000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[4]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which he constructed from the </a:t>
            </a:r>
            <a:r>
              <a:rPr lang="en" sz="2400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/>
              </a:rPr>
              <a:t>Greek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κίνημα </a:t>
            </a:r>
            <a:r>
              <a:rPr lang="en" sz="2400" i="1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kinema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"movement, motion", derived from κινεῖν </a:t>
            </a:r>
            <a:r>
              <a:rPr lang="en" sz="2400" i="1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kinein</a:t>
            </a:r>
            <a:r>
              <a:rPr lang="en" sz="2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"to move".</a:t>
            </a:r>
            <a:r>
              <a:rPr lang="en" sz="2400" baseline="30000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1"/>
              </a:rPr>
              <a:t>[5]</a:t>
            </a:r>
            <a:r>
              <a:rPr lang="en" sz="2400" baseline="30000" dirty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2"/>
              </a:rPr>
              <a:t>[6</a:t>
            </a:r>
            <a:r>
              <a:rPr lang="en" sz="2400" baseline="30000" dirty="0" smtClean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2"/>
              </a:rPr>
              <a:t>]</a:t>
            </a:r>
            <a:endParaRPr lang="en" sz="2400" baseline="30000" dirty="0">
              <a:solidFill>
                <a:srgbClr val="0B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hlinkClick r:id="rId12"/>
            </a:endParaRPr>
          </a:p>
          <a:p>
            <a:pPr lvl="0">
              <a:buNone/>
            </a:pPr>
            <a:r>
              <a:rPr lang="en-US" sz="2400" dirty="0" smtClean="0"/>
              <a:t>      </a:t>
            </a:r>
            <a:r>
              <a:rPr lang="en-US" sz="1600" dirty="0" smtClean="0"/>
              <a:t>Kinematics  is </a:t>
            </a:r>
            <a:r>
              <a:rPr lang="en-US" sz="1600" dirty="0"/>
              <a:t>often referred to as the "geometry of </a:t>
            </a:r>
            <a:r>
              <a:rPr lang="en-US" sz="1600" dirty="0" smtClean="0"/>
              <a:t>motion.“ Kinematics </a:t>
            </a:r>
            <a:r>
              <a:rPr lang="en-US" sz="1600" dirty="0"/>
              <a:t>begins with a description of the geometry of the system and the initial conditions of </a:t>
            </a:r>
            <a:r>
              <a:rPr lang="en-US" sz="1600" dirty="0" smtClean="0"/>
              <a:t> position</a:t>
            </a:r>
            <a:r>
              <a:rPr lang="en-US" sz="1600" dirty="0"/>
              <a:t>, velocity and or </a:t>
            </a:r>
            <a:r>
              <a:rPr lang="en-US" sz="1600" dirty="0" smtClean="0"/>
              <a:t>acceleration, </a:t>
            </a:r>
            <a:r>
              <a:rPr lang="en-US" sz="1600" dirty="0"/>
              <a:t>then from geometrical arguments it can determine the position, the velocity and the acceleration of any part of the system.  </a:t>
            </a:r>
            <a:endParaRPr lang="en-US" sz="1600" dirty="0" smtClean="0"/>
          </a:p>
          <a:p>
            <a:pPr lvl="0">
              <a:buNone/>
            </a:pPr>
            <a:endParaRPr lang="en-US" sz="1600" baseline="30000" dirty="0" smtClean="0">
              <a:solidFill>
                <a:srgbClr val="0B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buNone/>
            </a:pPr>
            <a:r>
              <a:rPr lang="en-US" sz="1600" baseline="30000" dirty="0" smtClean="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contrast  to </a:t>
            </a:r>
            <a:endParaRPr lang="en" sz="1600" baseline="30000" dirty="0" smtClean="0">
              <a:solidFill>
                <a:srgbClr val="0B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buNone/>
            </a:pPr>
            <a:r>
              <a:rPr lang="en-US" sz="2400" b="1" dirty="0" smtClean="0"/>
              <a:t>  Dynamics</a:t>
            </a:r>
            <a:r>
              <a:rPr lang="en-US" sz="2400" dirty="0" smtClean="0"/>
              <a:t>, is concerned with relationship between motion of bodies and its causes, the forces </a:t>
            </a:r>
            <a:r>
              <a:rPr lang="en" sz="1800" b="1" dirty="0" smtClean="0"/>
              <a:t>http://en.wikipedia.org/wiki/Kinematics</a:t>
            </a:r>
            <a:endParaRPr lang="en" sz="1800" b="1" dirty="0"/>
          </a:p>
        </p:txBody>
      </p:sp>
    </p:spTree>
    <p:extLst>
      <p:ext uri="{BB962C8B-B14F-4D97-AF65-F5344CB8AC3E}">
        <p14:creationId xmlns:p14="http://schemas.microsoft.com/office/powerpoint/2010/main" val="3345792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aseline="-25000" dirty="0" smtClean="0"/>
              <a:t>Using the notation of the books</a:t>
            </a:r>
            <a:br>
              <a:rPr lang="en-US" baseline="-25000" dirty="0" smtClean="0"/>
            </a:br>
            <a:endParaRPr lang="en-US" sz="2000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914400" y="1524000"/>
            <a:ext cx="2333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Siegwart</a:t>
            </a:r>
            <a:r>
              <a:rPr lang="en-US" dirty="0"/>
              <a:t> et al, </a:t>
            </a:r>
            <a:r>
              <a:rPr lang="en-US" dirty="0" err="1"/>
              <a:t>Correll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286000"/>
            <a:ext cx="632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We have a pose p(x,y, </a:t>
            </a:r>
            <a:r>
              <a:rPr lang="el-GR" dirty="0" smtClean="0"/>
              <a:t>θ</a:t>
            </a:r>
            <a:r>
              <a:rPr lang="en-US" dirty="0" smtClean="0"/>
              <a:t>) and we are interested in their changes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350270"/>
            <a:ext cx="621792" cy="240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0" y="2839998"/>
            <a:ext cx="612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control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</a:t>
            </a:r>
            <a:r>
              <a:rPr lang="en-US" dirty="0" smtClean="0"/>
              <a:t> and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or in terms of angles on the wheels </a:t>
            </a:r>
            <a:r>
              <a:rPr lang="en-US" baseline="-25000" dirty="0" smtClean="0"/>
              <a:t> </a:t>
            </a:r>
            <a:r>
              <a:rPr lang="el-GR" dirty="0" smtClean="0"/>
              <a:t>φ</a:t>
            </a:r>
            <a:r>
              <a:rPr lang="en-US" baseline="-25000" dirty="0" smtClean="0"/>
              <a:t>L</a:t>
            </a:r>
            <a:r>
              <a:rPr lang="en-US" dirty="0" smtClean="0"/>
              <a:t>, </a:t>
            </a:r>
            <a:r>
              <a:rPr lang="el-GR" dirty="0" smtClean="0"/>
              <a:t>φ</a:t>
            </a:r>
            <a:r>
              <a:rPr lang="en-US" baseline="-25000" dirty="0" smtClean="0"/>
              <a:t>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76599"/>
            <a:ext cx="3382714" cy="48555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562600" y="3962400"/>
            <a:ext cx="1855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43600" y="3230880"/>
            <a:ext cx="731520" cy="731520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endCxn id="13" idx="7"/>
          </p:cNvCxnSpPr>
          <p:nvPr/>
        </p:nvCxnSpPr>
        <p:spPr>
          <a:xfrm flipV="1">
            <a:off x="6309360" y="3338009"/>
            <a:ext cx="258631" cy="2586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309360" y="3209330"/>
            <a:ext cx="0" cy="38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10304" y="3392825"/>
            <a:ext cx="264816" cy="369332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34970" y="315334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21" name="Arc 20"/>
          <p:cNvSpPr/>
          <p:nvPr/>
        </p:nvSpPr>
        <p:spPr>
          <a:xfrm>
            <a:off x="6157472" y="3402984"/>
            <a:ext cx="303775" cy="7142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83" y="4953000"/>
            <a:ext cx="602742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0695"/>
            <a:ext cx="8229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>
              <a:lnSpc>
                <a:spcPct val="100000"/>
              </a:lnSpc>
            </a:pPr>
            <a:r>
              <a:rPr lang="en-US" sz="2800" spc="-15" dirty="0" smtClean="0"/>
              <a:t>Transformation of the coordinates</a:t>
            </a:r>
            <a:endParaRPr sz="2800" spc="-15" dirty="0"/>
          </a:p>
        </p:txBody>
      </p:sp>
      <p:sp>
        <p:nvSpPr>
          <p:cNvPr id="3" name="object 3"/>
          <p:cNvSpPr/>
          <p:nvPr/>
        </p:nvSpPr>
        <p:spPr>
          <a:xfrm>
            <a:off x="0" y="1149351"/>
            <a:ext cx="5791198" cy="4749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11898" y="1536701"/>
            <a:ext cx="1651000" cy="520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500" y="2032000"/>
            <a:ext cx="1701798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00" y="2762250"/>
            <a:ext cx="2501898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00" y="3429000"/>
            <a:ext cx="863598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11898" y="3130550"/>
            <a:ext cx="2540000" cy="393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4500" y="4140200"/>
            <a:ext cx="4889498" cy="11589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2072" y="2360814"/>
            <a:ext cx="295101" cy="6192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78698" y="2387600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244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9745" y="2697140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09" h="116205">
                <a:moveTo>
                  <a:pt x="14163" y="0"/>
                </a:moveTo>
                <a:lnTo>
                  <a:pt x="2045" y="7068"/>
                </a:lnTo>
                <a:lnTo>
                  <a:pt x="0" y="14845"/>
                </a:lnTo>
                <a:lnTo>
                  <a:pt x="58953" y="115909"/>
                </a:lnTo>
                <a:lnTo>
                  <a:pt x="88359" y="65498"/>
                </a:lnTo>
                <a:lnTo>
                  <a:pt x="58953" y="65498"/>
                </a:lnTo>
                <a:lnTo>
                  <a:pt x="21939" y="2047"/>
                </a:lnTo>
                <a:lnTo>
                  <a:pt x="14163" y="0"/>
                </a:lnTo>
                <a:close/>
              </a:path>
              <a:path w="118109" h="116205">
                <a:moveTo>
                  <a:pt x="103743" y="0"/>
                </a:moveTo>
                <a:lnTo>
                  <a:pt x="95967" y="2047"/>
                </a:lnTo>
                <a:lnTo>
                  <a:pt x="58953" y="65498"/>
                </a:lnTo>
                <a:lnTo>
                  <a:pt x="88359" y="65498"/>
                </a:lnTo>
                <a:lnTo>
                  <a:pt x="117908" y="14845"/>
                </a:lnTo>
                <a:lnTo>
                  <a:pt x="115860" y="7068"/>
                </a:lnTo>
                <a:lnTo>
                  <a:pt x="1037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07132" y="3823854"/>
            <a:ext cx="290945" cy="6151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3298" y="3848100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245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94345" y="4157640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09" h="116204">
                <a:moveTo>
                  <a:pt x="14163" y="0"/>
                </a:moveTo>
                <a:lnTo>
                  <a:pt x="2045" y="7068"/>
                </a:lnTo>
                <a:lnTo>
                  <a:pt x="0" y="14845"/>
                </a:lnTo>
                <a:lnTo>
                  <a:pt x="58953" y="115909"/>
                </a:lnTo>
                <a:lnTo>
                  <a:pt x="88359" y="65498"/>
                </a:lnTo>
                <a:lnTo>
                  <a:pt x="58953" y="65498"/>
                </a:lnTo>
                <a:lnTo>
                  <a:pt x="21939" y="2047"/>
                </a:lnTo>
                <a:lnTo>
                  <a:pt x="14163" y="0"/>
                </a:lnTo>
                <a:close/>
              </a:path>
              <a:path w="118109" h="116204">
                <a:moveTo>
                  <a:pt x="103743" y="0"/>
                </a:moveTo>
                <a:lnTo>
                  <a:pt x="95967" y="2047"/>
                </a:lnTo>
                <a:lnTo>
                  <a:pt x="58953" y="65498"/>
                </a:lnTo>
                <a:lnTo>
                  <a:pt x="88359" y="65498"/>
                </a:lnTo>
                <a:lnTo>
                  <a:pt x="117908" y="14845"/>
                </a:lnTo>
                <a:lnTo>
                  <a:pt x="115860" y="7068"/>
                </a:lnTo>
                <a:lnTo>
                  <a:pt x="1037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">
              <a:lnSpc>
                <a:spcPct val="100000"/>
              </a:lnSpc>
            </a:pPr>
            <a:r>
              <a:rPr sz="3600" dirty="0"/>
              <a:t>In</a:t>
            </a:r>
            <a:r>
              <a:rPr sz="3600" spc="-20" dirty="0"/>
              <a:t>ver</a:t>
            </a:r>
            <a:r>
              <a:rPr sz="3600" dirty="0"/>
              <a:t>s</a:t>
            </a:r>
            <a:r>
              <a:rPr sz="3600" spc="-20" dirty="0"/>
              <a:t>e</a:t>
            </a:r>
            <a:r>
              <a:rPr sz="3600" dirty="0"/>
              <a:t> </a:t>
            </a:r>
            <a:r>
              <a:rPr lang="en-US" sz="3600" spc="-30" dirty="0" smtClean="0"/>
              <a:t>Kinematics </a:t>
            </a:r>
            <a:r>
              <a:rPr sz="3600" spc="-5" dirty="0" smtClean="0"/>
              <a:t>o</a:t>
            </a:r>
            <a:r>
              <a:rPr sz="3600" dirty="0" smtClean="0"/>
              <a:t>f </a:t>
            </a:r>
            <a:r>
              <a:rPr sz="3600" dirty="0"/>
              <a:t>M</a:t>
            </a:r>
            <a:r>
              <a:rPr sz="3600" spc="-5" dirty="0"/>
              <a:t>o</a:t>
            </a:r>
            <a:r>
              <a:rPr sz="3600" dirty="0"/>
              <a:t>bil</a:t>
            </a:r>
            <a:r>
              <a:rPr sz="3600" spc="-20" dirty="0"/>
              <a:t>e</a:t>
            </a:r>
            <a:r>
              <a:rPr sz="3600" dirty="0"/>
              <a:t> R</a:t>
            </a:r>
            <a:r>
              <a:rPr sz="3600" spc="-5" dirty="0"/>
              <a:t>o</a:t>
            </a:r>
            <a:r>
              <a:rPr sz="3600" dirty="0"/>
              <a:t>b</a:t>
            </a:r>
            <a:r>
              <a:rPr sz="3600" spc="-5" dirty="0"/>
              <a:t>o</a:t>
            </a:r>
            <a:r>
              <a:rPr sz="3600" dirty="0"/>
              <a:t>ts</a:t>
            </a:r>
          </a:p>
        </p:txBody>
      </p:sp>
      <p:sp>
        <p:nvSpPr>
          <p:cNvPr id="3" name="object 3"/>
          <p:cNvSpPr/>
          <p:nvPr/>
        </p:nvSpPr>
        <p:spPr>
          <a:xfrm>
            <a:off x="2057400" y="3043122"/>
            <a:ext cx="1663700" cy="411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" y="1730258"/>
            <a:ext cx="4889498" cy="1158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142" y="2535382"/>
            <a:ext cx="2302625" cy="5611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6110" y="2560519"/>
            <a:ext cx="2184400" cy="452120"/>
          </a:xfrm>
          <a:custGeom>
            <a:avLst/>
            <a:gdLst/>
            <a:ahLst/>
            <a:cxnLst/>
            <a:rect l="l" t="t" r="r" b="b"/>
            <a:pathLst>
              <a:path w="2184400" h="452119">
                <a:moveTo>
                  <a:pt x="2184389" y="0"/>
                </a:moveTo>
                <a:lnTo>
                  <a:pt x="2183792" y="40546"/>
                </a:lnTo>
                <a:lnTo>
                  <a:pt x="2182068" y="78751"/>
                </a:lnTo>
                <a:lnTo>
                  <a:pt x="2177598" y="130310"/>
                </a:lnTo>
                <a:lnTo>
                  <a:pt x="2171174" y="173113"/>
                </a:lnTo>
                <a:lnTo>
                  <a:pt x="2160174" y="212948"/>
                </a:lnTo>
                <a:lnTo>
                  <a:pt x="1130288" y="228600"/>
                </a:lnTo>
                <a:lnTo>
                  <a:pt x="1126867" y="229509"/>
                </a:lnTo>
                <a:lnTo>
                  <a:pt x="1108571" y="269352"/>
                </a:lnTo>
                <a:lnTo>
                  <a:pt x="1101437" y="307896"/>
                </a:lnTo>
                <a:lnTo>
                  <a:pt x="1096111" y="356066"/>
                </a:lnTo>
                <a:lnTo>
                  <a:pt x="1092942" y="411770"/>
                </a:lnTo>
                <a:lnTo>
                  <a:pt x="1092199" y="452060"/>
                </a:lnTo>
                <a:lnTo>
                  <a:pt x="1092039" y="431896"/>
                </a:lnTo>
                <a:lnTo>
                  <a:pt x="1090812" y="392980"/>
                </a:lnTo>
                <a:lnTo>
                  <a:pt x="1086907" y="339461"/>
                </a:lnTo>
                <a:lnTo>
                  <a:pt x="1080857" y="293884"/>
                </a:lnTo>
                <a:lnTo>
                  <a:pt x="1070097" y="249587"/>
                </a:lnTo>
                <a:lnTo>
                  <a:pt x="38088" y="228600"/>
                </a:lnTo>
                <a:lnTo>
                  <a:pt x="34667" y="227690"/>
                </a:lnTo>
                <a:lnTo>
                  <a:pt x="16371" y="187847"/>
                </a:lnTo>
                <a:lnTo>
                  <a:pt x="9237" y="149303"/>
                </a:lnTo>
                <a:lnTo>
                  <a:pt x="3912" y="101133"/>
                </a:lnTo>
                <a:lnTo>
                  <a:pt x="742" y="45429"/>
                </a:lnTo>
                <a:lnTo>
                  <a:pt x="225" y="25547"/>
                </a:lnTo>
                <a:lnTo>
                  <a:pt x="0" y="513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3800" y="3932119"/>
            <a:ext cx="3644898" cy="5206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5326" y="5004485"/>
            <a:ext cx="1925172" cy="4770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59825" y="3429000"/>
            <a:ext cx="295101" cy="6691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8300" y="3455085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838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9345" y="3816220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14163" y="0"/>
                </a:moveTo>
                <a:lnTo>
                  <a:pt x="2045" y="7067"/>
                </a:lnTo>
                <a:lnTo>
                  <a:pt x="0" y="14843"/>
                </a:lnTo>
                <a:lnTo>
                  <a:pt x="58954" y="115909"/>
                </a:lnTo>
                <a:lnTo>
                  <a:pt x="88359" y="65498"/>
                </a:lnTo>
                <a:lnTo>
                  <a:pt x="58954" y="65498"/>
                </a:lnTo>
                <a:lnTo>
                  <a:pt x="21940" y="2045"/>
                </a:lnTo>
                <a:lnTo>
                  <a:pt x="14163" y="0"/>
                </a:lnTo>
                <a:close/>
              </a:path>
              <a:path w="118110" h="116204">
                <a:moveTo>
                  <a:pt x="103745" y="0"/>
                </a:moveTo>
                <a:lnTo>
                  <a:pt x="95968" y="2045"/>
                </a:lnTo>
                <a:lnTo>
                  <a:pt x="58954" y="65498"/>
                </a:lnTo>
                <a:lnTo>
                  <a:pt x="88359" y="65498"/>
                </a:lnTo>
                <a:lnTo>
                  <a:pt x="117908" y="14843"/>
                </a:lnTo>
                <a:lnTo>
                  <a:pt x="115862" y="7067"/>
                </a:lnTo>
                <a:lnTo>
                  <a:pt x="1037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9825" y="4426526"/>
            <a:ext cx="295101" cy="6691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8300" y="4452819"/>
            <a:ext cx="0" cy="452120"/>
          </a:xfrm>
          <a:custGeom>
            <a:avLst/>
            <a:gdLst/>
            <a:ahLst/>
            <a:cxnLst/>
            <a:rect l="l" t="t" r="r" b="b"/>
            <a:pathLst>
              <a:path h="452120">
                <a:moveTo>
                  <a:pt x="0" y="0"/>
                </a:moveTo>
                <a:lnTo>
                  <a:pt x="0" y="451838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9345" y="4813954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14163" y="0"/>
                </a:moveTo>
                <a:lnTo>
                  <a:pt x="2045" y="7068"/>
                </a:lnTo>
                <a:lnTo>
                  <a:pt x="0" y="14845"/>
                </a:lnTo>
                <a:lnTo>
                  <a:pt x="58954" y="115909"/>
                </a:lnTo>
                <a:lnTo>
                  <a:pt x="88360" y="65498"/>
                </a:lnTo>
                <a:lnTo>
                  <a:pt x="58954" y="65498"/>
                </a:lnTo>
                <a:lnTo>
                  <a:pt x="21940" y="2045"/>
                </a:lnTo>
                <a:lnTo>
                  <a:pt x="14163" y="0"/>
                </a:lnTo>
                <a:close/>
              </a:path>
              <a:path w="118110" h="116204">
                <a:moveTo>
                  <a:pt x="103745" y="0"/>
                </a:moveTo>
                <a:lnTo>
                  <a:pt x="95968" y="2045"/>
                </a:lnTo>
                <a:lnTo>
                  <a:pt x="58954" y="65498"/>
                </a:lnTo>
                <a:lnTo>
                  <a:pt x="88360" y="65498"/>
                </a:lnTo>
                <a:lnTo>
                  <a:pt x="117908" y="14845"/>
                </a:lnTo>
                <a:lnTo>
                  <a:pt x="115862" y="7068"/>
                </a:lnTo>
                <a:lnTo>
                  <a:pt x="103745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76848" y="3562350"/>
            <a:ext cx="3434565" cy="12255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5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Assumption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Perfect Instantaneous Activation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inertia, no mass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825" y="2954975"/>
            <a:ext cx="4762500" cy="333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6698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229600" cy="49677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For calculating the forward kinematics of a robot, it is easiest to establish a local coordinate frame on the robot and determine the transformation into the world coordinate first.</a:t>
            </a:r>
          </a:p>
          <a:p>
            <a:pPr fontAlgn="base"/>
            <a:r>
              <a:rPr lang="en-US" dirty="0"/>
              <a:t>Forward and Inverse Kinematics of a mobile robot are performed with respect to the </a:t>
            </a:r>
            <a:r>
              <a:rPr lang="en-US" i="1" dirty="0"/>
              <a:t>speed</a:t>
            </a:r>
            <a:r>
              <a:rPr lang="en-US" dirty="0"/>
              <a:t> of the robot and not its </a:t>
            </a:r>
            <a:r>
              <a:rPr lang="en-US" i="1" dirty="0"/>
              <a:t>position.</a:t>
            </a:r>
            <a:endParaRPr lang="en-US" dirty="0"/>
          </a:p>
          <a:p>
            <a:pPr fontAlgn="base"/>
            <a:r>
              <a:rPr lang="en-US" dirty="0"/>
              <a:t>For calculating the effect of each wheel on the speed of the robot, you need to consider the contribution of each wheel independently.</a:t>
            </a:r>
          </a:p>
          <a:p>
            <a:pPr fontAlgn="base"/>
            <a:r>
              <a:rPr lang="en-US" dirty="0"/>
              <a:t>Calculating the inverse kinematics analytically becomes quickly infeasible. You can then plan in configuration space of the robot using path-planning techniques.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Forward/Inverse Kinematics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68175"/>
            <a:ext cx="8604600" cy="529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Forward kinematics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f(p, a) = p'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2400"/>
              <a:t>Given pose p and action a,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2400"/>
              <a:t>what is the resulting pose p'?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Inverse kinematics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f(p, p') = 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2400"/>
              <a:t>Given poses p and p',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		what action a will move from p to p'?</a:t>
            </a:r>
          </a:p>
        </p:txBody>
      </p:sp>
    </p:spTree>
    <p:extLst>
      <p:ext uri="{BB962C8B-B14F-4D97-AF65-F5344CB8AC3E}">
        <p14:creationId xmlns:p14="http://schemas.microsoft.com/office/powerpoint/2010/main" val="21055602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kinematics of a simple arm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457200" y="1612898"/>
            <a:ext cx="3794354" cy="3111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0759" y="1765296"/>
            <a:ext cx="1574798" cy="930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4810759" y="4572000"/>
            <a:ext cx="3383278" cy="1024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10759" y="2971799"/>
                <a:ext cx="26766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b="0" baseline="-25000" dirty="0" smtClean="0">
                  <a:ea typeface="Cambria Math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y</a:t>
                </a:r>
                <a:r>
                  <a:rPr 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sin(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759" y="2971799"/>
                <a:ext cx="2676695" cy="646331"/>
              </a:xfrm>
              <a:prstGeom prst="rect">
                <a:avLst/>
              </a:prstGeom>
              <a:blipFill rotWithShape="1">
                <a:blip r:embed="rId6"/>
                <a:stretch>
                  <a:fillRect b="-1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7"/>
          <p:cNvSpPr/>
          <p:nvPr/>
        </p:nvSpPr>
        <p:spPr>
          <a:xfrm>
            <a:off x="4958310" y="4267200"/>
            <a:ext cx="3088177" cy="1163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32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Transformation from end-effector to 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752600"/>
            <a:ext cx="12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12" y="2366342"/>
            <a:ext cx="3867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4256986"/>
                <a:ext cx="2667000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</m:e>
                      </m:sPre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6986"/>
                <a:ext cx="2667000" cy="3797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17" y="3875378"/>
            <a:ext cx="3790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410200"/>
            <a:ext cx="594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cos</a:t>
            </a:r>
            <a:r>
              <a:rPr lang="el-GR" baseline="-25000" dirty="0" smtClean="0"/>
              <a:t>α</a:t>
            </a:r>
            <a:r>
              <a:rPr lang="en-US" baseline="-25000" dirty="0" smtClean="0"/>
              <a:t>ß   </a:t>
            </a:r>
            <a:r>
              <a:rPr lang="en-US" dirty="0" smtClean="0"/>
              <a:t>denoting cos(</a:t>
            </a:r>
            <a:r>
              <a:rPr lang="el-GR" dirty="0" smtClean="0"/>
              <a:t>α</a:t>
            </a:r>
            <a:r>
              <a:rPr lang="en-US" dirty="0" smtClean="0"/>
              <a:t>+ ß) and sin</a:t>
            </a:r>
            <a:r>
              <a:rPr lang="el-GR" baseline="-25000" dirty="0" smtClean="0"/>
              <a:t>α</a:t>
            </a:r>
            <a:r>
              <a:rPr lang="en-US" baseline="-25000" dirty="0"/>
              <a:t>ß   </a:t>
            </a:r>
            <a:r>
              <a:rPr lang="en-US" dirty="0"/>
              <a:t>denoting </a:t>
            </a:r>
            <a:r>
              <a:rPr lang="en-US" dirty="0" smtClean="0"/>
              <a:t>sin(</a:t>
            </a:r>
            <a:r>
              <a:rPr lang="el-GR" dirty="0"/>
              <a:t>α</a:t>
            </a:r>
            <a:r>
              <a:rPr lang="en-US" dirty="0"/>
              <a:t>+ ß)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945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err="1"/>
              <a:t>Ho</a:t>
            </a:r>
            <a:r>
              <a:rPr lang="en-US" dirty="0" err="1"/>
              <a:t>l</a:t>
            </a:r>
            <a:r>
              <a:rPr lang="en-US" spc="-5" dirty="0" err="1"/>
              <a:t>o</a:t>
            </a:r>
            <a:r>
              <a:rPr lang="en-US" dirty="0" err="1"/>
              <a:t>n</a:t>
            </a:r>
            <a:r>
              <a:rPr lang="en-US" spc="-5" dirty="0" err="1"/>
              <a:t>o</a:t>
            </a:r>
            <a:r>
              <a:rPr lang="en-US" spc="-45" dirty="0" err="1"/>
              <a:t>m</a:t>
            </a:r>
            <a:r>
              <a:rPr lang="en-US" dirty="0" err="1"/>
              <a:t>i</a:t>
            </a:r>
            <a:r>
              <a:rPr lang="en-US" spc="-20" dirty="0" err="1"/>
              <a:t>c</a:t>
            </a:r>
            <a:r>
              <a:rPr lang="en-US" dirty="0"/>
              <a:t> vs.</a:t>
            </a:r>
            <a:r>
              <a:rPr lang="en-US" spc="-10" dirty="0"/>
              <a:t> Non</a:t>
            </a:r>
            <a:r>
              <a:rPr lang="en-US" spc="-595" dirty="0"/>
              <a:t>-­</a:t>
            </a:r>
            <a:r>
              <a:rPr lang="en-US" spc="-434" dirty="0"/>
              <a:t>‐</a:t>
            </a:r>
            <a:r>
              <a:rPr lang="en-US" spc="-5" dirty="0" err="1" smtClean="0"/>
              <a:t>Ho</a:t>
            </a:r>
            <a:r>
              <a:rPr lang="en-US" dirty="0" err="1" smtClean="0"/>
              <a:t>l</a:t>
            </a:r>
            <a:r>
              <a:rPr lang="en-US" spc="-5" dirty="0" err="1" smtClean="0"/>
              <a:t>o</a:t>
            </a:r>
            <a:r>
              <a:rPr lang="en-US" dirty="0" err="1" smtClean="0"/>
              <a:t>n</a:t>
            </a:r>
            <a:r>
              <a:rPr lang="en-US" spc="-5" dirty="0" err="1" smtClean="0"/>
              <a:t>o</a:t>
            </a:r>
            <a:r>
              <a:rPr lang="en-US" spc="-45" dirty="0" err="1" smtClean="0"/>
              <a:t>m</a:t>
            </a:r>
            <a:r>
              <a:rPr lang="en-US" dirty="0" err="1" smtClean="0"/>
              <a:t>i</a:t>
            </a:r>
            <a:r>
              <a:rPr lang="en-US" spc="-20" dirty="0" err="1" smtClean="0"/>
              <a:t>c</a:t>
            </a:r>
            <a:r>
              <a:rPr lang="en-US" spc="-20" dirty="0" smtClean="0"/>
              <a:t> Systems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2298065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system is non-</a:t>
            </a:r>
            <a:r>
              <a:rPr lang="en-US" dirty="0" err="1"/>
              <a:t>holonomic</a:t>
            </a:r>
            <a:r>
              <a:rPr lang="en-US" dirty="0"/>
              <a:t> when closed trajectories in </a:t>
            </a:r>
            <a:r>
              <a:rPr lang="en-US" dirty="0" smtClean="0"/>
              <a:t>its configuration space </a:t>
            </a:r>
            <a:r>
              <a:rPr lang="en-US" dirty="0"/>
              <a:t>may not have it return to its original state.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3129062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dirty="0" smtClean="0"/>
              <a:t>simple arm </a:t>
            </a:r>
            <a:r>
              <a:rPr lang="en-US" dirty="0"/>
              <a:t>is </a:t>
            </a:r>
            <a:r>
              <a:rPr lang="en-US" dirty="0" err="1" smtClean="0"/>
              <a:t>holonomic</a:t>
            </a:r>
            <a:r>
              <a:rPr lang="en-US" dirty="0" smtClean="0"/>
              <a:t>, </a:t>
            </a:r>
            <a:r>
              <a:rPr lang="en-US" dirty="0"/>
              <a:t>as each joint position corresponds to </a:t>
            </a:r>
            <a:r>
              <a:rPr lang="en-US" dirty="0" smtClean="0"/>
              <a:t>a unique </a:t>
            </a:r>
            <a:r>
              <a:rPr lang="en-US" dirty="0"/>
              <a:t>position in space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A train is </a:t>
            </a:r>
            <a:r>
              <a:rPr lang="en-US" dirty="0" err="1" smtClean="0"/>
              <a:t>holonomic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car</a:t>
            </a:r>
            <a:r>
              <a:rPr lang="en-US" dirty="0"/>
              <a:t> and a </a:t>
            </a:r>
            <a:r>
              <a:rPr lang="en-US" b="1" dirty="0" smtClean="0"/>
              <a:t>differential-wheel</a:t>
            </a:r>
            <a:r>
              <a:rPr lang="en-US" dirty="0" smtClean="0"/>
              <a:t> robot </a:t>
            </a:r>
            <a:r>
              <a:rPr lang="en-US" dirty="0"/>
              <a:t>are </a:t>
            </a:r>
            <a:r>
              <a:rPr lang="en-US" b="1" dirty="0"/>
              <a:t>non-</a:t>
            </a:r>
            <a:r>
              <a:rPr lang="en-US" b="1" dirty="0" err="1"/>
              <a:t>holonomic</a:t>
            </a:r>
            <a:r>
              <a:rPr lang="en-US" dirty="0"/>
              <a:t> </a:t>
            </a:r>
            <a:r>
              <a:rPr lang="en-US" dirty="0" smtClean="0"/>
              <a:t>vehicles.</a:t>
            </a:r>
          </a:p>
          <a:p>
            <a:r>
              <a:rPr lang="en-US" dirty="0"/>
              <a:t>G</a:t>
            </a:r>
            <a:r>
              <a:rPr lang="en-US" dirty="0" smtClean="0"/>
              <a:t>etting </a:t>
            </a:r>
            <a:r>
              <a:rPr lang="en-US" dirty="0"/>
              <a:t>the robot to its initial position requires not only</a:t>
            </a:r>
          </a:p>
          <a:p>
            <a:r>
              <a:rPr lang="en-US" dirty="0"/>
              <a:t>to rewind both wheels by the same amount, but also getting</a:t>
            </a:r>
          </a:p>
          <a:p>
            <a:r>
              <a:rPr lang="en-US" dirty="0"/>
              <a:t>their relative speeds right</a:t>
            </a:r>
            <a:r>
              <a:rPr lang="en-US" dirty="0" smtClean="0"/>
              <a:t>.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speed of </a:t>
            </a:r>
            <a:r>
              <a:rPr lang="en-US" dirty="0" smtClean="0"/>
              <a:t>each wheel </a:t>
            </a:r>
            <a:r>
              <a:rPr lang="en-US" dirty="0"/>
              <a:t>as a function of </a:t>
            </a:r>
            <a:r>
              <a:rPr lang="en-US" dirty="0" smtClean="0"/>
              <a:t>time matters.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499508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robot's kinematic is </a:t>
            </a:r>
            <a:r>
              <a:rPr lang="en-US" dirty="0" err="1" smtClean="0"/>
              <a:t>holonomic</a:t>
            </a:r>
            <a:r>
              <a:rPr lang="en-US" dirty="0" smtClean="0"/>
              <a:t> if closed </a:t>
            </a:r>
            <a:r>
              <a:rPr lang="en-US" dirty="0"/>
              <a:t>trajectories in </a:t>
            </a:r>
            <a:r>
              <a:rPr lang="en-US" dirty="0" smtClean="0"/>
              <a:t>configuration</a:t>
            </a:r>
            <a:r>
              <a:rPr lang="en-US" dirty="0"/>
              <a:t> </a:t>
            </a:r>
            <a:r>
              <a:rPr lang="en-US" dirty="0" smtClean="0"/>
              <a:t>space </a:t>
            </a:r>
            <a:r>
              <a:rPr lang="en-US" dirty="0"/>
              <a:t>result in closed trajectories in the </a:t>
            </a:r>
            <a:r>
              <a:rPr lang="en-US" dirty="0" smtClean="0"/>
              <a:t>workspace.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Ho</a:t>
            </a:r>
            <a:r>
              <a:rPr dirty="0"/>
              <a:t>l</a:t>
            </a:r>
            <a:r>
              <a:rPr spc="-5" dirty="0"/>
              <a:t>o</a:t>
            </a:r>
            <a:r>
              <a:rPr dirty="0"/>
              <a:t>n</a:t>
            </a:r>
            <a:r>
              <a:rPr spc="-5" dirty="0"/>
              <a:t>o</a:t>
            </a:r>
            <a:r>
              <a:rPr spc="-45" dirty="0"/>
              <a:t>m</a:t>
            </a:r>
            <a:r>
              <a:rPr dirty="0"/>
              <a:t>i</a:t>
            </a:r>
            <a:r>
              <a:rPr spc="-20" dirty="0"/>
              <a:t>c</a:t>
            </a:r>
            <a:r>
              <a:rPr dirty="0"/>
              <a:t> vs.</a:t>
            </a:r>
            <a:r>
              <a:rPr spc="-10" dirty="0"/>
              <a:t> </a:t>
            </a:r>
            <a:r>
              <a:rPr lang="en-US" spc="-10" dirty="0" smtClean="0"/>
              <a:t>Non</a:t>
            </a:r>
            <a:r>
              <a:rPr spc="-595" dirty="0" smtClean="0"/>
              <a:t>-­</a:t>
            </a:r>
            <a:r>
              <a:rPr spc="-434" dirty="0" smtClean="0"/>
              <a:t>‐</a:t>
            </a:r>
            <a:r>
              <a:rPr spc="-5" dirty="0"/>
              <a:t>Ho</a:t>
            </a:r>
            <a:r>
              <a:rPr dirty="0"/>
              <a:t>l</a:t>
            </a:r>
            <a:r>
              <a:rPr spc="-5" dirty="0"/>
              <a:t>o</a:t>
            </a:r>
            <a:r>
              <a:rPr dirty="0"/>
              <a:t>n</a:t>
            </a:r>
            <a:r>
              <a:rPr spc="-5" dirty="0"/>
              <a:t>o</a:t>
            </a:r>
            <a:r>
              <a:rPr spc="-45" dirty="0"/>
              <a:t>m</a:t>
            </a:r>
            <a:r>
              <a:rPr dirty="0"/>
              <a:t>i</a:t>
            </a:r>
            <a:r>
              <a:rPr spc="-20" dirty="0"/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1809666" y="4159250"/>
            <a:ext cx="6159498" cy="1943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800" y="1631950"/>
            <a:ext cx="6159498" cy="196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2686811"/>
            <a:ext cx="1182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Manipulato</a:t>
            </a:r>
            <a:r>
              <a:rPr sz="1800" spc="-1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5290311"/>
            <a:ext cx="11537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Diﬀ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spc="-20" dirty="0">
                <a:latin typeface="Calibri"/>
                <a:cs typeface="Calibri"/>
              </a:rPr>
              <a:t>Whee</a:t>
            </a:r>
            <a:r>
              <a:rPr sz="1800" spc="-5" dirty="0">
                <a:latin typeface="Calibri"/>
                <a:cs typeface="Calibri"/>
              </a:rPr>
              <a:t>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6171519"/>
            <a:ext cx="3429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 smtClean="0">
                <a:latin typeface="Calibri"/>
                <a:cs typeface="Calibri"/>
              </a:rPr>
              <a:t>Conﬁ</a:t>
            </a:r>
            <a:r>
              <a:rPr sz="1800" i="1" spc="-10" dirty="0" smtClean="0">
                <a:latin typeface="Calibri"/>
                <a:cs typeface="Calibri"/>
              </a:rPr>
              <a:t>gur</a:t>
            </a:r>
            <a:r>
              <a:rPr lang="en-US" sz="1800" i="1" spc="-10" dirty="0" smtClean="0">
                <a:latin typeface="Calibri"/>
                <a:cs typeface="Calibri"/>
              </a:rPr>
              <a:t>ation Space</a:t>
            </a:r>
          </a:p>
          <a:p>
            <a:pPr marL="12700">
              <a:lnSpc>
                <a:spcPct val="100000"/>
              </a:lnSpc>
            </a:pPr>
            <a:r>
              <a:rPr lang="en-US" sz="1400" spc="-10" dirty="0" smtClean="0">
                <a:latin typeface="Calibri"/>
                <a:cs typeface="Calibri"/>
              </a:rPr>
              <a:t>(set of angles each actuator can be set to)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0" y="6102349"/>
            <a:ext cx="3505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20" dirty="0" smtClean="0">
                <a:latin typeface="Calibri"/>
                <a:cs typeface="Calibri"/>
              </a:rPr>
              <a:t>Wo</a:t>
            </a:r>
            <a:r>
              <a:rPr sz="1800" i="1" spc="-10" dirty="0" smtClean="0">
                <a:latin typeface="Calibri"/>
                <a:cs typeface="Calibri"/>
              </a:rPr>
              <a:t>rkspace</a:t>
            </a:r>
            <a:r>
              <a:rPr lang="en-US" sz="1800" i="1" spc="-10" dirty="0" smtClean="0">
                <a:latin typeface="Calibri"/>
                <a:cs typeface="Calibri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1400" spc="-10" dirty="0" smtClean="0">
                <a:latin typeface="Calibri"/>
                <a:cs typeface="Calibri"/>
              </a:rPr>
              <a:t>(the physical space the robot can move to )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03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Modeling Wheeled Robots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motion models are idealized.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No wheel slippage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No axle flex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Wheels don't compress, etc.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/>
              <a:t>Pose - Variables needed for state of robot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Action - Commands to send to robot</a:t>
            </a:r>
          </a:p>
        </p:txBody>
      </p:sp>
    </p:spTree>
    <p:extLst>
      <p:ext uri="{BB962C8B-B14F-4D97-AF65-F5344CB8AC3E}">
        <p14:creationId xmlns:p14="http://schemas.microsoft.com/office/powerpoint/2010/main" val="42878543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*}&#10;\Delta x = \int_{0}^{t} 2 \pi r \omega_0 dt = 2 \pi r \omega_0 t&#10;\end{equation*}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*}&#10;%%\Delta x = \int_{0}^{t} 2 \pi r \omega_0 dt = 2 \pi r \omega_0 t&#10;f(x, (\omega_0,t)) = x + 2 \pi r \omega_0 t&#10;\end{equation*}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*}&#10;%%\Delta x = \int_{0}^{t} 2 \pi r \omega_0 dt = 2 \pi r \omega_0 t&#10;(\dot{x},\dot{y}, \dot{\theta})&#10;\end{equation*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*}&#10;%%\Delta x = \int_{0}^{t} 2 \pi r \omega_0 dt = 2 \pi r \omega_0 t&#10;v_r = \dot{\Phi_r} r, v_l = \dot{\Phi_l} r&#10;\end{equation*}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uation*}&#10;\begin{pmatrix}&#10;  \dot{x} &amp; \dot{y} &amp; \dot{\theta} \end{pmatrix}= \begin{pmatrix}&#10; \frac{r \dot \Phi_r}{2} + \frac{r \dot \Phi_l}{2} &amp; 0 &amp; &#10;\frac{r \dot \Phi_r}{d} - \frac{r \dot \Phi_l}{d}  &#10;                                     \end{pmatrix}&#10; \end{equation*}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1176</Words>
  <Application>Microsoft Office PowerPoint</Application>
  <PresentationFormat>On-screen Show (4:3)</PresentationFormat>
  <Paragraphs>195</Paragraphs>
  <Slides>34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Kinematics</vt:lpstr>
      <vt:lpstr>Goals of this class</vt:lpstr>
      <vt:lpstr>Kinematics</vt:lpstr>
      <vt:lpstr>Forward/Inverse Kinematics</vt:lpstr>
      <vt:lpstr>Forward kinematics of a simple arm</vt:lpstr>
      <vt:lpstr>Transformation from end-effector to base</vt:lpstr>
      <vt:lpstr>Holonomic vs. Non-­‐Holonomic Systems</vt:lpstr>
      <vt:lpstr>Holonomic vs. Non-­‐Holonomic</vt:lpstr>
      <vt:lpstr>Modeling Wheeled Robots</vt:lpstr>
      <vt:lpstr>Simple Robot</vt:lpstr>
      <vt:lpstr>Robot Velocity</vt:lpstr>
      <vt:lpstr>Wheel Angular Velocity</vt:lpstr>
      <vt:lpstr>Inverse Kinematic Models</vt:lpstr>
      <vt:lpstr>Simple Robot Observations</vt:lpstr>
      <vt:lpstr>Simple Robot in 2D</vt:lpstr>
      <vt:lpstr>2D Kinematics</vt:lpstr>
      <vt:lpstr>2D Kinematics</vt:lpstr>
      <vt:lpstr>Differential Drive</vt:lpstr>
      <vt:lpstr>PowerPoint Presentation</vt:lpstr>
      <vt:lpstr>PowerPoint Presentation</vt:lpstr>
      <vt:lpstr>PowerPoint Presentation</vt:lpstr>
      <vt:lpstr>PowerPoint Presentation</vt:lpstr>
      <vt:lpstr>Wheels Go in Circles</vt:lpstr>
      <vt:lpstr>Wheels Go In Circles 2</vt:lpstr>
      <vt:lpstr>DD Kinematics</vt:lpstr>
      <vt:lpstr>Observations about DD</vt:lpstr>
      <vt:lpstr>Forward Kinematics DD</vt:lpstr>
      <vt:lpstr>Forward Kinematics</vt:lpstr>
      <vt:lpstr>Inverse Kinematics</vt:lpstr>
      <vt:lpstr>Using the notation of the books </vt:lpstr>
      <vt:lpstr>Transformation of the coordinates</vt:lpstr>
      <vt:lpstr>Inverse Kinematics of Mobile Robots</vt:lpstr>
      <vt:lpstr>Additional Assumption</vt:lpstr>
      <vt:lpstr>Summary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</dc:title>
  <dc:creator>fer</dc:creator>
  <cp:lastModifiedBy>Cornelia Fermuller</cp:lastModifiedBy>
  <cp:revision>61</cp:revision>
  <dcterms:created xsi:type="dcterms:W3CDTF">2016-02-11T02:51:24Z</dcterms:created>
  <dcterms:modified xsi:type="dcterms:W3CDTF">2017-02-09T00:33:09Z</dcterms:modified>
</cp:coreProperties>
</file>