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embeddedFontLst>
    <p:embeddedFont>
      <p:font typeface="PT Sans Narrow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PTSansNarrow-bold.fntdata"/><Relationship Id="rId25" Type="http://schemas.openxmlformats.org/officeDocument/2006/relationships/slide" Target="slides/slide21.xml"/><Relationship Id="rId47" Type="http://schemas.openxmlformats.org/officeDocument/2006/relationships/font" Target="fonts/PTSansNarrow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hardware abstraction - you as a programmer don’t care what hardware your data is coming from as long it is a certain type of data.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The camera middleware contains a driver for the kinect and can read it from the device and output it to the “brain” software as a standardized image. On the other hand the control node can take in commands in the form “go forward by 2 metres and rotate by sixty degrees” and can then translate it to appropriate commands for the pioneer base.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But the actual software that determines the behaviour of the robot didn’t change. I.e. perception stayed the same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But the actual software that determines the behaviour of the robot didn’t change. I.e. perception stayed the same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A robot consists of several parts: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Package is an organizational unit of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Package is an organizational unit of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A robot consists of several parts: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Let’s say we want our robot to follow red balls. The hardware platform is ready, we have a robot that has a camera and that can move around. How do we write the software to do it?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sensors that allow it to measure the environment around it,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A2A"/>
              </a:buClr>
              <a:buFont typeface="Arial"/>
              <a:buNone/>
              <a:defRPr b="1" i="0" sz="4800" u="none" cap="none" strike="noStrike">
                <a:solidFill>
                  <a:srgbClr val="FF2A2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  <a:defRPr b="0" i="0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○"/>
              <a:defRPr b="0" i="0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■"/>
              <a:defRPr b="0" i="0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○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■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○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■"/>
              <a:defRPr b="0" i="0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150" y="0"/>
            <a:ext cx="9144000" cy="946498"/>
          </a:xfrm>
          <a:prstGeom prst="rect">
            <a:avLst/>
          </a:prstGeom>
          <a:solidFill>
            <a:srgbClr val="FF2A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T Sans Narrow"/>
              <a:buNone/>
              <a:defRPr b="0" i="0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5.png"/><Relationship Id="rId8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nswers.ro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image" Target="../media/image12.jpg"/><Relationship Id="rId7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hyperlink" Target="http://wiki.ros.org/ROS/Tutorials/WritingPublisherSubscriber%28python%29#rospy_tutorials.2BAC8-Tutorials.2BAC8-WritingPublisherSubscriber.CA-c82832e0d612370fe9886563f0b7f5433f6caee1_20" TargetMode="External"/><Relationship Id="rId11" Type="http://schemas.openxmlformats.org/officeDocument/2006/relationships/hyperlink" Target="http://wiki.ros.org/ROS/Tutorials/WritingPublisherSubscriber%28python%29#rospy_tutorials.2BAC8-Tutorials.2BAC8-WritingPublisherSubscriber.CA-c82832e0d612370fe9886563f0b7f5433f6caee1_11" TargetMode="External"/><Relationship Id="rId10" Type="http://schemas.openxmlformats.org/officeDocument/2006/relationships/hyperlink" Target="http://wiki.ros.org/ROS/Tutorials/WritingPublisherSubscriber%28python%29#rospy_tutorials.2BAC8-Tutorials.2BAC8-WritingPublisherSubscriber.CA-c82832e0d612370fe9886563f0b7f5433f6caee1_10" TargetMode="External"/><Relationship Id="rId13" Type="http://schemas.openxmlformats.org/officeDocument/2006/relationships/hyperlink" Target="http://wiki.ros.org/ROS/Tutorials/WritingPublisherSubscriber%28python%29#rospy_tutorials.2BAC8-Tutorials.2BAC8-WritingPublisherSubscriber.CA-c82832e0d612370fe9886563f0b7f5433f6caee1_13" TargetMode="External"/><Relationship Id="rId12" Type="http://schemas.openxmlformats.org/officeDocument/2006/relationships/hyperlink" Target="http://wiki.ros.org/ROS/Tutorials/WritingPublisherSubscriber%28python%29#rospy_tutorials.2BAC8-Tutorials.2BAC8-WritingPublisherSubscriber.CA-c82832e0d612370fe9886563f0b7f5433f6caee1_1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iki.ros.org/ROS/Tutorials/WritingPublisherSubscriber%28python%29#rospy_tutorials.2BAC8-Tutorials.2BAC8-WritingPublisherSubscriber.CA-c82832e0d612370fe9886563f0b7f5433f6caee1_3" TargetMode="External"/><Relationship Id="rId4" Type="http://schemas.openxmlformats.org/officeDocument/2006/relationships/hyperlink" Target="http://wiki.ros.org/ROS/Tutorials/WritingPublisherSubscriber%28python%29#rospy_tutorials.2BAC8-Tutorials.2BAC8-WritingPublisherSubscriber.CA-c82832e0d612370fe9886563f0b7f5433f6caee1_4" TargetMode="External"/><Relationship Id="rId9" Type="http://schemas.openxmlformats.org/officeDocument/2006/relationships/hyperlink" Target="http://wiki.ros.org/ROS/Tutorials/WritingPublisherSubscriber%28python%29#rospy_tutorials.2BAC8-Tutorials.2BAC8-WritingPublisherSubscriber.CA-c82832e0d612370fe9886563f0b7f5433f6caee1_9" TargetMode="External"/><Relationship Id="rId15" Type="http://schemas.openxmlformats.org/officeDocument/2006/relationships/hyperlink" Target="http://wiki.ros.org/ROS/Tutorials/WritingPublisherSubscriber%28python%29#rospy_tutorials.2BAC8-Tutorials.2BAC8-WritingPublisherSubscriber.CA-c82832e0d612370fe9886563f0b7f5433f6caee1_15" TargetMode="External"/><Relationship Id="rId14" Type="http://schemas.openxmlformats.org/officeDocument/2006/relationships/hyperlink" Target="http://wiki.ros.org/ROS/Tutorials/WritingPublisherSubscriber%28python%29#rospy_tutorials.2BAC8-Tutorials.2BAC8-WritingPublisherSubscriber.CA-c82832e0d612370fe9886563f0b7f5433f6caee1_14" TargetMode="External"/><Relationship Id="rId17" Type="http://schemas.openxmlformats.org/officeDocument/2006/relationships/hyperlink" Target="http://wiki.ros.org/ROS/Tutorials/WritingPublisherSubscriber%28python%29#rospy_tutorials.2BAC8-Tutorials.2BAC8-WritingPublisherSubscriber.CA-c82832e0d612370fe9886563f0b7f5433f6caee1_17" TargetMode="External"/><Relationship Id="rId16" Type="http://schemas.openxmlformats.org/officeDocument/2006/relationships/hyperlink" Target="http://wiki.ros.org/ROS/Tutorials/WritingPublisherSubscriber%28python%29#rospy_tutorials.2BAC8-Tutorials.2BAC8-WritingPublisherSubscriber.CA-c82832e0d612370fe9886563f0b7f5433f6caee1_16" TargetMode="External"/><Relationship Id="rId5" Type="http://schemas.openxmlformats.org/officeDocument/2006/relationships/hyperlink" Target="http://wiki.ros.org/ROS/Tutorials/WritingPublisherSubscriber%28python%29#rospy_tutorials.2BAC8-Tutorials.2BAC8-WritingPublisherSubscriber.CA-c82832e0d612370fe9886563f0b7f5433f6caee1_5" TargetMode="External"/><Relationship Id="rId19" Type="http://schemas.openxmlformats.org/officeDocument/2006/relationships/hyperlink" Target="http://wiki.ros.org/ROS/Tutorials/WritingPublisherSubscriber%28python%29#rospy_tutorials.2BAC8-Tutorials.2BAC8-WritingPublisherSubscriber.CA-c82832e0d612370fe9886563f0b7f5433f6caee1_19" TargetMode="External"/><Relationship Id="rId6" Type="http://schemas.openxmlformats.org/officeDocument/2006/relationships/hyperlink" Target="http://wiki.ros.org/ROS/Tutorials/WritingPublisherSubscriber%28python%29#rospy_tutorials.2BAC8-Tutorials.2BAC8-WritingPublisherSubscriber.CA-c82832e0d612370fe9886563f0b7f5433f6caee1_6" TargetMode="External"/><Relationship Id="rId18" Type="http://schemas.openxmlformats.org/officeDocument/2006/relationships/hyperlink" Target="http://wiki.ros.org/ROS/Tutorials/WritingPublisherSubscriber%28python%29#rospy_tutorials.2BAC8-Tutorials.2BAC8-WritingPublisherSubscriber.CA-c82832e0d612370fe9886563f0b7f5433f6caee1_18" TargetMode="External"/><Relationship Id="rId7" Type="http://schemas.openxmlformats.org/officeDocument/2006/relationships/hyperlink" Target="http://wiki.ros.org/ROS/Tutorials/WritingPublisherSubscriber%28python%29#rospy_tutorials.2BAC8-Tutorials.2BAC8-WritingPublisherSubscriber.CA-c82832e0d612370fe9886563f0b7f5433f6caee1_7" TargetMode="External"/><Relationship Id="rId8" Type="http://schemas.openxmlformats.org/officeDocument/2006/relationships/hyperlink" Target="http://wiki.ros.org/ROS/Tutorials/WritingPublisherSubscriber%28python%29#rospy_tutorials.2BAC8-Tutorials.2BAC8-WritingPublisherSubscriber.CA-c82832e0d612370fe9886563f0b7f5433f6caee1_8" TargetMode="Externa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://wiki.ros.org/ROS/Tutorials/WritingPublisherSubscriber%28python%29#rospy_tutorials.2BAC8-Tutorials.2BAC8-WritingPublisherSubscriber.CA-1b01f1a47bfa1c005374252f8e11db76472de33e_15" TargetMode="External"/><Relationship Id="rId10" Type="http://schemas.openxmlformats.org/officeDocument/2006/relationships/hyperlink" Target="http://wiki.ros.org/ROS/Tutorials/WritingPublisherSubscriber%28python%29#rospy_tutorials.2BAC8-Tutorials.2BAC8-WritingPublisherSubscriber.CA-1b01f1a47bfa1c005374252f8e11db76472de33e_8" TargetMode="External"/><Relationship Id="rId13" Type="http://schemas.openxmlformats.org/officeDocument/2006/relationships/hyperlink" Target="http://wiki.ros.org/ROS/Tutorials/WritingPublisherSubscriber%28python%29#rospy_tutorials.2BAC8-Tutorials.2BAC8-WritingPublisherSubscriber.CA-1b01f1a47bfa1c005374252f8e11db76472de33e_18" TargetMode="External"/><Relationship Id="rId12" Type="http://schemas.openxmlformats.org/officeDocument/2006/relationships/hyperlink" Target="http://wiki.ros.org/ROS/Tutorials/WritingPublisherSubscriber%28python%29#rospy_tutorials.2BAC8-Tutorials.2BAC8-WritingPublisherSubscriber.CA-1b01f1a47bfa1c005374252f8e11db76472de33e_1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iki.ros.org/ROS/Tutorials/WritingPublisherSubscriber%28python%29#rospy_tutorials.2BAC8-Tutorials.2BAC8-WritingPublisherSubscriber.CA-1b01f1a47bfa1c005374252f8e11db76472de33e_1" TargetMode="External"/><Relationship Id="rId4" Type="http://schemas.openxmlformats.org/officeDocument/2006/relationships/hyperlink" Target="http://wiki.ros.org/ROS/Tutorials/WritingPublisherSubscriber%28python%29#rospy_tutorials.2BAC8-Tutorials.2BAC8-WritingPublisherSubscriber.CA-1b01f1a47bfa1c005374252f8e11db76472de33e_2" TargetMode="External"/><Relationship Id="rId9" Type="http://schemas.openxmlformats.org/officeDocument/2006/relationships/hyperlink" Target="http://wiki.ros.org/ROS/Tutorials/WritingPublisherSubscriber%28python%29#rospy_tutorials.2BAC8-Tutorials.2BAC8-WritingPublisherSubscriber.CA-1b01f1a47bfa1c005374252f8e11db76472de33e_7" TargetMode="External"/><Relationship Id="rId15" Type="http://schemas.openxmlformats.org/officeDocument/2006/relationships/hyperlink" Target="http://wiki.ros.org/ROS/Tutorials/WritingPublisherSubscriber%28python%29#rospy_tutorials.2BAC8-Tutorials.2BAC8-WritingPublisherSubscriber.CA-1b01f1a47bfa1c005374252f8e11db76472de33e_20" TargetMode="External"/><Relationship Id="rId14" Type="http://schemas.openxmlformats.org/officeDocument/2006/relationships/hyperlink" Target="http://wiki.ros.org/ROS/Tutorials/WritingPublisherSubscriber%28python%29#rospy_tutorials.2BAC8-Tutorials.2BAC8-WritingPublisherSubscriber.CA-1b01f1a47bfa1c005374252f8e11db76472de33e_19" TargetMode="External"/><Relationship Id="rId17" Type="http://schemas.openxmlformats.org/officeDocument/2006/relationships/hyperlink" Target="http://wiki.ros.org/ROS/Tutorials/WritingPublisherSubscriber%28python%29#rospy_tutorials.2BAC8-Tutorials.2BAC8-WritingPublisherSubscriber.CA-1b01f1a47bfa1c005374252f8e11db76472de33e_22" TargetMode="External"/><Relationship Id="rId16" Type="http://schemas.openxmlformats.org/officeDocument/2006/relationships/hyperlink" Target="http://wiki.ros.org/ROS/Tutorials/WritingPublisherSubscriber%28python%29#rospy_tutorials.2BAC8-Tutorials.2BAC8-WritingPublisherSubscriber.CA-1b01f1a47bfa1c005374252f8e11db76472de33e_21" TargetMode="External"/><Relationship Id="rId5" Type="http://schemas.openxmlformats.org/officeDocument/2006/relationships/hyperlink" Target="http://wiki.ros.org/ROS/Tutorials/WritingPublisherSubscriber%28python%29#rospy_tutorials.2BAC8-Tutorials.2BAC8-WritingPublisherSubscriber.CA-1b01f1a47bfa1c005374252f8e11db76472de33e_3" TargetMode="External"/><Relationship Id="rId6" Type="http://schemas.openxmlformats.org/officeDocument/2006/relationships/hyperlink" Target="http://wiki.ros.org/ROS/Tutorials/WritingPublisherSubscriber%28python%29#rospy_tutorials.2BAC8-Tutorials.2BAC8-WritingPublisherSubscriber.CA-1b01f1a47bfa1c005374252f8e11db76472de33e_4" TargetMode="External"/><Relationship Id="rId18" Type="http://schemas.openxmlformats.org/officeDocument/2006/relationships/hyperlink" Target="http://wiki.ros.org/ROS/Tutorials/WritingPublisherSubscriber%28python%29#rospy_tutorials.2BAC8-Tutorials.2BAC8-WritingPublisherSubscriber.CA-1b01f1a47bfa1c005374252f8e11db76472de33e_23" TargetMode="External"/><Relationship Id="rId7" Type="http://schemas.openxmlformats.org/officeDocument/2006/relationships/hyperlink" Target="http://wiki.ros.org/ROS/Tutorials/WritingPublisherSubscriber%28python%29#rospy_tutorials.2BAC8-Tutorials.2BAC8-WritingPublisherSubscriber.CA-1b01f1a47bfa1c005374252f8e11db76472de33e_5" TargetMode="External"/><Relationship Id="rId8" Type="http://schemas.openxmlformats.org/officeDocument/2006/relationships/hyperlink" Target="http://wiki.ros.org/ROS/Tutorials/WritingPublisherSubscriber%28python%29#rospy_tutorials.2BAC8-Tutorials.2BAC8-WritingPublisherSubscriber.CA-1b01f1a47bfa1c005374252f8e11db76472de33e_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hyperlink" Target="http://wiki.ros.org/indigo/Installation/Ubuntu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iki.ros.org/ROS/Tutoria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ros/cheatsheet/releases/tag/0.0.1" TargetMode="External"/><Relationship Id="rId4" Type="http://schemas.openxmlformats.org/officeDocument/2006/relationships/hyperlink" Target="http://answers.ros.org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028285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CMSC498F</a:t>
            </a: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1464442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A2A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rgbClr val="FF2A2A"/>
                </a:solidFill>
                <a:latin typeface="Arial"/>
                <a:ea typeface="Arial"/>
                <a:cs typeface="Arial"/>
                <a:sym typeface="Arial"/>
              </a:rPr>
              <a:t>Robotics and Perception</a:t>
            </a:r>
          </a:p>
        </p:txBody>
      </p:sp>
      <p:pic>
        <p:nvPicPr>
          <p:cNvPr descr="ros_logo.png"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862" y="4612925"/>
            <a:ext cx="4600574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idx="1" type="subTitle"/>
          </p:nvPr>
        </p:nvSpPr>
        <p:spPr>
          <a:xfrm>
            <a:off x="303275" y="4433225"/>
            <a:ext cx="3584700" cy="157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3: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782375" y="5955875"/>
            <a:ext cx="2626500" cy="536400"/>
          </a:xfrm>
          <a:prstGeom prst="rect">
            <a:avLst/>
          </a:prstGeom>
          <a:noFill/>
          <a:ln cap="flat" cmpd="sng" w="9525">
            <a:solidFill>
              <a:srgbClr val="B7B7B7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(adapted from Todd Hester)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ectSensor.png"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6" y="4990064"/>
            <a:ext cx="2516795" cy="1050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decide that we can get a better results using Kinect 2.0?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want to share our code with a different lab, but they only have a Roomba robot, not a Pioneer?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 we have to rewrite a big chunk of the code to accommodate new interfaces?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Problems with brute force approach</a:t>
            </a:r>
          </a:p>
        </p:txBody>
      </p:sp>
      <p:pic>
        <p:nvPicPr>
          <p:cNvPr descr="image-1404-laptop.png"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875" y="4872544"/>
            <a:ext cx="2546258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oneer3dx.png"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5821" y="4669964"/>
            <a:ext cx="2208001" cy="1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decide that we can get a better results using Kinect 2.0?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want to share our code with a different lab, but they only have a Roomba robot, not a Pioneer?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 we have to rewrite a big chunk of the code to accommodate new interfaces?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Problems with brute force approach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7374" y="4990103"/>
            <a:ext cx="2311744" cy="1050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875" y="4872544"/>
            <a:ext cx="2546258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oneer3dx.png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5821" y="4669964"/>
            <a:ext cx="2208001" cy="16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.png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03036" y="4646087"/>
            <a:ext cx="2173574" cy="17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decide that we can get a better results using Kinect 2.0?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if we want to share our code with a different lab, but they only have a Roomba robot, not a Pioneer?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 we have to rewrite a big chunk of the code to accommodate new interfaces?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Problems with brute force approach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7374" y="4990103"/>
            <a:ext cx="2311744" cy="1050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8875" y="4872544"/>
            <a:ext cx="2546258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2731875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940550" y="52319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Robotic middleware provides an abstraction layer between computation and robot hardware.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Similar to OS hardware abstraction which allows your program to work independent of the actual hardware.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i.e. hardware abstraction layer in an OS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Enter robotic middleware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Example: a mobile platform</a:t>
            </a:r>
          </a:p>
        </p:txBody>
      </p:sp>
      <p:pic>
        <p:nvPicPr>
          <p:cNvPr descr="KinectSensor.png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25" y="5326657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428" y="5072837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263" name="Shape 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298" y="5233473"/>
            <a:ext cx="2200957" cy="10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Shape 264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266" name="Shape 266"/>
          <p:cNvSpPr txBox="1"/>
          <p:nvPr/>
        </p:nvSpPr>
        <p:spPr>
          <a:xfrm rot="-5400000">
            <a:off x="-348606" y="525832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3047532" y="5791525"/>
            <a:ext cx="886017" cy="0"/>
            <a:chOff x="3047532" y="5743262"/>
            <a:chExt cx="886017" cy="0"/>
          </a:xfrm>
        </p:grpSpPr>
        <p:cxnSp>
          <p:nvCxnSpPr>
            <p:cNvPr id="268" name="Shape 26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9" name="Shape 26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270" name="Shape 270"/>
          <p:cNvSpPr txBox="1"/>
          <p:nvPr/>
        </p:nvSpPr>
        <p:spPr>
          <a:xfrm>
            <a:off x="3143291" y="5325512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5946307" y="5325511"/>
            <a:ext cx="886017" cy="466012"/>
            <a:chOff x="5946307" y="5373775"/>
            <a:chExt cx="886017" cy="466012"/>
          </a:xfrm>
        </p:grpSpPr>
        <p:grpSp>
          <p:nvGrpSpPr>
            <p:cNvPr id="272" name="Shape 272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273" name="Shape 273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74" name="Shape 274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75" name="Shape 275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5108" y="136418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Shape 277"/>
          <p:cNvGrpSpPr/>
          <p:nvPr/>
        </p:nvGrpSpPr>
        <p:grpSpPr>
          <a:xfrm rot="5400000">
            <a:off x="4512757" y="4560712"/>
            <a:ext cx="886017" cy="0"/>
            <a:chOff x="3047532" y="5743262"/>
            <a:chExt cx="886017" cy="0"/>
          </a:xfrm>
        </p:grpSpPr>
        <p:cxnSp>
          <p:nvCxnSpPr>
            <p:cNvPr id="278" name="Shape 27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9" name="Shape 27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descr="brain.png" id="280" name="Shape 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87" y="5358583"/>
            <a:ext cx="1030574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Shape 281"/>
          <p:cNvGrpSpPr/>
          <p:nvPr/>
        </p:nvGrpSpPr>
        <p:grpSpPr>
          <a:xfrm rot="5400000">
            <a:off x="7291807" y="4546149"/>
            <a:ext cx="886017" cy="0"/>
            <a:chOff x="3047532" y="5743262"/>
            <a:chExt cx="886017" cy="0"/>
          </a:xfrm>
        </p:grpSpPr>
        <p:cxnSp>
          <p:nvCxnSpPr>
            <p:cNvPr id="282" name="Shape 282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3" name="Shape 283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84" name="Shape 284"/>
          <p:cNvGrpSpPr/>
          <p:nvPr/>
        </p:nvGrpSpPr>
        <p:grpSpPr>
          <a:xfrm rot="5400000">
            <a:off x="1438932" y="4546149"/>
            <a:ext cx="886017" cy="0"/>
            <a:chOff x="3047532" y="5743262"/>
            <a:chExt cx="886017" cy="0"/>
          </a:xfrm>
        </p:grpSpPr>
        <p:cxnSp>
          <p:nvCxnSpPr>
            <p:cNvPr id="285" name="Shape 285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6" name="Shape 286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87" name="Shape 287"/>
          <p:cNvGrpSpPr/>
          <p:nvPr/>
        </p:nvGrpSpPr>
        <p:grpSpPr>
          <a:xfrm>
            <a:off x="2195449" y="2626575"/>
            <a:ext cx="750600" cy="255598"/>
            <a:chOff x="2171499" y="2514800"/>
            <a:chExt cx="750600" cy="255598"/>
          </a:xfrm>
        </p:grpSpPr>
        <p:cxnSp>
          <p:nvCxnSpPr>
            <p:cNvPr id="288" name="Shape 288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90" name="Shape 290"/>
          <p:cNvGrpSpPr/>
          <p:nvPr/>
        </p:nvGrpSpPr>
        <p:grpSpPr>
          <a:xfrm flipH="1">
            <a:off x="6547272" y="2626575"/>
            <a:ext cx="750600" cy="255598"/>
            <a:chOff x="2171499" y="2514800"/>
            <a:chExt cx="750600" cy="255598"/>
          </a:xfrm>
        </p:grpSpPr>
        <p:cxnSp>
          <p:nvCxnSpPr>
            <p:cNvPr id="291" name="Shape 291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92" name="Shape 292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889245" y="3077445"/>
            <a:ext cx="1985400" cy="939599"/>
            <a:chOff x="889245" y="3065705"/>
            <a:chExt cx="1985400" cy="939599"/>
          </a:xfrm>
        </p:grpSpPr>
        <p:sp>
          <p:nvSpPr>
            <p:cNvPr id="294" name="Shape 294"/>
            <p:cNvSpPr/>
            <p:nvPr/>
          </p:nvSpPr>
          <p:spPr>
            <a:xfrm>
              <a:off x="889245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990945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(camera node)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6742121" y="3077444"/>
            <a:ext cx="1985400" cy="939599"/>
            <a:chOff x="6742121" y="3196117"/>
            <a:chExt cx="1985400" cy="939599"/>
          </a:xfrm>
        </p:grpSpPr>
        <p:sp>
          <p:nvSpPr>
            <p:cNvPr id="297" name="Shape 297"/>
            <p:cNvSpPr/>
            <p:nvPr/>
          </p:nvSpPr>
          <p:spPr>
            <a:xfrm>
              <a:off x="6742121" y="3196117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843821" y="3263277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(control node)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Example: a mobile platform</a:t>
            </a:r>
          </a:p>
        </p:txBody>
      </p:sp>
      <p:pic>
        <p:nvPicPr>
          <p:cNvPr descr="KinectSensor.png"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25" y="5326657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305" name="Shape 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428" y="5072837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306" name="Shape 3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298" y="5233473"/>
            <a:ext cx="2200957" cy="10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Shape 307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8" name="Shape 308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309" name="Shape 309"/>
          <p:cNvSpPr txBox="1"/>
          <p:nvPr/>
        </p:nvSpPr>
        <p:spPr>
          <a:xfrm rot="-5400000">
            <a:off x="-348606" y="525832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3047532" y="5791525"/>
            <a:ext cx="886017" cy="0"/>
            <a:chOff x="3047532" y="5743262"/>
            <a:chExt cx="886017" cy="0"/>
          </a:xfrm>
        </p:grpSpPr>
        <p:cxnSp>
          <p:nvCxnSpPr>
            <p:cNvPr id="311" name="Shape 311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12" name="Shape 312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13" name="Shape 313"/>
          <p:cNvSpPr txBox="1"/>
          <p:nvPr/>
        </p:nvSpPr>
        <p:spPr>
          <a:xfrm>
            <a:off x="3143291" y="5325512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314" name="Shape 314"/>
          <p:cNvGrpSpPr/>
          <p:nvPr/>
        </p:nvGrpSpPr>
        <p:grpSpPr>
          <a:xfrm>
            <a:off x="5946307" y="5325511"/>
            <a:ext cx="886017" cy="466012"/>
            <a:chOff x="5946307" y="5373775"/>
            <a:chExt cx="886017" cy="466012"/>
          </a:xfrm>
        </p:grpSpPr>
        <p:grpSp>
          <p:nvGrpSpPr>
            <p:cNvPr id="315" name="Shape 315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316" name="Shape 316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318" name="Shape 318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319" name="Shape 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5108" y="136418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Shape 320"/>
          <p:cNvGrpSpPr/>
          <p:nvPr/>
        </p:nvGrpSpPr>
        <p:grpSpPr>
          <a:xfrm rot="5400000">
            <a:off x="4512757" y="4560712"/>
            <a:ext cx="886017" cy="0"/>
            <a:chOff x="3047532" y="5743262"/>
            <a:chExt cx="886017" cy="0"/>
          </a:xfrm>
        </p:grpSpPr>
        <p:cxnSp>
          <p:nvCxnSpPr>
            <p:cNvPr id="321" name="Shape 321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2" name="Shape 322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descr="brain.png" id="323" name="Shape 3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87" y="5358583"/>
            <a:ext cx="1030574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Shape 324"/>
          <p:cNvGrpSpPr/>
          <p:nvPr/>
        </p:nvGrpSpPr>
        <p:grpSpPr>
          <a:xfrm rot="5400000">
            <a:off x="7291807" y="4546149"/>
            <a:ext cx="886017" cy="0"/>
            <a:chOff x="3047532" y="5743262"/>
            <a:chExt cx="886017" cy="0"/>
          </a:xfrm>
        </p:grpSpPr>
        <p:cxnSp>
          <p:nvCxnSpPr>
            <p:cNvPr id="325" name="Shape 325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6" name="Shape 326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27" name="Shape 327"/>
          <p:cNvGrpSpPr/>
          <p:nvPr/>
        </p:nvGrpSpPr>
        <p:grpSpPr>
          <a:xfrm rot="5400000">
            <a:off x="1438932" y="4546149"/>
            <a:ext cx="886017" cy="0"/>
            <a:chOff x="3047532" y="5743262"/>
            <a:chExt cx="886017" cy="0"/>
          </a:xfrm>
        </p:grpSpPr>
        <p:cxnSp>
          <p:nvCxnSpPr>
            <p:cNvPr id="328" name="Shape 32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29" name="Shape 32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30" name="Shape 330"/>
          <p:cNvGrpSpPr/>
          <p:nvPr/>
        </p:nvGrpSpPr>
        <p:grpSpPr>
          <a:xfrm>
            <a:off x="2195449" y="2626575"/>
            <a:ext cx="750600" cy="255598"/>
            <a:chOff x="2171499" y="2514800"/>
            <a:chExt cx="750600" cy="255598"/>
          </a:xfrm>
        </p:grpSpPr>
        <p:cxnSp>
          <p:nvCxnSpPr>
            <p:cNvPr id="331" name="Shape 331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2" name="Shape 332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33" name="Shape 333"/>
          <p:cNvGrpSpPr/>
          <p:nvPr/>
        </p:nvGrpSpPr>
        <p:grpSpPr>
          <a:xfrm flipH="1">
            <a:off x="6547272" y="2626575"/>
            <a:ext cx="750600" cy="255598"/>
            <a:chOff x="2171499" y="2514800"/>
            <a:chExt cx="750600" cy="255598"/>
          </a:xfrm>
        </p:grpSpPr>
        <p:cxnSp>
          <p:nvCxnSpPr>
            <p:cNvPr id="334" name="Shape 334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35" name="Shape 335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336" name="Shape 3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067149" y="1399437"/>
            <a:ext cx="1573817" cy="7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Shape 337"/>
          <p:cNvCxnSpPr/>
          <p:nvPr/>
        </p:nvCxnSpPr>
        <p:spPr>
          <a:xfrm>
            <a:off x="1881950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original.png" id="338" name="Shape 3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928399" y="1037387"/>
            <a:ext cx="1573824" cy="125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Shape 339"/>
          <p:cNvCxnSpPr/>
          <p:nvPr/>
        </p:nvCxnSpPr>
        <p:spPr>
          <a:xfrm rot="10800000">
            <a:off x="1881950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0" name="Shape 340"/>
          <p:cNvCxnSpPr/>
          <p:nvPr/>
        </p:nvCxnSpPr>
        <p:spPr>
          <a:xfrm>
            <a:off x="7734825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7734825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342" name="Shape 342"/>
          <p:cNvGrpSpPr/>
          <p:nvPr/>
        </p:nvGrpSpPr>
        <p:grpSpPr>
          <a:xfrm>
            <a:off x="889245" y="3077445"/>
            <a:ext cx="1985400" cy="939599"/>
            <a:chOff x="889245" y="3065705"/>
            <a:chExt cx="1985400" cy="939599"/>
          </a:xfrm>
        </p:grpSpPr>
        <p:sp>
          <p:nvSpPr>
            <p:cNvPr id="343" name="Shape 343"/>
            <p:cNvSpPr/>
            <p:nvPr/>
          </p:nvSpPr>
          <p:spPr>
            <a:xfrm>
              <a:off x="889245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990945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(camera node)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6742121" y="3077444"/>
            <a:ext cx="1985400" cy="939599"/>
            <a:chOff x="6742121" y="3196117"/>
            <a:chExt cx="1985400" cy="939599"/>
          </a:xfrm>
        </p:grpSpPr>
        <p:sp>
          <p:nvSpPr>
            <p:cNvPr id="346" name="Shape 346"/>
            <p:cNvSpPr/>
            <p:nvPr/>
          </p:nvSpPr>
          <p:spPr>
            <a:xfrm>
              <a:off x="6742121" y="3196117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6843821" y="3263277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(control node)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Example: a mobile platform</a:t>
            </a:r>
          </a:p>
        </p:txBody>
      </p:sp>
      <p:pic>
        <p:nvPicPr>
          <p:cNvPr descr="KinectSensor.png"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25" y="5326657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428" y="5072837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298" y="5233473"/>
            <a:ext cx="2200957" cy="10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Shape 356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7" name="Shape 357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358" name="Shape 358"/>
          <p:cNvSpPr txBox="1"/>
          <p:nvPr/>
        </p:nvSpPr>
        <p:spPr>
          <a:xfrm rot="-5400000">
            <a:off x="-348606" y="525832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3047532" y="5791525"/>
            <a:ext cx="886017" cy="0"/>
            <a:chOff x="3047532" y="5743262"/>
            <a:chExt cx="886017" cy="0"/>
          </a:xfrm>
        </p:grpSpPr>
        <p:cxnSp>
          <p:nvCxnSpPr>
            <p:cNvPr id="360" name="Shape 360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61" name="Shape 361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62" name="Shape 362"/>
          <p:cNvSpPr txBox="1"/>
          <p:nvPr/>
        </p:nvSpPr>
        <p:spPr>
          <a:xfrm>
            <a:off x="3143291" y="5325512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5946307" y="5325511"/>
            <a:ext cx="886017" cy="466012"/>
            <a:chOff x="5946307" y="5373775"/>
            <a:chExt cx="886017" cy="466012"/>
          </a:xfrm>
        </p:grpSpPr>
        <p:grpSp>
          <p:nvGrpSpPr>
            <p:cNvPr id="364" name="Shape 364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365" name="Shape 365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367" name="Shape 367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368" name="Shape 3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5108" y="136418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 rot="5400000">
            <a:off x="4512757" y="4560712"/>
            <a:ext cx="886017" cy="0"/>
            <a:chOff x="3047532" y="5743262"/>
            <a:chExt cx="886017" cy="0"/>
          </a:xfrm>
        </p:grpSpPr>
        <p:cxnSp>
          <p:nvCxnSpPr>
            <p:cNvPr id="370" name="Shape 370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71" name="Shape 371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descr="brain.png"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87" y="5358583"/>
            <a:ext cx="1030574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Shape 373"/>
          <p:cNvGrpSpPr/>
          <p:nvPr/>
        </p:nvGrpSpPr>
        <p:grpSpPr>
          <a:xfrm rot="5400000">
            <a:off x="7291807" y="4546149"/>
            <a:ext cx="886017" cy="0"/>
            <a:chOff x="3047532" y="5743262"/>
            <a:chExt cx="886017" cy="0"/>
          </a:xfrm>
        </p:grpSpPr>
        <p:cxnSp>
          <p:nvCxnSpPr>
            <p:cNvPr id="374" name="Shape 374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75" name="Shape 375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76" name="Shape 376"/>
          <p:cNvGrpSpPr/>
          <p:nvPr/>
        </p:nvGrpSpPr>
        <p:grpSpPr>
          <a:xfrm rot="5400000">
            <a:off x="1438932" y="4546149"/>
            <a:ext cx="886017" cy="0"/>
            <a:chOff x="3047532" y="5743262"/>
            <a:chExt cx="886017" cy="0"/>
          </a:xfrm>
        </p:grpSpPr>
        <p:cxnSp>
          <p:nvCxnSpPr>
            <p:cNvPr id="377" name="Shape 377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78" name="Shape 378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79" name="Shape 379"/>
          <p:cNvGrpSpPr/>
          <p:nvPr/>
        </p:nvGrpSpPr>
        <p:grpSpPr>
          <a:xfrm>
            <a:off x="2195449" y="2626575"/>
            <a:ext cx="750600" cy="255598"/>
            <a:chOff x="2171499" y="2514800"/>
            <a:chExt cx="750600" cy="255598"/>
          </a:xfrm>
        </p:grpSpPr>
        <p:cxnSp>
          <p:nvCxnSpPr>
            <p:cNvPr id="380" name="Shape 380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382" name="Shape 382"/>
          <p:cNvGrpSpPr/>
          <p:nvPr/>
        </p:nvGrpSpPr>
        <p:grpSpPr>
          <a:xfrm flipH="1">
            <a:off x="6547272" y="2626575"/>
            <a:ext cx="750600" cy="255598"/>
            <a:chOff x="2171499" y="2514800"/>
            <a:chExt cx="750600" cy="255598"/>
          </a:xfrm>
        </p:grpSpPr>
        <p:cxnSp>
          <p:nvCxnSpPr>
            <p:cNvPr id="383" name="Shape 383"/>
            <p:cNvCxnSpPr/>
            <p:nvPr/>
          </p:nvCxnSpPr>
          <p:spPr>
            <a:xfrm flipH="1" rot="10800000">
              <a:off x="2546800" y="25148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4" name="Shape 384"/>
            <p:cNvCxnSpPr/>
            <p:nvPr/>
          </p:nvCxnSpPr>
          <p:spPr>
            <a:xfrm flipH="1">
              <a:off x="2171499" y="2642600"/>
              <a:ext cx="375300" cy="1277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385" name="Shape 3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067149" y="1399437"/>
            <a:ext cx="1573817" cy="71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Shape 386"/>
          <p:cNvCxnSpPr/>
          <p:nvPr/>
        </p:nvCxnSpPr>
        <p:spPr>
          <a:xfrm>
            <a:off x="1881950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original.png" id="387" name="Shape 3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928399" y="1037387"/>
            <a:ext cx="1573824" cy="125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/>
          <p:nvPr/>
        </p:nvCxnSpPr>
        <p:spPr>
          <a:xfrm rot="10800000">
            <a:off x="1881950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89" name="Shape 389"/>
          <p:cNvCxnSpPr/>
          <p:nvPr/>
        </p:nvCxnSpPr>
        <p:spPr>
          <a:xfrm>
            <a:off x="7734825" y="2654650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90" name="Shape 390"/>
          <p:cNvCxnSpPr/>
          <p:nvPr/>
        </p:nvCxnSpPr>
        <p:spPr>
          <a:xfrm rot="10800000">
            <a:off x="7734825" y="2327049"/>
            <a:ext cx="0" cy="32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1" name="Shape 391"/>
          <p:cNvSpPr txBox="1"/>
          <p:nvPr/>
        </p:nvSpPr>
        <p:spPr>
          <a:xfrm>
            <a:off x="2871850" y="3618132"/>
            <a:ext cx="4598698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Doesn’t need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to change!!!</a:t>
            </a:r>
          </a:p>
        </p:txBody>
      </p:sp>
      <p:cxnSp>
        <p:nvCxnSpPr>
          <p:cNvPr id="392" name="Shape 392"/>
          <p:cNvCxnSpPr/>
          <p:nvPr/>
        </p:nvCxnSpPr>
        <p:spPr>
          <a:xfrm flipH="1" rot="10800000">
            <a:off x="4079675" y="3401174"/>
            <a:ext cx="255599" cy="2792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393" name="Shape 393"/>
          <p:cNvGrpSpPr/>
          <p:nvPr/>
        </p:nvGrpSpPr>
        <p:grpSpPr>
          <a:xfrm>
            <a:off x="889245" y="3077445"/>
            <a:ext cx="1985400" cy="939599"/>
            <a:chOff x="889245" y="3065705"/>
            <a:chExt cx="1985400" cy="939599"/>
          </a:xfrm>
        </p:grpSpPr>
        <p:sp>
          <p:nvSpPr>
            <p:cNvPr id="394" name="Shape 394"/>
            <p:cNvSpPr/>
            <p:nvPr/>
          </p:nvSpPr>
          <p:spPr>
            <a:xfrm>
              <a:off x="889245" y="3065705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990945" y="3132866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(camera node)</a:t>
              </a: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6742121" y="3077444"/>
            <a:ext cx="1985400" cy="939599"/>
            <a:chOff x="6742121" y="3196117"/>
            <a:chExt cx="1985400" cy="939599"/>
          </a:xfrm>
        </p:grpSpPr>
        <p:sp>
          <p:nvSpPr>
            <p:cNvPr id="397" name="Shape 397"/>
            <p:cNvSpPr/>
            <p:nvPr/>
          </p:nvSpPr>
          <p:spPr>
            <a:xfrm>
              <a:off x="6742121" y="3196117"/>
              <a:ext cx="1985400" cy="9395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6843821" y="3263277"/>
              <a:ext cx="17819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middleware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(control node)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87925"/>
            <a:ext cx="49317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Reusability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Reuse code written by other researchers and share your code with them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Portability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When you get a new robotic platform it’s easier to transfer your code to the new platform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Easier to expand functionality</a:t>
            </a: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Advantages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87925"/>
            <a:ext cx="49317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Reusability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Reuse code written by other researchers and share your code with them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Portability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When you get a new robotic platform it’s easier to transfer your code to the new platform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Easier to expand functionality</a:t>
            </a:r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Advantages</a:t>
            </a:r>
          </a:p>
        </p:txBody>
      </p:sp>
      <p:pic>
        <p:nvPicPr>
          <p:cNvPr descr="55503337.jpg" id="411" name="Shape 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901" y="1579750"/>
            <a:ext cx="3459599" cy="345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number of such middleware robot frameworks exist: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Player, YARP, ROS, Microsoft Robotics Studio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is open source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allows running processes on a distributed network and is architecture agnostic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is de-facto standard in robotic community: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excellent support for hardware drivers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largest library of existing robotic algorithms (navigation, 3D perception, grasping)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vibrant online community (</a:t>
            </a:r>
            <a:r>
              <a:rPr b="0" i="0" lang="en" sz="2400" u="sng" cap="none" strike="noStrike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http://answers.ros.org/</a:t>
            </a: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 ROS?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267412" y="3493457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does a robot work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x="445787" y="3023571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/>
        </p:nvSpPr>
        <p:spPr>
          <a:xfrm rot="-5400000">
            <a:off x="-288581" y="187859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445787" y="4789246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/>
        </p:nvSpPr>
        <p:spPr>
          <a:xfrm rot="-5400000">
            <a:off x="-288581" y="3644270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sp>
        <p:nvSpPr>
          <p:cNvPr id="50" name="Shape 50"/>
          <p:cNvSpPr txBox="1"/>
          <p:nvPr/>
        </p:nvSpPr>
        <p:spPr>
          <a:xfrm rot="-5400000">
            <a:off x="-288581" y="540994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World</a:t>
            </a:r>
          </a:p>
        </p:txBody>
      </p:sp>
      <p:sp>
        <p:nvSpPr>
          <p:cNvPr id="51" name="Shape 51"/>
          <p:cNvSpPr/>
          <p:nvPr/>
        </p:nvSpPr>
        <p:spPr>
          <a:xfrm>
            <a:off x="1417112" y="3493457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1436012" y="3618407"/>
            <a:ext cx="15383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198725" y="3618421"/>
            <a:ext cx="171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Actuators</a:t>
            </a:r>
          </a:p>
        </p:txBody>
      </p:sp>
      <p:sp>
        <p:nvSpPr>
          <p:cNvPr id="54" name="Shape 54"/>
          <p:cNvSpPr/>
          <p:nvPr/>
        </p:nvSpPr>
        <p:spPr>
          <a:xfrm>
            <a:off x="2491861" y="4993825"/>
            <a:ext cx="4160267" cy="1750517"/>
          </a:xfrm>
          <a:prstGeom prst="irregularSeal2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740858" y="5452275"/>
            <a:ext cx="2965199" cy="666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environment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5576492" y="1763593"/>
            <a:ext cx="2018700" cy="825899"/>
            <a:chOff x="5849150" y="1652875"/>
            <a:chExt cx="2018700" cy="825899"/>
          </a:xfrm>
        </p:grpSpPr>
        <p:sp>
          <p:nvSpPr>
            <p:cNvPr id="57" name="Shape 57"/>
            <p:cNvSpPr/>
            <p:nvPr/>
          </p:nvSpPr>
          <p:spPr>
            <a:xfrm>
              <a:off x="603395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584915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3562650" y="1748444"/>
            <a:ext cx="2018700" cy="825899"/>
            <a:chOff x="3619500" y="1652875"/>
            <a:chExt cx="2018700" cy="825899"/>
          </a:xfrm>
        </p:grpSpPr>
        <p:sp>
          <p:nvSpPr>
            <p:cNvPr id="60" name="Shape 60"/>
            <p:cNvSpPr/>
            <p:nvPr/>
          </p:nvSpPr>
          <p:spPr>
            <a:xfrm>
              <a:off x="380430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361950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Cognition</a:t>
              </a:r>
            </a:p>
          </p:txBody>
        </p:sp>
      </p:grpSp>
      <p:cxnSp>
        <p:nvCxnSpPr>
          <p:cNvPr id="62" name="Shape 62"/>
          <p:cNvCxnSpPr/>
          <p:nvPr/>
        </p:nvCxnSpPr>
        <p:spPr>
          <a:xfrm flipH="1" rot="10800000">
            <a:off x="3408373" y="2159593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63" name="Shape 63"/>
          <p:cNvGrpSpPr/>
          <p:nvPr/>
        </p:nvGrpSpPr>
        <p:grpSpPr>
          <a:xfrm>
            <a:off x="1556385" y="1748444"/>
            <a:ext cx="2018700" cy="825899"/>
            <a:chOff x="1518350" y="1652875"/>
            <a:chExt cx="2018700" cy="825899"/>
          </a:xfrm>
        </p:grpSpPr>
        <p:sp>
          <p:nvSpPr>
            <p:cNvPr id="64" name="Shape 64"/>
            <p:cNvSpPr/>
            <p:nvPr/>
          </p:nvSpPr>
          <p:spPr>
            <a:xfrm>
              <a:off x="170315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151835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Perception</a:t>
              </a:r>
            </a:p>
          </p:txBody>
        </p:sp>
      </p:grpSp>
      <p:cxnSp>
        <p:nvCxnSpPr>
          <p:cNvPr id="66" name="Shape 66"/>
          <p:cNvCxnSpPr/>
          <p:nvPr/>
        </p:nvCxnSpPr>
        <p:spPr>
          <a:xfrm flipH="1" rot="10800000">
            <a:off x="2319250" y="2696698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>
            <a:off x="6697850" y="2696700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68" name="Shape 68"/>
          <p:cNvGrpSpPr/>
          <p:nvPr/>
        </p:nvGrpSpPr>
        <p:grpSpPr>
          <a:xfrm rot="10800000">
            <a:off x="2091988" y="4490262"/>
            <a:ext cx="1159686" cy="629100"/>
            <a:chOff x="1962675" y="4499562"/>
            <a:chExt cx="1159686" cy="629100"/>
          </a:xfrm>
        </p:grpSpPr>
        <p:cxnSp>
          <p:nvCxnSpPr>
            <p:cNvPr id="69" name="Shape 69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2493261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2227967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72" name="Shape 72"/>
          <p:cNvGrpSpPr/>
          <p:nvPr/>
        </p:nvGrpSpPr>
        <p:grpSpPr>
          <a:xfrm flipH="1">
            <a:off x="6013424" y="4490262"/>
            <a:ext cx="1159686" cy="629100"/>
            <a:chOff x="1962675" y="4499562"/>
            <a:chExt cx="1159686" cy="629100"/>
          </a:xfrm>
        </p:grpSpPr>
        <p:cxnSp>
          <p:nvCxnSpPr>
            <p:cNvPr id="73" name="Shape 73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2493261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2227967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76" name="Shape 76"/>
          <p:cNvCxnSpPr/>
          <p:nvPr/>
        </p:nvCxnSpPr>
        <p:spPr>
          <a:xfrm flipH="1" rot="10800000">
            <a:off x="5417350" y="2132243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Computation is distributed among many processes called nodes.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Each node is responsible for a certain robot functionality.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Nodes exchange data and using the “publish-subscribe” messaging on different “topics”.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are named channels over which messages are exchanged.</a:t>
            </a:r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super quick overview of ROS</a:t>
            </a:r>
          </a:p>
        </p:txBody>
      </p:sp>
      <p:pic>
        <p:nvPicPr>
          <p:cNvPr descr="ROS_basic_concepts_processed.png"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735" y="4726332"/>
            <a:ext cx="3604524" cy="18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 want a robot that goes after tennis balls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nodes might we use?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messages would we send?</a:t>
            </a:r>
          </a:p>
        </p:txBody>
      </p:sp>
      <p:sp>
        <p:nvSpPr>
          <p:cNvPr id="430" name="Shape 43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example</a:t>
            </a:r>
          </a:p>
        </p:txBody>
      </p:sp>
      <p:pic>
        <p:nvPicPr>
          <p:cNvPr descr="pioneer3dx.png"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350" y="4756557"/>
            <a:ext cx="2414976" cy="1849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432" name="Shape 4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808" y="3533662"/>
            <a:ext cx="2784941" cy="140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433" name="Shape 4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37" y="4380764"/>
            <a:ext cx="2752719" cy="1149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0x920.jpg" id="434" name="Shape 4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6825" y="3333075"/>
            <a:ext cx="2447624" cy="324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qual-clipart-equals-hi.png" id="435" name="Shape 4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9010" y="4259496"/>
            <a:ext cx="1485987" cy="10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Split the code into 4 nodes: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Camera node - produces images from the camera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Pioneer node - accepts forward and angular velocity and makes the Pioneer move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example</a:t>
            </a:r>
          </a:p>
        </p:txBody>
      </p:sp>
      <p:pic>
        <p:nvPicPr>
          <p:cNvPr descr="hqdefault.jpg"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825" y="3187775"/>
            <a:ext cx="2927600" cy="2195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>
            <p:ph idx="1" type="body"/>
          </p:nvPr>
        </p:nvSpPr>
        <p:spPr>
          <a:xfrm>
            <a:off x="457200" y="2959725"/>
            <a:ext cx="51126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Blobfinder node - takes an image and returns the position of the tennis ball on the screen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Control node - takes the position of the tennis ball and calculates the velocities required to reach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example</a:t>
            </a:r>
          </a:p>
        </p:txBody>
      </p:sp>
      <p:sp>
        <p:nvSpPr>
          <p:cNvPr id="449" name="Shape 449"/>
          <p:cNvSpPr/>
          <p:nvPr/>
        </p:nvSpPr>
        <p:spPr>
          <a:xfrm flipH="1">
            <a:off x="426898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451" name="Shape 451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vision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454" name="Shape 454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457" name="Shape 457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460" name="Shape 460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Pioneer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cxnSp>
        <p:nvCxnSpPr>
          <p:cNvPr id="462" name="Shape 462"/>
          <p:cNvCxnSpPr>
            <a:stCxn id="449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3" name="Shape 463"/>
          <p:cNvCxnSpPr/>
          <p:nvPr/>
        </p:nvCxnSpPr>
        <p:spPr>
          <a:xfrm rot="10800000">
            <a:off x="7547175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KinectSensor.png" id="464" name="Shape 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87" y="5667664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465" name="Shape 4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4604" y="5413842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466" name="Shape 4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1521" y="5574478"/>
            <a:ext cx="2200957" cy="101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Shape 467"/>
          <p:cNvGrpSpPr/>
          <p:nvPr/>
        </p:nvGrpSpPr>
        <p:grpSpPr>
          <a:xfrm>
            <a:off x="2782306" y="6132530"/>
            <a:ext cx="886017" cy="0"/>
            <a:chOff x="3047532" y="5743262"/>
            <a:chExt cx="886017" cy="0"/>
          </a:xfrm>
        </p:grpSpPr>
        <p:cxnSp>
          <p:nvCxnSpPr>
            <p:cNvPr id="468" name="Shape 46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69" name="Shape 46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470" name="Shape 470"/>
          <p:cNvSpPr txBox="1"/>
          <p:nvPr/>
        </p:nvSpPr>
        <p:spPr>
          <a:xfrm>
            <a:off x="2878065" y="5666517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5772015" y="5666516"/>
            <a:ext cx="886017" cy="466012"/>
            <a:chOff x="5946307" y="5373775"/>
            <a:chExt cx="886017" cy="466012"/>
          </a:xfrm>
        </p:grpSpPr>
        <p:grpSp>
          <p:nvGrpSpPr>
            <p:cNvPr id="472" name="Shape 472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473" name="Shape 473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474" name="Shape 474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475" name="Shape 475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476" name="Shape 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6712" y="5699589"/>
            <a:ext cx="1030574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7547175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8" name="Shape 478"/>
          <p:cNvCxnSpPr/>
          <p:nvPr/>
        </p:nvCxnSpPr>
        <p:spPr>
          <a:xfrm rot="10800000">
            <a:off x="1584200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x="1584200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ros_logo.png" id="480" name="Shape 4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3" y="2922619"/>
            <a:ext cx="1398057" cy="3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example</a:t>
            </a:r>
          </a:p>
        </p:txBody>
      </p:sp>
      <p:sp>
        <p:nvSpPr>
          <p:cNvPr id="486" name="Shape 486"/>
          <p:cNvSpPr/>
          <p:nvPr/>
        </p:nvSpPr>
        <p:spPr>
          <a:xfrm flipH="1">
            <a:off x="426898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Shape 487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488" name="Shape 488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vision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491" name="Shape 491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494" name="Shape 494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497" name="Shape 497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Pioneer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681000" y="2741446"/>
            <a:ext cx="1781999" cy="644549"/>
            <a:chOff x="652150" y="1440150"/>
            <a:chExt cx="1781999" cy="644549"/>
          </a:xfrm>
        </p:grpSpPr>
        <p:sp>
          <p:nvSpPr>
            <p:cNvPr id="500" name="Shape 500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</a:t>
              </a: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1947525" y="2087814"/>
            <a:ext cx="1758074" cy="1980741"/>
            <a:chOff x="1947525" y="2099068"/>
            <a:chExt cx="1758074" cy="1980741"/>
          </a:xfrm>
        </p:grpSpPr>
        <p:sp>
          <p:nvSpPr>
            <p:cNvPr id="503" name="Shape 503"/>
            <p:cNvSpPr/>
            <p:nvPr/>
          </p:nvSpPr>
          <p:spPr>
            <a:xfrm>
              <a:off x="1947525" y="2099068"/>
              <a:ext cx="1758074" cy="8714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91" y="8000"/>
                    <a:pt x="12327" y="33216"/>
                    <a:pt x="22758" y="48001"/>
                  </a:cubicBezTo>
                  <a:cubicBezTo>
                    <a:pt x="33188" y="62783"/>
                    <a:pt x="46378" y="76694"/>
                    <a:pt x="62586" y="88694"/>
                  </a:cubicBezTo>
                  <a:cubicBezTo>
                    <a:pt x="78791" y="100691"/>
                    <a:pt x="110430" y="114781"/>
                    <a:pt x="120000" y="12000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 flipH="1" rot="10800000">
              <a:off x="1947525" y="3208335"/>
              <a:ext cx="1758074" cy="8714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91" y="8000"/>
                    <a:pt x="12327" y="33216"/>
                    <a:pt x="22758" y="48001"/>
                  </a:cubicBezTo>
                  <a:cubicBezTo>
                    <a:pt x="33188" y="62783"/>
                    <a:pt x="46378" y="76694"/>
                    <a:pt x="62586" y="88694"/>
                  </a:cubicBezTo>
                  <a:cubicBezTo>
                    <a:pt x="78791" y="100691"/>
                    <a:pt x="110430" y="114781"/>
                    <a:pt x="120000" y="12000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5427761" y="2087814"/>
            <a:ext cx="1758074" cy="1980741"/>
            <a:chOff x="5427761" y="2031093"/>
            <a:chExt cx="1758074" cy="1980741"/>
          </a:xfrm>
        </p:grpSpPr>
        <p:sp>
          <p:nvSpPr>
            <p:cNvPr id="506" name="Shape 506"/>
            <p:cNvSpPr/>
            <p:nvPr/>
          </p:nvSpPr>
          <p:spPr>
            <a:xfrm rot="10800000">
              <a:off x="5427761" y="3140360"/>
              <a:ext cx="1758074" cy="8714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91" y="8000"/>
                    <a:pt x="12327" y="33216"/>
                    <a:pt x="22758" y="48001"/>
                  </a:cubicBezTo>
                  <a:cubicBezTo>
                    <a:pt x="33188" y="62783"/>
                    <a:pt x="46378" y="76694"/>
                    <a:pt x="62586" y="88694"/>
                  </a:cubicBezTo>
                  <a:cubicBezTo>
                    <a:pt x="78791" y="100691"/>
                    <a:pt x="110430" y="114781"/>
                    <a:pt x="120000" y="12000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 flipH="1">
              <a:off x="5427761" y="2031093"/>
              <a:ext cx="1758074" cy="8714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791" y="8000"/>
                    <a:pt x="12327" y="33216"/>
                    <a:pt x="22758" y="48001"/>
                  </a:cubicBezTo>
                  <a:cubicBezTo>
                    <a:pt x="33188" y="62783"/>
                    <a:pt x="46378" y="76694"/>
                    <a:pt x="62586" y="88694"/>
                  </a:cubicBezTo>
                  <a:cubicBezTo>
                    <a:pt x="78791" y="100691"/>
                    <a:pt x="110430" y="114781"/>
                    <a:pt x="120000" y="12000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 txBox="1"/>
          <p:nvPr/>
        </p:nvSpPr>
        <p:spPr>
          <a:xfrm>
            <a:off x="2440100" y="163010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receive images on topic "image" and publish blobs on topic "blobs"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4877226" y="163010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receive blobs on topic "blobs" and publish velocities on topic "cmd_vel"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4877226" y="356305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receive velocities on topic "cmd_vel"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440100" y="3563050"/>
            <a:ext cx="19248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publish images on topic "image"</a:t>
            </a:r>
          </a:p>
        </p:txBody>
      </p:sp>
      <p:cxnSp>
        <p:nvCxnSpPr>
          <p:cNvPr id="512" name="Shape 512"/>
          <p:cNvCxnSpPr>
            <a:stCxn id="486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13" name="Shape 513"/>
          <p:cNvCxnSpPr/>
          <p:nvPr/>
        </p:nvCxnSpPr>
        <p:spPr>
          <a:xfrm rot="10800000">
            <a:off x="7547175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KinectSensor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87" y="5667664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515" name="Shape 5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4604" y="5413842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516" name="Shape 5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1521" y="5574478"/>
            <a:ext cx="2200957" cy="101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Shape 517"/>
          <p:cNvGrpSpPr/>
          <p:nvPr/>
        </p:nvGrpSpPr>
        <p:grpSpPr>
          <a:xfrm>
            <a:off x="2782306" y="6132530"/>
            <a:ext cx="886017" cy="0"/>
            <a:chOff x="3047532" y="5743262"/>
            <a:chExt cx="886017" cy="0"/>
          </a:xfrm>
        </p:grpSpPr>
        <p:cxnSp>
          <p:nvCxnSpPr>
            <p:cNvPr id="518" name="Shape 51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19" name="Shape 51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520" name="Shape 520"/>
          <p:cNvSpPr txBox="1"/>
          <p:nvPr/>
        </p:nvSpPr>
        <p:spPr>
          <a:xfrm>
            <a:off x="2878065" y="5666517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5772015" y="5666516"/>
            <a:ext cx="886017" cy="466012"/>
            <a:chOff x="5946307" y="5373775"/>
            <a:chExt cx="886017" cy="466012"/>
          </a:xfrm>
        </p:grpSpPr>
        <p:grpSp>
          <p:nvGrpSpPr>
            <p:cNvPr id="522" name="Shape 522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523" name="Shape 523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525" name="Shape 525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526" name="Shape 5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6712" y="5699589"/>
            <a:ext cx="1030574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Shape 527"/>
          <p:cNvCxnSpPr/>
          <p:nvPr/>
        </p:nvCxnSpPr>
        <p:spPr>
          <a:xfrm>
            <a:off x="7547175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8" name="Shape 528"/>
          <p:cNvCxnSpPr/>
          <p:nvPr/>
        </p:nvCxnSpPr>
        <p:spPr>
          <a:xfrm rot="10800000">
            <a:off x="1584200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9" name="Shape 529"/>
          <p:cNvCxnSpPr/>
          <p:nvPr/>
        </p:nvCxnSpPr>
        <p:spPr>
          <a:xfrm>
            <a:off x="1584200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ros_logo.png" id="530" name="Shape 5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3" y="2922619"/>
            <a:ext cx="1398057" cy="3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example</a:t>
            </a:r>
          </a:p>
        </p:txBody>
      </p:sp>
      <p:sp>
        <p:nvSpPr>
          <p:cNvPr id="536" name="Shape 536"/>
          <p:cNvSpPr/>
          <p:nvPr/>
        </p:nvSpPr>
        <p:spPr>
          <a:xfrm flipH="1">
            <a:off x="426898" y="1160425"/>
            <a:ext cx="8290200" cy="389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Shape 537"/>
          <p:cNvGrpSpPr/>
          <p:nvPr/>
        </p:nvGrpSpPr>
        <p:grpSpPr>
          <a:xfrm>
            <a:off x="705825" y="1413639"/>
            <a:ext cx="1781999" cy="644549"/>
            <a:chOff x="652150" y="1440150"/>
            <a:chExt cx="1781999" cy="644549"/>
          </a:xfrm>
        </p:grpSpPr>
        <p:sp>
          <p:nvSpPr>
            <p:cNvPr id="538" name="Shape 538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vision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656175" y="1413639"/>
            <a:ext cx="1781999" cy="644549"/>
            <a:chOff x="652150" y="1440150"/>
            <a:chExt cx="1781999" cy="644549"/>
          </a:xfrm>
        </p:grpSpPr>
        <p:sp>
          <p:nvSpPr>
            <p:cNvPr id="541" name="Shape 541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05825" y="4104622"/>
            <a:ext cx="1781999" cy="644549"/>
            <a:chOff x="652150" y="1440150"/>
            <a:chExt cx="1781999" cy="644549"/>
          </a:xfrm>
        </p:grpSpPr>
        <p:sp>
          <p:nvSpPr>
            <p:cNvPr id="544" name="Shape 544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camera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656175" y="4104622"/>
            <a:ext cx="1781999" cy="644549"/>
            <a:chOff x="652150" y="1440150"/>
            <a:chExt cx="1781999" cy="644549"/>
          </a:xfrm>
        </p:grpSpPr>
        <p:sp>
          <p:nvSpPr>
            <p:cNvPr id="547" name="Shape 547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Pioneer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681000" y="2741446"/>
            <a:ext cx="1781999" cy="644549"/>
            <a:chOff x="652150" y="1440150"/>
            <a:chExt cx="1781999" cy="644549"/>
          </a:xfrm>
        </p:grpSpPr>
        <p:sp>
          <p:nvSpPr>
            <p:cNvPr id="550" name="Shape 550"/>
            <p:cNvSpPr/>
            <p:nvPr/>
          </p:nvSpPr>
          <p:spPr>
            <a:xfrm>
              <a:off x="936998" y="1449000"/>
              <a:ext cx="1212300" cy="63569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652150" y="1440150"/>
              <a:ext cx="1781999" cy="5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ROS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</a:t>
              </a:r>
            </a:p>
          </p:txBody>
        </p:sp>
      </p:grpSp>
      <p:cxnSp>
        <p:nvCxnSpPr>
          <p:cNvPr id="552" name="Shape 552"/>
          <p:cNvCxnSpPr>
            <a:stCxn id="536" idx="2"/>
          </p:cNvCxnSpPr>
          <p:nvPr/>
        </p:nvCxnSpPr>
        <p:spPr>
          <a:xfrm>
            <a:off x="4571999" y="5055325"/>
            <a:ext cx="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7547175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KinectSensor.png" id="554" name="Shape 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87" y="5667664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555" name="Shape 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4604" y="5413842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556" name="Shape 5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1521" y="5574478"/>
            <a:ext cx="2200957" cy="101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Shape 557"/>
          <p:cNvGrpSpPr/>
          <p:nvPr/>
        </p:nvGrpSpPr>
        <p:grpSpPr>
          <a:xfrm>
            <a:off x="2782306" y="6132530"/>
            <a:ext cx="886017" cy="0"/>
            <a:chOff x="3047532" y="5743262"/>
            <a:chExt cx="886017" cy="0"/>
          </a:xfrm>
        </p:grpSpPr>
        <p:cxnSp>
          <p:nvCxnSpPr>
            <p:cNvPr id="558" name="Shape 558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59" name="Shape 559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560" name="Shape 560"/>
          <p:cNvSpPr txBox="1"/>
          <p:nvPr/>
        </p:nvSpPr>
        <p:spPr>
          <a:xfrm>
            <a:off x="2878065" y="5666517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561" name="Shape 561"/>
          <p:cNvGrpSpPr/>
          <p:nvPr/>
        </p:nvGrpSpPr>
        <p:grpSpPr>
          <a:xfrm>
            <a:off x="5772015" y="5666516"/>
            <a:ext cx="886017" cy="466012"/>
            <a:chOff x="5946307" y="5373775"/>
            <a:chExt cx="886017" cy="466012"/>
          </a:xfrm>
        </p:grpSpPr>
        <p:grpSp>
          <p:nvGrpSpPr>
            <p:cNvPr id="562" name="Shape 562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563" name="Shape 563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564" name="Shape 564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565" name="Shape 565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566" name="Shape 5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6712" y="5699589"/>
            <a:ext cx="1030574" cy="683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Shape 567"/>
          <p:cNvCxnSpPr/>
          <p:nvPr/>
        </p:nvCxnSpPr>
        <p:spPr>
          <a:xfrm>
            <a:off x="7547175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8" name="Shape 568"/>
          <p:cNvCxnSpPr/>
          <p:nvPr/>
        </p:nvCxnSpPr>
        <p:spPr>
          <a:xfrm rot="10800000">
            <a:off x="1584200" y="4807799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9" name="Shape 569"/>
          <p:cNvCxnSpPr/>
          <p:nvPr/>
        </p:nvCxnSpPr>
        <p:spPr>
          <a:xfrm>
            <a:off x="1584200" y="5084737"/>
            <a:ext cx="0" cy="299698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ros_logo.png" id="570" name="Shape 5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81513" y="2922619"/>
            <a:ext cx="1398057" cy="370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Shape 571"/>
          <p:cNvCxnSpPr/>
          <p:nvPr/>
        </p:nvCxnSpPr>
        <p:spPr>
          <a:xfrm rot="10800000">
            <a:off x="1584200" y="2233783"/>
            <a:ext cx="0" cy="171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72" name="Shape 572"/>
          <p:cNvCxnSpPr/>
          <p:nvPr/>
        </p:nvCxnSpPr>
        <p:spPr>
          <a:xfrm>
            <a:off x="2487825" y="1701489"/>
            <a:ext cx="416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73" name="Shape 573"/>
          <p:cNvCxnSpPr/>
          <p:nvPr/>
        </p:nvCxnSpPr>
        <p:spPr>
          <a:xfrm>
            <a:off x="7547175" y="2233783"/>
            <a:ext cx="0" cy="171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4" name="Shape 574"/>
          <p:cNvSpPr txBox="1"/>
          <p:nvPr/>
        </p:nvSpPr>
        <p:spPr>
          <a:xfrm>
            <a:off x="3778125" y="1345026"/>
            <a:ext cx="15878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blobs on “blobs”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653700" y="2874925"/>
            <a:ext cx="1128598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on “image”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130291" y="2830776"/>
            <a:ext cx="1587899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velocities on “cmd_vel”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2543775" y="3990550"/>
            <a:ext cx="1843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UP COMMUNICATION BETWEEN NODES</a:t>
            </a:r>
          </a:p>
        </p:txBody>
      </p:sp>
      <p:sp>
        <p:nvSpPr>
          <p:cNvPr id="578" name="Shape 578"/>
          <p:cNvSpPr/>
          <p:nvPr/>
        </p:nvSpPr>
        <p:spPr>
          <a:xfrm>
            <a:off x="3572575" y="3328966"/>
            <a:ext cx="280374" cy="682000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322" y="108444"/>
                  <a:pt x="5938" y="70662"/>
                  <a:pt x="25947" y="50665"/>
                </a:cubicBezTo>
                <a:cubicBezTo>
                  <a:pt x="45945" y="30664"/>
                  <a:pt x="104324" y="8441"/>
                  <a:pt x="11999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is a system for controlling robots from a PC.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is not: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computer OS. ROS runs under Ubuntu, Windows, OS X, Android (however highest compatibility with Ubuntu)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programming language. You can write code with ROS in Python, C++ and other languages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library. However, a lot of important robotic algorithms have implementations in ROS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IDE. You can write code for ROS in any IDE or text editor)</a:t>
            </a:r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is not...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All software in ROS is organized in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packages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Each package can define multiple nodes.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valid ROS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must have a specific structure: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/package_name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CmakeLists.txt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(tells CMake how to build)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Package.xml				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(a description of what’s in the package)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/src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/node1.py				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(Python node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/node2.py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(Python node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create a new </a:t>
            </a:r>
            <a:r>
              <a:rPr b="0" i="1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catkin_create_pkg package_name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can find </a:t>
            </a:r>
            <a:r>
              <a:rPr b="0" i="1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packages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for you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rospack find package_name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(print location of a package)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roscd package_name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(change directory to package folder)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rosls package_name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(list contents of package folder)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find the </a:t>
            </a:r>
            <a:r>
              <a:rPr b="0" i="1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packages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ROS checks the subfolders of the paths stored in the environment variable 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ROS_PACKAGE_PATH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$ echo $ROS_PACKAGE_PATH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/opt/ros/indigo/share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/opt/ros/indigo/stacks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/home/</a:t>
            </a: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&lt;myname&gt;</a:t>
            </a:r>
            <a:r>
              <a:rPr b="0" i="0" lang="en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596" name="Shape 596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Packages: useful commands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a process that performs some computation.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robot control system will usually comprise many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nodes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each having a specific function.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Nodes can be named, so that multiple instances of a node can be running at the same 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Useful commands: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rosrun package_name executable_name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(launch an instance of a node)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rosnode list				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(get a list of active nodes)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rosnode ping	/nodename	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(test connectivity to node)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rosnode info /nodename			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(information about a node)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02" name="Shape 60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267412" y="3493457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does a robot work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445787" y="3023571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/>
        </p:nvSpPr>
        <p:spPr>
          <a:xfrm rot="-5400000">
            <a:off x="-288581" y="187859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445787" y="4789246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 rot="-5400000">
            <a:off x="-288581" y="3644270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sp>
        <p:nvSpPr>
          <p:cNvPr id="87" name="Shape 87"/>
          <p:cNvSpPr txBox="1"/>
          <p:nvPr/>
        </p:nvSpPr>
        <p:spPr>
          <a:xfrm rot="-5400000">
            <a:off x="-288581" y="540994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World</a:t>
            </a:r>
          </a:p>
        </p:txBody>
      </p:sp>
      <p:sp>
        <p:nvSpPr>
          <p:cNvPr id="88" name="Shape 88"/>
          <p:cNvSpPr/>
          <p:nvPr/>
        </p:nvSpPr>
        <p:spPr>
          <a:xfrm>
            <a:off x="1417112" y="3493457"/>
            <a:ext cx="1576199" cy="825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436012" y="3618407"/>
            <a:ext cx="15383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198725" y="3618421"/>
            <a:ext cx="171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Actuators</a:t>
            </a:r>
          </a:p>
        </p:txBody>
      </p:sp>
      <p:sp>
        <p:nvSpPr>
          <p:cNvPr id="91" name="Shape 91"/>
          <p:cNvSpPr/>
          <p:nvPr/>
        </p:nvSpPr>
        <p:spPr>
          <a:xfrm>
            <a:off x="2491861" y="4993825"/>
            <a:ext cx="4160267" cy="1750517"/>
          </a:xfrm>
          <a:prstGeom prst="irregularSeal2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740858" y="5452275"/>
            <a:ext cx="2965199" cy="666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environment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3562650" y="1748444"/>
            <a:ext cx="2018700" cy="825899"/>
            <a:chOff x="3619500" y="1652875"/>
            <a:chExt cx="2018700" cy="825899"/>
          </a:xfrm>
        </p:grpSpPr>
        <p:sp>
          <p:nvSpPr>
            <p:cNvPr id="94" name="Shape 94"/>
            <p:cNvSpPr/>
            <p:nvPr/>
          </p:nvSpPr>
          <p:spPr>
            <a:xfrm>
              <a:off x="3804300" y="1652875"/>
              <a:ext cx="1649100" cy="82589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3619500" y="1777825"/>
              <a:ext cx="2018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Cognition</a:t>
              </a:r>
            </a:p>
          </p:txBody>
        </p:sp>
      </p:grpSp>
      <p:cxnSp>
        <p:nvCxnSpPr>
          <p:cNvPr id="96" name="Shape 96"/>
          <p:cNvCxnSpPr/>
          <p:nvPr/>
        </p:nvCxnSpPr>
        <p:spPr>
          <a:xfrm flipH="1" rot="10800000">
            <a:off x="3408373" y="2159593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 flipH="1" rot="10800000">
            <a:off x="2319250" y="2696698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98" name="Shape 98"/>
          <p:cNvGrpSpPr/>
          <p:nvPr/>
        </p:nvGrpSpPr>
        <p:grpSpPr>
          <a:xfrm flipH="1">
            <a:off x="6013424" y="4490262"/>
            <a:ext cx="1159686" cy="629100"/>
            <a:chOff x="1962675" y="4499562"/>
            <a:chExt cx="1159686" cy="629100"/>
          </a:xfrm>
        </p:grpSpPr>
        <p:cxnSp>
          <p:nvCxnSpPr>
            <p:cNvPr id="99" name="Shape 99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2493261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2227967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102" name="Shape 102"/>
          <p:cNvCxnSpPr/>
          <p:nvPr/>
        </p:nvCxnSpPr>
        <p:spPr>
          <a:xfrm flipH="1" rot="10800000">
            <a:off x="5417350" y="2132243"/>
            <a:ext cx="3504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brain.png"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861" y="100562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 rot="10800000">
            <a:off x="2091988" y="4490262"/>
            <a:ext cx="1159686" cy="629100"/>
            <a:chOff x="1962675" y="4499562"/>
            <a:chExt cx="1159686" cy="629100"/>
          </a:xfrm>
        </p:grpSpPr>
        <p:cxnSp>
          <p:nvCxnSpPr>
            <p:cNvPr id="105" name="Shape 105"/>
            <p:cNvCxnSpPr/>
            <p:nvPr/>
          </p:nvCxnSpPr>
          <p:spPr>
            <a:xfrm>
              <a:off x="1962675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2493261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2227967" y="4499562"/>
              <a:ext cx="629100" cy="629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108" name="Shape 108"/>
          <p:cNvCxnSpPr/>
          <p:nvPr/>
        </p:nvCxnSpPr>
        <p:spPr>
          <a:xfrm>
            <a:off x="6697850" y="2696700"/>
            <a:ext cx="128699" cy="6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371325" y="1173834"/>
            <a:ext cx="84039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primary mechanism for inter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communication is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passing.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are named buses over which nodes exchange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messages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</a:t>
            </a:r>
            <a:r>
              <a:rPr b="0" i="1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defined by it’s name and the type of </a:t>
            </a:r>
            <a:r>
              <a:rPr b="0" i="1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it uses.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</a:t>
            </a:r>
            <a:r>
              <a:rPr b="0" i="1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can: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publish </a:t>
            </a:r>
            <a:r>
              <a:rPr b="0" i="1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messages</a:t>
            </a: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 a </a:t>
            </a:r>
            <a:r>
              <a:rPr b="0" i="1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</a:t>
            </a: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(output)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subscribe to a </a:t>
            </a:r>
            <a:r>
              <a:rPr b="0" i="1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</a:t>
            </a: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 read </a:t>
            </a:r>
            <a:r>
              <a:rPr b="0" i="1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messages</a:t>
            </a:r>
            <a:r>
              <a:rPr b="0" i="0" lang="en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(input)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message types: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std_msgs/String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std_msges/Int32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sensor_msgs/Image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08" name="Shape 60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and messages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There are two nodes: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/talker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/listener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/talker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publishes messages of type 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std_msgs/String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 topic </a:t>
            </a:r>
            <a:r>
              <a:rPr b="0" i="0" lang="en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/chatter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/listener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subscribes to topic </a:t>
            </a:r>
            <a:r>
              <a:rPr b="0" i="0" lang="en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/chatter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14" name="Shape 61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and messages: example</a:t>
            </a:r>
          </a:p>
        </p:txBody>
      </p:sp>
      <p:grpSp>
        <p:nvGrpSpPr>
          <p:cNvPr id="615" name="Shape 615"/>
          <p:cNvGrpSpPr/>
          <p:nvPr/>
        </p:nvGrpSpPr>
        <p:grpSpPr>
          <a:xfrm>
            <a:off x="1578750" y="4804400"/>
            <a:ext cx="5986498" cy="1613999"/>
            <a:chOff x="1636825" y="4804400"/>
            <a:chExt cx="5986498" cy="1613999"/>
          </a:xfrm>
        </p:grpSpPr>
        <p:sp>
          <p:nvSpPr>
            <p:cNvPr id="616" name="Shape 616"/>
            <p:cNvSpPr/>
            <p:nvPr/>
          </p:nvSpPr>
          <p:spPr>
            <a:xfrm>
              <a:off x="1636825" y="4804400"/>
              <a:ext cx="5986498" cy="16139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FF2A2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node_comms.png" id="617" name="Shape 6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98611" y="4967212"/>
              <a:ext cx="5862925" cy="1288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and messages: useful commands</a:t>
            </a: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rostopic list						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(get a list of active topics)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rostopic info /topic_name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(get information about topic)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rostopic type /topic_name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(get the type of message used by the topic)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rostopic echo /topic_name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(print messages published on a topic)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rostopic pub  /topic_name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(publish a message to a topic)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Messages: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rosmsg show message_type		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(show the format of a message type)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457200" y="1287925"/>
            <a:ext cx="8229600" cy="5229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talker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init_node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'talker'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u="sng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    </a:t>
            </a:r>
            <a:r>
              <a:rPr lang="en" sz="1200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'chatter'</a:t>
            </a:r>
            <a:r>
              <a:rPr lang="en" sz="1200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ring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queue_size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80C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80C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 10hz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9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is_shutdown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 %s"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get_time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loginfo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publish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hello_str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6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7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8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17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talker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9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18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ROSInterruptException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20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19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</a:p>
          <a:p>
            <a:pPr indent="-7620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8000"/>
              </a:solidFill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Publisher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457200" y="1287925"/>
            <a:ext cx="8229600" cy="5229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B7FCF"/>
              </a:buClr>
              <a:buSzPct val="25000"/>
              <a:buFont typeface="PT Sans Narrow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loginfo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get_caller_id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"I heard %s"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 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9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init_node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'listener'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Subscriber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"chatter"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# spin() simply keeps python from exiting until this node is stopped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rospy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6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7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b="0" i="0" lang="en" sz="1200" u="none" cap="none" strike="noStrike">
                <a:solidFill>
                  <a:srgbClr val="A0000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" sz="1200" u="none" cap="none" strike="noStrike">
                <a:solidFill>
                  <a:srgbClr val="004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  <a:hlinkClick r:id="rId18"/>
              </a:rPr>
              <a:t>   </a:t>
            </a:r>
            <a:r>
              <a:rPr b="0" i="0" lang="en" sz="1200" u="none" cap="none" strike="noStrike">
                <a:solidFill>
                  <a:srgbClr val="808080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16 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  <a:r>
              <a:rPr b="0" i="0" lang="en" sz="1200" u="none" cap="none" strike="noStrike">
                <a:solidFill>
                  <a:srgbClr val="333333"/>
                </a:solidFill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Subscriber 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has a built in tool to visualize node connectivity.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 launch it: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rosrun rqt_graph rqt_graph</a:t>
            </a:r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Visualizing nodes and topics</a:t>
            </a:r>
          </a:p>
        </p:txBody>
      </p:sp>
      <p:pic>
        <p:nvPicPr>
          <p:cNvPr descr="rqt_graph.png" id="642" name="Shape 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374" y="3020949"/>
            <a:ext cx="6693250" cy="36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rosbag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allows to record all of the topics and time stamped messages that were published on these topics over a period of 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Recorder data is stored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.bag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files.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Playing back a bag file “reproduces” the recorded ROS system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Usage: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rosbag record -a				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(start recording all topics)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rosbag info bag_filename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(get information about a bag file)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rosbag play bag_filename</a:t>
            </a:r>
            <a:r>
              <a:rPr b="0" i="0" lang="en" sz="18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(playback recorded data)		</a:t>
            </a:r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Logging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ROS environment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Package dependencies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Compiling packages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Services</a:t>
            </a:r>
          </a:p>
        </p:txBody>
      </p:sp>
      <p:sp>
        <p:nvSpPr>
          <p:cNvPr id="654" name="Shape 65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More things...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609600" y="3656001"/>
            <a:ext cx="4596299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you are doing a clean install of Ubuntu</a:t>
            </a:r>
            <a:r>
              <a:rPr lang="en"/>
              <a:t>, there is 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Ubuntu distribution with ROS Indigo preinstalled.</a:t>
            </a:r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Installation</a:t>
            </a:r>
          </a:p>
        </p:txBody>
      </p:sp>
      <p:pic>
        <p:nvPicPr>
          <p:cNvPr descr="indigoigloo_600.png" id="661" name="Shape 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350" y="3932923"/>
            <a:ext cx="3190074" cy="2653099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>
            <p:ph idx="1" type="body"/>
          </p:nvPr>
        </p:nvSpPr>
        <p:spPr>
          <a:xfrm>
            <a:off x="609600" y="1440325"/>
            <a:ext cx="8229600" cy="24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 is strongly recommended to install it under Ubuntu.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 this course we are using ROS version Indigo.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Installation instructions can be found here: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sng" cap="none" strike="noStrike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http://wiki.ros.org/indigo/Installation/Ubuntu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Best way to learn is to do it yourself: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Install ROS on your machine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 through ROS beginner tutorials 1-18 </a:t>
            </a:r>
            <a:r>
              <a:rPr b="0" i="0" lang="en" sz="3000" u="sng" cap="none" strike="noStrike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http://wiki.ros.org/ROS/Tutorials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(using Python)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Assignment details</a:t>
            </a:r>
            <a:r>
              <a:rPr lang="en">
                <a:solidFill>
                  <a:schemeClr val="dk1"/>
                </a:solidFill>
              </a:rPr>
              <a:t> are posted on website!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lang="en"/>
              <a:t>The a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ssignment</a:t>
            </a:r>
            <a:r>
              <a:rPr lang="en"/>
              <a:t> is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due next Tuesday </a:t>
            </a:r>
            <a:r>
              <a:rPr lang="en"/>
              <a:t>(February 7th)</a:t>
            </a: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68" name="Shape 66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Assignment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Robot example</a:t>
            </a:r>
          </a:p>
        </p:txBody>
      </p:sp>
      <p:pic>
        <p:nvPicPr>
          <p:cNvPr descr="KinectSensor.pn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6" y="1789690"/>
            <a:ext cx="2516795" cy="1050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821" y="1469563"/>
            <a:ext cx="2208001" cy="169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16" name="Shape 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8875" y="1672144"/>
            <a:ext cx="2546258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2731875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40550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something doesn’t work - restart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roscore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it is still broken - restart your computer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Don’t forget to make your Python scripts executable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+x script_name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ROS cheat sheet:  </a:t>
            </a:r>
            <a:r>
              <a:rPr b="0" i="0" lang="en" sz="2400" u="sng" cap="none" strike="noStrike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https://github.com/ros/cheatsheet/releases/tag/0.0.1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Don’t hesitate asking for help: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ans Narrow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Me, Cornelia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ans Narrow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fellow students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ans Narrow"/>
              <a:buChar char="○"/>
            </a:pPr>
            <a:r>
              <a:rPr b="0" i="0" lang="en" sz="2400" u="sng" cap="none" strike="noStrike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http://answers.ros.org/</a:t>
            </a:r>
          </a:p>
        </p:txBody>
      </p:sp>
      <p:sp>
        <p:nvSpPr>
          <p:cNvPr id="674" name="Shape 674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Tips and tricks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Representing robot model and state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3D visualization tool for monitoring robot state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Robot simulation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Turtlebot robot!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0" name="Shape 680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Next time on ROS</a:t>
            </a:r>
          </a:p>
        </p:txBody>
      </p:sp>
      <p:pic>
        <p:nvPicPr>
          <p:cNvPr descr="rviz_screenshot_2015_06_03-11_55_49.png" id="681" name="Shape 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750" y="3381360"/>
            <a:ext cx="5918499" cy="323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457200" y="2970525"/>
            <a:ext cx="8229600" cy="36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Questions?</a:t>
            </a:r>
          </a:p>
        </p:txBody>
      </p:sp>
      <p:sp>
        <p:nvSpPr>
          <p:cNvPr id="687" name="Shape 68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end!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Robot example</a:t>
            </a:r>
          </a:p>
        </p:txBody>
      </p:sp>
      <p:pic>
        <p:nvPicPr>
          <p:cNvPr descr="KinectSenso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6" y="1789690"/>
            <a:ext cx="2516795" cy="1050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821" y="1469563"/>
            <a:ext cx="2208001" cy="169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8875" y="1672144"/>
            <a:ext cx="2546258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731875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5940550" y="2031564"/>
            <a:ext cx="566999" cy="566999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oneer3dx.png"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1676" y="4771707"/>
            <a:ext cx="2414976" cy="1849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7133" y="3548812"/>
            <a:ext cx="2784941" cy="140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362" y="4395914"/>
            <a:ext cx="2752719" cy="1149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904023" y="4771710"/>
            <a:ext cx="534898" cy="534898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Controlling robots using code</a:t>
            </a:r>
          </a:p>
        </p:txBody>
      </p:sp>
      <p:pic>
        <p:nvPicPr>
          <p:cNvPr descr="pioneer3dx.png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676" y="4771707"/>
            <a:ext cx="2414976" cy="1849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133" y="3548812"/>
            <a:ext cx="2784941" cy="140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ectSensor.png" id="140" name="Shape 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1362" y="4395914"/>
            <a:ext cx="2752719" cy="1149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141" name="Shape 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387" y="1366424"/>
            <a:ext cx="3290074" cy="21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549474" y="3680475"/>
            <a:ext cx="2784932" cy="2055952"/>
          </a:xfrm>
          <a:custGeom>
            <a:pathLst>
              <a:path extrusionOk="0" h="120000" w="120000">
                <a:moveTo>
                  <a:pt x="19887" y="0"/>
                </a:moveTo>
                <a:cubicBezTo>
                  <a:pt x="16598" y="4211"/>
                  <a:pt x="1353" y="16415"/>
                  <a:pt x="157" y="25271"/>
                </a:cubicBezTo>
                <a:cubicBezTo>
                  <a:pt x="-1037" y="34125"/>
                  <a:pt x="6806" y="48484"/>
                  <a:pt x="12713" y="53127"/>
                </a:cubicBezTo>
                <a:cubicBezTo>
                  <a:pt x="18619" y="57769"/>
                  <a:pt x="28827" y="55313"/>
                  <a:pt x="35598" y="53127"/>
                </a:cubicBezTo>
                <a:cubicBezTo>
                  <a:pt x="42367" y="50940"/>
                  <a:pt x="48161" y="43834"/>
                  <a:pt x="53337" y="40008"/>
                </a:cubicBezTo>
                <a:cubicBezTo>
                  <a:pt x="58512" y="36180"/>
                  <a:pt x="59804" y="31801"/>
                  <a:pt x="66651" y="30161"/>
                </a:cubicBezTo>
                <a:cubicBezTo>
                  <a:pt x="73499" y="28520"/>
                  <a:pt x="87966" y="25594"/>
                  <a:pt x="94423" y="30161"/>
                </a:cubicBezTo>
                <a:cubicBezTo>
                  <a:pt x="100878" y="34728"/>
                  <a:pt x="104835" y="48861"/>
                  <a:pt x="105384" y="57562"/>
                </a:cubicBezTo>
                <a:cubicBezTo>
                  <a:pt x="105933" y="66263"/>
                  <a:pt x="98869" y="73397"/>
                  <a:pt x="97712" y="82367"/>
                </a:cubicBezTo>
                <a:cubicBezTo>
                  <a:pt x="96554" y="91335"/>
                  <a:pt x="95884" y="105219"/>
                  <a:pt x="98442" y="111381"/>
                </a:cubicBezTo>
                <a:cubicBezTo>
                  <a:pt x="100999" y="117542"/>
                  <a:pt x="109463" y="118011"/>
                  <a:pt x="113057" y="119337"/>
                </a:cubicBezTo>
                <a:cubicBezTo>
                  <a:pt x="116650" y="120662"/>
                  <a:pt x="118842" y="119337"/>
                  <a:pt x="119999" y="119337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87925"/>
            <a:ext cx="8229600" cy="5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Just write and compile a program to perform robot's "cognitive" functions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T Sans Narrow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This program will include: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Code to interface with Kinect camera and Pioneer robot base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Code to process visual data from Kinect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T Sans Narrow"/>
              <a:buChar char="●"/>
            </a:pPr>
            <a:r>
              <a:rPr b="0" i="0" lang="en" sz="30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Code to control the Pioneer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Brute force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Brute force approach</a:t>
            </a:r>
          </a:p>
        </p:txBody>
      </p:sp>
      <p:pic>
        <p:nvPicPr>
          <p:cNvPr descr="KinectSensor.png"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25" y="5326657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428" y="5072837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56" name="Shape 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298" y="5233473"/>
            <a:ext cx="2200957" cy="10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159" name="Shape 159"/>
          <p:cNvSpPr txBox="1"/>
          <p:nvPr/>
        </p:nvSpPr>
        <p:spPr>
          <a:xfrm rot="-5400000">
            <a:off x="-348606" y="525832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3047532" y="5791525"/>
            <a:ext cx="886017" cy="0"/>
            <a:chOff x="3047532" y="5743262"/>
            <a:chExt cx="886017" cy="0"/>
          </a:xfrm>
        </p:grpSpPr>
        <p:cxnSp>
          <p:nvCxnSpPr>
            <p:cNvPr id="161" name="Shape 161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62" name="Shape 162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63" name="Shape 163"/>
          <p:cNvSpPr txBox="1"/>
          <p:nvPr/>
        </p:nvSpPr>
        <p:spPr>
          <a:xfrm>
            <a:off x="3143291" y="5325512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5946307" y="5325511"/>
            <a:ext cx="886017" cy="466012"/>
            <a:chOff x="5946307" y="5373775"/>
            <a:chExt cx="886017" cy="466012"/>
          </a:xfrm>
        </p:grpSpPr>
        <p:grpSp>
          <p:nvGrpSpPr>
            <p:cNvPr id="165" name="Shape 165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166" name="Shape 166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168" name="Shape 168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5108" y="158045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Shape 170"/>
          <p:cNvGrpSpPr/>
          <p:nvPr/>
        </p:nvGrpSpPr>
        <p:grpSpPr>
          <a:xfrm rot="5400000">
            <a:off x="4512757" y="4337874"/>
            <a:ext cx="886017" cy="0"/>
            <a:chOff x="3047532" y="5743262"/>
            <a:chExt cx="886017" cy="0"/>
          </a:xfrm>
        </p:grpSpPr>
        <p:cxnSp>
          <p:nvCxnSpPr>
            <p:cNvPr id="171" name="Shape 171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2" name="Shape 172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descr="brain.png"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87" y="5358583"/>
            <a:ext cx="1030574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Shape 174"/>
          <p:cNvGrpSpPr/>
          <p:nvPr/>
        </p:nvGrpSpPr>
        <p:grpSpPr>
          <a:xfrm>
            <a:off x="2059849" y="3866898"/>
            <a:ext cx="1021801" cy="1021801"/>
            <a:chOff x="1237524" y="3009923"/>
            <a:chExt cx="1021801" cy="1021801"/>
          </a:xfrm>
        </p:grpSpPr>
        <p:cxnSp>
          <p:nvCxnSpPr>
            <p:cNvPr id="175" name="Shape 175"/>
            <p:cNvCxnSpPr/>
            <p:nvPr/>
          </p:nvCxnSpPr>
          <p:spPr>
            <a:xfrm flipH="1" rot="10800000">
              <a:off x="1748425" y="3009923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6" name="Shape 176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77" name="Shape 177"/>
          <p:cNvGrpSpPr/>
          <p:nvPr/>
        </p:nvGrpSpPr>
        <p:grpSpPr>
          <a:xfrm flipH="1" rot="10800000">
            <a:off x="6600824" y="3866897"/>
            <a:ext cx="1021801" cy="1021801"/>
            <a:chOff x="1237524" y="3009923"/>
            <a:chExt cx="1021801" cy="1021801"/>
          </a:xfrm>
        </p:grpSpPr>
        <p:cxnSp>
          <p:nvCxnSpPr>
            <p:cNvPr id="178" name="Shape 178"/>
            <p:cNvCxnSpPr/>
            <p:nvPr/>
          </p:nvCxnSpPr>
          <p:spPr>
            <a:xfrm flipH="1" rot="10800000">
              <a:off x="1748425" y="3009923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947523" y="3894932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Kinect driver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110185" y="3894932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Pioneer driver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0" y="8685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T Sans Narrow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Brute force approach</a:t>
            </a:r>
          </a:p>
        </p:txBody>
      </p:sp>
      <p:pic>
        <p:nvPicPr>
          <p:cNvPr descr="KinectSensor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25" y="5326657"/>
            <a:ext cx="2175488" cy="833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oneer3dx.png"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428" y="5072837"/>
            <a:ext cx="1908568" cy="1340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1404-laptop.png"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298" y="5233473"/>
            <a:ext cx="2200957" cy="10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385762" y="4449655"/>
            <a:ext cx="83661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 rot="-5400000">
            <a:off x="-348606" y="2300241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192" name="Shape 192"/>
          <p:cNvSpPr txBox="1"/>
          <p:nvPr/>
        </p:nvSpPr>
        <p:spPr>
          <a:xfrm rot="-5400000">
            <a:off x="-348606" y="5258325"/>
            <a:ext cx="1750500" cy="50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3047532" y="5791525"/>
            <a:ext cx="886017" cy="0"/>
            <a:chOff x="3047532" y="5743262"/>
            <a:chExt cx="886017" cy="0"/>
          </a:xfrm>
        </p:grpSpPr>
        <p:cxnSp>
          <p:nvCxnSpPr>
            <p:cNvPr id="194" name="Shape 194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95" name="Shape 195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96" name="Shape 196"/>
          <p:cNvSpPr txBox="1"/>
          <p:nvPr/>
        </p:nvSpPr>
        <p:spPr>
          <a:xfrm>
            <a:off x="3143291" y="5325512"/>
            <a:ext cx="694499" cy="31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5946307" y="5325511"/>
            <a:ext cx="886017" cy="466012"/>
            <a:chOff x="5946307" y="5373775"/>
            <a:chExt cx="886017" cy="466012"/>
          </a:xfrm>
        </p:grpSpPr>
        <p:grpSp>
          <p:nvGrpSpPr>
            <p:cNvPr id="198" name="Shape 198"/>
            <p:cNvGrpSpPr/>
            <p:nvPr/>
          </p:nvGrpSpPr>
          <p:grpSpPr>
            <a:xfrm>
              <a:off x="5946307" y="5839787"/>
              <a:ext cx="886017" cy="0"/>
              <a:chOff x="3047532" y="5743262"/>
              <a:chExt cx="886017" cy="0"/>
            </a:xfrm>
          </p:grpSpPr>
          <p:cxnSp>
            <p:nvCxnSpPr>
              <p:cNvPr id="199" name="Shape 199"/>
              <p:cNvCxnSpPr/>
              <p:nvPr/>
            </p:nvCxnSpPr>
            <p:spPr>
              <a:xfrm>
                <a:off x="3486550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 rot="10800000">
                <a:off x="3047532" y="5743262"/>
                <a:ext cx="447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sp>
          <p:nvSpPr>
            <p:cNvPr id="201" name="Shape 201"/>
            <p:cNvSpPr txBox="1"/>
            <p:nvPr/>
          </p:nvSpPr>
          <p:spPr>
            <a:xfrm>
              <a:off x="6042066" y="5373775"/>
              <a:ext cx="694499" cy="311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USB</a:t>
              </a:r>
            </a:p>
          </p:txBody>
        </p:sp>
      </p:grpSp>
      <p:pic>
        <p:nvPicPr>
          <p:cNvPr descr="brain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5108" y="1580454"/>
            <a:ext cx="3290074" cy="218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Shape 203"/>
          <p:cNvGrpSpPr/>
          <p:nvPr/>
        </p:nvGrpSpPr>
        <p:grpSpPr>
          <a:xfrm rot="5400000">
            <a:off x="4512757" y="4337874"/>
            <a:ext cx="886017" cy="0"/>
            <a:chOff x="3047532" y="5743262"/>
            <a:chExt cx="886017" cy="0"/>
          </a:xfrm>
        </p:grpSpPr>
        <p:cxnSp>
          <p:nvCxnSpPr>
            <p:cNvPr id="204" name="Shape 204"/>
            <p:cNvCxnSpPr/>
            <p:nvPr/>
          </p:nvCxnSpPr>
          <p:spPr>
            <a:xfrm>
              <a:off x="3486550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05" name="Shape 205"/>
            <p:cNvCxnSpPr/>
            <p:nvPr/>
          </p:nvCxnSpPr>
          <p:spPr>
            <a:xfrm rot="10800000">
              <a:off x="3047532" y="5743262"/>
              <a:ext cx="447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descr="brain.png" id="206" name="Shape 2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87" y="5358583"/>
            <a:ext cx="1030574" cy="68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2059849" y="3866898"/>
            <a:ext cx="1021801" cy="1021801"/>
            <a:chOff x="1237524" y="3009923"/>
            <a:chExt cx="1021801" cy="1021801"/>
          </a:xfrm>
        </p:grpSpPr>
        <p:cxnSp>
          <p:nvCxnSpPr>
            <p:cNvPr id="208" name="Shape 208"/>
            <p:cNvCxnSpPr/>
            <p:nvPr/>
          </p:nvCxnSpPr>
          <p:spPr>
            <a:xfrm flipH="1" rot="10800000">
              <a:off x="1748425" y="3009923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09" name="Shape 209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10" name="Shape 210"/>
          <p:cNvGrpSpPr/>
          <p:nvPr/>
        </p:nvGrpSpPr>
        <p:grpSpPr>
          <a:xfrm flipH="1" rot="10800000">
            <a:off x="6600824" y="3866897"/>
            <a:ext cx="1021801" cy="1021801"/>
            <a:chOff x="1237524" y="3009923"/>
            <a:chExt cx="1021801" cy="1021801"/>
          </a:xfrm>
        </p:grpSpPr>
        <p:cxnSp>
          <p:nvCxnSpPr>
            <p:cNvPr id="211" name="Shape 211"/>
            <p:cNvCxnSpPr/>
            <p:nvPr/>
          </p:nvCxnSpPr>
          <p:spPr>
            <a:xfrm flipH="1" rot="10800000">
              <a:off x="1748425" y="3009923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 flipH="1">
              <a:off x="1237524" y="3520825"/>
              <a:ext cx="510900" cy="510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213" name="Shape 213"/>
          <p:cNvSpPr txBox="1"/>
          <p:nvPr/>
        </p:nvSpPr>
        <p:spPr>
          <a:xfrm>
            <a:off x="947523" y="3894932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Kinect driver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110185" y="3894932"/>
            <a:ext cx="1781999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Pioneer driver</a:t>
            </a:r>
          </a:p>
        </p:txBody>
      </p:sp>
      <p:pic>
        <p:nvPicPr>
          <p:cNvPr descr="1324692075001.png" id="215" name="Shape 2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8796" y="1217224"/>
            <a:ext cx="1982524" cy="16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433521" y="2795075"/>
            <a:ext cx="1567798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