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83" r:id="rId4"/>
    <p:sldId id="257" r:id="rId5"/>
    <p:sldId id="261" r:id="rId6"/>
    <p:sldId id="258" r:id="rId7"/>
    <p:sldId id="259" r:id="rId8"/>
    <p:sldId id="270" r:id="rId9"/>
    <p:sldId id="276" r:id="rId10"/>
    <p:sldId id="277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7" autoAdjust="0"/>
    <p:restoredTop sz="94660"/>
  </p:normalViewPr>
  <p:slideViewPr>
    <p:cSldViewPr>
      <p:cViewPr>
        <p:scale>
          <a:sx n="71" d="100"/>
          <a:sy n="71" d="100"/>
        </p:scale>
        <p:origin x="-706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8FE64-C137-4F8C-831F-25D266F06935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E8656-2C28-4DD6-89AC-79DBDA93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5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7F0F-9D56-4288-B988-C1376F82FF8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2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7F0F-9D56-4288-B988-C1376F82FF8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8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7F0F-9D56-4288-B988-C1376F82FF8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4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7F0F-9D56-4288-B988-C1376F82FF8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7F0F-9D56-4288-B988-C1376F82FF8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7F0F-9D56-4288-B988-C1376F82FF8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5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7F0F-9D56-4288-B988-C1376F82FF8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7F0F-9D56-4288-B988-C1376F82FF8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1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7F0F-9D56-4288-B988-C1376F82FF8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7F0F-9D56-4288-B988-C1376F82FF8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8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7F0F-9D56-4288-B988-C1376F82FF8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8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07F0F-9D56-4288-B988-C1376F82FF87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377E-4CE9-47AB-BCFF-49951A405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9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jp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2.jpg"/><Relationship Id="rId11" Type="http://schemas.openxmlformats.org/officeDocument/2006/relationships/image" Target="../media/image30.png"/><Relationship Id="rId5" Type="http://schemas.openxmlformats.org/officeDocument/2006/relationships/image" Target="../media/image26.jpg"/><Relationship Id="rId10" Type="http://schemas.openxmlformats.org/officeDocument/2006/relationships/image" Target="../media/image29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30" dirty="0" smtClean="0"/>
              <a:t>Un</a:t>
            </a:r>
            <a:r>
              <a:rPr lang="en-US" spc="-25" dirty="0" smtClean="0"/>
              <a:t>cer</a:t>
            </a:r>
            <a:r>
              <a:rPr lang="en-US" dirty="0" smtClean="0"/>
              <a:t>ta</a:t>
            </a:r>
            <a:r>
              <a:rPr lang="en-US" spc="-5" dirty="0" smtClean="0"/>
              <a:t>i</a:t>
            </a:r>
            <a:r>
              <a:rPr lang="en-US" dirty="0" smtClean="0"/>
              <a:t>n</a:t>
            </a:r>
            <a:r>
              <a:rPr lang="en-US" spc="-20" dirty="0" smtClean="0"/>
              <a:t>ty</a:t>
            </a:r>
            <a:r>
              <a:rPr lang="en-US" dirty="0" smtClean="0"/>
              <a:t> and E</a:t>
            </a:r>
            <a:r>
              <a:rPr lang="en-US" spc="-25" dirty="0" smtClean="0"/>
              <a:t>rr</a:t>
            </a:r>
            <a:r>
              <a:rPr lang="en-US" spc="-5" dirty="0" smtClean="0"/>
              <a:t>o</a:t>
            </a:r>
            <a:r>
              <a:rPr lang="en-US" spc="-20" dirty="0" smtClean="0"/>
              <a:t>r P</a:t>
            </a:r>
            <a:r>
              <a:rPr lang="en-US" spc="-25" dirty="0" smtClean="0"/>
              <a:t>r</a:t>
            </a:r>
            <a:r>
              <a:rPr lang="en-US" spc="-5" dirty="0" smtClean="0"/>
              <a:t>o</a:t>
            </a:r>
            <a:r>
              <a:rPr lang="en-US" dirty="0" smtClean="0"/>
              <a:t>p</a:t>
            </a:r>
            <a:r>
              <a:rPr lang="en-US" spc="-25" dirty="0" smtClean="0"/>
              <a:t>ag</a:t>
            </a:r>
            <a:r>
              <a:rPr lang="en-US" spc="105" dirty="0" smtClean="0"/>
              <a:t>ati</a:t>
            </a:r>
            <a:r>
              <a:rPr lang="en-US" spc="-5" dirty="0" smtClean="0"/>
              <a:t>o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9"/>
          <p:cNvGrpSpPr>
            <a:grpSpLocks/>
          </p:cNvGrpSpPr>
          <p:nvPr/>
        </p:nvGrpSpPr>
        <p:grpSpPr bwMode="auto">
          <a:xfrm>
            <a:off x="4000500" y="4714875"/>
            <a:ext cx="1577975" cy="1485900"/>
            <a:chOff x="4718085" y="4941888"/>
            <a:chExt cx="1577951" cy="1485900"/>
          </a:xfrm>
        </p:grpSpPr>
        <p:pic>
          <p:nvPicPr>
            <p:cNvPr id="205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093"/>
            <a:stretch>
              <a:fillRect/>
            </a:stretch>
          </p:blipFill>
          <p:spPr bwMode="auto">
            <a:xfrm>
              <a:off x="4718085" y="4941888"/>
              <a:ext cx="282543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17"/>
            <a:stretch>
              <a:fillRect/>
            </a:stretch>
          </p:blipFill>
          <p:spPr bwMode="auto">
            <a:xfrm>
              <a:off x="5000628" y="4941888"/>
              <a:ext cx="1295408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indent="0"/>
            <a:r>
              <a:rPr lang="en-US" altLang="en-US" sz="4000" dirty="0" smtClean="0"/>
              <a:t>The Error Propagation Law</a:t>
            </a:r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2275" y="1295400"/>
            <a:ext cx="8369300" cy="5410200"/>
          </a:xfrm>
        </p:spPr>
        <p:txBody>
          <a:bodyPr/>
          <a:lstStyle/>
          <a:p>
            <a:r>
              <a:rPr lang="en-US" altLang="en-US" sz="1600" dirty="0" smtClean="0"/>
              <a:t>One-dimensional case of a </a:t>
            </a:r>
            <a:br>
              <a:rPr lang="en-US" altLang="en-US" sz="1600" dirty="0" smtClean="0"/>
            </a:br>
            <a:r>
              <a:rPr lang="en-US" altLang="en-US" sz="1600" dirty="0" smtClean="0"/>
              <a:t>nonlinear error propagation </a:t>
            </a:r>
            <a:br>
              <a:rPr lang="en-US" altLang="en-US" sz="1600" dirty="0" smtClean="0"/>
            </a:br>
            <a:r>
              <a:rPr lang="en-US" altLang="en-US" sz="1600" dirty="0" smtClean="0"/>
              <a:t>problem</a:t>
            </a:r>
          </a:p>
          <a:p>
            <a:r>
              <a:rPr lang="en-US" altLang="en-US" sz="1600" dirty="0" smtClean="0"/>
              <a:t>It can be shown that </a:t>
            </a:r>
            <a:br>
              <a:rPr lang="en-US" altLang="en-US" sz="1600" dirty="0" smtClean="0"/>
            </a:br>
            <a:r>
              <a:rPr lang="en-US" altLang="en-US" sz="1600" dirty="0" smtClean="0"/>
              <a:t>the output covariance</a:t>
            </a:r>
            <a:br>
              <a:rPr lang="en-US" altLang="en-US" sz="1600" dirty="0" smtClean="0"/>
            </a:br>
            <a:r>
              <a:rPr lang="en-US" altLang="en-US" sz="1600" dirty="0" smtClean="0"/>
              <a:t>matrix </a:t>
            </a:r>
            <a:r>
              <a:rPr lang="en-US" altLang="en-US" sz="1600" i="1" dirty="0" smtClean="0"/>
              <a:t>C</a:t>
            </a:r>
            <a:r>
              <a:rPr lang="en-US" altLang="en-US" sz="1600" i="1" baseline="-25000" dirty="0" smtClean="0"/>
              <a:t>Y</a:t>
            </a:r>
            <a:r>
              <a:rPr lang="en-US" altLang="en-US" sz="1600" dirty="0" smtClean="0"/>
              <a:t> is given by </a:t>
            </a:r>
            <a:br>
              <a:rPr lang="en-US" altLang="en-US" sz="1600" dirty="0" smtClean="0"/>
            </a:br>
            <a:r>
              <a:rPr lang="en-US" altLang="en-US" sz="1600" dirty="0" smtClean="0"/>
              <a:t>the error propagation law:</a:t>
            </a:r>
          </a:p>
          <a:p>
            <a:endParaRPr lang="en-US" altLang="en-US" sz="1800" dirty="0" smtClean="0"/>
          </a:p>
          <a:p>
            <a:endParaRPr lang="en-US" altLang="en-US" sz="1800" dirty="0" smtClean="0"/>
          </a:p>
          <a:p>
            <a:r>
              <a:rPr lang="en-US" altLang="en-US" sz="1600" dirty="0" smtClean="0"/>
              <a:t>where</a:t>
            </a:r>
          </a:p>
          <a:p>
            <a:pPr lvl="1"/>
            <a:r>
              <a:rPr lang="en-US" altLang="en-US" sz="1500" dirty="0" smtClean="0"/>
              <a:t>C</a:t>
            </a:r>
            <a:r>
              <a:rPr lang="en-US" altLang="en-US" sz="1500" baseline="-25000" dirty="0" smtClean="0"/>
              <a:t>X</a:t>
            </a:r>
            <a:r>
              <a:rPr lang="en-US" altLang="en-US" sz="1500" dirty="0" smtClean="0"/>
              <a:t>: covariance matrix representing the input uncertainties</a:t>
            </a:r>
          </a:p>
          <a:p>
            <a:pPr lvl="1"/>
            <a:r>
              <a:rPr lang="en-US" altLang="en-US" sz="1500" dirty="0" smtClean="0"/>
              <a:t>C</a:t>
            </a:r>
            <a:r>
              <a:rPr lang="en-US" altLang="en-US" sz="1500" baseline="-25000" dirty="0" smtClean="0"/>
              <a:t>Y</a:t>
            </a:r>
            <a:r>
              <a:rPr lang="en-US" altLang="en-US" sz="1500" dirty="0" smtClean="0"/>
              <a:t>: covariance matrix representing the propagated uncertainties for the outputs.</a:t>
            </a:r>
          </a:p>
          <a:p>
            <a:pPr lvl="1"/>
            <a:r>
              <a:rPr lang="en-US" altLang="en-US" sz="1500" dirty="0" smtClean="0"/>
              <a:t>F</a:t>
            </a:r>
            <a:r>
              <a:rPr lang="en-US" altLang="en-US" sz="1500" baseline="-25000" dirty="0" smtClean="0"/>
              <a:t>X</a:t>
            </a:r>
            <a:r>
              <a:rPr lang="en-US" altLang="en-US" sz="1500" dirty="0" smtClean="0"/>
              <a:t>: is the </a:t>
            </a:r>
            <a:r>
              <a:rPr lang="en-US" altLang="en-US" sz="1500" b="1" i="1" dirty="0" err="1" smtClean="0">
                <a:solidFill>
                  <a:srgbClr val="BE7882"/>
                </a:solidFill>
              </a:rPr>
              <a:t>Jacobian</a:t>
            </a:r>
            <a:r>
              <a:rPr lang="en-US" altLang="en-US" sz="1500" dirty="0" smtClean="0"/>
              <a:t> matrix defined as:</a:t>
            </a:r>
          </a:p>
          <a:p>
            <a:pPr lvl="1"/>
            <a:endParaRPr lang="en-US" altLang="en-US" sz="1500" dirty="0" smtClean="0"/>
          </a:p>
          <a:p>
            <a:pPr lvl="1"/>
            <a:endParaRPr lang="en-US" altLang="en-US" sz="1500" dirty="0" smtClean="0"/>
          </a:p>
          <a:p>
            <a:pPr marL="457200" lvl="1" indent="0">
              <a:buNone/>
            </a:pPr>
            <a:endParaRPr lang="en-US" altLang="en-US" sz="1500" dirty="0" smtClean="0"/>
          </a:p>
          <a:p>
            <a:pPr marL="457200" lvl="1" indent="0">
              <a:buNone/>
            </a:pPr>
            <a:endParaRPr lang="en-US" altLang="en-US" sz="1500" dirty="0"/>
          </a:p>
          <a:p>
            <a:pPr marL="457200" lvl="1" indent="0">
              <a:buNone/>
            </a:pPr>
            <a:endParaRPr lang="en-US" altLang="en-US" sz="1500" dirty="0" smtClean="0"/>
          </a:p>
          <a:p>
            <a:pPr lvl="1"/>
            <a:r>
              <a:rPr lang="en-US" altLang="en-US" sz="1500" dirty="0" smtClean="0"/>
              <a:t>which is the transposed of the gradient </a:t>
            </a:r>
            <a:r>
              <a:rPr lang="en-US" altLang="en-US" sz="1500" dirty="0" smtClean="0"/>
              <a:t>of </a:t>
            </a:r>
            <a:r>
              <a:rPr lang="en-US" altLang="en-US" sz="1500" dirty="0" smtClean="0"/>
              <a:t>f(x)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3657600" y="1071563"/>
          <a:ext cx="5275263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Bitmap Image" r:id="rId4" imgW="7009524" imgH="3715269" progId="Paint.Picture">
                  <p:embed/>
                </p:oleObj>
              </mc:Choice>
              <mc:Fallback>
                <p:oleObj name="Bitmap Image" r:id="rId4" imgW="7009524" imgH="371526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071563"/>
                        <a:ext cx="5275263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3214688"/>
            <a:ext cx="170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95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7660">
              <a:lnSpc>
                <a:spcPct val="100000"/>
              </a:lnSpc>
            </a:pPr>
            <a:r>
              <a:rPr dirty="0"/>
              <a:t>Ex</a:t>
            </a:r>
            <a:r>
              <a:rPr spc="-25" dirty="0"/>
              <a:t>a</a:t>
            </a:r>
            <a:r>
              <a:rPr spc="-45" dirty="0"/>
              <a:t>m</a:t>
            </a:r>
            <a:r>
              <a:rPr dirty="0"/>
              <a:t>pl</a:t>
            </a:r>
            <a:r>
              <a:rPr spc="-20" dirty="0"/>
              <a:t>e:</a:t>
            </a:r>
            <a:r>
              <a:rPr dirty="0"/>
              <a:t> Od</a:t>
            </a:r>
            <a:r>
              <a:rPr spc="-5" dirty="0"/>
              <a:t>o</a:t>
            </a:r>
            <a:r>
              <a:rPr spc="-45" dirty="0"/>
              <a:t>m</a:t>
            </a:r>
            <a:r>
              <a:rPr spc="-20" dirty="0"/>
              <a:t>et</a:t>
            </a:r>
            <a:r>
              <a:rPr spc="-25" dirty="0"/>
              <a:t>r</a:t>
            </a:r>
            <a:r>
              <a:rPr spc="-2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1735327"/>
            <a:ext cx="3811904" cy="2375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indent="-514350">
              <a:lnSpc>
                <a:spcPts val="3820"/>
              </a:lnSpc>
              <a:buFont typeface="Calibri"/>
              <a:buAutoNum type="arabicPeriod"/>
              <a:tabLst>
                <a:tab pos="527050" algn="l"/>
              </a:tabLst>
            </a:pPr>
            <a:r>
              <a:rPr sz="320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20" dirty="0">
                <a:latin typeface="Calibri"/>
                <a:cs typeface="Calibri"/>
              </a:rPr>
              <a:t>ar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25" dirty="0" smtClean="0">
                <a:latin typeface="Calibri"/>
                <a:cs typeface="Calibri"/>
              </a:rPr>
              <a:t>K</a:t>
            </a:r>
            <a:r>
              <a:rPr sz="3200" dirty="0" smtClean="0">
                <a:latin typeface="Calibri"/>
                <a:cs typeface="Calibri"/>
              </a:rPr>
              <a:t>in</a:t>
            </a:r>
            <a:r>
              <a:rPr sz="3200" spc="-25" dirty="0" smtClean="0">
                <a:latin typeface="Calibri"/>
                <a:cs typeface="Calibri"/>
              </a:rPr>
              <a:t>em</a:t>
            </a:r>
            <a:r>
              <a:rPr sz="3200" spc="75" dirty="0" smtClean="0">
                <a:latin typeface="Calibri"/>
                <a:cs typeface="Calibri"/>
              </a:rPr>
              <a:t>a</a:t>
            </a:r>
            <a:r>
              <a:rPr lang="en-US" sz="3200" spc="75" dirty="0" smtClean="0">
                <a:latin typeface="Calibri"/>
                <a:cs typeface="Calibri"/>
              </a:rPr>
              <a:t>ti</a:t>
            </a:r>
            <a:r>
              <a:rPr sz="3200" spc="-15" dirty="0" smtClean="0">
                <a:latin typeface="Calibri"/>
                <a:cs typeface="Calibri"/>
              </a:rPr>
              <a:t>c</a:t>
            </a:r>
            <a:r>
              <a:rPr sz="3200" dirty="0" smtClean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  <a:p>
            <a:pPr marL="520700">
              <a:lnSpc>
                <a:spcPts val="2860"/>
              </a:lnSpc>
            </a:pPr>
            <a:r>
              <a:rPr sz="2400" dirty="0">
                <a:latin typeface="Calibri"/>
                <a:cs typeface="Calibri"/>
              </a:rPr>
              <a:t>(</a:t>
            </a:r>
            <a:r>
              <a:rPr sz="2400" spc="-20" dirty="0">
                <a:latin typeface="Calibri"/>
                <a:cs typeface="Calibri"/>
              </a:rPr>
              <a:t>maps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ee</a:t>
            </a:r>
            <a:r>
              <a:rPr sz="2400" dirty="0">
                <a:latin typeface="Calibri"/>
                <a:cs typeface="Calibri"/>
              </a:rPr>
              <a:t>l slip to 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buFont typeface="Calibri"/>
              <a:buAutoNum type="arabicPeriod" startAt="2"/>
              <a:tabLst>
                <a:tab pos="527050" algn="l"/>
              </a:tabLst>
            </a:pPr>
            <a:r>
              <a:rPr sz="3200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rr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 upd</a:t>
            </a:r>
            <a:r>
              <a:rPr sz="3200" spc="-15" dirty="0">
                <a:latin typeface="Calibri"/>
                <a:cs typeface="Calibri"/>
              </a:rPr>
              <a:t>ate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3336" y="1600200"/>
            <a:ext cx="2335753" cy="1010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3071" y="2119623"/>
            <a:ext cx="1626025" cy="545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3072" y="2715324"/>
            <a:ext cx="5083987" cy="495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3072" y="4035434"/>
            <a:ext cx="4274648" cy="4821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49032" y="4454002"/>
            <a:ext cx="162623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ts val="2100"/>
              </a:lnSpc>
            </a:pPr>
            <a:r>
              <a:rPr sz="1800" dirty="0">
                <a:latin typeface="Calibri"/>
                <a:cs typeface="Calibri"/>
              </a:rPr>
              <a:t>Co</a:t>
            </a:r>
            <a:r>
              <a:rPr sz="1800" spc="-15" dirty="0">
                <a:latin typeface="Calibri"/>
                <a:cs typeface="Calibri"/>
              </a:rPr>
              <a:t>mpon</a:t>
            </a:r>
            <a:r>
              <a:rPr sz="1800" spc="-10" dirty="0">
                <a:latin typeface="Calibri"/>
                <a:cs typeface="Calibri"/>
              </a:rPr>
              <a:t>ent fro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Mo</a:t>
            </a:r>
            <a:r>
              <a:rPr lang="en-US" spc="80" dirty="0" smtClean="0">
                <a:latin typeface="Calibri"/>
                <a:cs typeface="Calibri"/>
              </a:rPr>
              <a:t>ti</a:t>
            </a:r>
            <a:r>
              <a:rPr sz="1800" spc="80" dirty="0" smtClean="0">
                <a:latin typeface="Calibri"/>
                <a:cs typeface="Calibri"/>
              </a:rPr>
              <a:t>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5996" y="4454002"/>
            <a:ext cx="1631724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spc="-15" dirty="0" smtClean="0">
                <a:latin typeface="Calibri"/>
                <a:cs typeface="Calibri"/>
              </a:rPr>
              <a:t>Addi</a:t>
            </a:r>
            <a:r>
              <a:rPr lang="en-US" spc="80" dirty="0" smtClean="0">
                <a:latin typeface="Calibri"/>
                <a:cs typeface="Calibri"/>
              </a:rPr>
              <a:t>tion</a:t>
            </a:r>
            <a:r>
              <a:rPr sz="1800" spc="80" dirty="0" smtClean="0">
                <a:latin typeface="Calibri"/>
                <a:cs typeface="Calibri"/>
              </a:rPr>
              <a:t>a</a:t>
            </a:r>
            <a:r>
              <a:rPr lang="en-US" sz="1800" spc="80" dirty="0" smtClean="0">
                <a:latin typeface="Calibri"/>
                <a:cs typeface="Calibri"/>
              </a:rPr>
              <a:t>l wheel - slip</a:t>
            </a:r>
            <a:endParaRPr sz="1800" dirty="0">
              <a:latin typeface="Calibri"/>
              <a:cs typeface="Calibri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447800" y="52578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3670" y="5943600"/>
            <a:ext cx="455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Propagation from position p to new position p’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1035" algn="l">
              <a:lnSpc>
                <a:spcPct val="100000"/>
              </a:lnSpc>
            </a:pPr>
            <a:r>
              <a:rPr dirty="0"/>
              <a:t>Ex</a:t>
            </a:r>
            <a:r>
              <a:rPr spc="-25" dirty="0"/>
              <a:t>a</a:t>
            </a:r>
            <a:r>
              <a:rPr spc="-45" dirty="0"/>
              <a:t>m</a:t>
            </a:r>
            <a:r>
              <a:rPr dirty="0"/>
              <a:t>pl</a:t>
            </a:r>
            <a:r>
              <a:rPr spc="-20" dirty="0"/>
              <a:t>e:</a:t>
            </a:r>
            <a:r>
              <a:rPr dirty="0"/>
              <a:t> Od</a:t>
            </a:r>
            <a:r>
              <a:rPr spc="-5" dirty="0"/>
              <a:t>o</a:t>
            </a:r>
            <a:r>
              <a:rPr spc="-45" dirty="0"/>
              <a:t>m</a:t>
            </a:r>
            <a:r>
              <a:rPr spc="-20" dirty="0"/>
              <a:t>et</a:t>
            </a:r>
            <a:r>
              <a:rPr spc="-25" dirty="0"/>
              <a:t>r</a:t>
            </a:r>
            <a:r>
              <a:rPr spc="-2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735327"/>
            <a:ext cx="7891780" cy="2652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1280">
              <a:lnSpc>
                <a:spcPts val="3800"/>
              </a:lnSpc>
              <a:buFont typeface="Calibri"/>
              <a:buAutoNum type="arabicPeriod" startAt="3"/>
              <a:tabLst>
                <a:tab pos="413384" algn="l"/>
              </a:tabLst>
            </a:pPr>
            <a:r>
              <a:rPr sz="3200" spc="-20" dirty="0" smtClean="0">
                <a:latin typeface="Calibri"/>
                <a:cs typeface="Calibri"/>
              </a:rPr>
              <a:t>Par</a:t>
            </a:r>
            <a:r>
              <a:rPr lang="en-US" sz="3200" spc="145" dirty="0" smtClean="0">
                <a:latin typeface="Calibri"/>
                <a:cs typeface="Calibri"/>
              </a:rPr>
              <a:t>ti</a:t>
            </a:r>
            <a:r>
              <a:rPr sz="3200" dirty="0" smtClean="0">
                <a:latin typeface="Calibri"/>
                <a:cs typeface="Calibri"/>
              </a:rPr>
              <a:t>al d</a:t>
            </a:r>
            <a:r>
              <a:rPr sz="3200" spc="-20" dirty="0" smtClean="0">
                <a:latin typeface="Calibri"/>
                <a:cs typeface="Calibri"/>
              </a:rPr>
              <a:t>er</a:t>
            </a:r>
            <a:r>
              <a:rPr sz="3200" dirty="0" smtClean="0">
                <a:latin typeface="Calibri"/>
                <a:cs typeface="Calibri"/>
              </a:rPr>
              <a:t>i</a:t>
            </a:r>
            <a:r>
              <a:rPr sz="3200" spc="-15" dirty="0" smtClean="0">
                <a:latin typeface="Calibri"/>
                <a:cs typeface="Calibri"/>
              </a:rPr>
              <a:t>v</a:t>
            </a:r>
            <a:r>
              <a:rPr sz="3200" spc="75" dirty="0" smtClean="0">
                <a:latin typeface="Calibri"/>
                <a:cs typeface="Calibri"/>
              </a:rPr>
              <a:t>a</a:t>
            </a:r>
            <a:r>
              <a:rPr lang="en-US" sz="3200" spc="75" dirty="0" smtClean="0">
                <a:latin typeface="Calibri"/>
                <a:cs typeface="Calibri"/>
              </a:rPr>
              <a:t>ti</a:t>
            </a:r>
            <a:r>
              <a:rPr sz="3200" spc="-20" dirty="0" smtClean="0">
                <a:latin typeface="Calibri"/>
                <a:cs typeface="Calibri"/>
              </a:rPr>
              <a:t>ve</a:t>
            </a:r>
            <a:r>
              <a:rPr sz="3200" dirty="0" smtClean="0">
                <a:latin typeface="Calibri"/>
                <a:cs typeface="Calibri"/>
              </a:rPr>
              <a:t>s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15" dirty="0" smtClean="0">
                <a:latin typeface="Calibri"/>
                <a:cs typeface="Calibri"/>
              </a:rPr>
              <a:t>k</a:t>
            </a:r>
            <a:r>
              <a:rPr sz="3200" dirty="0" smtClean="0">
                <a:latin typeface="Calibri"/>
                <a:cs typeface="Calibri"/>
              </a:rPr>
              <a:t>in</a:t>
            </a:r>
            <a:r>
              <a:rPr sz="3200" spc="-25" dirty="0" smtClean="0">
                <a:latin typeface="Calibri"/>
                <a:cs typeface="Calibri"/>
              </a:rPr>
              <a:t>em</a:t>
            </a:r>
            <a:r>
              <a:rPr sz="3200" spc="75" dirty="0" smtClean="0">
                <a:latin typeface="Calibri"/>
                <a:cs typeface="Calibri"/>
              </a:rPr>
              <a:t>a</a:t>
            </a:r>
            <a:r>
              <a:rPr lang="en-US" sz="3200" spc="75" dirty="0" smtClean="0">
                <a:latin typeface="Calibri"/>
                <a:cs typeface="Calibri"/>
              </a:rPr>
              <a:t>ti</a:t>
            </a:r>
            <a:r>
              <a:rPr sz="3200" spc="-15" dirty="0" smtClean="0">
                <a:latin typeface="Calibri"/>
                <a:cs typeface="Calibri"/>
              </a:rPr>
              <a:t>c</a:t>
            </a:r>
            <a:r>
              <a:rPr sz="3200" dirty="0" smtClean="0">
                <a:latin typeface="Calibri"/>
                <a:cs typeface="Calibri"/>
              </a:rPr>
              <a:t>s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ith </a:t>
            </a:r>
            <a:r>
              <a:rPr sz="3200" spc="-20" dirty="0">
                <a:latin typeface="Calibri"/>
                <a:cs typeface="Calibri"/>
              </a:rPr>
              <a:t>re</a:t>
            </a:r>
            <a:r>
              <a:rPr sz="3200" dirty="0">
                <a:latin typeface="Calibri"/>
                <a:cs typeface="Calibri"/>
              </a:rPr>
              <a:t>sp</a:t>
            </a:r>
            <a:r>
              <a:rPr sz="3200" spc="-15" dirty="0">
                <a:latin typeface="Calibri"/>
                <a:cs typeface="Calibri"/>
              </a:rPr>
              <a:t>ect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 p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e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Font typeface="Calibri"/>
              <a:buAutoNum type="arabicPeriod" startAt="3"/>
            </a:pPr>
            <a:endParaRPr sz="4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Calibri"/>
              <a:buAutoNum type="arabicPeriod" startAt="3"/>
              <a:tabLst>
                <a:tab pos="321310" algn="l"/>
              </a:tabLst>
            </a:pPr>
            <a:r>
              <a:rPr sz="3200" spc="-20" dirty="0" smtClean="0">
                <a:latin typeface="Calibri"/>
                <a:cs typeface="Calibri"/>
              </a:rPr>
              <a:t>Par</a:t>
            </a:r>
            <a:r>
              <a:rPr lang="en-US" sz="3200" spc="145" dirty="0" smtClean="0">
                <a:latin typeface="Calibri"/>
                <a:cs typeface="Calibri"/>
              </a:rPr>
              <a:t>ti</a:t>
            </a:r>
            <a:r>
              <a:rPr sz="3200" dirty="0" smtClean="0">
                <a:latin typeface="Calibri"/>
                <a:cs typeface="Calibri"/>
              </a:rPr>
              <a:t>al 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er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vate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 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15" dirty="0" smtClean="0">
                <a:latin typeface="Calibri"/>
                <a:cs typeface="Calibri"/>
              </a:rPr>
              <a:t>k</a:t>
            </a:r>
            <a:r>
              <a:rPr sz="3200" dirty="0" smtClean="0">
                <a:latin typeface="Calibri"/>
                <a:cs typeface="Calibri"/>
              </a:rPr>
              <a:t>in</a:t>
            </a:r>
            <a:r>
              <a:rPr sz="3200" spc="-25" dirty="0" smtClean="0">
                <a:latin typeface="Calibri"/>
                <a:cs typeface="Calibri"/>
              </a:rPr>
              <a:t>em</a:t>
            </a:r>
            <a:r>
              <a:rPr sz="3200" spc="75" dirty="0" smtClean="0">
                <a:latin typeface="Calibri"/>
                <a:cs typeface="Calibri"/>
              </a:rPr>
              <a:t>a</a:t>
            </a:r>
            <a:r>
              <a:rPr lang="en-US" sz="3200" spc="75" dirty="0" smtClean="0">
                <a:latin typeface="Calibri"/>
                <a:cs typeface="Calibri"/>
              </a:rPr>
              <a:t>ti</a:t>
            </a:r>
            <a:r>
              <a:rPr sz="3200" spc="-15" dirty="0" smtClean="0">
                <a:latin typeface="Calibri"/>
                <a:cs typeface="Calibri"/>
              </a:rPr>
              <a:t>c</a:t>
            </a:r>
            <a:r>
              <a:rPr sz="3200" dirty="0" smtClean="0">
                <a:latin typeface="Calibri"/>
                <a:cs typeface="Calibri"/>
              </a:rPr>
              <a:t>s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ith </a:t>
            </a:r>
            <a:r>
              <a:rPr sz="3200" spc="-20" dirty="0">
                <a:latin typeface="Calibri"/>
                <a:cs typeface="Calibri"/>
              </a:rPr>
              <a:t>re</a:t>
            </a:r>
            <a:r>
              <a:rPr sz="3200" dirty="0">
                <a:latin typeface="Calibri"/>
                <a:cs typeface="Calibri"/>
              </a:rPr>
              <a:t>sp</a:t>
            </a:r>
            <a:r>
              <a:rPr sz="3200" spc="-15" dirty="0">
                <a:latin typeface="Calibri"/>
                <a:cs typeface="Calibri"/>
              </a:rPr>
              <a:t>ect</a:t>
            </a:r>
            <a:r>
              <a:rPr sz="3200" dirty="0">
                <a:latin typeface="Calibri"/>
                <a:cs typeface="Calibri"/>
              </a:rPr>
              <a:t> to </a:t>
            </a:r>
            <a:r>
              <a:rPr sz="3200" spc="-5" dirty="0" smtClean="0">
                <a:latin typeface="Calibri"/>
                <a:cs typeface="Calibri"/>
              </a:rPr>
              <a:t>w</a:t>
            </a:r>
            <a:r>
              <a:rPr sz="3200" dirty="0" smtClean="0">
                <a:latin typeface="Calibri"/>
                <a:cs typeface="Calibri"/>
              </a:rPr>
              <a:t>h</a:t>
            </a:r>
            <a:r>
              <a:rPr sz="3200" spc="-15" dirty="0" smtClean="0">
                <a:latin typeface="Calibri"/>
                <a:cs typeface="Calibri"/>
              </a:rPr>
              <a:t>eel</a:t>
            </a:r>
            <a:r>
              <a:rPr lang="en-US" sz="3200" spc="-265" dirty="0">
                <a:latin typeface="Calibri"/>
                <a:cs typeface="Calibri"/>
              </a:rPr>
              <a:t>-</a:t>
            </a:r>
            <a:r>
              <a:rPr sz="3200" spc="-265" dirty="0" smtClean="0">
                <a:latin typeface="Calibri"/>
                <a:cs typeface="Calibri"/>
              </a:rPr>
              <a:t>s</a:t>
            </a:r>
            <a:r>
              <a:rPr sz="3200" spc="-135" dirty="0" smtClean="0">
                <a:latin typeface="Calibri"/>
                <a:cs typeface="Calibri"/>
              </a:rPr>
              <a:t>l</a:t>
            </a:r>
            <a:r>
              <a:rPr sz="3200" dirty="0" smtClean="0">
                <a:latin typeface="Calibri"/>
                <a:cs typeface="Calibri"/>
              </a:rPr>
              <a:t>ip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8537" y="2209800"/>
            <a:ext cx="5774500" cy="10152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1214" y="407228"/>
            <a:ext cx="2335752" cy="10104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5216" y="3848100"/>
            <a:ext cx="5179019" cy="11451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1399" y="5442521"/>
            <a:ext cx="4274649" cy="4821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8699" y="5429821"/>
            <a:ext cx="4300220" cy="508000"/>
          </a:xfrm>
          <a:custGeom>
            <a:avLst/>
            <a:gdLst/>
            <a:ahLst/>
            <a:cxnLst/>
            <a:rect l="l" t="t" r="r" b="b"/>
            <a:pathLst>
              <a:path w="4300220" h="508000">
                <a:moveTo>
                  <a:pt x="0" y="0"/>
                </a:moveTo>
                <a:lnTo>
                  <a:pt x="4300138" y="0"/>
                </a:lnTo>
                <a:lnTo>
                  <a:pt x="4300138" y="507603"/>
                </a:lnTo>
                <a:lnTo>
                  <a:pt x="0" y="507603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53098" y="5227168"/>
            <a:ext cx="2715469" cy="6974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61379" y="6007936"/>
            <a:ext cx="305402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dirty="0" smtClean="0">
                <a:latin typeface="Calibri"/>
                <a:cs typeface="Calibri"/>
              </a:rPr>
              <a:t>Wheel slip covariance matrix</a:t>
            </a:r>
            <a:endParaRPr sz="1800" dirty="0">
              <a:latin typeface="Calibri"/>
              <a:cs typeface="Calibri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43000" y="4420697"/>
            <a:ext cx="533400" cy="227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1398" y="4876800"/>
            <a:ext cx="673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Partial derivatives of </a:t>
            </a:r>
            <a:r>
              <a:rPr lang="en-US" dirty="0" err="1" smtClean="0"/>
              <a:t>of</a:t>
            </a:r>
            <a:r>
              <a:rPr lang="en-US" dirty="0" smtClean="0"/>
              <a:t> f with respect           and            (3x2) matrix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9" y="4993295"/>
            <a:ext cx="327660" cy="1783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18" y="4972312"/>
            <a:ext cx="295656" cy="1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885">
              <a:lnSpc>
                <a:spcPct val="100000"/>
              </a:lnSpc>
            </a:pPr>
            <a:r>
              <a:rPr spc="-30" dirty="0"/>
              <a:t>De</a:t>
            </a:r>
            <a:r>
              <a:rPr spc="-25" dirty="0"/>
              <a:t>mo:</a:t>
            </a:r>
            <a:r>
              <a:rPr spc="-5" dirty="0"/>
              <a:t> </a:t>
            </a:r>
            <a:r>
              <a:rPr dirty="0"/>
              <a:t>Od</a:t>
            </a:r>
            <a:r>
              <a:rPr spc="-5" dirty="0"/>
              <a:t>o</a:t>
            </a:r>
            <a:r>
              <a:rPr spc="-45" dirty="0"/>
              <a:t>m</a:t>
            </a:r>
            <a:r>
              <a:rPr spc="-20" dirty="0"/>
              <a:t>et</a:t>
            </a:r>
            <a:r>
              <a:rPr spc="-25" dirty="0"/>
              <a:t>r</a:t>
            </a:r>
            <a:r>
              <a:rPr spc="-20" dirty="0"/>
              <a:t>y</a:t>
            </a:r>
            <a:r>
              <a:rPr dirty="0"/>
              <a:t> </a:t>
            </a:r>
            <a:r>
              <a:rPr spc="-25" dirty="0"/>
              <a:t>error</a:t>
            </a:r>
          </a:p>
        </p:txBody>
      </p:sp>
      <p:sp>
        <p:nvSpPr>
          <p:cNvPr id="3" name="object 3"/>
          <p:cNvSpPr/>
          <p:nvPr/>
        </p:nvSpPr>
        <p:spPr>
          <a:xfrm>
            <a:off x="1333500" y="1417638"/>
            <a:ext cx="6464298" cy="5016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98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9395" algn="l">
              <a:lnSpc>
                <a:spcPct val="100000"/>
              </a:lnSpc>
            </a:pPr>
            <a:r>
              <a:rPr dirty="0"/>
              <a:t>Su</a:t>
            </a:r>
            <a:r>
              <a:rPr spc="-45" dirty="0"/>
              <a:t>mm</a:t>
            </a:r>
            <a:r>
              <a:rPr spc="-25" dirty="0"/>
              <a:t>ar</a:t>
            </a:r>
            <a:r>
              <a:rPr spc="-2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80090"/>
            <a:ext cx="7962265" cy="446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400"/>
              </a:lnSpc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M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var</a:t>
            </a:r>
            <a:r>
              <a:rPr sz="3000" dirty="0">
                <a:latin typeface="Calibri"/>
                <a:cs typeface="Calibri"/>
              </a:rPr>
              <a:t>iabl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 d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15" dirty="0">
                <a:latin typeface="Calibri"/>
                <a:cs typeface="Calibri"/>
              </a:rPr>
              <a:t>cr</a:t>
            </a:r>
            <a:r>
              <a:rPr sz="3000" dirty="0">
                <a:latin typeface="Calibri"/>
                <a:cs typeface="Calibri"/>
              </a:rPr>
              <a:t>ibin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 a 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b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10" dirty="0">
                <a:latin typeface="Calibri"/>
                <a:cs typeface="Calibri"/>
              </a:rPr>
              <a:t>t’</a:t>
            </a:r>
            <a:r>
              <a:rPr sz="3000" dirty="0">
                <a:latin typeface="Calibri"/>
                <a:cs typeface="Calibri"/>
              </a:rPr>
              <a:t>s s</a:t>
            </a:r>
            <a:r>
              <a:rPr sz="3000" spc="-15" dirty="0">
                <a:latin typeface="Calibri"/>
                <a:cs typeface="Calibri"/>
              </a:rPr>
              <a:t>tate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are</a:t>
            </a:r>
            <a:endParaRPr sz="3000" dirty="0">
              <a:latin typeface="Calibri"/>
              <a:cs typeface="Calibri"/>
            </a:endParaRPr>
          </a:p>
          <a:p>
            <a:pPr marL="355600">
              <a:lnSpc>
                <a:spcPts val="3400"/>
              </a:lnSpc>
            </a:pPr>
            <a:r>
              <a:rPr sz="3000" i="1" spc="-15" dirty="0">
                <a:latin typeface="Calibri"/>
                <a:cs typeface="Calibri"/>
              </a:rPr>
              <a:t>random variabl</a:t>
            </a:r>
            <a:r>
              <a:rPr sz="3000" i="1" spc="-20" dirty="0">
                <a:latin typeface="Calibri"/>
                <a:cs typeface="Calibri"/>
              </a:rPr>
              <a:t>e</a:t>
            </a:r>
            <a:r>
              <a:rPr sz="3000" i="1" dirty="0">
                <a:latin typeface="Calibri"/>
                <a:cs typeface="Calibri"/>
              </a:rPr>
              <a:t>s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ts val="3440"/>
              </a:lnSpc>
              <a:spcBef>
                <a:spcPts val="3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V</a:t>
            </a:r>
            <a:r>
              <a:rPr sz="3000" spc="-15" dirty="0">
                <a:latin typeface="Calibri"/>
                <a:cs typeface="Calibri"/>
              </a:rPr>
              <a:t>ariates 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f a 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var</a:t>
            </a:r>
            <a:r>
              <a:rPr sz="3000" dirty="0">
                <a:latin typeface="Calibri"/>
                <a:cs typeface="Calibri"/>
              </a:rPr>
              <a:t>iabl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dirty="0">
                <a:latin typeface="Calibri"/>
                <a:cs typeface="Calibri"/>
              </a:rPr>
              <a:t> d</a:t>
            </a:r>
            <a:r>
              <a:rPr sz="3000" spc="-15" dirty="0">
                <a:latin typeface="Calibri"/>
                <a:cs typeface="Calibri"/>
              </a:rPr>
              <a:t>ra</a:t>
            </a:r>
            <a:r>
              <a:rPr sz="3000" spc="-30" dirty="0">
                <a:latin typeface="Calibri"/>
                <a:cs typeface="Calibri"/>
              </a:rPr>
              <a:t>w</a:t>
            </a:r>
            <a:r>
              <a:rPr sz="3000" dirty="0">
                <a:latin typeface="Calibri"/>
                <a:cs typeface="Calibri"/>
              </a:rPr>
              <a:t>n f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</a:t>
            </a:r>
            <a:endParaRPr sz="3000" dirty="0">
              <a:latin typeface="Calibri"/>
              <a:cs typeface="Calibri"/>
            </a:endParaRPr>
          </a:p>
          <a:p>
            <a:pPr marL="355600">
              <a:lnSpc>
                <a:spcPts val="3440"/>
              </a:lnSpc>
            </a:pPr>
            <a:r>
              <a:rPr sz="3000" i="1" spc="-15" dirty="0">
                <a:latin typeface="Calibri"/>
                <a:cs typeface="Calibri"/>
              </a:rPr>
              <a:t>Probability </a:t>
            </a:r>
            <a:r>
              <a:rPr sz="3000" i="1" spc="-5" dirty="0">
                <a:latin typeface="Calibri"/>
                <a:cs typeface="Calibri"/>
              </a:rPr>
              <a:t>D</a:t>
            </a:r>
            <a:r>
              <a:rPr sz="3000" i="1" spc="-20" dirty="0">
                <a:latin typeface="Calibri"/>
                <a:cs typeface="Calibri"/>
              </a:rPr>
              <a:t>e</a:t>
            </a:r>
            <a:r>
              <a:rPr sz="3000" i="1" dirty="0">
                <a:latin typeface="Calibri"/>
                <a:cs typeface="Calibri"/>
              </a:rPr>
              <a:t>nsity </a:t>
            </a:r>
            <a:r>
              <a:rPr sz="3000" i="1" dirty="0" smtClean="0">
                <a:latin typeface="Calibri"/>
                <a:cs typeface="Calibri"/>
              </a:rPr>
              <a:t>Fun</a:t>
            </a:r>
            <a:r>
              <a:rPr sz="3000" i="1" spc="65" dirty="0" smtClean="0">
                <a:latin typeface="Calibri"/>
                <a:cs typeface="Calibri"/>
              </a:rPr>
              <a:t>c</a:t>
            </a:r>
            <a:r>
              <a:rPr lang="en-US" sz="3000" i="1" spc="65" dirty="0" smtClean="0">
                <a:latin typeface="Calibri"/>
                <a:cs typeface="Calibri"/>
              </a:rPr>
              <a:t>ti</a:t>
            </a:r>
            <a:r>
              <a:rPr sz="3000" i="1" dirty="0" smtClean="0">
                <a:latin typeface="Calibri"/>
                <a:cs typeface="Calibri"/>
              </a:rPr>
              <a:t>ons </a:t>
            </a:r>
            <a:r>
              <a:rPr sz="3000" i="1" dirty="0">
                <a:latin typeface="Calibri"/>
                <a:cs typeface="Calibri"/>
              </a:rPr>
              <a:t>(</a:t>
            </a:r>
            <a:r>
              <a:rPr sz="3000" i="1" spc="-20" dirty="0">
                <a:latin typeface="Calibri"/>
                <a:cs typeface="Calibri"/>
              </a:rPr>
              <a:t>P</a:t>
            </a:r>
            <a:r>
              <a:rPr sz="3000" i="1" spc="-5" dirty="0">
                <a:latin typeface="Calibri"/>
                <a:cs typeface="Calibri"/>
              </a:rPr>
              <a:t>D</a:t>
            </a:r>
            <a:r>
              <a:rPr sz="3000" i="1" dirty="0">
                <a:latin typeface="Calibri"/>
                <a:cs typeface="Calibri"/>
              </a:rPr>
              <a:t>F)</a:t>
            </a:r>
            <a:endParaRPr sz="3000" dirty="0">
              <a:latin typeface="Calibri"/>
              <a:cs typeface="Calibri"/>
            </a:endParaRPr>
          </a:p>
          <a:p>
            <a:pPr marL="355600" marR="480695" indent="-342900">
              <a:lnSpc>
                <a:spcPct val="90000"/>
              </a:lnSpc>
              <a:spcBef>
                <a:spcPts val="68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mm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 b</a:t>
            </a:r>
            <a:r>
              <a:rPr sz="3000" spc="-15" dirty="0">
                <a:latin typeface="Calibri"/>
                <a:cs typeface="Calibri"/>
              </a:rPr>
              <a:t>ec</a:t>
            </a:r>
            <a:r>
              <a:rPr sz="3000" dirty="0">
                <a:latin typeface="Calibri"/>
                <a:cs typeface="Calibri"/>
              </a:rPr>
              <a:t>aus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ve</a:t>
            </a:r>
            <a:r>
              <a:rPr sz="3000" dirty="0">
                <a:latin typeface="Calibri"/>
                <a:cs typeface="Calibri"/>
              </a:rPr>
              <a:t>ni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t,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F is th</a:t>
            </a:r>
            <a:r>
              <a:rPr sz="3000" spc="-15" dirty="0">
                <a:latin typeface="Calibri"/>
                <a:cs typeface="Calibri"/>
              </a:rPr>
              <a:t>e G</a:t>
            </a:r>
            <a:r>
              <a:rPr sz="3000" dirty="0">
                <a:latin typeface="Calibri"/>
                <a:cs typeface="Calibri"/>
              </a:rPr>
              <a:t>aussian </a:t>
            </a:r>
            <a:r>
              <a:rPr sz="3000" spc="-5" smtClean="0">
                <a:latin typeface="Calibri"/>
                <a:cs typeface="Calibri"/>
              </a:rPr>
              <a:t>D</a:t>
            </a:r>
            <a:r>
              <a:rPr sz="3000" smtClean="0">
                <a:latin typeface="Calibri"/>
                <a:cs typeface="Calibri"/>
              </a:rPr>
              <a:t>is</a:t>
            </a:r>
            <a:r>
              <a:rPr sz="3000" spc="-15" smtClean="0">
                <a:latin typeface="Calibri"/>
                <a:cs typeface="Calibri"/>
              </a:rPr>
              <a:t>tr</a:t>
            </a:r>
            <a:r>
              <a:rPr sz="3000" smtClean="0">
                <a:latin typeface="Calibri"/>
                <a:cs typeface="Calibri"/>
              </a:rPr>
              <a:t>ibu</a:t>
            </a:r>
            <a:r>
              <a:rPr lang="en-US" sz="3000" spc="135" smtClean="0">
                <a:latin typeface="Calibri"/>
                <a:cs typeface="Calibri"/>
              </a:rPr>
              <a:t>ti</a:t>
            </a:r>
            <a:r>
              <a:rPr sz="3000" spc="-5" smtClean="0">
                <a:latin typeface="Calibri"/>
                <a:cs typeface="Calibri"/>
              </a:rPr>
              <a:t>o</a:t>
            </a:r>
            <a:r>
              <a:rPr sz="3000" smtClean="0">
                <a:latin typeface="Calibri"/>
                <a:cs typeface="Calibri"/>
              </a:rPr>
              <a:t>n 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ﬁn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 b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 its </a:t>
            </a:r>
            <a:r>
              <a:rPr sz="3000" spc="-20" dirty="0">
                <a:latin typeface="Calibri"/>
                <a:cs typeface="Calibri"/>
              </a:rPr>
              <a:t>me</a:t>
            </a:r>
            <a:r>
              <a:rPr sz="3000" dirty="0">
                <a:latin typeface="Calibri"/>
                <a:cs typeface="Calibri"/>
              </a:rPr>
              <a:t>an and </a:t>
            </a:r>
            <a:r>
              <a:rPr sz="3000" spc="-15" dirty="0">
                <a:latin typeface="Calibri"/>
                <a:cs typeface="Calibri"/>
              </a:rPr>
              <a:t>var</a:t>
            </a:r>
            <a:r>
              <a:rPr sz="3000" dirty="0">
                <a:latin typeface="Calibri"/>
                <a:cs typeface="Calibri"/>
              </a:rPr>
              <a:t>ian</a:t>
            </a:r>
            <a:r>
              <a:rPr sz="3000" spc="-15" dirty="0">
                <a:latin typeface="Calibri"/>
                <a:cs typeface="Calibri"/>
              </a:rPr>
              <a:t>ce</a:t>
            </a:r>
            <a:endParaRPr sz="3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78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F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aussians</a:t>
            </a:r>
            <a:r>
              <a:rPr sz="3000" spc="-10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var</a:t>
            </a:r>
            <a:r>
              <a:rPr sz="3000" dirty="0">
                <a:latin typeface="Calibri"/>
                <a:cs typeface="Calibri"/>
              </a:rPr>
              <a:t>ian</a:t>
            </a:r>
            <a:r>
              <a:rPr sz="3000" spc="-15" dirty="0">
                <a:latin typeface="Calibri"/>
                <a:cs typeface="Calibri"/>
              </a:rPr>
              <a:t>ce</a:t>
            </a:r>
            <a:r>
              <a:rPr sz="3000" dirty="0">
                <a:latin typeface="Calibri"/>
                <a:cs typeface="Calibri"/>
              </a:rPr>
              <a:t>s add up and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w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i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 b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 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i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p</a:t>
            </a:r>
            <a:r>
              <a:rPr sz="3000" spc="-15" dirty="0">
                <a:latin typeface="Calibri"/>
                <a:cs typeface="Calibri"/>
              </a:rPr>
              <a:t>act</a:t>
            </a:r>
            <a:r>
              <a:rPr sz="3000" dirty="0">
                <a:latin typeface="Calibri"/>
                <a:cs typeface="Calibri"/>
              </a:rPr>
              <a:t> th</a:t>
            </a:r>
            <a:r>
              <a:rPr sz="3000" spc="-15" dirty="0">
                <a:latin typeface="Calibri"/>
                <a:cs typeface="Calibri"/>
              </a:rPr>
              <a:t>ey</a:t>
            </a:r>
            <a:r>
              <a:rPr sz="3000" dirty="0">
                <a:latin typeface="Calibri"/>
                <a:cs typeface="Calibri"/>
              </a:rPr>
              <a:t> h</a:t>
            </a:r>
            <a:r>
              <a:rPr sz="3000" spc="-15" dirty="0">
                <a:latin typeface="Calibri"/>
                <a:cs typeface="Calibri"/>
              </a:rPr>
              <a:t>ave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 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bin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 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var</a:t>
            </a:r>
            <a:r>
              <a:rPr sz="3000" dirty="0">
                <a:latin typeface="Calibri"/>
                <a:cs typeface="Calibri"/>
              </a:rPr>
              <a:t>iabl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 (“E</a:t>
            </a:r>
            <a:r>
              <a:rPr sz="3000" spc="-15" dirty="0">
                <a:latin typeface="Calibri"/>
                <a:cs typeface="Calibri"/>
              </a:rPr>
              <a:t>rr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 smtClean="0">
                <a:latin typeface="Calibri"/>
                <a:cs typeface="Calibri"/>
              </a:rPr>
              <a:t>Pr</a:t>
            </a:r>
            <a:r>
              <a:rPr sz="3000" spc="-5" dirty="0" smtClean="0">
                <a:latin typeface="Calibri"/>
                <a:cs typeface="Calibri"/>
              </a:rPr>
              <a:t>o</a:t>
            </a:r>
            <a:r>
              <a:rPr sz="3000" dirty="0" smtClean="0">
                <a:latin typeface="Calibri"/>
                <a:cs typeface="Calibri"/>
              </a:rPr>
              <a:t>p</a:t>
            </a:r>
            <a:r>
              <a:rPr sz="3000" spc="-15" dirty="0" smtClean="0">
                <a:latin typeface="Calibri"/>
                <a:cs typeface="Calibri"/>
              </a:rPr>
              <a:t>ag</a:t>
            </a:r>
            <a:r>
              <a:rPr sz="3000" spc="70" dirty="0" smtClean="0">
                <a:latin typeface="Calibri"/>
                <a:cs typeface="Calibri"/>
              </a:rPr>
              <a:t>a</a:t>
            </a:r>
            <a:r>
              <a:rPr lang="en-US" sz="3000" spc="70" dirty="0" smtClean="0">
                <a:latin typeface="Calibri"/>
                <a:cs typeface="Calibri"/>
              </a:rPr>
              <a:t>ti</a:t>
            </a:r>
            <a:r>
              <a:rPr sz="3000" spc="-5" dirty="0" smtClean="0">
                <a:latin typeface="Calibri"/>
                <a:cs typeface="Calibri"/>
              </a:rPr>
              <a:t>o</a:t>
            </a:r>
            <a:r>
              <a:rPr sz="3000" dirty="0" smtClean="0">
                <a:latin typeface="Calibri"/>
                <a:cs typeface="Calibri"/>
              </a:rPr>
              <a:t>n 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30" dirty="0">
                <a:latin typeface="Calibri"/>
                <a:cs typeface="Calibri"/>
              </a:rPr>
              <a:t>w</a:t>
            </a:r>
            <a:r>
              <a:rPr sz="3000" dirty="0">
                <a:latin typeface="Calibri"/>
                <a:cs typeface="Calibri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6922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4b - Perception - Uncertainty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4b</a:t>
            </a:r>
          </a:p>
          <a:p>
            <a:pPr eaLnBrk="1" hangingPunct="1">
              <a:defRPr/>
            </a:pPr>
            <a:fld id="{20718321-1CF4-4BC0-8CAA-1102AA54CB69}" type="slidenum">
              <a:rPr lang="en-US" sz="2000" b="1"/>
              <a:pPr eaLnBrk="1" hangingPunct="1">
                <a:defRPr/>
              </a:pPr>
              <a:t>2</a:t>
            </a:fld>
            <a:endParaRPr lang="en-US" sz="2000" b="1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altLang="en-US" smtClean="0"/>
              <a:t>Uncertainty Representation (2)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71613"/>
            <a:ext cx="543401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36788"/>
            <a:ext cx="35337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307013"/>
            <a:ext cx="4048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5332413"/>
            <a:ext cx="39243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69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49086"/>
            <a:ext cx="793142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1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8361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Th</a:t>
            </a:r>
            <a:r>
              <a:rPr sz="4000" spc="-20" dirty="0"/>
              <a:t>e </a:t>
            </a:r>
            <a:r>
              <a:rPr sz="4000" spc="-30" dirty="0"/>
              <a:t>Gaussian (“N</a:t>
            </a:r>
            <a:r>
              <a:rPr sz="4000" spc="-5" dirty="0"/>
              <a:t>o</a:t>
            </a:r>
            <a:r>
              <a:rPr sz="4000" spc="-30" dirty="0"/>
              <a:t>rm</a:t>
            </a:r>
            <a:r>
              <a:rPr sz="4000" dirty="0"/>
              <a:t>al”) </a:t>
            </a:r>
            <a:r>
              <a:rPr sz="4000" spc="-5" dirty="0" smtClean="0"/>
              <a:t>D</a:t>
            </a:r>
            <a:r>
              <a:rPr sz="4000" dirty="0" smtClean="0"/>
              <a:t>is</a:t>
            </a:r>
            <a:r>
              <a:rPr sz="4000" spc="-15" dirty="0" smtClean="0"/>
              <a:t>t</a:t>
            </a:r>
            <a:r>
              <a:rPr sz="4000" spc="-20" dirty="0" smtClean="0"/>
              <a:t>r</a:t>
            </a:r>
            <a:r>
              <a:rPr sz="4000" dirty="0" smtClean="0"/>
              <a:t>ibu</a:t>
            </a:r>
            <a:r>
              <a:rPr lang="en-US" sz="4000" spc="175" dirty="0" smtClean="0"/>
              <a:t>ti</a:t>
            </a:r>
            <a:r>
              <a:rPr sz="4000" spc="-5" dirty="0" smtClean="0"/>
              <a:t>o</a:t>
            </a:r>
            <a:r>
              <a:rPr sz="4000" dirty="0" smtClean="0"/>
              <a:t>n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164537" y="1866155"/>
            <a:ext cx="5264274" cy="3341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31741" y="1866155"/>
            <a:ext cx="3155057" cy="11856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02796" y="3051815"/>
            <a:ext cx="2628318" cy="1010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28812" y="4062705"/>
            <a:ext cx="3346109" cy="10111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483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4b - Perception - Uncertainty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4b</a:t>
            </a:r>
          </a:p>
          <a:p>
            <a:pPr eaLnBrk="1" hangingPunct="1">
              <a:defRPr/>
            </a:pPr>
            <a:fld id="{2C5D229F-BA9D-4DD6-9654-7EB2A6B9DA74}" type="slidenum">
              <a:rPr lang="en-US" sz="2000" b="1"/>
              <a:pPr eaLnBrk="1" hangingPunct="1">
                <a:defRPr/>
              </a:pPr>
              <a:t>5</a:t>
            </a:fld>
            <a:endParaRPr lang="en-US" sz="2000" b="1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altLang="en-US" dirty="0" smtClean="0"/>
              <a:t>Gaussian Distribution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227263"/>
            <a:ext cx="6400800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97" y="1371600"/>
            <a:ext cx="34464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Line 6"/>
          <p:cNvSpPr>
            <a:spLocks noChangeShapeType="1"/>
          </p:cNvSpPr>
          <p:nvPr/>
        </p:nvSpPr>
        <p:spPr bwMode="auto">
          <a:xfrm flipH="1">
            <a:off x="633413" y="2552700"/>
            <a:ext cx="3235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0311" name="Text Box 7"/>
          <p:cNvSpPr txBox="1">
            <a:spLocks noChangeArrowheads="1"/>
          </p:cNvSpPr>
          <p:nvPr/>
        </p:nvSpPr>
        <p:spPr bwMode="auto">
          <a:xfrm>
            <a:off x="125413" y="2386013"/>
            <a:ext cx="463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sz="1800">
                <a:solidFill>
                  <a:srgbClr val="3C0023"/>
                </a:solidFill>
                <a:latin typeface="Arial" charset="0"/>
              </a:rPr>
              <a:t>0.4</a:t>
            </a:r>
            <a:endParaRPr kumimoji="0" lang="en-US" sz="2400" b="1" i="1">
              <a:solidFill>
                <a:srgbClr val="3C002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90312" name="Text Box 8"/>
          <p:cNvSpPr txBox="1">
            <a:spLocks noChangeArrowheads="1"/>
          </p:cNvSpPr>
          <p:nvPr/>
        </p:nvSpPr>
        <p:spPr bwMode="auto">
          <a:xfrm>
            <a:off x="2813050" y="6362700"/>
            <a:ext cx="3587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sz="1800">
                <a:solidFill>
                  <a:srgbClr val="3C0023"/>
                </a:solidFill>
                <a:latin typeface="Arial" charset="0"/>
              </a:rPr>
              <a:t>-1</a:t>
            </a:r>
            <a:endParaRPr kumimoji="0" lang="en-US" sz="2400" b="1" i="1">
              <a:solidFill>
                <a:srgbClr val="3C002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90313" name="Text Box 9"/>
          <p:cNvSpPr txBox="1">
            <a:spLocks noChangeArrowheads="1"/>
          </p:cNvSpPr>
          <p:nvPr/>
        </p:nvSpPr>
        <p:spPr bwMode="auto">
          <a:xfrm>
            <a:off x="2109788" y="6362700"/>
            <a:ext cx="35718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sz="1800">
                <a:solidFill>
                  <a:srgbClr val="3C0023"/>
                </a:solidFill>
                <a:latin typeface="Arial" charset="0"/>
              </a:rPr>
              <a:t>-2</a:t>
            </a:r>
            <a:endParaRPr kumimoji="0" lang="en-US" sz="2400" b="1" i="1">
              <a:solidFill>
                <a:srgbClr val="3C002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90314" name="Text Box 10"/>
          <p:cNvSpPr txBox="1">
            <a:spLocks noChangeArrowheads="1"/>
          </p:cNvSpPr>
          <p:nvPr/>
        </p:nvSpPr>
        <p:spPr bwMode="auto">
          <a:xfrm>
            <a:off x="4502150" y="6362700"/>
            <a:ext cx="28733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sz="1800">
                <a:solidFill>
                  <a:srgbClr val="3C0023"/>
                </a:solidFill>
                <a:latin typeface="Arial" charset="0"/>
              </a:rPr>
              <a:t>1</a:t>
            </a:r>
            <a:endParaRPr kumimoji="0" lang="en-US" sz="2400" b="1" i="1">
              <a:solidFill>
                <a:srgbClr val="3C002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90315" name="Text Box 11"/>
          <p:cNvSpPr txBox="1">
            <a:spLocks noChangeArrowheads="1"/>
          </p:cNvSpPr>
          <p:nvPr/>
        </p:nvSpPr>
        <p:spPr bwMode="auto">
          <a:xfrm>
            <a:off x="5275263" y="6362700"/>
            <a:ext cx="28733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sz="1800">
                <a:solidFill>
                  <a:srgbClr val="3C0023"/>
                </a:solidFill>
                <a:latin typeface="Arial" charset="0"/>
              </a:rPr>
              <a:t>2</a:t>
            </a:r>
            <a:endParaRPr kumimoji="0" lang="en-US" sz="2400" b="1" i="1">
              <a:solidFill>
                <a:srgbClr val="3C002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2458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1371600"/>
            <a:ext cx="260191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90" name="Group 38"/>
          <p:cNvGrpSpPr>
            <a:grpSpLocks/>
          </p:cNvGrpSpPr>
          <p:nvPr/>
        </p:nvGrpSpPr>
        <p:grpSpPr bwMode="auto">
          <a:xfrm>
            <a:off x="1498600" y="3878263"/>
            <a:ext cx="4700588" cy="1884362"/>
            <a:chOff x="1499212" y="3878266"/>
            <a:chExt cx="4699194" cy="1883582"/>
          </a:xfrm>
        </p:grpSpPr>
        <p:cxnSp>
          <p:nvCxnSpPr>
            <p:cNvPr id="24591" name="Straight Arrow Connector 19"/>
            <p:cNvCxnSpPr>
              <a:cxnSpLocks noChangeShapeType="1"/>
            </p:cNvCxnSpPr>
            <p:nvPr/>
          </p:nvCxnSpPr>
          <p:spPr bwMode="auto">
            <a:xfrm>
              <a:off x="3035300" y="4214818"/>
              <a:ext cx="16129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Straight Arrow Connector 20"/>
            <p:cNvCxnSpPr>
              <a:cxnSpLocks noChangeShapeType="1"/>
            </p:cNvCxnSpPr>
            <p:nvPr/>
          </p:nvCxnSpPr>
          <p:spPr bwMode="auto">
            <a:xfrm>
              <a:off x="2260600" y="4706932"/>
              <a:ext cx="3194050" cy="795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3" name="TextBox 23"/>
            <p:cNvSpPr txBox="1">
              <a:spLocks noChangeArrowheads="1"/>
            </p:cNvSpPr>
            <p:nvPr/>
          </p:nvSpPr>
          <p:spPr bwMode="auto">
            <a:xfrm>
              <a:off x="3403592" y="3878266"/>
              <a:ext cx="89960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fr-CH" altLang="en-US"/>
                <a:t>68.26%</a:t>
              </a:r>
              <a:endParaRPr lang="de-CH" altLang="en-US"/>
            </a:p>
          </p:txBody>
        </p:sp>
        <p:sp>
          <p:nvSpPr>
            <p:cNvPr id="24594" name="TextBox 24"/>
            <p:cNvSpPr txBox="1">
              <a:spLocks noChangeArrowheads="1"/>
            </p:cNvSpPr>
            <p:nvPr/>
          </p:nvSpPr>
          <p:spPr bwMode="auto">
            <a:xfrm>
              <a:off x="3416292" y="4334081"/>
              <a:ext cx="89960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fr-CH" altLang="en-US"/>
                <a:t>95.44%</a:t>
              </a:r>
              <a:endParaRPr lang="de-CH" altLang="en-US"/>
            </a:p>
          </p:txBody>
        </p:sp>
        <p:cxnSp>
          <p:nvCxnSpPr>
            <p:cNvPr id="24595" name="Straight Arrow Connector 25"/>
            <p:cNvCxnSpPr>
              <a:cxnSpLocks noChangeShapeType="1"/>
            </p:cNvCxnSpPr>
            <p:nvPr/>
          </p:nvCxnSpPr>
          <p:spPr bwMode="auto">
            <a:xfrm>
              <a:off x="1500166" y="5135560"/>
              <a:ext cx="4696652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6" name="TextBox 26"/>
            <p:cNvSpPr txBox="1">
              <a:spLocks noChangeArrowheads="1"/>
            </p:cNvSpPr>
            <p:nvPr/>
          </p:nvSpPr>
          <p:spPr bwMode="auto">
            <a:xfrm>
              <a:off x="3390898" y="4762709"/>
              <a:ext cx="89960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fr-CH" altLang="en-US"/>
                <a:t>99.72%</a:t>
              </a:r>
              <a:endParaRPr lang="de-CH" altLang="en-US"/>
            </a:p>
          </p:txBody>
        </p:sp>
        <p:cxnSp>
          <p:nvCxnSpPr>
            <p:cNvPr id="24597" name="Straight Connector 32"/>
            <p:cNvCxnSpPr>
              <a:cxnSpLocks noChangeShapeType="1"/>
            </p:cNvCxnSpPr>
            <p:nvPr/>
          </p:nvCxnSpPr>
          <p:spPr bwMode="auto">
            <a:xfrm rot="5400000" flipH="1" flipV="1">
              <a:off x="5839628" y="5403070"/>
              <a:ext cx="71596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8" name="Straight Connector 34"/>
            <p:cNvCxnSpPr>
              <a:cxnSpLocks noChangeShapeType="1"/>
            </p:cNvCxnSpPr>
            <p:nvPr/>
          </p:nvCxnSpPr>
          <p:spPr bwMode="auto">
            <a:xfrm rot="5400000" flipH="1" flipV="1">
              <a:off x="1284581" y="5285117"/>
              <a:ext cx="430216" cy="9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9" name="Straight Connector 36"/>
            <p:cNvCxnSpPr>
              <a:cxnSpLocks noChangeShapeType="1"/>
            </p:cNvCxnSpPr>
            <p:nvPr/>
          </p:nvCxnSpPr>
          <p:spPr bwMode="auto">
            <a:xfrm rot="5400000" flipH="1" flipV="1">
              <a:off x="5072066" y="4929198"/>
              <a:ext cx="71596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0" name="Straight Connector 37"/>
            <p:cNvCxnSpPr>
              <a:cxnSpLocks noChangeShapeType="1"/>
            </p:cNvCxnSpPr>
            <p:nvPr/>
          </p:nvCxnSpPr>
          <p:spPr bwMode="auto">
            <a:xfrm rot="5400000" flipH="1" flipV="1">
              <a:off x="1928794" y="4929198"/>
              <a:ext cx="71596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3679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735">
              <a:lnSpc>
                <a:spcPct val="100000"/>
              </a:lnSpc>
            </a:pPr>
            <a:r>
              <a:rPr spc="-30" dirty="0"/>
              <a:t>2</a:t>
            </a:r>
            <a:r>
              <a:rPr dirty="0"/>
              <a:t>D </a:t>
            </a:r>
            <a:r>
              <a:rPr spc="-30" dirty="0"/>
              <a:t>G</a:t>
            </a:r>
            <a:r>
              <a:rPr dirty="0"/>
              <a:t>aussian </a:t>
            </a:r>
            <a:r>
              <a:rPr spc="-5" dirty="0" smtClean="0"/>
              <a:t>D</a:t>
            </a:r>
            <a:r>
              <a:rPr dirty="0" smtClean="0"/>
              <a:t>is</a:t>
            </a:r>
            <a:r>
              <a:rPr spc="-15" dirty="0" smtClean="0"/>
              <a:t>t</a:t>
            </a:r>
            <a:r>
              <a:rPr spc="-25" dirty="0" smtClean="0"/>
              <a:t>r</a:t>
            </a:r>
            <a:r>
              <a:rPr dirty="0" smtClean="0"/>
              <a:t>ibu</a:t>
            </a:r>
            <a:r>
              <a:rPr lang="en-US" spc="195" dirty="0" smtClean="0"/>
              <a:t>ti</a:t>
            </a:r>
            <a:r>
              <a:rPr spc="-5" dirty="0" smtClean="0"/>
              <a:t>o</a:t>
            </a:r>
            <a:r>
              <a:rPr dirty="0" smtClean="0"/>
              <a:t>n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23109" y="1630807"/>
            <a:ext cx="7021851" cy="4134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90280" y="6126437"/>
            <a:ext cx="4436110" cy="462280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Ho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 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un</a:t>
            </a:r>
            <a:r>
              <a:rPr sz="2400" spc="-15" dirty="0">
                <a:latin typeface="Calibri"/>
                <a:cs typeface="Calibri"/>
              </a:rPr>
              <a:t>cer</a:t>
            </a:r>
            <a:r>
              <a:rPr sz="2400" dirty="0">
                <a:latin typeface="Calibri"/>
                <a:cs typeface="Calibri"/>
              </a:rPr>
              <a:t>tain</a:t>
            </a:r>
            <a:r>
              <a:rPr sz="2400" spc="-10" dirty="0">
                <a:latin typeface="Calibri"/>
                <a:cs typeface="Calibri"/>
              </a:rPr>
              <a:t>ty</a:t>
            </a:r>
            <a:r>
              <a:rPr sz="2400" dirty="0">
                <a:latin typeface="Calibri"/>
                <a:cs typeface="Calibri"/>
              </a:rPr>
              <a:t> p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agate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1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0">
              <a:lnSpc>
                <a:spcPct val="100000"/>
              </a:lnSpc>
            </a:pPr>
            <a:r>
              <a:rPr dirty="0"/>
              <a:t>E</a:t>
            </a:r>
            <a:r>
              <a:rPr spc="-25" dirty="0"/>
              <a:t>rr</a:t>
            </a:r>
            <a:r>
              <a:rPr spc="-5" dirty="0"/>
              <a:t>o</a:t>
            </a:r>
            <a:r>
              <a:rPr spc="-20" dirty="0"/>
              <a:t>r</a:t>
            </a:r>
            <a:r>
              <a:rPr dirty="0"/>
              <a:t> </a:t>
            </a:r>
            <a:r>
              <a:rPr spc="-25" dirty="0" smtClean="0"/>
              <a:t>Pr</a:t>
            </a:r>
            <a:r>
              <a:rPr spc="-5" dirty="0" smtClean="0"/>
              <a:t>o</a:t>
            </a:r>
            <a:r>
              <a:rPr dirty="0" smtClean="0"/>
              <a:t>p</a:t>
            </a:r>
            <a:r>
              <a:rPr spc="-25" dirty="0" smtClean="0"/>
              <a:t>ag</a:t>
            </a:r>
            <a:r>
              <a:rPr spc="105" dirty="0" smtClean="0"/>
              <a:t>a</a:t>
            </a:r>
            <a:r>
              <a:rPr lang="en-US" spc="105" dirty="0" smtClean="0"/>
              <a:t>ti</a:t>
            </a:r>
            <a:r>
              <a:rPr spc="-5" dirty="0" smtClean="0"/>
              <a:t>o</a:t>
            </a:r>
            <a:r>
              <a:rPr dirty="0" smtClean="0"/>
              <a:t>n </a:t>
            </a:r>
            <a:r>
              <a:rPr dirty="0"/>
              <a:t>L</a:t>
            </a:r>
            <a:r>
              <a:rPr spc="-30" dirty="0"/>
              <a:t>aw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723008"/>
            <a:ext cx="7960995" cy="4198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S</a:t>
            </a:r>
            <a:r>
              <a:rPr sz="3200" spc="-5" dirty="0" smtClean="0">
                <a:latin typeface="Calibri"/>
                <a:cs typeface="Calibri"/>
              </a:rPr>
              <a:t>o</a:t>
            </a:r>
            <a:r>
              <a:rPr sz="3200" spc="-25" dirty="0" smtClean="0">
                <a:latin typeface="Calibri"/>
                <a:cs typeface="Calibri"/>
              </a:rPr>
              <a:t>me</a:t>
            </a:r>
            <a:r>
              <a:rPr lang="en-US" sz="3200" spc="145" dirty="0" smtClean="0">
                <a:latin typeface="Calibri"/>
                <a:cs typeface="Calibri"/>
              </a:rPr>
              <a:t>ti</a:t>
            </a:r>
            <a:r>
              <a:rPr sz="3200" spc="-25" dirty="0" smtClean="0">
                <a:latin typeface="Calibri"/>
                <a:cs typeface="Calibri"/>
              </a:rPr>
              <a:t>me</a:t>
            </a:r>
            <a:r>
              <a:rPr sz="3200" dirty="0" smtClean="0">
                <a:latin typeface="Calibri"/>
                <a:cs typeface="Calibri"/>
              </a:rPr>
              <a:t>s 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ate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20" dirty="0"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 smtClean="0">
                <a:latin typeface="Calibri"/>
                <a:cs typeface="Calibri"/>
              </a:rPr>
              <a:t>c</a:t>
            </a:r>
            <a:r>
              <a:rPr sz="3200" spc="-5" dirty="0" smtClean="0">
                <a:latin typeface="Calibri"/>
                <a:cs typeface="Calibri"/>
              </a:rPr>
              <a:t>o</a:t>
            </a:r>
            <a:r>
              <a:rPr sz="3200" spc="-30" dirty="0" smtClean="0">
                <a:latin typeface="Calibri"/>
                <a:cs typeface="Calibri"/>
              </a:rPr>
              <a:t>m</a:t>
            </a:r>
            <a:r>
              <a:rPr sz="3200" dirty="0" smtClean="0">
                <a:latin typeface="Calibri"/>
                <a:cs typeface="Calibri"/>
              </a:rPr>
              <a:t>bin</a:t>
            </a:r>
            <a:r>
              <a:rPr sz="3200" spc="75" dirty="0" smtClean="0">
                <a:latin typeface="Calibri"/>
                <a:cs typeface="Calibri"/>
              </a:rPr>
              <a:t>a</a:t>
            </a:r>
            <a:r>
              <a:rPr lang="en-US" sz="3200" spc="75" dirty="0" smtClean="0">
                <a:latin typeface="Calibri"/>
                <a:cs typeface="Calibri"/>
              </a:rPr>
              <a:t>ti</a:t>
            </a:r>
            <a:r>
              <a:rPr sz="3200" spc="-5" dirty="0" smtClean="0">
                <a:latin typeface="Calibri"/>
                <a:cs typeface="Calibri"/>
              </a:rPr>
              <a:t>o</a:t>
            </a:r>
            <a:r>
              <a:rPr sz="3200" dirty="0" smtClean="0">
                <a:latin typeface="Calibri"/>
                <a:cs typeface="Calibri"/>
              </a:rPr>
              <a:t>ns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20" dirty="0">
                <a:latin typeface="Calibri"/>
                <a:cs typeface="Calibri"/>
              </a:rPr>
              <a:t>er</a:t>
            </a:r>
            <a:r>
              <a:rPr sz="3200" dirty="0">
                <a:latin typeface="Calibri"/>
                <a:cs typeface="Calibri"/>
              </a:rPr>
              <a:t>s</a:t>
            </a:r>
          </a:p>
          <a:p>
            <a:pPr marL="355600" marR="7366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Ex</a:t>
            </a:r>
            <a:r>
              <a:rPr sz="3200" spc="-25" dirty="0">
                <a:latin typeface="Calibri"/>
                <a:cs typeface="Calibri"/>
              </a:rPr>
              <a:t>ampl</a:t>
            </a:r>
            <a:r>
              <a:rPr sz="3200" spc="-15" dirty="0">
                <a:latin typeface="Calibri"/>
                <a:cs typeface="Calibri"/>
              </a:rPr>
              <a:t>e: x</a:t>
            </a:r>
            <a:r>
              <a:rPr sz="3200" spc="-10" dirty="0">
                <a:latin typeface="Calibri"/>
                <a:cs typeface="Calibri"/>
              </a:rPr>
              <a:t>, </a:t>
            </a:r>
            <a:r>
              <a:rPr sz="3200" spc="-15" dirty="0">
                <a:latin typeface="Calibri"/>
                <a:cs typeface="Calibri"/>
              </a:rPr>
              <a:t>y and theta </a:t>
            </a:r>
            <a:r>
              <a:rPr sz="3200" spc="-20" dirty="0">
                <a:latin typeface="Calibri"/>
                <a:cs typeface="Calibri"/>
              </a:rPr>
              <a:t>re</a:t>
            </a:r>
            <a:r>
              <a:rPr sz="3200" dirty="0">
                <a:latin typeface="Calibri"/>
                <a:cs typeface="Calibri"/>
              </a:rPr>
              <a:t>sul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 f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ee</a:t>
            </a:r>
            <a:r>
              <a:rPr sz="3200" dirty="0">
                <a:latin typeface="Calibri"/>
                <a:cs typeface="Calibri"/>
              </a:rPr>
              <a:t>l slip (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ate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)</a:t>
            </a:r>
          </a:p>
          <a:p>
            <a:pPr marL="355600" marR="283210" indent="-3429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If th</a:t>
            </a:r>
            <a:r>
              <a:rPr sz="3200" spc="-20" dirty="0">
                <a:latin typeface="Calibri"/>
                <a:cs typeface="Calibri"/>
              </a:rPr>
              <a:t>e P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Fs </a:t>
            </a:r>
            <a:r>
              <a:rPr sz="3200" spc="-20" dirty="0"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aussian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 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ian</a:t>
            </a:r>
            <a:r>
              <a:rPr sz="3200" spc="-15" dirty="0">
                <a:latin typeface="Calibri"/>
                <a:cs typeface="Calibri"/>
              </a:rPr>
              <a:t>ce</a:t>
            </a:r>
            <a:r>
              <a:rPr sz="3200" dirty="0">
                <a:latin typeface="Calibri"/>
                <a:cs typeface="Calibri"/>
              </a:rPr>
              <a:t>s add </a:t>
            </a:r>
            <a:r>
              <a:rPr sz="3200" spc="-5" dirty="0">
                <a:latin typeface="Calibri"/>
                <a:cs typeface="Calibri"/>
              </a:rPr>
              <a:t>up</a:t>
            </a:r>
            <a:endParaRPr sz="3200" dirty="0">
              <a:latin typeface="Calibri"/>
              <a:cs typeface="Calibri"/>
            </a:endParaRPr>
          </a:p>
          <a:p>
            <a:pPr marL="355600" marR="418465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Intui</a:t>
            </a:r>
            <a:r>
              <a:rPr lang="en-US" sz="3200" spc="145" dirty="0" smtClean="0">
                <a:latin typeface="Calibri"/>
                <a:cs typeface="Calibri"/>
              </a:rPr>
              <a:t>ti</a:t>
            </a:r>
            <a:r>
              <a:rPr sz="3200" spc="-5" dirty="0" smtClean="0">
                <a:latin typeface="Calibri"/>
                <a:cs typeface="Calibri"/>
              </a:rPr>
              <a:t>o</a:t>
            </a:r>
            <a:r>
              <a:rPr sz="3200" dirty="0" smtClean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: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h </a:t>
            </a:r>
            <a:r>
              <a:rPr sz="3200" spc="-15" dirty="0">
                <a:latin typeface="Calibri"/>
                <a:cs typeface="Calibri"/>
              </a:rPr>
              <a:t>eac</a:t>
            </a:r>
            <a:r>
              <a:rPr sz="3200" dirty="0">
                <a:latin typeface="Calibri"/>
                <a:cs typeface="Calibri"/>
              </a:rPr>
              <a:t>h 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ith 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r va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ian</a:t>
            </a:r>
            <a:r>
              <a:rPr sz="3200" spc="-15" dirty="0">
                <a:latin typeface="Calibri"/>
                <a:cs typeface="Calibri"/>
              </a:rPr>
              <a:t>ce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8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7584"/>
            <a:ext cx="8229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2610" algn="l">
              <a:lnSpc>
                <a:spcPct val="100000"/>
              </a:lnSpc>
            </a:pPr>
            <a:r>
              <a:rPr dirty="0"/>
              <a:t>E</a:t>
            </a:r>
            <a:r>
              <a:rPr spc="-25" dirty="0"/>
              <a:t>rr</a:t>
            </a:r>
            <a:r>
              <a:rPr spc="-5" dirty="0"/>
              <a:t>o</a:t>
            </a:r>
            <a:r>
              <a:rPr spc="-20" dirty="0"/>
              <a:t>r</a:t>
            </a:r>
            <a:r>
              <a:rPr dirty="0"/>
              <a:t> </a:t>
            </a:r>
            <a:r>
              <a:rPr dirty="0" smtClean="0"/>
              <a:t>p</a:t>
            </a:r>
            <a:r>
              <a:rPr spc="-25" dirty="0" smtClean="0"/>
              <a:t>r</a:t>
            </a:r>
            <a:r>
              <a:rPr spc="-5" dirty="0" smtClean="0"/>
              <a:t>o</a:t>
            </a:r>
            <a:r>
              <a:rPr dirty="0" smtClean="0"/>
              <a:t>p</a:t>
            </a:r>
            <a:r>
              <a:rPr spc="-25" dirty="0" smtClean="0"/>
              <a:t>ag</a:t>
            </a:r>
            <a:r>
              <a:rPr spc="105" dirty="0" smtClean="0"/>
              <a:t>a</a:t>
            </a:r>
            <a:r>
              <a:rPr lang="en-US" spc="105" dirty="0" smtClean="0"/>
              <a:t>ti</a:t>
            </a:r>
            <a:r>
              <a:rPr spc="-5" dirty="0" smtClean="0"/>
              <a:t>o</a:t>
            </a:r>
            <a:r>
              <a:rPr dirty="0" smtClean="0"/>
              <a:t>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723008"/>
            <a:ext cx="7440930" cy="4308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2390" indent="-342900">
              <a:lnSpc>
                <a:spcPts val="38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Rand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iabl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Y is a </a:t>
            </a:r>
            <a:r>
              <a:rPr sz="3200" dirty="0" smtClean="0">
                <a:latin typeface="Calibri"/>
                <a:cs typeface="Calibri"/>
              </a:rPr>
              <a:t>fun</a:t>
            </a:r>
            <a:r>
              <a:rPr sz="3200" spc="-15" dirty="0" smtClean="0">
                <a:latin typeface="Calibri"/>
                <a:cs typeface="Calibri"/>
              </a:rPr>
              <a:t>c</a:t>
            </a:r>
            <a:r>
              <a:rPr lang="en-US" sz="3200" spc="145" dirty="0" smtClean="0">
                <a:latin typeface="Calibri"/>
                <a:cs typeface="Calibri"/>
              </a:rPr>
              <a:t>ti</a:t>
            </a:r>
            <a:r>
              <a:rPr sz="3200" spc="-5" dirty="0" smtClean="0">
                <a:latin typeface="Calibri"/>
                <a:cs typeface="Calibri"/>
              </a:rPr>
              <a:t>o</a:t>
            </a:r>
            <a:r>
              <a:rPr sz="3200" dirty="0" smtClean="0">
                <a:latin typeface="Calibri"/>
                <a:cs typeface="Calibri"/>
              </a:rPr>
              <a:t>n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 va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iabl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X</a:t>
            </a: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New </a:t>
            </a:r>
            <a:r>
              <a:rPr sz="3200" spc="-15" dirty="0">
                <a:latin typeface="Calibri"/>
                <a:cs typeface="Calibri"/>
              </a:rPr>
              <a:t>va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ian</a:t>
            </a:r>
            <a:r>
              <a:rPr sz="3200" spc="-15" dirty="0">
                <a:latin typeface="Calibri"/>
                <a:cs typeface="Calibri"/>
              </a:rPr>
              <a:t>ce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 b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 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adi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ith </a:t>
            </a:r>
            <a:r>
              <a:rPr sz="3200" spc="-20" dirty="0">
                <a:latin typeface="Calibri"/>
                <a:cs typeface="Calibri"/>
              </a:rPr>
              <a:t>re</a:t>
            </a:r>
            <a:r>
              <a:rPr sz="3200" dirty="0">
                <a:latin typeface="Calibri"/>
                <a:cs typeface="Calibri"/>
              </a:rPr>
              <a:t>sp</a:t>
            </a:r>
            <a:r>
              <a:rPr sz="3200" spc="-15" dirty="0">
                <a:latin typeface="Calibri"/>
                <a:cs typeface="Calibri"/>
              </a:rPr>
              <a:t>ect</a:t>
            </a:r>
            <a:r>
              <a:rPr sz="3200" dirty="0">
                <a:latin typeface="Calibri"/>
                <a:cs typeface="Calibri"/>
              </a:rPr>
              <a:t> to X</a:t>
            </a:r>
          </a:p>
          <a:p>
            <a:pPr marL="355600" marR="5080" indent="-342900">
              <a:lnSpc>
                <a:spcPct val="102400"/>
              </a:lnSpc>
              <a:spcBef>
                <a:spcPts val="6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Measu</a:t>
            </a:r>
            <a:r>
              <a:rPr sz="3200" spc="-20" dirty="0">
                <a:latin typeface="Calibri"/>
                <a:cs typeface="Calibri"/>
              </a:rPr>
              <a:t>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h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 i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ta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 a 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han</a:t>
            </a:r>
            <a:r>
              <a:rPr sz="3200" spc="-20" dirty="0">
                <a:latin typeface="Calibri"/>
                <a:cs typeface="Calibri"/>
              </a:rPr>
              <a:t>ge</a:t>
            </a:r>
            <a:r>
              <a:rPr sz="3200" dirty="0">
                <a:latin typeface="Calibri"/>
                <a:cs typeface="Calibri"/>
              </a:rPr>
              <a:t> in X is to Y</a:t>
            </a:r>
          </a:p>
          <a:p>
            <a:pPr marL="355600" marR="147955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 smtClean="0">
                <a:latin typeface="Calibri"/>
                <a:cs typeface="Calibri"/>
              </a:rPr>
              <a:t>Mul</a:t>
            </a:r>
            <a:r>
              <a:rPr lang="en-US" sz="3200" dirty="0" smtClean="0">
                <a:latin typeface="Calibri"/>
                <a:cs typeface="Calibri"/>
              </a:rPr>
              <a:t>ti-input</a:t>
            </a:r>
            <a:r>
              <a:rPr sz="3200" spc="-10" dirty="0" smtClean="0">
                <a:latin typeface="Calibri"/>
                <a:cs typeface="Calibri"/>
              </a:rPr>
              <a:t>, Mul</a:t>
            </a:r>
            <a:r>
              <a:rPr lang="en-US" sz="3200" spc="-10" dirty="0" smtClean="0">
                <a:latin typeface="Calibri"/>
                <a:cs typeface="Calibri"/>
              </a:rPr>
              <a:t>ti-</a:t>
            </a:r>
            <a:r>
              <a:rPr sz="3200" spc="-5" dirty="0" smtClean="0">
                <a:latin typeface="Calibri"/>
                <a:cs typeface="Calibri"/>
              </a:rPr>
              <a:t>o</a:t>
            </a:r>
            <a:r>
              <a:rPr sz="3200" dirty="0" smtClean="0">
                <a:latin typeface="Calibri"/>
                <a:cs typeface="Calibri"/>
              </a:rPr>
              <a:t>utpu</a:t>
            </a:r>
            <a:r>
              <a:rPr sz="3200" spc="-15" dirty="0" smtClean="0">
                <a:latin typeface="Calibri"/>
                <a:cs typeface="Calibri"/>
              </a:rPr>
              <a:t>t</a:t>
            </a:r>
            <a:r>
              <a:rPr sz="3200" dirty="0" smtClean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ads to 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va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ian</a:t>
            </a:r>
            <a:r>
              <a:rPr sz="3200" spc="-15" dirty="0">
                <a:latin typeface="Calibri"/>
                <a:cs typeface="Calibri"/>
              </a:rPr>
              <a:t>ce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matr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ce</a:t>
            </a:r>
            <a:r>
              <a:rPr sz="3200"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4014780" y="2175591"/>
            <a:ext cx="1562045" cy="5369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90680" y="2444068"/>
            <a:ext cx="2104285" cy="960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66610" y="5566026"/>
            <a:ext cx="2115127" cy="69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61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4b - Perception - Uncertainty</a:t>
            </a:r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4b</a:t>
            </a:r>
          </a:p>
          <a:p>
            <a:pPr eaLnBrk="1" hangingPunct="1">
              <a:defRPr/>
            </a:pPr>
            <a:fld id="{A6DE4B2D-954B-4499-846C-E8CA3251B871}" type="slidenum">
              <a:rPr lang="en-US" sz="2000" b="1"/>
              <a:pPr eaLnBrk="1" hangingPunct="1">
                <a:defRPr/>
              </a:pPr>
              <a:t>9</a:t>
            </a:fld>
            <a:endParaRPr lang="en-US" sz="2000" b="1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altLang="en-US" smtClean="0"/>
              <a:t>The Error Propagation Law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2" y="1295400"/>
            <a:ext cx="8929688" cy="919163"/>
          </a:xfrm>
        </p:spPr>
        <p:txBody>
          <a:bodyPr>
            <a:normAutofit fontScale="92500" lnSpcReduction="10000"/>
          </a:bodyPr>
          <a:lstStyle/>
          <a:p>
            <a:pPr marL="1588" indent="6350">
              <a:buFont typeface="Wingdings" pitchFamily="2" charset="2"/>
              <a:buNone/>
            </a:pPr>
            <a:r>
              <a:rPr lang="en-US" altLang="en-US" dirty="0" smtClean="0"/>
              <a:t>Error propagation in a multiple-input multi-output system with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inputs and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 outputs.</a:t>
            </a:r>
          </a:p>
        </p:txBody>
      </p:sp>
      <p:grpSp>
        <p:nvGrpSpPr>
          <p:cNvPr id="1031" name="Group 4"/>
          <p:cNvGrpSpPr>
            <a:grpSpLocks/>
          </p:cNvGrpSpPr>
          <p:nvPr/>
        </p:nvGrpSpPr>
        <p:grpSpPr bwMode="auto">
          <a:xfrm>
            <a:off x="1838325" y="2577306"/>
            <a:ext cx="5154613" cy="1614487"/>
            <a:chOff x="1255" y="1171"/>
            <a:chExt cx="3517" cy="1017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2249" y="1171"/>
              <a:ext cx="1514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3755" y="1171"/>
              <a:ext cx="8" cy="101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249" y="2180"/>
              <a:ext cx="1506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2249" y="1171"/>
              <a:ext cx="8" cy="100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36" name="Freeform 9"/>
            <p:cNvSpPr>
              <a:spLocks/>
            </p:cNvSpPr>
            <p:nvPr/>
          </p:nvSpPr>
          <p:spPr bwMode="auto">
            <a:xfrm>
              <a:off x="2185" y="1307"/>
              <a:ext cx="48" cy="32"/>
            </a:xfrm>
            <a:custGeom>
              <a:avLst/>
              <a:gdLst>
                <a:gd name="T0" fmla="*/ 0 w 48"/>
                <a:gd name="T1" fmla="*/ 8 h 32"/>
                <a:gd name="T2" fmla="*/ 0 w 48"/>
                <a:gd name="T3" fmla="*/ 0 h 32"/>
                <a:gd name="T4" fmla="*/ 0 w 48"/>
                <a:gd name="T5" fmla="*/ 0 h 32"/>
                <a:gd name="T6" fmla="*/ 0 w 48"/>
                <a:gd name="T7" fmla="*/ 0 h 32"/>
                <a:gd name="T8" fmla="*/ 48 w 48"/>
                <a:gd name="T9" fmla="*/ 8 h 32"/>
                <a:gd name="T10" fmla="*/ 48 w 48"/>
                <a:gd name="T11" fmla="*/ 16 h 32"/>
                <a:gd name="T12" fmla="*/ 48 w 48"/>
                <a:gd name="T13" fmla="*/ 16 h 32"/>
                <a:gd name="T14" fmla="*/ 0 w 48"/>
                <a:gd name="T15" fmla="*/ 32 h 32"/>
                <a:gd name="T16" fmla="*/ 0 w 48"/>
                <a:gd name="T17" fmla="*/ 32 h 32"/>
                <a:gd name="T18" fmla="*/ 0 w 48"/>
                <a:gd name="T19" fmla="*/ 24 h 32"/>
                <a:gd name="T20" fmla="*/ 0 w 48"/>
                <a:gd name="T21" fmla="*/ 24 h 32"/>
                <a:gd name="T22" fmla="*/ 48 w 48"/>
                <a:gd name="T23" fmla="*/ 8 h 32"/>
                <a:gd name="T24" fmla="*/ 48 w 48"/>
                <a:gd name="T25" fmla="*/ 8 h 32"/>
                <a:gd name="T26" fmla="*/ 48 w 48"/>
                <a:gd name="T27" fmla="*/ 16 h 32"/>
                <a:gd name="T28" fmla="*/ 0 w 48"/>
                <a:gd name="T29" fmla="*/ 8 h 32"/>
                <a:gd name="T30" fmla="*/ 0 w 48"/>
                <a:gd name="T31" fmla="*/ 0 h 32"/>
                <a:gd name="T32" fmla="*/ 8 w 48"/>
                <a:gd name="T33" fmla="*/ 0 h 32"/>
                <a:gd name="T34" fmla="*/ 8 w 48"/>
                <a:gd name="T35" fmla="*/ 8 h 32"/>
                <a:gd name="T36" fmla="*/ 0 w 48"/>
                <a:gd name="T37" fmla="*/ 8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8"/>
                <a:gd name="T58" fmla="*/ 0 h 32"/>
                <a:gd name="T59" fmla="*/ 48 w 48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8" h="32">
                  <a:moveTo>
                    <a:pt x="0" y="8"/>
                  </a:moveTo>
                  <a:lnTo>
                    <a:pt x="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0"/>
            <p:cNvSpPr>
              <a:spLocks/>
            </p:cNvSpPr>
            <p:nvPr/>
          </p:nvSpPr>
          <p:spPr bwMode="auto">
            <a:xfrm>
              <a:off x="2185" y="1315"/>
              <a:ext cx="8" cy="16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0 h 16"/>
                <a:gd name="T6" fmla="*/ 8 w 8"/>
                <a:gd name="T7" fmla="*/ 0 h 16"/>
                <a:gd name="T8" fmla="*/ 8 w 8"/>
                <a:gd name="T9" fmla="*/ 0 h 16"/>
                <a:gd name="T10" fmla="*/ 8 w 8"/>
                <a:gd name="T11" fmla="*/ 16 h 16"/>
                <a:gd name="T12" fmla="*/ 0 w 8"/>
                <a:gd name="T13" fmla="*/ 16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6"/>
                <a:gd name="T23" fmla="*/ 8 w 8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6">
                  <a:moveTo>
                    <a:pt x="0" y="16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1"/>
            <p:cNvSpPr>
              <a:spLocks/>
            </p:cNvSpPr>
            <p:nvPr/>
          </p:nvSpPr>
          <p:spPr bwMode="auto">
            <a:xfrm>
              <a:off x="2185" y="1307"/>
              <a:ext cx="48" cy="24"/>
            </a:xfrm>
            <a:custGeom>
              <a:avLst/>
              <a:gdLst>
                <a:gd name="T0" fmla="*/ 0 w 48"/>
                <a:gd name="T1" fmla="*/ 8 h 24"/>
                <a:gd name="T2" fmla="*/ 0 w 48"/>
                <a:gd name="T3" fmla="*/ 0 h 24"/>
                <a:gd name="T4" fmla="*/ 48 w 48"/>
                <a:gd name="T5" fmla="*/ 8 h 24"/>
                <a:gd name="T6" fmla="*/ 0 w 48"/>
                <a:gd name="T7" fmla="*/ 24 h 24"/>
                <a:gd name="T8" fmla="*/ 0 w 48"/>
                <a:gd name="T9" fmla="*/ 8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4"/>
                <a:gd name="T17" fmla="*/ 48 w 48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4">
                  <a:moveTo>
                    <a:pt x="0" y="8"/>
                  </a:moveTo>
                  <a:lnTo>
                    <a:pt x="0" y="0"/>
                  </a:lnTo>
                  <a:lnTo>
                    <a:pt x="48" y="8"/>
                  </a:lnTo>
                  <a:lnTo>
                    <a:pt x="0" y="24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1488" y="1315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2185" y="1315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41" name="Rectangle 14"/>
            <p:cNvSpPr>
              <a:spLocks noChangeArrowheads="1"/>
            </p:cNvSpPr>
            <p:nvPr/>
          </p:nvSpPr>
          <p:spPr bwMode="auto">
            <a:xfrm>
              <a:off x="1488" y="1315"/>
              <a:ext cx="697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42" name="Freeform 15"/>
            <p:cNvSpPr>
              <a:spLocks/>
            </p:cNvSpPr>
            <p:nvPr/>
          </p:nvSpPr>
          <p:spPr bwMode="auto">
            <a:xfrm>
              <a:off x="2185" y="1684"/>
              <a:ext cx="48" cy="32"/>
            </a:xfrm>
            <a:custGeom>
              <a:avLst/>
              <a:gdLst>
                <a:gd name="T0" fmla="*/ 0 w 48"/>
                <a:gd name="T1" fmla="*/ 8 h 32"/>
                <a:gd name="T2" fmla="*/ 0 w 48"/>
                <a:gd name="T3" fmla="*/ 0 h 32"/>
                <a:gd name="T4" fmla="*/ 0 w 48"/>
                <a:gd name="T5" fmla="*/ 0 h 32"/>
                <a:gd name="T6" fmla="*/ 0 w 48"/>
                <a:gd name="T7" fmla="*/ 0 h 32"/>
                <a:gd name="T8" fmla="*/ 48 w 48"/>
                <a:gd name="T9" fmla="*/ 8 h 32"/>
                <a:gd name="T10" fmla="*/ 48 w 48"/>
                <a:gd name="T11" fmla="*/ 16 h 32"/>
                <a:gd name="T12" fmla="*/ 48 w 48"/>
                <a:gd name="T13" fmla="*/ 16 h 32"/>
                <a:gd name="T14" fmla="*/ 0 w 48"/>
                <a:gd name="T15" fmla="*/ 32 h 32"/>
                <a:gd name="T16" fmla="*/ 0 w 48"/>
                <a:gd name="T17" fmla="*/ 32 h 32"/>
                <a:gd name="T18" fmla="*/ 0 w 48"/>
                <a:gd name="T19" fmla="*/ 24 h 32"/>
                <a:gd name="T20" fmla="*/ 0 w 48"/>
                <a:gd name="T21" fmla="*/ 24 h 32"/>
                <a:gd name="T22" fmla="*/ 48 w 48"/>
                <a:gd name="T23" fmla="*/ 8 h 32"/>
                <a:gd name="T24" fmla="*/ 48 w 48"/>
                <a:gd name="T25" fmla="*/ 8 h 32"/>
                <a:gd name="T26" fmla="*/ 48 w 48"/>
                <a:gd name="T27" fmla="*/ 16 h 32"/>
                <a:gd name="T28" fmla="*/ 0 w 48"/>
                <a:gd name="T29" fmla="*/ 8 h 32"/>
                <a:gd name="T30" fmla="*/ 0 w 48"/>
                <a:gd name="T31" fmla="*/ 0 h 32"/>
                <a:gd name="T32" fmla="*/ 8 w 48"/>
                <a:gd name="T33" fmla="*/ 0 h 32"/>
                <a:gd name="T34" fmla="*/ 8 w 48"/>
                <a:gd name="T35" fmla="*/ 8 h 32"/>
                <a:gd name="T36" fmla="*/ 0 w 48"/>
                <a:gd name="T37" fmla="*/ 8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8"/>
                <a:gd name="T58" fmla="*/ 0 h 32"/>
                <a:gd name="T59" fmla="*/ 48 w 48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8" h="32">
                  <a:moveTo>
                    <a:pt x="0" y="8"/>
                  </a:moveTo>
                  <a:lnTo>
                    <a:pt x="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16"/>
            <p:cNvSpPr>
              <a:spLocks/>
            </p:cNvSpPr>
            <p:nvPr/>
          </p:nvSpPr>
          <p:spPr bwMode="auto">
            <a:xfrm>
              <a:off x="2185" y="1692"/>
              <a:ext cx="8" cy="16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0 h 16"/>
                <a:gd name="T6" fmla="*/ 8 w 8"/>
                <a:gd name="T7" fmla="*/ 0 h 16"/>
                <a:gd name="T8" fmla="*/ 8 w 8"/>
                <a:gd name="T9" fmla="*/ 0 h 16"/>
                <a:gd name="T10" fmla="*/ 8 w 8"/>
                <a:gd name="T11" fmla="*/ 16 h 16"/>
                <a:gd name="T12" fmla="*/ 0 w 8"/>
                <a:gd name="T13" fmla="*/ 16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6"/>
                <a:gd name="T23" fmla="*/ 8 w 8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6">
                  <a:moveTo>
                    <a:pt x="0" y="16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17"/>
            <p:cNvSpPr>
              <a:spLocks/>
            </p:cNvSpPr>
            <p:nvPr/>
          </p:nvSpPr>
          <p:spPr bwMode="auto">
            <a:xfrm>
              <a:off x="2185" y="1684"/>
              <a:ext cx="48" cy="24"/>
            </a:xfrm>
            <a:custGeom>
              <a:avLst/>
              <a:gdLst>
                <a:gd name="T0" fmla="*/ 0 w 48"/>
                <a:gd name="T1" fmla="*/ 8 h 24"/>
                <a:gd name="T2" fmla="*/ 0 w 48"/>
                <a:gd name="T3" fmla="*/ 0 h 24"/>
                <a:gd name="T4" fmla="*/ 48 w 48"/>
                <a:gd name="T5" fmla="*/ 8 h 24"/>
                <a:gd name="T6" fmla="*/ 0 w 48"/>
                <a:gd name="T7" fmla="*/ 24 h 24"/>
                <a:gd name="T8" fmla="*/ 0 w 48"/>
                <a:gd name="T9" fmla="*/ 8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4"/>
                <a:gd name="T17" fmla="*/ 48 w 48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4">
                  <a:moveTo>
                    <a:pt x="0" y="8"/>
                  </a:moveTo>
                  <a:lnTo>
                    <a:pt x="0" y="0"/>
                  </a:lnTo>
                  <a:lnTo>
                    <a:pt x="48" y="8"/>
                  </a:lnTo>
                  <a:lnTo>
                    <a:pt x="0" y="24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18"/>
            <p:cNvSpPr>
              <a:spLocks noChangeArrowheads="1"/>
            </p:cNvSpPr>
            <p:nvPr/>
          </p:nvSpPr>
          <p:spPr bwMode="auto">
            <a:xfrm>
              <a:off x="1488" y="1692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46" name="Rectangle 19"/>
            <p:cNvSpPr>
              <a:spLocks noChangeArrowheads="1"/>
            </p:cNvSpPr>
            <p:nvPr/>
          </p:nvSpPr>
          <p:spPr bwMode="auto">
            <a:xfrm>
              <a:off x="2185" y="1692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47" name="Rectangle 20"/>
            <p:cNvSpPr>
              <a:spLocks noChangeArrowheads="1"/>
            </p:cNvSpPr>
            <p:nvPr/>
          </p:nvSpPr>
          <p:spPr bwMode="auto">
            <a:xfrm>
              <a:off x="1488" y="1692"/>
              <a:ext cx="697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48" name="Freeform 21"/>
            <p:cNvSpPr>
              <a:spLocks/>
            </p:cNvSpPr>
            <p:nvPr/>
          </p:nvSpPr>
          <p:spPr bwMode="auto">
            <a:xfrm>
              <a:off x="2185" y="2028"/>
              <a:ext cx="48" cy="32"/>
            </a:xfrm>
            <a:custGeom>
              <a:avLst/>
              <a:gdLst>
                <a:gd name="T0" fmla="*/ 0 w 48"/>
                <a:gd name="T1" fmla="*/ 16 h 32"/>
                <a:gd name="T2" fmla="*/ 0 w 48"/>
                <a:gd name="T3" fmla="*/ 0 h 32"/>
                <a:gd name="T4" fmla="*/ 0 w 48"/>
                <a:gd name="T5" fmla="*/ 0 h 32"/>
                <a:gd name="T6" fmla="*/ 0 w 48"/>
                <a:gd name="T7" fmla="*/ 0 h 32"/>
                <a:gd name="T8" fmla="*/ 48 w 48"/>
                <a:gd name="T9" fmla="*/ 16 h 32"/>
                <a:gd name="T10" fmla="*/ 48 w 48"/>
                <a:gd name="T11" fmla="*/ 24 h 32"/>
                <a:gd name="T12" fmla="*/ 48 w 48"/>
                <a:gd name="T13" fmla="*/ 24 h 32"/>
                <a:gd name="T14" fmla="*/ 0 w 48"/>
                <a:gd name="T15" fmla="*/ 32 h 32"/>
                <a:gd name="T16" fmla="*/ 0 w 48"/>
                <a:gd name="T17" fmla="*/ 32 h 32"/>
                <a:gd name="T18" fmla="*/ 0 w 48"/>
                <a:gd name="T19" fmla="*/ 24 h 32"/>
                <a:gd name="T20" fmla="*/ 0 w 48"/>
                <a:gd name="T21" fmla="*/ 24 h 32"/>
                <a:gd name="T22" fmla="*/ 48 w 48"/>
                <a:gd name="T23" fmla="*/ 16 h 32"/>
                <a:gd name="T24" fmla="*/ 48 w 48"/>
                <a:gd name="T25" fmla="*/ 16 h 32"/>
                <a:gd name="T26" fmla="*/ 48 w 48"/>
                <a:gd name="T27" fmla="*/ 24 h 32"/>
                <a:gd name="T28" fmla="*/ 0 w 48"/>
                <a:gd name="T29" fmla="*/ 8 h 32"/>
                <a:gd name="T30" fmla="*/ 0 w 48"/>
                <a:gd name="T31" fmla="*/ 0 h 32"/>
                <a:gd name="T32" fmla="*/ 8 w 48"/>
                <a:gd name="T33" fmla="*/ 0 h 32"/>
                <a:gd name="T34" fmla="*/ 8 w 48"/>
                <a:gd name="T35" fmla="*/ 16 h 32"/>
                <a:gd name="T36" fmla="*/ 0 w 48"/>
                <a:gd name="T37" fmla="*/ 16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8"/>
                <a:gd name="T58" fmla="*/ 0 h 32"/>
                <a:gd name="T59" fmla="*/ 48 w 48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8" h="32">
                  <a:moveTo>
                    <a:pt x="0" y="16"/>
                  </a:moveTo>
                  <a:lnTo>
                    <a:pt x="0" y="0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22"/>
            <p:cNvSpPr>
              <a:spLocks/>
            </p:cNvSpPr>
            <p:nvPr/>
          </p:nvSpPr>
          <p:spPr bwMode="auto">
            <a:xfrm>
              <a:off x="2185" y="2044"/>
              <a:ext cx="8" cy="8"/>
            </a:xfrm>
            <a:custGeom>
              <a:avLst/>
              <a:gdLst>
                <a:gd name="T0" fmla="*/ 0 w 8"/>
                <a:gd name="T1" fmla="*/ 8 h 8"/>
                <a:gd name="T2" fmla="*/ 0 w 8"/>
                <a:gd name="T3" fmla="*/ 0 h 8"/>
                <a:gd name="T4" fmla="*/ 8 w 8"/>
                <a:gd name="T5" fmla="*/ 0 h 8"/>
                <a:gd name="T6" fmla="*/ 8 w 8"/>
                <a:gd name="T7" fmla="*/ 0 h 8"/>
                <a:gd name="T8" fmla="*/ 8 w 8"/>
                <a:gd name="T9" fmla="*/ 0 h 8"/>
                <a:gd name="T10" fmla="*/ 8 w 8"/>
                <a:gd name="T11" fmla="*/ 8 h 8"/>
                <a:gd name="T12" fmla="*/ 0 w 8"/>
                <a:gd name="T13" fmla="*/ 8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8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23"/>
            <p:cNvSpPr>
              <a:spLocks/>
            </p:cNvSpPr>
            <p:nvPr/>
          </p:nvSpPr>
          <p:spPr bwMode="auto">
            <a:xfrm>
              <a:off x="2185" y="2028"/>
              <a:ext cx="48" cy="24"/>
            </a:xfrm>
            <a:custGeom>
              <a:avLst/>
              <a:gdLst>
                <a:gd name="T0" fmla="*/ 0 w 48"/>
                <a:gd name="T1" fmla="*/ 16 h 24"/>
                <a:gd name="T2" fmla="*/ 0 w 48"/>
                <a:gd name="T3" fmla="*/ 0 h 24"/>
                <a:gd name="T4" fmla="*/ 48 w 48"/>
                <a:gd name="T5" fmla="*/ 16 h 24"/>
                <a:gd name="T6" fmla="*/ 0 w 48"/>
                <a:gd name="T7" fmla="*/ 24 h 24"/>
                <a:gd name="T8" fmla="*/ 0 w 48"/>
                <a:gd name="T9" fmla="*/ 1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4"/>
                <a:gd name="T17" fmla="*/ 48 w 48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4">
                  <a:moveTo>
                    <a:pt x="0" y="16"/>
                  </a:moveTo>
                  <a:lnTo>
                    <a:pt x="0" y="0"/>
                  </a:lnTo>
                  <a:lnTo>
                    <a:pt x="48" y="16"/>
                  </a:lnTo>
                  <a:lnTo>
                    <a:pt x="0" y="24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Rectangle 24"/>
            <p:cNvSpPr>
              <a:spLocks noChangeArrowheads="1"/>
            </p:cNvSpPr>
            <p:nvPr/>
          </p:nvSpPr>
          <p:spPr bwMode="auto">
            <a:xfrm>
              <a:off x="1488" y="2044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52" name="Rectangle 25"/>
            <p:cNvSpPr>
              <a:spLocks noChangeArrowheads="1"/>
            </p:cNvSpPr>
            <p:nvPr/>
          </p:nvSpPr>
          <p:spPr bwMode="auto">
            <a:xfrm>
              <a:off x="2185" y="2044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53" name="Rectangle 26"/>
            <p:cNvSpPr>
              <a:spLocks noChangeArrowheads="1"/>
            </p:cNvSpPr>
            <p:nvPr/>
          </p:nvSpPr>
          <p:spPr bwMode="auto">
            <a:xfrm>
              <a:off x="1488" y="2044"/>
              <a:ext cx="697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892379" name="Rectangle 27"/>
            <p:cNvSpPr>
              <a:spLocks noChangeArrowheads="1"/>
            </p:cNvSpPr>
            <p:nvPr/>
          </p:nvSpPr>
          <p:spPr bwMode="auto">
            <a:xfrm>
              <a:off x="1296" y="1187"/>
              <a:ext cx="1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380" name="Rectangle 28"/>
            <p:cNvSpPr>
              <a:spLocks noChangeArrowheads="1"/>
            </p:cNvSpPr>
            <p:nvPr/>
          </p:nvSpPr>
          <p:spPr bwMode="auto">
            <a:xfrm>
              <a:off x="1384" y="1243"/>
              <a:ext cx="10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381" name="Rectangle 29"/>
            <p:cNvSpPr>
              <a:spLocks noChangeArrowheads="1"/>
            </p:cNvSpPr>
            <p:nvPr/>
          </p:nvSpPr>
          <p:spPr bwMode="auto">
            <a:xfrm>
              <a:off x="1320" y="1563"/>
              <a:ext cx="1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382" name="Rectangle 30"/>
            <p:cNvSpPr>
              <a:spLocks noChangeArrowheads="1"/>
            </p:cNvSpPr>
            <p:nvPr/>
          </p:nvSpPr>
          <p:spPr bwMode="auto">
            <a:xfrm>
              <a:off x="1408" y="1627"/>
              <a:ext cx="8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383" name="Rectangle 31"/>
            <p:cNvSpPr>
              <a:spLocks noChangeArrowheads="1"/>
            </p:cNvSpPr>
            <p:nvPr/>
          </p:nvSpPr>
          <p:spPr bwMode="auto">
            <a:xfrm>
              <a:off x="1296" y="1924"/>
              <a:ext cx="1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384" name="Rectangle 32"/>
            <p:cNvSpPr>
              <a:spLocks noChangeArrowheads="1"/>
            </p:cNvSpPr>
            <p:nvPr/>
          </p:nvSpPr>
          <p:spPr bwMode="auto">
            <a:xfrm>
              <a:off x="1384" y="1980"/>
              <a:ext cx="10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385" name="Rectangle 33"/>
            <p:cNvSpPr>
              <a:spLocks noChangeArrowheads="1"/>
            </p:cNvSpPr>
            <p:nvPr/>
          </p:nvSpPr>
          <p:spPr bwMode="auto">
            <a:xfrm>
              <a:off x="2762" y="1587"/>
              <a:ext cx="506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900" dirty="0">
                  <a:solidFill>
                    <a:srgbClr val="000000"/>
                  </a:solidFill>
                  <a:latin typeface="Times New Roman" pitchFamily="18" charset="0"/>
                </a:rPr>
                <a:t>System</a:t>
              </a:r>
              <a:endParaRPr kumimoji="0" lang="en-US" sz="2400" b="1" i="1" dirty="0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386" name="Rectangle 34"/>
            <p:cNvSpPr>
              <a:spLocks noChangeArrowheads="1"/>
            </p:cNvSpPr>
            <p:nvPr/>
          </p:nvSpPr>
          <p:spPr bwMode="auto">
            <a:xfrm rot="16200000">
              <a:off x="1259" y="1398"/>
              <a:ext cx="14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i="1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387" name="Rectangle 35"/>
            <p:cNvSpPr>
              <a:spLocks noChangeArrowheads="1"/>
            </p:cNvSpPr>
            <p:nvPr/>
          </p:nvSpPr>
          <p:spPr bwMode="auto">
            <a:xfrm rot="16200000">
              <a:off x="1259" y="1791"/>
              <a:ext cx="14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i="1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063" name="Freeform 36"/>
            <p:cNvSpPr>
              <a:spLocks/>
            </p:cNvSpPr>
            <p:nvPr/>
          </p:nvSpPr>
          <p:spPr bwMode="auto">
            <a:xfrm>
              <a:off x="4452" y="1307"/>
              <a:ext cx="64" cy="32"/>
            </a:xfrm>
            <a:custGeom>
              <a:avLst/>
              <a:gdLst>
                <a:gd name="T0" fmla="*/ 0 w 64"/>
                <a:gd name="T1" fmla="*/ 8 h 32"/>
                <a:gd name="T2" fmla="*/ 0 w 64"/>
                <a:gd name="T3" fmla="*/ 0 h 32"/>
                <a:gd name="T4" fmla="*/ 0 w 64"/>
                <a:gd name="T5" fmla="*/ 0 h 32"/>
                <a:gd name="T6" fmla="*/ 0 w 64"/>
                <a:gd name="T7" fmla="*/ 0 h 32"/>
                <a:gd name="T8" fmla="*/ 40 w 64"/>
                <a:gd name="T9" fmla="*/ 8 h 32"/>
                <a:gd name="T10" fmla="*/ 64 w 64"/>
                <a:gd name="T11" fmla="*/ 8 h 32"/>
                <a:gd name="T12" fmla="*/ 40 w 64"/>
                <a:gd name="T13" fmla="*/ 16 h 32"/>
                <a:gd name="T14" fmla="*/ 0 w 64"/>
                <a:gd name="T15" fmla="*/ 32 h 32"/>
                <a:gd name="T16" fmla="*/ 0 w 64"/>
                <a:gd name="T17" fmla="*/ 32 h 32"/>
                <a:gd name="T18" fmla="*/ 0 w 64"/>
                <a:gd name="T19" fmla="*/ 24 h 32"/>
                <a:gd name="T20" fmla="*/ 0 w 64"/>
                <a:gd name="T21" fmla="*/ 24 h 32"/>
                <a:gd name="T22" fmla="*/ 40 w 64"/>
                <a:gd name="T23" fmla="*/ 8 h 32"/>
                <a:gd name="T24" fmla="*/ 40 w 64"/>
                <a:gd name="T25" fmla="*/ 16 h 32"/>
                <a:gd name="T26" fmla="*/ 40 w 64"/>
                <a:gd name="T27" fmla="*/ 16 h 32"/>
                <a:gd name="T28" fmla="*/ 0 w 64"/>
                <a:gd name="T29" fmla="*/ 8 h 32"/>
                <a:gd name="T30" fmla="*/ 0 w 64"/>
                <a:gd name="T31" fmla="*/ 0 h 32"/>
                <a:gd name="T32" fmla="*/ 8 w 64"/>
                <a:gd name="T33" fmla="*/ 0 h 32"/>
                <a:gd name="T34" fmla="*/ 8 w 64"/>
                <a:gd name="T35" fmla="*/ 8 h 32"/>
                <a:gd name="T36" fmla="*/ 0 w 64"/>
                <a:gd name="T37" fmla="*/ 8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32"/>
                <a:gd name="T59" fmla="*/ 64 w 64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32">
                  <a:moveTo>
                    <a:pt x="0" y="8"/>
                  </a:moveTo>
                  <a:lnTo>
                    <a:pt x="0" y="0"/>
                  </a:lnTo>
                  <a:lnTo>
                    <a:pt x="40" y="8"/>
                  </a:lnTo>
                  <a:lnTo>
                    <a:pt x="64" y="8"/>
                  </a:lnTo>
                  <a:lnTo>
                    <a:pt x="40" y="16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40" y="8"/>
                  </a:lnTo>
                  <a:lnTo>
                    <a:pt x="4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37"/>
            <p:cNvSpPr>
              <a:spLocks/>
            </p:cNvSpPr>
            <p:nvPr/>
          </p:nvSpPr>
          <p:spPr bwMode="auto">
            <a:xfrm>
              <a:off x="4452" y="1315"/>
              <a:ext cx="8" cy="16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0 h 16"/>
                <a:gd name="T6" fmla="*/ 8 w 8"/>
                <a:gd name="T7" fmla="*/ 0 h 16"/>
                <a:gd name="T8" fmla="*/ 8 w 8"/>
                <a:gd name="T9" fmla="*/ 0 h 16"/>
                <a:gd name="T10" fmla="*/ 8 w 8"/>
                <a:gd name="T11" fmla="*/ 16 h 16"/>
                <a:gd name="T12" fmla="*/ 0 w 8"/>
                <a:gd name="T13" fmla="*/ 16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6"/>
                <a:gd name="T23" fmla="*/ 8 w 8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6">
                  <a:moveTo>
                    <a:pt x="0" y="16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38"/>
            <p:cNvSpPr>
              <a:spLocks/>
            </p:cNvSpPr>
            <p:nvPr/>
          </p:nvSpPr>
          <p:spPr bwMode="auto">
            <a:xfrm>
              <a:off x="4452" y="1307"/>
              <a:ext cx="40" cy="24"/>
            </a:xfrm>
            <a:custGeom>
              <a:avLst/>
              <a:gdLst>
                <a:gd name="T0" fmla="*/ 0 w 40"/>
                <a:gd name="T1" fmla="*/ 8 h 24"/>
                <a:gd name="T2" fmla="*/ 0 w 40"/>
                <a:gd name="T3" fmla="*/ 0 h 24"/>
                <a:gd name="T4" fmla="*/ 40 w 40"/>
                <a:gd name="T5" fmla="*/ 8 h 24"/>
                <a:gd name="T6" fmla="*/ 0 w 40"/>
                <a:gd name="T7" fmla="*/ 24 h 24"/>
                <a:gd name="T8" fmla="*/ 0 w 40"/>
                <a:gd name="T9" fmla="*/ 8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24"/>
                <a:gd name="T17" fmla="*/ 40 w 40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24">
                  <a:moveTo>
                    <a:pt x="0" y="8"/>
                  </a:moveTo>
                  <a:lnTo>
                    <a:pt x="0" y="0"/>
                  </a:lnTo>
                  <a:lnTo>
                    <a:pt x="40" y="8"/>
                  </a:lnTo>
                  <a:lnTo>
                    <a:pt x="0" y="24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Rectangle 39"/>
            <p:cNvSpPr>
              <a:spLocks noChangeArrowheads="1"/>
            </p:cNvSpPr>
            <p:nvPr/>
          </p:nvSpPr>
          <p:spPr bwMode="auto">
            <a:xfrm>
              <a:off x="3755" y="1315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67" name="Rectangle 40"/>
            <p:cNvSpPr>
              <a:spLocks noChangeArrowheads="1"/>
            </p:cNvSpPr>
            <p:nvPr/>
          </p:nvSpPr>
          <p:spPr bwMode="auto">
            <a:xfrm>
              <a:off x="4444" y="1315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68" name="Rectangle 41"/>
            <p:cNvSpPr>
              <a:spLocks noChangeArrowheads="1"/>
            </p:cNvSpPr>
            <p:nvPr/>
          </p:nvSpPr>
          <p:spPr bwMode="auto">
            <a:xfrm>
              <a:off x="3755" y="1315"/>
              <a:ext cx="689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69" name="Freeform 42"/>
            <p:cNvSpPr>
              <a:spLocks/>
            </p:cNvSpPr>
            <p:nvPr/>
          </p:nvSpPr>
          <p:spPr bwMode="auto">
            <a:xfrm>
              <a:off x="4452" y="1684"/>
              <a:ext cx="64" cy="32"/>
            </a:xfrm>
            <a:custGeom>
              <a:avLst/>
              <a:gdLst>
                <a:gd name="T0" fmla="*/ 0 w 64"/>
                <a:gd name="T1" fmla="*/ 8 h 32"/>
                <a:gd name="T2" fmla="*/ 0 w 64"/>
                <a:gd name="T3" fmla="*/ 0 h 32"/>
                <a:gd name="T4" fmla="*/ 0 w 64"/>
                <a:gd name="T5" fmla="*/ 0 h 32"/>
                <a:gd name="T6" fmla="*/ 0 w 64"/>
                <a:gd name="T7" fmla="*/ 0 h 32"/>
                <a:gd name="T8" fmla="*/ 40 w 64"/>
                <a:gd name="T9" fmla="*/ 8 h 32"/>
                <a:gd name="T10" fmla="*/ 64 w 64"/>
                <a:gd name="T11" fmla="*/ 8 h 32"/>
                <a:gd name="T12" fmla="*/ 40 w 64"/>
                <a:gd name="T13" fmla="*/ 16 h 32"/>
                <a:gd name="T14" fmla="*/ 0 w 64"/>
                <a:gd name="T15" fmla="*/ 32 h 32"/>
                <a:gd name="T16" fmla="*/ 0 w 64"/>
                <a:gd name="T17" fmla="*/ 32 h 32"/>
                <a:gd name="T18" fmla="*/ 0 w 64"/>
                <a:gd name="T19" fmla="*/ 24 h 32"/>
                <a:gd name="T20" fmla="*/ 0 w 64"/>
                <a:gd name="T21" fmla="*/ 24 h 32"/>
                <a:gd name="T22" fmla="*/ 40 w 64"/>
                <a:gd name="T23" fmla="*/ 8 h 32"/>
                <a:gd name="T24" fmla="*/ 40 w 64"/>
                <a:gd name="T25" fmla="*/ 16 h 32"/>
                <a:gd name="T26" fmla="*/ 40 w 64"/>
                <a:gd name="T27" fmla="*/ 16 h 32"/>
                <a:gd name="T28" fmla="*/ 0 w 64"/>
                <a:gd name="T29" fmla="*/ 8 h 32"/>
                <a:gd name="T30" fmla="*/ 0 w 64"/>
                <a:gd name="T31" fmla="*/ 0 h 32"/>
                <a:gd name="T32" fmla="*/ 8 w 64"/>
                <a:gd name="T33" fmla="*/ 0 h 32"/>
                <a:gd name="T34" fmla="*/ 8 w 64"/>
                <a:gd name="T35" fmla="*/ 8 h 32"/>
                <a:gd name="T36" fmla="*/ 0 w 64"/>
                <a:gd name="T37" fmla="*/ 8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32"/>
                <a:gd name="T59" fmla="*/ 64 w 64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32">
                  <a:moveTo>
                    <a:pt x="0" y="8"/>
                  </a:moveTo>
                  <a:lnTo>
                    <a:pt x="0" y="0"/>
                  </a:lnTo>
                  <a:lnTo>
                    <a:pt x="40" y="8"/>
                  </a:lnTo>
                  <a:lnTo>
                    <a:pt x="64" y="8"/>
                  </a:lnTo>
                  <a:lnTo>
                    <a:pt x="40" y="16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40" y="8"/>
                  </a:lnTo>
                  <a:lnTo>
                    <a:pt x="4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43"/>
            <p:cNvSpPr>
              <a:spLocks/>
            </p:cNvSpPr>
            <p:nvPr/>
          </p:nvSpPr>
          <p:spPr bwMode="auto">
            <a:xfrm>
              <a:off x="4452" y="1692"/>
              <a:ext cx="8" cy="16"/>
            </a:xfrm>
            <a:custGeom>
              <a:avLst/>
              <a:gdLst>
                <a:gd name="T0" fmla="*/ 0 w 8"/>
                <a:gd name="T1" fmla="*/ 16 h 16"/>
                <a:gd name="T2" fmla="*/ 0 w 8"/>
                <a:gd name="T3" fmla="*/ 0 h 16"/>
                <a:gd name="T4" fmla="*/ 8 w 8"/>
                <a:gd name="T5" fmla="*/ 0 h 16"/>
                <a:gd name="T6" fmla="*/ 8 w 8"/>
                <a:gd name="T7" fmla="*/ 0 h 16"/>
                <a:gd name="T8" fmla="*/ 8 w 8"/>
                <a:gd name="T9" fmla="*/ 0 h 16"/>
                <a:gd name="T10" fmla="*/ 8 w 8"/>
                <a:gd name="T11" fmla="*/ 16 h 16"/>
                <a:gd name="T12" fmla="*/ 0 w 8"/>
                <a:gd name="T13" fmla="*/ 16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6"/>
                <a:gd name="T23" fmla="*/ 8 w 8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6">
                  <a:moveTo>
                    <a:pt x="0" y="16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44"/>
            <p:cNvSpPr>
              <a:spLocks/>
            </p:cNvSpPr>
            <p:nvPr/>
          </p:nvSpPr>
          <p:spPr bwMode="auto">
            <a:xfrm>
              <a:off x="4452" y="1684"/>
              <a:ext cx="40" cy="24"/>
            </a:xfrm>
            <a:custGeom>
              <a:avLst/>
              <a:gdLst>
                <a:gd name="T0" fmla="*/ 0 w 40"/>
                <a:gd name="T1" fmla="*/ 8 h 24"/>
                <a:gd name="T2" fmla="*/ 0 w 40"/>
                <a:gd name="T3" fmla="*/ 0 h 24"/>
                <a:gd name="T4" fmla="*/ 40 w 40"/>
                <a:gd name="T5" fmla="*/ 8 h 24"/>
                <a:gd name="T6" fmla="*/ 0 w 40"/>
                <a:gd name="T7" fmla="*/ 24 h 24"/>
                <a:gd name="T8" fmla="*/ 0 w 40"/>
                <a:gd name="T9" fmla="*/ 8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24"/>
                <a:gd name="T17" fmla="*/ 40 w 40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24">
                  <a:moveTo>
                    <a:pt x="0" y="8"/>
                  </a:moveTo>
                  <a:lnTo>
                    <a:pt x="0" y="0"/>
                  </a:lnTo>
                  <a:lnTo>
                    <a:pt x="40" y="8"/>
                  </a:lnTo>
                  <a:lnTo>
                    <a:pt x="0" y="24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45"/>
            <p:cNvSpPr>
              <a:spLocks noChangeArrowheads="1"/>
            </p:cNvSpPr>
            <p:nvPr/>
          </p:nvSpPr>
          <p:spPr bwMode="auto">
            <a:xfrm>
              <a:off x="3755" y="1692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73" name="Rectangle 46"/>
            <p:cNvSpPr>
              <a:spLocks noChangeArrowheads="1"/>
            </p:cNvSpPr>
            <p:nvPr/>
          </p:nvSpPr>
          <p:spPr bwMode="auto">
            <a:xfrm>
              <a:off x="4444" y="1692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74" name="Rectangle 47"/>
            <p:cNvSpPr>
              <a:spLocks noChangeArrowheads="1"/>
            </p:cNvSpPr>
            <p:nvPr/>
          </p:nvSpPr>
          <p:spPr bwMode="auto">
            <a:xfrm>
              <a:off x="3755" y="1692"/>
              <a:ext cx="689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75" name="Freeform 48"/>
            <p:cNvSpPr>
              <a:spLocks/>
            </p:cNvSpPr>
            <p:nvPr/>
          </p:nvSpPr>
          <p:spPr bwMode="auto">
            <a:xfrm>
              <a:off x="4452" y="2028"/>
              <a:ext cx="40" cy="32"/>
            </a:xfrm>
            <a:custGeom>
              <a:avLst/>
              <a:gdLst>
                <a:gd name="T0" fmla="*/ 0 w 40"/>
                <a:gd name="T1" fmla="*/ 16 h 32"/>
                <a:gd name="T2" fmla="*/ 0 w 40"/>
                <a:gd name="T3" fmla="*/ 0 h 32"/>
                <a:gd name="T4" fmla="*/ 0 w 40"/>
                <a:gd name="T5" fmla="*/ 0 h 32"/>
                <a:gd name="T6" fmla="*/ 0 w 40"/>
                <a:gd name="T7" fmla="*/ 0 h 32"/>
                <a:gd name="T8" fmla="*/ 40 w 40"/>
                <a:gd name="T9" fmla="*/ 16 h 32"/>
                <a:gd name="T10" fmla="*/ 40 w 40"/>
                <a:gd name="T11" fmla="*/ 24 h 32"/>
                <a:gd name="T12" fmla="*/ 40 w 40"/>
                <a:gd name="T13" fmla="*/ 24 h 32"/>
                <a:gd name="T14" fmla="*/ 0 w 40"/>
                <a:gd name="T15" fmla="*/ 32 h 32"/>
                <a:gd name="T16" fmla="*/ 0 w 40"/>
                <a:gd name="T17" fmla="*/ 32 h 32"/>
                <a:gd name="T18" fmla="*/ 0 w 40"/>
                <a:gd name="T19" fmla="*/ 24 h 32"/>
                <a:gd name="T20" fmla="*/ 0 w 40"/>
                <a:gd name="T21" fmla="*/ 24 h 32"/>
                <a:gd name="T22" fmla="*/ 40 w 40"/>
                <a:gd name="T23" fmla="*/ 16 h 32"/>
                <a:gd name="T24" fmla="*/ 40 w 40"/>
                <a:gd name="T25" fmla="*/ 24 h 32"/>
                <a:gd name="T26" fmla="*/ 40 w 40"/>
                <a:gd name="T27" fmla="*/ 24 h 32"/>
                <a:gd name="T28" fmla="*/ 0 w 40"/>
                <a:gd name="T29" fmla="*/ 8 h 32"/>
                <a:gd name="T30" fmla="*/ 0 w 40"/>
                <a:gd name="T31" fmla="*/ 0 h 32"/>
                <a:gd name="T32" fmla="*/ 8 w 40"/>
                <a:gd name="T33" fmla="*/ 0 h 32"/>
                <a:gd name="T34" fmla="*/ 8 w 40"/>
                <a:gd name="T35" fmla="*/ 16 h 32"/>
                <a:gd name="T36" fmla="*/ 0 w 40"/>
                <a:gd name="T37" fmla="*/ 16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"/>
                <a:gd name="T58" fmla="*/ 0 h 32"/>
                <a:gd name="T59" fmla="*/ 40 w 40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" h="32">
                  <a:moveTo>
                    <a:pt x="0" y="16"/>
                  </a:moveTo>
                  <a:lnTo>
                    <a:pt x="0" y="0"/>
                  </a:lnTo>
                  <a:lnTo>
                    <a:pt x="40" y="16"/>
                  </a:lnTo>
                  <a:lnTo>
                    <a:pt x="40" y="24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40" y="16"/>
                  </a:lnTo>
                  <a:lnTo>
                    <a:pt x="40" y="24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49"/>
            <p:cNvSpPr>
              <a:spLocks/>
            </p:cNvSpPr>
            <p:nvPr/>
          </p:nvSpPr>
          <p:spPr bwMode="auto">
            <a:xfrm>
              <a:off x="4452" y="2044"/>
              <a:ext cx="8" cy="8"/>
            </a:xfrm>
            <a:custGeom>
              <a:avLst/>
              <a:gdLst>
                <a:gd name="T0" fmla="*/ 0 w 8"/>
                <a:gd name="T1" fmla="*/ 8 h 8"/>
                <a:gd name="T2" fmla="*/ 0 w 8"/>
                <a:gd name="T3" fmla="*/ 0 h 8"/>
                <a:gd name="T4" fmla="*/ 8 w 8"/>
                <a:gd name="T5" fmla="*/ 0 h 8"/>
                <a:gd name="T6" fmla="*/ 8 w 8"/>
                <a:gd name="T7" fmla="*/ 0 h 8"/>
                <a:gd name="T8" fmla="*/ 8 w 8"/>
                <a:gd name="T9" fmla="*/ 0 h 8"/>
                <a:gd name="T10" fmla="*/ 8 w 8"/>
                <a:gd name="T11" fmla="*/ 8 h 8"/>
                <a:gd name="T12" fmla="*/ 0 w 8"/>
                <a:gd name="T13" fmla="*/ 8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8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0"/>
            <p:cNvSpPr>
              <a:spLocks/>
            </p:cNvSpPr>
            <p:nvPr/>
          </p:nvSpPr>
          <p:spPr bwMode="auto">
            <a:xfrm>
              <a:off x="4452" y="2028"/>
              <a:ext cx="40" cy="24"/>
            </a:xfrm>
            <a:custGeom>
              <a:avLst/>
              <a:gdLst>
                <a:gd name="T0" fmla="*/ 0 w 40"/>
                <a:gd name="T1" fmla="*/ 16 h 24"/>
                <a:gd name="T2" fmla="*/ 0 w 40"/>
                <a:gd name="T3" fmla="*/ 0 h 24"/>
                <a:gd name="T4" fmla="*/ 40 w 40"/>
                <a:gd name="T5" fmla="*/ 16 h 24"/>
                <a:gd name="T6" fmla="*/ 0 w 40"/>
                <a:gd name="T7" fmla="*/ 24 h 24"/>
                <a:gd name="T8" fmla="*/ 0 w 40"/>
                <a:gd name="T9" fmla="*/ 1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24"/>
                <a:gd name="T17" fmla="*/ 40 w 40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24">
                  <a:moveTo>
                    <a:pt x="0" y="16"/>
                  </a:moveTo>
                  <a:lnTo>
                    <a:pt x="0" y="0"/>
                  </a:lnTo>
                  <a:lnTo>
                    <a:pt x="40" y="16"/>
                  </a:lnTo>
                  <a:lnTo>
                    <a:pt x="0" y="24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Rectangle 51"/>
            <p:cNvSpPr>
              <a:spLocks noChangeArrowheads="1"/>
            </p:cNvSpPr>
            <p:nvPr/>
          </p:nvSpPr>
          <p:spPr bwMode="auto">
            <a:xfrm>
              <a:off x="3755" y="2044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79" name="Rectangle 52"/>
            <p:cNvSpPr>
              <a:spLocks noChangeArrowheads="1"/>
            </p:cNvSpPr>
            <p:nvPr/>
          </p:nvSpPr>
          <p:spPr bwMode="auto">
            <a:xfrm>
              <a:off x="4444" y="2044"/>
              <a:ext cx="1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080" name="Rectangle 53"/>
            <p:cNvSpPr>
              <a:spLocks noChangeArrowheads="1"/>
            </p:cNvSpPr>
            <p:nvPr/>
          </p:nvSpPr>
          <p:spPr bwMode="auto">
            <a:xfrm>
              <a:off x="3755" y="2044"/>
              <a:ext cx="689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de-CH" altLang="en-US"/>
            </a:p>
          </p:txBody>
        </p:sp>
        <p:sp>
          <p:nvSpPr>
            <p:cNvPr id="1892406" name="Rectangle 54"/>
            <p:cNvSpPr>
              <a:spLocks noChangeArrowheads="1"/>
            </p:cNvSpPr>
            <p:nvPr/>
          </p:nvSpPr>
          <p:spPr bwMode="auto">
            <a:xfrm>
              <a:off x="4548" y="1195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407" name="Rectangle 55"/>
            <p:cNvSpPr>
              <a:spLocks noChangeArrowheads="1"/>
            </p:cNvSpPr>
            <p:nvPr/>
          </p:nvSpPr>
          <p:spPr bwMode="auto">
            <a:xfrm>
              <a:off x="4628" y="1259"/>
              <a:ext cx="10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i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408" name="Rectangle 56"/>
            <p:cNvSpPr>
              <a:spLocks noChangeArrowheads="1"/>
            </p:cNvSpPr>
            <p:nvPr/>
          </p:nvSpPr>
          <p:spPr bwMode="auto">
            <a:xfrm>
              <a:off x="4588" y="1579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409" name="Rectangle 57"/>
            <p:cNvSpPr>
              <a:spLocks noChangeArrowheads="1"/>
            </p:cNvSpPr>
            <p:nvPr/>
          </p:nvSpPr>
          <p:spPr bwMode="auto">
            <a:xfrm>
              <a:off x="4668" y="1635"/>
              <a:ext cx="8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410" name="Rectangle 58"/>
            <p:cNvSpPr>
              <a:spLocks noChangeArrowheads="1"/>
            </p:cNvSpPr>
            <p:nvPr/>
          </p:nvSpPr>
          <p:spPr bwMode="auto">
            <a:xfrm>
              <a:off x="4564" y="193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sz="1800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411" name="Rectangle 59"/>
            <p:cNvSpPr>
              <a:spLocks noChangeArrowheads="1"/>
            </p:cNvSpPr>
            <p:nvPr/>
          </p:nvSpPr>
          <p:spPr bwMode="auto">
            <a:xfrm>
              <a:off x="4644" y="1996"/>
              <a:ext cx="12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412" name="Rectangle 60"/>
            <p:cNvSpPr>
              <a:spLocks noChangeArrowheads="1"/>
            </p:cNvSpPr>
            <p:nvPr/>
          </p:nvSpPr>
          <p:spPr bwMode="auto">
            <a:xfrm rot="16200000">
              <a:off x="4487" y="1398"/>
              <a:ext cx="17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i="1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892413" name="Rectangle 61"/>
            <p:cNvSpPr>
              <a:spLocks noChangeArrowheads="1"/>
            </p:cNvSpPr>
            <p:nvPr/>
          </p:nvSpPr>
          <p:spPr bwMode="auto">
            <a:xfrm rot="16200000">
              <a:off x="4487" y="1783"/>
              <a:ext cx="17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i="1">
                  <a:solidFill>
                    <a:srgbClr val="000000"/>
                  </a:solidFill>
                  <a:latin typeface="Times New Roman" pitchFamily="18" charset="0"/>
                </a:rPr>
                <a:t>…</a:t>
              </a:r>
              <a:endParaRPr kumimoji="0" lang="en-US" sz="2400" b="1" i="1">
                <a:solidFill>
                  <a:srgbClr val="3C002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graphicFrame>
        <p:nvGraphicFramePr>
          <p:cNvPr id="1026" name="Object 65"/>
          <p:cNvGraphicFramePr>
            <a:graphicFrameLocks noChangeAspect="1"/>
          </p:cNvGraphicFramePr>
          <p:nvPr/>
        </p:nvGraphicFramePr>
        <p:xfrm>
          <a:off x="3032125" y="5072063"/>
          <a:ext cx="24653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Formel" r:id="rId4" imgW="1041120" imgH="241200" progId="Equation.3">
                  <p:embed/>
                </p:oleObj>
              </mc:Choice>
              <mc:Fallback>
                <p:oleObj name="Formel" r:id="rId4" imgW="1041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5072063"/>
                        <a:ext cx="24653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921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elta s_r$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elta s_l$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364</Words>
  <Application>Microsoft Office PowerPoint</Application>
  <PresentationFormat>On-screen Show (4:3)</PresentationFormat>
  <Paragraphs>92</Paragraphs>
  <Slides>14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Formel</vt:lpstr>
      <vt:lpstr>Bitmap Image</vt:lpstr>
      <vt:lpstr>Uncertainty and Error Propagation</vt:lpstr>
      <vt:lpstr>Uncertainty Representation (2)</vt:lpstr>
      <vt:lpstr>PowerPoint Presentation</vt:lpstr>
      <vt:lpstr>The Gaussian (“Normal”) Distribution</vt:lpstr>
      <vt:lpstr>Gaussian Distribution</vt:lpstr>
      <vt:lpstr>2D Gaussian Distribution</vt:lpstr>
      <vt:lpstr>Error Propagation Law</vt:lpstr>
      <vt:lpstr>Error propagation</vt:lpstr>
      <vt:lpstr>The Error Propagation Law</vt:lpstr>
      <vt:lpstr>The Error Propagation Law</vt:lpstr>
      <vt:lpstr>Example: Odometry</vt:lpstr>
      <vt:lpstr>Example: Odometry</vt:lpstr>
      <vt:lpstr>Demo: Odometry error</vt:lpstr>
      <vt:lpstr>Summary</vt:lpstr>
    </vt:vector>
  </TitlesOfParts>
  <Company>UMIACS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 and Error Propagation</dc:title>
  <dc:creator>fer</dc:creator>
  <cp:lastModifiedBy>fer</cp:lastModifiedBy>
  <cp:revision>14</cp:revision>
  <dcterms:created xsi:type="dcterms:W3CDTF">2016-04-04T05:29:10Z</dcterms:created>
  <dcterms:modified xsi:type="dcterms:W3CDTF">2017-04-18T03:28:55Z</dcterms:modified>
</cp:coreProperties>
</file>