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92" r:id="rId12"/>
    <p:sldId id="293" r:id="rId13"/>
    <p:sldId id="262" r:id="rId14"/>
    <p:sldId id="267" r:id="rId15"/>
    <p:sldId id="270" r:id="rId16"/>
    <p:sldId id="271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37" autoAdjust="0"/>
  </p:normalViewPr>
  <p:slideViewPr>
    <p:cSldViewPr>
      <p:cViewPr>
        <p:scale>
          <a:sx n="66" d="100"/>
          <a:sy n="66" d="100"/>
        </p:scale>
        <p:origin x="-528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426B8-C1CD-42CB-A187-57DC0CC3791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0806B-BF89-4CA2-A9E6-A856AA7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r>
              <a:rPr lang="en-US" baseline="0" dirty="0" smtClean="0"/>
              <a:t> is placed in somewhere in a known environment and has to localize itself. 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At the beginning: uniform distribution  over the space of locations. (b) belief after taking measurements; there is an uncertainty in the measurements</a:t>
            </a:r>
          </a:p>
          <a:p>
            <a:pPr marL="0" indent="0">
              <a:buNone/>
            </a:pPr>
            <a:r>
              <a:rPr lang="en-US" baseline="0" dirty="0" smtClean="0"/>
              <a:t>(c) belief after robot moves; the movement also has an uncertainty.</a:t>
            </a:r>
          </a:p>
          <a:p>
            <a:pPr marL="0" indent="0">
              <a:buNone/>
            </a:pPr>
            <a:r>
              <a:rPr lang="en-US" baseline="0" dirty="0" smtClean="0"/>
              <a:t>(d) belief after the robot takes new sensor measurements</a:t>
            </a:r>
          </a:p>
          <a:p>
            <a:pPr marL="0" indent="0">
              <a:buNone/>
            </a:pPr>
            <a:r>
              <a:rPr lang="en-US" baseline="0" dirty="0" smtClean="0"/>
              <a:t>(e) belief after the robot moves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Bayes' Rule relates a conditional probability to its inverse.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words, if we know the probability of event Y to happen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that event X is happening, we can calculate the probability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X to occur given that Y is happening.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 plays a dominant role in localization.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x is the quantity we want to infer from 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e.g. sensor measurements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P(x) is the knowledge we have prior to sensor measurements. P(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x|y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called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 probability distribution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X.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robotics, the probability P(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y|x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often 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generative model,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it describes how state variable X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measurements 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Denominator</a:t>
            </a:r>
            <a:r>
              <a:rPr lang="en-US" baseline="0" dirty="0" smtClean="0"/>
              <a:t> P(y) does not depend on x, and will be the same for all x. Thus 1/p(y) is often written as a </a:t>
            </a:r>
            <a:r>
              <a:rPr lang="en-US" i="1" baseline="0" dirty="0" smtClean="0"/>
              <a:t>normalizer in Bayes rule.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en-US" baseline="0" dirty="0" smtClean="0"/>
              <a:t> of the rules can be conditioned on another random variable,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806B-BF89-4CA2-A9E6-A856AA7BE6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DAA6-CBA8-4A31-9F6F-CB8256BED0E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7CCB-90AA-45B4-8B03-895D1C9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Probability Theory Basics</a:t>
            </a:r>
          </a:p>
          <a:p>
            <a:r>
              <a:rPr lang="en-US" dirty="0" smtClean="0"/>
              <a:t>Error Propagation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925234"/>
            <a:ext cx="671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Autonomous Robots (</a:t>
            </a:r>
            <a:r>
              <a:rPr lang="en-US" dirty="0" err="1"/>
              <a:t>Siegwart</a:t>
            </a:r>
            <a:r>
              <a:rPr lang="en-US" dirty="0"/>
              <a:t> and </a:t>
            </a:r>
            <a:r>
              <a:rPr lang="en-US" dirty="0" err="1"/>
              <a:t>Nourbaksh</a:t>
            </a:r>
            <a:r>
              <a:rPr lang="en-US" dirty="0"/>
              <a:t>), Chapter 5</a:t>
            </a:r>
          </a:p>
          <a:p>
            <a:r>
              <a:rPr lang="en-US" dirty="0"/>
              <a:t>Probabilistic Robotics (S. </a:t>
            </a:r>
            <a:r>
              <a:rPr lang="en-US" dirty="0" err="1"/>
              <a:t>Thurn</a:t>
            </a:r>
            <a:r>
              <a:rPr lang="en-US" dirty="0"/>
              <a:t> et al. </a:t>
            </a:r>
            <a:r>
              <a:rPr lang="en-US" dirty="0" smtClean="0"/>
              <a:t>), Jana </a:t>
            </a:r>
            <a:r>
              <a:rPr lang="en-US" dirty="0" err="1" smtClean="0"/>
              <a:t>Kosecka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DAE9-36DF-406F-BBB3-40AF96BBD80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5613"/>
            <a:ext cx="8577263" cy="579437"/>
          </a:xfrm>
        </p:spPr>
        <p:txBody>
          <a:bodyPr/>
          <a:lstStyle/>
          <a:p>
            <a:r>
              <a:rPr lang="en-US" altLang="en-US" sz="3200"/>
              <a:t>Law of Total Probability, Marginals</a:t>
            </a:r>
          </a:p>
        </p:txBody>
      </p:sp>
      <p:graphicFrame>
        <p:nvGraphicFramePr>
          <p:cNvPr id="1076227" name="Object 3"/>
          <p:cNvGraphicFramePr>
            <a:graphicFrameLocks noChangeAspect="1"/>
          </p:cNvGraphicFramePr>
          <p:nvPr/>
        </p:nvGraphicFramePr>
        <p:xfrm>
          <a:off x="514350" y="3590925"/>
          <a:ext cx="2998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1104840" imgH="355320" progId="Equation.3">
                  <p:embed/>
                </p:oleObj>
              </mc:Choice>
              <mc:Fallback>
                <p:oleObj name="Equation" r:id="rId3" imgW="11048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590925"/>
                        <a:ext cx="2998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514350" y="4975225"/>
          <a:ext cx="38957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1434960" imgH="355320" progId="Equation.3">
                  <p:embed/>
                </p:oleObj>
              </mc:Choice>
              <mc:Fallback>
                <p:oleObj name="Equation" r:id="rId5" imgW="1434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975225"/>
                        <a:ext cx="38957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9" name="Object 5"/>
          <p:cNvGraphicFramePr>
            <a:graphicFrameLocks noChangeAspect="1"/>
          </p:cNvGraphicFramePr>
          <p:nvPr/>
        </p:nvGraphicFramePr>
        <p:xfrm>
          <a:off x="514350" y="2368550"/>
          <a:ext cx="17732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723600" imgH="342720" progId="Equation.3">
                  <p:embed/>
                </p:oleObj>
              </mc:Choice>
              <mc:Fallback>
                <p:oleObj name="Equation" r:id="rId7" imgW="723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368550"/>
                        <a:ext cx="17732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447675" y="1365250"/>
            <a:ext cx="2851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Discrete case</a:t>
            </a:r>
          </a:p>
        </p:txBody>
      </p:sp>
      <p:graphicFrame>
        <p:nvGraphicFramePr>
          <p:cNvPr id="1076231" name="Object 7"/>
          <p:cNvGraphicFramePr>
            <a:graphicFrameLocks noChangeAspect="1"/>
          </p:cNvGraphicFramePr>
          <p:nvPr/>
        </p:nvGraphicFramePr>
        <p:xfrm>
          <a:off x="4949825" y="2368550"/>
          <a:ext cx="19589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9" imgW="799920" imgH="279360" progId="Equation.3">
                  <p:embed/>
                </p:oleObj>
              </mc:Choice>
              <mc:Fallback>
                <p:oleObj name="Equation" r:id="rId9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368550"/>
                        <a:ext cx="19589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2" name="Text Box 8"/>
          <p:cNvSpPr txBox="1">
            <a:spLocks noChangeArrowheads="1"/>
          </p:cNvSpPr>
          <p:nvPr/>
        </p:nvSpPr>
        <p:spPr bwMode="auto">
          <a:xfrm>
            <a:off x="4876800" y="1365250"/>
            <a:ext cx="34591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Continuous case</a:t>
            </a:r>
          </a:p>
        </p:txBody>
      </p:sp>
      <p:graphicFrame>
        <p:nvGraphicFramePr>
          <p:cNvPr id="1076233" name="Object 9"/>
          <p:cNvGraphicFramePr>
            <a:graphicFrameLocks noChangeAspect="1"/>
          </p:cNvGraphicFramePr>
          <p:nvPr/>
        </p:nvGraphicFramePr>
        <p:xfrm>
          <a:off x="4949825" y="4975225"/>
          <a:ext cx="41036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1" imgW="1511280" imgH="279360" progId="Equation.3">
                  <p:embed/>
                </p:oleObj>
              </mc:Choice>
              <mc:Fallback>
                <p:oleObj name="Equation" r:id="rId11" imgW="1511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975225"/>
                        <a:ext cx="41036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34" name="Object 10"/>
          <p:cNvGraphicFramePr>
            <a:graphicFrameLocks noChangeAspect="1"/>
          </p:cNvGraphicFramePr>
          <p:nvPr/>
        </p:nvGraphicFramePr>
        <p:xfrm>
          <a:off x="4949825" y="3590925"/>
          <a:ext cx="32067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3" imgW="1180800" imgH="279360" progId="Equation.3">
                  <p:embed/>
                </p:oleObj>
              </mc:Choice>
              <mc:Fallback>
                <p:oleObj name="Equation" r:id="rId13" imgW="11808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3590925"/>
                        <a:ext cx="32067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46" y="847804"/>
            <a:ext cx="8229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sz="2000" dirty="0"/>
              <a:t>Ex</a:t>
            </a:r>
            <a:r>
              <a:rPr sz="2000" spc="-25" dirty="0"/>
              <a:t>a</a:t>
            </a:r>
            <a:r>
              <a:rPr sz="2000" spc="-45" dirty="0"/>
              <a:t>m</a:t>
            </a:r>
            <a:r>
              <a:rPr sz="2000" dirty="0"/>
              <a:t>pl</a:t>
            </a:r>
            <a:r>
              <a:rPr sz="2000" spc="-20" dirty="0"/>
              <a:t>e:</a:t>
            </a:r>
            <a:r>
              <a:rPr sz="2000" dirty="0"/>
              <a:t> Th</a:t>
            </a:r>
            <a:r>
              <a:rPr sz="2000" spc="-25" dirty="0"/>
              <a:t>r</a:t>
            </a:r>
            <a:r>
              <a:rPr sz="2000" spc="-5" dirty="0"/>
              <a:t>o</a:t>
            </a:r>
            <a:r>
              <a:rPr sz="2000" spc="-40" dirty="0"/>
              <a:t>w</a:t>
            </a:r>
            <a:r>
              <a:rPr sz="2000" dirty="0"/>
              <a:t>in</a:t>
            </a:r>
            <a:r>
              <a:rPr sz="2000" spc="-25" dirty="0"/>
              <a:t>g</a:t>
            </a:r>
            <a:r>
              <a:rPr sz="2000" dirty="0"/>
              <a:t> di</a:t>
            </a:r>
            <a:r>
              <a:rPr sz="2000" spc="-25" dirty="0"/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723008"/>
            <a:ext cx="4337685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prstClr val="black"/>
                </a:solidFill>
                <a:cs typeface="Calibri"/>
              </a:rPr>
              <a:t>One</a:t>
            </a:r>
            <a:r>
              <a:rPr sz="3200" spc="-5" dirty="0">
                <a:solidFill>
                  <a:prstClr val="black"/>
                </a:solidFill>
                <a:cs typeface="Calibri"/>
              </a:rPr>
              <a:t> die</a:t>
            </a:r>
            <a:r>
              <a:rPr sz="3200" spc="-10" dirty="0">
                <a:solidFill>
                  <a:prstClr val="black"/>
                </a:solidFill>
                <a:cs typeface="Calibri"/>
              </a:rPr>
              <a:t>: 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4,5,1,3,2,4,5,2,2,6,7,8,…</a:t>
            </a:r>
            <a:endParaRPr sz="3200" dirty="0">
              <a:solidFill>
                <a:prstClr val="black"/>
              </a:solidFill>
              <a:cs typeface="Calibri"/>
            </a:endParaRPr>
          </a:p>
          <a:p>
            <a:pPr marL="355600" marR="1011555" indent="-342900"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prstClr val="black"/>
                </a:solidFill>
                <a:cs typeface="Calibri"/>
              </a:rPr>
              <a:t>E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ach va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sz="3200" dirty="0">
                <a:solidFill>
                  <a:prstClr val="black"/>
                </a:solidFill>
                <a:cs typeface="Calibri"/>
              </a:rPr>
              <a:t>i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ate</a:t>
            </a:r>
            <a:r>
              <a:rPr sz="3200" dirty="0">
                <a:solidFill>
                  <a:prstClr val="black"/>
                </a:solidFill>
                <a:cs typeface="Calibri"/>
              </a:rPr>
              <a:t> has a p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r</a:t>
            </a:r>
            <a:r>
              <a:rPr sz="32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3200" dirty="0">
                <a:solidFill>
                  <a:prstClr val="black"/>
                </a:solidFill>
                <a:cs typeface="Calibri"/>
              </a:rPr>
              <a:t>babili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ty</a:t>
            </a:r>
            <a:r>
              <a:rPr sz="3200" dirty="0">
                <a:solidFill>
                  <a:prstClr val="black"/>
                </a:solidFill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3200" dirty="0">
                <a:solidFill>
                  <a:prstClr val="black"/>
                </a:solidFill>
                <a:cs typeface="Calibri"/>
              </a:rPr>
              <a:t>f </a:t>
            </a:r>
            <a:r>
              <a:rPr sz="3200" spc="-25" dirty="0">
                <a:solidFill>
                  <a:prstClr val="black"/>
                </a:solidFill>
                <a:cs typeface="Calibri"/>
              </a:rPr>
              <a:t>1</a:t>
            </a:r>
            <a:r>
              <a:rPr sz="3200" dirty="0">
                <a:solidFill>
                  <a:prstClr val="black"/>
                </a:solidFill>
                <a:cs typeface="Calibri"/>
              </a:rPr>
              <a:t>/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6</a:t>
            </a:r>
            <a:endParaRPr sz="3200" dirty="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8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u="heavy" spc="-25" dirty="0">
                <a:solidFill>
                  <a:prstClr val="black"/>
                </a:solidFill>
                <a:cs typeface="Calibri"/>
              </a:rPr>
              <a:t>Unif</a:t>
            </a:r>
            <a:r>
              <a:rPr sz="3200" u="heavy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3200" u="heavy" spc="-20" dirty="0">
                <a:solidFill>
                  <a:prstClr val="black"/>
                </a:solidFill>
                <a:cs typeface="Calibri"/>
              </a:rPr>
              <a:t>r</a:t>
            </a:r>
            <a:r>
              <a:rPr sz="3200" u="heavy" spc="-30" dirty="0">
                <a:solidFill>
                  <a:prstClr val="black"/>
                </a:solidFill>
                <a:cs typeface="Calibri"/>
              </a:rPr>
              <a:t>m</a:t>
            </a:r>
            <a:r>
              <a:rPr sz="3200" u="heavy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u="heavy" dirty="0" smtClean="0">
                <a:solidFill>
                  <a:prstClr val="black"/>
                </a:solidFill>
                <a:cs typeface="Calibri"/>
              </a:rPr>
              <a:t>dis</a:t>
            </a:r>
            <a:r>
              <a:rPr sz="3200" u="heavy" spc="-15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3200" u="heavy" spc="-2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3200" u="heavy" dirty="0" smtClean="0">
                <a:solidFill>
                  <a:prstClr val="black"/>
                </a:solidFill>
                <a:cs typeface="Calibri"/>
              </a:rPr>
              <a:t>ibu</a:t>
            </a:r>
            <a:r>
              <a:rPr lang="en-US" sz="3200" u="heavy" spc="145" dirty="0" smtClean="0">
                <a:solidFill>
                  <a:prstClr val="black"/>
                </a:solidFill>
                <a:cs typeface="Calibri"/>
              </a:rPr>
              <a:t>ti</a:t>
            </a:r>
            <a:r>
              <a:rPr sz="3200" u="heavy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3200" u="heavy" dirty="0" smtClean="0">
                <a:solidFill>
                  <a:prstClr val="black"/>
                </a:solidFill>
                <a:cs typeface="Calibri"/>
              </a:rPr>
              <a:t>n</a:t>
            </a:r>
            <a:endParaRPr sz="3200" dirty="0">
              <a:solidFill>
                <a:prstClr val="black"/>
              </a:solidFill>
              <a:cs typeface="Calibri"/>
            </a:endParaRPr>
          </a:p>
          <a:p>
            <a:pPr marL="355600" marR="78105" indent="-342900"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3200" dirty="0">
                <a:solidFill>
                  <a:prstClr val="black"/>
                </a:solidFill>
                <a:cs typeface="Calibri"/>
              </a:rPr>
              <a:t>h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at’</a:t>
            </a:r>
            <a:r>
              <a:rPr sz="3200" dirty="0">
                <a:solidFill>
                  <a:prstClr val="black"/>
                </a:solidFill>
                <a:cs typeface="Calibri"/>
              </a:rPr>
              <a:t>s th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3200" dirty="0">
                <a:solidFill>
                  <a:prstClr val="black"/>
                </a:solidFill>
                <a:cs typeface="Calibri"/>
              </a:rPr>
              <a:t> </a:t>
            </a:r>
            <a:r>
              <a:rPr sz="3200" dirty="0" smtClean="0">
                <a:solidFill>
                  <a:prstClr val="black"/>
                </a:solidFill>
                <a:cs typeface="Calibri"/>
              </a:rPr>
              <a:t>dis</a:t>
            </a:r>
            <a:r>
              <a:rPr sz="3200" spc="-15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3200" spc="-2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3200" dirty="0" smtClean="0">
                <a:solidFill>
                  <a:prstClr val="black"/>
                </a:solidFill>
                <a:cs typeface="Calibri"/>
              </a:rPr>
              <a:t>ibu</a:t>
            </a:r>
            <a:r>
              <a:rPr lang="en-US" sz="3200" spc="145" dirty="0" smtClean="0">
                <a:solidFill>
                  <a:prstClr val="black"/>
                </a:solidFill>
                <a:cs typeface="Calibri"/>
              </a:rPr>
              <a:t>ti</a:t>
            </a:r>
            <a:r>
              <a:rPr sz="32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3200" dirty="0" smtClean="0">
                <a:solidFill>
                  <a:prstClr val="black"/>
                </a:solidFill>
                <a:cs typeface="Calibri"/>
              </a:rPr>
              <a:t>n </a:t>
            </a:r>
            <a:r>
              <a:rPr sz="32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3200" dirty="0">
                <a:solidFill>
                  <a:prstClr val="black"/>
                </a:solidFill>
                <a:cs typeface="Calibri"/>
              </a:rPr>
              <a:t>f th</a:t>
            </a:r>
            <a:r>
              <a:rPr sz="3200" spc="-20" dirty="0">
                <a:solidFill>
                  <a:prstClr val="black"/>
                </a:solidFill>
                <a:cs typeface="Calibri"/>
              </a:rPr>
              <a:t>e</a:t>
            </a:r>
            <a:r>
              <a:rPr sz="3200" dirty="0">
                <a:solidFill>
                  <a:prstClr val="black"/>
                </a:solidFill>
                <a:cs typeface="Calibri"/>
              </a:rPr>
              <a:t> su</a:t>
            </a:r>
            <a:r>
              <a:rPr sz="3200" spc="-30" dirty="0">
                <a:solidFill>
                  <a:prstClr val="black"/>
                </a:solidFill>
                <a:cs typeface="Calibri"/>
              </a:rPr>
              <a:t>m</a:t>
            </a:r>
            <a:r>
              <a:rPr sz="3200" dirty="0">
                <a:solidFill>
                  <a:prstClr val="black"/>
                </a:solidFill>
                <a:cs typeface="Calibri"/>
              </a:rPr>
              <a:t> </a:t>
            </a:r>
            <a:r>
              <a:rPr sz="32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3200" dirty="0">
                <a:solidFill>
                  <a:prstClr val="black"/>
                </a:solidFill>
                <a:cs typeface="Calibri"/>
              </a:rPr>
              <a:t>f 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3200" spc="-30" dirty="0">
                <a:solidFill>
                  <a:prstClr val="black"/>
                </a:solidFill>
                <a:cs typeface="Calibri"/>
              </a:rPr>
              <a:t>w</a:t>
            </a:r>
            <a:r>
              <a:rPr sz="3200" dirty="0">
                <a:solidFill>
                  <a:prstClr val="black"/>
                </a:solidFill>
                <a:cs typeface="Calibri"/>
              </a:rPr>
              <a:t>o di</a:t>
            </a:r>
            <a:r>
              <a:rPr sz="3200" spc="-15" dirty="0">
                <a:solidFill>
                  <a:prstClr val="black"/>
                </a:solidFill>
                <a:cs typeface="Calibri"/>
              </a:rPr>
              <a:t>ce</a:t>
            </a:r>
            <a:r>
              <a:rPr sz="3200" dirty="0">
                <a:solidFill>
                  <a:prstClr val="black"/>
                </a:solidFill>
                <a:cs typeface="Calibri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5768502" y="1600200"/>
            <a:ext cx="2748258" cy="209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8502" y="3885057"/>
            <a:ext cx="2748258" cy="209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483" y="4299181"/>
            <a:ext cx="254000" cy="1480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# of occur</a:t>
            </a:r>
            <a:r>
              <a:rPr spc="-5" dirty="0">
                <a:solidFill>
                  <a:prstClr val="black"/>
                </a:solidFill>
                <a:cs typeface="Calibri"/>
              </a:rPr>
              <a:t>enc</a:t>
            </a:r>
            <a:r>
              <a:rPr dirty="0">
                <a:solidFill>
                  <a:prstClr val="black"/>
                </a:solidFill>
                <a:cs typeface="Calibri"/>
              </a:rPr>
              <a:t>es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2484" y="1948708"/>
            <a:ext cx="254000" cy="1480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# of occur</a:t>
            </a:r>
            <a:r>
              <a:rPr spc="-5" dirty="0">
                <a:solidFill>
                  <a:prstClr val="black"/>
                </a:solidFill>
                <a:cs typeface="Calibri"/>
              </a:rPr>
              <a:t>enc</a:t>
            </a:r>
            <a:r>
              <a:rPr dirty="0">
                <a:solidFill>
                  <a:prstClr val="black"/>
                </a:solidFill>
                <a:cs typeface="Calibri"/>
              </a:rPr>
              <a:t>es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25" y="152400"/>
            <a:ext cx="91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Idea of formulating the combination of </a:t>
            </a:r>
            <a:r>
              <a:rPr lang="en-US" sz="2400" dirty="0" smtClean="0"/>
              <a:t>probabilities </a:t>
            </a:r>
            <a:r>
              <a:rPr lang="en-US" sz="2400" dirty="0" smtClean="0"/>
              <a:t>as filtering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622" y="457200"/>
            <a:ext cx="771317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4000" dirty="0"/>
              <a:t>Su</a:t>
            </a:r>
            <a:r>
              <a:rPr sz="4000" spc="-35" dirty="0"/>
              <a:t>m </a:t>
            </a:r>
            <a:r>
              <a:rPr sz="4000" spc="-5" dirty="0"/>
              <a:t>o</a:t>
            </a:r>
            <a:r>
              <a:rPr sz="4000" dirty="0"/>
              <a:t>f </a:t>
            </a:r>
            <a:r>
              <a:rPr sz="4000" spc="-15" dirty="0"/>
              <a:t>t</a:t>
            </a:r>
            <a:r>
              <a:rPr sz="4000" spc="-35" dirty="0"/>
              <a:t>w</a:t>
            </a:r>
            <a:r>
              <a:rPr sz="4000" dirty="0"/>
              <a:t>o p</a:t>
            </a:r>
            <a:r>
              <a:rPr sz="4000" spc="-20" dirty="0"/>
              <a:t>r</a:t>
            </a:r>
            <a:r>
              <a:rPr sz="4000" spc="-5" dirty="0"/>
              <a:t>o</a:t>
            </a:r>
            <a:r>
              <a:rPr sz="4000" dirty="0"/>
              <a:t>babili</a:t>
            </a:r>
            <a:r>
              <a:rPr sz="4000" spc="-20" dirty="0"/>
              <a:t>ty</a:t>
            </a:r>
            <a:r>
              <a:rPr sz="4000" dirty="0"/>
              <a:t> </a:t>
            </a:r>
            <a:r>
              <a:rPr sz="4000" dirty="0" smtClean="0"/>
              <a:t>dis</a:t>
            </a:r>
            <a:r>
              <a:rPr sz="4000" spc="-15" dirty="0" smtClean="0"/>
              <a:t>t</a:t>
            </a:r>
            <a:r>
              <a:rPr sz="4000" spc="-20" dirty="0" smtClean="0"/>
              <a:t>r</a:t>
            </a:r>
            <a:r>
              <a:rPr sz="4000" dirty="0" smtClean="0"/>
              <a:t>ibu</a:t>
            </a:r>
            <a:r>
              <a:rPr lang="en-US" sz="4000" spc="175" dirty="0" smtClean="0"/>
              <a:t>ti</a:t>
            </a:r>
            <a:r>
              <a:rPr sz="4000" spc="-5" dirty="0" smtClean="0"/>
              <a:t>o</a:t>
            </a:r>
            <a:r>
              <a:rPr sz="4000" dirty="0" smtClean="0"/>
              <a:t>ns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584930" y="3952368"/>
            <a:ext cx="5821093" cy="115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3256" y="1521697"/>
            <a:ext cx="1430035" cy="421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8353" y="1981644"/>
            <a:ext cx="881655" cy="422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3256" y="2404105"/>
            <a:ext cx="1311681" cy="559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700" y="1134104"/>
            <a:ext cx="4102098" cy="2539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8657" y="2001624"/>
            <a:ext cx="254000" cy="814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prstClr val="black"/>
                </a:solidFill>
                <a:cs typeface="Calibri"/>
              </a:rPr>
              <a:t>Example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5511" y="5111196"/>
            <a:ext cx="2909582" cy="7412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3512" y="5871848"/>
            <a:ext cx="6809105" cy="71814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0" marR="151765" indent="-782320">
              <a:lnSpc>
                <a:spcPts val="2800"/>
              </a:lnSpc>
            </a:pPr>
            <a:r>
              <a:rPr sz="2400" dirty="0">
                <a:solidFill>
                  <a:prstClr val="black"/>
                </a:solidFill>
                <a:cs typeface="Calibri"/>
              </a:rPr>
              <a:t>Th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e 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dis</a:t>
            </a:r>
            <a:r>
              <a:rPr sz="2400" spc="-10" dirty="0" smtClean="0">
                <a:solidFill>
                  <a:prstClr val="black"/>
                </a:solidFill>
                <a:cs typeface="Calibri"/>
              </a:rPr>
              <a:t>tribu</a:t>
            </a:r>
            <a:r>
              <a:rPr lang="en-US" sz="2400" spc="105" dirty="0" smtClean="0">
                <a:solidFill>
                  <a:prstClr val="black"/>
                </a:solidFill>
                <a:cs typeface="Calibri"/>
              </a:rPr>
              <a:t>ti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n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cs typeface="Calibri"/>
              </a:rPr>
              <a:t>f th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 su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m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cs typeface="Calibri"/>
              </a:rPr>
              <a:t>f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w</a:t>
            </a:r>
            <a:r>
              <a:rPr sz="2400" dirty="0">
                <a:solidFill>
                  <a:prstClr val="black"/>
                </a:solidFill>
                <a:cs typeface="Calibri"/>
              </a:rPr>
              <a:t>o 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cs typeface="Calibri"/>
              </a:rPr>
              <a:t>and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m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var</a:t>
            </a:r>
            <a:r>
              <a:rPr sz="2400" dirty="0">
                <a:solidFill>
                  <a:prstClr val="black"/>
                </a:solidFill>
                <a:cs typeface="Calibri"/>
              </a:rPr>
              <a:t>iabl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s is th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v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lu</a:t>
            </a:r>
            <a:r>
              <a:rPr lang="en-US" sz="2400" spc="105" dirty="0" smtClean="0">
                <a:solidFill>
                  <a:prstClr val="black"/>
                </a:solidFill>
                <a:cs typeface="Calibri"/>
              </a:rPr>
              <a:t>ti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n 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cs typeface="Calibri"/>
              </a:rPr>
              <a:t>f th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dis</a:t>
            </a:r>
            <a:r>
              <a:rPr sz="2400" spc="-10" dirty="0" smtClean="0">
                <a:solidFill>
                  <a:prstClr val="black"/>
                </a:solidFill>
                <a:cs typeface="Calibri"/>
              </a:rPr>
              <a:t>tr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ibu</a:t>
            </a:r>
            <a:r>
              <a:rPr lang="en-US" sz="2400" spc="105" dirty="0" smtClean="0">
                <a:solidFill>
                  <a:prstClr val="black"/>
                </a:solidFill>
                <a:cs typeface="Calibri"/>
              </a:rPr>
              <a:t>ti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ns</a:t>
            </a:r>
            <a:r>
              <a:rPr sz="2400" dirty="0">
                <a:solidFill>
                  <a:prstClr val="black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5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7F3-D371-4339-904B-B9C3DCB4F57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546100" y="3530600"/>
            <a:ext cx="8356600" cy="142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Formula</a:t>
            </a:r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733425" y="1857375"/>
          <a:ext cx="793432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2641320" imgH="1028520" progId="Equation.3">
                  <p:embed/>
                </p:oleObj>
              </mc:Choice>
              <mc:Fallback>
                <p:oleObj name="Equation" r:id="rId4" imgW="26413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857375"/>
                        <a:ext cx="793432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8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E90F-7475-4210-9A09-028D85D1E5D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graphicFrame>
        <p:nvGraphicFramePr>
          <p:cNvPr id="1078275" name="Object 3"/>
          <p:cNvGraphicFramePr>
            <a:graphicFrameLocks noChangeAspect="1"/>
          </p:cNvGraphicFramePr>
          <p:nvPr/>
        </p:nvGraphicFramePr>
        <p:xfrm>
          <a:off x="1338263" y="1069975"/>
          <a:ext cx="6054725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2501640" imgH="939600" progId="Equation.3">
                  <p:embed/>
                </p:oleObj>
              </mc:Choice>
              <mc:Fallback>
                <p:oleObj name="Equation" r:id="rId4" imgW="25016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069975"/>
                        <a:ext cx="6054725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ChangeAspect="1"/>
          </p:cNvGraphicFramePr>
          <p:nvPr/>
        </p:nvGraphicFramePr>
        <p:xfrm>
          <a:off x="1800225" y="3741738"/>
          <a:ext cx="329723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6" imgW="1612800" imgH="1193760" progId="Equation.3">
                  <p:embed/>
                </p:oleObj>
              </mc:Choice>
              <mc:Fallback>
                <p:oleObj name="Equation" r:id="rId6" imgW="16128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741738"/>
                        <a:ext cx="3297238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708025" y="3127375"/>
            <a:ext cx="20843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folHlink"/>
                </a:solidFill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4858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8182-93E8-42DF-AB46-CE26A44055D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Law of total probability:</a:t>
            </a:r>
          </a:p>
        </p:txBody>
      </p:sp>
      <p:graphicFrame>
        <p:nvGraphicFramePr>
          <p:cNvPr id="1079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68291"/>
              </p:ext>
            </p:extLst>
          </p:nvPr>
        </p:nvGraphicFramePr>
        <p:xfrm>
          <a:off x="1601788" y="2162175"/>
          <a:ext cx="5556250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2006280" imgH="914400" progId="Equation.3">
                  <p:embed/>
                </p:oleObj>
              </mc:Choice>
              <mc:Fallback>
                <p:oleObj name="Equation" r:id="rId4" imgW="2006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162175"/>
                        <a:ext cx="5556250" cy="252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94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4B7D-7035-4C5A-BABB-7E97A4D8E77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6525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Bayes Rule </a:t>
            </a:r>
            <a:br>
              <a:rPr lang="en-US" altLang="en-US"/>
            </a:br>
            <a:r>
              <a:rPr lang="en-US" altLang="en-US"/>
              <a:t>with Background Knowledge</a:t>
            </a:r>
          </a:p>
        </p:txBody>
      </p:sp>
      <p:graphicFrame>
        <p:nvGraphicFramePr>
          <p:cNvPr id="1080323" name="Object 3"/>
          <p:cNvGraphicFramePr>
            <a:graphicFrameLocks noChangeAspect="1"/>
          </p:cNvGraphicFramePr>
          <p:nvPr/>
        </p:nvGraphicFramePr>
        <p:xfrm>
          <a:off x="1554163" y="2390775"/>
          <a:ext cx="5238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1892160" imgH="419040" progId="Equation.3">
                  <p:embed/>
                </p:oleObj>
              </mc:Choice>
              <mc:Fallback>
                <p:oleObj name="Equation" r:id="rId4" imgW="1892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390775"/>
                        <a:ext cx="5238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418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7DC-887E-41CC-95A3-9E5A0792A0E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Independence</a:t>
            </a:r>
          </a:p>
        </p:txBody>
      </p:sp>
      <p:graphicFrame>
        <p:nvGraphicFramePr>
          <p:cNvPr id="1082371" name="Object 3"/>
          <p:cNvGraphicFramePr>
            <a:graphicFrameLocks noChangeAspect="1"/>
          </p:cNvGraphicFramePr>
          <p:nvPr/>
        </p:nvGraphicFramePr>
        <p:xfrm>
          <a:off x="1984375" y="1738313"/>
          <a:ext cx="4538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1638000" imgH="330120" progId="Equation.3">
                  <p:embed/>
                </p:oleObj>
              </mc:Choice>
              <mc:Fallback>
                <p:oleObj name="Equation" r:id="rId4" imgW="1638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738313"/>
                        <a:ext cx="4538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6906"/>
              </p:ext>
            </p:extLst>
          </p:nvPr>
        </p:nvGraphicFramePr>
        <p:xfrm>
          <a:off x="2366963" y="3048000"/>
          <a:ext cx="3271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1180800" imgH="330120" progId="Equation.3">
                  <p:embed/>
                </p:oleObj>
              </mc:Choice>
              <mc:Fallback>
                <p:oleObj name="Equation" r:id="rId6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048000"/>
                        <a:ext cx="3271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27012"/>
              </p:ext>
            </p:extLst>
          </p:nvPr>
        </p:nvGraphicFramePr>
        <p:xfrm>
          <a:off x="2366963" y="3886200"/>
          <a:ext cx="3271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8" imgW="1180800" imgH="330120" progId="Equation.3">
                  <p:embed/>
                </p:oleObj>
              </mc:Choice>
              <mc:Fallback>
                <p:oleObj name="Equation" r:id="rId8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886200"/>
                        <a:ext cx="3271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2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1"/>
            <a:ext cx="7772400" cy="35814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en-US" i="1" dirty="0"/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equivalent </a:t>
            </a:r>
            <a:r>
              <a:rPr lang="en-US" altLang="en-US" dirty="0" smtClean="0"/>
              <a:t>to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 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48006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But this does not necessarily mean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y </a:t>
            </a:r>
            <a:r>
              <a:rPr lang="en-US" sz="2400" dirty="0">
                <a:solidFill>
                  <a:srgbClr val="FF0000"/>
                </a:solidFill>
              </a:rPr>
              <a:t>)=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  <a:r>
              <a:rPr lang="en-US" sz="2400" i="1" dirty="0">
                <a:solidFill>
                  <a:srgbClr val="FF0000"/>
                </a:solidFill>
              </a:rPr>
              <a:t>y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(independence/marginal independence)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E-34FB-4783-89AE-D4C21927D69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8424863" cy="579437"/>
          </a:xfrm>
        </p:spPr>
        <p:txBody>
          <a:bodyPr/>
          <a:lstStyle/>
          <a:p>
            <a:r>
              <a:rPr lang="en-US" altLang="en-US" sz="3200"/>
              <a:t>Simple Example of State Estimation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333500"/>
            <a:ext cx="8413750" cy="1333500"/>
          </a:xfrm>
        </p:spPr>
        <p:txBody>
          <a:bodyPr/>
          <a:lstStyle/>
          <a:p>
            <a:r>
              <a:rPr lang="en-US" altLang="en-US" sz="2800"/>
              <a:t>Suppose a robot obtains measurement </a:t>
            </a:r>
            <a:r>
              <a:rPr lang="en-US" altLang="en-US" sz="2800" i="1"/>
              <a:t>z</a:t>
            </a:r>
          </a:p>
          <a:p>
            <a:r>
              <a:rPr lang="en-US" altLang="en-US" sz="2800"/>
              <a:t>What is </a:t>
            </a:r>
            <a:r>
              <a:rPr lang="en-US" altLang="en-US" sz="2800" i="1"/>
              <a:t>P(open|z)?</a:t>
            </a:r>
          </a:p>
        </p:txBody>
      </p:sp>
      <p:pic>
        <p:nvPicPr>
          <p:cNvPr id="1083396" name="Picture 4" descr="d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724150"/>
            <a:ext cx="6484937" cy="35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14E9-067F-42EB-A51F-43833C6E2CB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Causal vs. Diagnostic Reasoning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P(open|z) </a:t>
            </a:r>
            <a:r>
              <a:rPr lang="en-US" altLang="en-US"/>
              <a:t>is </a:t>
            </a:r>
            <a:r>
              <a:rPr lang="en-US" altLang="en-US">
                <a:solidFill>
                  <a:schemeClr val="folHlink"/>
                </a:solidFill>
              </a:rPr>
              <a:t>diagnostic</a:t>
            </a:r>
            <a:r>
              <a:rPr lang="en-US" altLang="en-US"/>
              <a:t>.</a:t>
            </a:r>
          </a:p>
          <a:p>
            <a:r>
              <a:rPr lang="en-US" altLang="en-US" i="1"/>
              <a:t>P(z|open) </a:t>
            </a:r>
            <a:r>
              <a:rPr lang="en-US" altLang="en-US"/>
              <a:t>is </a:t>
            </a:r>
            <a:r>
              <a:rPr lang="en-US" altLang="en-US">
                <a:solidFill>
                  <a:schemeClr val="folHlink"/>
                </a:solidFill>
              </a:rPr>
              <a:t>causal</a:t>
            </a:r>
            <a:r>
              <a:rPr lang="en-US" altLang="en-US"/>
              <a:t>.</a:t>
            </a:r>
            <a:endParaRPr lang="en-US" altLang="en-US">
              <a:solidFill>
                <a:schemeClr val="folHlink"/>
              </a:solidFill>
            </a:endParaRPr>
          </a:p>
          <a:p>
            <a:r>
              <a:rPr lang="en-US" altLang="en-US"/>
              <a:t>Often </a:t>
            </a:r>
            <a:r>
              <a:rPr lang="en-US" altLang="en-US">
                <a:solidFill>
                  <a:schemeClr val="folHlink"/>
                </a:solidFill>
              </a:rPr>
              <a:t>causal</a:t>
            </a:r>
            <a:r>
              <a:rPr lang="en-US" altLang="en-US"/>
              <a:t> knowledge is easier to obtain.</a:t>
            </a:r>
          </a:p>
          <a:p>
            <a:r>
              <a:rPr lang="en-US" altLang="en-US"/>
              <a:t>Bayes rule allows us to use causal knowledge:</a:t>
            </a:r>
          </a:p>
        </p:txBody>
      </p:sp>
      <p:graphicFrame>
        <p:nvGraphicFramePr>
          <p:cNvPr id="1084420" name="Object 4"/>
          <p:cNvGraphicFramePr>
            <a:graphicFrameLocks noChangeAspect="1"/>
          </p:cNvGraphicFramePr>
          <p:nvPr/>
        </p:nvGraphicFramePr>
        <p:xfrm>
          <a:off x="2030413" y="4778375"/>
          <a:ext cx="56769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2057400" imgH="406080" progId="Equation.3">
                  <p:embed/>
                </p:oleObj>
              </mc:Choice>
              <mc:Fallback>
                <p:oleObj name="Equation" r:id="rId3" imgW="2057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778375"/>
                        <a:ext cx="56769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4421" name="Group 5"/>
          <p:cNvGrpSpPr>
            <a:grpSpLocks/>
          </p:cNvGrpSpPr>
          <p:nvPr/>
        </p:nvGrpSpPr>
        <p:grpSpPr bwMode="auto">
          <a:xfrm>
            <a:off x="2679700" y="2413000"/>
            <a:ext cx="5964238" cy="2425700"/>
            <a:chOff x="1688" y="1520"/>
            <a:chExt cx="3757" cy="1528"/>
          </a:xfrm>
        </p:grpSpPr>
        <p:sp>
          <p:nvSpPr>
            <p:cNvPr id="1084422" name="Text Box 6"/>
            <p:cNvSpPr txBox="1">
              <a:spLocks noChangeArrowheads="1"/>
            </p:cNvSpPr>
            <p:nvPr/>
          </p:nvSpPr>
          <p:spPr bwMode="auto">
            <a:xfrm>
              <a:off x="2982" y="1924"/>
              <a:ext cx="2463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de-DE" altLang="en-US" b="1">
                  <a:solidFill>
                    <a:schemeClr val="folHlink"/>
                  </a:solidFill>
                </a:rPr>
                <a:t>count frequencies!</a:t>
              </a:r>
              <a:endParaRPr lang="en-US" altLang="en-US" b="1">
                <a:solidFill>
                  <a:schemeClr val="folHlink"/>
                </a:solidFill>
              </a:endParaRPr>
            </a:p>
          </p:txBody>
        </p:sp>
        <p:sp>
          <p:nvSpPr>
            <p:cNvPr id="1084423" name="Line 7"/>
            <p:cNvSpPr>
              <a:spLocks noChangeShapeType="1"/>
            </p:cNvSpPr>
            <p:nvPr/>
          </p:nvSpPr>
          <p:spPr bwMode="auto">
            <a:xfrm flipH="1" flipV="1">
              <a:off x="1688" y="1520"/>
              <a:ext cx="1264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4424" name="Line 8"/>
            <p:cNvSpPr>
              <a:spLocks noChangeShapeType="1"/>
            </p:cNvSpPr>
            <p:nvPr/>
          </p:nvSpPr>
          <p:spPr bwMode="auto">
            <a:xfrm flipH="1">
              <a:off x="3304" y="2304"/>
              <a:ext cx="792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8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Motivating example: Global Localization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054564" cy="5213011"/>
          </a:xfrm>
        </p:spPr>
      </p:pic>
    </p:spTree>
    <p:extLst>
      <p:ext uri="{BB962C8B-B14F-4D97-AF65-F5344CB8AC3E}">
        <p14:creationId xmlns:p14="http://schemas.microsoft.com/office/powerpoint/2010/main" val="3041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5571-1ADD-4DC8-A168-F8BAD5AF57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410575" cy="1270000"/>
          </a:xfrm>
        </p:spPr>
        <p:txBody>
          <a:bodyPr/>
          <a:lstStyle/>
          <a:p>
            <a:r>
              <a:rPr lang="en-US" altLang="en-US" sz="2800" i="1">
                <a:latin typeface="Times New Roman" pitchFamily="18" charset="0"/>
              </a:rPr>
              <a:t>P(z|open) = 0.6		P(z|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en-US" sz="2800" i="1">
                <a:latin typeface="Times New Roman" pitchFamily="18" charset="0"/>
              </a:rPr>
              <a:t>open) = 0.3</a:t>
            </a:r>
          </a:p>
          <a:p>
            <a:r>
              <a:rPr lang="en-US" altLang="en-US" sz="2800" i="1">
                <a:latin typeface="Times New Roman" pitchFamily="18" charset="0"/>
              </a:rPr>
              <a:t>P(open) = P(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en-US" sz="2800" i="1">
                <a:latin typeface="Times New Roman" pitchFamily="18" charset="0"/>
              </a:rPr>
              <a:t>open) = 0.5</a:t>
            </a: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/>
        </p:nvGraphicFramePr>
        <p:xfrm>
          <a:off x="703263" y="2689225"/>
          <a:ext cx="80819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3581280" imgH="863280" progId="Equation.3">
                  <p:embed/>
                </p:oleObj>
              </mc:Choice>
              <mc:Fallback>
                <p:oleObj name="Equation" r:id="rId3" imgW="3581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689225"/>
                        <a:ext cx="808196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5" name="Text Box 5"/>
          <p:cNvSpPr txBox="1">
            <a:spLocks noChangeArrowheads="1"/>
          </p:cNvSpPr>
          <p:nvPr/>
        </p:nvSpPr>
        <p:spPr bwMode="auto">
          <a:xfrm>
            <a:off x="542925" y="5100638"/>
            <a:ext cx="851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i="1">
                <a:latin typeface="Times New Roman" pitchFamily="18" charset="0"/>
              </a:rPr>
              <a:t> </a:t>
            </a:r>
            <a:r>
              <a:rPr lang="en-US" altLang="en-US" i="1"/>
              <a:t>z </a:t>
            </a:r>
            <a:r>
              <a:rPr lang="en-US" altLang="en-US"/>
              <a:t>raise</a:t>
            </a:r>
            <a:r>
              <a:rPr lang="de-DE" altLang="en-US"/>
              <a:t>s</a:t>
            </a:r>
            <a:r>
              <a:rPr lang="en-US" altLang="en-US"/>
              <a:t> the probability that the door is open</a:t>
            </a:r>
            <a:r>
              <a:rPr lang="de-DE" altLang="en-US"/>
              <a:t>.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943600"/>
            <a:ext cx="27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the robot senses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8974-2E8F-4537-A1A0-CC84C53BFDC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Evidence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/>
              <a:t>Suppose our robot obtains another observation </a:t>
            </a:r>
            <a:r>
              <a:rPr lang="en-US" altLang="en-US" i="1">
                <a:latin typeface="Times New Roman" pitchFamily="18" charset="0"/>
              </a:rPr>
              <a:t>z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/>
              <a:t>.</a:t>
            </a:r>
          </a:p>
          <a:p>
            <a:pPr>
              <a:spcBef>
                <a:spcPct val="100000"/>
              </a:spcBef>
            </a:pPr>
            <a:r>
              <a:rPr lang="en-US" altLang="en-US"/>
              <a:t>How can we integrate this new information?</a:t>
            </a:r>
            <a:endParaRPr lang="en-US" altLang="en-US" i="1"/>
          </a:p>
          <a:p>
            <a:pPr>
              <a:spcBef>
                <a:spcPct val="100000"/>
              </a:spcBef>
            </a:pPr>
            <a:r>
              <a:rPr lang="en-US" altLang="en-US"/>
              <a:t>More generally, how can we estimate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>
                <a:latin typeface="Times New Roman" pitchFamily="18" charset="0"/>
              </a:rPr>
              <a:t>P(x| z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 i="1">
                <a:latin typeface="Times New Roman" pitchFamily="18" charset="0"/>
              </a:rPr>
              <a:t>...z</a:t>
            </a:r>
            <a:r>
              <a:rPr lang="en-US" altLang="en-US" i="1" baseline="-25000">
                <a:latin typeface="Times New Roman" pitchFamily="18" charset="0"/>
              </a:rPr>
              <a:t>n </a:t>
            </a:r>
            <a:r>
              <a:rPr lang="en-US" altLang="en-US" i="1">
                <a:latin typeface="Times New Roman" pitchFamily="18" charset="0"/>
              </a:rPr>
              <a:t>)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79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1546-6D20-4210-83FC-2A008A9B537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Bayesian Updating</a:t>
            </a:r>
          </a:p>
        </p:txBody>
      </p:sp>
      <p:graphicFrame>
        <p:nvGraphicFramePr>
          <p:cNvPr id="1087491" name="Object 3"/>
          <p:cNvGraphicFramePr>
            <a:graphicFrameLocks noChangeAspect="1"/>
          </p:cNvGraphicFramePr>
          <p:nvPr/>
        </p:nvGraphicFramePr>
        <p:xfrm>
          <a:off x="1128713" y="1339850"/>
          <a:ext cx="68754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3238200" imgH="419040" progId="Equation.3">
                  <p:embed/>
                </p:oleObj>
              </mc:Choice>
              <mc:Fallback>
                <p:oleObj name="Equation" r:id="rId3" imgW="323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339850"/>
                        <a:ext cx="68754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2" name="Text Box 4"/>
          <p:cNvSpPr txBox="1">
            <a:spLocks noChangeArrowheads="1"/>
          </p:cNvSpPr>
          <p:nvPr/>
        </p:nvSpPr>
        <p:spPr bwMode="auto">
          <a:xfrm>
            <a:off x="250825" y="2479675"/>
            <a:ext cx="8793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>
                <a:solidFill>
                  <a:schemeClr val="folHlink"/>
                </a:solidFill>
              </a:rPr>
              <a:t>Markov assumption</a:t>
            </a:r>
            <a:r>
              <a:rPr lang="en-US" altLang="en-US" sz="2400"/>
              <a:t>: </a:t>
            </a:r>
            <a:r>
              <a:rPr lang="de-DE" altLang="en-US" sz="2400"/>
              <a:t>z</a:t>
            </a:r>
            <a:r>
              <a:rPr lang="en-US" altLang="en-US" sz="2400" i="1" baseline="-25000"/>
              <a:t>n</a:t>
            </a:r>
            <a:r>
              <a:rPr lang="en-US" altLang="en-US" sz="2400" i="1"/>
              <a:t> </a:t>
            </a:r>
            <a:r>
              <a:rPr lang="en-US" altLang="en-US" sz="2400"/>
              <a:t>is </a:t>
            </a:r>
            <a:r>
              <a:rPr lang="en-US" altLang="en-US" sz="2400">
                <a:solidFill>
                  <a:schemeClr val="folHlink"/>
                </a:solidFill>
              </a:rPr>
              <a:t>independent</a:t>
            </a:r>
            <a:r>
              <a:rPr lang="en-US" altLang="en-US" sz="2400"/>
              <a:t> of</a:t>
            </a:r>
            <a:r>
              <a:rPr lang="en-US" altLang="en-US" sz="2400" i="1"/>
              <a:t> z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,...,z</a:t>
            </a:r>
            <a:r>
              <a:rPr lang="en-US" altLang="en-US" sz="2400" i="1" baseline="-25000"/>
              <a:t>n-1</a:t>
            </a:r>
            <a:r>
              <a:rPr lang="en-US" altLang="en-US" sz="2400" i="1"/>
              <a:t> </a:t>
            </a:r>
            <a:r>
              <a:rPr lang="en-US" altLang="en-US" sz="2400"/>
              <a:t>if we know </a:t>
            </a:r>
            <a:r>
              <a:rPr lang="en-US" altLang="en-US" sz="2400" i="1"/>
              <a:t>x.</a:t>
            </a:r>
          </a:p>
        </p:txBody>
      </p:sp>
      <p:graphicFrame>
        <p:nvGraphicFramePr>
          <p:cNvPr id="1087493" name="Object 5"/>
          <p:cNvGraphicFramePr>
            <a:graphicFrameLocks noChangeAspect="1"/>
          </p:cNvGraphicFramePr>
          <p:nvPr/>
        </p:nvGraphicFramePr>
        <p:xfrm>
          <a:off x="1076325" y="3443288"/>
          <a:ext cx="6418263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654280" imgH="1079280" progId="Equation.3">
                  <p:embed/>
                </p:oleObj>
              </mc:Choice>
              <mc:Fallback>
                <p:oleObj name="Equation" r:id="rId5" imgW="26542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443288"/>
                        <a:ext cx="6418263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7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D12-12A9-438F-933B-BA0ADC8BA10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Example: Second Measurement 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473200"/>
            <a:ext cx="8413750" cy="4800600"/>
          </a:xfrm>
        </p:spPr>
        <p:txBody>
          <a:bodyPr/>
          <a:lstStyle/>
          <a:p>
            <a:r>
              <a:rPr lang="en-US" altLang="en-US" sz="2800" i="1">
                <a:latin typeface="Times New Roman" pitchFamily="18" charset="0"/>
              </a:rPr>
              <a:t>P(z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sz="2800" i="1">
                <a:latin typeface="Times New Roman" pitchFamily="18" charset="0"/>
              </a:rPr>
              <a:t>|open) = 0.5		P(z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  <a:r>
              <a:rPr lang="en-US" altLang="en-US" sz="2800" i="1">
                <a:latin typeface="Times New Roman" pitchFamily="18" charset="0"/>
              </a:rPr>
              <a:t>|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en-US" sz="2800" i="1">
                <a:latin typeface="Times New Roman" pitchFamily="18" charset="0"/>
              </a:rPr>
              <a:t>open) = 0.6</a:t>
            </a:r>
          </a:p>
          <a:p>
            <a:r>
              <a:rPr lang="en-US" altLang="en-US" sz="2800" i="1">
                <a:latin typeface="Times New Roman" pitchFamily="18" charset="0"/>
              </a:rPr>
              <a:t>P(open|z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  <a:r>
              <a:rPr lang="en-US" altLang="en-US" i="1">
                <a:latin typeface="Times New Roman" pitchFamily="18" charset="0"/>
              </a:rPr>
              <a:t>)=2/3</a:t>
            </a:r>
            <a:endParaRPr lang="en-US" altLang="en-US" sz="2800" i="1"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en-US" sz="3600" i="1" baseline="-25000">
              <a:latin typeface="Times New Roman" pitchFamily="18" charset="0"/>
            </a:endParaRPr>
          </a:p>
        </p:txBody>
      </p:sp>
      <p:sp>
        <p:nvSpPr>
          <p:cNvPr id="1088516" name="Rectangle 4"/>
          <p:cNvSpPr>
            <a:spLocks noChangeArrowheads="1"/>
          </p:cNvSpPr>
          <p:nvPr/>
        </p:nvSpPr>
        <p:spPr bwMode="auto">
          <a:xfrm>
            <a:off x="730250" y="2603500"/>
            <a:ext cx="841375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endParaRPr lang="de-DE" altLang="en-US" sz="2800" i="1"/>
          </a:p>
        </p:txBody>
      </p:sp>
      <p:graphicFrame>
        <p:nvGraphicFramePr>
          <p:cNvPr id="1088517" name="Object 5"/>
          <p:cNvGraphicFramePr>
            <a:graphicFrameLocks noChangeAspect="1"/>
          </p:cNvGraphicFramePr>
          <p:nvPr/>
        </p:nvGraphicFramePr>
        <p:xfrm>
          <a:off x="585788" y="2798763"/>
          <a:ext cx="84629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4444920" imgH="1244520" progId="Equation.3">
                  <p:embed/>
                </p:oleObj>
              </mc:Choice>
              <mc:Fallback>
                <p:oleObj name="Equation" r:id="rId3" imgW="444492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798763"/>
                        <a:ext cx="8462962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8" name="Text Box 6"/>
          <p:cNvSpPr txBox="1">
            <a:spLocks noChangeArrowheads="1"/>
          </p:cNvSpPr>
          <p:nvPr/>
        </p:nvSpPr>
        <p:spPr bwMode="auto">
          <a:xfrm>
            <a:off x="390525" y="5456238"/>
            <a:ext cx="877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i="1">
                <a:latin typeface="Times New Roman" pitchFamily="18" charset="0"/>
              </a:rPr>
              <a:t> </a:t>
            </a:r>
            <a:r>
              <a:rPr lang="en-US" altLang="en-US" i="1"/>
              <a:t>z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lowers the probability that the door is open</a:t>
            </a:r>
            <a:r>
              <a:rPr lang="de-DE" altLang="en-US"/>
              <a:t>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8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898C-7C66-4378-9688-FD6EBE146DE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Actions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Often the world is </a:t>
            </a:r>
            <a:r>
              <a:rPr lang="en-US" altLang="en-US" b="1">
                <a:solidFill>
                  <a:schemeClr val="folHlink"/>
                </a:solidFill>
              </a:rPr>
              <a:t>dynamic</a:t>
            </a:r>
            <a:r>
              <a:rPr lang="en-US" altLang="en-US"/>
              <a:t> since</a:t>
            </a:r>
          </a:p>
          <a:p>
            <a:pPr lvl="1"/>
            <a:r>
              <a:rPr lang="en-US" altLang="en-US" b="1">
                <a:solidFill>
                  <a:schemeClr val="folHlink"/>
                </a:solidFill>
              </a:rPr>
              <a:t>actions carried out by the robot</a:t>
            </a:r>
            <a:r>
              <a:rPr lang="en-US" altLang="en-US"/>
              <a:t>,</a:t>
            </a:r>
          </a:p>
          <a:p>
            <a:pPr lvl="1"/>
            <a:r>
              <a:rPr lang="en-US" altLang="en-US" b="1">
                <a:solidFill>
                  <a:schemeClr val="folHlink"/>
                </a:solidFill>
              </a:rPr>
              <a:t>actions carried out by other agents</a:t>
            </a:r>
            <a:r>
              <a:rPr lang="en-US" altLang="en-US"/>
              <a:t>,</a:t>
            </a:r>
          </a:p>
          <a:p>
            <a:pPr lvl="1"/>
            <a:r>
              <a:rPr lang="en-US" altLang="en-US"/>
              <a:t>or just the </a:t>
            </a:r>
            <a:r>
              <a:rPr lang="en-US" altLang="en-US" b="1">
                <a:solidFill>
                  <a:schemeClr val="folHlink"/>
                </a:solidFill>
              </a:rPr>
              <a:t>time</a:t>
            </a:r>
            <a:r>
              <a:rPr lang="en-US" altLang="en-US"/>
              <a:t> passing by</a:t>
            </a:r>
          </a:p>
          <a:p>
            <a:pPr>
              <a:buFontTx/>
              <a:buNone/>
            </a:pPr>
            <a:r>
              <a:rPr lang="en-US" altLang="en-US"/>
              <a:t>	change the world.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How can we </a:t>
            </a:r>
            <a:r>
              <a:rPr lang="en-US" altLang="en-US" b="1">
                <a:solidFill>
                  <a:schemeClr val="folHlink"/>
                </a:solidFill>
              </a:rPr>
              <a:t>incorporate </a:t>
            </a:r>
            <a:r>
              <a:rPr lang="en-US" altLang="en-US"/>
              <a:t>such </a:t>
            </a:r>
            <a:r>
              <a:rPr lang="en-US" altLang="en-US" b="1">
                <a:solidFill>
                  <a:schemeClr val="folHlink"/>
                </a:solidFill>
              </a:rPr>
              <a:t>actions</a:t>
            </a:r>
            <a:r>
              <a:rPr lang="en-US" altLang="en-US"/>
              <a:t>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2107-981E-44E5-9CA7-6ED6A152300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Typical Actions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robot </a:t>
            </a:r>
            <a:r>
              <a:rPr lang="en-US" altLang="en-US" sz="2800" b="1">
                <a:solidFill>
                  <a:schemeClr val="folHlink"/>
                </a:solidFill>
              </a:rPr>
              <a:t>turns its wheels</a:t>
            </a:r>
            <a:r>
              <a:rPr lang="en-US" altLang="en-US" sz="2800"/>
              <a:t> to move</a:t>
            </a:r>
          </a:p>
          <a:p>
            <a:r>
              <a:rPr lang="en-US" altLang="en-US" sz="2800"/>
              <a:t>The robot </a:t>
            </a:r>
            <a:r>
              <a:rPr lang="en-US" altLang="en-US" sz="2800" b="1">
                <a:solidFill>
                  <a:schemeClr val="folHlink"/>
                </a:solidFill>
              </a:rPr>
              <a:t>uses its manipulator</a:t>
            </a:r>
            <a:r>
              <a:rPr lang="en-US" altLang="en-US" sz="2800"/>
              <a:t> to grasp an object</a:t>
            </a:r>
          </a:p>
          <a:p>
            <a:r>
              <a:rPr lang="en-US" altLang="en-US" sz="2800"/>
              <a:t>Plants grow over </a:t>
            </a:r>
            <a:r>
              <a:rPr lang="en-US" altLang="en-US" sz="2800" b="1">
                <a:solidFill>
                  <a:schemeClr val="folHlink"/>
                </a:solidFill>
              </a:rPr>
              <a:t>time</a:t>
            </a:r>
            <a:r>
              <a:rPr lang="en-US" altLang="en-US" sz="2800"/>
              <a:t>…</a:t>
            </a:r>
          </a:p>
          <a:p>
            <a:endParaRPr lang="en-US" altLang="en-US" sz="2800"/>
          </a:p>
          <a:p>
            <a:r>
              <a:rPr lang="en-US" altLang="en-US" sz="2800"/>
              <a:t>Actions are </a:t>
            </a:r>
            <a:r>
              <a:rPr lang="en-US" altLang="en-US" sz="2800" b="1">
                <a:solidFill>
                  <a:schemeClr val="folHlink"/>
                </a:solidFill>
              </a:rPr>
              <a:t>never carried out with absolute certainty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In contrast to measurements, </a:t>
            </a:r>
            <a:r>
              <a:rPr lang="en-US" altLang="en-US" sz="2800" b="1">
                <a:solidFill>
                  <a:schemeClr val="folHlink"/>
                </a:solidFill>
              </a:rPr>
              <a:t>actions generally increase the uncertainty</a:t>
            </a:r>
            <a:r>
              <a:rPr lang="en-US" altLang="en-US" sz="2800"/>
              <a:t>. 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60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47FA-7CAF-4204-89A3-1B4876803D3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Modeling Actions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06513"/>
            <a:ext cx="8143875" cy="4799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incorporate the outcome of an action </a:t>
            </a:r>
            <a:r>
              <a:rPr lang="en-US" altLang="en-US" i="1"/>
              <a:t>u</a:t>
            </a:r>
            <a:r>
              <a:rPr lang="en-US" altLang="en-US"/>
              <a:t> into the current “belief”, we use the conditional pdf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b="1" i="1">
                <a:solidFill>
                  <a:schemeClr val="folHlink"/>
                </a:solidFill>
              </a:rPr>
              <a:t>P(x|u,x’)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/>
              <a:t>This term specifies the pdf that </a:t>
            </a:r>
            <a:r>
              <a:rPr lang="en-US" altLang="en-US" b="1">
                <a:solidFill>
                  <a:schemeClr val="folHlink"/>
                </a:solidFill>
              </a:rPr>
              <a:t>executing </a:t>
            </a:r>
            <a:r>
              <a:rPr lang="en-US" altLang="en-US" b="1" i="1">
                <a:solidFill>
                  <a:schemeClr val="folHlink"/>
                </a:solidFill>
              </a:rPr>
              <a:t>u</a:t>
            </a:r>
            <a:r>
              <a:rPr lang="en-US" altLang="en-US" b="1">
                <a:solidFill>
                  <a:schemeClr val="folHlink"/>
                </a:solidFill>
              </a:rPr>
              <a:t> changes the state from </a:t>
            </a:r>
            <a:r>
              <a:rPr lang="en-US" altLang="en-US" b="1" i="1">
                <a:solidFill>
                  <a:schemeClr val="folHlink"/>
                </a:solidFill>
              </a:rPr>
              <a:t>x’ to x</a:t>
            </a:r>
            <a:r>
              <a:rPr lang="en-US" altLang="en-US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AB85-FFED-498B-B090-179259B59E5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Example: Closing the door</a:t>
            </a:r>
          </a:p>
        </p:txBody>
      </p:sp>
      <p:sp>
        <p:nvSpPr>
          <p:cNvPr id="1093635" name="Oval 3"/>
          <p:cNvSpPr>
            <a:spLocks noChangeArrowheads="1"/>
          </p:cNvSpPr>
          <p:nvPr/>
        </p:nvSpPr>
        <p:spPr bwMode="auto">
          <a:xfrm>
            <a:off x="742950" y="3714750"/>
            <a:ext cx="228600" cy="228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3636" name="Group 4"/>
          <p:cNvGrpSpPr>
            <a:grpSpLocks/>
          </p:cNvGrpSpPr>
          <p:nvPr/>
        </p:nvGrpSpPr>
        <p:grpSpPr bwMode="auto">
          <a:xfrm>
            <a:off x="1657350" y="1885950"/>
            <a:ext cx="5872163" cy="4306888"/>
            <a:chOff x="1317" y="1052"/>
            <a:chExt cx="3699" cy="2713"/>
          </a:xfrm>
        </p:grpSpPr>
        <p:grpSp>
          <p:nvGrpSpPr>
            <p:cNvPr id="1093637" name="Group 5"/>
            <p:cNvGrpSpPr>
              <a:grpSpLocks/>
            </p:cNvGrpSpPr>
            <p:nvPr/>
          </p:nvGrpSpPr>
          <p:grpSpPr bwMode="auto">
            <a:xfrm>
              <a:off x="1317" y="1052"/>
              <a:ext cx="3699" cy="2713"/>
              <a:chOff x="1977" y="872"/>
              <a:chExt cx="3699" cy="2713"/>
            </a:xfrm>
          </p:grpSpPr>
          <p:sp>
            <p:nvSpPr>
              <p:cNvPr id="1093638" name="Freeform 6"/>
              <p:cNvSpPr>
                <a:spLocks/>
              </p:cNvSpPr>
              <p:nvPr/>
            </p:nvSpPr>
            <p:spPr bwMode="auto">
              <a:xfrm>
                <a:off x="1977" y="872"/>
                <a:ext cx="3699" cy="2712"/>
              </a:xfrm>
              <a:custGeom>
                <a:avLst/>
                <a:gdLst>
                  <a:gd name="T0" fmla="*/ 0 w 14798"/>
                  <a:gd name="T1" fmla="*/ 10845 h 10845"/>
                  <a:gd name="T2" fmla="*/ 0 w 14798"/>
                  <a:gd name="T3" fmla="*/ 2218 h 10845"/>
                  <a:gd name="T4" fmla="*/ 14798 w 14798"/>
                  <a:gd name="T5" fmla="*/ 0 h 10845"/>
                  <a:gd name="T6" fmla="*/ 14798 w 14798"/>
                  <a:gd name="T7" fmla="*/ 10845 h 10845"/>
                  <a:gd name="T8" fmla="*/ 0 w 14798"/>
                  <a:gd name="T9" fmla="*/ 10845 h 10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98" h="10845">
                    <a:moveTo>
                      <a:pt x="0" y="10845"/>
                    </a:moveTo>
                    <a:lnTo>
                      <a:pt x="0" y="2218"/>
                    </a:lnTo>
                    <a:lnTo>
                      <a:pt x="14798" y="0"/>
                    </a:lnTo>
                    <a:lnTo>
                      <a:pt x="14798" y="10845"/>
                    </a:lnTo>
                    <a:lnTo>
                      <a:pt x="0" y="10845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39" name="Freeform 7"/>
              <p:cNvSpPr>
                <a:spLocks/>
              </p:cNvSpPr>
              <p:nvPr/>
            </p:nvSpPr>
            <p:spPr bwMode="auto">
              <a:xfrm>
                <a:off x="1977" y="872"/>
                <a:ext cx="3699" cy="2712"/>
              </a:xfrm>
              <a:custGeom>
                <a:avLst/>
                <a:gdLst>
                  <a:gd name="T0" fmla="*/ 0 w 14798"/>
                  <a:gd name="T1" fmla="*/ 10845 h 10845"/>
                  <a:gd name="T2" fmla="*/ 0 w 14798"/>
                  <a:gd name="T3" fmla="*/ 2218 h 10845"/>
                  <a:gd name="T4" fmla="*/ 14798 w 14798"/>
                  <a:gd name="T5" fmla="*/ 0 h 10845"/>
                  <a:gd name="T6" fmla="*/ 14798 w 14798"/>
                  <a:gd name="T7" fmla="*/ 10845 h 10845"/>
                  <a:gd name="T8" fmla="*/ 0 w 14798"/>
                  <a:gd name="T9" fmla="*/ 10845 h 10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98" h="10845">
                    <a:moveTo>
                      <a:pt x="0" y="10845"/>
                    </a:moveTo>
                    <a:lnTo>
                      <a:pt x="0" y="2218"/>
                    </a:lnTo>
                    <a:lnTo>
                      <a:pt x="14798" y="0"/>
                    </a:lnTo>
                    <a:lnTo>
                      <a:pt x="14798" y="10845"/>
                    </a:lnTo>
                    <a:lnTo>
                      <a:pt x="0" y="10845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0" name="Freeform 8"/>
              <p:cNvSpPr>
                <a:spLocks/>
              </p:cNvSpPr>
              <p:nvPr/>
            </p:nvSpPr>
            <p:spPr bwMode="auto">
              <a:xfrm>
                <a:off x="3056" y="1427"/>
                <a:ext cx="1233" cy="2157"/>
              </a:xfrm>
              <a:custGeom>
                <a:avLst/>
                <a:gdLst>
                  <a:gd name="T0" fmla="*/ 0 w 4933"/>
                  <a:gd name="T1" fmla="*/ 617 h 8627"/>
                  <a:gd name="T2" fmla="*/ 4933 w 4933"/>
                  <a:gd name="T3" fmla="*/ 0 h 8627"/>
                  <a:gd name="T4" fmla="*/ 4933 w 4933"/>
                  <a:gd name="T5" fmla="*/ 8627 h 8627"/>
                  <a:gd name="T6" fmla="*/ 0 w 4933"/>
                  <a:gd name="T7" fmla="*/ 617 h 8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33" h="8627">
                    <a:moveTo>
                      <a:pt x="0" y="617"/>
                    </a:moveTo>
                    <a:lnTo>
                      <a:pt x="4933" y="0"/>
                    </a:lnTo>
                    <a:lnTo>
                      <a:pt x="4933" y="8627"/>
                    </a:lnTo>
                    <a:lnTo>
                      <a:pt x="0" y="6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1" name="Freeform 9"/>
              <p:cNvSpPr>
                <a:spLocks/>
              </p:cNvSpPr>
              <p:nvPr/>
            </p:nvSpPr>
            <p:spPr bwMode="auto">
              <a:xfrm>
                <a:off x="3056" y="1427"/>
                <a:ext cx="1233" cy="2157"/>
              </a:xfrm>
              <a:custGeom>
                <a:avLst/>
                <a:gdLst>
                  <a:gd name="T0" fmla="*/ 0 w 4933"/>
                  <a:gd name="T1" fmla="*/ 617 h 8627"/>
                  <a:gd name="T2" fmla="*/ 4933 w 4933"/>
                  <a:gd name="T3" fmla="*/ 0 h 8627"/>
                  <a:gd name="T4" fmla="*/ 4933 w 4933"/>
                  <a:gd name="T5" fmla="*/ 8627 h 8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33" h="8627">
                    <a:moveTo>
                      <a:pt x="0" y="617"/>
                    </a:moveTo>
                    <a:lnTo>
                      <a:pt x="4933" y="0"/>
                    </a:lnTo>
                    <a:lnTo>
                      <a:pt x="4933" y="862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2" name="Freeform 10"/>
              <p:cNvSpPr>
                <a:spLocks/>
              </p:cNvSpPr>
              <p:nvPr/>
            </p:nvSpPr>
            <p:spPr bwMode="auto">
              <a:xfrm>
                <a:off x="3056" y="1519"/>
                <a:ext cx="1079" cy="2065"/>
              </a:xfrm>
              <a:custGeom>
                <a:avLst/>
                <a:gdLst>
                  <a:gd name="T0" fmla="*/ 0 w 4316"/>
                  <a:gd name="T1" fmla="*/ 8257 h 8257"/>
                  <a:gd name="T2" fmla="*/ 0 w 4316"/>
                  <a:gd name="T3" fmla="*/ 247 h 8257"/>
                  <a:gd name="T4" fmla="*/ 4316 w 4316"/>
                  <a:gd name="T5" fmla="*/ 0 h 8257"/>
                  <a:gd name="T6" fmla="*/ 4316 w 4316"/>
                  <a:gd name="T7" fmla="*/ 8257 h 8257"/>
                  <a:gd name="T8" fmla="*/ 0 w 4316"/>
                  <a:gd name="T9" fmla="*/ 8257 h 8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6" h="8257">
                    <a:moveTo>
                      <a:pt x="0" y="8257"/>
                    </a:moveTo>
                    <a:lnTo>
                      <a:pt x="0" y="247"/>
                    </a:lnTo>
                    <a:lnTo>
                      <a:pt x="4316" y="0"/>
                    </a:lnTo>
                    <a:lnTo>
                      <a:pt x="4316" y="8257"/>
                    </a:lnTo>
                    <a:lnTo>
                      <a:pt x="0" y="8257"/>
                    </a:lnTo>
                    <a:close/>
                  </a:path>
                </a:pathLst>
              </a:custGeom>
              <a:solidFill>
                <a:srgbClr val="BE5F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3" name="Line 11"/>
              <p:cNvSpPr>
                <a:spLocks noChangeShapeType="1"/>
              </p:cNvSpPr>
              <p:nvPr/>
            </p:nvSpPr>
            <p:spPr bwMode="auto">
              <a:xfrm>
                <a:off x="1977" y="3584"/>
                <a:ext cx="369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4" name="Line 12"/>
              <p:cNvSpPr>
                <a:spLocks noChangeShapeType="1"/>
              </p:cNvSpPr>
              <p:nvPr/>
            </p:nvSpPr>
            <p:spPr bwMode="auto">
              <a:xfrm flipV="1">
                <a:off x="1977" y="872"/>
                <a:ext cx="3699" cy="55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93645" name="Group 13"/>
            <p:cNvGrpSpPr>
              <a:grpSpLocks/>
            </p:cNvGrpSpPr>
            <p:nvPr/>
          </p:nvGrpSpPr>
          <p:grpSpPr bwMode="auto">
            <a:xfrm>
              <a:off x="2130" y="2316"/>
              <a:ext cx="1307" cy="1447"/>
              <a:chOff x="421" y="2340"/>
              <a:chExt cx="1307" cy="1447"/>
            </a:xfrm>
          </p:grpSpPr>
          <p:sp>
            <p:nvSpPr>
              <p:cNvPr id="1093646" name="Rectangle 14"/>
              <p:cNvSpPr>
                <a:spLocks noChangeArrowheads="1"/>
              </p:cNvSpPr>
              <p:nvPr/>
            </p:nvSpPr>
            <p:spPr bwMode="auto">
              <a:xfrm>
                <a:off x="809" y="2428"/>
                <a:ext cx="34" cy="70"/>
              </a:xfrm>
              <a:prstGeom prst="rect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7" name="Rectangle 15"/>
              <p:cNvSpPr>
                <a:spLocks noChangeArrowheads="1"/>
              </p:cNvSpPr>
              <p:nvPr/>
            </p:nvSpPr>
            <p:spPr bwMode="auto">
              <a:xfrm>
                <a:off x="773" y="2393"/>
                <a:ext cx="210" cy="35"/>
              </a:xfrm>
              <a:prstGeom prst="rect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8" name="Freeform 16"/>
              <p:cNvSpPr>
                <a:spLocks/>
              </p:cNvSpPr>
              <p:nvPr/>
            </p:nvSpPr>
            <p:spPr bwMode="auto">
              <a:xfrm>
                <a:off x="949" y="2340"/>
                <a:ext cx="69" cy="140"/>
              </a:xfrm>
              <a:custGeom>
                <a:avLst/>
                <a:gdLst>
                  <a:gd name="T0" fmla="*/ 0 w 280"/>
                  <a:gd name="T1" fmla="*/ 279 h 559"/>
                  <a:gd name="T2" fmla="*/ 280 w 280"/>
                  <a:gd name="T3" fmla="*/ 0 h 559"/>
                  <a:gd name="T4" fmla="*/ 280 w 280"/>
                  <a:gd name="T5" fmla="*/ 559 h 559"/>
                  <a:gd name="T6" fmla="*/ 0 w 280"/>
                  <a:gd name="T7" fmla="*/ 27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559">
                    <a:moveTo>
                      <a:pt x="0" y="279"/>
                    </a:moveTo>
                    <a:lnTo>
                      <a:pt x="280" y="0"/>
                    </a:lnTo>
                    <a:lnTo>
                      <a:pt x="280" y="55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49" name="Freeform 17"/>
              <p:cNvSpPr>
                <a:spLocks/>
              </p:cNvSpPr>
              <p:nvPr/>
            </p:nvSpPr>
            <p:spPr bwMode="auto">
              <a:xfrm>
                <a:off x="949" y="2340"/>
                <a:ext cx="69" cy="140"/>
              </a:xfrm>
              <a:custGeom>
                <a:avLst/>
                <a:gdLst>
                  <a:gd name="T0" fmla="*/ 0 w 280"/>
                  <a:gd name="T1" fmla="*/ 279 h 559"/>
                  <a:gd name="T2" fmla="*/ 280 w 280"/>
                  <a:gd name="T3" fmla="*/ 0 h 559"/>
                  <a:gd name="T4" fmla="*/ 280 w 280"/>
                  <a:gd name="T5" fmla="*/ 559 h 559"/>
                  <a:gd name="T6" fmla="*/ 0 w 280"/>
                  <a:gd name="T7" fmla="*/ 27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559">
                    <a:moveTo>
                      <a:pt x="0" y="279"/>
                    </a:moveTo>
                    <a:lnTo>
                      <a:pt x="280" y="0"/>
                    </a:lnTo>
                    <a:lnTo>
                      <a:pt x="280" y="559"/>
                    </a:lnTo>
                    <a:lnTo>
                      <a:pt x="0" y="279"/>
                    </a:lnTo>
                  </a:path>
                </a:pathLst>
              </a:custGeom>
              <a:noFill/>
              <a:ln w="1587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0" name="Freeform 18"/>
              <p:cNvSpPr>
                <a:spLocks/>
              </p:cNvSpPr>
              <p:nvPr/>
            </p:nvSpPr>
            <p:spPr bwMode="auto">
              <a:xfrm>
                <a:off x="1022" y="2563"/>
                <a:ext cx="594" cy="444"/>
              </a:xfrm>
              <a:custGeom>
                <a:avLst/>
                <a:gdLst>
                  <a:gd name="T0" fmla="*/ 0 w 2376"/>
                  <a:gd name="T1" fmla="*/ 1777 h 1777"/>
                  <a:gd name="T2" fmla="*/ 781 w 2376"/>
                  <a:gd name="T3" fmla="*/ 0 h 1777"/>
                  <a:gd name="T4" fmla="*/ 2376 w 2376"/>
                  <a:gd name="T5" fmla="*/ 526 h 1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76" h="1777">
                    <a:moveTo>
                      <a:pt x="0" y="1777"/>
                    </a:moveTo>
                    <a:lnTo>
                      <a:pt x="781" y="0"/>
                    </a:lnTo>
                    <a:lnTo>
                      <a:pt x="2376" y="526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1" name="Freeform 19"/>
              <p:cNvSpPr>
                <a:spLocks/>
              </p:cNvSpPr>
              <p:nvPr/>
            </p:nvSpPr>
            <p:spPr bwMode="auto">
              <a:xfrm>
                <a:off x="422" y="2491"/>
                <a:ext cx="787" cy="788"/>
              </a:xfrm>
              <a:custGeom>
                <a:avLst/>
                <a:gdLst>
                  <a:gd name="T0" fmla="*/ 3139 w 3145"/>
                  <a:gd name="T1" fmla="*/ 1712 h 3149"/>
                  <a:gd name="T2" fmla="*/ 3116 w 3145"/>
                  <a:gd name="T3" fmla="*/ 1875 h 3149"/>
                  <a:gd name="T4" fmla="*/ 3076 w 3145"/>
                  <a:gd name="T5" fmla="*/ 2035 h 3149"/>
                  <a:gd name="T6" fmla="*/ 3019 w 3145"/>
                  <a:gd name="T7" fmla="*/ 2191 h 3149"/>
                  <a:gd name="T8" fmla="*/ 2947 w 3145"/>
                  <a:gd name="T9" fmla="*/ 2339 h 3149"/>
                  <a:gd name="T10" fmla="*/ 2859 w 3145"/>
                  <a:gd name="T11" fmla="*/ 2479 h 3149"/>
                  <a:gd name="T12" fmla="*/ 2758 w 3145"/>
                  <a:gd name="T13" fmla="*/ 2610 h 3149"/>
                  <a:gd name="T14" fmla="*/ 2643 w 3145"/>
                  <a:gd name="T15" fmla="*/ 2729 h 3149"/>
                  <a:gd name="T16" fmla="*/ 2516 w 3145"/>
                  <a:gd name="T17" fmla="*/ 2835 h 3149"/>
                  <a:gd name="T18" fmla="*/ 2379 w 3145"/>
                  <a:gd name="T19" fmla="*/ 2927 h 3149"/>
                  <a:gd name="T20" fmla="*/ 2232 w 3145"/>
                  <a:gd name="T21" fmla="*/ 3003 h 3149"/>
                  <a:gd name="T22" fmla="*/ 2080 w 3145"/>
                  <a:gd name="T23" fmla="*/ 3065 h 3149"/>
                  <a:gd name="T24" fmla="*/ 1920 w 3145"/>
                  <a:gd name="T25" fmla="*/ 3110 h 3149"/>
                  <a:gd name="T26" fmla="*/ 1757 w 3145"/>
                  <a:gd name="T27" fmla="*/ 3137 h 3149"/>
                  <a:gd name="T28" fmla="*/ 1593 w 3145"/>
                  <a:gd name="T29" fmla="*/ 3149 h 3149"/>
                  <a:gd name="T30" fmla="*/ 1429 w 3145"/>
                  <a:gd name="T31" fmla="*/ 3143 h 3149"/>
                  <a:gd name="T32" fmla="*/ 1264 w 3145"/>
                  <a:gd name="T33" fmla="*/ 3118 h 3149"/>
                  <a:gd name="T34" fmla="*/ 1105 w 3145"/>
                  <a:gd name="T35" fmla="*/ 3078 h 3149"/>
                  <a:gd name="T36" fmla="*/ 950 w 3145"/>
                  <a:gd name="T37" fmla="*/ 3020 h 3149"/>
                  <a:gd name="T38" fmla="*/ 802 w 3145"/>
                  <a:gd name="T39" fmla="*/ 2947 h 3149"/>
                  <a:gd name="T40" fmla="*/ 663 w 3145"/>
                  <a:gd name="T41" fmla="*/ 2858 h 3149"/>
                  <a:gd name="T42" fmla="*/ 533 w 3145"/>
                  <a:gd name="T43" fmla="*/ 2756 h 3149"/>
                  <a:gd name="T44" fmla="*/ 415 w 3145"/>
                  <a:gd name="T45" fmla="*/ 2641 h 3149"/>
                  <a:gd name="T46" fmla="*/ 309 w 3145"/>
                  <a:gd name="T47" fmla="*/ 2513 h 3149"/>
                  <a:gd name="T48" fmla="*/ 219 w 3145"/>
                  <a:gd name="T49" fmla="*/ 2376 h 3149"/>
                  <a:gd name="T50" fmla="*/ 142 w 3145"/>
                  <a:gd name="T51" fmla="*/ 2229 h 3149"/>
                  <a:gd name="T52" fmla="*/ 82 w 3145"/>
                  <a:gd name="T53" fmla="*/ 2075 h 3149"/>
                  <a:gd name="T54" fmla="*/ 38 w 3145"/>
                  <a:gd name="T55" fmla="*/ 1916 h 3149"/>
                  <a:gd name="T56" fmla="*/ 9 w 3145"/>
                  <a:gd name="T57" fmla="*/ 1753 h 3149"/>
                  <a:gd name="T58" fmla="*/ 0 w 3145"/>
                  <a:gd name="T59" fmla="*/ 1588 h 3149"/>
                  <a:gd name="T60" fmla="*/ 6 w 3145"/>
                  <a:gd name="T61" fmla="*/ 1422 h 3149"/>
                  <a:gd name="T62" fmla="*/ 31 w 3145"/>
                  <a:gd name="T63" fmla="*/ 1259 h 3149"/>
                  <a:gd name="T64" fmla="*/ 72 w 3145"/>
                  <a:gd name="T65" fmla="*/ 1099 h 3149"/>
                  <a:gd name="T66" fmla="*/ 131 w 3145"/>
                  <a:gd name="T67" fmla="*/ 945 h 3149"/>
                  <a:gd name="T68" fmla="*/ 204 w 3145"/>
                  <a:gd name="T69" fmla="*/ 796 h 3149"/>
                  <a:gd name="T70" fmla="*/ 294 w 3145"/>
                  <a:gd name="T71" fmla="*/ 658 h 3149"/>
                  <a:gd name="T72" fmla="*/ 396 w 3145"/>
                  <a:gd name="T73" fmla="*/ 529 h 3149"/>
                  <a:gd name="T74" fmla="*/ 512 w 3145"/>
                  <a:gd name="T75" fmla="*/ 411 h 3149"/>
                  <a:gd name="T76" fmla="*/ 641 w 3145"/>
                  <a:gd name="T77" fmla="*/ 306 h 3149"/>
                  <a:gd name="T78" fmla="*/ 778 w 3145"/>
                  <a:gd name="T79" fmla="*/ 214 h 3149"/>
                  <a:gd name="T80" fmla="*/ 924 w 3145"/>
                  <a:gd name="T81" fmla="*/ 139 h 3149"/>
                  <a:gd name="T82" fmla="*/ 1078 w 3145"/>
                  <a:gd name="T83" fmla="*/ 78 h 3149"/>
                  <a:gd name="T84" fmla="*/ 1237 w 3145"/>
                  <a:gd name="T85" fmla="*/ 36 h 3149"/>
                  <a:gd name="T86" fmla="*/ 1400 w 3145"/>
                  <a:gd name="T87" fmla="*/ 9 h 3149"/>
                  <a:gd name="T88" fmla="*/ 1566 w 3145"/>
                  <a:gd name="T89" fmla="*/ 0 h 3149"/>
                  <a:gd name="T90" fmla="*/ 1730 w 3145"/>
                  <a:gd name="T91" fmla="*/ 7 h 3149"/>
                  <a:gd name="T92" fmla="*/ 1893 w 3145"/>
                  <a:gd name="T93" fmla="*/ 32 h 3149"/>
                  <a:gd name="T94" fmla="*/ 2054 w 3145"/>
                  <a:gd name="T95" fmla="*/ 75 h 3149"/>
                  <a:gd name="T96" fmla="*/ 2208 w 3145"/>
                  <a:gd name="T97" fmla="*/ 133 h 3149"/>
                  <a:gd name="T98" fmla="*/ 2355 w 3145"/>
                  <a:gd name="T99" fmla="*/ 208 h 3149"/>
                  <a:gd name="T100" fmla="*/ 2494 w 3145"/>
                  <a:gd name="T101" fmla="*/ 297 h 3149"/>
                  <a:gd name="T102" fmla="*/ 2622 w 3145"/>
                  <a:gd name="T103" fmla="*/ 402 h 3149"/>
                  <a:gd name="T104" fmla="*/ 2740 w 3145"/>
                  <a:gd name="T105" fmla="*/ 518 h 3149"/>
                  <a:gd name="T106" fmla="*/ 2843 w 3145"/>
                  <a:gd name="T107" fmla="*/ 646 h 3149"/>
                  <a:gd name="T108" fmla="*/ 2934 w 3145"/>
                  <a:gd name="T109" fmla="*/ 785 h 3149"/>
                  <a:gd name="T110" fmla="*/ 3009 w 3145"/>
                  <a:gd name="T111" fmla="*/ 932 h 3149"/>
                  <a:gd name="T112" fmla="*/ 3068 w 3145"/>
                  <a:gd name="T113" fmla="*/ 1086 h 3149"/>
                  <a:gd name="T114" fmla="*/ 3111 w 3145"/>
                  <a:gd name="T115" fmla="*/ 1245 h 3149"/>
                  <a:gd name="T116" fmla="*/ 3137 w 3145"/>
                  <a:gd name="T117" fmla="*/ 1409 h 3149"/>
                  <a:gd name="T118" fmla="*/ 3145 w 3145"/>
                  <a:gd name="T119" fmla="*/ 1574 h 3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45" h="3149">
                    <a:moveTo>
                      <a:pt x="3145" y="1574"/>
                    </a:moveTo>
                    <a:lnTo>
                      <a:pt x="3145" y="1602"/>
                    </a:lnTo>
                    <a:lnTo>
                      <a:pt x="3145" y="1629"/>
                    </a:lnTo>
                    <a:lnTo>
                      <a:pt x="3143" y="1656"/>
                    </a:lnTo>
                    <a:lnTo>
                      <a:pt x="3141" y="1684"/>
                    </a:lnTo>
                    <a:lnTo>
                      <a:pt x="3139" y="1712"/>
                    </a:lnTo>
                    <a:lnTo>
                      <a:pt x="3137" y="1739"/>
                    </a:lnTo>
                    <a:lnTo>
                      <a:pt x="3133" y="1766"/>
                    </a:lnTo>
                    <a:lnTo>
                      <a:pt x="3130" y="1794"/>
                    </a:lnTo>
                    <a:lnTo>
                      <a:pt x="3125" y="1821"/>
                    </a:lnTo>
                    <a:lnTo>
                      <a:pt x="3121" y="1848"/>
                    </a:lnTo>
                    <a:lnTo>
                      <a:pt x="3116" y="1875"/>
                    </a:lnTo>
                    <a:lnTo>
                      <a:pt x="3111" y="1902"/>
                    </a:lnTo>
                    <a:lnTo>
                      <a:pt x="3105" y="1929"/>
                    </a:lnTo>
                    <a:lnTo>
                      <a:pt x="3098" y="1956"/>
                    </a:lnTo>
                    <a:lnTo>
                      <a:pt x="3092" y="1982"/>
                    </a:lnTo>
                    <a:lnTo>
                      <a:pt x="3084" y="2010"/>
                    </a:lnTo>
                    <a:lnTo>
                      <a:pt x="3076" y="2035"/>
                    </a:lnTo>
                    <a:lnTo>
                      <a:pt x="3068" y="2063"/>
                    </a:lnTo>
                    <a:lnTo>
                      <a:pt x="3059" y="2088"/>
                    </a:lnTo>
                    <a:lnTo>
                      <a:pt x="3050" y="2114"/>
                    </a:lnTo>
                    <a:lnTo>
                      <a:pt x="3040" y="2140"/>
                    </a:lnTo>
                    <a:lnTo>
                      <a:pt x="3029" y="2166"/>
                    </a:lnTo>
                    <a:lnTo>
                      <a:pt x="3019" y="2191"/>
                    </a:lnTo>
                    <a:lnTo>
                      <a:pt x="3009" y="2216"/>
                    </a:lnTo>
                    <a:lnTo>
                      <a:pt x="2997" y="2241"/>
                    </a:lnTo>
                    <a:lnTo>
                      <a:pt x="2985" y="2266"/>
                    </a:lnTo>
                    <a:lnTo>
                      <a:pt x="2973" y="2291"/>
                    </a:lnTo>
                    <a:lnTo>
                      <a:pt x="2960" y="2315"/>
                    </a:lnTo>
                    <a:lnTo>
                      <a:pt x="2947" y="2339"/>
                    </a:lnTo>
                    <a:lnTo>
                      <a:pt x="2934" y="2364"/>
                    </a:lnTo>
                    <a:lnTo>
                      <a:pt x="2919" y="2387"/>
                    </a:lnTo>
                    <a:lnTo>
                      <a:pt x="2905" y="2410"/>
                    </a:lnTo>
                    <a:lnTo>
                      <a:pt x="2890" y="2434"/>
                    </a:lnTo>
                    <a:lnTo>
                      <a:pt x="2875" y="2457"/>
                    </a:lnTo>
                    <a:lnTo>
                      <a:pt x="2859" y="2479"/>
                    </a:lnTo>
                    <a:lnTo>
                      <a:pt x="2843" y="2502"/>
                    </a:lnTo>
                    <a:lnTo>
                      <a:pt x="2826" y="2524"/>
                    </a:lnTo>
                    <a:lnTo>
                      <a:pt x="2809" y="2546"/>
                    </a:lnTo>
                    <a:lnTo>
                      <a:pt x="2793" y="2567"/>
                    </a:lnTo>
                    <a:lnTo>
                      <a:pt x="2776" y="2589"/>
                    </a:lnTo>
                    <a:lnTo>
                      <a:pt x="2758" y="2610"/>
                    </a:lnTo>
                    <a:lnTo>
                      <a:pt x="2740" y="2630"/>
                    </a:lnTo>
                    <a:lnTo>
                      <a:pt x="2720" y="2651"/>
                    </a:lnTo>
                    <a:lnTo>
                      <a:pt x="2702" y="2670"/>
                    </a:lnTo>
                    <a:lnTo>
                      <a:pt x="2683" y="2690"/>
                    </a:lnTo>
                    <a:lnTo>
                      <a:pt x="2662" y="2709"/>
                    </a:lnTo>
                    <a:lnTo>
                      <a:pt x="2643" y="2729"/>
                    </a:lnTo>
                    <a:lnTo>
                      <a:pt x="2622" y="2747"/>
                    </a:lnTo>
                    <a:lnTo>
                      <a:pt x="2601" y="2765"/>
                    </a:lnTo>
                    <a:lnTo>
                      <a:pt x="2580" y="2783"/>
                    </a:lnTo>
                    <a:lnTo>
                      <a:pt x="2560" y="2800"/>
                    </a:lnTo>
                    <a:lnTo>
                      <a:pt x="2538" y="2818"/>
                    </a:lnTo>
                    <a:lnTo>
                      <a:pt x="2516" y="2835"/>
                    </a:lnTo>
                    <a:lnTo>
                      <a:pt x="2494" y="2850"/>
                    </a:lnTo>
                    <a:lnTo>
                      <a:pt x="2472" y="2867"/>
                    </a:lnTo>
                    <a:lnTo>
                      <a:pt x="2448" y="2883"/>
                    </a:lnTo>
                    <a:lnTo>
                      <a:pt x="2425" y="2897"/>
                    </a:lnTo>
                    <a:lnTo>
                      <a:pt x="2402" y="2912"/>
                    </a:lnTo>
                    <a:lnTo>
                      <a:pt x="2379" y="2927"/>
                    </a:lnTo>
                    <a:lnTo>
                      <a:pt x="2355" y="2941"/>
                    </a:lnTo>
                    <a:lnTo>
                      <a:pt x="2331" y="2954"/>
                    </a:lnTo>
                    <a:lnTo>
                      <a:pt x="2306" y="2967"/>
                    </a:lnTo>
                    <a:lnTo>
                      <a:pt x="2283" y="2980"/>
                    </a:lnTo>
                    <a:lnTo>
                      <a:pt x="2257" y="2991"/>
                    </a:lnTo>
                    <a:lnTo>
                      <a:pt x="2232" y="3003"/>
                    </a:lnTo>
                    <a:lnTo>
                      <a:pt x="2208" y="3015"/>
                    </a:lnTo>
                    <a:lnTo>
                      <a:pt x="2182" y="3026"/>
                    </a:lnTo>
                    <a:lnTo>
                      <a:pt x="2157" y="3037"/>
                    </a:lnTo>
                    <a:lnTo>
                      <a:pt x="2131" y="3046"/>
                    </a:lnTo>
                    <a:lnTo>
                      <a:pt x="2106" y="3056"/>
                    </a:lnTo>
                    <a:lnTo>
                      <a:pt x="2080" y="3065"/>
                    </a:lnTo>
                    <a:lnTo>
                      <a:pt x="2054" y="3074"/>
                    </a:lnTo>
                    <a:lnTo>
                      <a:pt x="2027" y="3082"/>
                    </a:lnTo>
                    <a:lnTo>
                      <a:pt x="2001" y="3090"/>
                    </a:lnTo>
                    <a:lnTo>
                      <a:pt x="1974" y="3097"/>
                    </a:lnTo>
                    <a:lnTo>
                      <a:pt x="1948" y="3104"/>
                    </a:lnTo>
                    <a:lnTo>
                      <a:pt x="1920" y="3110"/>
                    </a:lnTo>
                    <a:lnTo>
                      <a:pt x="1893" y="3115"/>
                    </a:lnTo>
                    <a:lnTo>
                      <a:pt x="1866" y="3121"/>
                    </a:lnTo>
                    <a:lnTo>
                      <a:pt x="1839" y="3126"/>
                    </a:lnTo>
                    <a:lnTo>
                      <a:pt x="1812" y="3131"/>
                    </a:lnTo>
                    <a:lnTo>
                      <a:pt x="1785" y="3135"/>
                    </a:lnTo>
                    <a:lnTo>
                      <a:pt x="1757" y="3137"/>
                    </a:lnTo>
                    <a:lnTo>
                      <a:pt x="1730" y="3141"/>
                    </a:lnTo>
                    <a:lnTo>
                      <a:pt x="1703" y="3144"/>
                    </a:lnTo>
                    <a:lnTo>
                      <a:pt x="1676" y="3145"/>
                    </a:lnTo>
                    <a:lnTo>
                      <a:pt x="1649" y="3146"/>
                    </a:lnTo>
                    <a:lnTo>
                      <a:pt x="1620" y="3148"/>
                    </a:lnTo>
                    <a:lnTo>
                      <a:pt x="1593" y="3149"/>
                    </a:lnTo>
                    <a:lnTo>
                      <a:pt x="1566" y="3149"/>
                    </a:lnTo>
                    <a:lnTo>
                      <a:pt x="1537" y="3149"/>
                    </a:lnTo>
                    <a:lnTo>
                      <a:pt x="1510" y="3148"/>
                    </a:lnTo>
                    <a:lnTo>
                      <a:pt x="1483" y="3146"/>
                    </a:lnTo>
                    <a:lnTo>
                      <a:pt x="1456" y="3145"/>
                    </a:lnTo>
                    <a:lnTo>
                      <a:pt x="1429" y="3143"/>
                    </a:lnTo>
                    <a:lnTo>
                      <a:pt x="1400" y="3140"/>
                    </a:lnTo>
                    <a:lnTo>
                      <a:pt x="1373" y="3136"/>
                    </a:lnTo>
                    <a:lnTo>
                      <a:pt x="1346" y="3132"/>
                    </a:lnTo>
                    <a:lnTo>
                      <a:pt x="1319" y="3128"/>
                    </a:lnTo>
                    <a:lnTo>
                      <a:pt x="1292" y="3123"/>
                    </a:lnTo>
                    <a:lnTo>
                      <a:pt x="1264" y="3118"/>
                    </a:lnTo>
                    <a:lnTo>
                      <a:pt x="1237" y="3113"/>
                    </a:lnTo>
                    <a:lnTo>
                      <a:pt x="1211" y="3106"/>
                    </a:lnTo>
                    <a:lnTo>
                      <a:pt x="1184" y="3100"/>
                    </a:lnTo>
                    <a:lnTo>
                      <a:pt x="1157" y="3093"/>
                    </a:lnTo>
                    <a:lnTo>
                      <a:pt x="1131" y="3086"/>
                    </a:lnTo>
                    <a:lnTo>
                      <a:pt x="1105" y="3078"/>
                    </a:lnTo>
                    <a:lnTo>
                      <a:pt x="1078" y="3069"/>
                    </a:lnTo>
                    <a:lnTo>
                      <a:pt x="1052" y="3060"/>
                    </a:lnTo>
                    <a:lnTo>
                      <a:pt x="1026" y="3051"/>
                    </a:lnTo>
                    <a:lnTo>
                      <a:pt x="1000" y="3042"/>
                    </a:lnTo>
                    <a:lnTo>
                      <a:pt x="976" y="3031"/>
                    </a:lnTo>
                    <a:lnTo>
                      <a:pt x="950" y="3020"/>
                    </a:lnTo>
                    <a:lnTo>
                      <a:pt x="925" y="3009"/>
                    </a:lnTo>
                    <a:lnTo>
                      <a:pt x="899" y="2998"/>
                    </a:lnTo>
                    <a:lnTo>
                      <a:pt x="875" y="2986"/>
                    </a:lnTo>
                    <a:lnTo>
                      <a:pt x="850" y="2973"/>
                    </a:lnTo>
                    <a:lnTo>
                      <a:pt x="826" y="2960"/>
                    </a:lnTo>
                    <a:lnTo>
                      <a:pt x="802" y="2947"/>
                    </a:lnTo>
                    <a:lnTo>
                      <a:pt x="778" y="2933"/>
                    </a:lnTo>
                    <a:lnTo>
                      <a:pt x="754" y="2919"/>
                    </a:lnTo>
                    <a:lnTo>
                      <a:pt x="731" y="2905"/>
                    </a:lnTo>
                    <a:lnTo>
                      <a:pt x="708" y="2889"/>
                    </a:lnTo>
                    <a:lnTo>
                      <a:pt x="685" y="2875"/>
                    </a:lnTo>
                    <a:lnTo>
                      <a:pt x="663" y="2858"/>
                    </a:lnTo>
                    <a:lnTo>
                      <a:pt x="641" y="2842"/>
                    </a:lnTo>
                    <a:lnTo>
                      <a:pt x="619" y="2826"/>
                    </a:lnTo>
                    <a:lnTo>
                      <a:pt x="597" y="2809"/>
                    </a:lnTo>
                    <a:lnTo>
                      <a:pt x="575" y="2792"/>
                    </a:lnTo>
                    <a:lnTo>
                      <a:pt x="554" y="2774"/>
                    </a:lnTo>
                    <a:lnTo>
                      <a:pt x="533" y="2756"/>
                    </a:lnTo>
                    <a:lnTo>
                      <a:pt x="512" y="2738"/>
                    </a:lnTo>
                    <a:lnTo>
                      <a:pt x="492" y="2718"/>
                    </a:lnTo>
                    <a:lnTo>
                      <a:pt x="472" y="2700"/>
                    </a:lnTo>
                    <a:lnTo>
                      <a:pt x="453" y="2681"/>
                    </a:lnTo>
                    <a:lnTo>
                      <a:pt x="434" y="2660"/>
                    </a:lnTo>
                    <a:lnTo>
                      <a:pt x="415" y="2641"/>
                    </a:lnTo>
                    <a:lnTo>
                      <a:pt x="396" y="2620"/>
                    </a:lnTo>
                    <a:lnTo>
                      <a:pt x="378" y="2599"/>
                    </a:lnTo>
                    <a:lnTo>
                      <a:pt x="361" y="2579"/>
                    </a:lnTo>
                    <a:lnTo>
                      <a:pt x="343" y="2557"/>
                    </a:lnTo>
                    <a:lnTo>
                      <a:pt x="326" y="2535"/>
                    </a:lnTo>
                    <a:lnTo>
                      <a:pt x="309" y="2513"/>
                    </a:lnTo>
                    <a:lnTo>
                      <a:pt x="294" y="2491"/>
                    </a:lnTo>
                    <a:lnTo>
                      <a:pt x="278" y="2469"/>
                    </a:lnTo>
                    <a:lnTo>
                      <a:pt x="263" y="2445"/>
                    </a:lnTo>
                    <a:lnTo>
                      <a:pt x="247" y="2422"/>
                    </a:lnTo>
                    <a:lnTo>
                      <a:pt x="233" y="2399"/>
                    </a:lnTo>
                    <a:lnTo>
                      <a:pt x="219" y="2376"/>
                    </a:lnTo>
                    <a:lnTo>
                      <a:pt x="204" y="2351"/>
                    </a:lnTo>
                    <a:lnTo>
                      <a:pt x="192" y="2328"/>
                    </a:lnTo>
                    <a:lnTo>
                      <a:pt x="179" y="2303"/>
                    </a:lnTo>
                    <a:lnTo>
                      <a:pt x="166" y="2279"/>
                    </a:lnTo>
                    <a:lnTo>
                      <a:pt x="154" y="2254"/>
                    </a:lnTo>
                    <a:lnTo>
                      <a:pt x="142" y="2229"/>
                    </a:lnTo>
                    <a:lnTo>
                      <a:pt x="131" y="2204"/>
                    </a:lnTo>
                    <a:lnTo>
                      <a:pt x="120" y="2179"/>
                    </a:lnTo>
                    <a:lnTo>
                      <a:pt x="110" y="2153"/>
                    </a:lnTo>
                    <a:lnTo>
                      <a:pt x="100" y="2127"/>
                    </a:lnTo>
                    <a:lnTo>
                      <a:pt x="91" y="2101"/>
                    </a:lnTo>
                    <a:lnTo>
                      <a:pt x="82" y="2075"/>
                    </a:lnTo>
                    <a:lnTo>
                      <a:pt x="72" y="2048"/>
                    </a:lnTo>
                    <a:lnTo>
                      <a:pt x="65" y="2022"/>
                    </a:lnTo>
                    <a:lnTo>
                      <a:pt x="57" y="1997"/>
                    </a:lnTo>
                    <a:lnTo>
                      <a:pt x="50" y="1969"/>
                    </a:lnTo>
                    <a:lnTo>
                      <a:pt x="43" y="1942"/>
                    </a:lnTo>
                    <a:lnTo>
                      <a:pt x="38" y="1916"/>
                    </a:lnTo>
                    <a:lnTo>
                      <a:pt x="31" y="1889"/>
                    </a:lnTo>
                    <a:lnTo>
                      <a:pt x="26" y="1862"/>
                    </a:lnTo>
                    <a:lnTo>
                      <a:pt x="21" y="1835"/>
                    </a:lnTo>
                    <a:lnTo>
                      <a:pt x="17" y="1808"/>
                    </a:lnTo>
                    <a:lnTo>
                      <a:pt x="13" y="1781"/>
                    </a:lnTo>
                    <a:lnTo>
                      <a:pt x="9" y="1753"/>
                    </a:lnTo>
                    <a:lnTo>
                      <a:pt x="6" y="1725"/>
                    </a:lnTo>
                    <a:lnTo>
                      <a:pt x="4" y="1698"/>
                    </a:lnTo>
                    <a:lnTo>
                      <a:pt x="3" y="1671"/>
                    </a:lnTo>
                    <a:lnTo>
                      <a:pt x="1" y="1643"/>
                    </a:lnTo>
                    <a:lnTo>
                      <a:pt x="0" y="1615"/>
                    </a:lnTo>
                    <a:lnTo>
                      <a:pt x="0" y="1588"/>
                    </a:lnTo>
                    <a:lnTo>
                      <a:pt x="0" y="1561"/>
                    </a:lnTo>
                    <a:lnTo>
                      <a:pt x="0" y="1532"/>
                    </a:lnTo>
                    <a:lnTo>
                      <a:pt x="1" y="1505"/>
                    </a:lnTo>
                    <a:lnTo>
                      <a:pt x="3" y="1478"/>
                    </a:lnTo>
                    <a:lnTo>
                      <a:pt x="4" y="1451"/>
                    </a:lnTo>
                    <a:lnTo>
                      <a:pt x="6" y="1422"/>
                    </a:lnTo>
                    <a:lnTo>
                      <a:pt x="9" y="1395"/>
                    </a:lnTo>
                    <a:lnTo>
                      <a:pt x="13" y="1368"/>
                    </a:lnTo>
                    <a:lnTo>
                      <a:pt x="17" y="1341"/>
                    </a:lnTo>
                    <a:lnTo>
                      <a:pt x="21" y="1314"/>
                    </a:lnTo>
                    <a:lnTo>
                      <a:pt x="26" y="1286"/>
                    </a:lnTo>
                    <a:lnTo>
                      <a:pt x="31" y="1259"/>
                    </a:lnTo>
                    <a:lnTo>
                      <a:pt x="38" y="1232"/>
                    </a:lnTo>
                    <a:lnTo>
                      <a:pt x="43" y="1205"/>
                    </a:lnTo>
                    <a:lnTo>
                      <a:pt x="50" y="1179"/>
                    </a:lnTo>
                    <a:lnTo>
                      <a:pt x="57" y="1152"/>
                    </a:lnTo>
                    <a:lnTo>
                      <a:pt x="65" y="1126"/>
                    </a:lnTo>
                    <a:lnTo>
                      <a:pt x="72" y="1099"/>
                    </a:lnTo>
                    <a:lnTo>
                      <a:pt x="82" y="1073"/>
                    </a:lnTo>
                    <a:lnTo>
                      <a:pt x="91" y="1047"/>
                    </a:lnTo>
                    <a:lnTo>
                      <a:pt x="100" y="1021"/>
                    </a:lnTo>
                    <a:lnTo>
                      <a:pt x="110" y="995"/>
                    </a:lnTo>
                    <a:lnTo>
                      <a:pt x="120" y="970"/>
                    </a:lnTo>
                    <a:lnTo>
                      <a:pt x="131" y="945"/>
                    </a:lnTo>
                    <a:lnTo>
                      <a:pt x="142" y="919"/>
                    </a:lnTo>
                    <a:lnTo>
                      <a:pt x="154" y="895"/>
                    </a:lnTo>
                    <a:lnTo>
                      <a:pt x="166" y="870"/>
                    </a:lnTo>
                    <a:lnTo>
                      <a:pt x="179" y="845"/>
                    </a:lnTo>
                    <a:lnTo>
                      <a:pt x="192" y="821"/>
                    </a:lnTo>
                    <a:lnTo>
                      <a:pt x="204" y="796"/>
                    </a:lnTo>
                    <a:lnTo>
                      <a:pt x="219" y="773"/>
                    </a:lnTo>
                    <a:lnTo>
                      <a:pt x="233" y="750"/>
                    </a:lnTo>
                    <a:lnTo>
                      <a:pt x="247" y="726"/>
                    </a:lnTo>
                    <a:lnTo>
                      <a:pt x="263" y="703"/>
                    </a:lnTo>
                    <a:lnTo>
                      <a:pt x="277" y="680"/>
                    </a:lnTo>
                    <a:lnTo>
                      <a:pt x="294" y="658"/>
                    </a:lnTo>
                    <a:lnTo>
                      <a:pt x="309" y="635"/>
                    </a:lnTo>
                    <a:lnTo>
                      <a:pt x="326" y="613"/>
                    </a:lnTo>
                    <a:lnTo>
                      <a:pt x="343" y="592"/>
                    </a:lnTo>
                    <a:lnTo>
                      <a:pt x="361" y="570"/>
                    </a:lnTo>
                    <a:lnTo>
                      <a:pt x="378" y="549"/>
                    </a:lnTo>
                    <a:lnTo>
                      <a:pt x="396" y="529"/>
                    </a:lnTo>
                    <a:lnTo>
                      <a:pt x="415" y="508"/>
                    </a:lnTo>
                    <a:lnTo>
                      <a:pt x="434" y="487"/>
                    </a:lnTo>
                    <a:lnTo>
                      <a:pt x="453" y="468"/>
                    </a:lnTo>
                    <a:lnTo>
                      <a:pt x="472" y="448"/>
                    </a:lnTo>
                    <a:lnTo>
                      <a:pt x="492" y="429"/>
                    </a:lnTo>
                    <a:lnTo>
                      <a:pt x="512" y="411"/>
                    </a:lnTo>
                    <a:lnTo>
                      <a:pt x="533" y="393"/>
                    </a:lnTo>
                    <a:lnTo>
                      <a:pt x="554" y="375"/>
                    </a:lnTo>
                    <a:lnTo>
                      <a:pt x="575" y="357"/>
                    </a:lnTo>
                    <a:lnTo>
                      <a:pt x="597" y="340"/>
                    </a:lnTo>
                    <a:lnTo>
                      <a:pt x="619" y="323"/>
                    </a:lnTo>
                    <a:lnTo>
                      <a:pt x="641" y="306"/>
                    </a:lnTo>
                    <a:lnTo>
                      <a:pt x="663" y="289"/>
                    </a:lnTo>
                    <a:lnTo>
                      <a:pt x="685" y="274"/>
                    </a:lnTo>
                    <a:lnTo>
                      <a:pt x="708" y="258"/>
                    </a:lnTo>
                    <a:lnTo>
                      <a:pt x="731" y="244"/>
                    </a:lnTo>
                    <a:lnTo>
                      <a:pt x="754" y="228"/>
                    </a:lnTo>
                    <a:lnTo>
                      <a:pt x="778" y="214"/>
                    </a:lnTo>
                    <a:lnTo>
                      <a:pt x="802" y="201"/>
                    </a:lnTo>
                    <a:lnTo>
                      <a:pt x="826" y="188"/>
                    </a:lnTo>
                    <a:lnTo>
                      <a:pt x="850" y="175"/>
                    </a:lnTo>
                    <a:lnTo>
                      <a:pt x="875" y="163"/>
                    </a:lnTo>
                    <a:lnTo>
                      <a:pt x="899" y="151"/>
                    </a:lnTo>
                    <a:lnTo>
                      <a:pt x="924" y="139"/>
                    </a:lnTo>
                    <a:lnTo>
                      <a:pt x="950" y="128"/>
                    </a:lnTo>
                    <a:lnTo>
                      <a:pt x="976" y="117"/>
                    </a:lnTo>
                    <a:lnTo>
                      <a:pt x="1000" y="107"/>
                    </a:lnTo>
                    <a:lnTo>
                      <a:pt x="1026" y="97"/>
                    </a:lnTo>
                    <a:lnTo>
                      <a:pt x="1052" y="87"/>
                    </a:lnTo>
                    <a:lnTo>
                      <a:pt x="1078" y="78"/>
                    </a:lnTo>
                    <a:lnTo>
                      <a:pt x="1105" y="71"/>
                    </a:lnTo>
                    <a:lnTo>
                      <a:pt x="1131" y="63"/>
                    </a:lnTo>
                    <a:lnTo>
                      <a:pt x="1157" y="55"/>
                    </a:lnTo>
                    <a:lnTo>
                      <a:pt x="1184" y="47"/>
                    </a:lnTo>
                    <a:lnTo>
                      <a:pt x="1211" y="41"/>
                    </a:lnTo>
                    <a:lnTo>
                      <a:pt x="1237" y="36"/>
                    </a:lnTo>
                    <a:lnTo>
                      <a:pt x="1264" y="29"/>
                    </a:lnTo>
                    <a:lnTo>
                      <a:pt x="1292" y="24"/>
                    </a:lnTo>
                    <a:lnTo>
                      <a:pt x="1319" y="20"/>
                    </a:lnTo>
                    <a:lnTo>
                      <a:pt x="1346" y="15"/>
                    </a:lnTo>
                    <a:lnTo>
                      <a:pt x="1373" y="12"/>
                    </a:lnTo>
                    <a:lnTo>
                      <a:pt x="1400" y="9"/>
                    </a:lnTo>
                    <a:lnTo>
                      <a:pt x="1427" y="6"/>
                    </a:lnTo>
                    <a:lnTo>
                      <a:pt x="1456" y="3"/>
                    </a:lnTo>
                    <a:lnTo>
                      <a:pt x="1483" y="2"/>
                    </a:lnTo>
                    <a:lnTo>
                      <a:pt x="1510" y="1"/>
                    </a:lnTo>
                    <a:lnTo>
                      <a:pt x="1537" y="0"/>
                    </a:lnTo>
                    <a:lnTo>
                      <a:pt x="1566" y="0"/>
                    </a:lnTo>
                    <a:lnTo>
                      <a:pt x="1593" y="0"/>
                    </a:lnTo>
                    <a:lnTo>
                      <a:pt x="1620" y="0"/>
                    </a:lnTo>
                    <a:lnTo>
                      <a:pt x="1647" y="1"/>
                    </a:lnTo>
                    <a:lnTo>
                      <a:pt x="1676" y="2"/>
                    </a:lnTo>
                    <a:lnTo>
                      <a:pt x="1703" y="5"/>
                    </a:lnTo>
                    <a:lnTo>
                      <a:pt x="1730" y="7"/>
                    </a:lnTo>
                    <a:lnTo>
                      <a:pt x="1757" y="10"/>
                    </a:lnTo>
                    <a:lnTo>
                      <a:pt x="1785" y="14"/>
                    </a:lnTo>
                    <a:lnTo>
                      <a:pt x="1812" y="18"/>
                    </a:lnTo>
                    <a:lnTo>
                      <a:pt x="1839" y="22"/>
                    </a:lnTo>
                    <a:lnTo>
                      <a:pt x="1866" y="27"/>
                    </a:lnTo>
                    <a:lnTo>
                      <a:pt x="1893" y="32"/>
                    </a:lnTo>
                    <a:lnTo>
                      <a:pt x="1920" y="38"/>
                    </a:lnTo>
                    <a:lnTo>
                      <a:pt x="1948" y="45"/>
                    </a:lnTo>
                    <a:lnTo>
                      <a:pt x="1974" y="51"/>
                    </a:lnTo>
                    <a:lnTo>
                      <a:pt x="2001" y="59"/>
                    </a:lnTo>
                    <a:lnTo>
                      <a:pt x="2027" y="67"/>
                    </a:lnTo>
                    <a:lnTo>
                      <a:pt x="2054" y="75"/>
                    </a:lnTo>
                    <a:lnTo>
                      <a:pt x="2080" y="84"/>
                    </a:lnTo>
                    <a:lnTo>
                      <a:pt x="2106" y="93"/>
                    </a:lnTo>
                    <a:lnTo>
                      <a:pt x="2131" y="102"/>
                    </a:lnTo>
                    <a:lnTo>
                      <a:pt x="2157" y="112"/>
                    </a:lnTo>
                    <a:lnTo>
                      <a:pt x="2182" y="122"/>
                    </a:lnTo>
                    <a:lnTo>
                      <a:pt x="2208" y="133"/>
                    </a:lnTo>
                    <a:lnTo>
                      <a:pt x="2232" y="144"/>
                    </a:lnTo>
                    <a:lnTo>
                      <a:pt x="2257" y="156"/>
                    </a:lnTo>
                    <a:lnTo>
                      <a:pt x="2282" y="169"/>
                    </a:lnTo>
                    <a:lnTo>
                      <a:pt x="2306" y="182"/>
                    </a:lnTo>
                    <a:lnTo>
                      <a:pt x="2331" y="195"/>
                    </a:lnTo>
                    <a:lnTo>
                      <a:pt x="2355" y="208"/>
                    </a:lnTo>
                    <a:lnTo>
                      <a:pt x="2379" y="222"/>
                    </a:lnTo>
                    <a:lnTo>
                      <a:pt x="2402" y="236"/>
                    </a:lnTo>
                    <a:lnTo>
                      <a:pt x="2425" y="250"/>
                    </a:lnTo>
                    <a:lnTo>
                      <a:pt x="2448" y="266"/>
                    </a:lnTo>
                    <a:lnTo>
                      <a:pt x="2470" y="282"/>
                    </a:lnTo>
                    <a:lnTo>
                      <a:pt x="2494" y="297"/>
                    </a:lnTo>
                    <a:lnTo>
                      <a:pt x="2516" y="314"/>
                    </a:lnTo>
                    <a:lnTo>
                      <a:pt x="2538" y="331"/>
                    </a:lnTo>
                    <a:lnTo>
                      <a:pt x="2560" y="347"/>
                    </a:lnTo>
                    <a:lnTo>
                      <a:pt x="2580" y="366"/>
                    </a:lnTo>
                    <a:lnTo>
                      <a:pt x="2601" y="384"/>
                    </a:lnTo>
                    <a:lnTo>
                      <a:pt x="2622" y="402"/>
                    </a:lnTo>
                    <a:lnTo>
                      <a:pt x="2643" y="420"/>
                    </a:lnTo>
                    <a:lnTo>
                      <a:pt x="2662" y="439"/>
                    </a:lnTo>
                    <a:lnTo>
                      <a:pt x="2683" y="457"/>
                    </a:lnTo>
                    <a:lnTo>
                      <a:pt x="2702" y="478"/>
                    </a:lnTo>
                    <a:lnTo>
                      <a:pt x="2720" y="498"/>
                    </a:lnTo>
                    <a:lnTo>
                      <a:pt x="2740" y="518"/>
                    </a:lnTo>
                    <a:lnTo>
                      <a:pt x="2758" y="539"/>
                    </a:lnTo>
                    <a:lnTo>
                      <a:pt x="2776" y="560"/>
                    </a:lnTo>
                    <a:lnTo>
                      <a:pt x="2793" y="580"/>
                    </a:lnTo>
                    <a:lnTo>
                      <a:pt x="2809" y="602"/>
                    </a:lnTo>
                    <a:lnTo>
                      <a:pt x="2826" y="624"/>
                    </a:lnTo>
                    <a:lnTo>
                      <a:pt x="2843" y="646"/>
                    </a:lnTo>
                    <a:lnTo>
                      <a:pt x="2859" y="668"/>
                    </a:lnTo>
                    <a:lnTo>
                      <a:pt x="2875" y="692"/>
                    </a:lnTo>
                    <a:lnTo>
                      <a:pt x="2890" y="715"/>
                    </a:lnTo>
                    <a:lnTo>
                      <a:pt x="2905" y="737"/>
                    </a:lnTo>
                    <a:lnTo>
                      <a:pt x="2919" y="761"/>
                    </a:lnTo>
                    <a:lnTo>
                      <a:pt x="2934" y="785"/>
                    </a:lnTo>
                    <a:lnTo>
                      <a:pt x="2947" y="809"/>
                    </a:lnTo>
                    <a:lnTo>
                      <a:pt x="2960" y="833"/>
                    </a:lnTo>
                    <a:lnTo>
                      <a:pt x="2973" y="857"/>
                    </a:lnTo>
                    <a:lnTo>
                      <a:pt x="2985" y="882"/>
                    </a:lnTo>
                    <a:lnTo>
                      <a:pt x="2997" y="906"/>
                    </a:lnTo>
                    <a:lnTo>
                      <a:pt x="3009" y="932"/>
                    </a:lnTo>
                    <a:lnTo>
                      <a:pt x="3019" y="957"/>
                    </a:lnTo>
                    <a:lnTo>
                      <a:pt x="3029" y="983"/>
                    </a:lnTo>
                    <a:lnTo>
                      <a:pt x="3040" y="1008"/>
                    </a:lnTo>
                    <a:lnTo>
                      <a:pt x="3050" y="1034"/>
                    </a:lnTo>
                    <a:lnTo>
                      <a:pt x="3059" y="1060"/>
                    </a:lnTo>
                    <a:lnTo>
                      <a:pt x="3068" y="1086"/>
                    </a:lnTo>
                    <a:lnTo>
                      <a:pt x="3076" y="1112"/>
                    </a:lnTo>
                    <a:lnTo>
                      <a:pt x="3084" y="1139"/>
                    </a:lnTo>
                    <a:lnTo>
                      <a:pt x="3092" y="1165"/>
                    </a:lnTo>
                    <a:lnTo>
                      <a:pt x="3098" y="1192"/>
                    </a:lnTo>
                    <a:lnTo>
                      <a:pt x="3105" y="1219"/>
                    </a:lnTo>
                    <a:lnTo>
                      <a:pt x="3111" y="1245"/>
                    </a:lnTo>
                    <a:lnTo>
                      <a:pt x="3116" y="1272"/>
                    </a:lnTo>
                    <a:lnTo>
                      <a:pt x="3121" y="1299"/>
                    </a:lnTo>
                    <a:lnTo>
                      <a:pt x="3125" y="1327"/>
                    </a:lnTo>
                    <a:lnTo>
                      <a:pt x="3130" y="1354"/>
                    </a:lnTo>
                    <a:lnTo>
                      <a:pt x="3133" y="1382"/>
                    </a:lnTo>
                    <a:lnTo>
                      <a:pt x="3137" y="1409"/>
                    </a:lnTo>
                    <a:lnTo>
                      <a:pt x="3139" y="1437"/>
                    </a:lnTo>
                    <a:lnTo>
                      <a:pt x="3141" y="1464"/>
                    </a:lnTo>
                    <a:lnTo>
                      <a:pt x="3143" y="1491"/>
                    </a:lnTo>
                    <a:lnTo>
                      <a:pt x="3145" y="1519"/>
                    </a:lnTo>
                    <a:lnTo>
                      <a:pt x="3145" y="1546"/>
                    </a:lnTo>
                    <a:lnTo>
                      <a:pt x="3145" y="1574"/>
                    </a:lnTo>
                    <a:close/>
                  </a:path>
                </a:pathLst>
              </a:custGeom>
              <a:solidFill>
                <a:srgbClr val="FFFFFF"/>
              </a:solidFill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2" name="Oval 20"/>
              <p:cNvSpPr>
                <a:spLocks noChangeArrowheads="1"/>
              </p:cNvSpPr>
              <p:nvPr/>
            </p:nvSpPr>
            <p:spPr bwMode="auto">
              <a:xfrm>
                <a:off x="428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3" name="Oval 21"/>
              <p:cNvSpPr>
                <a:spLocks noChangeArrowheads="1"/>
              </p:cNvSpPr>
              <p:nvPr/>
            </p:nvSpPr>
            <p:spPr bwMode="auto">
              <a:xfrm>
                <a:off x="714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4" name="Oval 22"/>
              <p:cNvSpPr>
                <a:spLocks noChangeArrowheads="1"/>
              </p:cNvSpPr>
              <p:nvPr/>
            </p:nvSpPr>
            <p:spPr bwMode="auto">
              <a:xfrm>
                <a:off x="993" y="3557"/>
                <a:ext cx="230" cy="230"/>
              </a:xfrm>
              <a:prstGeom prst="ellipse">
                <a:avLst/>
              </a:prstGeom>
              <a:solidFill>
                <a:srgbClr val="0000FF"/>
              </a:solidFill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5" name="Rectangle 23"/>
              <p:cNvSpPr>
                <a:spLocks noChangeArrowheads="1"/>
              </p:cNvSpPr>
              <p:nvPr/>
            </p:nvSpPr>
            <p:spPr bwMode="auto">
              <a:xfrm>
                <a:off x="421" y="2885"/>
                <a:ext cx="788" cy="7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6" name="Rectangle 24"/>
              <p:cNvSpPr>
                <a:spLocks noChangeArrowheads="1"/>
              </p:cNvSpPr>
              <p:nvPr/>
            </p:nvSpPr>
            <p:spPr bwMode="auto">
              <a:xfrm>
                <a:off x="421" y="2885"/>
                <a:ext cx="788" cy="787"/>
              </a:xfrm>
              <a:prstGeom prst="rect">
                <a:avLst/>
              </a:prstGeom>
              <a:noFill/>
              <a:ln w="80963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7" name="Rectangle 25"/>
              <p:cNvSpPr>
                <a:spLocks noChangeArrowheads="1"/>
              </p:cNvSpPr>
              <p:nvPr/>
            </p:nvSpPr>
            <p:spPr bwMode="auto">
              <a:xfrm>
                <a:off x="895" y="2964"/>
                <a:ext cx="314" cy="158"/>
              </a:xfrm>
              <a:prstGeom prst="rect">
                <a:avLst/>
              </a:prstGeom>
              <a:noFill/>
              <a:ln w="158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8" name="Freeform 26"/>
              <p:cNvSpPr>
                <a:spLocks/>
              </p:cNvSpPr>
              <p:nvPr/>
            </p:nvSpPr>
            <p:spPr bwMode="auto">
              <a:xfrm>
                <a:off x="988" y="2707"/>
                <a:ext cx="632" cy="316"/>
              </a:xfrm>
              <a:custGeom>
                <a:avLst/>
                <a:gdLst>
                  <a:gd name="T0" fmla="*/ 0 w 2526"/>
                  <a:gd name="T1" fmla="*/ 1262 h 1262"/>
                  <a:gd name="T2" fmla="*/ 948 w 2526"/>
                  <a:gd name="T3" fmla="*/ 0 h 1262"/>
                  <a:gd name="T4" fmla="*/ 2526 w 2526"/>
                  <a:gd name="T5" fmla="*/ 1262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6" h="1262">
                    <a:moveTo>
                      <a:pt x="0" y="1262"/>
                    </a:moveTo>
                    <a:lnTo>
                      <a:pt x="948" y="0"/>
                    </a:lnTo>
                    <a:lnTo>
                      <a:pt x="2526" y="1262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59" name="Freeform 27"/>
              <p:cNvSpPr>
                <a:spLocks/>
              </p:cNvSpPr>
              <p:nvPr/>
            </p:nvSpPr>
            <p:spPr bwMode="auto">
              <a:xfrm>
                <a:off x="1538" y="2930"/>
                <a:ext cx="190" cy="176"/>
              </a:xfrm>
              <a:custGeom>
                <a:avLst/>
                <a:gdLst>
                  <a:gd name="T0" fmla="*/ 260 w 762"/>
                  <a:gd name="T1" fmla="*/ 706 h 706"/>
                  <a:gd name="T2" fmla="*/ 0 w 762"/>
                  <a:gd name="T3" fmla="*/ 553 h 706"/>
                  <a:gd name="T4" fmla="*/ 446 w 762"/>
                  <a:gd name="T5" fmla="*/ 0 h 706"/>
                  <a:gd name="T6" fmla="*/ 762 w 762"/>
                  <a:gd name="T7" fmla="*/ 183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2" h="706">
                    <a:moveTo>
                      <a:pt x="260" y="706"/>
                    </a:moveTo>
                    <a:lnTo>
                      <a:pt x="0" y="553"/>
                    </a:lnTo>
                    <a:lnTo>
                      <a:pt x="446" y="0"/>
                    </a:lnTo>
                    <a:lnTo>
                      <a:pt x="762" y="183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60" name="Freeform 28"/>
              <p:cNvSpPr>
                <a:spLocks/>
              </p:cNvSpPr>
              <p:nvPr/>
            </p:nvSpPr>
            <p:spPr bwMode="auto">
              <a:xfrm>
                <a:off x="1570" y="2625"/>
                <a:ext cx="144" cy="172"/>
              </a:xfrm>
              <a:custGeom>
                <a:avLst/>
                <a:gdLst>
                  <a:gd name="T0" fmla="*/ 341 w 576"/>
                  <a:gd name="T1" fmla="*/ 687 h 687"/>
                  <a:gd name="T2" fmla="*/ 0 w 576"/>
                  <a:gd name="T3" fmla="*/ 554 h 687"/>
                  <a:gd name="T4" fmla="*/ 286 w 576"/>
                  <a:gd name="T5" fmla="*/ 0 h 687"/>
                  <a:gd name="T6" fmla="*/ 576 w 576"/>
                  <a:gd name="T7" fmla="*/ 7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687">
                    <a:moveTo>
                      <a:pt x="341" y="687"/>
                    </a:moveTo>
                    <a:lnTo>
                      <a:pt x="0" y="554"/>
                    </a:lnTo>
                    <a:lnTo>
                      <a:pt x="286" y="0"/>
                    </a:lnTo>
                    <a:lnTo>
                      <a:pt x="576" y="77"/>
                    </a:lnTo>
                  </a:path>
                </a:pathLst>
              </a:custGeom>
              <a:noFill/>
              <a:ln w="809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3661" name="Oval 29"/>
            <p:cNvSpPr>
              <a:spLocks noChangeArrowheads="1"/>
            </p:cNvSpPr>
            <p:nvPr/>
          </p:nvSpPr>
          <p:spPr bwMode="auto">
            <a:xfrm>
              <a:off x="3324" y="2664"/>
              <a:ext cx="132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5B12-7127-4A10-AF67-6EBBB41F07E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State Transitions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i="1"/>
              <a:t>P(x|u,x’)</a:t>
            </a:r>
            <a:r>
              <a:rPr lang="en-US" altLang="en-US"/>
              <a:t> for </a:t>
            </a:r>
            <a:r>
              <a:rPr lang="en-US" altLang="en-US" i="1"/>
              <a:t>u</a:t>
            </a:r>
            <a:r>
              <a:rPr lang="en-US" altLang="en-US"/>
              <a:t> = “close door”: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/>
              <a:t>If the door is open, the action “close door” succeeds in 90% of all cases.</a:t>
            </a:r>
          </a:p>
        </p:txBody>
      </p:sp>
      <p:pic>
        <p:nvPicPr>
          <p:cNvPr id="1094660" name="Picture 4" descr="hm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84425"/>
            <a:ext cx="777240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CF06-48EC-4C5D-90B1-B74BCC336CB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Integrating the Outcome of Actions</a:t>
            </a:r>
          </a:p>
        </p:txBody>
      </p:sp>
      <p:graphicFrame>
        <p:nvGraphicFramePr>
          <p:cNvPr id="1095683" name="Object 3"/>
          <p:cNvGraphicFramePr>
            <a:graphicFrameLocks noChangeAspect="1"/>
          </p:cNvGraphicFramePr>
          <p:nvPr/>
        </p:nvGraphicFramePr>
        <p:xfrm>
          <a:off x="750888" y="2032000"/>
          <a:ext cx="8099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1866600" imgH="279360" progId="Equation.3">
                  <p:embed/>
                </p:oleObj>
              </mc:Choice>
              <mc:Fallback>
                <p:oleObj name="Equation" r:id="rId3" imgW="1866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032000"/>
                        <a:ext cx="80994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4" name="Object 4"/>
          <p:cNvGraphicFramePr>
            <a:graphicFrameLocks noChangeAspect="1"/>
          </p:cNvGraphicFramePr>
          <p:nvPr/>
        </p:nvGraphicFramePr>
        <p:xfrm>
          <a:off x="820738" y="4502150"/>
          <a:ext cx="75787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1790640" imgH="253800" progId="Equation.3">
                  <p:embed/>
                </p:oleObj>
              </mc:Choice>
              <mc:Fallback>
                <p:oleObj name="Equation" r:id="rId5" imgW="1790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502150"/>
                        <a:ext cx="75787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5" name="Text Box 5"/>
          <p:cNvSpPr txBox="1">
            <a:spLocks noChangeArrowheads="1"/>
          </p:cNvSpPr>
          <p:nvPr/>
        </p:nvSpPr>
        <p:spPr bwMode="auto">
          <a:xfrm>
            <a:off x="727075" y="1752600"/>
            <a:ext cx="32718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en-US" dirty="0"/>
              <a:t>Continuous case: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en-US" dirty="0"/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en-US" dirty="0"/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en-US" dirty="0"/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en-US" dirty="0"/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endParaRPr lang="en-US" altLang="en-US" dirty="0"/>
          </a:p>
          <a:p>
            <a:pPr algn="l">
              <a:lnSpc>
                <a:spcPct val="100000"/>
              </a:lnSpc>
              <a:spcBef>
                <a:spcPct val="0"/>
              </a:spcBef>
              <a:buSzPct val="75000"/>
              <a:buFont typeface="Wingdings" pitchFamily="2" charset="2"/>
              <a:buNone/>
            </a:pPr>
            <a:r>
              <a:rPr lang="en-US" altLang="en-US" dirty="0"/>
              <a:t>Discrete case:</a:t>
            </a:r>
          </a:p>
        </p:txBody>
      </p:sp>
    </p:spTree>
    <p:extLst>
      <p:ext uri="{BB962C8B-B14F-4D97-AF65-F5344CB8AC3E}">
        <p14:creationId xmlns:p14="http://schemas.microsoft.com/office/powerpoint/2010/main" val="2323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Motivating example Localization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29" y="1600200"/>
            <a:ext cx="35463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1B5-B336-4E87-A2D9-7CCFF1702A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Example: The Resulting Belief</a:t>
            </a:r>
            <a:endParaRPr lang="en-US" altLang="en-US"/>
          </a:p>
        </p:txBody>
      </p:sp>
      <p:graphicFrame>
        <p:nvGraphicFramePr>
          <p:cNvPr id="1096707" name="Object 3"/>
          <p:cNvGraphicFramePr>
            <a:graphicFrameLocks noChangeAspect="1"/>
          </p:cNvGraphicFramePr>
          <p:nvPr/>
        </p:nvGraphicFramePr>
        <p:xfrm>
          <a:off x="936625" y="1143000"/>
          <a:ext cx="6451600" cy="544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2933640" imgH="2476440" progId="Equation.3">
                  <p:embed/>
                </p:oleObj>
              </mc:Choice>
              <mc:Fallback>
                <p:oleObj name="Equation" r:id="rId3" imgW="2933640" imgH="2476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3000"/>
                        <a:ext cx="6451600" cy="544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8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1D6-C6F2-411F-B687-5C090E741C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Filters: Framework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chemeClr val="hlink"/>
                </a:solidFill>
              </a:rPr>
              <a:t>Given:</a:t>
            </a:r>
          </a:p>
          <a:p>
            <a:pPr lvl="1"/>
            <a:r>
              <a:rPr lang="en-US" altLang="en-US" sz="2400" dirty="0"/>
              <a:t>Stream of observations </a:t>
            </a:r>
            <a:r>
              <a:rPr lang="en-US" altLang="en-US" sz="2400" i="1" dirty="0"/>
              <a:t>z</a:t>
            </a:r>
            <a:r>
              <a:rPr lang="en-US" altLang="en-US" sz="2400" dirty="0"/>
              <a:t> and action data </a:t>
            </a:r>
            <a:r>
              <a:rPr lang="en-US" altLang="en-US" sz="2400" i="1" dirty="0"/>
              <a:t>u: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chemeClr val="folHlink"/>
                </a:solidFill>
              </a:rPr>
              <a:t>Sensor model</a:t>
            </a:r>
            <a:r>
              <a:rPr lang="en-US" altLang="en-US" sz="2400" dirty="0"/>
              <a:t> </a:t>
            </a:r>
            <a:r>
              <a:rPr lang="en-US" altLang="en-US" sz="2400" i="1" dirty="0"/>
              <a:t>P(</a:t>
            </a:r>
            <a:r>
              <a:rPr lang="en-US" altLang="en-US" sz="2400" i="1" dirty="0" err="1"/>
              <a:t>z|x</a:t>
            </a:r>
            <a:r>
              <a:rPr lang="en-US" altLang="en-US" sz="2400" i="1" dirty="0"/>
              <a:t>).</a:t>
            </a:r>
          </a:p>
          <a:p>
            <a:pPr lvl="1"/>
            <a:r>
              <a:rPr lang="en-US" altLang="en-US" sz="2400" dirty="0">
                <a:solidFill>
                  <a:schemeClr val="folHlink"/>
                </a:solidFill>
              </a:rPr>
              <a:t>Action model</a:t>
            </a:r>
            <a:r>
              <a:rPr lang="en-US" altLang="en-US" sz="2400" dirty="0"/>
              <a:t> </a:t>
            </a:r>
            <a:r>
              <a:rPr lang="en-US" altLang="en-US" sz="2400" i="1" dirty="0"/>
              <a:t>P(</a:t>
            </a:r>
            <a:r>
              <a:rPr lang="en-US" altLang="en-US" sz="2400" i="1" dirty="0" err="1"/>
              <a:t>x|u,x</a:t>
            </a:r>
            <a:r>
              <a:rPr lang="en-US" altLang="en-US" sz="2400" i="1" dirty="0"/>
              <a:t>’)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>
                <a:solidFill>
                  <a:schemeClr val="folHlink"/>
                </a:solidFill>
              </a:rPr>
              <a:t>Prior</a:t>
            </a:r>
            <a:r>
              <a:rPr lang="en-US" altLang="en-US" sz="2400" dirty="0"/>
              <a:t> probability of the system state </a:t>
            </a:r>
            <a:r>
              <a:rPr lang="en-US" altLang="en-US" sz="2400" i="1" dirty="0"/>
              <a:t>P(x).</a:t>
            </a:r>
          </a:p>
          <a:p>
            <a:pPr>
              <a:spcBef>
                <a:spcPct val="4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Wanted: </a:t>
            </a:r>
          </a:p>
          <a:p>
            <a:pPr lvl="1"/>
            <a:r>
              <a:rPr lang="en-US" altLang="en-US" sz="2400" dirty="0"/>
              <a:t>Estimate of the state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of a </a:t>
            </a:r>
            <a:r>
              <a:rPr lang="en-US" altLang="en-US" sz="2400" dirty="0">
                <a:solidFill>
                  <a:schemeClr val="folHlink"/>
                </a:solidFill>
              </a:rPr>
              <a:t>dynamical system.</a:t>
            </a:r>
          </a:p>
          <a:p>
            <a:pPr lvl="1"/>
            <a:r>
              <a:rPr lang="en-US" altLang="en-US" sz="2400" dirty="0"/>
              <a:t>The posterior of the state is also called</a:t>
            </a:r>
            <a:r>
              <a:rPr lang="en-US" altLang="en-US" sz="2400" b="1" dirty="0">
                <a:solidFill>
                  <a:schemeClr val="hlink"/>
                </a:solidFill>
              </a:rPr>
              <a:t> Belief</a:t>
            </a:r>
            <a:r>
              <a:rPr lang="en-US" altLang="en-US" sz="2400" dirty="0"/>
              <a:t>:</a:t>
            </a:r>
            <a:endParaRPr lang="en-US" altLang="en-US" sz="2400" b="1" dirty="0">
              <a:solidFill>
                <a:schemeClr val="folHlink"/>
              </a:solidFill>
            </a:endParaRPr>
          </a:p>
        </p:txBody>
      </p:sp>
      <p:graphicFrame>
        <p:nvGraphicFramePr>
          <p:cNvPr id="109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2841"/>
              </p:ext>
            </p:extLst>
          </p:nvPr>
        </p:nvGraphicFramePr>
        <p:xfrm>
          <a:off x="2438400" y="5638800"/>
          <a:ext cx="43148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1879560" imgH="228600" progId="Equation.3">
                  <p:embed/>
                </p:oleObj>
              </mc:Choice>
              <mc:Fallback>
                <p:oleObj name="Equation" r:id="rId3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43148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288157"/>
              </p:ext>
            </p:extLst>
          </p:nvPr>
        </p:nvGraphicFramePr>
        <p:xfrm>
          <a:off x="3124200" y="2286000"/>
          <a:ext cx="2887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2887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4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439B-A28F-4114-A11D-2CAF8D3C301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Markov Assumption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4556125"/>
            <a:ext cx="7267575" cy="1739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Underlying Assumptions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Static world</a:t>
            </a:r>
            <a:endParaRPr lang="en-US" altLang="en-US" sz="2400" b="1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Independent noise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Perfect model, no approximation errors</a:t>
            </a:r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/>
        </p:nvGraphicFramePr>
        <p:xfrm>
          <a:off x="1885950" y="3930650"/>
          <a:ext cx="5286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2184120" imgH="228600" progId="Equation.3">
                  <p:embed/>
                </p:oleObj>
              </mc:Choice>
              <mc:Fallback>
                <p:oleObj name="Equation" r:id="rId3" imgW="218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930650"/>
                        <a:ext cx="52863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57" name="Object 5"/>
          <p:cNvGraphicFramePr>
            <a:graphicFrameLocks noChangeAspect="1"/>
          </p:cNvGraphicFramePr>
          <p:nvPr/>
        </p:nvGraphicFramePr>
        <p:xfrm>
          <a:off x="2000250" y="3392488"/>
          <a:ext cx="4595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1841400" imgH="228600" progId="Equation.3">
                  <p:embed/>
                </p:oleObj>
              </mc:Choice>
              <mc:Fallback>
                <p:oleObj name="Equation" r:id="rId5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92488"/>
                        <a:ext cx="45958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8758" name="Picture 6" descr="pic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036638"/>
            <a:ext cx="5626100" cy="23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5CE7-6767-4DD9-97B1-48BD882F0BF6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1099778" name="Group 2"/>
          <p:cNvGrpSpPr>
            <a:grpSpLocks/>
          </p:cNvGrpSpPr>
          <p:nvPr/>
        </p:nvGrpSpPr>
        <p:grpSpPr bwMode="auto">
          <a:xfrm>
            <a:off x="304800" y="1295400"/>
            <a:ext cx="7099300" cy="5295900"/>
            <a:chOff x="192" y="816"/>
            <a:chExt cx="4472" cy="3336"/>
          </a:xfrm>
        </p:grpSpPr>
        <p:sp>
          <p:nvSpPr>
            <p:cNvPr id="1099779" name="Rectangle 3"/>
            <p:cNvSpPr>
              <a:spLocks noChangeArrowheads="1"/>
            </p:cNvSpPr>
            <p:nvPr/>
          </p:nvSpPr>
          <p:spPr bwMode="auto">
            <a:xfrm>
              <a:off x="856" y="3760"/>
              <a:ext cx="3808" cy="3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9780" name="Rectangle 4"/>
            <p:cNvSpPr>
              <a:spLocks noChangeArrowheads="1"/>
            </p:cNvSpPr>
            <p:nvPr/>
          </p:nvSpPr>
          <p:spPr bwMode="auto">
            <a:xfrm>
              <a:off x="192" y="816"/>
              <a:ext cx="680" cy="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099781" name="Object 5"/>
          <p:cNvGraphicFramePr>
            <a:graphicFrameLocks noChangeAspect="1"/>
          </p:cNvGraphicFramePr>
          <p:nvPr/>
        </p:nvGraphicFramePr>
        <p:xfrm>
          <a:off x="1493838" y="5970588"/>
          <a:ext cx="5903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3" imgW="2552400" imgH="279360" progId="Equation.3">
                  <p:embed/>
                </p:oleObj>
              </mc:Choice>
              <mc:Fallback>
                <p:oleObj name="Equation" r:id="rId3" imgW="2552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970588"/>
                        <a:ext cx="5903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2" name="Rectangle 6"/>
          <p:cNvSpPr>
            <a:spLocks noGrp="1" noChangeArrowheads="1"/>
          </p:cNvSpPr>
          <p:nvPr>
            <p:ph type="title"/>
          </p:nvPr>
        </p:nvSpPr>
        <p:spPr>
          <a:xfrm>
            <a:off x="596900" y="3175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Bayes Filters</a:t>
            </a:r>
          </a:p>
        </p:txBody>
      </p:sp>
      <p:grpSp>
        <p:nvGrpSpPr>
          <p:cNvPr id="1099783" name="Group 7"/>
          <p:cNvGrpSpPr>
            <a:grpSpLocks/>
          </p:cNvGrpSpPr>
          <p:nvPr/>
        </p:nvGrpSpPr>
        <p:grpSpPr bwMode="auto">
          <a:xfrm>
            <a:off x="-15875" y="1927225"/>
            <a:ext cx="7516813" cy="528638"/>
            <a:chOff x="-10" y="1214"/>
            <a:chExt cx="4735" cy="333"/>
          </a:xfrm>
        </p:grpSpPr>
        <p:graphicFrame>
          <p:nvGraphicFramePr>
            <p:cNvPr id="1099784" name="Object 8"/>
            <p:cNvGraphicFramePr>
              <a:graphicFrameLocks noChangeAspect="1"/>
            </p:cNvGraphicFramePr>
            <p:nvPr/>
          </p:nvGraphicFramePr>
          <p:xfrm>
            <a:off x="895" y="1214"/>
            <a:ext cx="38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5" imgW="2628720" imgH="228600" progId="Equation.3">
                    <p:embed/>
                  </p:oleObj>
                </mc:Choice>
                <mc:Fallback>
                  <p:oleObj name="Equation" r:id="rId5" imgW="262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214"/>
                          <a:ext cx="383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785" name="Text Box 9"/>
            <p:cNvSpPr txBox="1">
              <a:spLocks noChangeArrowheads="1"/>
            </p:cNvSpPr>
            <p:nvPr/>
          </p:nvSpPr>
          <p:spPr bwMode="auto">
            <a:xfrm>
              <a:off x="-10" y="126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charset="0"/>
                </a:rPr>
                <a:t>Bayes</a:t>
              </a:r>
            </a:p>
          </p:txBody>
        </p:sp>
      </p:grpSp>
      <p:sp>
        <p:nvSpPr>
          <p:cNvPr id="1099786" name="Text Box 10"/>
          <p:cNvSpPr txBox="1">
            <a:spLocks noChangeArrowheads="1"/>
          </p:cNvSpPr>
          <p:nvPr/>
        </p:nvSpPr>
        <p:spPr bwMode="auto">
          <a:xfrm>
            <a:off x="7148513" y="44450"/>
            <a:ext cx="1866900" cy="825500"/>
          </a:xfrm>
          <a:prstGeom prst="rect">
            <a:avLst/>
          </a:prstGeom>
          <a:solidFill>
            <a:srgbClr val="B8B8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>
                <a:solidFill>
                  <a:schemeClr val="folHlink"/>
                </a:solidFill>
              </a:rPr>
              <a:t>z</a:t>
            </a:r>
            <a:r>
              <a:rPr lang="en-US" altLang="en-US" sz="1600">
                <a:solidFill>
                  <a:schemeClr val="folHlink"/>
                </a:solidFill>
              </a:rPr>
              <a:t>  = observation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1600" i="1">
                <a:solidFill>
                  <a:schemeClr val="folHlink"/>
                </a:solidFill>
              </a:rPr>
              <a:t>u </a:t>
            </a:r>
            <a:r>
              <a:rPr lang="en-US" altLang="en-US" sz="1600">
                <a:solidFill>
                  <a:schemeClr val="folHlink"/>
                </a:solidFill>
              </a:rPr>
              <a:t> = action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>
                <a:solidFill>
                  <a:schemeClr val="folHlink"/>
                </a:solidFill>
              </a:rPr>
              <a:t>x</a:t>
            </a:r>
            <a:r>
              <a:rPr lang="en-US" altLang="en-US" sz="1600">
                <a:solidFill>
                  <a:schemeClr val="folHlink"/>
                </a:solidFill>
              </a:rPr>
              <a:t>  = state</a:t>
            </a:r>
          </a:p>
        </p:txBody>
      </p:sp>
      <p:graphicFrame>
        <p:nvGraphicFramePr>
          <p:cNvPr id="1099787" name="Object 11"/>
          <p:cNvGraphicFramePr>
            <a:graphicFrameLocks noChangeAspect="1"/>
          </p:cNvGraphicFramePr>
          <p:nvPr/>
        </p:nvGraphicFramePr>
        <p:xfrm>
          <a:off x="304800" y="1308100"/>
          <a:ext cx="4229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7" imgW="1841400" imgH="228600" progId="Equation.3">
                  <p:embed/>
                </p:oleObj>
              </mc:Choice>
              <mc:Fallback>
                <p:oleObj name="Equation" r:id="rId7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08100"/>
                        <a:ext cx="42291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9788" name="Group 12"/>
          <p:cNvGrpSpPr>
            <a:grpSpLocks/>
          </p:cNvGrpSpPr>
          <p:nvPr/>
        </p:nvGrpSpPr>
        <p:grpSpPr bwMode="auto">
          <a:xfrm>
            <a:off x="-22225" y="2625725"/>
            <a:ext cx="5857875" cy="528638"/>
            <a:chOff x="-14" y="1654"/>
            <a:chExt cx="3690" cy="333"/>
          </a:xfrm>
        </p:grpSpPr>
        <p:sp>
          <p:nvSpPr>
            <p:cNvPr id="1099789" name="Text Box 13"/>
            <p:cNvSpPr txBox="1">
              <a:spLocks noChangeArrowheads="1"/>
            </p:cNvSpPr>
            <p:nvPr/>
          </p:nvSpPr>
          <p:spPr bwMode="auto">
            <a:xfrm>
              <a:off x="-14" y="1698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charset="0"/>
                </a:rPr>
                <a:t>Markov</a:t>
              </a:r>
            </a:p>
          </p:txBody>
        </p:sp>
        <p:graphicFrame>
          <p:nvGraphicFramePr>
            <p:cNvPr id="1099790" name="Object 14"/>
            <p:cNvGraphicFramePr>
              <a:graphicFrameLocks noChangeAspect="1"/>
            </p:cNvGraphicFramePr>
            <p:nvPr/>
          </p:nvGraphicFramePr>
          <p:xfrm>
            <a:off x="883" y="1654"/>
            <a:ext cx="279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9" imgW="1917360" imgH="228600" progId="Equation.3">
                    <p:embed/>
                  </p:oleObj>
                </mc:Choice>
                <mc:Fallback>
                  <p:oleObj name="Equation" r:id="rId9" imgW="1917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654"/>
                          <a:ext cx="279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9791" name="Group 15"/>
          <p:cNvGrpSpPr>
            <a:grpSpLocks/>
          </p:cNvGrpSpPr>
          <p:nvPr/>
        </p:nvGrpSpPr>
        <p:grpSpPr bwMode="auto">
          <a:xfrm>
            <a:off x="-22225" y="4433888"/>
            <a:ext cx="8882063" cy="646112"/>
            <a:chOff x="-14" y="2793"/>
            <a:chExt cx="5595" cy="407"/>
          </a:xfrm>
        </p:grpSpPr>
        <p:sp>
          <p:nvSpPr>
            <p:cNvPr id="1099792" name="Text Box 16"/>
            <p:cNvSpPr txBox="1">
              <a:spLocks noChangeArrowheads="1"/>
            </p:cNvSpPr>
            <p:nvPr/>
          </p:nvSpPr>
          <p:spPr bwMode="auto">
            <a:xfrm>
              <a:off x="-14" y="286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charset="0"/>
                </a:rPr>
                <a:t>Markov</a:t>
              </a:r>
            </a:p>
          </p:txBody>
        </p:sp>
        <p:graphicFrame>
          <p:nvGraphicFramePr>
            <p:cNvPr id="1099793" name="Object 17"/>
            <p:cNvGraphicFramePr>
              <a:graphicFrameLocks noChangeAspect="1"/>
            </p:cNvGraphicFramePr>
            <p:nvPr/>
          </p:nvGraphicFramePr>
          <p:xfrm>
            <a:off x="938" y="2793"/>
            <a:ext cx="464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11" imgW="3187440" imgH="279360" progId="Equation.3">
                    <p:embed/>
                  </p:oleObj>
                </mc:Choice>
                <mc:Fallback>
                  <p:oleObj name="Equation" r:id="rId11" imgW="31874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793"/>
                          <a:ext cx="4643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9794" name="Group 18"/>
          <p:cNvGrpSpPr>
            <a:grpSpLocks/>
          </p:cNvGrpSpPr>
          <p:nvPr/>
        </p:nvGrpSpPr>
        <p:grpSpPr bwMode="auto">
          <a:xfrm>
            <a:off x="-39688" y="3162300"/>
            <a:ext cx="6742113" cy="1233488"/>
            <a:chOff x="-25" y="1992"/>
            <a:chExt cx="4247" cy="777"/>
          </a:xfrm>
        </p:grpSpPr>
        <p:graphicFrame>
          <p:nvGraphicFramePr>
            <p:cNvPr id="1099795" name="Object 19"/>
            <p:cNvGraphicFramePr>
              <a:graphicFrameLocks noChangeAspect="1"/>
            </p:cNvGraphicFramePr>
            <p:nvPr/>
          </p:nvGraphicFramePr>
          <p:xfrm>
            <a:off x="892" y="1992"/>
            <a:ext cx="3330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13" imgW="2286000" imgH="533160" progId="Equation.3">
                    <p:embed/>
                  </p:oleObj>
                </mc:Choice>
                <mc:Fallback>
                  <p:oleObj name="Equation" r:id="rId13" imgW="2286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992"/>
                          <a:ext cx="3330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796" name="Text Box 20"/>
            <p:cNvSpPr txBox="1">
              <a:spLocks noChangeArrowheads="1"/>
            </p:cNvSpPr>
            <p:nvPr/>
          </p:nvSpPr>
          <p:spPr bwMode="auto">
            <a:xfrm>
              <a:off x="-25" y="2130"/>
              <a:ext cx="7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charset="0"/>
                </a:rPr>
                <a:t>Total prob.</a:t>
              </a:r>
            </a:p>
          </p:txBody>
        </p:sp>
      </p:grpSp>
      <p:grpSp>
        <p:nvGrpSpPr>
          <p:cNvPr id="1099797" name="Group 21"/>
          <p:cNvGrpSpPr>
            <a:grpSpLocks/>
          </p:cNvGrpSpPr>
          <p:nvPr/>
        </p:nvGrpSpPr>
        <p:grpSpPr bwMode="auto">
          <a:xfrm>
            <a:off x="-9525" y="5132388"/>
            <a:ext cx="9085263" cy="646112"/>
            <a:chOff x="-6" y="3233"/>
            <a:chExt cx="5723" cy="407"/>
          </a:xfrm>
        </p:grpSpPr>
        <p:sp>
          <p:nvSpPr>
            <p:cNvPr id="1099798" name="Text Box 22"/>
            <p:cNvSpPr txBox="1">
              <a:spLocks noChangeArrowheads="1"/>
            </p:cNvSpPr>
            <p:nvPr/>
          </p:nvSpPr>
          <p:spPr bwMode="auto">
            <a:xfrm>
              <a:off x="-6" y="3306"/>
              <a:ext cx="5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charset="0"/>
                </a:rPr>
                <a:t>Markov</a:t>
              </a:r>
            </a:p>
          </p:txBody>
        </p:sp>
        <p:graphicFrame>
          <p:nvGraphicFramePr>
            <p:cNvPr id="1099799" name="Object 23"/>
            <p:cNvGraphicFramePr>
              <a:graphicFrameLocks noChangeAspect="1"/>
            </p:cNvGraphicFramePr>
            <p:nvPr/>
          </p:nvGraphicFramePr>
          <p:xfrm>
            <a:off x="945" y="3233"/>
            <a:ext cx="47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Equation" r:id="rId15" imgW="3276360" imgH="279360" progId="Equation.3">
                    <p:embed/>
                  </p:oleObj>
                </mc:Choice>
                <mc:Fallback>
                  <p:oleObj name="Equation" r:id="rId15" imgW="32763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3233"/>
                          <a:ext cx="47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57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9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9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2C2A-0B85-4245-A973-78247531E9E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Bayes Filter Algorithm 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410575" cy="4799012"/>
          </a:xfrm>
        </p:spPr>
        <p:txBody>
          <a:bodyPr/>
          <a:lstStyle/>
          <a:p>
            <a:pPr marL="609600" indent="-609600">
              <a:buSzTx/>
              <a:buFontTx/>
              <a:buAutoNum type="arabicPeriod"/>
            </a:pP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2000">
                <a:solidFill>
                  <a:schemeClr val="folHlink"/>
                </a:solidFill>
              </a:rPr>
              <a:t>Algorithm</a:t>
            </a:r>
            <a:r>
              <a:rPr lang="en-US" altLang="en-US" sz="2000" b="1">
                <a:solidFill>
                  <a:schemeClr val="folHlink"/>
                </a:solidFill>
              </a:rPr>
              <a:t> Bayes_filter</a:t>
            </a:r>
            <a:r>
              <a:rPr lang="en-US" altLang="en-US" sz="2000"/>
              <a:t>( </a:t>
            </a:r>
            <a:r>
              <a:rPr lang="en-US" altLang="en-US" sz="2000" i="1"/>
              <a:t>Bel(x),d </a:t>
            </a:r>
            <a:r>
              <a:rPr lang="en-US" altLang="en-US" sz="2000"/>
              <a:t>):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 i="1"/>
              <a:t> </a:t>
            </a:r>
            <a:r>
              <a:rPr lang="en-US" altLang="en-US" sz="2000" i="1">
                <a:latin typeface="Symbol" pitchFamily="18" charset="2"/>
              </a:rPr>
              <a:t>h</a:t>
            </a:r>
            <a:r>
              <a:rPr lang="en-US" altLang="en-US" sz="2000">
                <a:latin typeface="Symbol" pitchFamily="18" charset="2"/>
              </a:rPr>
              <a:t>=</a:t>
            </a:r>
            <a:r>
              <a:rPr lang="en-US" altLang="en-US" sz="2000"/>
              <a:t>0</a:t>
            </a:r>
            <a:endParaRPr lang="en-US" altLang="en-US" sz="2000">
              <a:latin typeface="Symbol" pitchFamily="18" charset="2"/>
            </a:endParaRPr>
          </a:p>
          <a:p>
            <a:pPr marL="609600" indent="-609600">
              <a:lnSpc>
                <a:spcPct val="12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If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a </a:t>
            </a:r>
            <a:r>
              <a:rPr lang="en-US" altLang="en-US" sz="2000">
                <a:solidFill>
                  <a:schemeClr val="hlink"/>
                </a:solidFill>
              </a:rPr>
              <a:t>perceptual</a:t>
            </a:r>
            <a:r>
              <a:rPr lang="en-US" altLang="en-US" sz="2000"/>
              <a:t> data item </a:t>
            </a:r>
            <a:r>
              <a:rPr lang="en-US" altLang="en-US" sz="2000" i="1"/>
              <a:t>z </a:t>
            </a:r>
            <a:r>
              <a:rPr lang="en-US" altLang="en-US" sz="2000">
                <a:solidFill>
                  <a:schemeClr val="folHlink"/>
                </a:solidFill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Else if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/>
              <a:t> is an </a:t>
            </a:r>
            <a:r>
              <a:rPr lang="en-US" altLang="en-US" sz="2000">
                <a:solidFill>
                  <a:schemeClr val="hlink"/>
                </a:solidFill>
              </a:rPr>
              <a:t>action</a:t>
            </a:r>
            <a:r>
              <a:rPr lang="en-US" altLang="en-US" sz="2000"/>
              <a:t> data item </a:t>
            </a:r>
            <a:r>
              <a:rPr lang="en-US" altLang="en-US" sz="2000" i="1"/>
              <a:t>u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then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    For all </a:t>
            </a:r>
            <a:r>
              <a:rPr lang="en-US" altLang="en-US" sz="2000" i="1"/>
              <a:t>x</a:t>
            </a:r>
            <a:r>
              <a:rPr lang="en-US" altLang="en-US" sz="2000"/>
              <a:t> do</a:t>
            </a:r>
          </a:p>
          <a:p>
            <a:pPr marL="609600" indent="-609600">
              <a:buSzTx/>
              <a:buFontTx/>
              <a:buAutoNum type="arabicPeriod"/>
            </a:pPr>
            <a:r>
              <a:rPr lang="en-US" altLang="en-US" sz="2000"/>
              <a:t> </a:t>
            </a:r>
          </a:p>
          <a:p>
            <a:pPr marL="609600" indent="-609600">
              <a:lnSpc>
                <a:spcPct val="150000"/>
              </a:lnSpc>
              <a:buSzTx/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folHlink"/>
                </a:solidFill>
              </a:rPr>
              <a:t>Return</a:t>
            </a:r>
            <a:r>
              <a:rPr lang="en-US" altLang="en-US" sz="2000"/>
              <a:t> </a:t>
            </a:r>
            <a:r>
              <a:rPr lang="en-US" altLang="en-US" sz="2000" i="1"/>
              <a:t>Bel’(x)</a:t>
            </a:r>
            <a:r>
              <a:rPr lang="en-US" altLang="en-US" sz="2000"/>
              <a:t>      </a:t>
            </a:r>
          </a:p>
        </p:txBody>
      </p:sp>
      <p:graphicFrame>
        <p:nvGraphicFramePr>
          <p:cNvPr id="1100804" name="Object 4"/>
          <p:cNvGraphicFramePr>
            <a:graphicFrameLocks noChangeAspect="1"/>
          </p:cNvGraphicFramePr>
          <p:nvPr/>
        </p:nvGraphicFramePr>
        <p:xfrm>
          <a:off x="2184400" y="2728913"/>
          <a:ext cx="3001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728913"/>
                        <a:ext cx="3001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5" name="Object 5"/>
          <p:cNvGraphicFramePr>
            <a:graphicFrameLocks noChangeAspect="1"/>
          </p:cNvGraphicFramePr>
          <p:nvPr/>
        </p:nvGraphicFramePr>
        <p:xfrm>
          <a:off x="2184400" y="311150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5" imgW="952200" imgH="203040" progId="Equation.3">
                  <p:embed/>
                </p:oleObj>
              </mc:Choice>
              <mc:Fallback>
                <p:oleObj name="Equation" r:id="rId5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1150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6" name="Object 6"/>
          <p:cNvGraphicFramePr>
            <a:graphicFrameLocks noChangeAspect="1"/>
          </p:cNvGraphicFramePr>
          <p:nvPr/>
        </p:nvGraphicFramePr>
        <p:xfrm>
          <a:off x="2184400" y="381000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7" imgW="1269720" imgH="228600" progId="Equation.3">
                  <p:embed/>
                </p:oleObj>
              </mc:Choice>
              <mc:Fallback>
                <p:oleObj name="Equation" r:id="rId7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810000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0807" name="Object 7"/>
          <p:cNvGraphicFramePr>
            <a:graphicFrameLocks noChangeAspect="1"/>
          </p:cNvGraphicFramePr>
          <p:nvPr/>
        </p:nvGraphicFramePr>
        <p:xfrm>
          <a:off x="2184400" y="5002213"/>
          <a:ext cx="4071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9" imgW="2031840" imgH="279360" progId="Equation.3">
                  <p:embed/>
                </p:oleObj>
              </mc:Choice>
              <mc:Fallback>
                <p:oleObj name="Equation" r:id="rId9" imgW="2031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002213"/>
                        <a:ext cx="40719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0808" name="Rectangle 8"/>
          <p:cNvSpPr>
            <a:spLocks noChangeArrowheads="1"/>
          </p:cNvSpPr>
          <p:nvPr/>
        </p:nvSpPr>
        <p:spPr bwMode="auto">
          <a:xfrm>
            <a:off x="419100" y="2159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00809" name="Object 9"/>
          <p:cNvGraphicFramePr>
            <a:graphicFrameLocks noChangeAspect="1"/>
          </p:cNvGraphicFramePr>
          <p:nvPr/>
        </p:nvGraphicFramePr>
        <p:xfrm>
          <a:off x="812800" y="280988"/>
          <a:ext cx="69881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11" imgW="3022560" imgH="279360" progId="Equation.3">
                  <p:embed/>
                </p:oleObj>
              </mc:Choice>
              <mc:Fallback>
                <p:oleObj name="Equation" r:id="rId11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80988"/>
                        <a:ext cx="69881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7F4E-E499-4F1C-8D8E-EA73318EC4E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Filters are Familiar!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562225"/>
            <a:ext cx="8410575" cy="3111500"/>
          </a:xfrm>
        </p:spPr>
        <p:txBody>
          <a:bodyPr/>
          <a:lstStyle/>
          <a:p>
            <a:r>
              <a:rPr lang="en-US" altLang="en-US" sz="2800"/>
              <a:t>Kalman filters</a:t>
            </a:r>
          </a:p>
          <a:p>
            <a:r>
              <a:rPr lang="en-US" altLang="en-US" sz="2800"/>
              <a:t>Particle filters</a:t>
            </a:r>
          </a:p>
          <a:p>
            <a:r>
              <a:rPr lang="en-US" altLang="en-US" sz="2800"/>
              <a:t>Hidden Markov models</a:t>
            </a:r>
          </a:p>
          <a:p>
            <a:r>
              <a:rPr lang="en-US" altLang="en-US" sz="2800"/>
              <a:t>Dynamic Bayesian networks</a:t>
            </a:r>
          </a:p>
          <a:p>
            <a:r>
              <a:rPr lang="en-US" altLang="en-US" sz="2800"/>
              <a:t>Partially Observable Markov Decision Processes (POMDPs)</a:t>
            </a:r>
          </a:p>
        </p:txBody>
      </p:sp>
      <p:sp>
        <p:nvSpPr>
          <p:cNvPr id="1101828" name="Rectangle 4"/>
          <p:cNvSpPr>
            <a:spLocks noChangeArrowheads="1"/>
          </p:cNvSpPr>
          <p:nvPr/>
        </p:nvSpPr>
        <p:spPr bwMode="auto">
          <a:xfrm>
            <a:off x="419100" y="13462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01829" name="Object 5"/>
          <p:cNvGraphicFramePr>
            <a:graphicFrameLocks noChangeAspect="1"/>
          </p:cNvGraphicFramePr>
          <p:nvPr/>
        </p:nvGraphicFramePr>
        <p:xfrm>
          <a:off x="812800" y="1411288"/>
          <a:ext cx="69881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3022560" imgH="279360" progId="Equation.3">
                  <p:embed/>
                </p:oleObj>
              </mc:Choice>
              <mc:Fallback>
                <p:oleObj name="Equation" r:id="rId3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411288"/>
                        <a:ext cx="69881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1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F053-44E6-4751-AAAF-6BC4B698E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4600"/>
            <a:ext cx="8413750" cy="51482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Bayes rule allows us to compute probabilities that are hard to assess otherwise.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Under the Markov assumption, recursive Bayesian updating can be used to efficiently combine evidence.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Bayes filters are a probabilistic tool for estimating the state of dynamic systems.</a:t>
            </a:r>
          </a:p>
        </p:txBody>
      </p:sp>
    </p:spTree>
    <p:extLst>
      <p:ext uri="{BB962C8B-B14F-4D97-AF65-F5344CB8AC3E}">
        <p14:creationId xmlns:p14="http://schemas.microsoft.com/office/powerpoint/2010/main" val="24230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B02-925A-4708-9327-5558D408BD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Robotics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3136900" algn="l"/>
              </a:tabLst>
            </a:pPr>
            <a:r>
              <a:rPr lang="en-US" altLang="en-US" dirty="0"/>
              <a:t>Key idea: </a:t>
            </a:r>
            <a:br>
              <a:rPr lang="en-US" altLang="en-US" dirty="0"/>
            </a:br>
            <a:r>
              <a:rPr lang="en-US" altLang="en-US" dirty="0"/>
              <a:t>Explicit representation of uncertainty using the calculus of probability theory</a:t>
            </a:r>
          </a:p>
          <a:p>
            <a:pPr marL="0" indent="0">
              <a:tabLst>
                <a:tab pos="3136900" algn="l"/>
              </a:tabLst>
            </a:pPr>
            <a:endParaRPr lang="en-US" altLang="en-US" dirty="0"/>
          </a:p>
          <a:p>
            <a:pPr marL="901700" lvl="1" indent="-444500">
              <a:tabLst>
                <a:tab pos="3136900" algn="l"/>
              </a:tabLst>
            </a:pPr>
            <a:r>
              <a:rPr lang="en-US" altLang="en-US" sz="3200" dirty="0">
                <a:solidFill>
                  <a:srgbClr val="0070C0"/>
                </a:solidFill>
              </a:rPr>
              <a:t>Perception	= state estimation</a:t>
            </a:r>
          </a:p>
          <a:p>
            <a:pPr marL="901700" lvl="1" indent="-444500">
              <a:tabLst>
                <a:tab pos="3136900" algn="l"/>
              </a:tabLst>
            </a:pPr>
            <a:r>
              <a:rPr lang="en-US" altLang="en-US" sz="3200" dirty="0">
                <a:solidFill>
                  <a:srgbClr val="0070C0"/>
                </a:solidFill>
              </a:rPr>
              <a:t>Action 	= utility optimization</a:t>
            </a:r>
          </a:p>
        </p:txBody>
      </p:sp>
    </p:spTree>
    <p:extLst>
      <p:ext uri="{BB962C8B-B14F-4D97-AF65-F5344CB8AC3E}">
        <p14:creationId xmlns:p14="http://schemas.microsoft.com/office/powerpoint/2010/main" val="9181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0E12-028D-4703-A808-086F59E8FED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1488" y="1306513"/>
            <a:ext cx="8550275" cy="4799012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None/>
            </a:pPr>
            <a:r>
              <a:rPr lang="en-US" altLang="en-US" sz="2400"/>
              <a:t>Pr</a:t>
            </a:r>
            <a:r>
              <a:rPr lang="en-US" altLang="en-US" sz="2400" i="1"/>
              <a:t>(A)</a:t>
            </a:r>
            <a:r>
              <a:rPr lang="en-US" altLang="en-US" sz="2400"/>
              <a:t> denotes probability that proposition </a:t>
            </a:r>
            <a:r>
              <a:rPr lang="en-US" altLang="en-US" sz="2400" i="1"/>
              <a:t>A</a:t>
            </a:r>
            <a:r>
              <a:rPr lang="en-US" altLang="en-US" sz="2400"/>
              <a:t> is true.</a:t>
            </a:r>
          </a:p>
          <a:p>
            <a:pPr marL="609600" indent="-609600">
              <a:buSzTx/>
            </a:pPr>
            <a:endParaRPr lang="en-US" altLang="en-US"/>
          </a:p>
          <a:p>
            <a:pPr marL="609600" indent="-609600">
              <a:buSzTx/>
            </a:pP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pPr marL="609600" indent="-609600">
              <a:buSzTx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marL="609600" indent="-609600">
              <a:buSzTx/>
            </a:pPr>
            <a:r>
              <a:rPr lang="en-US" altLang="en-US"/>
              <a:t> 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Axioms of Probability Theory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457325" y="2441575"/>
          <a:ext cx="24431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812520" imgH="203040" progId="Equation.3">
                  <p:embed/>
                </p:oleObj>
              </mc:Choice>
              <mc:Fallback>
                <p:oleObj name="Equation" r:id="rId3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41575"/>
                        <a:ext cx="24431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5" name="Object 5"/>
          <p:cNvGraphicFramePr>
            <a:graphicFrameLocks noChangeAspect="1"/>
          </p:cNvGraphicFramePr>
          <p:nvPr/>
        </p:nvGraphicFramePr>
        <p:xfrm>
          <a:off x="1420813" y="3476625"/>
          <a:ext cx="2327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476625"/>
                        <a:ext cx="2327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6" name="Object 6"/>
          <p:cNvGraphicFramePr>
            <a:graphicFrameLocks noChangeAspect="1"/>
          </p:cNvGraphicFramePr>
          <p:nvPr/>
        </p:nvGraphicFramePr>
        <p:xfrm>
          <a:off x="1438275" y="4524375"/>
          <a:ext cx="7024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2336760" imgH="203040" progId="Equation.3">
                  <p:embed/>
                </p:oleObj>
              </mc:Choice>
              <mc:Fallback>
                <p:oleObj name="Equation" r:id="rId7" imgW="2336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524375"/>
                        <a:ext cx="7024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7" name="Object 7"/>
          <p:cNvGraphicFramePr>
            <a:graphicFrameLocks noChangeAspect="1"/>
          </p:cNvGraphicFramePr>
          <p:nvPr/>
        </p:nvGraphicFramePr>
        <p:xfrm>
          <a:off x="5168900" y="3460750"/>
          <a:ext cx="25828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863280" imgH="203040" progId="Equation.3">
                  <p:embed/>
                </p:oleObj>
              </mc:Choice>
              <mc:Fallback>
                <p:oleObj name="Equation" r:id="rId9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460750"/>
                        <a:ext cx="25828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0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3F75-ECD6-46EB-B6FF-8A77916C00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Axiom 3</a:t>
            </a:r>
          </a:p>
        </p:txBody>
      </p:sp>
      <p:grpSp>
        <p:nvGrpSpPr>
          <p:cNvPr id="1071107" name="Group 3"/>
          <p:cNvGrpSpPr>
            <a:grpSpLocks/>
          </p:cNvGrpSpPr>
          <p:nvPr/>
        </p:nvGrpSpPr>
        <p:grpSpPr bwMode="auto">
          <a:xfrm>
            <a:off x="1828800" y="2438400"/>
            <a:ext cx="4699000" cy="3340100"/>
            <a:chOff x="784" y="1480"/>
            <a:chExt cx="2960" cy="2104"/>
          </a:xfrm>
        </p:grpSpPr>
        <p:sp>
          <p:nvSpPr>
            <p:cNvPr id="1071108" name="Rectangle 4"/>
            <p:cNvSpPr>
              <a:spLocks noChangeArrowheads="1"/>
            </p:cNvSpPr>
            <p:nvPr/>
          </p:nvSpPr>
          <p:spPr bwMode="auto">
            <a:xfrm>
              <a:off x="784" y="1480"/>
              <a:ext cx="2960" cy="2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de-DE" altLang="en-US" sz="2400" i="1"/>
                <a:t>B</a:t>
              </a:r>
              <a:endParaRPr lang="en-US" altLang="en-US" sz="2400" i="1"/>
            </a:p>
          </p:txBody>
        </p:sp>
        <p:sp>
          <p:nvSpPr>
            <p:cNvPr id="1071109" name="Oval 5"/>
            <p:cNvSpPr>
              <a:spLocks noChangeArrowheads="1"/>
            </p:cNvSpPr>
            <p:nvPr/>
          </p:nvSpPr>
          <p:spPr bwMode="auto">
            <a:xfrm>
              <a:off x="1184" y="1912"/>
              <a:ext cx="1224" cy="12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1110" name="Oval 6"/>
            <p:cNvSpPr>
              <a:spLocks noChangeArrowheads="1"/>
            </p:cNvSpPr>
            <p:nvPr/>
          </p:nvSpPr>
          <p:spPr bwMode="auto">
            <a:xfrm>
              <a:off x="2080" y="1912"/>
              <a:ext cx="1224" cy="1224"/>
            </a:xfrm>
            <a:prstGeom prst="ellipse">
              <a:avLst/>
            </a:prstGeom>
            <a:solidFill>
              <a:srgbClr val="FFCC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71111" name="Object 7"/>
            <p:cNvGraphicFramePr>
              <a:graphicFrameLocks noChangeAspect="1"/>
            </p:cNvGraphicFramePr>
            <p:nvPr/>
          </p:nvGraphicFramePr>
          <p:xfrm>
            <a:off x="2020" y="1740"/>
            <a:ext cx="49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3" imgW="393480" imgH="164880" progId="Equation.3">
                    <p:embed/>
                  </p:oleObj>
                </mc:Choice>
                <mc:Fallback>
                  <p:oleObj name="Equation" r:id="rId3" imgW="393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1740"/>
                          <a:ext cx="492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2" name="Object 8"/>
            <p:cNvGraphicFramePr>
              <a:graphicFrameLocks noChangeAspect="1"/>
            </p:cNvGraphicFramePr>
            <p:nvPr/>
          </p:nvGraphicFramePr>
          <p:xfrm>
            <a:off x="1339" y="1668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668"/>
                          <a:ext cx="19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3" name="Object 9"/>
            <p:cNvGraphicFramePr>
              <a:graphicFrameLocks noChangeAspect="1"/>
            </p:cNvGraphicFramePr>
            <p:nvPr/>
          </p:nvGraphicFramePr>
          <p:xfrm>
            <a:off x="3011" y="1700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700"/>
                          <a:ext cx="19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1114" name="Object 10"/>
            <p:cNvGraphicFramePr>
              <a:graphicFrameLocks noChangeAspect="1"/>
            </p:cNvGraphicFramePr>
            <p:nvPr/>
          </p:nvGraphicFramePr>
          <p:xfrm>
            <a:off x="812" y="1508"/>
            <a:ext cx="41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9" imgW="330120" imgH="177480" progId="Equation.3">
                    <p:embed/>
                  </p:oleObj>
                </mc:Choice>
                <mc:Fallback>
                  <p:oleObj name="Equation" r:id="rId9" imgW="330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508"/>
                          <a:ext cx="41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1115" name="Object 11"/>
          <p:cNvGraphicFramePr>
            <a:graphicFrameLocks noChangeAspect="1"/>
          </p:cNvGraphicFramePr>
          <p:nvPr/>
        </p:nvGraphicFramePr>
        <p:xfrm>
          <a:off x="841375" y="1387475"/>
          <a:ext cx="7024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2336760" imgH="203040" progId="Equation.3">
                  <p:embed/>
                </p:oleObj>
              </mc:Choice>
              <mc:Fallback>
                <p:oleObj name="Equation" r:id="rId11" imgW="2336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387475"/>
                        <a:ext cx="7024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7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A549-BAF6-4AB2-9419-3E4864ED64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 Random Variables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66850"/>
            <a:ext cx="8528050" cy="51435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X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denotes a </a:t>
            </a:r>
            <a:r>
              <a:rPr lang="en-US" altLang="en-US" sz="2800">
                <a:solidFill>
                  <a:schemeClr val="folHlink"/>
                </a:solidFill>
              </a:rPr>
              <a:t>random variable</a:t>
            </a:r>
            <a:r>
              <a:rPr lang="en-US" altLang="en-US" sz="2800"/>
              <a:t>.</a:t>
            </a:r>
          </a:p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X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can take on a countable number of values in {x</a:t>
            </a:r>
            <a:r>
              <a:rPr lang="en-US" altLang="en-US" sz="2800" baseline="-25000"/>
              <a:t>1</a:t>
            </a:r>
            <a:r>
              <a:rPr lang="en-US" altLang="en-US" sz="2800"/>
              <a:t>, x</a:t>
            </a:r>
            <a:r>
              <a:rPr lang="en-US" altLang="en-US" sz="2800" baseline="-25000"/>
              <a:t>2</a:t>
            </a:r>
            <a:r>
              <a:rPr lang="en-US" altLang="en-US" sz="2800"/>
              <a:t>, …, x</a:t>
            </a:r>
            <a:r>
              <a:rPr lang="en-US" altLang="en-US" sz="2800" baseline="-25000"/>
              <a:t>n</a:t>
            </a:r>
            <a:r>
              <a:rPr lang="en-US" altLang="en-US" sz="2800"/>
              <a:t>}.</a:t>
            </a:r>
            <a:endParaRPr lang="en-US" altLang="en-US" sz="2800" i="1">
              <a:solidFill>
                <a:schemeClr val="folHlink"/>
              </a:solidFill>
            </a:endParaRPr>
          </a:p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P(X=x</a:t>
            </a:r>
            <a:r>
              <a:rPr lang="en-US" altLang="en-US" sz="2800" baseline="-25000">
                <a:solidFill>
                  <a:schemeClr val="hlink"/>
                </a:solidFill>
              </a:rPr>
              <a:t>i</a:t>
            </a:r>
            <a:r>
              <a:rPr lang="en-US" altLang="en-US" sz="2800" i="1">
                <a:solidFill>
                  <a:schemeClr val="hlink"/>
                </a:solidFill>
              </a:rPr>
              <a:t>)</a:t>
            </a:r>
            <a:r>
              <a:rPr lang="en-US" altLang="en-US" sz="2800"/>
              <a:t>, or </a:t>
            </a:r>
            <a:r>
              <a:rPr lang="en-US" altLang="en-US" sz="2800" i="1">
                <a:solidFill>
                  <a:schemeClr val="hlink"/>
                </a:solidFill>
              </a:rPr>
              <a:t>P(x</a:t>
            </a:r>
            <a:r>
              <a:rPr lang="en-US" altLang="en-US" sz="2800" i="1" baseline="-25000">
                <a:solidFill>
                  <a:schemeClr val="hlink"/>
                </a:solidFill>
              </a:rPr>
              <a:t>i</a:t>
            </a:r>
            <a:r>
              <a:rPr lang="en-US" altLang="en-US" sz="2800" i="1">
                <a:solidFill>
                  <a:schemeClr val="hlink"/>
                </a:solidFill>
              </a:rPr>
              <a:t>)</a:t>
            </a:r>
            <a:r>
              <a:rPr lang="en-US" altLang="en-US" sz="2800"/>
              <a:t>, is the </a:t>
            </a:r>
            <a:r>
              <a:rPr lang="en-US" altLang="en-US" sz="2800">
                <a:solidFill>
                  <a:schemeClr val="folHlink"/>
                </a:solidFill>
              </a:rPr>
              <a:t>probability</a:t>
            </a:r>
            <a:r>
              <a:rPr lang="en-US" altLang="en-US" sz="2800"/>
              <a:t> that the random variable </a:t>
            </a:r>
            <a:r>
              <a:rPr lang="en-US" altLang="en-US" sz="2800" i="1"/>
              <a:t>X</a:t>
            </a:r>
            <a:r>
              <a:rPr lang="en-US" altLang="en-US" sz="2800"/>
              <a:t> takes on value </a:t>
            </a:r>
            <a:r>
              <a:rPr lang="en-US" altLang="en-US" sz="2800" i="1"/>
              <a:t>x</a:t>
            </a:r>
            <a:r>
              <a:rPr lang="en-US" altLang="en-US" sz="2800" baseline="-25000"/>
              <a:t>i</a:t>
            </a:r>
            <a:r>
              <a:rPr lang="en-US" altLang="en-US" sz="2800"/>
              <a:t>. </a:t>
            </a:r>
          </a:p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P( )</a:t>
            </a:r>
            <a:r>
              <a:rPr lang="en-US" altLang="en-US" sz="2800"/>
              <a:t> is called </a:t>
            </a:r>
            <a:r>
              <a:rPr lang="en-US" altLang="en-US" sz="2800">
                <a:solidFill>
                  <a:schemeClr val="folHlink"/>
                </a:solidFill>
              </a:rPr>
              <a:t>probability mass function</a:t>
            </a:r>
            <a:r>
              <a:rPr lang="en-US" altLang="en-US" sz="2800"/>
              <a:t>.</a:t>
            </a:r>
            <a:br>
              <a:rPr lang="en-US" altLang="en-US" sz="2800"/>
            </a:br>
            <a:endParaRPr lang="en-US" altLang="en-US" sz="2800"/>
          </a:p>
          <a:p>
            <a:pPr>
              <a:spcBef>
                <a:spcPct val="60000"/>
              </a:spcBef>
            </a:pPr>
            <a:r>
              <a:rPr lang="en-US" altLang="en-US" sz="2800"/>
              <a:t>E.g.</a:t>
            </a:r>
          </a:p>
          <a:p>
            <a:endParaRPr lang="en-US" altLang="en-US" sz="2800" i="1"/>
          </a:p>
        </p:txBody>
      </p:sp>
      <p:graphicFrame>
        <p:nvGraphicFramePr>
          <p:cNvPr id="1073156" name="Object 4"/>
          <p:cNvGraphicFramePr>
            <a:graphicFrameLocks noChangeAspect="1"/>
          </p:cNvGraphicFramePr>
          <p:nvPr/>
        </p:nvGraphicFramePr>
        <p:xfrm>
          <a:off x="2025650" y="5391150"/>
          <a:ext cx="56784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892160" imgH="253800" progId="Equation.3">
                  <p:embed/>
                </p:oleObj>
              </mc:Choice>
              <mc:Fallback>
                <p:oleObj name="Equation" r:id="rId3" imgW="1892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391150"/>
                        <a:ext cx="56784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157" name="Text Box 5"/>
          <p:cNvSpPr txBox="1">
            <a:spLocks noChangeArrowheads="1"/>
          </p:cNvSpPr>
          <p:nvPr/>
        </p:nvSpPr>
        <p:spPr bwMode="auto">
          <a:xfrm>
            <a:off x="1216025" y="4346575"/>
            <a:ext cx="312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9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2B9-D849-40C7-96ED-B6B57F3C446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Random Variables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66850"/>
            <a:ext cx="8451850" cy="51435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X</a:t>
            </a:r>
            <a:r>
              <a:rPr lang="en-US" altLang="en-US" sz="2800" i="1">
                <a:solidFill>
                  <a:schemeClr val="folHlink"/>
                </a:solidFill>
              </a:rPr>
              <a:t> </a:t>
            </a:r>
            <a:r>
              <a:rPr lang="en-US" altLang="en-US" sz="2800"/>
              <a:t>takes on values in the continuum.</a:t>
            </a:r>
            <a:endParaRPr lang="en-US" altLang="en-US" sz="2800" i="1">
              <a:solidFill>
                <a:schemeClr val="folHlink"/>
              </a:solidFill>
            </a:endParaRPr>
          </a:p>
          <a:p>
            <a:pPr>
              <a:spcBef>
                <a:spcPct val="60000"/>
              </a:spcBef>
            </a:pPr>
            <a:r>
              <a:rPr lang="en-US" altLang="en-US" sz="2800" i="1">
                <a:solidFill>
                  <a:schemeClr val="hlink"/>
                </a:solidFill>
              </a:rPr>
              <a:t>p(X=x)</a:t>
            </a:r>
            <a:r>
              <a:rPr lang="en-US" altLang="en-US" sz="2800"/>
              <a:t>, or </a:t>
            </a:r>
            <a:r>
              <a:rPr lang="en-US" altLang="en-US" sz="2800" i="1">
                <a:solidFill>
                  <a:schemeClr val="hlink"/>
                </a:solidFill>
              </a:rPr>
              <a:t>p(x)</a:t>
            </a:r>
            <a:r>
              <a:rPr lang="en-US" altLang="en-US" sz="2800"/>
              <a:t>, is a </a:t>
            </a:r>
            <a:r>
              <a:rPr lang="en-US" altLang="en-US" sz="2800">
                <a:solidFill>
                  <a:schemeClr val="folHlink"/>
                </a:solidFill>
              </a:rPr>
              <a:t>probability density function</a:t>
            </a:r>
            <a:r>
              <a:rPr lang="en-US" altLang="en-US" sz="2800"/>
              <a:t>.</a:t>
            </a:r>
            <a:br>
              <a:rPr lang="en-US" altLang="en-US" sz="2800"/>
            </a:br>
            <a:endParaRPr lang="en-US" altLang="en-US" sz="2800"/>
          </a:p>
          <a:p>
            <a:pPr>
              <a:spcBef>
                <a:spcPct val="60000"/>
              </a:spcBef>
            </a:pPr>
            <a:endParaRPr lang="en-US" altLang="en-US" sz="2800"/>
          </a:p>
          <a:p>
            <a:endParaRPr lang="en-US" altLang="en-US" sz="2800" i="1"/>
          </a:p>
          <a:p>
            <a:r>
              <a:rPr lang="en-US" altLang="en-US" sz="2800"/>
              <a:t>E.g.</a:t>
            </a:r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2527300" y="2905125"/>
          <a:ext cx="3619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498320" imgH="482400" progId="Equation.3">
                  <p:embed/>
                </p:oleObj>
              </mc:Choice>
              <mc:Fallback>
                <p:oleObj name="Equation" r:id="rId3" imgW="1498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905125"/>
                        <a:ext cx="36195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181" name="Line 5"/>
          <p:cNvSpPr>
            <a:spLocks noChangeShapeType="1"/>
          </p:cNvSpPr>
          <p:nvPr/>
        </p:nvSpPr>
        <p:spPr bwMode="auto">
          <a:xfrm>
            <a:off x="3228975" y="5956300"/>
            <a:ext cx="473392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4182" name="Line 6"/>
          <p:cNvSpPr>
            <a:spLocks noChangeShapeType="1"/>
          </p:cNvSpPr>
          <p:nvPr/>
        </p:nvSpPr>
        <p:spPr bwMode="auto">
          <a:xfrm flipV="1">
            <a:off x="3228975" y="4146550"/>
            <a:ext cx="0" cy="18097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4183" name="Freeform 7"/>
          <p:cNvSpPr>
            <a:spLocks/>
          </p:cNvSpPr>
          <p:nvPr/>
        </p:nvSpPr>
        <p:spPr bwMode="auto">
          <a:xfrm>
            <a:off x="3219450" y="4856163"/>
            <a:ext cx="4310063" cy="893762"/>
          </a:xfrm>
          <a:custGeom>
            <a:avLst/>
            <a:gdLst>
              <a:gd name="T0" fmla="*/ 0 w 1828"/>
              <a:gd name="T1" fmla="*/ 403 h 403"/>
              <a:gd name="T2" fmla="*/ 320 w 1828"/>
              <a:gd name="T3" fmla="*/ 279 h 403"/>
              <a:gd name="T4" fmla="*/ 712 w 1828"/>
              <a:gd name="T5" fmla="*/ 39 h 403"/>
              <a:gd name="T6" fmla="*/ 1016 w 1828"/>
              <a:gd name="T7" fmla="*/ 47 h 403"/>
              <a:gd name="T8" fmla="*/ 1340 w 1828"/>
              <a:gd name="T9" fmla="*/ 271 h 403"/>
              <a:gd name="T10" fmla="*/ 1828 w 1828"/>
              <a:gd name="T11" fmla="*/ 403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8" h="403">
                <a:moveTo>
                  <a:pt x="0" y="403"/>
                </a:moveTo>
                <a:cubicBezTo>
                  <a:pt x="100" y="371"/>
                  <a:pt x="201" y="340"/>
                  <a:pt x="320" y="279"/>
                </a:cubicBezTo>
                <a:cubicBezTo>
                  <a:pt x="439" y="218"/>
                  <a:pt x="596" y="78"/>
                  <a:pt x="712" y="39"/>
                </a:cubicBezTo>
                <a:cubicBezTo>
                  <a:pt x="828" y="0"/>
                  <a:pt x="911" y="8"/>
                  <a:pt x="1016" y="47"/>
                </a:cubicBezTo>
                <a:cubicBezTo>
                  <a:pt x="1121" y="86"/>
                  <a:pt x="1205" y="212"/>
                  <a:pt x="1340" y="271"/>
                </a:cubicBezTo>
                <a:cubicBezTo>
                  <a:pt x="1475" y="330"/>
                  <a:pt x="1747" y="381"/>
                  <a:pt x="1828" y="403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4184" name="Freeform 8"/>
          <p:cNvSpPr>
            <a:spLocks/>
          </p:cNvSpPr>
          <p:nvPr/>
        </p:nvSpPr>
        <p:spPr bwMode="auto">
          <a:xfrm>
            <a:off x="3238500" y="4878388"/>
            <a:ext cx="4300538" cy="939800"/>
          </a:xfrm>
          <a:custGeom>
            <a:avLst/>
            <a:gdLst>
              <a:gd name="T0" fmla="*/ 0 w 2709"/>
              <a:gd name="T1" fmla="*/ 479 h 592"/>
              <a:gd name="T2" fmla="*/ 208 w 2709"/>
              <a:gd name="T3" fmla="*/ 343 h 592"/>
              <a:gd name="T4" fmla="*/ 544 w 2709"/>
              <a:gd name="T5" fmla="*/ 111 h 592"/>
              <a:gd name="T6" fmla="*/ 937 w 2709"/>
              <a:gd name="T7" fmla="*/ 413 h 592"/>
              <a:gd name="T8" fmla="*/ 1696 w 2709"/>
              <a:gd name="T9" fmla="*/ 7 h 592"/>
              <a:gd name="T10" fmla="*/ 2088 w 2709"/>
              <a:gd name="T11" fmla="*/ 455 h 592"/>
              <a:gd name="T12" fmla="*/ 2709 w 2709"/>
              <a:gd name="T13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09" h="592">
                <a:moveTo>
                  <a:pt x="0" y="479"/>
                </a:moveTo>
                <a:cubicBezTo>
                  <a:pt x="35" y="456"/>
                  <a:pt x="117" y="404"/>
                  <a:pt x="208" y="343"/>
                </a:cubicBezTo>
                <a:cubicBezTo>
                  <a:pt x="299" y="282"/>
                  <a:pt x="423" y="99"/>
                  <a:pt x="544" y="111"/>
                </a:cubicBezTo>
                <a:cubicBezTo>
                  <a:pt x="665" y="123"/>
                  <a:pt x="745" y="430"/>
                  <a:pt x="937" y="413"/>
                </a:cubicBezTo>
                <a:cubicBezTo>
                  <a:pt x="1129" y="396"/>
                  <a:pt x="1504" y="0"/>
                  <a:pt x="1696" y="7"/>
                </a:cubicBezTo>
                <a:cubicBezTo>
                  <a:pt x="1888" y="14"/>
                  <a:pt x="1919" y="358"/>
                  <a:pt x="2088" y="455"/>
                </a:cubicBezTo>
                <a:cubicBezTo>
                  <a:pt x="2257" y="552"/>
                  <a:pt x="2580" y="564"/>
                  <a:pt x="2709" y="592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4185" name="Text Box 9"/>
          <p:cNvSpPr txBox="1">
            <a:spLocks noChangeArrowheads="1"/>
          </p:cNvSpPr>
          <p:nvPr/>
        </p:nvSpPr>
        <p:spPr bwMode="auto">
          <a:xfrm>
            <a:off x="7527925" y="5934075"/>
            <a:ext cx="319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i="1"/>
              <a:t>x</a:t>
            </a: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2447925" y="4219575"/>
            <a:ext cx="668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i="1"/>
              <a:t>p(x)</a:t>
            </a:r>
          </a:p>
        </p:txBody>
      </p:sp>
    </p:spTree>
    <p:extLst>
      <p:ext uri="{BB962C8B-B14F-4D97-AF65-F5344CB8AC3E}">
        <p14:creationId xmlns:p14="http://schemas.microsoft.com/office/powerpoint/2010/main" val="26408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B647-D063-46F4-8A0A-D10B66561E7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Joint and Conditional Probability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93813"/>
            <a:ext cx="8410575" cy="47990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i="1"/>
              <a:t>P(X=x </a:t>
            </a:r>
            <a:r>
              <a:rPr lang="en-US" altLang="en-US" sz="2800"/>
              <a:t>and</a:t>
            </a:r>
            <a:r>
              <a:rPr lang="en-US" altLang="en-US" sz="2800" i="1"/>
              <a:t> Y=y) = P(x,y)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i="1"/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800"/>
              <a:t>If X and Y are </a:t>
            </a:r>
            <a:r>
              <a:rPr lang="en-US" altLang="en-US" sz="2800">
                <a:solidFill>
                  <a:schemeClr val="folHlink"/>
                </a:solidFill>
              </a:rPr>
              <a:t>independent</a:t>
            </a:r>
            <a:r>
              <a:rPr lang="en-US" altLang="en-US" sz="2800"/>
              <a:t> then 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800" i="1"/>
              <a:t>P(x,y) = P(x) P(y)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800" i="1"/>
              <a:t>P(x | y) </a:t>
            </a:r>
            <a:r>
              <a:rPr lang="en-US" altLang="en-US" sz="2800"/>
              <a:t>is the probability of </a:t>
            </a:r>
            <a:r>
              <a:rPr lang="en-US" altLang="en-US" sz="2800" i="1">
                <a:solidFill>
                  <a:schemeClr val="folHlink"/>
                </a:solidFill>
              </a:rPr>
              <a:t>x</a:t>
            </a:r>
            <a:r>
              <a:rPr lang="en-US" altLang="en-US" sz="2800">
                <a:solidFill>
                  <a:schemeClr val="folHlink"/>
                </a:solidFill>
              </a:rPr>
              <a:t> given</a:t>
            </a:r>
            <a:r>
              <a:rPr lang="en-US" altLang="en-US" sz="2800" i="1">
                <a:solidFill>
                  <a:schemeClr val="folHlink"/>
                </a:solidFill>
              </a:rPr>
              <a:t> y</a:t>
            </a:r>
            <a:r>
              <a:rPr lang="en-US" altLang="en-US" sz="2800" i="1"/>
              <a:t/>
            </a:r>
            <a:br>
              <a:rPr lang="en-US" altLang="en-US" sz="2800" i="1"/>
            </a:br>
            <a:r>
              <a:rPr lang="en-US" altLang="en-US" sz="2800" i="1"/>
              <a:t>		P(x | y) = P(x,y) / P(y)</a:t>
            </a:r>
            <a:br>
              <a:rPr lang="en-US" altLang="en-US" sz="2800" i="1"/>
            </a:br>
            <a:r>
              <a:rPr lang="en-US" altLang="en-US" sz="2800" i="1"/>
              <a:t>		P(x,y)   = P(x | y) P(y)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en-US" sz="2800"/>
              <a:t>If X and Y are </a:t>
            </a:r>
            <a:r>
              <a:rPr lang="en-US" altLang="en-US" sz="2800">
                <a:solidFill>
                  <a:schemeClr val="folHlink"/>
                </a:solidFill>
              </a:rPr>
              <a:t>independent</a:t>
            </a:r>
            <a:r>
              <a:rPr lang="en-US" altLang="en-US" sz="2800"/>
              <a:t> then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800" i="1"/>
              <a:t>P(x | y) = P(x)</a:t>
            </a:r>
          </a:p>
        </p:txBody>
      </p:sp>
    </p:spTree>
    <p:extLst>
      <p:ext uri="{BB962C8B-B14F-4D97-AF65-F5344CB8AC3E}">
        <p14:creationId xmlns:p14="http://schemas.microsoft.com/office/powerpoint/2010/main" val="24093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1071</Words>
  <Application>Microsoft Office PowerPoint</Application>
  <PresentationFormat>On-screen Show (4:3)</PresentationFormat>
  <Paragraphs>232</Paragraphs>
  <Slides>36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Probabilistic Robotics</vt:lpstr>
      <vt:lpstr>Motivating example: Global Localization</vt:lpstr>
      <vt:lpstr>Motivating example Localization</vt:lpstr>
      <vt:lpstr>Probabilistic Robotics</vt:lpstr>
      <vt:lpstr>Axioms of Probability Theory</vt:lpstr>
      <vt:lpstr>A Closer Look at Axiom 3</vt:lpstr>
      <vt:lpstr>Discrete Random Variables</vt:lpstr>
      <vt:lpstr>Continuous Random Variables</vt:lpstr>
      <vt:lpstr>Joint and Conditional Probability</vt:lpstr>
      <vt:lpstr>Law of Total Probability, Marginals</vt:lpstr>
      <vt:lpstr>Example: Throwing dice</vt:lpstr>
      <vt:lpstr>Sum of two probability distributions</vt:lpstr>
      <vt:lpstr>Bayes Formula</vt:lpstr>
      <vt:lpstr>Normalization</vt:lpstr>
      <vt:lpstr>PowerPoint Presentation</vt:lpstr>
      <vt:lpstr>Bayes Rule  with Background Knowledge</vt:lpstr>
      <vt:lpstr>Conditional Independence</vt:lpstr>
      <vt:lpstr>Simple Example of State Estimation</vt:lpstr>
      <vt:lpstr>Causal vs. Diagnostic Reasoning</vt:lpstr>
      <vt:lpstr>Example</vt:lpstr>
      <vt:lpstr>Combining Evidence</vt:lpstr>
      <vt:lpstr>Recursive Bayesian Updating</vt:lpstr>
      <vt:lpstr>Example: Second Measurement </vt:lpstr>
      <vt:lpstr>Actions</vt:lpstr>
      <vt:lpstr>Typical Actions</vt:lpstr>
      <vt:lpstr>Modeling Actions</vt:lpstr>
      <vt:lpstr>Example: Closing the door</vt:lpstr>
      <vt:lpstr>State Transitions</vt:lpstr>
      <vt:lpstr>Integrating the Outcome of Actions</vt:lpstr>
      <vt:lpstr>Example: The Resulting Belief</vt:lpstr>
      <vt:lpstr>Bayes Filters: Framework</vt:lpstr>
      <vt:lpstr>Markov Assumption</vt:lpstr>
      <vt:lpstr>Bayes Filters</vt:lpstr>
      <vt:lpstr>Bayes Filter Algorithm </vt:lpstr>
      <vt:lpstr>Bayes Filters are Familiar!</vt:lpstr>
      <vt:lpstr>Summary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Robotics</dc:title>
  <dc:creator>fer</dc:creator>
  <cp:lastModifiedBy>fer</cp:lastModifiedBy>
  <cp:revision>22</cp:revision>
  <dcterms:created xsi:type="dcterms:W3CDTF">2016-04-04T00:07:31Z</dcterms:created>
  <dcterms:modified xsi:type="dcterms:W3CDTF">2016-04-05T03:11:29Z</dcterms:modified>
</cp:coreProperties>
</file>