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3" r:id="rId4"/>
    <p:sldId id="269" r:id="rId5"/>
    <p:sldId id="270" r:id="rId6"/>
    <p:sldId id="271" r:id="rId7"/>
    <p:sldId id="264" r:id="rId8"/>
    <p:sldId id="265" r:id="rId9"/>
    <p:sldId id="266" r:id="rId10"/>
    <p:sldId id="267" r:id="rId11"/>
    <p:sldId id="268" r:id="rId12"/>
    <p:sldId id="277" r:id="rId13"/>
    <p:sldId id="272" r:id="rId14"/>
    <p:sldId id="273" r:id="rId15"/>
    <p:sldId id="274" r:id="rId16"/>
    <p:sldId id="275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 autoAdjust="0"/>
    <p:restoredTop sz="94660"/>
  </p:normalViewPr>
  <p:slideViewPr>
    <p:cSldViewPr>
      <p:cViewPr varScale="1">
        <p:scale>
          <a:sx n="64" d="100"/>
          <a:sy n="64" d="100"/>
        </p:scale>
        <p:origin x="-65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BE218-B298-4556-BF08-D2AD10A4493E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6C62F-EFD8-4EAF-BD3F-70F8C53A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0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3DD9F-C664-4368-82FF-089EF2DD36A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C9CE5-57A3-4511-AAA7-1D3EF2FFEB0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62FD2-04B2-4FAA-82CE-46EAFAD6141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FDBE0-D670-4B83-AF35-B867F5A5E8C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0F457-447C-4650-BAC5-EE7A94B992B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FB5BE-30B9-4123-BA47-05C514B70A5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680D3-AA5D-463A-98AA-A9BCCB1DE8A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4985C-2194-43F3-A1DD-6C21CE7A1CF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66792-0218-4B5B-BD4F-EC768F3B7EC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0ED59-39AA-45BB-9C8B-69099628A7A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6A459-9CD4-47E5-B0B7-A1A7E35EBE9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335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57288" y="696913"/>
            <a:ext cx="4546600" cy="3411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35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500" y="4347674"/>
            <a:ext cx="5023704" cy="410839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233" tIns="45116" rIns="90233" bIns="45116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7242A-DE53-4AB3-8F69-693537C24C2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96A93-FCBE-4CAF-8F99-4A602DB2408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35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805E9A-56F2-4ED3-B096-F9DE84BBBD0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9369B-5CE3-4DA8-ACEC-4BB39EE9F2D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39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698500"/>
            <a:ext cx="4546600" cy="3411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500" y="4347674"/>
            <a:ext cx="5023704" cy="410839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50AD7-823E-4E9A-8B76-D2F51CA57CC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6FD9A-19A0-4010-8CD5-199A78CFAD0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420A7-CD20-4CF7-838D-3FB28A30A08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2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2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6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8D56-2039-4096-A4DD-0CA54AB46A9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E597-6944-439F-BB1F-3AF77741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9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image" Target="../media/image24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Dokumente%20und%20Einstellungen\Wolfram%20Burgard\Eigene%20Dateien\talks\animations\sampling\SONAR-FLOOR-GLOBAL.AVI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Particle filters for Robot Localization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implementation of Bayes Filtering</a:t>
            </a:r>
          </a:p>
          <a:p>
            <a:r>
              <a:rPr lang="en-US" dirty="0" smtClean="0"/>
              <a:t>Markov Localization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9115" name="Object 11"/>
          <p:cNvGraphicFramePr>
            <a:graphicFrameLocks noChangeAspect="1"/>
          </p:cNvGraphicFramePr>
          <p:nvPr/>
        </p:nvGraphicFramePr>
        <p:xfrm>
          <a:off x="1639888" y="609600"/>
          <a:ext cx="64674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920680" imgH="660240" progId="Equation.3">
                  <p:embed/>
                </p:oleObj>
              </mc:Choice>
              <mc:Fallback>
                <p:oleObj name="Equation" r:id="rId3" imgW="2920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609600"/>
                        <a:ext cx="6467475" cy="1450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9106" name="Rectangle 2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9107" name="Rectangle 3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99109" name="Picture 5" descr="pGivenOA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8686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110" name="Picture 6" descr="pGivenO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2885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911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5250"/>
            <a:ext cx="8424863" cy="457200"/>
          </a:xfrm>
        </p:spPr>
        <p:txBody>
          <a:bodyPr/>
          <a:lstStyle/>
          <a:p>
            <a:r>
              <a:rPr lang="en-US" altLang="en-US" sz="2400"/>
              <a:t>Sensor Information: Importance Sampling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04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130" name="Picture 1026" descr="pGivenOA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1925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0131" name="Rectangle 1027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132" name="Rectangle 1028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133" name="Line 1029"/>
          <p:cNvSpPr>
            <a:spLocks noChangeShapeType="1"/>
          </p:cNvSpPr>
          <p:nvPr/>
        </p:nvSpPr>
        <p:spPr bwMode="auto">
          <a:xfrm>
            <a:off x="3352800" y="2438400"/>
            <a:ext cx="8382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00135" name="Picture 1031" descr="pGivenOAO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26720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0139" name="Rectangle 103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4613"/>
            <a:ext cx="8424863" cy="579437"/>
          </a:xfrm>
        </p:spPr>
        <p:txBody>
          <a:bodyPr/>
          <a:lstStyle/>
          <a:p>
            <a:r>
              <a:rPr lang="en-US" altLang="en-US" sz="3200"/>
              <a:t>Robot Motion</a:t>
            </a:r>
            <a:endParaRPr lang="en-US" altLang="en-US"/>
          </a:p>
        </p:txBody>
      </p:sp>
      <p:graphicFrame>
        <p:nvGraphicFramePr>
          <p:cNvPr id="1200141" name="Object 1037"/>
          <p:cNvGraphicFramePr>
            <a:graphicFrameLocks noChangeAspect="1"/>
          </p:cNvGraphicFramePr>
          <p:nvPr/>
        </p:nvGraphicFramePr>
        <p:xfrm>
          <a:off x="714375" y="874713"/>
          <a:ext cx="52784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2400120" imgH="279360" progId="Equation.3">
                  <p:embed/>
                </p:oleObj>
              </mc:Choice>
              <mc:Fallback>
                <p:oleObj name="Equation" r:id="rId5" imgW="2400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874713"/>
                        <a:ext cx="5278438" cy="614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993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38200"/>
            <a:ext cx="8153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b="1" dirty="0"/>
              <a:t>Particle Filter Algorithm</a:t>
            </a:r>
            <a:endParaRPr lang="en-US" sz="3600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Sample </a:t>
            </a:r>
            <a:r>
              <a:rPr lang="en-US" sz="2400" dirty="0"/>
              <a:t>the next generation for particles using the proposal distribution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Compute </a:t>
            </a:r>
            <a:r>
              <a:rPr lang="en-US" sz="2400" dirty="0"/>
              <a:t>the importance weights :</a:t>
            </a:r>
          </a:p>
          <a:p>
            <a:pPr lvl="2"/>
            <a:r>
              <a:rPr lang="en-US" sz="2400" i="1" dirty="0"/>
              <a:t>weight = target distribution / proposal distribution</a:t>
            </a:r>
            <a:endParaRPr lang="en-US" sz="2400" dirty="0"/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Resampling</a:t>
            </a:r>
            <a:r>
              <a:rPr lang="en-US" sz="2400" dirty="0"/>
              <a:t>: "Replace unlikely samples by more likely ones"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72" name="Rectangle 20"/>
          <p:cNvSpPr>
            <a:spLocks noChangeArrowheads="1"/>
          </p:cNvSpPr>
          <p:nvPr/>
        </p:nvSpPr>
        <p:spPr bwMode="auto">
          <a:xfrm>
            <a:off x="255588" y="1217613"/>
            <a:ext cx="8766175" cy="510381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192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907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62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337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909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481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053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625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 Algorithm </a:t>
            </a:r>
            <a:r>
              <a:rPr lang="en-US" altLang="en-US" sz="2000" b="1">
                <a:solidFill>
                  <a:schemeClr val="folHlink"/>
                </a:solidFill>
                <a:latin typeface="Verdana" pitchFamily="34" charset="0"/>
              </a:rPr>
              <a:t>particle_filter</a:t>
            </a:r>
            <a:r>
              <a:rPr lang="en-US" altLang="en-US" sz="2000">
                <a:latin typeface="Verdana" pitchFamily="34" charset="0"/>
              </a:rPr>
              <a:t>( </a:t>
            </a:r>
            <a:r>
              <a:rPr lang="en-US" altLang="en-US" sz="2000" i="1">
                <a:latin typeface="Verdana" pitchFamily="34" charset="0"/>
              </a:rPr>
              <a:t>S</a:t>
            </a:r>
            <a:r>
              <a:rPr lang="en-US" altLang="en-US" sz="2000" i="1" baseline="-25000">
                <a:latin typeface="Verdana" pitchFamily="34" charset="0"/>
              </a:rPr>
              <a:t>t-1</a:t>
            </a:r>
            <a:r>
              <a:rPr lang="en-US" altLang="en-US" sz="2000" i="1">
                <a:latin typeface="Verdana" pitchFamily="34" charset="0"/>
              </a:rPr>
              <a:t>, u</a:t>
            </a:r>
            <a:r>
              <a:rPr lang="en-US" altLang="en-US" sz="2000" i="1" baseline="-25000">
                <a:latin typeface="Verdana" pitchFamily="34" charset="0"/>
              </a:rPr>
              <a:t>t-1</a:t>
            </a:r>
            <a:r>
              <a:rPr lang="en-US" altLang="en-US" sz="2000" i="1">
                <a:latin typeface="Verdana" pitchFamily="34" charset="0"/>
              </a:rPr>
              <a:t> z</a:t>
            </a:r>
            <a:r>
              <a:rPr lang="en-US" altLang="en-US" sz="2000" i="1" baseline="-25000">
                <a:latin typeface="Verdana" pitchFamily="34" charset="0"/>
              </a:rPr>
              <a:t>t</a:t>
            </a:r>
            <a:r>
              <a:rPr lang="en-US" altLang="en-US" sz="2000">
                <a:latin typeface="Verdana" pitchFamily="34" charset="0"/>
              </a:rPr>
              <a:t>):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 i="1">
                <a:latin typeface="Verdana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sz="2000" i="1">
                <a:latin typeface="Verdana" pitchFamily="34" charset="0"/>
              </a:rPr>
              <a:t> </a:t>
            </a:r>
            <a:r>
              <a:rPr lang="en-US" altLang="en-US" b="1"/>
              <a:t>For </a:t>
            </a:r>
            <a:r>
              <a:rPr lang="en-US" altLang="en-US"/>
              <a:t>                                               </a:t>
            </a:r>
            <a:r>
              <a:rPr lang="en-US" altLang="en-US" b="1" i="1">
                <a:solidFill>
                  <a:srgbClr val="000099"/>
                </a:solidFill>
              </a:rPr>
              <a:t>Generate new samples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/>
              <a:t> 	Sample index </a:t>
            </a:r>
            <a:r>
              <a:rPr lang="en-US" altLang="en-US" i="1"/>
              <a:t>j(i)</a:t>
            </a:r>
            <a:r>
              <a:rPr lang="en-US" altLang="en-US"/>
              <a:t> from the discrete distribution given by </a:t>
            </a:r>
            <a:r>
              <a:rPr lang="en-US" altLang="en-US" i="1"/>
              <a:t>w</a:t>
            </a:r>
            <a:r>
              <a:rPr lang="en-US" altLang="en-US" i="1" baseline="-25000"/>
              <a:t>t-1</a:t>
            </a:r>
            <a:endParaRPr lang="en-US" altLang="en-US" i="1"/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i="1"/>
              <a:t> 	</a:t>
            </a:r>
            <a:r>
              <a:rPr lang="en-US" altLang="en-US"/>
              <a:t>Sample     from                         using          and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/>
              <a:t> 					</a:t>
            </a:r>
            <a:r>
              <a:rPr lang="en-US" altLang="en-US" b="1" i="1">
                <a:solidFill>
                  <a:srgbClr val="000099"/>
                </a:solidFill>
              </a:rPr>
              <a:t>Compute importance weight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 b="1" i="1">
                <a:solidFill>
                  <a:srgbClr val="000099"/>
                </a:solidFill>
              </a:rPr>
              <a:t> 					Update normalization factor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>
                <a:solidFill>
                  <a:srgbClr val="000099"/>
                </a:solidFill>
              </a:rPr>
              <a:t> </a:t>
            </a:r>
            <a:r>
              <a:rPr lang="en-US" altLang="en-US" b="1" i="1">
                <a:solidFill>
                  <a:srgbClr val="000099"/>
                </a:solidFill>
              </a:rPr>
              <a:t> 					Insert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>
                <a:solidFill>
                  <a:srgbClr val="000099"/>
                </a:solidFill>
              </a:rPr>
              <a:t> </a:t>
            </a:r>
            <a:r>
              <a:rPr lang="en-US" altLang="en-US" b="1"/>
              <a:t>For</a:t>
            </a:r>
            <a:r>
              <a:rPr lang="en-US" altLang="en-US"/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en-US"/>
              <a:t> 					</a:t>
            </a:r>
            <a:r>
              <a:rPr lang="en-US" altLang="en-US" b="1" i="1">
                <a:solidFill>
                  <a:srgbClr val="000099"/>
                </a:solidFill>
              </a:rPr>
              <a:t>Normalize weights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</a:pPr>
            <a:endParaRPr lang="en-US" altLang="en-US" sz="2000">
              <a:solidFill>
                <a:schemeClr val="folHlink"/>
              </a:solidFill>
              <a:latin typeface="Verdana" pitchFamily="34" charset="0"/>
            </a:endParaRPr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01600"/>
            <a:ext cx="8458200" cy="6477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3200"/>
              <a:t>Particle Filter Algorithm</a:t>
            </a:r>
            <a:endParaRPr lang="en-US" altLang="en-US" sz="4000"/>
          </a:p>
        </p:txBody>
      </p:sp>
      <p:graphicFrame>
        <p:nvGraphicFramePr>
          <p:cNvPr id="1201159" name="Object 7"/>
          <p:cNvGraphicFramePr>
            <a:graphicFrameLocks noChangeAspect="1"/>
          </p:cNvGraphicFramePr>
          <p:nvPr/>
        </p:nvGraphicFramePr>
        <p:xfrm>
          <a:off x="760413" y="1714500"/>
          <a:ext cx="18367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3" imgW="977760" imgH="228600" progId="Equation.3">
                  <p:embed/>
                </p:oleObj>
              </mc:Choice>
              <mc:Fallback>
                <p:oleObj name="Equation" r:id="rId3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714500"/>
                        <a:ext cx="18367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0" name="Object 8"/>
          <p:cNvGraphicFramePr>
            <a:graphicFrameLocks noChangeAspect="1"/>
          </p:cNvGraphicFramePr>
          <p:nvPr/>
        </p:nvGraphicFramePr>
        <p:xfrm>
          <a:off x="1397000" y="2219325"/>
          <a:ext cx="10017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219325"/>
                        <a:ext cx="10017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1" name="Object 9"/>
          <p:cNvGraphicFramePr>
            <a:graphicFrameLocks noChangeAspect="1"/>
          </p:cNvGraphicFramePr>
          <p:nvPr/>
        </p:nvGraphicFramePr>
        <p:xfrm>
          <a:off x="1266825" y="4741863"/>
          <a:ext cx="24320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7" imgW="1295280" imgH="241200" progId="Equation.3">
                  <p:embed/>
                </p:oleObj>
              </mc:Choice>
              <mc:Fallback>
                <p:oleObj name="Equation" r:id="rId7" imgW="1295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741863"/>
                        <a:ext cx="24320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2" name="Object 10"/>
          <p:cNvGraphicFramePr>
            <a:graphicFrameLocks noChangeAspect="1"/>
          </p:cNvGraphicFramePr>
          <p:nvPr/>
        </p:nvGraphicFramePr>
        <p:xfrm>
          <a:off x="1266825" y="4191000"/>
          <a:ext cx="12144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9" imgW="647640" imgH="241200" progId="Equation.3">
                  <p:embed/>
                </p:oleObj>
              </mc:Choice>
              <mc:Fallback>
                <p:oleObj name="Equation" r:id="rId9" imgW="64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191000"/>
                        <a:ext cx="12144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3" name="Object 11"/>
          <p:cNvGraphicFramePr>
            <a:graphicFrameLocks noChangeAspect="1"/>
          </p:cNvGraphicFramePr>
          <p:nvPr/>
        </p:nvGraphicFramePr>
        <p:xfrm>
          <a:off x="2170113" y="3213100"/>
          <a:ext cx="3095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1" imgW="164880" imgH="241200" progId="Equation.3">
                  <p:embed/>
                </p:oleObj>
              </mc:Choice>
              <mc:Fallback>
                <p:oleObj name="Equation" r:id="rId11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213100"/>
                        <a:ext cx="3095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4" name="Object 12"/>
          <p:cNvGraphicFramePr>
            <a:graphicFrameLocks noChangeAspect="1"/>
          </p:cNvGraphicFramePr>
          <p:nvPr/>
        </p:nvGraphicFramePr>
        <p:xfrm>
          <a:off x="3240088" y="3213100"/>
          <a:ext cx="1738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3" imgW="927000" imgH="228600" progId="Equation.3">
                  <p:embed/>
                </p:oleObj>
              </mc:Choice>
              <mc:Fallback>
                <p:oleObj name="Equation" r:id="rId13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3213100"/>
                        <a:ext cx="1738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5" name="Object 13"/>
          <p:cNvGraphicFramePr>
            <a:graphicFrameLocks noChangeAspect="1"/>
          </p:cNvGraphicFramePr>
          <p:nvPr/>
        </p:nvGraphicFramePr>
        <p:xfrm>
          <a:off x="5827713" y="3213100"/>
          <a:ext cx="523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15" imgW="279360" imgH="241200" progId="Equation.3">
                  <p:embed/>
                </p:oleObj>
              </mc:Choice>
              <mc:Fallback>
                <p:oleObj name="Equation" r:id="rId15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3213100"/>
                        <a:ext cx="5238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6" name="Object 14"/>
          <p:cNvGraphicFramePr>
            <a:graphicFrameLocks noChangeAspect="1"/>
          </p:cNvGraphicFramePr>
          <p:nvPr/>
        </p:nvGraphicFramePr>
        <p:xfrm>
          <a:off x="7048500" y="3213100"/>
          <a:ext cx="4524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17" imgW="241200" imgH="228600" progId="Equation.3">
                  <p:embed/>
                </p:oleObj>
              </mc:Choice>
              <mc:Fallback>
                <p:oleObj name="Equation" r:id="rId17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213100"/>
                        <a:ext cx="4524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7" name="Object 15"/>
          <p:cNvGraphicFramePr>
            <a:graphicFrameLocks noChangeAspect="1"/>
          </p:cNvGraphicFramePr>
          <p:nvPr/>
        </p:nvGraphicFramePr>
        <p:xfrm>
          <a:off x="1266825" y="3713163"/>
          <a:ext cx="1666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19" imgW="888840" imgH="241200" progId="Equation.3">
                  <p:embed/>
                </p:oleObj>
              </mc:Choice>
              <mc:Fallback>
                <p:oleObj name="Equation" r:id="rId19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713163"/>
                        <a:ext cx="1666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8" name="Object 16"/>
          <p:cNvGraphicFramePr>
            <a:graphicFrameLocks noChangeAspect="1"/>
          </p:cNvGraphicFramePr>
          <p:nvPr/>
        </p:nvGraphicFramePr>
        <p:xfrm>
          <a:off x="1371600" y="5292725"/>
          <a:ext cx="10017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21" imgW="533160" imgH="177480" progId="Equation.3">
                  <p:embed/>
                </p:oleObj>
              </mc:Choice>
              <mc:Fallback>
                <p:oleObj name="Equation" r:id="rId21" imgW="533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92725"/>
                        <a:ext cx="10017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69" name="Object 17"/>
          <p:cNvGraphicFramePr>
            <a:graphicFrameLocks noChangeAspect="1"/>
          </p:cNvGraphicFramePr>
          <p:nvPr/>
        </p:nvGraphicFramePr>
        <p:xfrm>
          <a:off x="1266825" y="5745163"/>
          <a:ext cx="12620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22" imgW="672840" imgH="241200" progId="Equation.3">
                  <p:embed/>
                </p:oleObj>
              </mc:Choice>
              <mc:Fallback>
                <p:oleObj name="Equation" r:id="rId22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5745163"/>
                        <a:ext cx="12620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310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787" name="Group 3"/>
          <p:cNvGrpSpPr>
            <a:grpSpLocks/>
          </p:cNvGrpSpPr>
          <p:nvPr/>
        </p:nvGrpSpPr>
        <p:grpSpPr bwMode="auto">
          <a:xfrm>
            <a:off x="5589588" y="1900238"/>
            <a:ext cx="3011487" cy="930275"/>
            <a:chOff x="3552" y="1248"/>
            <a:chExt cx="1897" cy="586"/>
          </a:xfrm>
        </p:grpSpPr>
        <p:sp>
          <p:nvSpPr>
            <p:cNvPr id="1142788" name="Line 4"/>
            <p:cNvSpPr>
              <a:spLocks noChangeShapeType="1"/>
            </p:cNvSpPr>
            <p:nvPr/>
          </p:nvSpPr>
          <p:spPr bwMode="auto">
            <a:xfrm>
              <a:off x="3552" y="124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89" name="Line 5"/>
            <p:cNvSpPr>
              <a:spLocks noChangeShapeType="1"/>
            </p:cNvSpPr>
            <p:nvPr/>
          </p:nvSpPr>
          <p:spPr bwMode="auto">
            <a:xfrm>
              <a:off x="3552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90" name="Text Box 6"/>
            <p:cNvSpPr txBox="1">
              <a:spLocks noChangeArrowheads="1"/>
            </p:cNvSpPr>
            <p:nvPr/>
          </p:nvSpPr>
          <p:spPr bwMode="auto">
            <a:xfrm>
              <a:off x="3764" y="1584"/>
              <a:ext cx="16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2000">
                  <a:latin typeface="Arial" charset="0"/>
                </a:rPr>
                <a:t>draw </a:t>
              </a:r>
              <a:r>
                <a:rPr lang="en-US" altLang="en-US" sz="2000" i="1">
                  <a:latin typeface="Times New Roman" pitchFamily="18" charset="0"/>
                </a:rPr>
                <a:t>x</a:t>
              </a:r>
              <a:r>
                <a:rPr lang="en-US" altLang="en-US" sz="2000" i="1" baseline="30000">
                  <a:latin typeface="Times New Roman" pitchFamily="18" charset="0"/>
                </a:rPr>
                <a:t>i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 baseline="-25000">
                  <a:latin typeface="Symbol" pitchFamily="18" charset="2"/>
                </a:rPr>
                <a:t>-</a:t>
              </a:r>
              <a:r>
                <a:rPr lang="en-US" altLang="en-US" sz="2000" baseline="-25000">
                  <a:latin typeface="Times New Roman" pitchFamily="18" charset="0"/>
                </a:rPr>
                <a:t>1</a:t>
              </a:r>
              <a:r>
                <a:rPr lang="en-US" altLang="en-US" sz="2000">
                  <a:latin typeface="Times New Roman" pitchFamily="18" charset="0"/>
                </a:rPr>
                <a:t> </a:t>
              </a:r>
              <a:r>
                <a:rPr lang="en-US" altLang="en-US" sz="2000">
                  <a:latin typeface="Arial" charset="0"/>
                </a:rPr>
                <a:t>from </a:t>
              </a:r>
              <a:r>
                <a:rPr lang="en-US" altLang="en-US" sz="2000" i="1">
                  <a:latin typeface="Times New Roman" pitchFamily="18" charset="0"/>
                </a:rPr>
                <a:t>Bel</a:t>
              </a:r>
              <a:r>
                <a:rPr lang="en-US" altLang="en-US" sz="2000">
                  <a:latin typeface="Arial" charset="0"/>
                </a:rPr>
                <a:t>(x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 baseline="-25000">
                  <a:latin typeface="Symbol" pitchFamily="18" charset="2"/>
                </a:rPr>
                <a:t>-</a:t>
              </a:r>
              <a:r>
                <a:rPr lang="en-US" altLang="en-US" sz="2000" baseline="-25000">
                  <a:latin typeface="Times New Roman" pitchFamily="18" charset="0"/>
                </a:rPr>
                <a:t>1</a:t>
              </a:r>
              <a:r>
                <a:rPr lang="en-US" altLang="en-US" sz="2000">
                  <a:latin typeface="Arial" charset="0"/>
                </a:rPr>
                <a:t>)</a:t>
              </a:r>
            </a:p>
          </p:txBody>
        </p:sp>
      </p:grpSp>
      <p:grpSp>
        <p:nvGrpSpPr>
          <p:cNvPr id="1142791" name="Group 7"/>
          <p:cNvGrpSpPr>
            <a:grpSpLocks/>
          </p:cNvGrpSpPr>
          <p:nvPr/>
        </p:nvGrpSpPr>
        <p:grpSpPr bwMode="auto">
          <a:xfrm>
            <a:off x="4064000" y="1900238"/>
            <a:ext cx="3633788" cy="1463675"/>
            <a:chOff x="2880" y="1632"/>
            <a:chExt cx="2289" cy="922"/>
          </a:xfrm>
        </p:grpSpPr>
        <p:sp>
          <p:nvSpPr>
            <p:cNvPr id="1142792" name="Text Box 8"/>
            <p:cNvSpPr txBox="1">
              <a:spLocks noChangeArrowheads="1"/>
            </p:cNvSpPr>
            <p:nvPr/>
          </p:nvSpPr>
          <p:spPr bwMode="auto">
            <a:xfrm>
              <a:off x="3250" y="2304"/>
              <a:ext cx="1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2000">
                  <a:latin typeface="Arial" charset="0"/>
                </a:rPr>
                <a:t>draw </a:t>
              </a:r>
              <a:r>
                <a:rPr lang="en-US" altLang="en-US" sz="2000" i="1">
                  <a:latin typeface="Times New Roman" pitchFamily="18" charset="0"/>
                </a:rPr>
                <a:t>x</a:t>
              </a:r>
              <a:r>
                <a:rPr lang="en-US" altLang="en-US" sz="2000" i="1" baseline="30000">
                  <a:latin typeface="Times New Roman" pitchFamily="18" charset="0"/>
                </a:rPr>
                <a:t>i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>
                  <a:latin typeface="Times New Roman" pitchFamily="18" charset="0"/>
                </a:rPr>
                <a:t> </a:t>
              </a:r>
              <a:r>
                <a:rPr lang="en-US" altLang="en-US" sz="2000">
                  <a:latin typeface="Arial" charset="0"/>
                </a:rPr>
                <a:t>from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Arial" charset="0"/>
                </a:rPr>
                <a:t>(</a:t>
              </a:r>
              <a:r>
                <a:rPr lang="en-US" altLang="en-US" sz="2000" i="1">
                  <a:latin typeface="Times New Roman" pitchFamily="18" charset="0"/>
                </a:rPr>
                <a:t>x</a:t>
              </a:r>
              <a:r>
                <a:rPr lang="en-US" altLang="en-US" sz="2000" i="1" baseline="-25000">
                  <a:latin typeface="Times New Roman" pitchFamily="18" charset="0"/>
                </a:rPr>
                <a:t>t </a:t>
              </a:r>
              <a:r>
                <a:rPr lang="en-US" altLang="en-US" sz="2000">
                  <a:latin typeface="Times New Roman" pitchFamily="18" charset="0"/>
                </a:rPr>
                <a:t>| </a:t>
              </a:r>
              <a:r>
                <a:rPr lang="en-US" altLang="en-US" sz="2000" i="1">
                  <a:latin typeface="Times New Roman" pitchFamily="18" charset="0"/>
                </a:rPr>
                <a:t>x</a:t>
              </a:r>
              <a:r>
                <a:rPr lang="en-US" altLang="en-US" sz="2000" i="1" baseline="30000">
                  <a:latin typeface="Times New Roman" pitchFamily="18" charset="0"/>
                </a:rPr>
                <a:t>i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 baseline="-25000">
                  <a:latin typeface="Symbol" pitchFamily="18" charset="2"/>
                </a:rPr>
                <a:t>-</a:t>
              </a:r>
              <a:r>
                <a:rPr lang="en-US" altLang="en-US" sz="2000" baseline="-25000">
                  <a:latin typeface="Times New Roman" pitchFamily="18" charset="0"/>
                </a:rPr>
                <a:t>1</a:t>
              </a:r>
              <a:r>
                <a:rPr lang="en-US" altLang="en-US" sz="2000">
                  <a:latin typeface="Times New Roman" pitchFamily="18" charset="0"/>
                </a:rPr>
                <a:t>,</a:t>
              </a:r>
              <a:r>
                <a:rPr lang="en-US" altLang="en-US" sz="2000" i="1">
                  <a:latin typeface="Times New Roman" pitchFamily="18" charset="0"/>
                </a:rPr>
                <a:t>u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 baseline="-25000">
                  <a:latin typeface="Symbol" pitchFamily="18" charset="2"/>
                </a:rPr>
                <a:t>-</a:t>
              </a:r>
              <a:r>
                <a:rPr lang="en-US" altLang="en-US" sz="2000" baseline="-25000">
                  <a:latin typeface="Times New Roman" pitchFamily="18" charset="0"/>
                </a:rPr>
                <a:t>1</a:t>
              </a:r>
              <a:r>
                <a:rPr lang="en-US" altLang="en-US" sz="2000">
                  <a:latin typeface="Arial" charset="0"/>
                </a:rPr>
                <a:t>)</a:t>
              </a:r>
            </a:p>
          </p:txBody>
        </p:sp>
        <p:sp>
          <p:nvSpPr>
            <p:cNvPr id="1142793" name="Line 9"/>
            <p:cNvSpPr>
              <a:spLocks noChangeShapeType="1"/>
            </p:cNvSpPr>
            <p:nvPr/>
          </p:nvSpPr>
          <p:spPr bwMode="auto">
            <a:xfrm>
              <a:off x="2880" y="163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94" name="Line 10"/>
            <p:cNvSpPr>
              <a:spLocks noChangeShapeType="1"/>
            </p:cNvSpPr>
            <p:nvPr/>
          </p:nvSpPr>
          <p:spPr bwMode="auto">
            <a:xfrm>
              <a:off x="2880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2797" name="Group 13"/>
          <p:cNvGrpSpPr>
            <a:grpSpLocks/>
          </p:cNvGrpSpPr>
          <p:nvPr/>
        </p:nvGrpSpPr>
        <p:grpSpPr bwMode="auto">
          <a:xfrm>
            <a:off x="2617788" y="1900238"/>
            <a:ext cx="3300412" cy="1997075"/>
            <a:chOff x="1969" y="1632"/>
            <a:chExt cx="2079" cy="1258"/>
          </a:xfrm>
        </p:grpSpPr>
        <p:sp>
          <p:nvSpPr>
            <p:cNvPr id="1142798" name="Line 14"/>
            <p:cNvSpPr>
              <a:spLocks noChangeShapeType="1"/>
            </p:cNvSpPr>
            <p:nvPr/>
          </p:nvSpPr>
          <p:spPr bwMode="auto">
            <a:xfrm>
              <a:off x="1969" y="163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799" name="Line 15"/>
            <p:cNvSpPr>
              <a:spLocks noChangeShapeType="1"/>
            </p:cNvSpPr>
            <p:nvPr/>
          </p:nvSpPr>
          <p:spPr bwMode="auto">
            <a:xfrm>
              <a:off x="1969" y="27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2800" name="Text Box 16"/>
            <p:cNvSpPr txBox="1">
              <a:spLocks noChangeArrowheads="1"/>
            </p:cNvSpPr>
            <p:nvPr/>
          </p:nvSpPr>
          <p:spPr bwMode="auto">
            <a:xfrm>
              <a:off x="2243" y="2640"/>
              <a:ext cx="18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2000">
                  <a:latin typeface="Arial" charset="0"/>
                </a:rPr>
                <a:t>Importance factor for </a:t>
              </a:r>
              <a:r>
                <a:rPr lang="en-US" altLang="en-US" sz="2000" i="1">
                  <a:latin typeface="Times New Roman" pitchFamily="18" charset="0"/>
                </a:rPr>
                <a:t>x</a:t>
              </a:r>
              <a:r>
                <a:rPr lang="en-US" altLang="en-US" sz="2000" i="1" baseline="30000">
                  <a:latin typeface="Times New Roman" pitchFamily="18" charset="0"/>
                </a:rPr>
                <a:t>i</a:t>
              </a:r>
              <a:r>
                <a:rPr lang="en-US" altLang="en-US" sz="2000" i="1" baseline="-25000">
                  <a:latin typeface="Times New Roman" pitchFamily="18" charset="0"/>
                </a:rPr>
                <a:t>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</a:p>
          </p:txBody>
        </p:sp>
      </p:grpSp>
      <p:graphicFrame>
        <p:nvGraphicFramePr>
          <p:cNvPr id="1142801" name="Object 17"/>
          <p:cNvGraphicFramePr>
            <a:graphicFrameLocks noChangeAspect="1"/>
          </p:cNvGraphicFramePr>
          <p:nvPr/>
        </p:nvGraphicFramePr>
        <p:xfrm>
          <a:off x="3648075" y="4002088"/>
          <a:ext cx="471805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2641320" imgH="1015920" progId="Equation.3">
                  <p:embed/>
                </p:oleObj>
              </mc:Choice>
              <mc:Fallback>
                <p:oleObj name="Equation" r:id="rId4" imgW="264132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4002088"/>
                        <a:ext cx="4718050" cy="181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2806" name="Object 22"/>
          <p:cNvGraphicFramePr>
            <a:graphicFrameLocks noChangeAspect="1"/>
          </p:cNvGraphicFramePr>
          <p:nvPr/>
        </p:nvGraphicFramePr>
        <p:xfrm>
          <a:off x="711200" y="1349375"/>
          <a:ext cx="60340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6" imgW="3441600" imgH="279360" progId="Equation.3">
                  <p:embed/>
                </p:oleObj>
              </mc:Choice>
              <mc:Fallback>
                <p:oleObj name="Equation" r:id="rId6" imgW="3441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349375"/>
                        <a:ext cx="6034088" cy="641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0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Particle Filter Algorithm</a:t>
            </a:r>
          </a:p>
        </p:txBody>
      </p:sp>
    </p:spTree>
    <p:extLst>
      <p:ext uri="{BB962C8B-B14F-4D97-AF65-F5344CB8AC3E}">
        <p14:creationId xmlns:p14="http://schemas.microsoft.com/office/powerpoint/2010/main" val="402221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4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4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4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Resampling</a:t>
            </a:r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>
                <a:solidFill>
                  <a:schemeClr val="hlink"/>
                </a:solidFill>
              </a:rPr>
              <a:t>Given</a:t>
            </a:r>
            <a:r>
              <a:rPr lang="en-US" altLang="en-US" sz="2800"/>
              <a:t>: Set </a:t>
            </a:r>
            <a:r>
              <a:rPr lang="en-US" altLang="en-US" sz="2800" i="1"/>
              <a:t>S</a:t>
            </a:r>
            <a:r>
              <a:rPr lang="en-US" altLang="en-US" sz="2800"/>
              <a:t> of weighted samples.</a:t>
            </a:r>
          </a:p>
          <a:p>
            <a:endParaRPr lang="en-US" altLang="en-US" sz="2800"/>
          </a:p>
          <a:p>
            <a:r>
              <a:rPr lang="en-US" altLang="en-US" sz="2800" b="1">
                <a:solidFill>
                  <a:schemeClr val="hlink"/>
                </a:solidFill>
              </a:rPr>
              <a:t>Wanted </a:t>
            </a:r>
            <a:r>
              <a:rPr lang="en-US" altLang="en-US" sz="2800"/>
              <a:t>: Random sample, where the probability of drawing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i</a:t>
            </a:r>
            <a:r>
              <a:rPr lang="en-US" altLang="en-US" sz="2800"/>
              <a:t> is given by </a:t>
            </a:r>
            <a:r>
              <a:rPr lang="en-US" altLang="en-US" sz="2800" i="1"/>
              <a:t>w</a:t>
            </a:r>
            <a:r>
              <a:rPr lang="en-US" altLang="en-US" sz="2800" i="1" baseline="-25000"/>
              <a:t>i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Typically done </a:t>
            </a:r>
            <a:r>
              <a:rPr lang="en-US" altLang="en-US" sz="2800" i="1"/>
              <a:t>n</a:t>
            </a:r>
            <a:r>
              <a:rPr lang="en-US" altLang="en-US" sz="2800"/>
              <a:t> times with replacement to generate new sample set </a:t>
            </a:r>
            <a:r>
              <a:rPr lang="en-US" altLang="en-US" sz="2800" i="1"/>
              <a:t>S’</a:t>
            </a:r>
            <a:r>
              <a:rPr lang="en-US" alt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9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82" name="Group 42"/>
          <p:cNvGrpSpPr>
            <a:grpSpLocks/>
          </p:cNvGrpSpPr>
          <p:nvPr/>
        </p:nvGrpSpPr>
        <p:grpSpPr bwMode="auto">
          <a:xfrm>
            <a:off x="5321300" y="1258888"/>
            <a:ext cx="3159125" cy="3159125"/>
            <a:chOff x="3100" y="1231"/>
            <a:chExt cx="1990" cy="1990"/>
          </a:xfrm>
        </p:grpSpPr>
        <p:sp>
          <p:nvSpPr>
            <p:cNvPr id="1290242" name="Oval 2"/>
            <p:cNvSpPr>
              <a:spLocks noChangeAspect="1" noChangeArrowheads="1"/>
            </p:cNvSpPr>
            <p:nvPr/>
          </p:nvSpPr>
          <p:spPr bwMode="auto">
            <a:xfrm>
              <a:off x="3100" y="1231"/>
              <a:ext cx="1990" cy="1990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90244" name="Line 4"/>
            <p:cNvSpPr>
              <a:spLocks noChangeShapeType="1"/>
            </p:cNvSpPr>
            <p:nvPr/>
          </p:nvSpPr>
          <p:spPr bwMode="auto">
            <a:xfrm flipV="1">
              <a:off x="4092" y="1251"/>
              <a:ext cx="180" cy="9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45" name="Line 5"/>
            <p:cNvSpPr>
              <a:spLocks noChangeShapeType="1"/>
            </p:cNvSpPr>
            <p:nvPr/>
          </p:nvSpPr>
          <p:spPr bwMode="auto">
            <a:xfrm flipV="1">
              <a:off x="4088" y="1523"/>
              <a:ext cx="712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46" name="Line 6"/>
            <p:cNvSpPr>
              <a:spLocks noChangeShapeType="1"/>
            </p:cNvSpPr>
            <p:nvPr/>
          </p:nvSpPr>
          <p:spPr bwMode="auto">
            <a:xfrm>
              <a:off x="4088" y="2219"/>
              <a:ext cx="972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47" name="Line 7"/>
            <p:cNvSpPr>
              <a:spLocks noChangeShapeType="1"/>
            </p:cNvSpPr>
            <p:nvPr/>
          </p:nvSpPr>
          <p:spPr bwMode="auto">
            <a:xfrm>
              <a:off x="4084" y="2215"/>
              <a:ext cx="836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48" name="Line 8"/>
            <p:cNvSpPr>
              <a:spLocks noChangeShapeType="1"/>
            </p:cNvSpPr>
            <p:nvPr/>
          </p:nvSpPr>
          <p:spPr bwMode="auto">
            <a:xfrm flipV="1">
              <a:off x="4088" y="1239"/>
              <a:ext cx="4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49" name="Line 9"/>
            <p:cNvSpPr>
              <a:spLocks noChangeShapeType="1"/>
            </p:cNvSpPr>
            <p:nvPr/>
          </p:nvSpPr>
          <p:spPr bwMode="auto">
            <a:xfrm flipH="1" flipV="1">
              <a:off x="3676" y="1327"/>
              <a:ext cx="416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50" name="Line 10"/>
            <p:cNvSpPr>
              <a:spLocks noChangeShapeType="1"/>
            </p:cNvSpPr>
            <p:nvPr/>
          </p:nvSpPr>
          <p:spPr bwMode="auto">
            <a:xfrm flipH="1" flipV="1">
              <a:off x="3200" y="1771"/>
              <a:ext cx="892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51" name="Line 11"/>
            <p:cNvSpPr>
              <a:spLocks noChangeShapeType="1"/>
            </p:cNvSpPr>
            <p:nvPr/>
          </p:nvSpPr>
          <p:spPr bwMode="auto">
            <a:xfrm flipH="1" flipV="1">
              <a:off x="3164" y="1883"/>
              <a:ext cx="928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52" name="Line 12"/>
            <p:cNvSpPr>
              <a:spLocks noChangeShapeType="1"/>
            </p:cNvSpPr>
            <p:nvPr/>
          </p:nvSpPr>
          <p:spPr bwMode="auto">
            <a:xfrm flipH="1">
              <a:off x="3100" y="2223"/>
              <a:ext cx="988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53" name="Text Box 13"/>
            <p:cNvSpPr txBox="1">
              <a:spLocks noChangeArrowheads="1"/>
            </p:cNvSpPr>
            <p:nvPr/>
          </p:nvSpPr>
          <p:spPr bwMode="auto">
            <a:xfrm>
              <a:off x="4418" y="1396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2</a:t>
              </a:r>
              <a:endParaRPr lang="en-US" altLang="en-US" sz="1200"/>
            </a:p>
          </p:txBody>
        </p:sp>
        <p:sp>
          <p:nvSpPr>
            <p:cNvPr id="1290254" name="Text Box 14"/>
            <p:cNvSpPr txBox="1">
              <a:spLocks noChangeArrowheads="1"/>
            </p:cNvSpPr>
            <p:nvPr/>
          </p:nvSpPr>
          <p:spPr bwMode="auto">
            <a:xfrm>
              <a:off x="4794" y="1844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3</a:t>
              </a:r>
              <a:endParaRPr lang="en-US" altLang="en-US" sz="1200"/>
            </a:p>
          </p:txBody>
        </p:sp>
        <p:sp>
          <p:nvSpPr>
            <p:cNvPr id="1290255" name="Text Box 15"/>
            <p:cNvSpPr txBox="1">
              <a:spLocks noChangeArrowheads="1"/>
            </p:cNvSpPr>
            <p:nvPr/>
          </p:nvSpPr>
          <p:spPr bwMode="auto">
            <a:xfrm>
              <a:off x="4058" y="1256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1</a:t>
              </a:r>
              <a:endParaRPr lang="en-US" altLang="en-US" sz="1200"/>
            </a:p>
          </p:txBody>
        </p:sp>
        <p:sp>
          <p:nvSpPr>
            <p:cNvPr id="1290256" name="Text Box 16"/>
            <p:cNvSpPr txBox="1">
              <a:spLocks noChangeArrowheads="1"/>
            </p:cNvSpPr>
            <p:nvPr/>
          </p:nvSpPr>
          <p:spPr bwMode="auto">
            <a:xfrm>
              <a:off x="3774" y="1288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n</a:t>
              </a:r>
              <a:endParaRPr lang="en-US" altLang="en-US" sz="1200"/>
            </a:p>
          </p:txBody>
        </p:sp>
        <p:sp>
          <p:nvSpPr>
            <p:cNvPr id="1290257" name="Text Box 17"/>
            <p:cNvSpPr txBox="1">
              <a:spLocks noChangeArrowheads="1"/>
            </p:cNvSpPr>
            <p:nvPr/>
          </p:nvSpPr>
          <p:spPr bwMode="auto">
            <a:xfrm>
              <a:off x="3324" y="1504"/>
              <a:ext cx="322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n-1</a:t>
              </a:r>
              <a:endParaRPr lang="en-US" altLang="en-US" sz="1200"/>
            </a:p>
          </p:txBody>
        </p:sp>
        <p:sp>
          <p:nvSpPr>
            <p:cNvPr id="1290258" name="Line 18"/>
            <p:cNvSpPr>
              <a:spLocks noChangeShapeType="1"/>
            </p:cNvSpPr>
            <p:nvPr/>
          </p:nvSpPr>
          <p:spPr bwMode="auto">
            <a:xfrm>
              <a:off x="4096" y="2223"/>
              <a:ext cx="480" cy="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59" name="Line 19"/>
            <p:cNvSpPr>
              <a:spLocks noChangeShapeType="1"/>
            </p:cNvSpPr>
            <p:nvPr/>
          </p:nvSpPr>
          <p:spPr bwMode="auto">
            <a:xfrm>
              <a:off x="4092" y="2215"/>
              <a:ext cx="288" cy="9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60" name="Line 20"/>
            <p:cNvSpPr>
              <a:spLocks noChangeShapeType="1"/>
            </p:cNvSpPr>
            <p:nvPr/>
          </p:nvSpPr>
          <p:spPr bwMode="auto">
            <a:xfrm flipH="1">
              <a:off x="3788" y="2235"/>
              <a:ext cx="300" cy="9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61" name="Line 21"/>
            <p:cNvSpPr>
              <a:spLocks noChangeShapeType="1"/>
            </p:cNvSpPr>
            <p:nvPr/>
          </p:nvSpPr>
          <p:spPr bwMode="auto">
            <a:xfrm flipH="1">
              <a:off x="3160" y="2227"/>
              <a:ext cx="936" cy="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62" name="Line 22"/>
            <p:cNvSpPr>
              <a:spLocks noChangeShapeType="1"/>
            </p:cNvSpPr>
            <p:nvPr/>
          </p:nvSpPr>
          <p:spPr bwMode="auto">
            <a:xfrm flipH="1">
              <a:off x="3200" y="2235"/>
              <a:ext cx="892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90268" name="Group 28"/>
            <p:cNvGrpSpPr>
              <a:grpSpLocks/>
            </p:cNvGrpSpPr>
            <p:nvPr/>
          </p:nvGrpSpPr>
          <p:grpSpPr bwMode="auto">
            <a:xfrm>
              <a:off x="3322" y="1453"/>
              <a:ext cx="1546" cy="1546"/>
              <a:chOff x="586" y="1438"/>
              <a:chExt cx="1546" cy="1546"/>
            </a:xfrm>
          </p:grpSpPr>
          <p:sp>
            <p:nvSpPr>
              <p:cNvPr id="1290263" name="Oval 23"/>
              <p:cNvSpPr>
                <a:spLocks noChangeAspect="1" noChangeArrowheads="1"/>
              </p:cNvSpPr>
              <p:nvPr/>
            </p:nvSpPr>
            <p:spPr bwMode="auto">
              <a:xfrm rot="515474">
                <a:off x="586" y="1438"/>
                <a:ext cx="1546" cy="154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290264" name="AutoShape 24"/>
              <p:cNvCxnSpPr>
                <a:cxnSpLocks noChangeShapeType="1"/>
                <a:stCxn id="1290263" idx="2"/>
                <a:endCxn id="1290263" idx="6"/>
              </p:cNvCxnSpPr>
              <p:nvPr/>
            </p:nvCxnSpPr>
            <p:spPr bwMode="auto">
              <a:xfrm>
                <a:off x="586" y="2094"/>
                <a:ext cx="1545" cy="23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0265" name="AutoShape 25"/>
              <p:cNvCxnSpPr>
                <a:cxnSpLocks noChangeShapeType="1"/>
                <a:stCxn id="1290263" idx="0"/>
                <a:endCxn id="1290263" idx="4"/>
              </p:cNvCxnSpPr>
              <p:nvPr/>
            </p:nvCxnSpPr>
            <p:spPr bwMode="auto">
              <a:xfrm flipH="1">
                <a:off x="1242" y="1438"/>
                <a:ext cx="233" cy="15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0266" name="AutoShape 26"/>
              <p:cNvCxnSpPr>
                <a:cxnSpLocks noChangeShapeType="1"/>
                <a:stCxn id="1290263" idx="1"/>
                <a:endCxn id="1290263" idx="5"/>
              </p:cNvCxnSpPr>
              <p:nvPr/>
            </p:nvCxnSpPr>
            <p:spPr bwMode="auto">
              <a:xfrm>
                <a:off x="901" y="1580"/>
                <a:ext cx="915" cy="126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0267" name="AutoShape 27"/>
              <p:cNvCxnSpPr>
                <a:cxnSpLocks noChangeShapeType="1"/>
                <a:stCxn id="1290263" idx="3"/>
                <a:endCxn id="1290263" idx="7"/>
              </p:cNvCxnSpPr>
              <p:nvPr/>
            </p:nvCxnSpPr>
            <p:spPr bwMode="auto">
              <a:xfrm flipV="1">
                <a:off x="735" y="1744"/>
                <a:ext cx="1247" cy="93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90275" name="Group 35"/>
          <p:cNvGrpSpPr>
            <a:grpSpLocks/>
          </p:cNvGrpSpPr>
          <p:nvPr/>
        </p:nvGrpSpPr>
        <p:grpSpPr bwMode="auto">
          <a:xfrm rot="1456994">
            <a:off x="5673725" y="1612900"/>
            <a:ext cx="2454275" cy="2454275"/>
            <a:chOff x="586" y="1438"/>
            <a:chExt cx="1546" cy="1546"/>
          </a:xfrm>
        </p:grpSpPr>
        <p:sp>
          <p:nvSpPr>
            <p:cNvPr id="1290276" name="Oval 36"/>
            <p:cNvSpPr>
              <a:spLocks noChangeAspect="1" noChangeArrowheads="1"/>
            </p:cNvSpPr>
            <p:nvPr/>
          </p:nvSpPr>
          <p:spPr bwMode="auto">
            <a:xfrm rot="515474">
              <a:off x="586" y="1438"/>
              <a:ext cx="1546" cy="1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290277" name="AutoShape 37"/>
            <p:cNvCxnSpPr>
              <a:cxnSpLocks noChangeShapeType="1"/>
              <a:stCxn id="1290276" idx="2"/>
              <a:endCxn id="1290276" idx="6"/>
            </p:cNvCxnSpPr>
            <p:nvPr/>
          </p:nvCxnSpPr>
          <p:spPr bwMode="auto">
            <a:xfrm>
              <a:off x="586" y="2094"/>
              <a:ext cx="1545" cy="2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78" name="AutoShape 38"/>
            <p:cNvCxnSpPr>
              <a:cxnSpLocks noChangeShapeType="1"/>
              <a:stCxn id="1290276" idx="0"/>
              <a:endCxn id="1290276" idx="4"/>
            </p:cNvCxnSpPr>
            <p:nvPr/>
          </p:nvCxnSpPr>
          <p:spPr bwMode="auto">
            <a:xfrm flipH="1">
              <a:off x="1242" y="1438"/>
              <a:ext cx="233" cy="1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79" name="AutoShape 39"/>
            <p:cNvCxnSpPr>
              <a:cxnSpLocks noChangeShapeType="1"/>
              <a:stCxn id="1290276" idx="1"/>
              <a:endCxn id="1290276" idx="5"/>
            </p:cNvCxnSpPr>
            <p:nvPr/>
          </p:nvCxnSpPr>
          <p:spPr bwMode="auto">
            <a:xfrm>
              <a:off x="901" y="1580"/>
              <a:ext cx="915" cy="12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80" name="AutoShape 40"/>
            <p:cNvCxnSpPr>
              <a:cxnSpLocks noChangeShapeType="1"/>
              <a:stCxn id="1290276" idx="3"/>
              <a:endCxn id="1290276" idx="7"/>
            </p:cNvCxnSpPr>
            <p:nvPr/>
          </p:nvCxnSpPr>
          <p:spPr bwMode="auto">
            <a:xfrm flipV="1">
              <a:off x="735" y="1744"/>
              <a:ext cx="1247" cy="9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9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Resampling</a:t>
            </a:r>
          </a:p>
        </p:txBody>
      </p:sp>
      <p:grpSp>
        <p:nvGrpSpPr>
          <p:cNvPr id="1290269" name="Group 29"/>
          <p:cNvGrpSpPr>
            <a:grpSpLocks/>
          </p:cNvGrpSpPr>
          <p:nvPr/>
        </p:nvGrpSpPr>
        <p:grpSpPr bwMode="auto">
          <a:xfrm rot="432465">
            <a:off x="5675313" y="1611313"/>
            <a:ext cx="2454275" cy="2454275"/>
            <a:chOff x="586" y="1438"/>
            <a:chExt cx="1546" cy="1546"/>
          </a:xfrm>
        </p:grpSpPr>
        <p:sp>
          <p:nvSpPr>
            <p:cNvPr id="1290270" name="Oval 30"/>
            <p:cNvSpPr>
              <a:spLocks noChangeAspect="1" noChangeArrowheads="1"/>
            </p:cNvSpPr>
            <p:nvPr/>
          </p:nvSpPr>
          <p:spPr bwMode="auto">
            <a:xfrm rot="515474">
              <a:off x="586" y="1438"/>
              <a:ext cx="1546" cy="1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290271" name="AutoShape 31"/>
            <p:cNvCxnSpPr>
              <a:cxnSpLocks noChangeShapeType="1"/>
              <a:stCxn id="1290270" idx="2"/>
              <a:endCxn id="1290270" idx="6"/>
            </p:cNvCxnSpPr>
            <p:nvPr/>
          </p:nvCxnSpPr>
          <p:spPr bwMode="auto">
            <a:xfrm>
              <a:off x="586" y="2094"/>
              <a:ext cx="1545" cy="2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72" name="AutoShape 32"/>
            <p:cNvCxnSpPr>
              <a:cxnSpLocks noChangeShapeType="1"/>
              <a:stCxn id="1290270" idx="0"/>
              <a:endCxn id="1290270" idx="4"/>
            </p:cNvCxnSpPr>
            <p:nvPr/>
          </p:nvCxnSpPr>
          <p:spPr bwMode="auto">
            <a:xfrm flipH="1">
              <a:off x="1242" y="1438"/>
              <a:ext cx="233" cy="15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73" name="AutoShape 33"/>
            <p:cNvCxnSpPr>
              <a:cxnSpLocks noChangeShapeType="1"/>
              <a:stCxn id="1290270" idx="1"/>
              <a:endCxn id="1290270" idx="5"/>
            </p:cNvCxnSpPr>
            <p:nvPr/>
          </p:nvCxnSpPr>
          <p:spPr bwMode="auto">
            <a:xfrm>
              <a:off x="901" y="1580"/>
              <a:ext cx="915" cy="12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0274" name="AutoShape 34"/>
            <p:cNvCxnSpPr>
              <a:cxnSpLocks noChangeShapeType="1"/>
              <a:stCxn id="1290270" idx="3"/>
              <a:endCxn id="1290270" idx="7"/>
            </p:cNvCxnSpPr>
            <p:nvPr/>
          </p:nvCxnSpPr>
          <p:spPr bwMode="auto">
            <a:xfrm flipV="1">
              <a:off x="735" y="1744"/>
              <a:ext cx="1247" cy="9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90315" name="Group 75"/>
          <p:cNvGrpSpPr>
            <a:grpSpLocks/>
          </p:cNvGrpSpPr>
          <p:nvPr/>
        </p:nvGrpSpPr>
        <p:grpSpPr bwMode="auto">
          <a:xfrm>
            <a:off x="768350" y="1319213"/>
            <a:ext cx="3159125" cy="3159125"/>
            <a:chOff x="332" y="1495"/>
            <a:chExt cx="1990" cy="1990"/>
          </a:xfrm>
        </p:grpSpPr>
        <p:sp>
          <p:nvSpPr>
            <p:cNvPr id="1290284" name="Oval 44"/>
            <p:cNvSpPr>
              <a:spLocks noChangeAspect="1" noChangeArrowheads="1"/>
            </p:cNvSpPr>
            <p:nvPr/>
          </p:nvSpPr>
          <p:spPr bwMode="auto">
            <a:xfrm>
              <a:off x="332" y="1495"/>
              <a:ext cx="1990" cy="1990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90285" name="Line 45"/>
            <p:cNvSpPr>
              <a:spLocks noChangeShapeType="1"/>
            </p:cNvSpPr>
            <p:nvPr/>
          </p:nvSpPr>
          <p:spPr bwMode="auto">
            <a:xfrm flipV="1">
              <a:off x="1324" y="1515"/>
              <a:ext cx="180" cy="9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86" name="Line 46"/>
            <p:cNvSpPr>
              <a:spLocks noChangeShapeType="1"/>
            </p:cNvSpPr>
            <p:nvPr/>
          </p:nvSpPr>
          <p:spPr bwMode="auto">
            <a:xfrm flipV="1">
              <a:off x="1320" y="1787"/>
              <a:ext cx="712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87" name="Line 47"/>
            <p:cNvSpPr>
              <a:spLocks noChangeShapeType="1"/>
            </p:cNvSpPr>
            <p:nvPr/>
          </p:nvSpPr>
          <p:spPr bwMode="auto">
            <a:xfrm>
              <a:off x="1320" y="2483"/>
              <a:ext cx="972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88" name="Line 48"/>
            <p:cNvSpPr>
              <a:spLocks noChangeShapeType="1"/>
            </p:cNvSpPr>
            <p:nvPr/>
          </p:nvSpPr>
          <p:spPr bwMode="auto">
            <a:xfrm>
              <a:off x="1316" y="2479"/>
              <a:ext cx="836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89" name="Line 49"/>
            <p:cNvSpPr>
              <a:spLocks noChangeShapeType="1"/>
            </p:cNvSpPr>
            <p:nvPr/>
          </p:nvSpPr>
          <p:spPr bwMode="auto">
            <a:xfrm flipV="1">
              <a:off x="1320" y="1503"/>
              <a:ext cx="4" cy="9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90" name="Line 50"/>
            <p:cNvSpPr>
              <a:spLocks noChangeShapeType="1"/>
            </p:cNvSpPr>
            <p:nvPr/>
          </p:nvSpPr>
          <p:spPr bwMode="auto">
            <a:xfrm flipH="1" flipV="1">
              <a:off x="908" y="1591"/>
              <a:ext cx="416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91" name="Line 51"/>
            <p:cNvSpPr>
              <a:spLocks noChangeShapeType="1"/>
            </p:cNvSpPr>
            <p:nvPr/>
          </p:nvSpPr>
          <p:spPr bwMode="auto">
            <a:xfrm flipH="1" flipV="1">
              <a:off x="432" y="2035"/>
              <a:ext cx="892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92" name="Line 52"/>
            <p:cNvSpPr>
              <a:spLocks noChangeShapeType="1"/>
            </p:cNvSpPr>
            <p:nvPr/>
          </p:nvSpPr>
          <p:spPr bwMode="auto">
            <a:xfrm flipH="1" flipV="1">
              <a:off x="396" y="2147"/>
              <a:ext cx="928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93" name="Line 53"/>
            <p:cNvSpPr>
              <a:spLocks noChangeShapeType="1"/>
            </p:cNvSpPr>
            <p:nvPr/>
          </p:nvSpPr>
          <p:spPr bwMode="auto">
            <a:xfrm flipH="1">
              <a:off x="332" y="2487"/>
              <a:ext cx="988" cy="1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294" name="Text Box 54"/>
            <p:cNvSpPr txBox="1">
              <a:spLocks noChangeArrowheads="1"/>
            </p:cNvSpPr>
            <p:nvPr/>
          </p:nvSpPr>
          <p:spPr bwMode="auto">
            <a:xfrm>
              <a:off x="1650" y="1660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2</a:t>
              </a:r>
              <a:endParaRPr lang="en-US" altLang="en-US" sz="1200"/>
            </a:p>
          </p:txBody>
        </p:sp>
        <p:sp>
          <p:nvSpPr>
            <p:cNvPr id="1290295" name="Text Box 55"/>
            <p:cNvSpPr txBox="1">
              <a:spLocks noChangeArrowheads="1"/>
            </p:cNvSpPr>
            <p:nvPr/>
          </p:nvSpPr>
          <p:spPr bwMode="auto">
            <a:xfrm>
              <a:off x="2026" y="2108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3</a:t>
              </a:r>
              <a:endParaRPr lang="en-US" altLang="en-US" sz="1200"/>
            </a:p>
          </p:txBody>
        </p:sp>
        <p:sp>
          <p:nvSpPr>
            <p:cNvPr id="1290296" name="Text Box 56"/>
            <p:cNvSpPr txBox="1">
              <a:spLocks noChangeArrowheads="1"/>
            </p:cNvSpPr>
            <p:nvPr/>
          </p:nvSpPr>
          <p:spPr bwMode="auto">
            <a:xfrm>
              <a:off x="1290" y="1520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1</a:t>
              </a:r>
              <a:endParaRPr lang="en-US" altLang="en-US" sz="1200"/>
            </a:p>
          </p:txBody>
        </p:sp>
        <p:sp>
          <p:nvSpPr>
            <p:cNvPr id="1290297" name="Text Box 57"/>
            <p:cNvSpPr txBox="1">
              <a:spLocks noChangeArrowheads="1"/>
            </p:cNvSpPr>
            <p:nvPr/>
          </p:nvSpPr>
          <p:spPr bwMode="auto">
            <a:xfrm>
              <a:off x="1006" y="1552"/>
              <a:ext cx="23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n</a:t>
              </a:r>
              <a:endParaRPr lang="en-US" altLang="en-US" sz="1200"/>
            </a:p>
          </p:txBody>
        </p:sp>
        <p:sp>
          <p:nvSpPr>
            <p:cNvPr id="1290298" name="Text Box 58"/>
            <p:cNvSpPr txBox="1">
              <a:spLocks noChangeArrowheads="1"/>
            </p:cNvSpPr>
            <p:nvPr/>
          </p:nvSpPr>
          <p:spPr bwMode="auto">
            <a:xfrm>
              <a:off x="556" y="1768"/>
              <a:ext cx="322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W</a:t>
              </a:r>
              <a:r>
                <a:rPr lang="en-US" altLang="en-US" sz="1200" baseline="-25000"/>
                <a:t>n-1</a:t>
              </a:r>
              <a:endParaRPr lang="en-US" altLang="en-US" sz="1200"/>
            </a:p>
          </p:txBody>
        </p:sp>
        <p:sp>
          <p:nvSpPr>
            <p:cNvPr id="1290299" name="Line 59"/>
            <p:cNvSpPr>
              <a:spLocks noChangeShapeType="1"/>
            </p:cNvSpPr>
            <p:nvPr/>
          </p:nvSpPr>
          <p:spPr bwMode="auto">
            <a:xfrm>
              <a:off x="1328" y="2487"/>
              <a:ext cx="480" cy="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300" name="Line 60"/>
            <p:cNvSpPr>
              <a:spLocks noChangeShapeType="1"/>
            </p:cNvSpPr>
            <p:nvPr/>
          </p:nvSpPr>
          <p:spPr bwMode="auto">
            <a:xfrm>
              <a:off x="1324" y="2479"/>
              <a:ext cx="288" cy="9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301" name="Line 61"/>
            <p:cNvSpPr>
              <a:spLocks noChangeShapeType="1"/>
            </p:cNvSpPr>
            <p:nvPr/>
          </p:nvSpPr>
          <p:spPr bwMode="auto">
            <a:xfrm flipH="1">
              <a:off x="1020" y="2499"/>
              <a:ext cx="300" cy="9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302" name="Line 62"/>
            <p:cNvSpPr>
              <a:spLocks noChangeShapeType="1"/>
            </p:cNvSpPr>
            <p:nvPr/>
          </p:nvSpPr>
          <p:spPr bwMode="auto">
            <a:xfrm flipH="1">
              <a:off x="392" y="2491"/>
              <a:ext cx="936" cy="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0303" name="Line 63"/>
            <p:cNvSpPr>
              <a:spLocks noChangeShapeType="1"/>
            </p:cNvSpPr>
            <p:nvPr/>
          </p:nvSpPr>
          <p:spPr bwMode="auto">
            <a:xfrm flipH="1">
              <a:off x="432" y="2499"/>
              <a:ext cx="892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90305" name="Oval 65"/>
            <p:cNvSpPr>
              <a:spLocks noChangeAspect="1" noChangeArrowheads="1"/>
            </p:cNvSpPr>
            <p:nvPr/>
          </p:nvSpPr>
          <p:spPr bwMode="auto">
            <a:xfrm rot="515474">
              <a:off x="554" y="1717"/>
              <a:ext cx="1546" cy="1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90310" name="Line 70"/>
          <p:cNvSpPr>
            <a:spLocks noChangeShapeType="1"/>
          </p:cNvSpPr>
          <p:nvPr/>
        </p:nvSpPr>
        <p:spPr bwMode="auto">
          <a:xfrm flipV="1">
            <a:off x="2349500" y="2673350"/>
            <a:ext cx="12065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13" name="Line 73"/>
          <p:cNvSpPr>
            <a:spLocks noChangeShapeType="1"/>
          </p:cNvSpPr>
          <p:nvPr/>
        </p:nvSpPr>
        <p:spPr bwMode="auto">
          <a:xfrm flipH="1" flipV="1">
            <a:off x="2057400" y="1708150"/>
            <a:ext cx="2921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14" name="Line 74"/>
          <p:cNvSpPr>
            <a:spLocks noChangeShapeType="1"/>
          </p:cNvSpPr>
          <p:nvPr/>
        </p:nvSpPr>
        <p:spPr bwMode="auto">
          <a:xfrm flipH="1">
            <a:off x="1397000" y="2914650"/>
            <a:ext cx="93980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16" name="Oval 76"/>
          <p:cNvSpPr>
            <a:spLocks noChangeArrowheads="1"/>
          </p:cNvSpPr>
          <p:nvPr/>
        </p:nvSpPr>
        <p:spPr bwMode="auto">
          <a:xfrm>
            <a:off x="2311400" y="28702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0318" name="Text Box 78"/>
          <p:cNvSpPr txBox="1">
            <a:spLocks noChangeArrowheads="1"/>
          </p:cNvSpPr>
          <p:nvPr/>
        </p:nvSpPr>
        <p:spPr bwMode="auto">
          <a:xfrm>
            <a:off x="847725" y="4959350"/>
            <a:ext cx="324167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en-US" sz="2000"/>
              <a:t> Roulette wheel</a:t>
            </a:r>
          </a:p>
          <a:p>
            <a:pPr algn="l">
              <a:buFontTx/>
              <a:buChar char="•"/>
            </a:pPr>
            <a:r>
              <a:rPr lang="en-US" altLang="en-US" sz="2000"/>
              <a:t> Binary search, n log n</a:t>
            </a:r>
          </a:p>
        </p:txBody>
      </p:sp>
      <p:sp>
        <p:nvSpPr>
          <p:cNvPr id="1290319" name="Text Box 79"/>
          <p:cNvSpPr txBox="1">
            <a:spLocks noChangeArrowheads="1"/>
          </p:cNvSpPr>
          <p:nvPr/>
        </p:nvSpPr>
        <p:spPr bwMode="auto">
          <a:xfrm>
            <a:off x="4556125" y="4540250"/>
            <a:ext cx="46005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en-US" sz="2000"/>
              <a:t> Stochastic universal sampling</a:t>
            </a:r>
          </a:p>
          <a:p>
            <a:pPr algn="l">
              <a:buFontTx/>
              <a:buChar char="•"/>
            </a:pPr>
            <a:r>
              <a:rPr lang="en-US" altLang="en-US" sz="2000"/>
              <a:t> Systematic resampling</a:t>
            </a:r>
          </a:p>
          <a:p>
            <a:pPr algn="l">
              <a:buFontTx/>
              <a:buChar char="•"/>
            </a:pPr>
            <a:r>
              <a:rPr lang="en-US" altLang="en-US" sz="2000"/>
              <a:t> Linear time complexity</a:t>
            </a:r>
          </a:p>
          <a:p>
            <a:pPr algn="l">
              <a:buFontTx/>
              <a:buChar char="•"/>
            </a:pPr>
            <a:r>
              <a:rPr lang="en-US" altLang="en-US" sz="2000"/>
              <a:t> Easy to implement, low variance</a:t>
            </a:r>
          </a:p>
        </p:txBody>
      </p:sp>
    </p:spTree>
    <p:extLst>
      <p:ext uri="{BB962C8B-B14F-4D97-AF65-F5344CB8AC3E}">
        <p14:creationId xmlns:p14="http://schemas.microsoft.com/office/powerpoint/2010/main" val="7605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29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0" grpId="0" animBg="1"/>
      <p:bldP spid="1290313" grpId="0" animBg="1"/>
      <p:bldP spid="1290314" grpId="0" animBg="1"/>
      <p:bldP spid="1290316" grpId="0" animBg="1"/>
      <p:bldP spid="1290318" grpId="0" autoUpdateAnimBg="0"/>
      <p:bldP spid="129031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ChangeArrowheads="1"/>
          </p:cNvSpPr>
          <p:nvPr/>
        </p:nvSpPr>
        <p:spPr bwMode="auto">
          <a:xfrm>
            <a:off x="255588" y="862013"/>
            <a:ext cx="8766175" cy="553878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19200" indent="-5334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907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62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337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909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8481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053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625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 sz="2000">
                <a:solidFill>
                  <a:schemeClr val="folHlink"/>
                </a:solidFill>
                <a:latin typeface="Verdana" pitchFamily="34" charset="0"/>
              </a:rPr>
              <a:t> Algorithm </a:t>
            </a:r>
            <a:r>
              <a:rPr lang="en-US" altLang="en-US" sz="2000" b="1">
                <a:solidFill>
                  <a:schemeClr val="folHlink"/>
                </a:solidFill>
                <a:latin typeface="Verdana" pitchFamily="34" charset="0"/>
              </a:rPr>
              <a:t>systematic_resampling</a:t>
            </a:r>
            <a:r>
              <a:rPr lang="en-US" altLang="en-US" sz="2000">
                <a:latin typeface="Verdana" pitchFamily="34" charset="0"/>
              </a:rPr>
              <a:t>(</a:t>
            </a:r>
            <a:r>
              <a:rPr lang="en-US" altLang="en-US" sz="2000" i="1">
                <a:latin typeface="Verdana" pitchFamily="34" charset="0"/>
              </a:rPr>
              <a:t>S,n</a:t>
            </a:r>
            <a:r>
              <a:rPr lang="en-US" altLang="en-US" sz="2000">
                <a:latin typeface="Verdana" pitchFamily="34" charset="0"/>
              </a:rPr>
              <a:t>):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endParaRPr lang="en-US" altLang="en-US" sz="2000">
              <a:latin typeface="Verdana" pitchFamily="34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 sz="2000" i="1">
                <a:latin typeface="Verdana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  <a:r>
              <a:rPr lang="en-US" altLang="en-US" b="1"/>
              <a:t>For				</a:t>
            </a:r>
            <a:r>
              <a:rPr lang="en-US" altLang="en-US" b="1" i="1">
                <a:solidFill>
                  <a:srgbClr val="000099"/>
                </a:solidFill>
              </a:rPr>
              <a:t>Generate cdf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	</a:t>
            </a:r>
            <a:r>
              <a:rPr lang="en-US" altLang="en-US" i="1"/>
              <a:t> </a:t>
            </a:r>
            <a:r>
              <a:rPr lang="en-US" altLang="en-US"/>
              <a:t>	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				</a:t>
            </a:r>
            <a:r>
              <a:rPr lang="en-US" altLang="en-US" b="1" i="1">
                <a:solidFill>
                  <a:srgbClr val="000099"/>
                </a:solidFill>
              </a:rPr>
              <a:t>Initialize threshold</a:t>
            </a:r>
            <a:endParaRPr lang="en-US" altLang="en-US"/>
          </a:p>
          <a:p>
            <a:pPr>
              <a:buSzTx/>
              <a:buFontTx/>
              <a:buAutoNum type="arabicPeriod"/>
            </a:pPr>
            <a:endParaRPr lang="en-US" altLang="en-US"/>
          </a:p>
          <a:p>
            <a:pPr>
              <a:buSzTx/>
              <a:buFontTx/>
              <a:buAutoNum type="arabicPeriod"/>
            </a:pPr>
            <a:r>
              <a:rPr lang="en-US" altLang="en-US" sz="2000">
                <a:latin typeface="Verdana" pitchFamily="34" charset="0"/>
              </a:rPr>
              <a:t> </a:t>
            </a:r>
            <a:r>
              <a:rPr lang="en-US" altLang="en-US" b="1"/>
              <a:t>For				</a:t>
            </a:r>
            <a:r>
              <a:rPr lang="en-US" altLang="en-US" b="1" i="1">
                <a:solidFill>
                  <a:srgbClr val="000099"/>
                </a:solidFill>
              </a:rPr>
              <a:t>Draw samples …</a:t>
            </a:r>
            <a:endParaRPr lang="en-US" altLang="en-US"/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 	</a:t>
            </a:r>
            <a:r>
              <a:rPr lang="en-US" altLang="en-US" b="1"/>
              <a:t>While </a:t>
            </a:r>
            <a:r>
              <a:rPr lang="en-US" altLang="en-US"/>
              <a:t>(            )	</a:t>
            </a:r>
            <a:r>
              <a:rPr lang="en-US" altLang="en-US" b="1" i="1">
                <a:solidFill>
                  <a:srgbClr val="000099"/>
                </a:solidFill>
              </a:rPr>
              <a:t>Skip until next threshold reached</a:t>
            </a:r>
            <a:endParaRPr lang="en-US" altLang="en-US"/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 	    </a:t>
            </a:r>
            <a:endParaRPr lang="en-US" altLang="en-US" i="1"/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				</a:t>
            </a:r>
            <a:r>
              <a:rPr lang="en-US" altLang="en-US" b="1" i="1">
                <a:solidFill>
                  <a:srgbClr val="000099"/>
                </a:solidFill>
              </a:rPr>
              <a:t>Insert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                                          </a:t>
            </a:r>
            <a:r>
              <a:rPr lang="en-US" altLang="en-US" b="1" i="1">
                <a:solidFill>
                  <a:srgbClr val="000099"/>
                </a:solidFill>
              </a:rPr>
              <a:t>Increment threshold</a:t>
            </a: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endParaRPr lang="en-US" altLang="en-US" b="1" i="1">
              <a:solidFill>
                <a:srgbClr val="000099"/>
              </a:solidFill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buSzTx/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Return</a:t>
            </a:r>
            <a:r>
              <a:rPr lang="en-US" altLang="en-US"/>
              <a:t> </a:t>
            </a:r>
            <a:r>
              <a:rPr lang="en-US" altLang="en-US" i="1"/>
              <a:t>S’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01600"/>
            <a:ext cx="8458200" cy="6477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3200"/>
              <a:t>Resampling Algorithm</a:t>
            </a:r>
            <a:endParaRPr lang="en-US" altLang="en-US" sz="4000"/>
          </a:p>
        </p:txBody>
      </p:sp>
      <p:graphicFrame>
        <p:nvGraphicFramePr>
          <p:cNvPr id="1281028" name="Object 4"/>
          <p:cNvGraphicFramePr>
            <a:graphicFrameLocks noChangeAspect="1"/>
          </p:cNvGraphicFramePr>
          <p:nvPr/>
        </p:nvGraphicFramePr>
        <p:xfrm>
          <a:off x="704850" y="1550988"/>
          <a:ext cx="1666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550988"/>
                        <a:ext cx="1666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29" name="Object 5"/>
          <p:cNvGraphicFramePr>
            <a:graphicFrameLocks noChangeAspect="1"/>
          </p:cNvGraphicFramePr>
          <p:nvPr/>
        </p:nvGraphicFramePr>
        <p:xfrm>
          <a:off x="1373188" y="1952625"/>
          <a:ext cx="10493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5" imgW="558720" imgH="177480" progId="Equation.3">
                  <p:embed/>
                </p:oleObj>
              </mc:Choice>
              <mc:Fallback>
                <p:oleObj name="Equation" r:id="rId5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952625"/>
                        <a:ext cx="10493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39" name="Object 15"/>
          <p:cNvGraphicFramePr>
            <a:graphicFrameLocks noChangeAspect="1"/>
          </p:cNvGraphicFramePr>
          <p:nvPr/>
        </p:nvGraphicFramePr>
        <p:xfrm>
          <a:off x="1141413" y="2274888"/>
          <a:ext cx="14525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7" imgW="774360" imgH="241200" progId="Equation.3">
                  <p:embed/>
                </p:oleObj>
              </mc:Choice>
              <mc:Fallback>
                <p:oleObj name="Equation" r:id="rId7" imgW="774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274888"/>
                        <a:ext cx="145256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0" name="Object 16"/>
          <p:cNvGraphicFramePr>
            <a:graphicFrameLocks noChangeAspect="1"/>
          </p:cNvGraphicFramePr>
          <p:nvPr/>
        </p:nvGraphicFramePr>
        <p:xfrm>
          <a:off x="798513" y="2692400"/>
          <a:ext cx="2190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9" imgW="1168200" imgH="228600" progId="Equation.3">
                  <p:embed/>
                </p:oleObj>
              </mc:Choice>
              <mc:Fallback>
                <p:oleObj name="Equation" r:id="rId9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692400"/>
                        <a:ext cx="2190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1" name="Object 17"/>
          <p:cNvGraphicFramePr>
            <a:graphicFrameLocks noChangeAspect="1"/>
          </p:cNvGraphicFramePr>
          <p:nvPr/>
        </p:nvGraphicFramePr>
        <p:xfrm>
          <a:off x="1298575" y="3402013"/>
          <a:ext cx="1073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11" imgW="571320" imgH="203040" progId="Equation.3">
                  <p:embed/>
                </p:oleObj>
              </mc:Choice>
              <mc:Fallback>
                <p:oleObj name="Equation" r:id="rId11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402013"/>
                        <a:ext cx="10731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2" name="Object 18"/>
          <p:cNvGraphicFramePr>
            <a:graphicFrameLocks noChangeAspect="1"/>
          </p:cNvGraphicFramePr>
          <p:nvPr/>
        </p:nvGraphicFramePr>
        <p:xfrm>
          <a:off x="1187450" y="4954588"/>
          <a:ext cx="16430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13" imgW="876240" imgH="253800" progId="Equation.3">
                  <p:embed/>
                </p:oleObj>
              </mc:Choice>
              <mc:Fallback>
                <p:oleObj name="Equation" r:id="rId13" imgW="876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54588"/>
                        <a:ext cx="16430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3" name="Object 19"/>
          <p:cNvGraphicFramePr>
            <a:graphicFrameLocks noChangeAspect="1"/>
          </p:cNvGraphicFramePr>
          <p:nvPr/>
        </p:nvGraphicFramePr>
        <p:xfrm>
          <a:off x="2276475" y="3771900"/>
          <a:ext cx="8096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15" imgW="431640" imgH="241200" progId="Equation.3">
                  <p:embed/>
                </p:oleObj>
              </mc:Choice>
              <mc:Fallback>
                <p:oleObj name="Equation" r:id="rId15" imgW="43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771900"/>
                        <a:ext cx="8096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4" name="Object 20"/>
          <p:cNvGraphicFramePr>
            <a:graphicFrameLocks noChangeAspect="1"/>
          </p:cNvGraphicFramePr>
          <p:nvPr/>
        </p:nvGraphicFramePr>
        <p:xfrm>
          <a:off x="1239838" y="4559300"/>
          <a:ext cx="2286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17" imgW="1218960" imgH="228600" progId="Equation.3">
                  <p:embed/>
                </p:oleObj>
              </mc:Choice>
              <mc:Fallback>
                <p:oleObj name="Equation" r:id="rId17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559300"/>
                        <a:ext cx="2286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5" name="Object 21"/>
          <p:cNvGraphicFramePr>
            <a:graphicFrameLocks noChangeAspect="1"/>
          </p:cNvGraphicFramePr>
          <p:nvPr/>
        </p:nvGraphicFramePr>
        <p:xfrm>
          <a:off x="1533525" y="4200525"/>
          <a:ext cx="8826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9" imgW="469800" imgH="177480" progId="Equation.3">
                  <p:embed/>
                </p:oleObj>
              </mc:Choice>
              <mc:Fallback>
                <p:oleObj name="Equation" r:id="rId19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200525"/>
                        <a:ext cx="8826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47" name="Text Box 23"/>
          <p:cNvSpPr txBox="1">
            <a:spLocks noChangeArrowheads="1"/>
          </p:cNvSpPr>
          <p:nvPr/>
        </p:nvSpPr>
        <p:spPr bwMode="auto">
          <a:xfrm>
            <a:off x="3267075" y="6435725"/>
            <a:ext cx="586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Also called </a:t>
            </a:r>
            <a:r>
              <a:rPr lang="en-US" altLang="en-US" sz="2000" b="1">
                <a:solidFill>
                  <a:schemeClr val="folHlink"/>
                </a:solidFill>
              </a:rPr>
              <a:t>stochastic universal sampling</a:t>
            </a:r>
          </a:p>
        </p:txBody>
      </p:sp>
    </p:spTree>
    <p:extLst>
      <p:ext uri="{BB962C8B-B14F-4D97-AF65-F5344CB8AC3E}">
        <p14:creationId xmlns:p14="http://schemas.microsoft.com/office/powerpoint/2010/main" val="398235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018" name="Picture 2" descr="mot1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047750"/>
            <a:ext cx="6334125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8019" name="Text Box 3"/>
          <p:cNvSpPr txBox="1">
            <a:spLocks noChangeArrowheads="1"/>
          </p:cNvSpPr>
          <p:nvPr/>
        </p:nvSpPr>
        <p:spPr bwMode="auto">
          <a:xfrm>
            <a:off x="2895600" y="482123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r>
              <a:rPr lang="en-US" altLang="en-US" sz="2400" b="1">
                <a:latin typeface="Times New Roman" pitchFamily="18" charset="0"/>
              </a:rPr>
              <a:t>Start</a:t>
            </a:r>
          </a:p>
        </p:txBody>
      </p:sp>
      <p:sp>
        <p:nvSpPr>
          <p:cNvPr id="123802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80988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Motion Model  Reminder</a:t>
            </a:r>
            <a:endParaRPr lang="en-US" altLang="en-US" b="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40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424863" cy="579437"/>
          </a:xfrm>
        </p:spPr>
        <p:txBody>
          <a:bodyPr/>
          <a:lstStyle/>
          <a:p>
            <a:r>
              <a:rPr lang="en-US" altLang="en-US" sz="3200"/>
              <a:t>Proximity Sensor Model Reminder</a:t>
            </a:r>
          </a:p>
        </p:txBody>
      </p:sp>
      <p:sp>
        <p:nvSpPr>
          <p:cNvPr id="1240068" name="Text Box 1028"/>
          <p:cNvSpPr txBox="1">
            <a:spLocks noChangeArrowheads="1"/>
          </p:cNvSpPr>
          <p:nvPr/>
        </p:nvSpPr>
        <p:spPr bwMode="auto">
          <a:xfrm>
            <a:off x="1289050" y="4991100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 b="1">
                <a:solidFill>
                  <a:schemeClr val="folHlink"/>
                </a:solidFill>
                <a:latin typeface="Times New Roman" pitchFamily="18" charset="0"/>
              </a:rPr>
              <a:t>Laser sensor</a:t>
            </a:r>
            <a:endParaRPr lang="en-US" alt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240069" name="Text Box 1029"/>
          <p:cNvSpPr txBox="1">
            <a:spLocks noChangeArrowheads="1"/>
          </p:cNvSpPr>
          <p:nvPr/>
        </p:nvSpPr>
        <p:spPr bwMode="auto">
          <a:xfrm>
            <a:off x="6054725" y="4914900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 b="1">
                <a:solidFill>
                  <a:schemeClr val="folHlink"/>
                </a:solidFill>
                <a:latin typeface="Times New Roman" pitchFamily="18" charset="0"/>
              </a:rPr>
              <a:t>Sonar sensor</a:t>
            </a:r>
            <a:endParaRPr lang="en-US" alt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1240070" name="Picture 1030" descr="la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57388"/>
            <a:ext cx="4495800" cy="28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071" name="Picture 1031" descr="son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43100"/>
            <a:ext cx="4572000" cy="29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80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8" grpId="0" autoUpdateAnimBg="0"/>
      <p:bldP spid="124006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Monte Carlo Localization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Random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Sampling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00" y="1600200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4308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D9C-DBE0-4CB3-A1A8-CF3AA566977C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1319938" name="Picture 2" descr="002mov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775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53AB-2736-4810-8888-1D3C1ACA6ECF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1321986" name="Picture 2" descr="003sca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176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805E-E5EB-45B2-A605-112837629759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1324034" name="Picture 2" descr="004wei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427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765-CE59-402D-8878-8996C3DF97E2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1328130" name="Picture 2" descr="006mov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37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700B-C786-4DF7-AE28-F6216F4A475A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1330178" name="Picture 2" descr="0071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0179" name="Picture 3" descr="007sca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74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91A1-113A-42CD-A182-6329B558B804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1332226" name="Picture 2" descr="0081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986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3625-98F3-4228-A49F-EC1522A2F8BD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1334274" name="Picture 2" descr="0091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407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1BEC-6899-4902-94F1-A0E563BE2E8D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1336322" name="Picture 2" descr="0101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427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0C6E-4405-408C-91B6-D84C0123681F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1338370" name="Picture 2" descr="0111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24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34B-8C27-46A2-B1D2-A877C3EED647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1340418" name="Picture 2" descr="012wei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60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7" name="Rectangle 3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8" name="Rectangle 4"/>
          <p:cNvSpPr>
            <a:spLocks noChangeArrowheads="1"/>
          </p:cNvSpPr>
          <p:nvPr/>
        </p:nvSpPr>
        <p:spPr bwMode="auto">
          <a:xfrm>
            <a:off x="228600" y="1284288"/>
            <a:ext cx="8686800" cy="514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en-US" dirty="0" smtClean="0">
                <a:latin typeface="Verdana" pitchFamily="34" charset="0"/>
              </a:rPr>
              <a:t>Idea: Represent </a:t>
            </a:r>
            <a:r>
              <a:rPr lang="en-US" altLang="en-US" dirty="0">
                <a:latin typeface="Verdana" pitchFamily="34" charset="0"/>
              </a:rPr>
              <a:t>belief by random </a:t>
            </a:r>
            <a:r>
              <a:rPr lang="en-US" altLang="en-US" dirty="0">
                <a:solidFill>
                  <a:srgbClr val="C5051C"/>
                </a:solidFill>
                <a:latin typeface="Verdana" pitchFamily="34" charset="0"/>
              </a:rPr>
              <a:t>samples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en-US" dirty="0">
                <a:latin typeface="Verdana" pitchFamily="34" charset="0"/>
              </a:rPr>
              <a:t>Estimation of </a:t>
            </a:r>
            <a:r>
              <a:rPr lang="en-US" altLang="en-US" dirty="0">
                <a:solidFill>
                  <a:srgbClr val="C5051C"/>
                </a:solidFill>
                <a:latin typeface="Verdana" pitchFamily="34" charset="0"/>
              </a:rPr>
              <a:t>non-Gaussian, nonlinear</a:t>
            </a:r>
            <a:r>
              <a:rPr lang="en-US" altLang="en-US" dirty="0">
                <a:latin typeface="Verdana" pitchFamily="34" charset="0"/>
              </a:rPr>
              <a:t> processes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endParaRPr lang="en-US" altLang="en-US" dirty="0">
              <a:latin typeface="Verdana" pitchFamily="34" charset="0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SzPct val="130000"/>
              <a:buFont typeface="Wingdings" pitchFamily="2" charset="2"/>
              <a:buChar char="§"/>
            </a:pPr>
            <a:r>
              <a:rPr lang="en-US" altLang="en-US" dirty="0">
                <a:latin typeface="Verdana" pitchFamily="34" charset="0"/>
              </a:rPr>
              <a:t>Monte Carlo filter, Survival of the fittest, Condensation, Bootstrap filter, Particle filter</a:t>
            </a:r>
          </a:p>
          <a:p>
            <a:pPr marL="0" indent="0" eaLnBrk="0" hangingPunct="0">
              <a:lnSpc>
                <a:spcPct val="110000"/>
              </a:lnSpc>
              <a:spcBef>
                <a:spcPct val="20000"/>
              </a:spcBef>
              <a:buSzPct val="130000"/>
            </a:pPr>
            <a:endParaRPr lang="en-US" altLang="en-US" dirty="0">
              <a:latin typeface="Verdana" pitchFamily="34" charset="0"/>
            </a:endParaRPr>
          </a:p>
        </p:txBody>
      </p:sp>
      <p:sp>
        <p:nvSpPr>
          <p:cNvPr id="11325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42888"/>
            <a:ext cx="8424863" cy="579437"/>
          </a:xfrm>
        </p:spPr>
        <p:txBody>
          <a:bodyPr/>
          <a:lstStyle/>
          <a:p>
            <a:r>
              <a:rPr lang="en-US" altLang="en-US" sz="3200"/>
              <a:t>Particle Filters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8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F5D-1882-4C25-8075-187F1EC0AE86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1342466" name="Picture 2" descr="0131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71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0CA-93E2-4119-9075-366AF62157E9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1344514" name="Picture 2" descr="0141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94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E96C-73DD-4CF6-850D-4945FAFD949B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1346562" name="Picture 2" descr="0151d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61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96E-4A67-4FBF-A6AF-27ABCF39D9A8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1348610" name="Picture 2" descr="0161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38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6E77-F620-4624-9E4B-BF9F8E477597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1350658" name="Picture 2" descr="0171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416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D57E-AF38-4409-BA5C-6E6DAA32141C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1352706" name="Picture 2" descr="0181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6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661-0F41-4759-8A20-EF6472FD12A5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1318914" name="SONAR-FLOOR-GLOBAL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81113"/>
            <a:ext cx="6715125" cy="4967287"/>
          </a:xfrm>
          <a:prstGeom prst="rect">
            <a:avLst/>
          </a:prstGeom>
          <a:noFill/>
          <a:ln w="508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8915" name="Freeform 3"/>
          <p:cNvSpPr>
            <a:spLocks/>
          </p:cNvSpPr>
          <p:nvPr/>
        </p:nvSpPr>
        <p:spPr bwMode="auto">
          <a:xfrm>
            <a:off x="3100388" y="2133600"/>
            <a:ext cx="1674812" cy="1549400"/>
          </a:xfrm>
          <a:custGeom>
            <a:avLst/>
            <a:gdLst>
              <a:gd name="T0" fmla="*/ 1055 w 1055"/>
              <a:gd name="T1" fmla="*/ 968 h 976"/>
              <a:gd name="T2" fmla="*/ 255 w 1055"/>
              <a:gd name="T3" fmla="*/ 976 h 976"/>
              <a:gd name="T4" fmla="*/ 23 w 1055"/>
              <a:gd name="T5" fmla="*/ 968 h 976"/>
              <a:gd name="T6" fmla="*/ 119 w 1055"/>
              <a:gd name="T7" fmla="*/ 928 h 976"/>
              <a:gd name="T8" fmla="*/ 127 w 1055"/>
              <a:gd name="T9" fmla="*/ 920 h 976"/>
              <a:gd name="T10" fmla="*/ 343 w 1055"/>
              <a:gd name="T11" fmla="*/ 896 h 976"/>
              <a:gd name="T12" fmla="*/ 495 w 1055"/>
              <a:gd name="T13" fmla="*/ 800 h 976"/>
              <a:gd name="T14" fmla="*/ 551 w 1055"/>
              <a:gd name="T15" fmla="*/ 600 h 976"/>
              <a:gd name="T16" fmla="*/ 543 w 1055"/>
              <a:gd name="T17" fmla="*/ 384 h 976"/>
              <a:gd name="T18" fmla="*/ 495 w 1055"/>
              <a:gd name="T19" fmla="*/ 0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5" h="976">
                <a:moveTo>
                  <a:pt x="1055" y="968"/>
                </a:moveTo>
                <a:cubicBezTo>
                  <a:pt x="922" y="969"/>
                  <a:pt x="427" y="976"/>
                  <a:pt x="255" y="976"/>
                </a:cubicBezTo>
                <a:cubicBezTo>
                  <a:pt x="83" y="976"/>
                  <a:pt x="46" y="976"/>
                  <a:pt x="23" y="968"/>
                </a:cubicBezTo>
                <a:cubicBezTo>
                  <a:pt x="0" y="960"/>
                  <a:pt x="102" y="936"/>
                  <a:pt x="119" y="928"/>
                </a:cubicBezTo>
                <a:cubicBezTo>
                  <a:pt x="136" y="920"/>
                  <a:pt x="90" y="925"/>
                  <a:pt x="127" y="920"/>
                </a:cubicBezTo>
                <a:cubicBezTo>
                  <a:pt x="164" y="915"/>
                  <a:pt x="282" y="916"/>
                  <a:pt x="343" y="896"/>
                </a:cubicBezTo>
                <a:cubicBezTo>
                  <a:pt x="404" y="876"/>
                  <a:pt x="460" y="849"/>
                  <a:pt x="495" y="800"/>
                </a:cubicBezTo>
                <a:cubicBezTo>
                  <a:pt x="530" y="751"/>
                  <a:pt x="543" y="669"/>
                  <a:pt x="551" y="600"/>
                </a:cubicBezTo>
                <a:cubicBezTo>
                  <a:pt x="559" y="531"/>
                  <a:pt x="552" y="484"/>
                  <a:pt x="543" y="384"/>
                </a:cubicBezTo>
                <a:cubicBezTo>
                  <a:pt x="534" y="284"/>
                  <a:pt x="502" y="67"/>
                  <a:pt x="495" y="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42875"/>
            <a:ext cx="8424863" cy="701675"/>
          </a:xfrm>
        </p:spPr>
        <p:txBody>
          <a:bodyPr/>
          <a:lstStyle/>
          <a:p>
            <a:r>
              <a:rPr lang="en-US" altLang="en-US" sz="4000">
                <a:latin typeface="Times New Roman" pitchFamily="18" charset="0"/>
              </a:rPr>
              <a:t>Sample-based Localization (sonar)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600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18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189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891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18914"/>
                </p:tgtEl>
              </p:cMediaNode>
            </p:video>
          </p:childTnLst>
        </p:cTn>
      </p:par>
    </p:tnLst>
    <p:bldLst>
      <p:bldP spid="13189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9DC0-8845-4EF4-A22F-B1FF1E74F08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Distribution</a:t>
            </a:r>
            <a:endParaRPr lang="de-DE" altLang="en-US"/>
          </a:p>
        </p:txBody>
      </p:sp>
      <p:pic>
        <p:nvPicPr>
          <p:cNvPr id="1313799" name="Picture 7" descr="sampl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527175"/>
            <a:ext cx="6554788" cy="46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2168-19B1-45BC-890B-C35E33CF69A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"/>
            <a:ext cx="8424863" cy="1190625"/>
          </a:xfrm>
        </p:spPr>
        <p:txBody>
          <a:bodyPr/>
          <a:lstStyle/>
          <a:p>
            <a:r>
              <a:rPr lang="en-US" altLang="en-US"/>
              <a:t>After Incorporating Ten Ultrasound Scans</a:t>
            </a:r>
            <a:endParaRPr lang="de-DE" altLang="en-US"/>
          </a:p>
        </p:txBody>
      </p:sp>
      <p:pic>
        <p:nvPicPr>
          <p:cNvPr id="1314820" name="Picture 4" descr="sample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1541463"/>
            <a:ext cx="6535737" cy="46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D546-B2C5-49FD-9B8C-396082B4C9F3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1316868" name="Picture 4" descr="sample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558925"/>
            <a:ext cx="650081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"/>
            <a:ext cx="8424863" cy="1190625"/>
          </a:xfrm>
        </p:spPr>
        <p:txBody>
          <a:bodyPr/>
          <a:lstStyle/>
          <a:p>
            <a:r>
              <a:rPr lang="en-US" altLang="en-US"/>
              <a:t>After Incorporating 65 Ultrasound Scans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861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599" cy="482254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MC Localization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4186200"/>
            <a:ext cx="5563500" cy="23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Start with lots of random samples (aka particles)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Weight each with probability based on sensor reading. </a:t>
            </a:r>
          </a:p>
        </p:txBody>
      </p:sp>
    </p:spTree>
    <p:extLst>
      <p:ext uri="{BB962C8B-B14F-4D97-AF65-F5344CB8AC3E}">
        <p14:creationId xmlns:p14="http://schemas.microsoft.com/office/powerpoint/2010/main" val="3052887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DE66-DC20-47DD-837E-BCFAC3B5E0E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7375"/>
            <a:ext cx="8424863" cy="641350"/>
          </a:xfrm>
        </p:spPr>
        <p:txBody>
          <a:bodyPr/>
          <a:lstStyle/>
          <a:p>
            <a:r>
              <a:rPr lang="en-US" altLang="en-US"/>
              <a:t>Estimated Path</a:t>
            </a:r>
            <a:endParaRPr lang="de-DE" altLang="en-US"/>
          </a:p>
        </p:txBody>
      </p:sp>
      <p:pic>
        <p:nvPicPr>
          <p:cNvPr id="1317892" name="Picture 4" descr="p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617663"/>
            <a:ext cx="6134100" cy="43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/>
              <a:t>Mobile Robot Localization</a:t>
            </a:r>
            <a:endParaRPr lang="en-US" sz="2400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particle is a potential pose of the robot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Proposal </a:t>
            </a:r>
            <a:r>
              <a:rPr lang="en-US" sz="2400" dirty="0"/>
              <a:t>distribution is the motion model of the robot (prediction step)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observation model is used to compute the importance weight (correction step)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7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599" cy="482254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MC Localization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4223150"/>
            <a:ext cx="5662200" cy="234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Given an action a,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Use importance weighting to select </a:t>
            </a:r>
            <a:r>
              <a:rPr lang="en" sz="2400" dirty="0" smtClean="0"/>
              <a:t>from the old particles </a:t>
            </a:r>
            <a:endParaRPr lang="en"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Probabilistically create new particle given action and motion model</a:t>
            </a:r>
          </a:p>
        </p:txBody>
      </p:sp>
    </p:spTree>
    <p:extLst>
      <p:ext uri="{BB962C8B-B14F-4D97-AF65-F5344CB8AC3E}">
        <p14:creationId xmlns:p14="http://schemas.microsoft.com/office/powerpoint/2010/main" val="29007371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599" cy="482254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Adaptive Monte Carlo Localization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4432450"/>
            <a:ext cx="5341799" cy="21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often abbreviated AMCL</a:t>
            </a:r>
          </a:p>
        </p:txBody>
      </p:sp>
    </p:spTree>
    <p:extLst>
      <p:ext uri="{BB962C8B-B14F-4D97-AF65-F5344CB8AC3E}">
        <p14:creationId xmlns:p14="http://schemas.microsoft.com/office/powerpoint/2010/main" val="9955931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37668" name="Picture 4" descr="uni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6868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66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Particle Filters</a:t>
            </a:r>
          </a:p>
        </p:txBody>
      </p:sp>
    </p:spTree>
    <p:extLst>
      <p:ext uri="{BB962C8B-B14F-4D97-AF65-F5344CB8AC3E}">
        <p14:creationId xmlns:p14="http://schemas.microsoft.com/office/powerpoint/2010/main" val="110429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97060" name="Object 4"/>
          <p:cNvGraphicFramePr>
            <a:graphicFrameLocks noChangeAspect="1"/>
          </p:cNvGraphicFramePr>
          <p:nvPr/>
        </p:nvGraphicFramePr>
        <p:xfrm>
          <a:off x="1639888" y="609600"/>
          <a:ext cx="64674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920680" imgH="660240" progId="Equation.3">
                  <p:embed/>
                </p:oleObj>
              </mc:Choice>
              <mc:Fallback>
                <p:oleObj name="Equation" r:id="rId3" imgW="2920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609600"/>
                        <a:ext cx="6467475" cy="1450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7061" name="Picture 5" descr="pGive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86106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7062" name="Picture 6" descr="unifor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15265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706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0650"/>
            <a:ext cx="8424863" cy="457200"/>
          </a:xfrm>
        </p:spPr>
        <p:txBody>
          <a:bodyPr/>
          <a:lstStyle/>
          <a:p>
            <a:r>
              <a:rPr lang="en-US" altLang="en-US" sz="2400"/>
              <a:t>Sensor Information: 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2029909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082" name="Picture 2" descr="pGive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90500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083" name="Rectangle 3"/>
          <p:cNvSpPr>
            <a:spLocks noChangeArrowheads="1"/>
          </p:cNvSpPr>
          <p:nvPr/>
        </p:nvSpPr>
        <p:spPr bwMode="auto">
          <a:xfrm>
            <a:off x="381000" y="2413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084" name="Rectangle 4"/>
          <p:cNvSpPr>
            <a:spLocks noChangeArrowheads="1"/>
          </p:cNvSpPr>
          <p:nvPr/>
        </p:nvSpPr>
        <p:spPr bwMode="auto">
          <a:xfrm>
            <a:off x="5916613" y="1206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085" name="Rectangle 5"/>
          <p:cNvSpPr>
            <a:spLocks noChangeArrowheads="1"/>
          </p:cNvSpPr>
          <p:nvPr/>
        </p:nvSpPr>
        <p:spPr bwMode="auto">
          <a:xfrm>
            <a:off x="393700" y="0"/>
            <a:ext cx="81407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400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endParaRPr lang="en-US" altLang="en-US" sz="4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98087" name="Line 7"/>
          <p:cNvSpPr>
            <a:spLocks noChangeShapeType="1"/>
          </p:cNvSpPr>
          <p:nvPr/>
        </p:nvSpPr>
        <p:spPr bwMode="auto">
          <a:xfrm>
            <a:off x="2590800" y="2667000"/>
            <a:ext cx="685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98088" name="Object 8"/>
          <p:cNvGraphicFramePr>
            <a:graphicFrameLocks noChangeAspect="1"/>
          </p:cNvGraphicFramePr>
          <p:nvPr/>
        </p:nvGraphicFramePr>
        <p:xfrm>
          <a:off x="714375" y="874713"/>
          <a:ext cx="52784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2400120" imgH="279360" progId="Equation.3">
                  <p:embed/>
                </p:oleObj>
              </mc:Choice>
              <mc:Fallback>
                <p:oleObj name="Equation" r:id="rId4" imgW="24001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874713"/>
                        <a:ext cx="5278438" cy="614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090" name="Picture 10" descr="pGivenO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495800"/>
            <a:ext cx="8389937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09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0813"/>
            <a:ext cx="8424863" cy="579437"/>
          </a:xfrm>
        </p:spPr>
        <p:txBody>
          <a:bodyPr/>
          <a:lstStyle/>
          <a:p>
            <a:r>
              <a:rPr lang="en-US" altLang="en-US" sz="3200"/>
              <a:t>Robot Motion</a:t>
            </a:r>
          </a:p>
        </p:txBody>
      </p:sp>
    </p:spTree>
    <p:extLst>
      <p:ext uri="{BB962C8B-B14F-4D97-AF65-F5344CB8AC3E}">
        <p14:creationId xmlns:p14="http://schemas.microsoft.com/office/powerpoint/2010/main" val="352659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396</Words>
  <Application>Microsoft Office PowerPoint</Application>
  <PresentationFormat>On-screen Show (4:3)</PresentationFormat>
  <Paragraphs>149</Paragraphs>
  <Slides>41</Slides>
  <Notes>22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Microsoft Equation 3.0</vt:lpstr>
      <vt:lpstr>Particle filters for Robot Localization </vt:lpstr>
      <vt:lpstr>Monte Carlo Localization</vt:lpstr>
      <vt:lpstr>Particle Filters</vt:lpstr>
      <vt:lpstr>MC Localization</vt:lpstr>
      <vt:lpstr>MC Localization</vt:lpstr>
      <vt:lpstr>Adaptive Monte Carlo Localization</vt:lpstr>
      <vt:lpstr>Particle Filters</vt:lpstr>
      <vt:lpstr>Sensor Information: Importance Sampling</vt:lpstr>
      <vt:lpstr>Robot Motion</vt:lpstr>
      <vt:lpstr>Sensor Information: Importance Sampling</vt:lpstr>
      <vt:lpstr>Robot Motion</vt:lpstr>
      <vt:lpstr>PowerPoint Presentation</vt:lpstr>
      <vt:lpstr>Particle Filter Algorithm</vt:lpstr>
      <vt:lpstr>Particle Filter Algorithm</vt:lpstr>
      <vt:lpstr>Resampling</vt:lpstr>
      <vt:lpstr>Resampling</vt:lpstr>
      <vt:lpstr>Resampling Algorithm</vt:lpstr>
      <vt:lpstr>Motion Model  Reminder</vt:lpstr>
      <vt:lpstr>Proximity Sensor Model 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Sample-based Localization (sonar)</vt:lpstr>
      <vt:lpstr>Initial Distribution</vt:lpstr>
      <vt:lpstr>After Incorporating Ten Ultrasound Scans</vt:lpstr>
      <vt:lpstr>After Incorporating 65 Ultrasound Scans</vt:lpstr>
      <vt:lpstr>Estimated Path</vt:lpstr>
      <vt:lpstr>PowerPoint Presentation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</dc:creator>
  <cp:lastModifiedBy>fer</cp:lastModifiedBy>
  <cp:revision>7</cp:revision>
  <dcterms:created xsi:type="dcterms:W3CDTF">2016-04-04T23:19:13Z</dcterms:created>
  <dcterms:modified xsi:type="dcterms:W3CDTF">2016-04-05T03:05:48Z</dcterms:modified>
</cp:coreProperties>
</file>