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3"/>
  </p:notesMasterIdLst>
  <p:sldIdLst>
    <p:sldId id="300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embeddedFontLst>
    <p:embeddedFont>
      <p:font typeface="Nixie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2F5959-9773-480F-9261-C83F156BD1A5}">
  <a:tblStyle styleId="{592F5959-9773-480F-9261-C83F156BD1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>
      <p:cViewPr>
        <p:scale>
          <a:sx n="96" d="100"/>
          <a:sy n="96" d="100"/>
        </p:scale>
        <p:origin x="-145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508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Nixie One"/>
              <a:buNone/>
              <a:defRPr sz="36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Nixie One"/>
              <a:defRPr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Nixie One"/>
              <a:defRPr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Nixie One"/>
              <a:defRPr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Nixie One"/>
              <a:defRPr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6447066"/>
            <a:ext cx="9144000" cy="41069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Mobile Robotics																	Spring 2015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Kalman: Assume a Linear System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t</a:t>
            </a:r>
            <a:r>
              <a:rPr lang="en"/>
              <a:t> = F</a:t>
            </a:r>
            <a:r>
              <a:rPr lang="en" baseline="-25000"/>
              <a:t>t</a:t>
            </a:r>
            <a:r>
              <a:rPr lang="en"/>
              <a:t> x</a:t>
            </a:r>
            <a:r>
              <a:rPr lang="en" baseline="-25000"/>
              <a:t>t-1</a:t>
            </a:r>
            <a:r>
              <a:rPr lang="en"/>
              <a:t> + B</a:t>
            </a:r>
            <a:r>
              <a:rPr lang="en" baseline="-25000"/>
              <a:t>t</a:t>
            </a:r>
            <a:r>
              <a:rPr lang="en"/>
              <a:t> u</a:t>
            </a:r>
            <a:r>
              <a:rPr lang="en" baseline="-25000"/>
              <a:t>t</a:t>
            </a:r>
            <a:r>
              <a:rPr lang="en"/>
              <a:t>  + w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endParaRPr baseline="-25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t </a:t>
            </a:r>
            <a:r>
              <a:rPr lang="en"/>
              <a:t>= state (estimate)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 baseline="-25000"/>
              <a:t>t</a:t>
            </a:r>
            <a:r>
              <a:rPr lang="en"/>
              <a:t> = 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 baseline="-25000"/>
              <a:t>t</a:t>
            </a:r>
            <a:r>
              <a:rPr lang="en"/>
              <a:t> = state transition matrix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 baseline="-25000"/>
              <a:t>t</a:t>
            </a:r>
            <a:r>
              <a:rPr lang="en"/>
              <a:t> = control input matrix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 baseline="-25000"/>
              <a:t>t</a:t>
            </a:r>
            <a:r>
              <a:rPr lang="en"/>
              <a:t> = noise      w</a:t>
            </a:r>
            <a:r>
              <a:rPr lang="en" baseline="-25000"/>
              <a:t>t</a:t>
            </a:r>
            <a:r>
              <a:rPr lang="en"/>
              <a:t> ~ N(0,Q</a:t>
            </a:r>
            <a:r>
              <a:rPr lang="en" baseline="-25000"/>
              <a:t>t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Kalman: Measurements 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lang="en" baseline="-25000"/>
              <a:t>t</a:t>
            </a:r>
            <a:r>
              <a:rPr lang="en"/>
              <a:t> = H</a:t>
            </a:r>
            <a:r>
              <a:rPr lang="en" baseline="-25000"/>
              <a:t>t</a:t>
            </a:r>
            <a:r>
              <a:rPr lang="en"/>
              <a:t>x</a:t>
            </a:r>
            <a:r>
              <a:rPr lang="en" baseline="-25000"/>
              <a:t>t</a:t>
            </a:r>
            <a:r>
              <a:rPr lang="en"/>
              <a:t> + v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lang="en" baseline="-25000"/>
              <a:t>t</a:t>
            </a:r>
            <a:r>
              <a:rPr lang="en"/>
              <a:t> = measurements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t </a:t>
            </a:r>
            <a:r>
              <a:rPr lang="en"/>
              <a:t>= Transformation matrix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 baseline="-25000"/>
              <a:t>t</a:t>
            </a:r>
            <a:r>
              <a:rPr lang="en"/>
              <a:t> = observational noise v</a:t>
            </a:r>
            <a:r>
              <a:rPr lang="en" baseline="-25000"/>
              <a:t>t</a:t>
            </a:r>
            <a:r>
              <a:rPr lang="en"/>
              <a:t> ~ N(0, R</a:t>
            </a:r>
            <a:r>
              <a:rPr lang="en" baseline="-25000"/>
              <a:t>t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Kalman: Belief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Gaussian Distribution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= initial mean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 baseline="-25000"/>
              <a:t>0</a:t>
            </a:r>
            <a:r>
              <a:rPr lang="en"/>
              <a:t> = Variance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N(x</a:t>
            </a:r>
            <a:r>
              <a:rPr lang="en" baseline="-25000"/>
              <a:t>0</a:t>
            </a:r>
            <a:r>
              <a:rPr lang="en"/>
              <a:t>, P</a:t>
            </a:r>
            <a:r>
              <a:rPr lang="en" baseline="-25000"/>
              <a:t>0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Kalman Example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4012700"/>
            <a:ext cx="1308599" cy="78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State: 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45"/>
            <a:ext cx="9143999" cy="25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1804075" y="4132725"/>
            <a:ext cx="601199" cy="785399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x</a:t>
            </a:r>
            <a:r>
              <a:rPr lang="en" sz="24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v</a:t>
            </a:r>
            <a:r>
              <a:rPr lang="en" sz="24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993975" y="3952687"/>
            <a:ext cx="1521600" cy="78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Action: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593325" y="3941750"/>
            <a:ext cx="1023599" cy="9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f</a:t>
            </a:r>
            <a:r>
              <a:rPr lang="en" sz="24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/m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 Update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57200" y="2688200"/>
            <a:ext cx="6221699" cy="233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x</a:t>
            </a:r>
            <a:r>
              <a:rPr lang="en" sz="30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 = x</a:t>
            </a:r>
            <a:r>
              <a:rPr lang="en" sz="3000" baseline="-25000">
                <a:latin typeface="Nixie One"/>
                <a:ea typeface="Nixie One"/>
                <a:cs typeface="Nixie One"/>
                <a:sym typeface="Nixie One"/>
              </a:rPr>
              <a:t>t-1</a:t>
            </a: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 + v</a:t>
            </a:r>
            <a:r>
              <a:rPr lang="en" sz="3000" baseline="-25000">
                <a:latin typeface="Nixie One"/>
                <a:ea typeface="Nixie One"/>
                <a:cs typeface="Nixie One"/>
                <a:sym typeface="Nixie One"/>
              </a:rPr>
              <a:t>t-1</a:t>
            </a: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△t + 0.5 (f</a:t>
            </a:r>
            <a:r>
              <a:rPr lang="en" sz="30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/m) * </a:t>
            </a: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△t</a:t>
            </a:r>
            <a:r>
              <a:rPr lang="en" sz="3000" baseline="30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sz="3000" baseline="30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</a:t>
            </a:r>
            <a:r>
              <a:rPr lang="en" sz="30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 = v</a:t>
            </a:r>
            <a:r>
              <a:rPr lang="en" sz="30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t-1</a:t>
            </a: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 + (f</a:t>
            </a:r>
            <a:r>
              <a:rPr lang="en" sz="30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/m)△t 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1308599" cy="78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State: </a:t>
            </a:r>
          </a:p>
        </p:txBody>
      </p:sp>
      <p:sp>
        <p:nvSpPr>
          <p:cNvPr id="273" name="Shape 273"/>
          <p:cNvSpPr/>
          <p:nvPr/>
        </p:nvSpPr>
        <p:spPr>
          <a:xfrm>
            <a:off x="1804075" y="1720225"/>
            <a:ext cx="601199" cy="785399"/>
          </a:xfrm>
          <a:prstGeom prst="bracket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x</a:t>
            </a:r>
            <a:r>
              <a:rPr lang="en" sz="24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v</a:t>
            </a:r>
            <a:r>
              <a:rPr lang="en" sz="24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2993975" y="1660225"/>
            <a:ext cx="1521600" cy="78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Action: 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701475" y="4870537"/>
            <a:ext cx="6324025" cy="785412"/>
            <a:chOff x="701475" y="4870537"/>
            <a:chExt cx="6324025" cy="785412"/>
          </a:xfrm>
        </p:grpSpPr>
        <p:sp>
          <p:nvSpPr>
            <p:cNvPr id="276" name="Shape 276"/>
            <p:cNvSpPr/>
            <p:nvPr/>
          </p:nvSpPr>
          <p:spPr>
            <a:xfrm>
              <a:off x="701475" y="4870537"/>
              <a:ext cx="601199" cy="785399"/>
            </a:xfrm>
            <a:prstGeom prst="bracketPai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x'</a:t>
              </a:r>
              <a:r>
                <a:rPr lang="en" sz="2400" baseline="-25000">
                  <a:latin typeface="Nixie One"/>
                  <a:ea typeface="Nixie One"/>
                  <a:cs typeface="Nixie One"/>
                  <a:sym typeface="Nixie One"/>
                </a:rPr>
                <a:t>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v'</a:t>
              </a:r>
              <a:r>
                <a:rPr lang="en" sz="2400" baseline="-25000">
                  <a:latin typeface="Nixie One"/>
                  <a:ea typeface="Nixie One"/>
                  <a:cs typeface="Nixie One"/>
                  <a:sym typeface="Nixie One"/>
                </a:rPr>
                <a:t>t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1457450" y="4955600"/>
              <a:ext cx="4005899" cy="615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=						+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890250" y="4870550"/>
              <a:ext cx="1180500" cy="785399"/>
            </a:xfrm>
            <a:prstGeom prst="bracketPai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1	</a:t>
              </a:r>
              <a:r>
                <a:rPr lang="en" sz="24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△t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0	1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219775" y="4870550"/>
              <a:ext cx="909600" cy="785399"/>
            </a:xfrm>
            <a:prstGeom prst="bracketPai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x</a:t>
              </a:r>
              <a:r>
                <a:rPr lang="en" sz="2400" baseline="-25000">
                  <a:latin typeface="Nixie One"/>
                  <a:ea typeface="Nixie One"/>
                  <a:cs typeface="Nixie One"/>
                  <a:sym typeface="Nixie One"/>
                </a:rPr>
                <a:t>t-1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v</a:t>
              </a:r>
              <a:r>
                <a:rPr lang="en" sz="2400" baseline="-25000">
                  <a:latin typeface="Nixie One"/>
                  <a:ea typeface="Nixie One"/>
                  <a:cs typeface="Nixie One"/>
                  <a:sym typeface="Nixie One"/>
                </a:rPr>
                <a:t>t-1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767925" y="4870550"/>
              <a:ext cx="1180500" cy="785399"/>
            </a:xfrm>
            <a:prstGeom prst="bracketPair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△t</a:t>
              </a:r>
              <a:r>
                <a:rPr lang="en" sz="2400" baseline="300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r>
                <a:rPr lang="en" sz="24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/2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△t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6115900" y="4870550"/>
              <a:ext cx="909600" cy="785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f</a:t>
              </a:r>
              <a:r>
                <a:rPr lang="en" sz="2400" baseline="-250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t</a:t>
              </a:r>
              <a:r>
                <a:rPr lang="en" sz="2400">
                  <a:solidFill>
                    <a:schemeClr val="dk1"/>
                  </a:solidFill>
                  <a:latin typeface="Nixie One"/>
                  <a:ea typeface="Nixie One"/>
                  <a:cs typeface="Nixie One"/>
                  <a:sym typeface="Nixie One"/>
                </a:rPr>
                <a:t>/m</a:t>
              </a: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4515575" y="1445125"/>
            <a:ext cx="857400" cy="12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f</a:t>
            </a:r>
            <a:r>
              <a:rPr lang="en" sz="24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/m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Kalman: Elapse Time Update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x'</a:t>
            </a:r>
            <a:r>
              <a:rPr lang="en" baseline="-25000"/>
              <a:t>t</a:t>
            </a:r>
            <a:r>
              <a:rPr lang="en"/>
              <a:t> = F</a:t>
            </a:r>
            <a:r>
              <a:rPr lang="en" baseline="-25000"/>
              <a:t>t</a:t>
            </a:r>
            <a:r>
              <a:rPr lang="en"/>
              <a:t>x</a:t>
            </a:r>
            <a:r>
              <a:rPr lang="en" baseline="-25000"/>
              <a:t>t-1</a:t>
            </a:r>
            <a:r>
              <a:rPr lang="en"/>
              <a:t> + B</a:t>
            </a:r>
            <a:r>
              <a:rPr lang="en" baseline="-25000"/>
              <a:t>t</a:t>
            </a:r>
            <a:r>
              <a:rPr lang="en"/>
              <a:t>u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P'</a:t>
            </a:r>
            <a:r>
              <a:rPr lang="en" baseline="-25000"/>
              <a:t>t</a:t>
            </a:r>
            <a:r>
              <a:rPr lang="en"/>
              <a:t> = F</a:t>
            </a:r>
            <a:r>
              <a:rPr lang="en" baseline="-25000"/>
              <a:t>t</a:t>
            </a:r>
            <a:r>
              <a:rPr lang="en"/>
              <a:t>P</a:t>
            </a:r>
            <a:r>
              <a:rPr lang="en" baseline="-25000"/>
              <a:t>t-1</a:t>
            </a:r>
            <a:r>
              <a:rPr lang="en"/>
              <a:t> F</a:t>
            </a:r>
            <a:r>
              <a:rPr lang="en" baseline="30000"/>
              <a:t>T</a:t>
            </a:r>
            <a:r>
              <a:rPr lang="en" baseline="-25000"/>
              <a:t>t </a:t>
            </a:r>
            <a:r>
              <a:rPr lang="en"/>
              <a:t>+ Q</a:t>
            </a:r>
            <a:r>
              <a:rPr lang="en" baseline="-25000"/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Kalman: Measurement Update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Kalman Gain</a:t>
            </a:r>
            <a:r>
              <a:rPr lang="en" sz="2400"/>
              <a:t> (how much to correct estimate)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 baseline="-25000"/>
              <a:t>t</a:t>
            </a:r>
            <a:r>
              <a:rPr lang="en"/>
              <a:t> = P'</a:t>
            </a:r>
            <a:r>
              <a:rPr lang="en" baseline="-25000"/>
              <a:t>t</a:t>
            </a:r>
            <a:r>
              <a:rPr lang="en"/>
              <a:t>H</a:t>
            </a:r>
            <a:r>
              <a:rPr lang="en" baseline="30000"/>
              <a:t>T</a:t>
            </a:r>
            <a:r>
              <a:rPr lang="en" baseline="-25000"/>
              <a:t>t</a:t>
            </a:r>
            <a:r>
              <a:rPr lang="en"/>
              <a:t> (H</a:t>
            </a:r>
            <a:r>
              <a:rPr lang="en" baseline="-25000"/>
              <a:t>t</a:t>
            </a:r>
            <a:r>
              <a:rPr lang="en"/>
              <a:t>P'</a:t>
            </a:r>
            <a:r>
              <a:rPr lang="en" baseline="-25000"/>
              <a:t>t</a:t>
            </a:r>
            <a:r>
              <a:rPr lang="en"/>
              <a:t>H</a:t>
            </a:r>
            <a:r>
              <a:rPr lang="en" baseline="30000"/>
              <a:t>T</a:t>
            </a:r>
            <a:r>
              <a:rPr lang="en" baseline="-25000"/>
              <a:t>t</a:t>
            </a:r>
            <a:r>
              <a:rPr lang="en"/>
              <a:t> + R</a:t>
            </a:r>
            <a:r>
              <a:rPr lang="en" baseline="-25000"/>
              <a:t>t</a:t>
            </a:r>
            <a:r>
              <a:rPr lang="en"/>
              <a:t>)</a:t>
            </a:r>
            <a:r>
              <a:rPr lang="en" baseline="30000"/>
              <a:t>-1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New Belief: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t</a:t>
            </a:r>
            <a:r>
              <a:rPr lang="en"/>
              <a:t> = x'</a:t>
            </a:r>
            <a:r>
              <a:rPr lang="en" baseline="-25000"/>
              <a:t>t</a:t>
            </a:r>
            <a:r>
              <a:rPr lang="en"/>
              <a:t> + K</a:t>
            </a:r>
            <a:r>
              <a:rPr lang="en" baseline="-25000"/>
              <a:t>t</a:t>
            </a:r>
            <a:r>
              <a:rPr lang="en"/>
              <a:t>(z</a:t>
            </a:r>
            <a:r>
              <a:rPr lang="en" baseline="-25000"/>
              <a:t>t</a:t>
            </a:r>
            <a:r>
              <a:rPr lang="en"/>
              <a:t>-H</a:t>
            </a:r>
            <a:r>
              <a:rPr lang="en" baseline="-25000"/>
              <a:t>t</a:t>
            </a:r>
            <a:r>
              <a:rPr lang="en"/>
              <a:t>x'</a:t>
            </a:r>
            <a:r>
              <a:rPr lang="en" baseline="-25000"/>
              <a:t>t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 baseline="-25000"/>
              <a:t>t</a:t>
            </a:r>
            <a:r>
              <a:rPr lang="en"/>
              <a:t> = P'</a:t>
            </a:r>
            <a:r>
              <a:rPr lang="en" baseline="-25000"/>
              <a:t>t</a:t>
            </a:r>
            <a:r>
              <a:rPr lang="en"/>
              <a:t> - K</a:t>
            </a:r>
            <a:r>
              <a:rPr lang="en" baseline="-25000"/>
              <a:t>t</a:t>
            </a:r>
            <a:r>
              <a:rPr lang="en"/>
              <a:t>H</a:t>
            </a:r>
            <a:r>
              <a:rPr lang="en" baseline="-25000"/>
              <a:t>t</a:t>
            </a:r>
            <a:r>
              <a:rPr lang="en"/>
              <a:t>P'</a:t>
            </a:r>
            <a:r>
              <a:rPr lang="en" baseline="-25000"/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Kalman Filter Example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t </a:t>
            </a:r>
            <a:r>
              <a:rPr lang="en"/>
              <a:t>= just position (meters)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 baseline="-25000"/>
              <a:t>t</a:t>
            </a:r>
            <a:r>
              <a:rPr lang="en"/>
              <a:t> = 1 m/s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 baseline="-25000"/>
              <a:t>t</a:t>
            </a:r>
            <a:r>
              <a:rPr lang="en"/>
              <a:t> ~ N(0,0.1)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 baseline="-25000"/>
              <a:t>t</a:t>
            </a:r>
            <a:r>
              <a:rPr lang="en"/>
              <a:t> ~ N(0,1.0)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 = 4.5		P</a:t>
            </a:r>
            <a:r>
              <a:rPr lang="en" baseline="30000"/>
              <a:t>2</a:t>
            </a:r>
            <a:r>
              <a:rPr lang="en"/>
              <a:t> = 2.0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x'</a:t>
            </a:r>
            <a:r>
              <a:rPr lang="en" baseline="-25000"/>
              <a:t>t</a:t>
            </a:r>
            <a:r>
              <a:rPr lang="en"/>
              <a:t> = x</a:t>
            </a:r>
            <a:r>
              <a:rPr lang="en" baseline="-25000"/>
              <a:t>t-1</a:t>
            </a:r>
            <a:r>
              <a:rPr lang="en"/>
              <a:t> + u</a:t>
            </a:r>
            <a:r>
              <a:rPr lang="en" baseline="-25000"/>
              <a:t>t</a:t>
            </a:r>
            <a:r>
              <a:rPr lang="en"/>
              <a:t> + w</a:t>
            </a:r>
            <a:r>
              <a:rPr lang="en" baseline="-25000"/>
              <a:t>t </a:t>
            </a:r>
            <a:r>
              <a:rPr lang="en"/>
              <a:t>	(F=1, B=1)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lang="en" baseline="-25000"/>
              <a:t>t</a:t>
            </a:r>
            <a:r>
              <a:rPr lang="en"/>
              <a:t> = x</a:t>
            </a:r>
            <a:r>
              <a:rPr lang="en" baseline="-25000"/>
              <a:t>t </a:t>
            </a:r>
            <a:r>
              <a:rPr lang="en"/>
              <a:t>+ v</a:t>
            </a:r>
            <a:r>
              <a:rPr lang="en" baseline="-25000"/>
              <a:t>t</a:t>
            </a:r>
            <a:r>
              <a:rPr lang="en"/>
              <a:t> 				(H=1)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t=0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0</a:t>
            </a:r>
            <a:r>
              <a:rPr lang="en"/>
              <a:t>=4.5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 baseline="30000"/>
              <a:t>2</a:t>
            </a:r>
            <a:r>
              <a:rPr lang="en"/>
              <a:t>=2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l="28309" t="44892" r="47903" b="30303"/>
          <a:stretch/>
        </p:blipFill>
        <p:spPr>
          <a:xfrm>
            <a:off x="2669876" y="1791275"/>
            <a:ext cx="5672300" cy="3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t=1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= x</a:t>
            </a:r>
            <a:r>
              <a:rPr lang="en" baseline="-25000"/>
              <a:t>0</a:t>
            </a:r>
            <a:r>
              <a:rPr lang="en"/>
              <a:t> + 1 = 5.5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P'</a:t>
            </a:r>
            <a:r>
              <a:rPr lang="en" baseline="-25000"/>
              <a:t>1</a:t>
            </a:r>
            <a:r>
              <a:rPr lang="en"/>
              <a:t> = F</a:t>
            </a:r>
            <a:r>
              <a:rPr lang="en" baseline="-25000"/>
              <a:t>0</a:t>
            </a:r>
            <a:r>
              <a:rPr lang="en"/>
              <a:t>P</a:t>
            </a:r>
            <a:r>
              <a:rPr lang="en" baseline="-25000"/>
              <a:t>0</a:t>
            </a:r>
            <a:r>
              <a:rPr lang="en"/>
              <a:t> F</a:t>
            </a:r>
            <a:r>
              <a:rPr lang="en" baseline="30000"/>
              <a:t>T</a:t>
            </a:r>
            <a:r>
              <a:rPr lang="en" baseline="-25000"/>
              <a:t>0 </a:t>
            </a:r>
            <a:r>
              <a:rPr lang="en"/>
              <a:t>+ Q</a:t>
            </a:r>
            <a:r>
              <a:rPr lang="en" baseline="-25000"/>
              <a:t>0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= 1 * 2 * 1 + 0.1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= 2.1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l="28032" t="26898" r="47621" b="46595"/>
          <a:stretch/>
        </p:blipFill>
        <p:spPr>
          <a:xfrm>
            <a:off x="4186877" y="3454600"/>
            <a:ext cx="4615923" cy="28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l="28309" t="44892" r="47903" b="30303"/>
          <a:stretch/>
        </p:blipFill>
        <p:spPr>
          <a:xfrm>
            <a:off x="4263650" y="1005342"/>
            <a:ext cx="4423151" cy="265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Rudolf E. Kalman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b. 1930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Hungary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Kalman Filter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NASA 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1960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National Medal of Science (2009)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425" y="1563575"/>
            <a:ext cx="5249755" cy="37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l="28171" t="41731" r="48041" b="33633"/>
          <a:stretch/>
        </p:blipFill>
        <p:spPr>
          <a:xfrm>
            <a:off x="5041175" y="3608150"/>
            <a:ext cx="4615923" cy="275060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t=1 	z</a:t>
            </a:r>
            <a:r>
              <a:rPr lang="en" baseline="-25000"/>
              <a:t>1</a:t>
            </a:r>
            <a:r>
              <a:rPr lang="en"/>
              <a:t>=5.673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</a:t>
            </a:r>
            <a:r>
              <a:rPr lang="en" baseline="-25000"/>
              <a:t>1</a:t>
            </a:r>
            <a:r>
              <a:rPr lang="en"/>
              <a:t> = P'</a:t>
            </a:r>
            <a:r>
              <a:rPr lang="en" baseline="-25000"/>
              <a:t>t</a:t>
            </a:r>
            <a:r>
              <a:rPr lang="en"/>
              <a:t>H</a:t>
            </a:r>
            <a:r>
              <a:rPr lang="en" baseline="30000"/>
              <a:t>T</a:t>
            </a:r>
            <a:r>
              <a:rPr lang="en" baseline="-25000"/>
              <a:t>t</a:t>
            </a:r>
            <a:r>
              <a:rPr lang="en"/>
              <a:t> (H</a:t>
            </a:r>
            <a:r>
              <a:rPr lang="en" baseline="-25000"/>
              <a:t>t</a:t>
            </a:r>
            <a:r>
              <a:rPr lang="en"/>
              <a:t>P'</a:t>
            </a:r>
            <a:r>
              <a:rPr lang="en" baseline="-25000"/>
              <a:t>t</a:t>
            </a:r>
            <a:r>
              <a:rPr lang="en"/>
              <a:t>H</a:t>
            </a:r>
            <a:r>
              <a:rPr lang="en" baseline="30000"/>
              <a:t>T</a:t>
            </a:r>
            <a:r>
              <a:rPr lang="en" baseline="-25000"/>
              <a:t>t</a:t>
            </a:r>
            <a:r>
              <a:rPr lang="en"/>
              <a:t> + R</a:t>
            </a:r>
            <a:r>
              <a:rPr lang="en" baseline="-25000"/>
              <a:t>t</a:t>
            </a:r>
            <a:r>
              <a:rPr lang="en"/>
              <a:t>)</a:t>
            </a:r>
            <a:r>
              <a:rPr lang="en" baseline="30000"/>
              <a:t>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baseline="30000"/>
              <a:t>	</a:t>
            </a:r>
            <a:r>
              <a:rPr lang="en"/>
              <a:t>= (2.1 * 1)/(1*2.1*1+1.0)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= .677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= x'</a:t>
            </a:r>
            <a:r>
              <a:rPr lang="en" baseline="-25000"/>
              <a:t>1</a:t>
            </a:r>
            <a:r>
              <a:rPr lang="en"/>
              <a:t> + K</a:t>
            </a:r>
            <a:r>
              <a:rPr lang="en" baseline="-25000"/>
              <a:t>1</a:t>
            </a:r>
            <a:r>
              <a:rPr lang="en"/>
              <a:t>(z</a:t>
            </a:r>
            <a:r>
              <a:rPr lang="en" baseline="-25000"/>
              <a:t>1</a:t>
            </a:r>
            <a:r>
              <a:rPr lang="en"/>
              <a:t>-H</a:t>
            </a:r>
            <a:r>
              <a:rPr lang="en" baseline="-25000"/>
              <a:t>1</a:t>
            </a:r>
            <a:r>
              <a:rPr lang="en"/>
              <a:t>x'</a:t>
            </a:r>
            <a:r>
              <a:rPr lang="en" baseline="-25000"/>
              <a:t>1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= 5.5 + .677 (5.673-1*5.5)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= 5.617121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 baseline="-25000"/>
              <a:t>t</a:t>
            </a:r>
            <a:r>
              <a:rPr lang="en"/>
              <a:t> = P'</a:t>
            </a:r>
            <a:r>
              <a:rPr lang="en" baseline="-25000"/>
              <a:t>t</a:t>
            </a:r>
            <a:r>
              <a:rPr lang="en"/>
              <a:t> - K</a:t>
            </a:r>
            <a:r>
              <a:rPr lang="en" baseline="-25000"/>
              <a:t>t</a:t>
            </a:r>
            <a:r>
              <a:rPr lang="en"/>
              <a:t>H</a:t>
            </a:r>
            <a:r>
              <a:rPr lang="en" baseline="-25000"/>
              <a:t>t</a:t>
            </a:r>
            <a:r>
              <a:rPr lang="en"/>
              <a:t>P'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aseline="-25000"/>
              <a:t>	</a:t>
            </a:r>
            <a:r>
              <a:rPr lang="en"/>
              <a:t>= 2.1 - .677 * 1 * 2.1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= 0.6783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l="28032" t="28421" r="47621" b="46596"/>
          <a:stretch/>
        </p:blipFill>
        <p:spPr>
          <a:xfrm>
            <a:off x="4967350" y="882850"/>
            <a:ext cx="4615923" cy="27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 Filters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Must be linear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Stored as a gaussian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Actions and Observations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Through Time</a:t>
            </a:r>
          </a:p>
        </p:txBody>
      </p:sp>
      <p:sp>
        <p:nvSpPr>
          <p:cNvPr id="191" name="Shape 191"/>
          <p:cNvSpPr/>
          <p:nvPr/>
        </p:nvSpPr>
        <p:spPr>
          <a:xfrm>
            <a:off x="2767925" y="1650550"/>
            <a:ext cx="3595500" cy="18039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Belief(x</a:t>
            </a:r>
            <a:r>
              <a:rPr lang="en" sz="3000" baseline="-25000"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3000">
                <a:latin typeface="Nixie One"/>
                <a:ea typeface="Nixie One"/>
                <a:cs typeface="Nixie One"/>
                <a:sym typeface="Nixie One"/>
              </a:rPr>
              <a:t>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(using all evidence to date)</a:t>
            </a:r>
          </a:p>
        </p:txBody>
      </p:sp>
      <p:sp>
        <p:nvSpPr>
          <p:cNvPr id="192" name="Shape 192"/>
          <p:cNvSpPr/>
          <p:nvPr/>
        </p:nvSpPr>
        <p:spPr>
          <a:xfrm>
            <a:off x="2767925" y="4310725"/>
            <a:ext cx="3595500" cy="18039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Belief</a:t>
            </a:r>
            <a:r>
              <a:rPr lang="en" sz="30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'</a:t>
            </a: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(x</a:t>
            </a:r>
            <a:r>
              <a:rPr lang="en" sz="30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</a:t>
            </a:r>
            <a:r>
              <a:rPr lang="en" sz="3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(without latest evidence)</a:t>
            </a:r>
          </a:p>
        </p:txBody>
      </p:sp>
      <p:cxnSp>
        <p:nvCxnSpPr>
          <p:cNvPr id="193" name="Shape 193"/>
          <p:cNvCxnSpPr>
            <a:stCxn id="191" idx="3"/>
            <a:endCxn id="192" idx="3"/>
          </p:cNvCxnSpPr>
          <p:nvPr/>
        </p:nvCxnSpPr>
        <p:spPr>
          <a:xfrm>
            <a:off x="6363425" y="2552500"/>
            <a:ext cx="600" cy="2660100"/>
          </a:xfrm>
          <a:prstGeom prst="curvedConnector3">
            <a:avLst>
              <a:gd name="adj1" fmla="val 1812333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4" name="Shape 194"/>
          <p:cNvCxnSpPr>
            <a:stCxn id="192" idx="1"/>
            <a:endCxn id="191" idx="1"/>
          </p:cNvCxnSpPr>
          <p:nvPr/>
        </p:nvCxnSpPr>
        <p:spPr>
          <a:xfrm rot="10800000" flipH="1">
            <a:off x="2767925" y="2552575"/>
            <a:ext cx="600" cy="2660100"/>
          </a:xfrm>
          <a:prstGeom prst="curvedConnector3">
            <a:avLst>
              <a:gd name="adj1" fmla="val -1791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5" name="Shape 195"/>
          <p:cNvSpPr txBox="1"/>
          <p:nvPr/>
        </p:nvSpPr>
        <p:spPr>
          <a:xfrm>
            <a:off x="7728050" y="3083550"/>
            <a:ext cx="1416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Elapse Time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0" y="3083550"/>
            <a:ext cx="2490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Get Measurement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Kalman Data: 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Our estimate: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x</a:t>
            </a:r>
            <a:r>
              <a:rPr lang="en" baseline="-25000"/>
              <a:t>1..t</a:t>
            </a:r>
            <a:r>
              <a:rPr lang="en"/>
              <a:t> = x</a:t>
            </a:r>
            <a:r>
              <a:rPr lang="en" baseline="-25000"/>
              <a:t>1</a:t>
            </a:r>
            <a:r>
              <a:rPr lang="en"/>
              <a:t>, x</a:t>
            </a:r>
            <a:r>
              <a:rPr lang="en" baseline="-25000"/>
              <a:t>2</a:t>
            </a:r>
            <a:r>
              <a:rPr lang="en"/>
              <a:t>, x</a:t>
            </a:r>
            <a:r>
              <a:rPr lang="en" baseline="-25000"/>
              <a:t>3</a:t>
            </a:r>
            <a:r>
              <a:rPr lang="en"/>
              <a:t>...x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endParaRPr baseline="-25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Our measurement: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z</a:t>
            </a:r>
            <a:r>
              <a:rPr lang="en" baseline="-25000"/>
              <a:t>1..t</a:t>
            </a:r>
            <a:r>
              <a:rPr lang="en"/>
              <a:t> = z</a:t>
            </a:r>
            <a:r>
              <a:rPr lang="en" baseline="-25000"/>
              <a:t>1</a:t>
            </a:r>
            <a:r>
              <a:rPr lang="en"/>
              <a:t>, z</a:t>
            </a:r>
            <a:r>
              <a:rPr lang="en" baseline="-25000"/>
              <a:t>2</a:t>
            </a:r>
            <a:r>
              <a:rPr lang="en"/>
              <a:t>, z</a:t>
            </a:r>
            <a:r>
              <a:rPr lang="en" baseline="-25000"/>
              <a:t>3</a:t>
            </a:r>
            <a:r>
              <a:rPr lang="en"/>
              <a:t>...z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endParaRPr baseline="-25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Our action: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</a:t>
            </a:r>
            <a:r>
              <a:rPr lang="en" baseline="-25000"/>
              <a:t>1..t</a:t>
            </a:r>
            <a:r>
              <a:rPr lang="en" baseline="30000"/>
              <a:t> </a:t>
            </a:r>
            <a:r>
              <a:rPr lang="en"/>
              <a:t>= u</a:t>
            </a:r>
            <a:r>
              <a:rPr lang="en" baseline="-25000"/>
              <a:t>1</a:t>
            </a:r>
            <a:r>
              <a:rPr lang="en"/>
              <a:t>, u</a:t>
            </a:r>
            <a:r>
              <a:rPr lang="en" baseline="-25000"/>
              <a:t>2</a:t>
            </a:r>
            <a:r>
              <a:rPr lang="en"/>
              <a:t>, u</a:t>
            </a:r>
            <a:r>
              <a:rPr lang="en" baseline="-25000"/>
              <a:t>3</a:t>
            </a:r>
            <a:r>
              <a:rPr lang="en"/>
              <a:t>...u</a:t>
            </a:r>
            <a:r>
              <a:rPr lang="en" baseline="-25000"/>
              <a:t>t</a:t>
            </a:r>
          </a:p>
          <a:p>
            <a:pPr lvl="0" rtl="0">
              <a:spcBef>
                <a:spcPts val="0"/>
              </a:spcBef>
              <a:buNone/>
            </a:pPr>
            <a:endParaRPr baseline="30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 Example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"Understanding the Basis of the Kalman Filter Via a Simple and Intuitive Derivation" Ramsey Faragher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https://www.cl.cam.ac.uk/~rmf25/papers/Understanding%20the%20Basis%20of%20the%20Kalman%20Filter.pdf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45"/>
            <a:ext cx="9143999" cy="255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Estimate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l="15296" t="28115" r="16837" b="39542"/>
          <a:stretch/>
        </p:blipFill>
        <p:spPr>
          <a:xfrm>
            <a:off x="65099" y="1600200"/>
            <a:ext cx="8955224" cy="24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Elapse Time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l="13899" t="28113" r="15294" b="48055"/>
          <a:stretch/>
        </p:blipFill>
        <p:spPr>
          <a:xfrm>
            <a:off x="0" y="1600200"/>
            <a:ext cx="9020324" cy="174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Measurement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l="15016" t="23734" r="14876" b="48785"/>
          <a:stretch/>
        </p:blipFill>
        <p:spPr>
          <a:xfrm>
            <a:off x="130799" y="1600200"/>
            <a:ext cx="8902301" cy="20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Belief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15158" t="59241" r="16558" b="17899"/>
          <a:stretch/>
        </p:blipFill>
        <p:spPr>
          <a:xfrm>
            <a:off x="0" y="1663325"/>
            <a:ext cx="9058699" cy="17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377</Words>
  <Application>Microsoft Office PowerPoint</Application>
  <PresentationFormat>On-screen Show (4:3)</PresentationFormat>
  <Paragraphs>128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Nixie One</vt:lpstr>
      <vt:lpstr>simple-light</vt:lpstr>
      <vt:lpstr>Kalman Filter Example</vt:lpstr>
      <vt:lpstr>Rudolf E. Kalman</vt:lpstr>
      <vt:lpstr>Actions and Observations  Through Time</vt:lpstr>
      <vt:lpstr>Kalman Data: </vt:lpstr>
      <vt:lpstr>Kalman Example</vt:lpstr>
      <vt:lpstr>Initial Estimate</vt:lpstr>
      <vt:lpstr>Elapse Time</vt:lpstr>
      <vt:lpstr>Get Measurement</vt:lpstr>
      <vt:lpstr>New Belief</vt:lpstr>
      <vt:lpstr>Kalman: Assume a Linear System</vt:lpstr>
      <vt:lpstr>Kalman: Measurements </vt:lpstr>
      <vt:lpstr>Kalman: Belief</vt:lpstr>
      <vt:lpstr>Kalman Example</vt:lpstr>
      <vt:lpstr>Kalman Update</vt:lpstr>
      <vt:lpstr>Kalman: Elapse Time Update</vt:lpstr>
      <vt:lpstr>Kalman: Measurement Update</vt:lpstr>
      <vt:lpstr>Simple Kalman Filter Example</vt:lpstr>
      <vt:lpstr>t=0</vt:lpstr>
      <vt:lpstr>t=1</vt:lpstr>
      <vt:lpstr>t=1  z1=5.673</vt:lpstr>
      <vt:lpstr>Kalman Filters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 Example</dc:title>
  <dc:creator>Cornelia Fermuller</dc:creator>
  <cp:lastModifiedBy>Cornelia Fermuller</cp:lastModifiedBy>
  <cp:revision>2</cp:revision>
  <dcterms:modified xsi:type="dcterms:W3CDTF">2016-04-14T18:26:48Z</dcterms:modified>
</cp:coreProperties>
</file>