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41" autoAdjust="0"/>
  </p:normalViewPr>
  <p:slideViewPr>
    <p:cSldViewPr>
      <p:cViewPr varScale="1">
        <p:scale>
          <a:sx n="68" d="100"/>
          <a:sy n="68" d="100"/>
        </p:scale>
        <p:origin x="-42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E5F1B-0040-44EA-AC35-E327EAACDF34}" type="datetimeFigureOut">
              <a:rPr lang="en-US" smtClean="0"/>
              <a:t>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122B0F-0739-4ACE-94FF-72B88D3B7F9D}" type="slidenum">
              <a:rPr lang="en-US" smtClean="0"/>
              <a:t>‹#›</a:t>
            </a:fld>
            <a:endParaRPr lang="en-US"/>
          </a:p>
        </p:txBody>
      </p:sp>
    </p:spTree>
    <p:extLst>
      <p:ext uri="{BB962C8B-B14F-4D97-AF65-F5344CB8AC3E}">
        <p14:creationId xmlns:p14="http://schemas.microsoft.com/office/powerpoint/2010/main" val="2555947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1A6B9A7D-F65C-4547-A623-ABC33EB042A7}" type="slidenum">
              <a:rPr kumimoji="0" lang="de-DE" altLang="en-US" sz="1100">
                <a:latin typeface="Arial" pitchFamily="34" charset="0"/>
              </a:rPr>
              <a:pPr/>
              <a:t>11</a:t>
            </a:fld>
            <a:endParaRPr kumimoji="0" lang="de-DE" altLang="en-US" sz="1100">
              <a:latin typeface="Arial" pitchFamily="34" charset="0"/>
            </a:endParaRPr>
          </a:p>
        </p:txBody>
      </p:sp>
      <p:sp>
        <p:nvSpPr>
          <p:cNvPr id="72707" name="Rectangle 2"/>
          <p:cNvSpPr>
            <a:spLocks noChangeArrowheads="1" noTextEdit="1"/>
          </p:cNvSpPr>
          <p:nvPr>
            <p:ph type="sldImg"/>
          </p:nvPr>
        </p:nvSpPr>
        <p:spPr>
          <a:xfrm>
            <a:off x="1293813" y="795338"/>
            <a:ext cx="4275137" cy="3206750"/>
          </a:xfrm>
          <a:ln/>
        </p:spPr>
      </p:sp>
      <p:sp>
        <p:nvSpPr>
          <p:cNvPr id="7270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7ADD8D2B-5F72-47B6-9260-D6600AD7952A}" type="slidenum">
              <a:rPr kumimoji="0" lang="de-DE" altLang="en-US" sz="1100">
                <a:latin typeface="Arial" pitchFamily="34" charset="0"/>
              </a:rPr>
              <a:pPr/>
              <a:t>12</a:t>
            </a:fld>
            <a:endParaRPr kumimoji="0" lang="de-DE" altLang="en-US" sz="1100">
              <a:latin typeface="Arial" pitchFamily="34" charset="0"/>
            </a:endParaRPr>
          </a:p>
        </p:txBody>
      </p:sp>
      <p:sp>
        <p:nvSpPr>
          <p:cNvPr id="73731" name="Rectangle 2"/>
          <p:cNvSpPr>
            <a:spLocks noChangeArrowheads="1" noTextEdit="1"/>
          </p:cNvSpPr>
          <p:nvPr>
            <p:ph type="sldImg"/>
          </p:nvPr>
        </p:nvSpPr>
        <p:spPr>
          <a:xfrm>
            <a:off x="1293813" y="795338"/>
            <a:ext cx="4275137" cy="3206750"/>
          </a:xfrm>
          <a:ln/>
        </p:spPr>
      </p:sp>
      <p:sp>
        <p:nvSpPr>
          <p:cNvPr id="73732"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fr-FR" altLang="en-US" smtClean="0"/>
              <a:t>On constate que la technologie dont nous disposons ne permet pas de reproduire des machines capables d'imiter ce que la nature à su créer. Cette dernière dispose d'outils comme la réplication cellulaire et la spécialisation qui lui permet de créer des structures complexes miniaturisées et fonctionelles. De plus le système de stockage d'énergie ainsi que les systèmes musculaires que l'on trouve dans la nature possèdent des caractéristiques de rendement qui sont nettement supérieures aux batteries et aux moteurs inventées par l'homme.</a:t>
            </a:r>
          </a:p>
          <a:p>
            <a:endParaRPr lang="fr-FR" altLang="en-US" smtClean="0"/>
          </a:p>
          <a:p>
            <a:r>
              <a:rPr lang="fr-FR" altLang="en-US" smtClean="0"/>
              <a:t>Du à ces limitations techniques, la plupart des robots mobiles crées par l'homme utilisent des roues. Il est intéressant de constater que ce mécanisme de locomotion n'était jamais apparu dans la nature avant que l'homme ne le découvre et ne le fasse évoluer. On peut tout de même constater que la marche d'un bipède peut s'apparenter à un polygone qui roule.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1A24DD7B-1481-4850-AEB6-70F03CF326A0}" type="slidenum">
              <a:rPr kumimoji="0" lang="de-DE" altLang="en-US" sz="1100">
                <a:latin typeface="Arial" pitchFamily="34" charset="0"/>
              </a:rPr>
              <a:pPr/>
              <a:t>13</a:t>
            </a:fld>
            <a:endParaRPr kumimoji="0" lang="de-DE" altLang="en-US" sz="1100">
              <a:latin typeface="Arial" pitchFamily="34" charset="0"/>
            </a:endParaRPr>
          </a:p>
        </p:txBody>
      </p:sp>
      <p:sp>
        <p:nvSpPr>
          <p:cNvPr id="74755" name="Rectangle 2"/>
          <p:cNvSpPr>
            <a:spLocks noChangeArrowheads="1" noTextEdit="1"/>
          </p:cNvSpPr>
          <p:nvPr>
            <p:ph type="sldImg"/>
          </p:nvPr>
        </p:nvSpPr>
        <p:spPr>
          <a:xfrm>
            <a:off x="1293813" y="795338"/>
            <a:ext cx="4275137" cy="3206750"/>
          </a:xfrm>
          <a:ln/>
        </p:spPr>
      </p:sp>
      <p:sp>
        <p:nvSpPr>
          <p:cNvPr id="74756"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78FA96D8-87E9-412B-97B3-E16C02BC840C}" type="slidenum">
              <a:rPr kumimoji="0" lang="de-DE" altLang="en-US" sz="1100">
                <a:latin typeface="Arial" pitchFamily="34" charset="0"/>
              </a:rPr>
              <a:pPr/>
              <a:t>14</a:t>
            </a:fld>
            <a:endParaRPr kumimoji="0" lang="de-DE" altLang="en-US" sz="1100">
              <a:latin typeface="Arial" pitchFamily="34" charset="0"/>
            </a:endParaRPr>
          </a:p>
        </p:txBody>
      </p:sp>
      <p:sp>
        <p:nvSpPr>
          <p:cNvPr id="75779" name="Rectangle 2"/>
          <p:cNvSpPr>
            <a:spLocks noChangeArrowheads="1" noTextEdit="1"/>
          </p:cNvSpPr>
          <p:nvPr>
            <p:ph type="sldImg"/>
          </p:nvPr>
        </p:nvSpPr>
        <p:spPr>
          <a:xfrm>
            <a:off x="1293813" y="795338"/>
            <a:ext cx="4275137" cy="3206750"/>
          </a:xfrm>
          <a:ln/>
        </p:spPr>
      </p:sp>
      <p:sp>
        <p:nvSpPr>
          <p:cNvPr id="75780"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BB46DD67-50C6-433F-8E51-E1113F2EC27C}" type="slidenum">
              <a:rPr kumimoji="0" lang="de-DE" altLang="en-US" sz="1100">
                <a:latin typeface="Arial" pitchFamily="34" charset="0"/>
              </a:rPr>
              <a:pPr/>
              <a:t>18</a:t>
            </a:fld>
            <a:endParaRPr kumimoji="0" lang="de-DE" altLang="en-US" sz="1100">
              <a:latin typeface="Arial" pitchFamily="34" charset="0"/>
            </a:endParaRPr>
          </a:p>
        </p:txBody>
      </p:sp>
      <p:sp>
        <p:nvSpPr>
          <p:cNvPr id="101379" name="Rectangle 2"/>
          <p:cNvSpPr>
            <a:spLocks noChangeArrowheads="1" noTextEdit="1"/>
          </p:cNvSpPr>
          <p:nvPr>
            <p:ph type="sldImg"/>
          </p:nvPr>
        </p:nvSpPr>
        <p:spPr>
          <a:xfrm>
            <a:off x="1292225" y="795338"/>
            <a:ext cx="4275138" cy="3206750"/>
          </a:xfrm>
          <a:ln/>
        </p:spPr>
      </p:sp>
      <p:sp>
        <p:nvSpPr>
          <p:cNvPr id="101380"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7E69AF9B-C922-4B30-A292-C5DA75A9106E}" type="slidenum">
              <a:rPr kumimoji="0" lang="de-DE" altLang="en-US" sz="1100">
                <a:latin typeface="Arial" pitchFamily="34" charset="0"/>
              </a:rPr>
              <a:pPr/>
              <a:t>20</a:t>
            </a:fld>
            <a:endParaRPr kumimoji="0" lang="de-DE" altLang="en-US" sz="1100">
              <a:latin typeface="Arial" pitchFamily="34" charset="0"/>
            </a:endParaRPr>
          </a:p>
        </p:txBody>
      </p:sp>
      <p:sp>
        <p:nvSpPr>
          <p:cNvPr id="102403" name="Rectangle 2"/>
          <p:cNvSpPr>
            <a:spLocks noChangeArrowheads="1" noTextEdit="1"/>
          </p:cNvSpPr>
          <p:nvPr>
            <p:ph type="sldImg"/>
          </p:nvPr>
        </p:nvSpPr>
        <p:spPr>
          <a:xfrm>
            <a:off x="1292225" y="795338"/>
            <a:ext cx="4275138" cy="3206750"/>
          </a:xfrm>
          <a:ln/>
        </p:spPr>
      </p:sp>
      <p:sp>
        <p:nvSpPr>
          <p:cNvPr id="102404"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3B40BCCF-312A-4134-93C0-DF35A3CD8E4D}" type="slidenum">
              <a:rPr kumimoji="0" lang="de-DE" altLang="en-US" sz="1100">
                <a:latin typeface="Arial" pitchFamily="34" charset="0"/>
              </a:rPr>
              <a:pPr/>
              <a:t>21</a:t>
            </a:fld>
            <a:endParaRPr kumimoji="0" lang="de-DE" altLang="en-US" sz="1100">
              <a:latin typeface="Arial" pitchFamily="34" charset="0"/>
            </a:endParaRPr>
          </a:p>
        </p:txBody>
      </p:sp>
      <p:sp>
        <p:nvSpPr>
          <p:cNvPr id="103427" name="Rectangle 2"/>
          <p:cNvSpPr>
            <a:spLocks noChangeArrowheads="1" noTextEdit="1"/>
          </p:cNvSpPr>
          <p:nvPr>
            <p:ph type="sldImg"/>
          </p:nvPr>
        </p:nvSpPr>
        <p:spPr>
          <a:xfrm>
            <a:off x="1292225" y="795338"/>
            <a:ext cx="4275138" cy="3206750"/>
          </a:xfrm>
          <a:ln/>
        </p:spPr>
      </p:sp>
      <p:sp>
        <p:nvSpPr>
          <p:cNvPr id="10342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1AF62FBC-5127-4FB6-8D3B-7FE715A6BC8A}" type="slidenum">
              <a:rPr kumimoji="0" lang="de-DE" altLang="en-US" sz="1100">
                <a:latin typeface="Arial" pitchFamily="34" charset="0"/>
              </a:rPr>
              <a:pPr/>
              <a:t>36</a:t>
            </a:fld>
            <a:endParaRPr kumimoji="0" lang="de-DE" altLang="en-US" sz="1100">
              <a:latin typeface="Arial" pitchFamily="34" charset="0"/>
            </a:endParaRPr>
          </a:p>
        </p:txBody>
      </p:sp>
      <p:sp>
        <p:nvSpPr>
          <p:cNvPr id="77827" name="Rectangle 2"/>
          <p:cNvSpPr>
            <a:spLocks noChangeArrowheads="1" noTextEdit="1"/>
          </p:cNvSpPr>
          <p:nvPr>
            <p:ph type="sldImg"/>
          </p:nvPr>
        </p:nvSpPr>
        <p:spPr>
          <a:xfrm>
            <a:off x="1293813" y="795338"/>
            <a:ext cx="4275137" cy="3206750"/>
          </a:xfrm>
          <a:ln/>
        </p:spPr>
      </p:sp>
      <p:sp>
        <p:nvSpPr>
          <p:cNvPr id="7782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fr-FR"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39EF4EEB-94E8-4806-A9CD-EAF323482547}" type="slidenum">
              <a:rPr kumimoji="0" lang="de-DE" altLang="en-US" sz="1100">
                <a:latin typeface="Arial" pitchFamily="34" charset="0"/>
              </a:rPr>
              <a:pPr/>
              <a:t>37</a:t>
            </a:fld>
            <a:endParaRPr kumimoji="0" lang="de-DE" altLang="en-US" sz="1100">
              <a:latin typeface="Arial" pitchFamily="34" charset="0"/>
            </a:endParaRPr>
          </a:p>
        </p:txBody>
      </p:sp>
      <p:sp>
        <p:nvSpPr>
          <p:cNvPr id="82947" name="Rectangle 2"/>
          <p:cNvSpPr>
            <a:spLocks noChangeArrowheads="1" noTextEdit="1"/>
          </p:cNvSpPr>
          <p:nvPr>
            <p:ph type="sldImg"/>
          </p:nvPr>
        </p:nvSpPr>
        <p:spPr>
          <a:xfrm>
            <a:off x="1292225" y="795338"/>
            <a:ext cx="4275138" cy="3206750"/>
          </a:xfrm>
          <a:ln/>
        </p:spPr>
      </p:sp>
      <p:sp>
        <p:nvSpPr>
          <p:cNvPr id="82948"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defTabSz="874857">
              <a:defRPr kumimoji="1" sz="1300">
                <a:solidFill>
                  <a:schemeClr val="tx1"/>
                </a:solidFill>
                <a:latin typeface="Verdana" pitchFamily="34" charset="0"/>
              </a:defRPr>
            </a:lvl1pPr>
            <a:lvl2pPr marL="685817" indent="-263776" defTabSz="874857">
              <a:defRPr kumimoji="1" sz="1300">
                <a:solidFill>
                  <a:schemeClr val="tx1"/>
                </a:solidFill>
                <a:latin typeface="Verdana" pitchFamily="34" charset="0"/>
              </a:defRPr>
            </a:lvl2pPr>
            <a:lvl3pPr marL="1055103" indent="-211021" defTabSz="874857">
              <a:defRPr kumimoji="1" sz="1300">
                <a:solidFill>
                  <a:schemeClr val="tx1"/>
                </a:solidFill>
                <a:latin typeface="Verdana" pitchFamily="34" charset="0"/>
              </a:defRPr>
            </a:lvl3pPr>
            <a:lvl4pPr marL="1477145" indent="-211021" defTabSz="874857">
              <a:defRPr kumimoji="1" sz="1300">
                <a:solidFill>
                  <a:schemeClr val="tx1"/>
                </a:solidFill>
                <a:latin typeface="Verdana" pitchFamily="34" charset="0"/>
              </a:defRPr>
            </a:lvl4pPr>
            <a:lvl5pPr marL="1899186" indent="-211021" defTabSz="874857">
              <a:defRPr kumimoji="1" sz="1300">
                <a:solidFill>
                  <a:schemeClr val="tx1"/>
                </a:solidFill>
                <a:latin typeface="Verdana" pitchFamily="34" charset="0"/>
              </a:defRPr>
            </a:lvl5pPr>
            <a:lvl6pPr marL="2321227" indent="-211021" defTabSz="874857" eaLnBrk="0" fontAlgn="base" hangingPunct="0">
              <a:spcBef>
                <a:spcPct val="0"/>
              </a:spcBef>
              <a:spcAft>
                <a:spcPct val="0"/>
              </a:spcAft>
              <a:defRPr kumimoji="1" sz="1300">
                <a:solidFill>
                  <a:schemeClr val="tx1"/>
                </a:solidFill>
                <a:latin typeface="Verdana" pitchFamily="34" charset="0"/>
              </a:defRPr>
            </a:lvl6pPr>
            <a:lvl7pPr marL="2743269" indent="-211021" defTabSz="874857" eaLnBrk="0" fontAlgn="base" hangingPunct="0">
              <a:spcBef>
                <a:spcPct val="0"/>
              </a:spcBef>
              <a:spcAft>
                <a:spcPct val="0"/>
              </a:spcAft>
              <a:defRPr kumimoji="1" sz="1300">
                <a:solidFill>
                  <a:schemeClr val="tx1"/>
                </a:solidFill>
                <a:latin typeface="Verdana" pitchFamily="34" charset="0"/>
              </a:defRPr>
            </a:lvl7pPr>
            <a:lvl8pPr marL="3165310" indent="-211021" defTabSz="874857" eaLnBrk="0" fontAlgn="base" hangingPunct="0">
              <a:spcBef>
                <a:spcPct val="0"/>
              </a:spcBef>
              <a:spcAft>
                <a:spcPct val="0"/>
              </a:spcAft>
              <a:defRPr kumimoji="1" sz="1300">
                <a:solidFill>
                  <a:schemeClr val="tx1"/>
                </a:solidFill>
                <a:latin typeface="Verdana" pitchFamily="34" charset="0"/>
              </a:defRPr>
            </a:lvl8pPr>
            <a:lvl9pPr marL="3587351" indent="-211021" defTabSz="874857" eaLnBrk="0" fontAlgn="base" hangingPunct="0">
              <a:spcBef>
                <a:spcPct val="0"/>
              </a:spcBef>
              <a:spcAft>
                <a:spcPct val="0"/>
              </a:spcAft>
              <a:defRPr kumimoji="1" sz="1300">
                <a:solidFill>
                  <a:schemeClr val="tx1"/>
                </a:solidFill>
                <a:latin typeface="Verdana" pitchFamily="34" charset="0"/>
              </a:defRPr>
            </a:lvl9pPr>
          </a:lstStyle>
          <a:p>
            <a:fld id="{DD7E68BD-259A-496F-BDEA-DF0ADF56D81D}" type="slidenum">
              <a:rPr kumimoji="0" lang="de-DE" altLang="en-US" sz="1100">
                <a:latin typeface="Arial" pitchFamily="34" charset="0"/>
              </a:rPr>
              <a:pPr/>
              <a:t>38</a:t>
            </a:fld>
            <a:endParaRPr kumimoji="0" lang="de-DE" altLang="en-US" sz="1100">
              <a:latin typeface="Arial" pitchFamily="34" charset="0"/>
            </a:endParaRPr>
          </a:p>
        </p:txBody>
      </p:sp>
      <p:sp>
        <p:nvSpPr>
          <p:cNvPr id="83971" name="Rectangle 2"/>
          <p:cNvSpPr>
            <a:spLocks noChangeArrowheads="1" noTextEdit="1"/>
          </p:cNvSpPr>
          <p:nvPr>
            <p:ph type="sldImg"/>
          </p:nvPr>
        </p:nvSpPr>
        <p:spPr>
          <a:xfrm>
            <a:off x="1292225" y="795338"/>
            <a:ext cx="4275138" cy="3206750"/>
          </a:xfrm>
          <a:ln/>
        </p:spPr>
      </p:sp>
      <p:sp>
        <p:nvSpPr>
          <p:cNvPr id="83972" name="Rectangle 3"/>
          <p:cNvSpPr>
            <a:spLocks noGrp="1" noChangeArrowheads="1"/>
          </p:cNvSpPr>
          <p:nvPr>
            <p:ph type="body" idx="1"/>
          </p:nvPr>
        </p:nvSpPr>
        <p:spPr>
          <a:xfrm>
            <a:off x="832714" y="4347194"/>
            <a:ext cx="5192573" cy="38465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8239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03911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92497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3154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93C40F-C7D6-4BAB-BB6A-C54844ABF4F6}"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33777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93C40F-C7D6-4BAB-BB6A-C54844ABF4F6}"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4543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93C40F-C7D6-4BAB-BB6A-C54844ABF4F6}" type="datetimeFigureOut">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63906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93C40F-C7D6-4BAB-BB6A-C54844ABF4F6}" type="datetimeFigureOut">
              <a:rPr lang="en-US" smtClean="0"/>
              <a:t>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973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93C40F-C7D6-4BAB-BB6A-C54844ABF4F6}" type="datetimeFigureOut">
              <a:rPr lang="en-US" smtClean="0"/>
              <a:t>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88080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3C40F-C7D6-4BAB-BB6A-C54844ABF4F6}" type="datetimeFigureOut">
              <a:rPr lang="en-US" smtClean="0"/>
              <a:t>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38643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3C40F-C7D6-4BAB-BB6A-C54844ABF4F6}" type="datetimeFigureOut">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249533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93C40F-C7D6-4BAB-BB6A-C54844ABF4F6}" type="datetimeFigureOut">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F385-63BC-452E-B270-03FE9566EF95}" type="slidenum">
              <a:rPr lang="en-US" smtClean="0"/>
              <a:t>‹#›</a:t>
            </a:fld>
            <a:endParaRPr lang="en-US"/>
          </a:p>
        </p:txBody>
      </p:sp>
    </p:spTree>
    <p:extLst>
      <p:ext uri="{BB962C8B-B14F-4D97-AF65-F5344CB8AC3E}">
        <p14:creationId xmlns:p14="http://schemas.microsoft.com/office/powerpoint/2010/main" val="51919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3C40F-C7D6-4BAB-BB6A-C54844ABF4F6}" type="datetimeFigureOut">
              <a:rPr lang="en-US" smtClean="0"/>
              <a:t>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F385-63BC-452E-B270-03FE9566EF95}" type="slidenum">
              <a:rPr lang="en-US" smtClean="0"/>
              <a:t>‹#›</a:t>
            </a:fld>
            <a:endParaRPr lang="en-US"/>
          </a:p>
        </p:txBody>
      </p:sp>
    </p:spTree>
    <p:extLst>
      <p:ext uri="{BB962C8B-B14F-4D97-AF65-F5344CB8AC3E}">
        <p14:creationId xmlns:p14="http://schemas.microsoft.com/office/powerpoint/2010/main" val="49656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3.jpg"/><Relationship Id="rId4" Type="http://schemas.openxmlformats.org/officeDocument/2006/relationships/hyperlink" Target="http://youtube.com/v/5vJCucpVdX0"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youtube.com/v/9GQ0lPGDC1w"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3" Type="http://schemas.openxmlformats.org/officeDocument/2006/relationships/hyperlink" Target="http://youtube.com/v/o-j9TReI1aQ"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6.jpg"/><Relationship Id="rId5" Type="http://schemas.openxmlformats.org/officeDocument/2006/relationships/hyperlink" Target="http://youtube.com/v/8sH1a511_q4" TargetMode="External"/><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youtube.com/v/QdQL11uWWcI"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3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youtube.com/v/tFrjrgBV8K0"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35.jpg"/><Relationship Id="rId5" Type="http://schemas.openxmlformats.org/officeDocument/2006/relationships/hyperlink" Target="http://youtube.com/v/mclbVTIYG8E" TargetMode="External"/><Relationship Id="rId4" Type="http://schemas.openxmlformats.org/officeDocument/2006/relationships/image" Target="../media/image34.jpg"/></Relationships>
</file>

<file path=ppt/slides/_rels/slide41.xml.rels><?xml version="1.0" encoding="UTF-8" standalone="yes"?>
<Relationships xmlns="http://schemas.openxmlformats.org/package/2006/relationships"><Relationship Id="rId3" Type="http://schemas.openxmlformats.org/officeDocument/2006/relationships/hyperlink" Target="http://youtube.com/v/-Soq9qpK5Ac"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36.jpg"/></Relationships>
</file>

<file path=ppt/slides/_rels/slide42.xml.rels><?xml version="1.0" encoding="UTF-8" standalone="yes"?>
<Relationships xmlns="http://schemas.openxmlformats.org/package/2006/relationships"><Relationship Id="rId3" Type="http://schemas.openxmlformats.org/officeDocument/2006/relationships/hyperlink" Target="http://youtube.com/v/pwgkQDi-q7Q"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7.jpg"/></Relationships>
</file>

<file path=ppt/slides/_rels/slide43.xml.rels><?xml version="1.0" encoding="UTF-8" standalone="yes"?>
<Relationships xmlns="http://schemas.openxmlformats.org/package/2006/relationships"><Relationship Id="rId3" Type="http://schemas.openxmlformats.org/officeDocument/2006/relationships/hyperlink" Target="http://youtube.com/v/cJuNe50uuzk" TargetMode="Externa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39.jpg"/><Relationship Id="rId5" Type="http://schemas.openxmlformats.org/officeDocument/2006/relationships/hyperlink" Target="http://youtube.com/v/2DsbS9cMOAE" TargetMode="External"/><Relationship Id="rId4" Type="http://schemas.openxmlformats.org/officeDocument/2006/relationships/image" Target="../media/image38.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youtube.com/v/chPanW0QWhA"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hyperlink" Target="http://youtube.com/v/wE3fmFTtP9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youtube.com/v/1Lmtd8sn9aA"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and Locomotion</a:t>
            </a:r>
            <a:endParaRPr lang="en-US" dirty="0"/>
          </a:p>
        </p:txBody>
      </p:sp>
      <p:sp>
        <p:nvSpPr>
          <p:cNvPr id="3" name="Subtitle 2"/>
          <p:cNvSpPr>
            <a:spLocks noGrp="1"/>
          </p:cNvSpPr>
          <p:nvPr>
            <p:ph type="subTitle" idx="1"/>
          </p:nvPr>
        </p:nvSpPr>
        <p:spPr/>
        <p:txBody>
          <a:bodyPr/>
          <a:lstStyle/>
          <a:p>
            <a:r>
              <a:rPr lang="en-US" dirty="0" smtClean="0"/>
              <a:t>Adapted from </a:t>
            </a:r>
          </a:p>
          <a:p>
            <a:r>
              <a:rPr lang="en-US" dirty="0" smtClean="0"/>
              <a:t>David V Lu</a:t>
            </a:r>
            <a:endParaRPr lang="en-US" dirty="0"/>
          </a:p>
        </p:txBody>
      </p:sp>
    </p:spTree>
    <p:extLst>
      <p:ext uri="{BB962C8B-B14F-4D97-AF65-F5344CB8AC3E}">
        <p14:creationId xmlns:p14="http://schemas.microsoft.com/office/powerpoint/2010/main" val="1685001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dirty="0" smtClean="0"/>
              <a:t>Locomotion</a:t>
            </a:r>
            <a:endParaRPr lang="en" dirty="0"/>
          </a:p>
        </p:txBody>
      </p:sp>
      <p:sp>
        <p:nvSpPr>
          <p:cNvPr id="94" name="Shape 9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Wheels</a:t>
            </a:r>
          </a:p>
          <a:p>
            <a:pPr lvl="0" rtl="0">
              <a:spcBef>
                <a:spcPts val="0"/>
              </a:spcBef>
              <a:buNone/>
            </a:pPr>
            <a:r>
              <a:rPr lang="en"/>
              <a:t>Legs</a:t>
            </a:r>
          </a:p>
          <a:p>
            <a:pPr lvl="0" rtl="0">
              <a:spcBef>
                <a:spcPts val="0"/>
              </a:spcBef>
              <a:buNone/>
            </a:pPr>
            <a:r>
              <a:rPr lang="en"/>
              <a:t>Propellors/Wings</a:t>
            </a:r>
          </a:p>
          <a:p>
            <a:pPr lvl="0" rtl="0">
              <a:spcBef>
                <a:spcPts val="0"/>
              </a:spcBef>
              <a:buNone/>
            </a:pPr>
            <a:r>
              <a:rPr lang="en"/>
              <a:t>Thrusters/Jets</a:t>
            </a:r>
          </a:p>
          <a:p>
            <a:pPr lvl="0" rtl="0">
              <a:spcBef>
                <a:spcPts val="0"/>
              </a:spcBef>
              <a:buNone/>
            </a:pPr>
            <a:endParaRPr/>
          </a:p>
          <a:p>
            <a:pPr lvl="0">
              <a:spcBef>
                <a:spcPts val="0"/>
              </a:spcBef>
              <a:buNone/>
            </a:pPr>
            <a:endParaRPr/>
          </a:p>
        </p:txBody>
      </p:sp>
      <p:pic>
        <p:nvPicPr>
          <p:cNvPr id="95" name="Shape 95"/>
          <p:cNvPicPr preferRelativeResize="0"/>
          <p:nvPr/>
        </p:nvPicPr>
        <p:blipFill>
          <a:blip r:embed="rId3">
            <a:alphaModFix/>
          </a:blip>
          <a:stretch>
            <a:fillRect/>
          </a:stretch>
        </p:blipFill>
        <p:spPr>
          <a:xfrm>
            <a:off x="4247775" y="1971700"/>
            <a:ext cx="4100024" cy="3604425"/>
          </a:xfrm>
          <a:prstGeom prst="rect">
            <a:avLst/>
          </a:prstGeom>
          <a:noFill/>
          <a:ln>
            <a:noFill/>
          </a:ln>
        </p:spPr>
      </p:pic>
    </p:spTree>
    <p:extLst>
      <p:ext uri="{BB962C8B-B14F-4D97-AF65-F5344CB8AC3E}">
        <p14:creationId xmlns:p14="http://schemas.microsoft.com/office/powerpoint/2010/main" val="401454108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a:t>2</a:t>
            </a:r>
          </a:p>
          <a:p>
            <a:pPr eaLnBrk="1" hangingPunct="1">
              <a:defRPr/>
            </a:pPr>
            <a:fld id="{4E7D0936-77B2-450E-91C7-7680EA54AD1A}" type="slidenum">
              <a:rPr lang="en-US" sz="2000" b="1"/>
              <a:pPr eaLnBrk="1" hangingPunct="1">
                <a:defRPr/>
              </a:pPr>
              <a:t>11</a:t>
            </a:fld>
            <a:endParaRPr lang="en-US" sz="2000" b="1"/>
          </a:p>
        </p:txBody>
      </p:sp>
      <p:sp>
        <p:nvSpPr>
          <p:cNvPr id="22532" name="Rectangle 2"/>
          <p:cNvSpPr>
            <a:spLocks noGrp="1" noChangeArrowheads="1"/>
          </p:cNvSpPr>
          <p:nvPr>
            <p:ph type="title"/>
          </p:nvPr>
        </p:nvSpPr>
        <p:spPr/>
        <p:txBody>
          <a:bodyPr>
            <a:normAutofit fontScale="90000"/>
          </a:bodyPr>
          <a:lstStyle/>
          <a:p>
            <a:pPr indent="0"/>
            <a:r>
              <a:rPr lang="en-US" altLang="en-US" smtClean="0"/>
              <a:t>Locomotion Concepts: Principles Found in Nature </a:t>
            </a:r>
          </a:p>
        </p:txBody>
      </p:sp>
      <p:pic>
        <p:nvPicPr>
          <p:cNvPr id="225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00125"/>
            <a:ext cx="6319838" cy="56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p:cNvSpPr txBox="1"/>
          <p:nvPr/>
        </p:nvSpPr>
        <p:spPr>
          <a:xfrm>
            <a:off x="7543800" y="6451374"/>
            <a:ext cx="1234825" cy="369332"/>
          </a:xfrm>
          <a:prstGeom prst="rect">
            <a:avLst/>
          </a:prstGeom>
          <a:noFill/>
        </p:spPr>
        <p:txBody>
          <a:bodyPr wrap="none" rtlCol="0">
            <a:spAutoFit/>
          </a:bodyPr>
          <a:lstStyle/>
          <a:p>
            <a:r>
              <a:rPr lang="en-US" dirty="0" smtClean="0"/>
              <a:t>R. </a:t>
            </a:r>
            <a:r>
              <a:rPr lang="en-US" dirty="0" err="1" smtClean="0"/>
              <a:t>Siegwart</a:t>
            </a:r>
            <a:endParaRPr lang="en-US" dirty="0"/>
          </a:p>
        </p:txBody>
      </p:sp>
    </p:spTree>
    <p:extLst>
      <p:ext uri="{BB962C8B-B14F-4D97-AF65-F5344CB8AC3E}">
        <p14:creationId xmlns:p14="http://schemas.microsoft.com/office/powerpoint/2010/main" val="1240613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a:t>2</a:t>
            </a:r>
          </a:p>
          <a:p>
            <a:pPr eaLnBrk="1" hangingPunct="1">
              <a:defRPr/>
            </a:pPr>
            <a:fld id="{FAC88E85-0428-46EF-B6B0-4FFC8D036FED}" type="slidenum">
              <a:rPr lang="en-US" sz="2000" b="1"/>
              <a:pPr eaLnBrk="1" hangingPunct="1">
                <a:defRPr/>
              </a:pPr>
              <a:t>12</a:t>
            </a:fld>
            <a:endParaRPr lang="en-US" sz="2000" b="1"/>
          </a:p>
        </p:txBody>
      </p:sp>
      <p:sp>
        <p:nvSpPr>
          <p:cNvPr id="23556" name="Rectangle 5"/>
          <p:cNvSpPr>
            <a:spLocks noGrp="1" noChangeArrowheads="1"/>
          </p:cNvSpPr>
          <p:nvPr>
            <p:ph type="title"/>
          </p:nvPr>
        </p:nvSpPr>
        <p:spPr/>
        <p:txBody>
          <a:bodyPr/>
          <a:lstStyle/>
          <a:p>
            <a:pPr indent="0"/>
            <a:r>
              <a:rPr lang="en-US" altLang="en-US" smtClean="0"/>
              <a:t>Locomotion Concepts</a:t>
            </a:r>
          </a:p>
        </p:txBody>
      </p:sp>
      <p:sp>
        <p:nvSpPr>
          <p:cNvPr id="23557" name="Rectangle 6"/>
          <p:cNvSpPr>
            <a:spLocks noGrp="1" noChangeArrowheads="1"/>
          </p:cNvSpPr>
          <p:nvPr>
            <p:ph type="body" idx="1"/>
          </p:nvPr>
        </p:nvSpPr>
        <p:spPr/>
        <p:txBody>
          <a:bodyPr>
            <a:normAutofit fontScale="85000" lnSpcReduction="20000"/>
          </a:bodyPr>
          <a:lstStyle/>
          <a:p>
            <a:endParaRPr lang="en-US" altLang="en-US" smtClean="0"/>
          </a:p>
          <a:p>
            <a:r>
              <a:rPr lang="en-US" altLang="en-US" smtClean="0"/>
              <a:t>Concepts found in nature </a:t>
            </a:r>
          </a:p>
          <a:p>
            <a:pPr lvl="1"/>
            <a:r>
              <a:rPr lang="en-US" altLang="en-US" smtClean="0"/>
              <a:t>difficult to imitate technically</a:t>
            </a:r>
          </a:p>
          <a:p>
            <a:endParaRPr lang="en-US" altLang="en-US" smtClean="0"/>
          </a:p>
          <a:p>
            <a:r>
              <a:rPr lang="en-US" altLang="en-US" smtClean="0"/>
              <a:t>Most technical systems use wheels or caterpillars</a:t>
            </a:r>
          </a:p>
          <a:p>
            <a:endParaRPr lang="en-US" altLang="en-US" smtClean="0"/>
          </a:p>
          <a:p>
            <a:r>
              <a:rPr lang="en-US" altLang="en-US" smtClean="0"/>
              <a:t>Rolling is most efficient, but not found in nature</a:t>
            </a:r>
          </a:p>
          <a:p>
            <a:pPr lvl="1"/>
            <a:r>
              <a:rPr lang="en-US" altLang="en-US" smtClean="0"/>
              <a:t>Nature never invented the wheel !</a:t>
            </a:r>
            <a:br>
              <a:rPr lang="en-US" altLang="en-US" smtClean="0"/>
            </a:br>
            <a:endParaRPr lang="en-US" altLang="en-US" smtClean="0"/>
          </a:p>
          <a:p>
            <a:r>
              <a:rPr lang="en-US" altLang="en-US" smtClean="0"/>
              <a:t>However, the movement of a walking biped is </a:t>
            </a:r>
            <a:r>
              <a:rPr lang="en-US" altLang="en-US" b="1" i="1" smtClean="0">
                <a:solidFill>
                  <a:srgbClr val="BE7882"/>
                </a:solidFill>
              </a:rPr>
              <a:t>close to rolling</a:t>
            </a:r>
            <a:r>
              <a:rPr lang="en-US" altLang="en-US" smtClean="0"/>
              <a:t>  </a:t>
            </a:r>
          </a:p>
          <a:p>
            <a:endParaRPr lang="en-US" altLang="en-US" smtClean="0"/>
          </a:p>
        </p:txBody>
      </p:sp>
    </p:spTree>
    <p:extLst>
      <p:ext uri="{BB962C8B-B14F-4D97-AF65-F5344CB8AC3E}">
        <p14:creationId xmlns:p14="http://schemas.microsoft.com/office/powerpoint/2010/main" val="2309224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2 - Locomotion</a:t>
            </a:r>
          </a:p>
        </p:txBody>
      </p:sp>
      <p:sp>
        <p:nvSpPr>
          <p:cNvPr id="8"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643063"/>
            <a:ext cx="301466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1" name="Rectangle 5"/>
          <p:cNvSpPr>
            <a:spLocks noGrp="1" noChangeArrowheads="1"/>
          </p:cNvSpPr>
          <p:nvPr>
            <p:ph type="title"/>
          </p:nvPr>
        </p:nvSpPr>
        <p:spPr/>
        <p:txBody>
          <a:bodyPr/>
          <a:lstStyle/>
          <a:p>
            <a:pPr indent="0"/>
            <a:r>
              <a:rPr lang="en-US" altLang="en-US" smtClean="0"/>
              <a:t>Biped Walking</a:t>
            </a:r>
          </a:p>
        </p:txBody>
      </p:sp>
      <p:sp>
        <p:nvSpPr>
          <p:cNvPr id="24582" name="Rectangle 6"/>
          <p:cNvSpPr>
            <a:spLocks noGrp="1" noChangeArrowheads="1"/>
          </p:cNvSpPr>
          <p:nvPr>
            <p:ph type="body" idx="1"/>
          </p:nvPr>
        </p:nvSpPr>
        <p:spPr>
          <a:xfrm>
            <a:off x="3775075" y="1295400"/>
            <a:ext cx="5227638" cy="5349875"/>
          </a:xfrm>
          <a:noFill/>
        </p:spPr>
        <p:txBody>
          <a:bodyPr>
            <a:normAutofit fontScale="92500"/>
          </a:bodyPr>
          <a:lstStyle/>
          <a:p>
            <a:r>
              <a:rPr lang="en-US" altLang="en-US" dirty="0" smtClean="0"/>
              <a:t>Biped walking mechanism </a:t>
            </a:r>
          </a:p>
          <a:p>
            <a:pPr lvl="1"/>
            <a:r>
              <a:rPr lang="en-US" altLang="en-US" dirty="0" smtClean="0"/>
              <a:t>not to fare from real rolling.</a:t>
            </a:r>
          </a:p>
          <a:p>
            <a:pPr lvl="1"/>
            <a:r>
              <a:rPr lang="en-US" altLang="en-US" dirty="0" smtClean="0"/>
              <a:t>rolling of a polygon with side length equal to the length of the step.</a:t>
            </a:r>
          </a:p>
          <a:p>
            <a:pPr lvl="1"/>
            <a:r>
              <a:rPr lang="en-US" altLang="en-US" dirty="0" smtClean="0"/>
              <a:t>the smaller the step gets, the more the polygon tends to a circle (wheel). </a:t>
            </a:r>
          </a:p>
          <a:p>
            <a:endParaRPr lang="en-US" altLang="en-US" dirty="0" smtClean="0"/>
          </a:p>
          <a:p>
            <a:r>
              <a:rPr lang="en-US" altLang="en-US" dirty="0" smtClean="0"/>
              <a:t>However, fully rotating joint was not developed in nature.</a:t>
            </a:r>
          </a:p>
        </p:txBody>
      </p:sp>
    </p:spTree>
    <p:extLst>
      <p:ext uri="{BB962C8B-B14F-4D97-AF65-F5344CB8AC3E}">
        <p14:creationId xmlns:p14="http://schemas.microsoft.com/office/powerpoint/2010/main" val="3342572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2 - Locomotion</a:t>
            </a:r>
          </a:p>
        </p:txBody>
      </p:sp>
      <p:sp>
        <p:nvSpPr>
          <p:cNvPr id="6"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sp>
        <p:nvSpPr>
          <p:cNvPr id="25604" name="Rectangle 2"/>
          <p:cNvSpPr>
            <a:spLocks noGrp="1" noChangeArrowheads="1"/>
          </p:cNvSpPr>
          <p:nvPr>
            <p:ph type="title"/>
          </p:nvPr>
        </p:nvSpPr>
        <p:spPr>
          <a:xfrm>
            <a:off x="-152400" y="304800"/>
            <a:ext cx="5257800" cy="1143000"/>
          </a:xfrm>
        </p:spPr>
        <p:txBody>
          <a:bodyPr/>
          <a:lstStyle/>
          <a:p>
            <a:pPr indent="0"/>
            <a:r>
              <a:rPr lang="en-US" altLang="en-US" dirty="0" smtClean="0"/>
              <a:t>Walking or rolling?</a:t>
            </a:r>
          </a:p>
        </p:txBody>
      </p:sp>
      <p:sp>
        <p:nvSpPr>
          <p:cNvPr id="25605" name="Rectangle 3"/>
          <p:cNvSpPr>
            <a:spLocks noGrp="1" noChangeArrowheads="1"/>
          </p:cNvSpPr>
          <p:nvPr>
            <p:ph type="body" idx="1"/>
          </p:nvPr>
        </p:nvSpPr>
        <p:spPr>
          <a:xfrm>
            <a:off x="352425" y="1295400"/>
            <a:ext cx="3446463" cy="5029200"/>
          </a:xfrm>
        </p:spPr>
        <p:txBody>
          <a:bodyPr>
            <a:normAutofit fontScale="77500" lnSpcReduction="20000"/>
          </a:bodyPr>
          <a:lstStyle/>
          <a:p>
            <a:r>
              <a:rPr lang="en-US" altLang="en-US" smtClean="0"/>
              <a:t>number of actuators</a:t>
            </a:r>
          </a:p>
          <a:p>
            <a:r>
              <a:rPr lang="en-US" altLang="en-US" smtClean="0"/>
              <a:t>structural complexity</a:t>
            </a:r>
          </a:p>
          <a:p>
            <a:r>
              <a:rPr lang="en-US" altLang="en-US" smtClean="0"/>
              <a:t>control expense</a:t>
            </a:r>
          </a:p>
          <a:p>
            <a:r>
              <a:rPr lang="en-US" altLang="en-US" smtClean="0"/>
              <a:t>energy efficient</a:t>
            </a:r>
          </a:p>
          <a:p>
            <a:pPr lvl="1"/>
            <a:r>
              <a:rPr lang="en-US" altLang="en-US" smtClean="0"/>
              <a:t>terrain (flat ground, soft ground, climbing..)</a:t>
            </a:r>
          </a:p>
          <a:p>
            <a:r>
              <a:rPr lang="en-US" altLang="en-US" smtClean="0"/>
              <a:t>movement of the involved masses</a:t>
            </a:r>
          </a:p>
          <a:p>
            <a:pPr lvl="1"/>
            <a:r>
              <a:rPr lang="en-US" altLang="en-US" smtClean="0"/>
              <a:t>walking / running includes up and down movement of COG</a:t>
            </a:r>
          </a:p>
          <a:p>
            <a:pPr lvl="1"/>
            <a:r>
              <a:rPr lang="en-US" altLang="en-US" smtClean="0"/>
              <a:t>some extra losses</a:t>
            </a:r>
          </a:p>
        </p:txBody>
      </p:sp>
      <p:pic>
        <p:nvPicPr>
          <p:cNvPr id="256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09600"/>
            <a:ext cx="430847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982811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Stability</a:t>
            </a:r>
          </a:p>
        </p:txBody>
      </p:sp>
      <p:sp>
        <p:nvSpPr>
          <p:cNvPr id="101" name="Shape 10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Static Stability - can balance without being active</a:t>
            </a:r>
          </a:p>
          <a:p>
            <a:pPr lvl="0" rtl="0">
              <a:spcBef>
                <a:spcPts val="0"/>
              </a:spcBef>
              <a:buNone/>
            </a:pPr>
            <a:endParaRPr/>
          </a:p>
          <a:p>
            <a:pPr lvl="0">
              <a:spcBef>
                <a:spcPts val="0"/>
              </a:spcBef>
              <a:buNone/>
            </a:pPr>
            <a:r>
              <a:rPr lang="en"/>
              <a:t>Dynamic Stability - Needs active control to stay upright (stable when moving)</a:t>
            </a:r>
          </a:p>
        </p:txBody>
      </p:sp>
      <p:pic>
        <p:nvPicPr>
          <p:cNvPr id="102" name="Shape 102"/>
          <p:cNvPicPr preferRelativeResize="0"/>
          <p:nvPr/>
        </p:nvPicPr>
        <p:blipFill>
          <a:blip r:embed="rId3">
            <a:alphaModFix/>
          </a:blip>
          <a:stretch>
            <a:fillRect/>
          </a:stretch>
        </p:blipFill>
        <p:spPr>
          <a:xfrm>
            <a:off x="591000" y="4239950"/>
            <a:ext cx="3619850" cy="2081400"/>
          </a:xfrm>
          <a:prstGeom prst="rect">
            <a:avLst/>
          </a:prstGeom>
          <a:noFill/>
          <a:ln>
            <a:noFill/>
          </a:ln>
        </p:spPr>
      </p:pic>
      <p:pic>
        <p:nvPicPr>
          <p:cNvPr id="103" name="Shape 103"/>
          <p:cNvPicPr preferRelativeResize="0"/>
          <p:nvPr/>
        </p:nvPicPr>
        <p:blipFill>
          <a:blip r:embed="rId4">
            <a:alphaModFix/>
          </a:blip>
          <a:stretch>
            <a:fillRect/>
          </a:stretch>
        </p:blipFill>
        <p:spPr>
          <a:xfrm>
            <a:off x="5368225" y="4409112"/>
            <a:ext cx="2619375" cy="1743075"/>
          </a:xfrm>
          <a:prstGeom prst="rect">
            <a:avLst/>
          </a:prstGeom>
          <a:noFill/>
          <a:ln>
            <a:noFill/>
          </a:ln>
        </p:spPr>
      </p:pic>
    </p:spTree>
    <p:extLst>
      <p:ext uri="{BB962C8B-B14F-4D97-AF65-F5344CB8AC3E}">
        <p14:creationId xmlns:p14="http://schemas.microsoft.com/office/powerpoint/2010/main" val="27268188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25660"/>
            <a:ext cx="8880004" cy="3579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939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Stable Configurations</a:t>
            </a:r>
          </a:p>
        </p:txBody>
      </p:sp>
      <p:sp>
        <p:nvSpPr>
          <p:cNvPr id="109" name="Shape 10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Projection of the center of mass must fall within the support polygon</a:t>
            </a:r>
          </a:p>
        </p:txBody>
      </p:sp>
      <p:pic>
        <p:nvPicPr>
          <p:cNvPr id="110" name="Shape 110"/>
          <p:cNvPicPr preferRelativeResize="0"/>
          <p:nvPr/>
        </p:nvPicPr>
        <p:blipFill>
          <a:blip r:embed="rId3">
            <a:alphaModFix/>
          </a:blip>
          <a:stretch>
            <a:fillRect/>
          </a:stretch>
        </p:blipFill>
        <p:spPr>
          <a:xfrm>
            <a:off x="1095800" y="2922550"/>
            <a:ext cx="5885324" cy="3384049"/>
          </a:xfrm>
          <a:prstGeom prst="rect">
            <a:avLst/>
          </a:prstGeom>
          <a:noFill/>
          <a:ln>
            <a:noFill/>
          </a:ln>
        </p:spPr>
      </p:pic>
      <p:sp>
        <p:nvSpPr>
          <p:cNvPr id="111" name="Shape 111"/>
          <p:cNvSpPr/>
          <p:nvPr/>
        </p:nvSpPr>
        <p:spPr>
          <a:xfrm>
            <a:off x="2290100" y="3595225"/>
            <a:ext cx="3336600" cy="2117700"/>
          </a:xfrm>
          <a:prstGeom prst="rect">
            <a:avLst/>
          </a:prstGeom>
          <a:solidFill>
            <a:srgbClr val="0098CC">
              <a:alpha val="66540"/>
            </a:srgbClr>
          </a:solidFill>
          <a:ln w="19050" cap="flat" cmpd="sng">
            <a:solidFill>
              <a:schemeClr val="dk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12" name="Shape 112"/>
          <p:cNvGrpSpPr/>
          <p:nvPr/>
        </p:nvGrpSpPr>
        <p:grpSpPr>
          <a:xfrm>
            <a:off x="2040875" y="3422850"/>
            <a:ext cx="3799750" cy="2471649"/>
            <a:chOff x="2040875" y="3422850"/>
            <a:chExt cx="3799750" cy="2471649"/>
          </a:xfrm>
        </p:grpSpPr>
        <p:sp>
          <p:nvSpPr>
            <p:cNvPr id="113" name="Shape 113"/>
            <p:cNvSpPr/>
            <p:nvPr/>
          </p:nvSpPr>
          <p:spPr>
            <a:xfrm>
              <a:off x="2117750" y="342285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422125" y="342285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040875" y="548830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5422125" y="5488300"/>
              <a:ext cx="418500" cy="406199"/>
            </a:xfrm>
            <a:prstGeom prst="ellipse">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7" name="Shape 117"/>
          <p:cNvSpPr/>
          <p:nvPr/>
        </p:nvSpPr>
        <p:spPr>
          <a:xfrm>
            <a:off x="3632150" y="4247775"/>
            <a:ext cx="652500" cy="597900"/>
          </a:xfrm>
          <a:prstGeom prst="mathMultiply">
            <a:avLst>
              <a:gd name="adj1" fmla="val 2352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7218770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sp>
        <p:nvSpPr>
          <p:cNvPr id="50180" name="Rectangle 2"/>
          <p:cNvSpPr>
            <a:spLocks noGrp="1" noChangeArrowheads="1"/>
          </p:cNvSpPr>
          <p:nvPr>
            <p:ph type="title"/>
          </p:nvPr>
        </p:nvSpPr>
        <p:spPr/>
        <p:txBody>
          <a:bodyPr/>
          <a:lstStyle/>
          <a:p>
            <a:pPr indent="0"/>
            <a:r>
              <a:rPr lang="en-US" altLang="en-US" smtClean="0"/>
              <a:t>Mobile Robots with Wheels</a:t>
            </a:r>
          </a:p>
        </p:txBody>
      </p:sp>
      <p:sp>
        <p:nvSpPr>
          <p:cNvPr id="50181" name="Rectangle 3"/>
          <p:cNvSpPr>
            <a:spLocks noGrp="1" noChangeArrowheads="1"/>
          </p:cNvSpPr>
          <p:nvPr>
            <p:ph type="body" idx="1"/>
          </p:nvPr>
        </p:nvSpPr>
        <p:spPr/>
        <p:txBody>
          <a:bodyPr>
            <a:normAutofit fontScale="92500" lnSpcReduction="10000"/>
          </a:bodyPr>
          <a:lstStyle/>
          <a:p>
            <a:r>
              <a:rPr lang="en-US" altLang="en-US" dirty="0" smtClean="0"/>
              <a:t>Wheels are the most appropriate solution for most applications</a:t>
            </a:r>
          </a:p>
          <a:p>
            <a:endParaRPr lang="en-US" altLang="en-US" dirty="0" smtClean="0"/>
          </a:p>
          <a:p>
            <a:r>
              <a:rPr lang="en-US" altLang="en-US" dirty="0" smtClean="0"/>
              <a:t>Three wheels are sufficient to guarantee stability</a:t>
            </a:r>
          </a:p>
          <a:p>
            <a:endParaRPr lang="en-US" altLang="en-US" dirty="0" smtClean="0"/>
          </a:p>
          <a:p>
            <a:r>
              <a:rPr lang="en-US" altLang="en-US" dirty="0" smtClean="0"/>
              <a:t>With more than three wheels an appropriate suspension is required</a:t>
            </a:r>
          </a:p>
          <a:p>
            <a:endParaRPr lang="en-US" altLang="en-US" dirty="0" smtClean="0"/>
          </a:p>
          <a:p>
            <a:r>
              <a:rPr lang="en-US" altLang="en-US" dirty="0" smtClean="0"/>
              <a:t>Selection of wheels depends on the application</a:t>
            </a:r>
          </a:p>
        </p:txBody>
      </p:sp>
    </p:spTree>
    <p:extLst>
      <p:ext uri="{BB962C8B-B14F-4D97-AF65-F5344CB8AC3E}">
        <p14:creationId xmlns:p14="http://schemas.microsoft.com/office/powerpoint/2010/main" val="3830346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 (DOF)</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7724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770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Robot Hardware</a:t>
            </a:r>
          </a:p>
        </p:txBody>
      </p:sp>
      <p:sp>
        <p:nvSpPr>
          <p:cNvPr id="36" name="Shape 3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Actuators / Motors</a:t>
            </a:r>
          </a:p>
          <a:p>
            <a:pPr lvl="0" rtl="0">
              <a:spcBef>
                <a:spcPts val="0"/>
              </a:spcBef>
              <a:buNone/>
            </a:pPr>
            <a:r>
              <a:rPr lang="en"/>
              <a:t>	</a:t>
            </a:r>
          </a:p>
          <a:p>
            <a:pPr lvl="0" rtl="0">
              <a:spcBef>
                <a:spcPts val="0"/>
              </a:spcBef>
              <a:buNone/>
            </a:pPr>
            <a:r>
              <a:rPr lang="en"/>
              <a:t>Sensors</a:t>
            </a:r>
          </a:p>
          <a:p>
            <a:pPr lvl="0" rtl="0">
              <a:spcBef>
                <a:spcPts val="0"/>
              </a:spcBef>
              <a:buNone/>
            </a:pPr>
            <a:endParaRPr/>
          </a:p>
          <a:p>
            <a:pPr lvl="0" rtl="0">
              <a:spcBef>
                <a:spcPts val="0"/>
              </a:spcBef>
              <a:buNone/>
            </a:pPr>
            <a:r>
              <a:rPr lang="en"/>
              <a:t>Computation/Communication</a:t>
            </a:r>
          </a:p>
          <a:p>
            <a:pPr lvl="0" rtl="0">
              <a:spcBef>
                <a:spcPts val="0"/>
              </a:spcBef>
              <a:buNone/>
            </a:pPr>
            <a:endParaRPr/>
          </a:p>
          <a:p>
            <a:pPr lvl="0">
              <a:spcBef>
                <a:spcPts val="0"/>
              </a:spcBef>
              <a:buNone/>
            </a:pPr>
            <a:r>
              <a:rPr lang="en"/>
              <a:t>Power</a:t>
            </a:r>
          </a:p>
        </p:txBody>
      </p:sp>
    </p:spTree>
    <p:extLst>
      <p:ext uri="{BB962C8B-B14F-4D97-AF65-F5344CB8AC3E}">
        <p14:creationId xmlns:p14="http://schemas.microsoft.com/office/powerpoint/2010/main" val="460058638"/>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2 - Locomotion</a:t>
            </a:r>
          </a:p>
        </p:txBody>
      </p:sp>
      <p:sp>
        <p:nvSpPr>
          <p:cNvPr id="6" name="Slide Number Placeholder 4"/>
          <p:cNvSpPr>
            <a:spLocks noGrp="1"/>
          </p:cNvSpPr>
          <p:nvPr>
            <p:ph type="sldNum" sz="quarter" idx="11"/>
          </p:nvPr>
        </p:nvSpPr>
        <p:spPr/>
        <p:txBody>
          <a:bodyPr/>
          <a:lstStyle/>
          <a:p>
            <a:pPr>
              <a:defRPr/>
            </a:pPr>
            <a:r>
              <a:rPr lang="en-US" dirty="0"/>
              <a:t>2</a:t>
            </a:r>
          </a:p>
          <a:p>
            <a:pPr eaLnBrk="1" hangingPunct="1">
              <a:defRPr/>
            </a:pPr>
            <a:endParaRPr lang="en-US" sz="2000" b="1" dirty="0"/>
          </a:p>
        </p:txBody>
      </p:sp>
      <p:sp>
        <p:nvSpPr>
          <p:cNvPr id="51204" name="Rectangle 2"/>
          <p:cNvSpPr>
            <a:spLocks noGrp="1" noChangeArrowheads="1"/>
          </p:cNvSpPr>
          <p:nvPr>
            <p:ph type="title"/>
          </p:nvPr>
        </p:nvSpPr>
        <p:spPr/>
        <p:txBody>
          <a:bodyPr/>
          <a:lstStyle/>
          <a:p>
            <a:pPr indent="0"/>
            <a:r>
              <a:rPr lang="en-US" altLang="en-US" smtClean="0"/>
              <a:t>The Four Basic Wheels Types</a:t>
            </a:r>
          </a:p>
        </p:txBody>
      </p:sp>
      <p:sp>
        <p:nvSpPr>
          <p:cNvPr id="51205" name="Rectangle 3"/>
          <p:cNvSpPr>
            <a:spLocks noGrp="1" noChangeArrowheads="1"/>
          </p:cNvSpPr>
          <p:nvPr>
            <p:ph type="body" idx="1"/>
          </p:nvPr>
        </p:nvSpPr>
        <p:spPr>
          <a:xfrm>
            <a:off x="395288" y="1019175"/>
            <a:ext cx="4335462" cy="5649913"/>
          </a:xfrm>
          <a:noFill/>
        </p:spPr>
        <p:txBody>
          <a:bodyPr lIns="90488" tIns="44450" rIns="90488" bIns="44450">
            <a:normAutofit fontScale="92500" lnSpcReduction="20000"/>
          </a:bodyPr>
          <a:lstStyle/>
          <a:p>
            <a:endParaRPr lang="en-US" altLang="en-US" dirty="0" smtClean="0"/>
          </a:p>
          <a:p>
            <a:r>
              <a:rPr lang="en-US" altLang="en-US" dirty="0" smtClean="0"/>
              <a:t>a) Standard wheel: Two degrees of freedom; rotation around the (motorized) wheel axle and the contact point</a:t>
            </a:r>
          </a:p>
          <a:p>
            <a:endParaRPr lang="en-US" altLang="en-US" dirty="0" smtClean="0"/>
          </a:p>
          <a:p>
            <a:r>
              <a:rPr lang="en-US" altLang="en-US" dirty="0" smtClean="0"/>
              <a:t>b) Castor wheel: Three degrees of freedom; rotation around the wheel axle, the contact point and the castor axle</a:t>
            </a:r>
          </a:p>
        </p:txBody>
      </p:sp>
      <p:pic>
        <p:nvPicPr>
          <p:cNvPr id="512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113" y="1447800"/>
            <a:ext cx="2773362"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18198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2 - Locomotion</a:t>
            </a:r>
          </a:p>
        </p:txBody>
      </p:sp>
      <p:sp>
        <p:nvSpPr>
          <p:cNvPr id="52228" name="Rectangle 2"/>
          <p:cNvSpPr>
            <a:spLocks noGrp="1" noChangeArrowheads="1"/>
          </p:cNvSpPr>
          <p:nvPr>
            <p:ph type="title"/>
          </p:nvPr>
        </p:nvSpPr>
        <p:spPr/>
        <p:txBody>
          <a:bodyPr/>
          <a:lstStyle/>
          <a:p>
            <a:pPr indent="0"/>
            <a:r>
              <a:rPr lang="en-US" altLang="en-US" smtClean="0"/>
              <a:t>The Four Basic Wheels Types</a:t>
            </a:r>
          </a:p>
        </p:txBody>
      </p:sp>
      <p:sp>
        <p:nvSpPr>
          <p:cNvPr id="52229" name="Rectangle 3"/>
          <p:cNvSpPr>
            <a:spLocks noGrp="1" noChangeArrowheads="1"/>
          </p:cNvSpPr>
          <p:nvPr>
            <p:ph type="body" idx="1"/>
          </p:nvPr>
        </p:nvSpPr>
        <p:spPr>
          <a:xfrm>
            <a:off x="395288" y="1019175"/>
            <a:ext cx="4335462" cy="5649913"/>
          </a:xfrm>
        </p:spPr>
        <p:txBody>
          <a:bodyPr>
            <a:normAutofit lnSpcReduction="10000"/>
          </a:bodyPr>
          <a:lstStyle/>
          <a:p>
            <a:r>
              <a:rPr lang="en-US" altLang="en-US" smtClean="0"/>
              <a:t>c) Swedish wheel: Three degrees of freedom; rotation around the (motorized) wheel axle, around the rollers and around the contact point</a:t>
            </a:r>
          </a:p>
          <a:p>
            <a:endParaRPr lang="en-US" altLang="en-US" smtClean="0"/>
          </a:p>
          <a:p>
            <a:r>
              <a:rPr lang="en-US" altLang="en-US" smtClean="0"/>
              <a:t>d) Ball or spherical wheel: Suspension technically not solved</a:t>
            </a:r>
          </a:p>
        </p:txBody>
      </p:sp>
      <p:pic>
        <p:nvPicPr>
          <p:cNvPr id="522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70000"/>
            <a:ext cx="414337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56936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Ackerman Steering - Four Wheels</a:t>
            </a:r>
          </a:p>
        </p:txBody>
      </p:sp>
      <p:sp>
        <p:nvSpPr>
          <p:cNvPr id="147" name="Shape 147"/>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Two Active Fixed Wheels in Back</a:t>
            </a:r>
          </a:p>
          <a:p>
            <a:pPr lvl="0" rtl="0">
              <a:spcBef>
                <a:spcPts val="0"/>
              </a:spcBef>
              <a:buNone/>
            </a:pPr>
            <a:r>
              <a:rPr lang="en"/>
              <a:t>Two Passive Steerable Wheels in Front</a:t>
            </a:r>
          </a:p>
          <a:p>
            <a:pPr lvl="0">
              <a:spcBef>
                <a:spcPts val="0"/>
              </a:spcBef>
              <a:buNone/>
            </a:pPr>
            <a:endParaRPr/>
          </a:p>
        </p:txBody>
      </p:sp>
      <p:sp>
        <p:nvSpPr>
          <p:cNvPr id="148" name="Shape 148"/>
          <p:cNvSpPr/>
          <p:nvPr/>
        </p:nvSpPr>
        <p:spPr>
          <a:xfrm>
            <a:off x="1243550" y="1933000"/>
            <a:ext cx="5442000" cy="27332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1625250" y="21054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1625250" y="37599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rot="2316579">
            <a:off x="5238836" y="2105354"/>
            <a:ext cx="1391321" cy="664925"/>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rot="2316579">
            <a:off x="5238836" y="3759855"/>
            <a:ext cx="1391321" cy="664925"/>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96039802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Bike Steering - 2 Wheels</a:t>
            </a:r>
          </a:p>
        </p:txBody>
      </p:sp>
      <p:sp>
        <p:nvSpPr>
          <p:cNvPr id="158" name="Shape 158"/>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One Active Fixed Wheel in Back</a:t>
            </a:r>
          </a:p>
          <a:p>
            <a:pPr lvl="0" rtl="0">
              <a:spcBef>
                <a:spcPts val="0"/>
              </a:spcBef>
              <a:buNone/>
            </a:pPr>
            <a:r>
              <a:rPr lang="en"/>
              <a:t>One Passive Steerable Wheel in Front</a:t>
            </a:r>
          </a:p>
          <a:p>
            <a:pPr lvl="0" rtl="0">
              <a:spcBef>
                <a:spcPts val="0"/>
              </a:spcBef>
              <a:buNone/>
            </a:pPr>
            <a:endParaRPr/>
          </a:p>
        </p:txBody>
      </p:sp>
      <p:sp>
        <p:nvSpPr>
          <p:cNvPr id="159" name="Shape 159"/>
          <p:cNvSpPr/>
          <p:nvPr/>
        </p:nvSpPr>
        <p:spPr>
          <a:xfrm>
            <a:off x="1243550" y="1933000"/>
            <a:ext cx="5442000" cy="9848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1625250" y="21054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p:nvPr/>
        </p:nvSpPr>
        <p:spPr>
          <a:xfrm rot="2316579">
            <a:off x="5238836" y="2105354"/>
            <a:ext cx="1391321" cy="664925"/>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92398077"/>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Segway - 2 Wheels</a:t>
            </a:r>
          </a:p>
        </p:txBody>
      </p:sp>
      <p:pic>
        <p:nvPicPr>
          <p:cNvPr id="167" name="Shape 167"/>
          <p:cNvPicPr preferRelativeResize="0"/>
          <p:nvPr/>
        </p:nvPicPr>
        <p:blipFill>
          <a:blip r:embed="rId3">
            <a:alphaModFix/>
          </a:blip>
          <a:stretch>
            <a:fillRect/>
          </a:stretch>
        </p:blipFill>
        <p:spPr>
          <a:xfrm>
            <a:off x="4986500" y="522250"/>
            <a:ext cx="4286250" cy="5715000"/>
          </a:xfrm>
          <a:prstGeom prst="rect">
            <a:avLst/>
          </a:prstGeom>
          <a:noFill/>
          <a:ln>
            <a:noFill/>
          </a:ln>
        </p:spPr>
      </p:pic>
      <p:sp>
        <p:nvSpPr>
          <p:cNvPr id="168" name="Shape 168"/>
          <p:cNvSpPr/>
          <p:nvPr/>
        </p:nvSpPr>
        <p:spPr>
          <a:xfrm>
            <a:off x="1208084" y="2130050"/>
            <a:ext cx="358499"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1208084" y="3784550"/>
            <a:ext cx="358499"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73" name="Shape 173"/>
          <p:cNvPicPr preferRelativeResize="0"/>
          <p:nvPr/>
        </p:nvPicPr>
        <p:blipFill>
          <a:blip r:embed="rId4">
            <a:alphaModFix/>
          </a:blip>
          <a:stretch>
            <a:fillRect/>
          </a:stretch>
        </p:blipFill>
        <p:spPr>
          <a:xfrm>
            <a:off x="2876825" y="2622476"/>
            <a:ext cx="2474849" cy="1978698"/>
          </a:xfrm>
          <a:prstGeom prst="rect">
            <a:avLst/>
          </a:prstGeom>
          <a:noFill/>
          <a:ln>
            <a:noFill/>
          </a:ln>
        </p:spPr>
      </p:pic>
      <p:sp>
        <p:nvSpPr>
          <p:cNvPr id="174" name="Shape 174"/>
          <p:cNvSpPr txBox="1">
            <a:spLocks noGrp="1"/>
          </p:cNvSpPr>
          <p:nvPr>
            <p:ph type="body" idx="1"/>
          </p:nvPr>
        </p:nvSpPr>
        <p:spPr>
          <a:xfrm>
            <a:off x="457200" y="5048175"/>
            <a:ext cx="5214599" cy="3498000"/>
          </a:xfrm>
          <a:prstGeom prst="rect">
            <a:avLst/>
          </a:prstGeom>
        </p:spPr>
        <p:txBody>
          <a:bodyPr lIns="91425" tIns="91425" rIns="91425" bIns="91425" anchor="t" anchorCtr="0">
            <a:noAutofit/>
          </a:bodyPr>
          <a:lstStyle/>
          <a:p>
            <a:pPr lvl="0" rtl="0">
              <a:spcBef>
                <a:spcPts val="0"/>
              </a:spcBef>
              <a:buNone/>
            </a:pPr>
            <a:r>
              <a:rPr lang="en"/>
              <a:t>Two Active Wheels</a:t>
            </a:r>
          </a:p>
          <a:p>
            <a:pPr lvl="0">
              <a:spcBef>
                <a:spcPts val="0"/>
              </a:spcBef>
              <a:buNone/>
            </a:pPr>
            <a:r>
              <a:rPr lang="en"/>
              <a:t>Center of Mass below Axle</a:t>
            </a:r>
          </a:p>
        </p:txBody>
      </p:sp>
      <p:sp>
        <p:nvSpPr>
          <p:cNvPr id="175" name="Shape 175"/>
          <p:cNvSpPr txBox="1"/>
          <p:nvPr/>
        </p:nvSpPr>
        <p:spPr>
          <a:xfrm>
            <a:off x="2967275" y="2227500"/>
            <a:ext cx="2384399" cy="333599"/>
          </a:xfrm>
          <a:prstGeom prst="rect">
            <a:avLst/>
          </a:prstGeom>
          <a:noFill/>
          <a:ln>
            <a:noFill/>
          </a:ln>
        </p:spPr>
        <p:txBody>
          <a:bodyPr lIns="91425" tIns="91425" rIns="91425" bIns="91425" anchor="t" anchorCtr="0">
            <a:noAutofit/>
          </a:bodyPr>
          <a:lstStyle/>
          <a:p>
            <a:pPr lvl="0">
              <a:spcBef>
                <a:spcPts val="0"/>
              </a:spcBef>
              <a:buNone/>
            </a:pPr>
            <a:r>
              <a:rPr lang="en">
                <a:latin typeface="Nixie One"/>
                <a:ea typeface="Nixie One"/>
                <a:cs typeface="Nixie One"/>
                <a:sym typeface="Nixie One"/>
              </a:rPr>
              <a:t>Cye Personal Robot</a:t>
            </a:r>
          </a:p>
        </p:txBody>
      </p:sp>
    </p:spTree>
    <p:extLst>
      <p:ext uri="{BB962C8B-B14F-4D97-AF65-F5344CB8AC3E}">
        <p14:creationId xmlns:p14="http://schemas.microsoft.com/office/powerpoint/2010/main" val="11365645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
                                        <p:tgtEl>
                                          <p:spTgt spid="173"/>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1"/>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Differential Drive</a:t>
            </a:r>
          </a:p>
        </p:txBody>
      </p:sp>
      <p:grpSp>
        <p:nvGrpSpPr>
          <p:cNvPr id="181" name="Shape 181"/>
          <p:cNvGrpSpPr/>
          <p:nvPr/>
        </p:nvGrpSpPr>
        <p:grpSpPr>
          <a:xfrm>
            <a:off x="886500" y="1600200"/>
            <a:ext cx="1305000" cy="2849269"/>
            <a:chOff x="886500" y="1600200"/>
            <a:chExt cx="1305000" cy="2849269"/>
          </a:xfrm>
        </p:grpSpPr>
        <p:sp>
          <p:nvSpPr>
            <p:cNvPr id="182" name="Shape 182"/>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85" name="Shape 185"/>
          <p:cNvGrpSpPr/>
          <p:nvPr/>
        </p:nvGrpSpPr>
        <p:grpSpPr>
          <a:xfrm>
            <a:off x="3427000" y="1600200"/>
            <a:ext cx="1305000" cy="2849269"/>
            <a:chOff x="886500" y="1600200"/>
            <a:chExt cx="1305000" cy="2849269"/>
          </a:xfrm>
        </p:grpSpPr>
        <p:sp>
          <p:nvSpPr>
            <p:cNvPr id="186" name="Shape 186"/>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89" name="Shape 189"/>
          <p:cNvGrpSpPr/>
          <p:nvPr/>
        </p:nvGrpSpPr>
        <p:grpSpPr>
          <a:xfrm rot="1082833">
            <a:off x="5993445" y="1942825"/>
            <a:ext cx="1304997" cy="2849264"/>
            <a:chOff x="886500" y="1600200"/>
            <a:chExt cx="1305000" cy="2849269"/>
          </a:xfrm>
        </p:grpSpPr>
        <p:sp>
          <p:nvSpPr>
            <p:cNvPr id="190" name="Shape 190"/>
            <p:cNvSpPr/>
            <p:nvPr/>
          </p:nvSpPr>
          <p:spPr>
            <a:xfrm>
              <a:off x="1044266" y="1895549"/>
              <a:ext cx="990599" cy="22587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886500" y="3822169"/>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86500" y="1600200"/>
              <a:ext cx="1305000" cy="627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93" name="Shape 193"/>
          <p:cNvSpPr txBox="1"/>
          <p:nvPr/>
        </p:nvSpPr>
        <p:spPr>
          <a:xfrm>
            <a:off x="2068475" y="2396912"/>
            <a:ext cx="1489800" cy="911100"/>
          </a:xfrm>
          <a:prstGeom prst="rect">
            <a:avLst/>
          </a:prstGeom>
          <a:noFill/>
          <a:ln>
            <a:noFill/>
          </a:ln>
        </p:spPr>
        <p:txBody>
          <a:bodyPr lIns="91425" tIns="91425" rIns="91425" bIns="91425" anchor="t" anchorCtr="0">
            <a:noAutofit/>
          </a:bodyPr>
          <a:lstStyle/>
          <a:p>
            <a:pPr lvl="0">
              <a:spcBef>
                <a:spcPts val="0"/>
              </a:spcBef>
              <a:buNone/>
            </a:pPr>
            <a:r>
              <a:rPr lang="en" sz="2400">
                <a:latin typeface="Nixie One"/>
                <a:ea typeface="Nixie One"/>
                <a:cs typeface="Nixie One"/>
                <a:sym typeface="Nixie One"/>
              </a:rPr>
              <a:t>Equal Wheel Velocity</a:t>
            </a:r>
          </a:p>
        </p:txBody>
      </p:sp>
      <p:sp>
        <p:nvSpPr>
          <p:cNvPr id="194" name="Shape 194"/>
          <p:cNvSpPr txBox="1"/>
          <p:nvPr/>
        </p:nvSpPr>
        <p:spPr>
          <a:xfrm>
            <a:off x="4658725" y="2396912"/>
            <a:ext cx="1489800" cy="911100"/>
          </a:xfrm>
          <a:prstGeom prst="rect">
            <a:avLst/>
          </a:prstGeom>
          <a:noFill/>
          <a:ln>
            <a:noFill/>
          </a:ln>
        </p:spPr>
        <p:txBody>
          <a:bodyPr lIns="91425" tIns="91425" rIns="91425" bIns="91425" anchor="t" anchorCtr="0">
            <a:noAutofit/>
          </a:bodyPr>
          <a:lstStyle/>
          <a:p>
            <a:pPr lvl="0" rtl="0">
              <a:spcBef>
                <a:spcPts val="0"/>
              </a:spcBef>
              <a:buNone/>
            </a:pPr>
            <a:r>
              <a:rPr lang="en" sz="2400">
                <a:latin typeface="Nixie One"/>
                <a:ea typeface="Nixie One"/>
                <a:cs typeface="Nixie One"/>
                <a:sym typeface="Nixie One"/>
              </a:rPr>
              <a:t>Top Wheel Faster</a:t>
            </a:r>
          </a:p>
        </p:txBody>
      </p:sp>
      <p:sp>
        <p:nvSpPr>
          <p:cNvPr id="195" name="Shape 195"/>
          <p:cNvSpPr txBox="1"/>
          <p:nvPr/>
        </p:nvSpPr>
        <p:spPr>
          <a:xfrm>
            <a:off x="1769950" y="5317275"/>
            <a:ext cx="4891199" cy="911100"/>
          </a:xfrm>
          <a:prstGeom prst="rect">
            <a:avLst/>
          </a:prstGeom>
          <a:noFill/>
          <a:ln>
            <a:noFill/>
          </a:ln>
        </p:spPr>
        <p:txBody>
          <a:bodyPr lIns="91425" tIns="91425" rIns="91425" bIns="91425" anchor="t" anchorCtr="0">
            <a:noAutofit/>
          </a:bodyPr>
          <a:lstStyle/>
          <a:p>
            <a:pPr lvl="0" rtl="0">
              <a:spcBef>
                <a:spcPts val="0"/>
              </a:spcBef>
              <a:buNone/>
            </a:pPr>
            <a:r>
              <a:rPr lang="en" sz="2400">
                <a:latin typeface="Nixie One"/>
                <a:ea typeface="Nixie One"/>
                <a:cs typeface="Nixie One"/>
                <a:sym typeface="Nixie One"/>
              </a:rPr>
              <a:t>Forward Kinematics</a:t>
            </a:r>
          </a:p>
          <a:p>
            <a:pPr lvl="0" rtl="0">
              <a:spcBef>
                <a:spcPts val="0"/>
              </a:spcBef>
              <a:buNone/>
            </a:pPr>
            <a:r>
              <a:rPr lang="en" sz="2400">
                <a:latin typeface="Nixie One"/>
                <a:ea typeface="Nixie One"/>
                <a:cs typeface="Nixie One"/>
                <a:sym typeface="Nixie One"/>
              </a:rPr>
              <a:t>(more on this later)</a:t>
            </a:r>
          </a:p>
        </p:txBody>
      </p:sp>
    </p:spTree>
    <p:extLst>
      <p:ext uri="{BB962C8B-B14F-4D97-AF65-F5344CB8AC3E}">
        <p14:creationId xmlns:p14="http://schemas.microsoft.com/office/powerpoint/2010/main" val="7340669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
                                        <p:tgtEl>
                                          <p:spTgt spid="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1"/>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fade">
                                      <p:cBhvr>
                                        <p:cTn id="17" dur="1"/>
                                        <p:tgtEl>
                                          <p:spTgt spid="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p:cTn id="22" dur="1"/>
                                        <p:tgtEl>
                                          <p:spTgt spid="1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1"/>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Skid Steering - Four Wheels</a:t>
            </a:r>
          </a:p>
        </p:txBody>
      </p:sp>
      <p:sp>
        <p:nvSpPr>
          <p:cNvPr id="201" name="Shape 201"/>
          <p:cNvSpPr txBox="1">
            <a:spLocks noGrp="1"/>
          </p:cNvSpPr>
          <p:nvPr>
            <p:ph type="body" idx="1"/>
          </p:nvPr>
        </p:nvSpPr>
        <p:spPr>
          <a:xfrm>
            <a:off x="457200" y="4101950"/>
            <a:ext cx="3298200" cy="2466000"/>
          </a:xfrm>
          <a:prstGeom prst="rect">
            <a:avLst/>
          </a:prstGeom>
        </p:spPr>
        <p:txBody>
          <a:bodyPr lIns="91425" tIns="91425" rIns="91425" bIns="91425" anchor="t" anchorCtr="0">
            <a:noAutofit/>
          </a:bodyPr>
          <a:lstStyle/>
          <a:p>
            <a:pPr lvl="0">
              <a:spcBef>
                <a:spcPts val="0"/>
              </a:spcBef>
              <a:buNone/>
            </a:pPr>
            <a:r>
              <a:rPr lang="en"/>
              <a:t>Four active fixed wheels</a:t>
            </a:r>
          </a:p>
        </p:txBody>
      </p:sp>
      <p:pic>
        <p:nvPicPr>
          <p:cNvPr id="202" name="Shape 202"/>
          <p:cNvPicPr preferRelativeResize="0"/>
          <p:nvPr/>
        </p:nvPicPr>
        <p:blipFill>
          <a:blip r:embed="rId3">
            <a:alphaModFix/>
          </a:blip>
          <a:stretch>
            <a:fillRect/>
          </a:stretch>
        </p:blipFill>
        <p:spPr>
          <a:xfrm>
            <a:off x="3816850" y="1663900"/>
            <a:ext cx="5161600" cy="4435750"/>
          </a:xfrm>
          <a:prstGeom prst="rect">
            <a:avLst/>
          </a:prstGeom>
          <a:noFill/>
          <a:ln>
            <a:noFill/>
          </a:ln>
        </p:spPr>
      </p:pic>
      <p:sp>
        <p:nvSpPr>
          <p:cNvPr id="203" name="Shape 203"/>
          <p:cNvSpPr/>
          <p:nvPr/>
        </p:nvSpPr>
        <p:spPr>
          <a:xfrm>
            <a:off x="457200" y="1663900"/>
            <a:ext cx="2339399" cy="21917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57200" y="16639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739100" y="16639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p:nvPr/>
        </p:nvSpPr>
        <p:spPr>
          <a:xfrm>
            <a:off x="457200" y="33505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739100" y="3350500"/>
            <a:ext cx="1057499" cy="505200"/>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81555109"/>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Two+One - Three Wheels</a:t>
            </a:r>
          </a:p>
        </p:txBody>
      </p:sp>
      <p:sp>
        <p:nvSpPr>
          <p:cNvPr id="213" name="Shape 213"/>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Two Active Fixed Wheels in Back</a:t>
            </a:r>
          </a:p>
          <a:p>
            <a:pPr lvl="0" rtl="0">
              <a:spcBef>
                <a:spcPts val="0"/>
              </a:spcBef>
              <a:buNone/>
            </a:pPr>
            <a:r>
              <a:rPr lang="en"/>
              <a:t>Point of Contact / Castered Wheel in front</a:t>
            </a:r>
          </a:p>
          <a:p>
            <a:pPr lvl="0" rtl="0">
              <a:spcBef>
                <a:spcPts val="0"/>
              </a:spcBef>
              <a:buNone/>
            </a:pPr>
            <a:endParaRPr/>
          </a:p>
        </p:txBody>
      </p:sp>
      <p:sp>
        <p:nvSpPr>
          <p:cNvPr id="214" name="Shape 214"/>
          <p:cNvSpPr/>
          <p:nvPr/>
        </p:nvSpPr>
        <p:spPr>
          <a:xfrm>
            <a:off x="1243550" y="1933000"/>
            <a:ext cx="5442000" cy="27332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a:off x="1625250" y="21054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 name="Shape 216"/>
          <p:cNvSpPr/>
          <p:nvPr/>
        </p:nvSpPr>
        <p:spPr>
          <a:xfrm>
            <a:off x="1625250" y="3759925"/>
            <a:ext cx="1391400" cy="6647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217"/>
          <p:cNvSpPr/>
          <p:nvPr/>
        </p:nvSpPr>
        <p:spPr>
          <a:xfrm>
            <a:off x="5097300" y="2820550"/>
            <a:ext cx="861899" cy="829499"/>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7058256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Turtlebot</a:t>
            </a:r>
          </a:p>
        </p:txBody>
      </p:sp>
      <p:sp>
        <p:nvSpPr>
          <p:cNvPr id="223" name="Shape 223"/>
          <p:cNvSpPr txBox="1">
            <a:spLocks noGrp="1"/>
          </p:cNvSpPr>
          <p:nvPr>
            <p:ph type="body" idx="1"/>
          </p:nvPr>
        </p:nvSpPr>
        <p:spPr>
          <a:xfrm>
            <a:off x="5380525" y="1600200"/>
            <a:ext cx="3306300" cy="4967700"/>
          </a:xfrm>
          <a:prstGeom prst="rect">
            <a:avLst/>
          </a:prstGeom>
        </p:spPr>
        <p:txBody>
          <a:bodyPr lIns="91425" tIns="91425" rIns="91425" bIns="91425" anchor="t" anchorCtr="0">
            <a:noAutofit/>
          </a:bodyPr>
          <a:lstStyle/>
          <a:p>
            <a:pPr lvl="0" rtl="0">
              <a:spcBef>
                <a:spcPts val="0"/>
              </a:spcBef>
              <a:buNone/>
            </a:pPr>
            <a:r>
              <a:rPr lang="en"/>
              <a:t>Two Active Wheels</a:t>
            </a:r>
          </a:p>
          <a:p>
            <a:pPr lvl="0" rtl="0">
              <a:spcBef>
                <a:spcPts val="0"/>
              </a:spcBef>
              <a:buNone/>
            </a:pPr>
            <a:endParaRPr/>
          </a:p>
          <a:p>
            <a:pPr lvl="0" rtl="0">
              <a:spcBef>
                <a:spcPts val="0"/>
              </a:spcBef>
              <a:buNone/>
            </a:pPr>
            <a:r>
              <a:rPr lang="en"/>
              <a:t>One Caster Wheel</a:t>
            </a:r>
          </a:p>
          <a:p>
            <a:pPr lvl="0" rtl="0">
              <a:spcBef>
                <a:spcPts val="0"/>
              </a:spcBef>
              <a:buNone/>
            </a:pPr>
            <a:endParaRPr/>
          </a:p>
          <a:p>
            <a:pPr lvl="0">
              <a:spcBef>
                <a:spcPts val="0"/>
              </a:spcBef>
              <a:buNone/>
            </a:pPr>
            <a:r>
              <a:rPr lang="en"/>
              <a:t>One Passive Wheel</a:t>
            </a:r>
          </a:p>
        </p:txBody>
      </p:sp>
      <p:sp>
        <p:nvSpPr>
          <p:cNvPr id="224" name="Shape 224"/>
          <p:cNvSpPr/>
          <p:nvPr/>
        </p:nvSpPr>
        <p:spPr>
          <a:xfrm>
            <a:off x="467875" y="1711425"/>
            <a:ext cx="4752600" cy="4678799"/>
          </a:xfrm>
          <a:prstGeom prst="ellipse">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1970000" y="2105350"/>
            <a:ext cx="1526699" cy="7151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226"/>
          <p:cNvSpPr/>
          <p:nvPr/>
        </p:nvSpPr>
        <p:spPr>
          <a:xfrm>
            <a:off x="566350" y="3693225"/>
            <a:ext cx="743100" cy="715199"/>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1970000" y="5323525"/>
            <a:ext cx="1526699" cy="7151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4134900" y="3788550"/>
            <a:ext cx="874199" cy="590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5573311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PR2 - Four Wheels</a:t>
            </a:r>
          </a:p>
        </p:txBody>
      </p:sp>
      <p:sp>
        <p:nvSpPr>
          <p:cNvPr id="234" name="Shape 234"/>
          <p:cNvSpPr txBox="1">
            <a:spLocks noGrp="1"/>
          </p:cNvSpPr>
          <p:nvPr>
            <p:ph type="body" idx="1"/>
          </p:nvPr>
        </p:nvSpPr>
        <p:spPr>
          <a:xfrm>
            <a:off x="457200" y="5052925"/>
            <a:ext cx="8229600" cy="1514999"/>
          </a:xfrm>
          <a:prstGeom prst="rect">
            <a:avLst/>
          </a:prstGeom>
        </p:spPr>
        <p:txBody>
          <a:bodyPr lIns="91425" tIns="91425" rIns="91425" bIns="91425" anchor="t" anchorCtr="0">
            <a:noAutofit/>
          </a:bodyPr>
          <a:lstStyle/>
          <a:p>
            <a:pPr lvl="0" rtl="0">
              <a:spcBef>
                <a:spcPts val="0"/>
              </a:spcBef>
              <a:buNone/>
            </a:pPr>
            <a:r>
              <a:rPr lang="en"/>
              <a:t>Four steerable active wheels </a:t>
            </a:r>
          </a:p>
          <a:p>
            <a:pPr lvl="0" rtl="0">
              <a:spcBef>
                <a:spcPts val="0"/>
              </a:spcBef>
              <a:buNone/>
            </a:pPr>
            <a:endParaRPr/>
          </a:p>
        </p:txBody>
      </p:sp>
      <p:sp>
        <p:nvSpPr>
          <p:cNvPr id="235" name="Shape 235"/>
          <p:cNvSpPr/>
          <p:nvPr/>
        </p:nvSpPr>
        <p:spPr>
          <a:xfrm>
            <a:off x="1243550" y="1933000"/>
            <a:ext cx="2832000" cy="2733299"/>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36" name="Shape 236"/>
          <p:cNvGrpSpPr/>
          <p:nvPr/>
        </p:nvGrpSpPr>
        <p:grpSpPr>
          <a:xfrm>
            <a:off x="1243550" y="1933000"/>
            <a:ext cx="775799" cy="812700"/>
            <a:chOff x="1403600" y="2093100"/>
            <a:chExt cx="775799" cy="812700"/>
          </a:xfrm>
        </p:grpSpPr>
        <p:sp>
          <p:nvSpPr>
            <p:cNvPr id="237" name="Shape 237"/>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9" name="Shape 239"/>
          <p:cNvGrpSpPr/>
          <p:nvPr/>
        </p:nvGrpSpPr>
        <p:grpSpPr>
          <a:xfrm>
            <a:off x="3299750" y="1933000"/>
            <a:ext cx="775799" cy="812700"/>
            <a:chOff x="1403600" y="2093100"/>
            <a:chExt cx="775799" cy="812700"/>
          </a:xfrm>
        </p:grpSpPr>
        <p:sp>
          <p:nvSpPr>
            <p:cNvPr id="240" name="Shape 240"/>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2" name="Shape 242"/>
          <p:cNvGrpSpPr/>
          <p:nvPr/>
        </p:nvGrpSpPr>
        <p:grpSpPr>
          <a:xfrm>
            <a:off x="1243550" y="3853600"/>
            <a:ext cx="775799" cy="812700"/>
            <a:chOff x="1403600" y="2093100"/>
            <a:chExt cx="775799" cy="812700"/>
          </a:xfrm>
        </p:grpSpPr>
        <p:sp>
          <p:nvSpPr>
            <p:cNvPr id="243" name="Shape 243"/>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 name="Shape 244"/>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5" name="Shape 245"/>
          <p:cNvGrpSpPr/>
          <p:nvPr/>
        </p:nvGrpSpPr>
        <p:grpSpPr>
          <a:xfrm>
            <a:off x="3299750" y="3853600"/>
            <a:ext cx="775799" cy="812700"/>
            <a:chOff x="1403600" y="2093100"/>
            <a:chExt cx="775799" cy="812700"/>
          </a:xfrm>
        </p:grpSpPr>
        <p:sp>
          <p:nvSpPr>
            <p:cNvPr id="246" name="Shape 246"/>
            <p:cNvSpPr/>
            <p:nvPr/>
          </p:nvSpPr>
          <p:spPr>
            <a:xfrm>
              <a:off x="1403600" y="2093100"/>
              <a:ext cx="775799" cy="812700"/>
            </a:xfrm>
            <a:prstGeom prst="ellipse">
              <a:avLst/>
            </a:prstGeom>
            <a:solidFill>
              <a:srgbClr val="CC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p:nvPr/>
          </p:nvSpPr>
          <p:spPr>
            <a:xfrm>
              <a:off x="1471400" y="2326800"/>
              <a:ext cx="640200" cy="345299"/>
            </a:xfrm>
            <a:prstGeom prst="rect">
              <a:avLst/>
            </a:prstGeom>
            <a:solidFill>
              <a:srgbClr val="9999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06766042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With Great Power</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Primary Hardware Concern</a:t>
            </a:r>
          </a:p>
          <a:p>
            <a:pPr lvl="0" rtl="0">
              <a:spcBef>
                <a:spcPts val="0"/>
              </a:spcBef>
              <a:buNone/>
            </a:pPr>
            <a:endParaRPr/>
          </a:p>
          <a:p>
            <a:pPr lvl="0">
              <a:spcBef>
                <a:spcPts val="0"/>
              </a:spcBef>
              <a:buNone/>
            </a:pPr>
            <a:r>
              <a:rPr lang="en"/>
              <a:t>Trade off: Batteries vs. Cords</a:t>
            </a:r>
          </a:p>
        </p:txBody>
      </p:sp>
      <p:pic>
        <p:nvPicPr>
          <p:cNvPr id="43" name="Shape 43"/>
          <p:cNvPicPr preferRelativeResize="0"/>
          <p:nvPr/>
        </p:nvPicPr>
        <p:blipFill>
          <a:blip r:embed="rId3">
            <a:alphaModFix/>
          </a:blip>
          <a:stretch>
            <a:fillRect/>
          </a:stretch>
        </p:blipFill>
        <p:spPr>
          <a:xfrm>
            <a:off x="6291650" y="2361437"/>
            <a:ext cx="2625150" cy="3937725"/>
          </a:xfrm>
          <a:prstGeom prst="rect">
            <a:avLst/>
          </a:prstGeom>
          <a:noFill/>
          <a:ln>
            <a:noFill/>
          </a:ln>
        </p:spPr>
      </p:pic>
    </p:spTree>
    <p:extLst>
      <p:ext uri="{BB962C8B-B14F-4D97-AF65-F5344CB8AC3E}">
        <p14:creationId xmlns:p14="http://schemas.microsoft.com/office/powerpoint/2010/main" val="1109592622"/>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Omniwheels</a:t>
            </a:r>
          </a:p>
        </p:txBody>
      </p:sp>
      <p:sp>
        <p:nvSpPr>
          <p:cNvPr id="253" name="Shape 253"/>
          <p:cNvSpPr txBox="1">
            <a:spLocks noGrp="1"/>
          </p:cNvSpPr>
          <p:nvPr>
            <p:ph type="body" idx="1"/>
          </p:nvPr>
        </p:nvSpPr>
        <p:spPr>
          <a:xfrm>
            <a:off x="457200" y="1600200"/>
            <a:ext cx="4073700" cy="4967700"/>
          </a:xfrm>
          <a:prstGeom prst="rect">
            <a:avLst/>
          </a:prstGeom>
        </p:spPr>
        <p:txBody>
          <a:bodyPr lIns="91425" tIns="91425" rIns="91425" bIns="91425" anchor="t" anchorCtr="0">
            <a:noAutofit/>
          </a:bodyPr>
          <a:lstStyle/>
          <a:p>
            <a:pPr lvl="0">
              <a:spcBef>
                <a:spcPts val="0"/>
              </a:spcBef>
              <a:buNone/>
            </a:pPr>
            <a:r>
              <a:rPr lang="en"/>
              <a:t>Slide Laterally With Ease</a:t>
            </a:r>
          </a:p>
        </p:txBody>
      </p:sp>
      <p:pic>
        <p:nvPicPr>
          <p:cNvPr id="254" name="Shape 254"/>
          <p:cNvPicPr preferRelativeResize="0"/>
          <p:nvPr/>
        </p:nvPicPr>
        <p:blipFill>
          <a:blip r:embed="rId3">
            <a:alphaModFix/>
          </a:blip>
          <a:stretch>
            <a:fillRect/>
          </a:stretch>
        </p:blipFill>
        <p:spPr>
          <a:xfrm>
            <a:off x="4346275" y="1478050"/>
            <a:ext cx="4797725" cy="4797725"/>
          </a:xfrm>
          <a:prstGeom prst="rect">
            <a:avLst/>
          </a:prstGeom>
          <a:noFill/>
          <a:ln>
            <a:noFill/>
          </a:ln>
        </p:spPr>
      </p:pic>
      <p:sp>
        <p:nvSpPr>
          <p:cNvPr id="255" name="Shape 255">
            <a:hlinkClick r:id="rId4"/>
          </p:cNvPr>
          <p:cNvSpPr/>
          <p:nvPr/>
        </p:nvSpPr>
        <p:spPr>
          <a:xfrm>
            <a:off x="625200" y="3300275"/>
            <a:ext cx="3967324" cy="2975499"/>
          </a:xfrm>
          <a:prstGeom prst="rect">
            <a:avLst/>
          </a:prstGeom>
          <a:blipFill>
            <a:blip r:embed="rId5">
              <a:alphaModFix/>
            </a:blip>
            <a:stretch>
              <a:fillRect/>
            </a:stretch>
          </a:blipFill>
          <a:ln>
            <a:noFill/>
          </a:ln>
        </p:spPr>
      </p:sp>
    </p:spTree>
    <p:extLst>
      <p:ext uri="{BB962C8B-B14F-4D97-AF65-F5344CB8AC3E}">
        <p14:creationId xmlns:p14="http://schemas.microsoft.com/office/powerpoint/2010/main" val="200327132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Three Omniwheels</a:t>
            </a:r>
          </a:p>
        </p:txBody>
      </p:sp>
      <p:sp>
        <p:nvSpPr>
          <p:cNvPr id="261" name="Shape 26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262" name="Shape 262">
            <a:hlinkClick r:id="rId3"/>
          </p:cNvPr>
          <p:cNvSpPr/>
          <p:nvPr/>
        </p:nvSpPr>
        <p:spPr>
          <a:xfrm>
            <a:off x="1524000" y="1600200"/>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48518210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Swedish / Mecanum Wheels</a:t>
            </a:r>
          </a:p>
        </p:txBody>
      </p:sp>
      <p:sp>
        <p:nvSpPr>
          <p:cNvPr id="268" name="Shape 26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269" name="Shape 269">
            <a:hlinkClick r:id="rId3"/>
          </p:cNvPr>
          <p:cNvSpPr/>
          <p:nvPr/>
        </p:nvSpPr>
        <p:spPr>
          <a:xfrm>
            <a:off x="-117925" y="1549300"/>
            <a:ext cx="4681475" cy="3511100"/>
          </a:xfrm>
          <a:prstGeom prst="rect">
            <a:avLst/>
          </a:prstGeom>
          <a:blipFill>
            <a:blip r:embed="rId4">
              <a:alphaModFix/>
            </a:blip>
            <a:stretch>
              <a:fillRect/>
            </a:stretch>
          </a:blipFill>
          <a:ln>
            <a:noFill/>
          </a:ln>
        </p:spPr>
      </p:sp>
      <p:sp>
        <p:nvSpPr>
          <p:cNvPr id="270" name="Shape 270">
            <a:hlinkClick r:id="rId5"/>
          </p:cNvPr>
          <p:cNvSpPr/>
          <p:nvPr/>
        </p:nvSpPr>
        <p:spPr>
          <a:xfrm>
            <a:off x="4563550" y="3115050"/>
            <a:ext cx="4172550" cy="3129399"/>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1626020642"/>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The World is Flat!</a:t>
            </a:r>
          </a:p>
        </p:txBody>
      </p:sp>
      <p:sp>
        <p:nvSpPr>
          <p:cNvPr id="276" name="Shape 27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pic>
        <p:nvPicPr>
          <p:cNvPr id="277" name="Shape 277"/>
          <p:cNvPicPr preferRelativeResize="0"/>
          <p:nvPr/>
        </p:nvPicPr>
        <p:blipFill>
          <a:blip r:embed="rId3">
            <a:alphaModFix/>
          </a:blip>
          <a:stretch>
            <a:fillRect/>
          </a:stretch>
        </p:blipFill>
        <p:spPr>
          <a:xfrm>
            <a:off x="3213100" y="1600200"/>
            <a:ext cx="5473700" cy="3810000"/>
          </a:xfrm>
          <a:prstGeom prst="rect">
            <a:avLst/>
          </a:prstGeom>
          <a:noFill/>
          <a:ln>
            <a:noFill/>
          </a:ln>
        </p:spPr>
      </p:pic>
    </p:spTree>
    <p:extLst>
      <p:ext uri="{BB962C8B-B14F-4D97-AF65-F5344CB8AC3E}">
        <p14:creationId xmlns:p14="http://schemas.microsoft.com/office/powerpoint/2010/main" val="255904881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Rocker Bogie - Six Wheels</a:t>
            </a:r>
          </a:p>
        </p:txBody>
      </p:sp>
      <p:sp>
        <p:nvSpPr>
          <p:cNvPr id="283" name="Shape 28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pic>
        <p:nvPicPr>
          <p:cNvPr id="284" name="Shape 284"/>
          <p:cNvPicPr preferRelativeResize="0"/>
          <p:nvPr/>
        </p:nvPicPr>
        <p:blipFill>
          <a:blip r:embed="rId3">
            <a:alphaModFix/>
          </a:blip>
          <a:stretch>
            <a:fillRect/>
          </a:stretch>
        </p:blipFill>
        <p:spPr>
          <a:xfrm>
            <a:off x="603300" y="1674500"/>
            <a:ext cx="3810000" cy="2857500"/>
          </a:xfrm>
          <a:prstGeom prst="rect">
            <a:avLst/>
          </a:prstGeom>
          <a:noFill/>
          <a:ln>
            <a:noFill/>
          </a:ln>
        </p:spPr>
      </p:pic>
      <p:pic>
        <p:nvPicPr>
          <p:cNvPr id="285" name="Shape 285"/>
          <p:cNvPicPr preferRelativeResize="0"/>
          <p:nvPr/>
        </p:nvPicPr>
        <p:blipFill>
          <a:blip r:embed="rId4">
            <a:alphaModFix/>
          </a:blip>
          <a:stretch>
            <a:fillRect/>
          </a:stretch>
        </p:blipFill>
        <p:spPr>
          <a:xfrm>
            <a:off x="4555575" y="1581150"/>
            <a:ext cx="4429125" cy="3695700"/>
          </a:xfrm>
          <a:prstGeom prst="rect">
            <a:avLst/>
          </a:prstGeom>
          <a:noFill/>
          <a:ln>
            <a:noFill/>
          </a:ln>
        </p:spPr>
      </p:pic>
    </p:spTree>
    <p:extLst>
      <p:ext uri="{BB962C8B-B14F-4D97-AF65-F5344CB8AC3E}">
        <p14:creationId xmlns:p14="http://schemas.microsoft.com/office/powerpoint/2010/main" val="21081924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Legs</a:t>
            </a:r>
          </a:p>
        </p:txBody>
      </p:sp>
      <p:sp>
        <p:nvSpPr>
          <p:cNvPr id="291" name="Shape 29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Char char="+"/>
            </a:pPr>
            <a:r>
              <a:rPr lang="en"/>
              <a:t>Can Deal with Rough Terrain</a:t>
            </a:r>
          </a:p>
          <a:p>
            <a:pPr marL="457200" lvl="0" indent="-228600" rtl="0">
              <a:spcBef>
                <a:spcPts val="0"/>
              </a:spcBef>
              <a:buChar char="+"/>
            </a:pPr>
            <a:r>
              <a:rPr lang="en"/>
              <a:t>Quality of Ground Matters Less</a:t>
            </a:r>
          </a:p>
          <a:p>
            <a:pPr marL="457200" lvl="0" indent="-228600" rtl="0">
              <a:spcBef>
                <a:spcPts val="0"/>
              </a:spcBef>
              <a:buChar char="+"/>
            </a:pPr>
            <a:r>
              <a:rPr lang="en"/>
              <a:t>Can Cross Holes</a:t>
            </a:r>
          </a:p>
          <a:p>
            <a:pPr lvl="0" rtl="0">
              <a:spcBef>
                <a:spcPts val="0"/>
              </a:spcBef>
              <a:buNone/>
            </a:pPr>
            <a:endParaRPr/>
          </a:p>
          <a:p>
            <a:pPr marL="457200" lvl="0" indent="-228600" rtl="0">
              <a:spcBef>
                <a:spcPts val="0"/>
              </a:spcBef>
              <a:buChar char="-"/>
            </a:pPr>
            <a:r>
              <a:rPr lang="en"/>
              <a:t>Power Needs</a:t>
            </a:r>
          </a:p>
          <a:p>
            <a:pPr marL="457200" lvl="0" indent="-228600" rtl="0">
              <a:spcBef>
                <a:spcPts val="0"/>
              </a:spcBef>
              <a:buChar char="-"/>
            </a:pPr>
            <a:r>
              <a:rPr lang="en"/>
              <a:t>Mechanical Complexity</a:t>
            </a:r>
          </a:p>
          <a:p>
            <a:pPr marL="457200" lvl="0" indent="-228600">
              <a:spcBef>
                <a:spcPts val="0"/>
              </a:spcBef>
              <a:buChar char="-"/>
            </a:pPr>
            <a:r>
              <a:rPr lang="en"/>
              <a:t>More complex kinematics</a:t>
            </a:r>
          </a:p>
        </p:txBody>
      </p:sp>
    </p:spTree>
    <p:extLst>
      <p:ext uri="{BB962C8B-B14F-4D97-AF65-F5344CB8AC3E}">
        <p14:creationId xmlns:p14="http://schemas.microsoft.com/office/powerpoint/2010/main" val="3362782479"/>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2 - Locomotion</a:t>
            </a:r>
          </a:p>
        </p:txBody>
      </p:sp>
      <p:sp>
        <p:nvSpPr>
          <p:cNvPr id="6" name="Slide Number Placeholder 5"/>
          <p:cNvSpPr>
            <a:spLocks noGrp="1"/>
          </p:cNvSpPr>
          <p:nvPr>
            <p:ph type="sldNum" sz="quarter" idx="11"/>
          </p:nvPr>
        </p:nvSpPr>
        <p:spPr/>
        <p:txBody>
          <a:bodyPr/>
          <a:lstStyle/>
          <a:p>
            <a:pPr>
              <a:defRPr/>
            </a:pPr>
            <a:r>
              <a:rPr lang="en-US"/>
              <a:t>2</a:t>
            </a:r>
          </a:p>
          <a:p>
            <a:pPr eaLnBrk="1" hangingPunct="1">
              <a:defRPr/>
            </a:pPr>
            <a:fld id="{107FB276-0553-4835-82D8-30B7F95A1081}" type="slidenum">
              <a:rPr lang="en-US" sz="2000" b="1"/>
              <a:pPr eaLnBrk="1" hangingPunct="1">
                <a:defRPr/>
              </a:pPr>
              <a:t>36</a:t>
            </a:fld>
            <a:endParaRPr lang="en-US" sz="2000" b="1"/>
          </a:p>
        </p:txBody>
      </p:sp>
      <p:sp>
        <p:nvSpPr>
          <p:cNvPr id="27652" name="Rectangle 2"/>
          <p:cNvSpPr>
            <a:spLocks noGrp="1" noChangeArrowheads="1"/>
          </p:cNvSpPr>
          <p:nvPr>
            <p:ph type="title"/>
          </p:nvPr>
        </p:nvSpPr>
        <p:spPr/>
        <p:txBody>
          <a:bodyPr/>
          <a:lstStyle/>
          <a:p>
            <a:pPr indent="0"/>
            <a:r>
              <a:rPr lang="en-US" altLang="en-US" smtClean="0"/>
              <a:t>Mobile Robots with legs </a:t>
            </a:r>
            <a:r>
              <a:rPr lang="en-US" altLang="en-US" sz="1800" smtClean="0"/>
              <a:t>(walking machines)</a:t>
            </a:r>
            <a:endParaRPr lang="en-US" altLang="en-US" smtClean="0"/>
          </a:p>
        </p:txBody>
      </p:sp>
      <p:sp>
        <p:nvSpPr>
          <p:cNvPr id="27653" name="Rectangle 3"/>
          <p:cNvSpPr>
            <a:spLocks noGrp="1" noChangeArrowheads="1"/>
          </p:cNvSpPr>
          <p:nvPr>
            <p:ph type="body" sz="half" idx="1"/>
          </p:nvPr>
        </p:nvSpPr>
        <p:spPr>
          <a:xfrm>
            <a:off x="395288" y="1019175"/>
            <a:ext cx="8596312" cy="5649913"/>
          </a:xfrm>
        </p:spPr>
        <p:txBody>
          <a:bodyPr/>
          <a:lstStyle/>
          <a:p>
            <a:pPr marL="190500" indent="-190500" defTabSz="914400">
              <a:tabLst>
                <a:tab pos="1435100" algn="ctr"/>
                <a:tab pos="4191000" algn="ctr"/>
                <a:tab pos="7239000" algn="ctr"/>
              </a:tabLst>
            </a:pPr>
            <a:r>
              <a:rPr lang="en-US" altLang="en-US" sz="1800" smtClean="0"/>
              <a:t>The fewer legs the more complicated becomes locomotion</a:t>
            </a:r>
          </a:p>
          <a:p>
            <a:pPr marL="673100" lvl="1" indent="-292100" defTabSz="914400">
              <a:tabLst>
                <a:tab pos="1435100" algn="ctr"/>
                <a:tab pos="4191000" algn="ctr"/>
                <a:tab pos="7239000" algn="ctr"/>
              </a:tabLst>
            </a:pPr>
            <a:r>
              <a:rPr lang="en-US" altLang="en-US" sz="1600" smtClean="0"/>
              <a:t>Stability - at least three legs are required for static stability</a:t>
            </a:r>
          </a:p>
          <a:p>
            <a:pPr marL="190500" indent="-190500" defTabSz="914400">
              <a:tabLst>
                <a:tab pos="1435100" algn="ctr"/>
                <a:tab pos="4191000" algn="ctr"/>
                <a:tab pos="7239000" algn="ctr"/>
              </a:tabLst>
            </a:pPr>
            <a:r>
              <a:rPr lang="en-US" altLang="en-US" sz="1800" smtClean="0"/>
              <a:t>During walking some legs are lifted</a:t>
            </a:r>
          </a:p>
          <a:p>
            <a:pPr marL="673100" lvl="1" indent="-292100" defTabSz="914400">
              <a:tabLst>
                <a:tab pos="1435100" algn="ctr"/>
                <a:tab pos="4191000" algn="ctr"/>
                <a:tab pos="7239000" algn="ctr"/>
              </a:tabLst>
            </a:pPr>
            <a:r>
              <a:rPr lang="en-US" altLang="en-US" sz="1600" smtClean="0"/>
              <a:t>thus loosing stability?</a:t>
            </a:r>
          </a:p>
          <a:p>
            <a:pPr marL="190500" indent="-190500" defTabSz="914400">
              <a:tabLst>
                <a:tab pos="1435100" algn="ctr"/>
                <a:tab pos="4191000" algn="ctr"/>
                <a:tab pos="7239000" algn="ctr"/>
              </a:tabLst>
            </a:pPr>
            <a:r>
              <a:rPr lang="en-US" altLang="en-US" sz="1800" smtClean="0"/>
              <a:t>For static walking at least 6 legs are required</a:t>
            </a:r>
          </a:p>
          <a:p>
            <a:pPr marL="673100" lvl="1" indent="-292100" defTabSz="914400">
              <a:tabLst>
                <a:tab pos="1435100" algn="ctr"/>
                <a:tab pos="4191000" algn="ctr"/>
                <a:tab pos="7239000" algn="ctr"/>
              </a:tabLst>
            </a:pPr>
            <a:r>
              <a:rPr lang="en-US" altLang="en-US" sz="1600" smtClean="0"/>
              <a:t>babies have to learn for quite a while until they are able to stand or even walk on there two legs.</a:t>
            </a:r>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673100" lvl="1" indent="-292100" defTabSz="914400">
              <a:tabLst>
                <a:tab pos="1435100" algn="ctr"/>
                <a:tab pos="4191000" algn="ctr"/>
                <a:tab pos="7239000" algn="ctr"/>
              </a:tabLst>
            </a:pPr>
            <a:endParaRPr lang="en-US" altLang="en-US" sz="1600" smtClean="0"/>
          </a:p>
          <a:p>
            <a:pPr marL="190500" indent="-190500" defTabSz="914400">
              <a:buFont typeface="Wingdings" pitchFamily="2" charset="2"/>
              <a:buNone/>
              <a:tabLst>
                <a:tab pos="1435100" algn="ctr"/>
                <a:tab pos="4191000" algn="ctr"/>
                <a:tab pos="7239000" algn="ctr"/>
              </a:tabLst>
            </a:pPr>
            <a:r>
              <a:rPr lang="en-US" altLang="en-US" sz="1800" smtClean="0"/>
              <a:t>		</a:t>
            </a:r>
          </a:p>
        </p:txBody>
      </p:sp>
      <p:pic>
        <p:nvPicPr>
          <p:cNvPr id="276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3848100"/>
            <a:ext cx="8255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94687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2 - Locomotion</a:t>
            </a:r>
          </a:p>
        </p:txBody>
      </p:sp>
      <p:sp>
        <p:nvSpPr>
          <p:cNvPr id="7" name="Slide Number Placeholder 4"/>
          <p:cNvSpPr>
            <a:spLocks noGrp="1"/>
          </p:cNvSpPr>
          <p:nvPr>
            <p:ph type="sldNum" sz="quarter" idx="11"/>
          </p:nvPr>
        </p:nvSpPr>
        <p:spPr/>
        <p:txBody>
          <a:bodyPr/>
          <a:lstStyle/>
          <a:p>
            <a:pPr>
              <a:defRPr/>
            </a:pPr>
            <a:r>
              <a:rPr lang="en-US"/>
              <a:t>2</a:t>
            </a:r>
          </a:p>
          <a:p>
            <a:pPr eaLnBrk="1" hangingPunct="1">
              <a:defRPr/>
            </a:pPr>
            <a:fld id="{68EDBFEB-013E-438C-A23E-2896340C9834}" type="slidenum">
              <a:rPr lang="en-US" sz="2000" b="1"/>
              <a:pPr eaLnBrk="1" hangingPunct="1">
                <a:defRPr/>
              </a:pPr>
              <a:t>37</a:t>
            </a:fld>
            <a:endParaRPr lang="en-US" sz="2000" b="1"/>
          </a:p>
        </p:txBody>
      </p:sp>
      <p:sp>
        <p:nvSpPr>
          <p:cNvPr id="30724" name="Rectangle 2"/>
          <p:cNvSpPr>
            <a:spLocks noGrp="1" noChangeArrowheads="1"/>
          </p:cNvSpPr>
          <p:nvPr>
            <p:ph type="title"/>
          </p:nvPr>
        </p:nvSpPr>
        <p:spPr/>
        <p:txBody>
          <a:bodyPr/>
          <a:lstStyle/>
          <a:p>
            <a:pPr indent="0"/>
            <a:r>
              <a:rPr lang="en-US" altLang="en-US" smtClean="0"/>
              <a:t>Most Obvious Gaits with 4 legs</a:t>
            </a:r>
          </a:p>
        </p:txBody>
      </p:sp>
      <p:sp>
        <p:nvSpPr>
          <p:cNvPr id="30725" name="Rectangle 3"/>
          <p:cNvSpPr>
            <a:spLocks noGrp="1" noChangeArrowheads="1"/>
          </p:cNvSpPr>
          <p:nvPr>
            <p:ph type="body" idx="1"/>
          </p:nvPr>
        </p:nvSpPr>
        <p:spPr>
          <a:xfrm>
            <a:off x="561975" y="6400800"/>
            <a:ext cx="8370888" cy="381000"/>
          </a:xfrm>
        </p:spPr>
        <p:txBody>
          <a:bodyPr>
            <a:normAutofit fontScale="85000" lnSpcReduction="20000"/>
          </a:bodyPr>
          <a:lstStyle/>
          <a:p>
            <a:pPr marL="190500" indent="-190500" defTabSz="914400">
              <a:lnSpc>
                <a:spcPct val="90000"/>
              </a:lnSpc>
              <a:buFont typeface="Wingdings" pitchFamily="2" charset="2"/>
              <a:buNone/>
              <a:tabLst>
                <a:tab pos="2667000" algn="ctr"/>
                <a:tab pos="6388100" algn="ctr"/>
              </a:tabLst>
            </a:pPr>
            <a:r>
              <a:rPr lang="en-US" altLang="en-US" smtClean="0"/>
              <a:t>		</a:t>
            </a:r>
            <a:r>
              <a:rPr lang="en-US" altLang="en-US" sz="1800" smtClean="0"/>
              <a:t>Changeover Walking	Galloping</a:t>
            </a:r>
            <a:endParaRPr lang="en-US" altLang="en-US" smtClean="0"/>
          </a:p>
        </p:txBody>
      </p:sp>
      <p:sp>
        <p:nvSpPr>
          <p:cNvPr id="1486852" name="Text Box 4"/>
          <p:cNvSpPr txBox="1">
            <a:spLocks noChangeArrowheads="1"/>
          </p:cNvSpPr>
          <p:nvPr/>
        </p:nvSpPr>
        <p:spPr bwMode="auto">
          <a:xfrm>
            <a:off x="4838700" y="4251325"/>
            <a:ext cx="787400" cy="336550"/>
          </a:xfrm>
          <a:prstGeom prst="rect">
            <a:avLst/>
          </a:prstGeom>
          <a:noFill/>
          <a:ln w="12700">
            <a:noFill/>
            <a:miter lim="800000"/>
            <a:headEnd/>
            <a:tailEnd/>
          </a:ln>
          <a:effectLst/>
        </p:spPr>
        <p:txBody>
          <a:bodyPr wrap="none">
            <a:spAutoFit/>
          </a:bodyPr>
          <a:lstStyle/>
          <a:p>
            <a:pPr>
              <a:defRPr/>
            </a:pPr>
            <a:r>
              <a:rPr kumimoji="0" lang="en-US" sz="1600" b="1">
                <a:solidFill>
                  <a:srgbClr val="3C0023"/>
                </a:solidFill>
                <a:latin typeface="Arial" pitchFamily="34" charset="0"/>
              </a:rPr>
              <a:t>free fly</a:t>
            </a:r>
            <a:endParaRPr kumimoji="0" lang="en-US" sz="2400" b="1" i="1">
              <a:solidFill>
                <a:srgbClr val="3C0023"/>
              </a:solidFill>
              <a:effectLst>
                <a:outerShdw blurRad="38100" dist="38100" dir="2700000" algn="tl">
                  <a:srgbClr val="C0C0C0"/>
                </a:outerShdw>
              </a:effectLst>
              <a:latin typeface="Arial" pitchFamily="34" charset="0"/>
            </a:endParaRPr>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1295400"/>
            <a:ext cx="644525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54574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2 - Locomotion</a:t>
            </a:r>
          </a:p>
        </p:txBody>
      </p:sp>
      <p:sp>
        <p:nvSpPr>
          <p:cNvPr id="5" name="Slide Number Placeholder 4"/>
          <p:cNvSpPr>
            <a:spLocks noGrp="1"/>
          </p:cNvSpPr>
          <p:nvPr>
            <p:ph type="sldNum" sz="quarter" idx="11"/>
          </p:nvPr>
        </p:nvSpPr>
        <p:spPr/>
        <p:txBody>
          <a:bodyPr/>
          <a:lstStyle/>
          <a:p>
            <a:pPr>
              <a:defRPr/>
            </a:pPr>
            <a:r>
              <a:rPr lang="en-US" dirty="0"/>
              <a:t>2</a:t>
            </a:r>
          </a:p>
          <a:p>
            <a:pPr eaLnBrk="1" hangingPunct="1">
              <a:defRPr/>
            </a:pPr>
            <a:fld id="{9FEBE3B5-BB8B-4D1B-BC77-10CFB3A4A8CF}" type="slidenum">
              <a:rPr lang="en-US" sz="2000" b="1"/>
              <a:pPr eaLnBrk="1" hangingPunct="1">
                <a:defRPr/>
              </a:pPr>
              <a:t>38</a:t>
            </a:fld>
            <a:endParaRPr lang="en-US" sz="2000" b="1" dirty="0"/>
          </a:p>
        </p:txBody>
      </p:sp>
      <p:sp>
        <p:nvSpPr>
          <p:cNvPr id="31748" name="Rectangle 2"/>
          <p:cNvSpPr>
            <a:spLocks noGrp="1" noChangeArrowheads="1"/>
          </p:cNvSpPr>
          <p:nvPr>
            <p:ph type="title"/>
          </p:nvPr>
        </p:nvSpPr>
        <p:spPr/>
        <p:txBody>
          <a:bodyPr>
            <a:normAutofit fontScale="90000"/>
          </a:bodyPr>
          <a:lstStyle/>
          <a:p>
            <a:pPr indent="0"/>
            <a:r>
              <a:rPr lang="en-US" altLang="en-US" smtClean="0"/>
              <a:t>Most Obvious Gait with 6 legs (static)</a:t>
            </a:r>
          </a:p>
        </p:txBody>
      </p:sp>
      <p:pic>
        <p:nvPicPr>
          <p:cNvPr id="31749" name="Picture 4"/>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362325" y="1019175"/>
            <a:ext cx="2662238" cy="5649913"/>
          </a:xfrm>
          <a:noFill/>
        </p:spPr>
      </p:pic>
    </p:spTree>
    <p:extLst>
      <p:ext uri="{BB962C8B-B14F-4D97-AF65-F5344CB8AC3E}">
        <p14:creationId xmlns:p14="http://schemas.microsoft.com/office/powerpoint/2010/main" val="588415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Honda Asimo</a:t>
            </a:r>
          </a:p>
        </p:txBody>
      </p:sp>
      <p:sp>
        <p:nvSpPr>
          <p:cNvPr id="408" name="Shape 4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409" name="Shape 409">
            <a:hlinkClick r:id="rId3"/>
          </p:cNvPr>
          <p:cNvSpPr/>
          <p:nvPr/>
        </p:nvSpPr>
        <p:spPr>
          <a:xfrm>
            <a:off x="1332250" y="1600200"/>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97603550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With Great Power</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Primary Hardware Concern</a:t>
            </a:r>
          </a:p>
          <a:p>
            <a:pPr lvl="0" rtl="0">
              <a:spcBef>
                <a:spcPts val="0"/>
              </a:spcBef>
              <a:buNone/>
            </a:pPr>
            <a:endParaRPr/>
          </a:p>
          <a:p>
            <a:pPr lvl="0">
              <a:spcBef>
                <a:spcPts val="0"/>
              </a:spcBef>
              <a:buNone/>
            </a:pPr>
            <a:r>
              <a:rPr lang="en"/>
              <a:t>Trade off: Batteries vs. Cords</a:t>
            </a:r>
          </a:p>
        </p:txBody>
      </p:sp>
      <p:pic>
        <p:nvPicPr>
          <p:cNvPr id="43" name="Shape 43"/>
          <p:cNvPicPr preferRelativeResize="0"/>
          <p:nvPr/>
        </p:nvPicPr>
        <p:blipFill>
          <a:blip r:embed="rId3">
            <a:alphaModFix/>
          </a:blip>
          <a:stretch>
            <a:fillRect/>
          </a:stretch>
        </p:blipFill>
        <p:spPr>
          <a:xfrm>
            <a:off x="6291650" y="2361437"/>
            <a:ext cx="2625150" cy="3937725"/>
          </a:xfrm>
          <a:prstGeom prst="rect">
            <a:avLst/>
          </a:prstGeom>
          <a:noFill/>
          <a:ln>
            <a:noFill/>
          </a:ln>
        </p:spPr>
      </p:pic>
    </p:spTree>
    <p:extLst>
      <p:ext uri="{BB962C8B-B14F-4D97-AF65-F5344CB8AC3E}">
        <p14:creationId xmlns:p14="http://schemas.microsoft.com/office/powerpoint/2010/main" val="89337903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Boston Dynamics Petman</a:t>
            </a:r>
          </a:p>
        </p:txBody>
      </p:sp>
      <p:sp>
        <p:nvSpPr>
          <p:cNvPr id="415" name="Shape 41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
        <p:nvSpPr>
          <p:cNvPr id="416" name="Shape 416">
            <a:hlinkClick r:id="rId3"/>
          </p:cNvPr>
          <p:cNvSpPr/>
          <p:nvPr/>
        </p:nvSpPr>
        <p:spPr>
          <a:xfrm>
            <a:off x="57650" y="1417650"/>
            <a:ext cx="4651974" cy="3488974"/>
          </a:xfrm>
          <a:prstGeom prst="rect">
            <a:avLst/>
          </a:prstGeom>
          <a:blipFill>
            <a:blip r:embed="rId4">
              <a:alphaModFix/>
            </a:blip>
            <a:stretch>
              <a:fillRect/>
            </a:stretch>
          </a:blipFill>
          <a:ln>
            <a:noFill/>
          </a:ln>
        </p:spPr>
      </p:sp>
      <p:sp>
        <p:nvSpPr>
          <p:cNvPr id="417" name="Shape 417">
            <a:hlinkClick r:id="rId5"/>
          </p:cNvPr>
          <p:cNvSpPr/>
          <p:nvPr/>
        </p:nvSpPr>
        <p:spPr>
          <a:xfrm>
            <a:off x="4604750" y="3000375"/>
            <a:ext cx="4492899" cy="3369674"/>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2405178777"/>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4+ Legs</a:t>
            </a:r>
          </a:p>
        </p:txBody>
      </p:sp>
      <p:sp>
        <p:nvSpPr>
          <p:cNvPr id="424" name="Shape 424">
            <a:hlinkClick r:id="rId3"/>
          </p:cNvPr>
          <p:cNvSpPr/>
          <p:nvPr/>
        </p:nvSpPr>
        <p:spPr>
          <a:xfrm>
            <a:off x="2286000" y="1714500"/>
            <a:ext cx="4572000" cy="3429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52470291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Spider Robot</a:t>
            </a:r>
          </a:p>
        </p:txBody>
      </p:sp>
      <p:sp>
        <p:nvSpPr>
          <p:cNvPr id="431" name="Shape 431">
            <a:hlinkClick r:id="rId3"/>
          </p:cNvPr>
          <p:cNvSpPr/>
          <p:nvPr/>
        </p:nvSpPr>
        <p:spPr>
          <a:xfrm>
            <a:off x="1524000" y="1673150"/>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3078702052"/>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Other Robot Mobility</a:t>
            </a:r>
          </a:p>
        </p:txBody>
      </p:sp>
      <p:sp>
        <p:nvSpPr>
          <p:cNvPr id="437" name="Shape 437"/>
          <p:cNvSpPr txBox="1">
            <a:spLocks noGrp="1"/>
          </p:cNvSpPr>
          <p:nvPr>
            <p:ph type="body" idx="1"/>
          </p:nvPr>
        </p:nvSpPr>
        <p:spPr>
          <a:xfrm>
            <a:off x="457200" y="1600200"/>
            <a:ext cx="8622900" cy="4967700"/>
          </a:xfrm>
          <a:prstGeom prst="rect">
            <a:avLst/>
          </a:prstGeom>
        </p:spPr>
        <p:txBody>
          <a:bodyPr lIns="91425" tIns="91425" rIns="91425" bIns="91425" anchor="t" anchorCtr="0">
            <a:noAutofit/>
          </a:bodyPr>
          <a:lstStyle/>
          <a:p>
            <a:pPr lvl="0" rtl="0">
              <a:spcBef>
                <a:spcPts val="0"/>
              </a:spcBef>
              <a:buNone/>
            </a:pPr>
            <a:r>
              <a:rPr lang="en"/>
              <a:t>Sliding</a:t>
            </a:r>
          </a:p>
          <a:p>
            <a:pPr lvl="0" rtl="0">
              <a:spcBef>
                <a:spcPts val="0"/>
              </a:spcBef>
              <a:buNone/>
            </a:pPr>
            <a:r>
              <a:rPr lang="en"/>
              <a:t>Crawling</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lgn="r" rtl="0">
              <a:spcBef>
                <a:spcPts val="0"/>
              </a:spcBef>
              <a:buNone/>
            </a:pPr>
            <a:r>
              <a:rPr lang="en"/>
              <a:t>Fixed Wings</a:t>
            </a:r>
          </a:p>
          <a:p>
            <a:pPr lvl="0" algn="r" rtl="0">
              <a:spcBef>
                <a:spcPts val="0"/>
              </a:spcBef>
              <a:buNone/>
            </a:pPr>
            <a:r>
              <a:rPr lang="en"/>
              <a:t>Rotary Wings</a:t>
            </a:r>
          </a:p>
          <a:p>
            <a:pPr lvl="0">
              <a:spcBef>
                <a:spcPts val="0"/>
              </a:spcBef>
              <a:buNone/>
            </a:pPr>
            <a:endParaRPr/>
          </a:p>
        </p:txBody>
      </p:sp>
      <p:sp>
        <p:nvSpPr>
          <p:cNvPr id="438" name="Shape 438">
            <a:hlinkClick r:id="rId3"/>
          </p:cNvPr>
          <p:cNvSpPr/>
          <p:nvPr/>
        </p:nvSpPr>
        <p:spPr>
          <a:xfrm>
            <a:off x="4350175" y="1600200"/>
            <a:ext cx="4572000" cy="3429000"/>
          </a:xfrm>
          <a:prstGeom prst="rect">
            <a:avLst/>
          </a:prstGeom>
          <a:blipFill>
            <a:blip r:embed="rId4">
              <a:alphaModFix/>
            </a:blip>
            <a:stretch>
              <a:fillRect/>
            </a:stretch>
          </a:blipFill>
          <a:ln>
            <a:noFill/>
          </a:ln>
        </p:spPr>
      </p:sp>
      <p:sp>
        <p:nvSpPr>
          <p:cNvPr id="439" name="Shape 439">
            <a:hlinkClick r:id="rId5"/>
          </p:cNvPr>
          <p:cNvSpPr/>
          <p:nvPr/>
        </p:nvSpPr>
        <p:spPr>
          <a:xfrm>
            <a:off x="560225" y="3350050"/>
            <a:ext cx="3549325" cy="2662000"/>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55035706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Batteries</a:t>
            </a:r>
          </a:p>
        </p:txBody>
      </p:sp>
      <p:sp>
        <p:nvSpPr>
          <p:cNvPr id="49" name="Shape 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Heavy</a:t>
            </a:r>
          </a:p>
          <a:p>
            <a:pPr lvl="0" rtl="0">
              <a:spcBef>
                <a:spcPts val="0"/>
              </a:spcBef>
              <a:buNone/>
            </a:pPr>
            <a:r>
              <a:rPr lang="en"/>
              <a:t>Hazardous: lead/acid technology</a:t>
            </a:r>
          </a:p>
          <a:p>
            <a:pPr lvl="0" rtl="0">
              <a:spcBef>
                <a:spcPts val="0"/>
              </a:spcBef>
              <a:buNone/>
            </a:pPr>
            <a:r>
              <a:rPr lang="en"/>
              <a:t>Limited Life Span</a:t>
            </a:r>
          </a:p>
          <a:p>
            <a:pPr lvl="0" rtl="0">
              <a:spcBef>
                <a:spcPts val="0"/>
              </a:spcBef>
              <a:buNone/>
            </a:pPr>
            <a:endParaRPr/>
          </a:p>
          <a:p>
            <a:pPr lvl="0" rtl="0">
              <a:spcBef>
                <a:spcPts val="0"/>
              </a:spcBef>
              <a:buNone/>
            </a:pPr>
            <a:r>
              <a:rPr lang="en"/>
              <a:t>Swapping </a:t>
            </a:r>
          </a:p>
          <a:p>
            <a:pPr lvl="0" indent="457200" rtl="0">
              <a:spcBef>
                <a:spcPts val="0"/>
              </a:spcBef>
              <a:buNone/>
            </a:pPr>
            <a:r>
              <a:rPr lang="en"/>
              <a:t>Batteries</a:t>
            </a:r>
          </a:p>
          <a:p>
            <a:pPr lvl="0" rtl="0">
              <a:spcBef>
                <a:spcPts val="0"/>
              </a:spcBef>
              <a:buNone/>
            </a:pPr>
            <a:r>
              <a:rPr lang="en"/>
              <a:t>Recharging</a:t>
            </a:r>
          </a:p>
          <a:p>
            <a:pPr lvl="0">
              <a:spcBef>
                <a:spcPts val="0"/>
              </a:spcBef>
              <a:buNone/>
            </a:pPr>
            <a:endParaRPr/>
          </a:p>
        </p:txBody>
      </p:sp>
      <p:pic>
        <p:nvPicPr>
          <p:cNvPr id="50" name="Shape 50"/>
          <p:cNvPicPr preferRelativeResize="0"/>
          <p:nvPr/>
        </p:nvPicPr>
        <p:blipFill>
          <a:blip r:embed="rId3">
            <a:alphaModFix/>
          </a:blip>
          <a:stretch>
            <a:fillRect/>
          </a:stretch>
        </p:blipFill>
        <p:spPr>
          <a:xfrm>
            <a:off x="3730625" y="3432100"/>
            <a:ext cx="5320000" cy="2896449"/>
          </a:xfrm>
          <a:prstGeom prst="rect">
            <a:avLst/>
          </a:prstGeom>
          <a:noFill/>
          <a:ln>
            <a:noFill/>
          </a:ln>
        </p:spPr>
      </p:pic>
    </p:spTree>
    <p:extLst>
      <p:ext uri="{BB962C8B-B14F-4D97-AF65-F5344CB8AC3E}">
        <p14:creationId xmlns:p14="http://schemas.microsoft.com/office/powerpoint/2010/main" val="13201432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Tethered Robots</a:t>
            </a:r>
          </a:p>
        </p:txBody>
      </p:sp>
      <p:sp>
        <p:nvSpPr>
          <p:cNvPr id="56" name="Shape 5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Effectively unlimited power </a:t>
            </a:r>
          </a:p>
          <a:p>
            <a:pPr lvl="0" indent="457200" rtl="0">
              <a:spcBef>
                <a:spcPts val="0"/>
              </a:spcBef>
              <a:buNone/>
            </a:pPr>
            <a:r>
              <a:rPr lang="en"/>
              <a:t>(and communication)</a:t>
            </a:r>
          </a:p>
          <a:p>
            <a:pPr marL="0" lvl="0" indent="0" rtl="0">
              <a:spcBef>
                <a:spcPts val="0"/>
              </a:spcBef>
              <a:buNone/>
            </a:pPr>
            <a:r>
              <a:rPr lang="en"/>
              <a:t>Very little weight</a:t>
            </a:r>
          </a:p>
          <a:p>
            <a:pPr marL="0" lvl="0" indent="0" rtl="0">
              <a:spcBef>
                <a:spcPts val="0"/>
              </a:spcBef>
              <a:buNone/>
            </a:pPr>
            <a:endParaRPr/>
          </a:p>
          <a:p>
            <a:pPr marL="0" lvl="0" indent="0" rtl="0">
              <a:spcBef>
                <a:spcPts val="0"/>
              </a:spcBef>
              <a:buNone/>
            </a:pPr>
            <a:r>
              <a:rPr lang="en"/>
              <a:t>Limits Range</a:t>
            </a:r>
          </a:p>
          <a:p>
            <a:pPr marL="0" lvl="0" indent="0" rtl="0">
              <a:spcBef>
                <a:spcPts val="0"/>
              </a:spcBef>
              <a:buNone/>
            </a:pPr>
            <a:r>
              <a:rPr lang="en"/>
              <a:t>Limited </a:t>
            </a:r>
          </a:p>
          <a:p>
            <a:pPr marL="0" lvl="0" indent="457200" rtl="0">
              <a:spcBef>
                <a:spcPts val="0"/>
              </a:spcBef>
              <a:buNone/>
            </a:pPr>
            <a:r>
              <a:rPr lang="en"/>
              <a:t>Environments</a:t>
            </a:r>
          </a:p>
          <a:p>
            <a:pPr marL="0" lvl="0" indent="0">
              <a:spcBef>
                <a:spcPts val="0"/>
              </a:spcBef>
              <a:buNone/>
            </a:pPr>
            <a:endParaRPr/>
          </a:p>
        </p:txBody>
      </p:sp>
      <p:pic>
        <p:nvPicPr>
          <p:cNvPr id="57" name="Shape 57"/>
          <p:cNvPicPr preferRelativeResize="0"/>
          <p:nvPr/>
        </p:nvPicPr>
        <p:blipFill>
          <a:blip r:embed="rId3">
            <a:alphaModFix/>
          </a:blip>
          <a:stretch>
            <a:fillRect/>
          </a:stretch>
        </p:blipFill>
        <p:spPr>
          <a:xfrm>
            <a:off x="4530950" y="3336672"/>
            <a:ext cx="4543150" cy="3036350"/>
          </a:xfrm>
          <a:prstGeom prst="rect">
            <a:avLst/>
          </a:prstGeom>
          <a:noFill/>
          <a:ln>
            <a:noFill/>
          </a:ln>
        </p:spPr>
      </p:pic>
    </p:spTree>
    <p:extLst>
      <p:ext uri="{BB962C8B-B14F-4D97-AF65-F5344CB8AC3E}">
        <p14:creationId xmlns:p14="http://schemas.microsoft.com/office/powerpoint/2010/main" val="115336983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Boston Dynamics Cheetah</a:t>
            </a:r>
          </a:p>
        </p:txBody>
      </p:sp>
      <p:sp>
        <p:nvSpPr>
          <p:cNvPr id="64" name="Shape 64">
            <a:hlinkClick r:id="rId3"/>
          </p:cNvPr>
          <p:cNvSpPr/>
          <p:nvPr/>
        </p:nvSpPr>
        <p:spPr>
          <a:xfrm>
            <a:off x="1524000" y="1711025"/>
            <a:ext cx="6096000" cy="4572000"/>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148852912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0" y="85800"/>
            <a:ext cx="4495800" cy="1143000"/>
          </a:xfrm>
          <a:prstGeom prst="rect">
            <a:avLst/>
          </a:prstGeom>
        </p:spPr>
        <p:txBody>
          <a:bodyPr lIns="91425" tIns="91425" rIns="91425" bIns="91425" anchor="b" anchorCtr="0">
            <a:noAutofit/>
          </a:bodyPr>
          <a:lstStyle/>
          <a:p>
            <a:pPr lvl="0">
              <a:spcBef>
                <a:spcPts val="0"/>
              </a:spcBef>
              <a:buNone/>
            </a:pPr>
            <a:r>
              <a:rPr lang="en" dirty="0"/>
              <a:t>Other Options</a:t>
            </a:r>
          </a:p>
        </p:txBody>
      </p:sp>
      <p:sp>
        <p:nvSpPr>
          <p:cNvPr id="70" name="Shape 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Solar</a:t>
            </a:r>
          </a:p>
          <a:p>
            <a:pPr lvl="0">
              <a:spcBef>
                <a:spcPts val="0"/>
              </a:spcBef>
              <a:buNone/>
            </a:pPr>
            <a:r>
              <a:rPr lang="en"/>
              <a:t>Internal Combustion</a:t>
            </a:r>
          </a:p>
        </p:txBody>
      </p:sp>
      <p:pic>
        <p:nvPicPr>
          <p:cNvPr id="71" name="Shape 71"/>
          <p:cNvPicPr preferRelativeResize="0"/>
          <p:nvPr/>
        </p:nvPicPr>
        <p:blipFill>
          <a:blip r:embed="rId3">
            <a:alphaModFix/>
          </a:blip>
          <a:stretch>
            <a:fillRect/>
          </a:stretch>
        </p:blipFill>
        <p:spPr>
          <a:xfrm>
            <a:off x="4653400" y="85800"/>
            <a:ext cx="4033400" cy="2955375"/>
          </a:xfrm>
          <a:prstGeom prst="rect">
            <a:avLst/>
          </a:prstGeom>
          <a:noFill/>
          <a:ln>
            <a:noFill/>
          </a:ln>
        </p:spPr>
      </p:pic>
      <p:sp>
        <p:nvSpPr>
          <p:cNvPr id="72" name="Shape 72">
            <a:hlinkClick r:id="rId4"/>
          </p:cNvPr>
          <p:cNvSpPr/>
          <p:nvPr/>
        </p:nvSpPr>
        <p:spPr>
          <a:xfrm>
            <a:off x="0" y="3225825"/>
            <a:ext cx="4328766" cy="3246574"/>
          </a:xfrm>
          <a:prstGeom prst="rect">
            <a:avLst/>
          </a:prstGeom>
          <a:blipFill>
            <a:blip r:embed="rId5">
              <a:alphaModFix/>
            </a:blip>
            <a:stretch>
              <a:fillRect/>
            </a:stretch>
          </a:blipFill>
          <a:ln>
            <a:noFill/>
          </a:ln>
        </p:spPr>
      </p:sp>
      <p:pic>
        <p:nvPicPr>
          <p:cNvPr id="73" name="Shape 73"/>
          <p:cNvPicPr preferRelativeResize="0"/>
          <p:nvPr/>
        </p:nvPicPr>
        <p:blipFill>
          <a:blip r:embed="rId6">
            <a:alphaModFix/>
          </a:blip>
          <a:stretch>
            <a:fillRect/>
          </a:stretch>
        </p:blipFill>
        <p:spPr>
          <a:xfrm>
            <a:off x="4653400" y="3041174"/>
            <a:ext cx="4573222" cy="3431227"/>
          </a:xfrm>
          <a:prstGeom prst="rect">
            <a:avLst/>
          </a:prstGeom>
          <a:noFill/>
          <a:ln>
            <a:noFill/>
          </a:ln>
        </p:spPr>
      </p:pic>
    </p:spTree>
    <p:extLst>
      <p:ext uri="{BB962C8B-B14F-4D97-AF65-F5344CB8AC3E}">
        <p14:creationId xmlns:p14="http://schemas.microsoft.com/office/powerpoint/2010/main" val="154740507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More Options</a:t>
            </a:r>
          </a:p>
        </p:txBody>
      </p:sp>
      <p:sp>
        <p:nvSpPr>
          <p:cNvPr id="79" name="Shape 7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Radioisotope Themoelectric Generator</a:t>
            </a:r>
          </a:p>
        </p:txBody>
      </p:sp>
      <p:sp>
        <p:nvSpPr>
          <p:cNvPr id="80" name="Shape 80">
            <a:hlinkClick r:id="rId3"/>
          </p:cNvPr>
          <p:cNvSpPr/>
          <p:nvPr/>
        </p:nvSpPr>
        <p:spPr>
          <a:xfrm>
            <a:off x="457200" y="2321175"/>
            <a:ext cx="5186249" cy="3889675"/>
          </a:xfrm>
          <a:prstGeom prst="rect">
            <a:avLst/>
          </a:prstGeom>
          <a:blipFill>
            <a:blip r:embed="rId4">
              <a:alphaModFix/>
            </a:blip>
            <a:stretch>
              <a:fillRect/>
            </a:stretch>
          </a:blipFill>
          <a:ln>
            <a:noFill/>
          </a:ln>
        </p:spPr>
      </p:sp>
    </p:spTree>
    <p:extLst>
      <p:ext uri="{BB962C8B-B14F-4D97-AF65-F5344CB8AC3E}">
        <p14:creationId xmlns:p14="http://schemas.microsoft.com/office/powerpoint/2010/main" val="227658913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856</Words>
  <Application>Microsoft Office PowerPoint</Application>
  <PresentationFormat>On-screen Show (4:3)</PresentationFormat>
  <Paragraphs>208</Paragraphs>
  <Slides>43</Slides>
  <Notes>40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Hardware and Locomotion</vt:lpstr>
      <vt:lpstr>Robot Hardware</vt:lpstr>
      <vt:lpstr>With Great Power</vt:lpstr>
      <vt:lpstr>With Great Power</vt:lpstr>
      <vt:lpstr>Batteries</vt:lpstr>
      <vt:lpstr>Tethered Robots</vt:lpstr>
      <vt:lpstr>Boston Dynamics Cheetah</vt:lpstr>
      <vt:lpstr>Other Options</vt:lpstr>
      <vt:lpstr>More Options</vt:lpstr>
      <vt:lpstr>Locomotion</vt:lpstr>
      <vt:lpstr>Locomotion Concepts: Principles Found in Nature </vt:lpstr>
      <vt:lpstr>Locomotion Concepts</vt:lpstr>
      <vt:lpstr>Biped Walking</vt:lpstr>
      <vt:lpstr>Walking or rolling?</vt:lpstr>
      <vt:lpstr>Stability</vt:lpstr>
      <vt:lpstr>PowerPoint Presentation</vt:lpstr>
      <vt:lpstr>Stable Configurations</vt:lpstr>
      <vt:lpstr>Mobile Robots with Wheels</vt:lpstr>
      <vt:lpstr>Degrees of Freedom (DOF)</vt:lpstr>
      <vt:lpstr>The Four Basic Wheels Types</vt:lpstr>
      <vt:lpstr>The Four Basic Wheels Types</vt:lpstr>
      <vt:lpstr>Ackerman Steering - Four Wheels</vt:lpstr>
      <vt:lpstr>Bike Steering - 2 Wheels</vt:lpstr>
      <vt:lpstr>Segway - 2 Wheels</vt:lpstr>
      <vt:lpstr>Differential Drive</vt:lpstr>
      <vt:lpstr>Skid Steering - Four Wheels</vt:lpstr>
      <vt:lpstr>Two+One - Three Wheels</vt:lpstr>
      <vt:lpstr>Turtlebot</vt:lpstr>
      <vt:lpstr>PR2 - Four Wheels</vt:lpstr>
      <vt:lpstr>Omniwheels</vt:lpstr>
      <vt:lpstr>Three Omniwheels</vt:lpstr>
      <vt:lpstr>Swedish / Mecanum Wheels</vt:lpstr>
      <vt:lpstr>The World is Flat!</vt:lpstr>
      <vt:lpstr>Rocker Bogie - Six Wheels</vt:lpstr>
      <vt:lpstr>Legs</vt:lpstr>
      <vt:lpstr>Mobile Robots with legs (walking machines)</vt:lpstr>
      <vt:lpstr>Most Obvious Gaits with 4 legs</vt:lpstr>
      <vt:lpstr>Most Obvious Gait with 6 legs (static)</vt:lpstr>
      <vt:lpstr>Honda Asimo</vt:lpstr>
      <vt:lpstr>Boston Dynamics Petman</vt:lpstr>
      <vt:lpstr>4+ Legs</vt:lpstr>
      <vt:lpstr>Spider Robot</vt:lpstr>
      <vt:lpstr>Other Robot Mobility</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and Locomotion</dc:title>
  <dc:creator>fer</dc:creator>
  <cp:lastModifiedBy>fer</cp:lastModifiedBy>
  <cp:revision>8</cp:revision>
  <dcterms:created xsi:type="dcterms:W3CDTF">2016-02-04T02:12:02Z</dcterms:created>
  <dcterms:modified xsi:type="dcterms:W3CDTF">2016-02-04T03:48:47Z</dcterms:modified>
</cp:coreProperties>
</file>