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media/image37.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8" r:id="rId3"/>
    <p:sldId id="270" r:id="rId4"/>
    <p:sldId id="271" r:id="rId5"/>
    <p:sldId id="294" r:id="rId6"/>
    <p:sldId id="295" r:id="rId7"/>
    <p:sldId id="297" r:id="rId8"/>
    <p:sldId id="296"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304" r:id="rId30"/>
    <p:sldId id="303" r:id="rId31"/>
    <p:sldId id="299" r:id="rId32"/>
    <p:sldId id="300" r:id="rId33"/>
    <p:sldId id="293" r:id="rId34"/>
    <p:sldId id="30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86" autoAdjust="0"/>
    <p:restoredTop sz="87476" autoAdjust="0"/>
  </p:normalViewPr>
  <p:slideViewPr>
    <p:cSldViewPr>
      <p:cViewPr>
        <p:scale>
          <a:sx n="66" d="100"/>
          <a:sy n="66" d="100"/>
        </p:scale>
        <p:origin x="-542" y="514"/>
      </p:cViewPr>
      <p:guideLst>
        <p:guide orient="horz" pos="2160"/>
        <p:guide pos="2880"/>
      </p:guideLst>
    </p:cSldViewPr>
  </p:slideViewPr>
  <p:notesTextViewPr>
    <p:cViewPr>
      <p:scale>
        <a:sx n="1" d="1"/>
        <a:sy n="1" d="1"/>
      </p:scale>
      <p:origin x="0" y="0"/>
    </p:cViewPr>
  </p:notesTextViewPr>
  <p:sorterViewPr>
    <p:cViewPr>
      <p:scale>
        <a:sx n="100" d="100"/>
        <a:sy n="100" d="100"/>
      </p:scale>
      <p:origin x="0" y="108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7D3C3D-69F1-49DF-99A0-145E9B0FD721}" type="datetimeFigureOut">
              <a:rPr lang="en-US" smtClean="0"/>
              <a:t>2/17/2016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024C75-8516-4758-9552-569B330F328C}" type="slidenum">
              <a:rPr lang="en-US" smtClean="0"/>
              <a:t>‹#›</a:t>
            </a:fld>
            <a:endParaRPr lang="en-US" dirty="0"/>
          </a:p>
        </p:txBody>
      </p:sp>
    </p:spTree>
    <p:extLst>
      <p:ext uri="{BB962C8B-B14F-4D97-AF65-F5344CB8AC3E}">
        <p14:creationId xmlns:p14="http://schemas.microsoft.com/office/powerpoint/2010/main" val="1788438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z="1200" b="1" dirty="0" smtClean="0"/>
              <a:t> Dynamics</a:t>
            </a:r>
            <a:r>
              <a:rPr lang="en-US" sz="1200" dirty="0" smtClean="0"/>
              <a:t>, is concerned with relationship between motion of bodies and its causes, the forces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z="1200" b="0" i="0" kern="1200" dirty="0" smtClean="0">
                <a:solidFill>
                  <a:schemeClr val="tx1"/>
                </a:solidFill>
                <a:effectLst/>
                <a:latin typeface="+mn-lt"/>
                <a:ea typeface="+mn-ea"/>
                <a:cs typeface="+mn-cs"/>
              </a:rPr>
              <a:t>Whereas the pose of a robotic manipulator is uniquely defined by its joint angles – which can be made available using encoders in almost real-time – this is not the case for a mobile robot. Here, the encoder values simply refer to wheel orientation and need to be integrated over time, which will be a huge source of uncertainty as we will later see.</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6" name="Shape 3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kinematic equations of this robot relate its control parameters  </a:t>
            </a:r>
            <a:r>
              <a:rPr lang="el-GR" sz="1200" b="0" i="0" u="none" strike="noStrike" kern="1200" baseline="0" dirty="0" smtClean="0">
                <a:solidFill>
                  <a:schemeClr val="tx1"/>
                </a:solidFill>
                <a:latin typeface="+mn-lt"/>
                <a:ea typeface="+mn-ea"/>
                <a:cs typeface="+mn-cs"/>
              </a:rPr>
              <a:t>α</a:t>
            </a:r>
            <a:r>
              <a:rPr lang="en-US" sz="1200" b="0" i="0" u="none" strike="noStrike" kern="1200" baseline="0" dirty="0" smtClean="0">
                <a:solidFill>
                  <a:schemeClr val="tx1"/>
                </a:solidFill>
                <a:latin typeface="+mn-lt"/>
                <a:ea typeface="+mn-ea"/>
                <a:cs typeface="+mn-cs"/>
              </a:rPr>
              <a:t> and ß to the position</a:t>
            </a:r>
          </a:p>
          <a:p>
            <a:r>
              <a:rPr lang="en-US" sz="1200" b="0" i="0" u="none" strike="noStrike" kern="1200" baseline="0" dirty="0" smtClean="0">
                <a:solidFill>
                  <a:schemeClr val="tx1"/>
                </a:solidFill>
                <a:latin typeface="+mn-lt"/>
                <a:ea typeface="+mn-ea"/>
                <a:cs typeface="+mn-cs"/>
              </a:rPr>
              <a:t>of its end-effector given in the local coordinate system spanned by x and z with the origin at the robot's base.</a:t>
            </a:r>
          </a:p>
          <a:p>
            <a:r>
              <a:rPr lang="en-US" sz="1200" b="0" i="0" u="none" strike="noStrike" kern="1200" baseline="0" dirty="0" smtClean="0">
                <a:solidFill>
                  <a:schemeClr val="tx1"/>
                </a:solidFill>
                <a:latin typeface="+mn-lt"/>
                <a:ea typeface="+mn-ea"/>
                <a:cs typeface="+mn-cs"/>
              </a:rPr>
              <a:t>Using the right-hand rule, the direction of positive angles is </a:t>
            </a:r>
            <a:r>
              <a:rPr lang="en-US" sz="1200" b="0" i="0" u="none" strike="noStrike" kern="1200" baseline="0" dirty="0" err="1" smtClean="0">
                <a:solidFill>
                  <a:schemeClr val="tx1"/>
                </a:solidFill>
                <a:latin typeface="+mn-lt"/>
                <a:ea typeface="+mn-ea"/>
                <a:cs typeface="+mn-cs"/>
              </a:rPr>
              <a:t>denfined</a:t>
            </a:r>
            <a:r>
              <a:rPr lang="en-US" sz="1200" b="0" i="0" u="none" strike="noStrike" kern="1200" baseline="0" dirty="0" smtClean="0">
                <a:solidFill>
                  <a:schemeClr val="tx1"/>
                </a:solidFill>
                <a:latin typeface="+mn-lt"/>
                <a:ea typeface="+mn-ea"/>
                <a:cs typeface="+mn-cs"/>
              </a:rPr>
              <a:t> to be counter-clockwise.</a:t>
            </a:r>
            <a:endParaRPr lang="en-US" dirty="0"/>
          </a:p>
        </p:txBody>
      </p:sp>
      <p:sp>
        <p:nvSpPr>
          <p:cNvPr id="4" name="Slide Number Placeholder 3"/>
          <p:cNvSpPr>
            <a:spLocks noGrp="1"/>
          </p:cNvSpPr>
          <p:nvPr>
            <p:ph type="sldNum" sz="quarter" idx="10"/>
          </p:nvPr>
        </p:nvSpPr>
        <p:spPr/>
        <p:txBody>
          <a:bodyPr/>
          <a:lstStyle/>
          <a:p>
            <a:fld id="{36024C75-8516-4758-9552-569B330F328C}" type="slidenum">
              <a:rPr lang="en-US" smtClean="0"/>
              <a:t>5</a:t>
            </a:fld>
            <a:endParaRPr lang="en-US"/>
          </a:p>
        </p:txBody>
      </p:sp>
    </p:spTree>
    <p:extLst>
      <p:ext uri="{BB962C8B-B14F-4D97-AF65-F5344CB8AC3E}">
        <p14:creationId xmlns:p14="http://schemas.microsoft.com/office/powerpoint/2010/main" val="630327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sz="1200" b="0" i="0" u="none" strike="noStrike" kern="1200" baseline="0" dirty="0" smtClean="0">
                <a:solidFill>
                  <a:schemeClr val="tx1"/>
                </a:solidFill>
                <a:latin typeface="+mn-lt"/>
                <a:ea typeface="+mn-ea"/>
                <a:cs typeface="+mn-cs"/>
              </a:rPr>
              <a:t>Here, a robot first moves on a straight line (both wheels turn an equal amount). Then the left wheel remains fixed and only the right wheel turns forward. Then the right wheel remain fixed and the left wheel turns backward. Finally, the right wheel turns backward, arriving at the initial encoder values (zero). Yet, the robot does not return to its origin. Performing a similar trajectory in the</a:t>
            </a:r>
          </a:p>
          <a:p>
            <a:r>
              <a:rPr lang="en-US" sz="1200" b="0" i="0" u="none" strike="noStrike" kern="1200" baseline="0" dirty="0" smtClean="0">
                <a:solidFill>
                  <a:schemeClr val="tx1"/>
                </a:solidFill>
                <a:latin typeface="+mn-lt"/>
                <a:ea typeface="+mn-ea"/>
                <a:cs typeface="+mn-cs"/>
              </a:rPr>
              <a:t>configuration space of a two-link manipulator instead, let the robot return to its initial position.</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B14CCD-52D6-4EFE-9FBA-668D6CE931AB}" type="datetimeFigureOut">
              <a:rPr lang="en-US" smtClean="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2C18D-0C97-4125-8C7A-47543AA32365}" type="slidenum">
              <a:rPr lang="en-US" smtClean="0"/>
              <a:t>‹#›</a:t>
            </a:fld>
            <a:endParaRPr lang="en-US" dirty="0"/>
          </a:p>
        </p:txBody>
      </p:sp>
    </p:spTree>
    <p:extLst>
      <p:ext uri="{BB962C8B-B14F-4D97-AF65-F5344CB8AC3E}">
        <p14:creationId xmlns:p14="http://schemas.microsoft.com/office/powerpoint/2010/main" val="3295009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B14CCD-52D6-4EFE-9FBA-668D6CE931AB}" type="datetimeFigureOut">
              <a:rPr lang="en-US" smtClean="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2C18D-0C97-4125-8C7A-47543AA32365}" type="slidenum">
              <a:rPr lang="en-US" smtClean="0"/>
              <a:t>‹#›</a:t>
            </a:fld>
            <a:endParaRPr lang="en-US" dirty="0"/>
          </a:p>
        </p:txBody>
      </p:sp>
    </p:spTree>
    <p:extLst>
      <p:ext uri="{BB962C8B-B14F-4D97-AF65-F5344CB8AC3E}">
        <p14:creationId xmlns:p14="http://schemas.microsoft.com/office/powerpoint/2010/main" val="4011752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B14CCD-52D6-4EFE-9FBA-668D6CE931AB}" type="datetimeFigureOut">
              <a:rPr lang="en-US" smtClean="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2C18D-0C97-4125-8C7A-47543AA32365}" type="slidenum">
              <a:rPr lang="en-US" smtClean="0"/>
              <a:t>‹#›</a:t>
            </a:fld>
            <a:endParaRPr lang="en-US" dirty="0"/>
          </a:p>
        </p:txBody>
      </p:sp>
    </p:spTree>
    <p:extLst>
      <p:ext uri="{BB962C8B-B14F-4D97-AF65-F5344CB8AC3E}">
        <p14:creationId xmlns:p14="http://schemas.microsoft.com/office/powerpoint/2010/main" val="2634028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74637"/>
            <a:ext cx="8229600" cy="11430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4" name="Shape 14"/>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4054142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aption">
    <p:spTree>
      <p:nvGrpSpPr>
        <p:cNvPr id="1" name="Shape 21"/>
        <p:cNvGrpSpPr/>
        <p:nvPr/>
      </p:nvGrpSpPr>
      <p:grpSpPr>
        <a:xfrm>
          <a:off x="0" y="0"/>
          <a:ext cx="0" cy="0"/>
          <a:chOff x="0" y="0"/>
          <a:chExt cx="0" cy="0"/>
        </a:xfrm>
      </p:grpSpPr>
      <p:sp>
        <p:nvSpPr>
          <p:cNvPr id="22" name="Shape 22"/>
          <p:cNvSpPr txBox="1">
            <a:spLocks noGrp="1"/>
          </p:cNvSpPr>
          <p:nvPr>
            <p:ph type="body" idx="1"/>
          </p:nvPr>
        </p:nvSpPr>
        <p:spPr>
          <a:xfrm>
            <a:off x="457200" y="5875079"/>
            <a:ext cx="8229600" cy="692700"/>
          </a:xfrm>
          <a:prstGeom prst="rect">
            <a:avLst/>
          </a:prstGeom>
        </p:spPr>
        <p:txBody>
          <a:bodyPr lIns="91425" tIns="91425" rIns="91425" bIns="91425" anchor="t" anchorCtr="0"/>
          <a:lstStyle>
            <a:lvl1pPr lvl="0" algn="ctr">
              <a:spcBef>
                <a:spcPts val="360"/>
              </a:spcBef>
              <a:buSzPct val="100000"/>
              <a:buNone/>
              <a:defRPr sz="1800"/>
            </a:lvl1pPr>
          </a:lstStyle>
          <a:p>
            <a:endParaRPr/>
          </a:p>
        </p:txBody>
      </p:sp>
    </p:spTree>
    <p:extLst>
      <p:ext uri="{BB962C8B-B14F-4D97-AF65-F5344CB8AC3E}">
        <p14:creationId xmlns:p14="http://schemas.microsoft.com/office/powerpoint/2010/main" val="402246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B14CCD-52D6-4EFE-9FBA-668D6CE931AB}" type="datetimeFigureOut">
              <a:rPr lang="en-US" smtClean="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2C18D-0C97-4125-8C7A-47543AA32365}" type="slidenum">
              <a:rPr lang="en-US" smtClean="0"/>
              <a:t>‹#›</a:t>
            </a:fld>
            <a:endParaRPr lang="en-US" dirty="0"/>
          </a:p>
        </p:txBody>
      </p:sp>
    </p:spTree>
    <p:extLst>
      <p:ext uri="{BB962C8B-B14F-4D97-AF65-F5344CB8AC3E}">
        <p14:creationId xmlns:p14="http://schemas.microsoft.com/office/powerpoint/2010/main" val="1032700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B14CCD-52D6-4EFE-9FBA-668D6CE931AB}" type="datetimeFigureOut">
              <a:rPr lang="en-US" smtClean="0"/>
              <a:t>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2C18D-0C97-4125-8C7A-47543AA32365}" type="slidenum">
              <a:rPr lang="en-US" smtClean="0"/>
              <a:t>‹#›</a:t>
            </a:fld>
            <a:endParaRPr lang="en-US" dirty="0"/>
          </a:p>
        </p:txBody>
      </p:sp>
    </p:spTree>
    <p:extLst>
      <p:ext uri="{BB962C8B-B14F-4D97-AF65-F5344CB8AC3E}">
        <p14:creationId xmlns:p14="http://schemas.microsoft.com/office/powerpoint/2010/main" val="1278962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B14CCD-52D6-4EFE-9FBA-668D6CE931AB}" type="datetimeFigureOut">
              <a:rPr lang="en-US" smtClean="0"/>
              <a:t>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22C18D-0C97-4125-8C7A-47543AA32365}" type="slidenum">
              <a:rPr lang="en-US" smtClean="0"/>
              <a:t>‹#›</a:t>
            </a:fld>
            <a:endParaRPr lang="en-US" dirty="0"/>
          </a:p>
        </p:txBody>
      </p:sp>
    </p:spTree>
    <p:extLst>
      <p:ext uri="{BB962C8B-B14F-4D97-AF65-F5344CB8AC3E}">
        <p14:creationId xmlns:p14="http://schemas.microsoft.com/office/powerpoint/2010/main" val="1846088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B14CCD-52D6-4EFE-9FBA-668D6CE931AB}" type="datetimeFigureOut">
              <a:rPr lang="en-US" smtClean="0"/>
              <a:t>2/17/2016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E22C18D-0C97-4125-8C7A-47543AA32365}" type="slidenum">
              <a:rPr lang="en-US" smtClean="0"/>
              <a:t>‹#›</a:t>
            </a:fld>
            <a:endParaRPr lang="en-US" dirty="0"/>
          </a:p>
        </p:txBody>
      </p:sp>
    </p:spTree>
    <p:extLst>
      <p:ext uri="{BB962C8B-B14F-4D97-AF65-F5344CB8AC3E}">
        <p14:creationId xmlns:p14="http://schemas.microsoft.com/office/powerpoint/2010/main" val="3364627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B14CCD-52D6-4EFE-9FBA-668D6CE931AB}" type="datetimeFigureOut">
              <a:rPr lang="en-US" smtClean="0"/>
              <a:t>2/17/2016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E22C18D-0C97-4125-8C7A-47543AA32365}" type="slidenum">
              <a:rPr lang="en-US" smtClean="0"/>
              <a:t>‹#›</a:t>
            </a:fld>
            <a:endParaRPr lang="en-US" dirty="0"/>
          </a:p>
        </p:txBody>
      </p:sp>
    </p:spTree>
    <p:extLst>
      <p:ext uri="{BB962C8B-B14F-4D97-AF65-F5344CB8AC3E}">
        <p14:creationId xmlns:p14="http://schemas.microsoft.com/office/powerpoint/2010/main" val="703682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B14CCD-52D6-4EFE-9FBA-668D6CE931AB}" type="datetimeFigureOut">
              <a:rPr lang="en-US" smtClean="0"/>
              <a:t>2/17/2016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E22C18D-0C97-4125-8C7A-47543AA32365}" type="slidenum">
              <a:rPr lang="en-US" smtClean="0"/>
              <a:t>‹#›</a:t>
            </a:fld>
            <a:endParaRPr lang="en-US" dirty="0"/>
          </a:p>
        </p:txBody>
      </p:sp>
    </p:spTree>
    <p:extLst>
      <p:ext uri="{BB962C8B-B14F-4D97-AF65-F5344CB8AC3E}">
        <p14:creationId xmlns:p14="http://schemas.microsoft.com/office/powerpoint/2010/main" val="475900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B14CCD-52D6-4EFE-9FBA-668D6CE931AB}" type="datetimeFigureOut">
              <a:rPr lang="en-US" smtClean="0"/>
              <a:t>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22C18D-0C97-4125-8C7A-47543AA32365}" type="slidenum">
              <a:rPr lang="en-US" smtClean="0"/>
              <a:t>‹#›</a:t>
            </a:fld>
            <a:endParaRPr lang="en-US" dirty="0"/>
          </a:p>
        </p:txBody>
      </p:sp>
    </p:spTree>
    <p:extLst>
      <p:ext uri="{BB962C8B-B14F-4D97-AF65-F5344CB8AC3E}">
        <p14:creationId xmlns:p14="http://schemas.microsoft.com/office/powerpoint/2010/main" val="2755337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B14CCD-52D6-4EFE-9FBA-668D6CE931AB}" type="datetimeFigureOut">
              <a:rPr lang="en-US" smtClean="0"/>
              <a:t>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22C18D-0C97-4125-8C7A-47543AA32365}" type="slidenum">
              <a:rPr lang="en-US" smtClean="0"/>
              <a:t>‹#›</a:t>
            </a:fld>
            <a:endParaRPr lang="en-US" dirty="0"/>
          </a:p>
        </p:txBody>
      </p:sp>
    </p:spTree>
    <p:extLst>
      <p:ext uri="{BB962C8B-B14F-4D97-AF65-F5344CB8AC3E}">
        <p14:creationId xmlns:p14="http://schemas.microsoft.com/office/powerpoint/2010/main" val="1856778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B14CCD-52D6-4EFE-9FBA-668D6CE931AB}" type="datetimeFigureOut">
              <a:rPr lang="en-US" smtClean="0"/>
              <a:t>2/17/2016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2C18D-0C97-4125-8C7A-47543AA32365}" type="slidenum">
              <a:rPr lang="en-US" smtClean="0"/>
              <a:t>‹#›</a:t>
            </a:fld>
            <a:endParaRPr lang="en-US" dirty="0"/>
          </a:p>
        </p:txBody>
      </p:sp>
    </p:spTree>
    <p:extLst>
      <p:ext uri="{BB962C8B-B14F-4D97-AF65-F5344CB8AC3E}">
        <p14:creationId xmlns:p14="http://schemas.microsoft.com/office/powerpoint/2010/main" val="3643835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hyperlink" Target="http://en.wikipedia.org/wiki/Andr%C3%A9-Marie_Amp%C3%A8re" TargetMode="External"/><Relationship Id="rId3" Type="http://schemas.openxmlformats.org/officeDocument/2006/relationships/hyperlink" Target="http://en.wikipedia.org/wiki/Classical_mechanics" TargetMode="External"/><Relationship Id="rId7" Type="http://schemas.openxmlformats.org/officeDocument/2006/relationships/hyperlink" Target="http://en.wikipedia.org/wiki/Kinematics#cite_note-Wright-3" TargetMode="External"/><Relationship Id="rId12" Type="http://schemas.openxmlformats.org/officeDocument/2006/relationships/hyperlink" Target="http://en.wikipedia.org/wiki/Kinematics#cite_note-Bottema-6"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http://en.wikipedia.org/wiki/Kinematics#cite_note-Beggs-2" TargetMode="External"/><Relationship Id="rId11" Type="http://schemas.openxmlformats.org/officeDocument/2006/relationships/hyperlink" Target="http://en.wikipedia.org/wiki/Kinematics#cite_note-5" TargetMode="External"/><Relationship Id="rId5" Type="http://schemas.openxmlformats.org/officeDocument/2006/relationships/hyperlink" Target="http://en.wikipedia.org/wiki/Kinematics#cite_note-Whittaker-1" TargetMode="External"/><Relationship Id="rId10" Type="http://schemas.openxmlformats.org/officeDocument/2006/relationships/hyperlink" Target="http://en.wikipedia.org/wiki/Ancient_Greek_language" TargetMode="External"/><Relationship Id="rId4" Type="http://schemas.openxmlformats.org/officeDocument/2006/relationships/hyperlink" Target="http://en.wikipedia.org/wiki/Motion_(physics)" TargetMode="External"/><Relationship Id="rId9" Type="http://schemas.openxmlformats.org/officeDocument/2006/relationships/hyperlink" Target="http://en.wikipedia.org/wiki/Kinematics#cite_note-4" TargetMode="External"/></Relationships>
</file>

<file path=ppt/slides/_rels/slide30.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20.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1.jpg"/><Relationship Id="rId7" Type="http://schemas.openxmlformats.org/officeDocument/2006/relationships/image" Target="../media/image25.jp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24.jpg"/><Relationship Id="rId11" Type="http://schemas.openxmlformats.org/officeDocument/2006/relationships/image" Target="../media/image29.png"/><Relationship Id="rId5" Type="http://schemas.openxmlformats.org/officeDocument/2006/relationships/image" Target="../media/image23.jpg"/><Relationship Id="rId10" Type="http://schemas.openxmlformats.org/officeDocument/2006/relationships/image" Target="../media/image28.png"/><Relationship Id="rId4" Type="http://schemas.openxmlformats.org/officeDocument/2006/relationships/image" Target="../media/image22.jpg"/><Relationship Id="rId9" Type="http://schemas.openxmlformats.org/officeDocument/2006/relationships/image" Target="../media/image27.jpg"/></Relationships>
</file>

<file path=ppt/slides/_rels/slide3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0.jpg"/><Relationship Id="rId7"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jpg"/><Relationship Id="rId4" Type="http://schemas.openxmlformats.org/officeDocument/2006/relationships/image" Target="../media/image27.jpg"/><Relationship Id="rId9"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Kinematics</a:t>
            </a:r>
            <a:endParaRPr lang="en-US" dirty="0"/>
          </a:p>
        </p:txBody>
      </p:sp>
      <p:sp>
        <p:nvSpPr>
          <p:cNvPr id="3" name="Subtitle 2"/>
          <p:cNvSpPr>
            <a:spLocks noGrp="1"/>
          </p:cNvSpPr>
          <p:nvPr>
            <p:ph type="subTitle" idx="1"/>
          </p:nvPr>
        </p:nvSpPr>
        <p:spPr/>
        <p:txBody>
          <a:bodyPr/>
          <a:lstStyle/>
          <a:p>
            <a:r>
              <a:rPr lang="en-US"/>
              <a:t>u</a:t>
            </a:r>
            <a:r>
              <a:rPr lang="en-US" smtClean="0"/>
              <a:t>sing slides from D. </a:t>
            </a:r>
            <a:r>
              <a:rPr lang="en-US" dirty="0" smtClean="0"/>
              <a:t>Lu</a:t>
            </a:r>
            <a:endParaRPr lang="en-US" dirty="0"/>
          </a:p>
        </p:txBody>
      </p:sp>
    </p:spTree>
    <p:extLst>
      <p:ext uri="{BB962C8B-B14F-4D97-AF65-F5344CB8AC3E}">
        <p14:creationId xmlns:p14="http://schemas.microsoft.com/office/powerpoint/2010/main" val="2169815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Simple Robot</a:t>
            </a:r>
          </a:p>
        </p:txBody>
      </p:sp>
      <p:sp>
        <p:nvSpPr>
          <p:cNvPr id="64" name="Shape 64"/>
          <p:cNvSpPr txBox="1">
            <a:spLocks noGrp="1"/>
          </p:cNvSpPr>
          <p:nvPr>
            <p:ph type="body" idx="1"/>
          </p:nvPr>
        </p:nvSpPr>
        <p:spPr>
          <a:xfrm>
            <a:off x="457200" y="3373600"/>
            <a:ext cx="8229600" cy="3194400"/>
          </a:xfrm>
          <a:prstGeom prst="rect">
            <a:avLst/>
          </a:prstGeom>
        </p:spPr>
        <p:txBody>
          <a:bodyPr lIns="91425" tIns="91425" rIns="91425" bIns="91425" anchor="t" anchorCtr="0">
            <a:noAutofit/>
          </a:bodyPr>
          <a:lstStyle/>
          <a:p>
            <a:pPr lvl="0" rtl="0">
              <a:spcBef>
                <a:spcPts val="0"/>
              </a:spcBef>
              <a:buNone/>
            </a:pPr>
            <a:r>
              <a:rPr lang="en"/>
              <a:t>Aligned to x-axis</a:t>
            </a:r>
          </a:p>
          <a:p>
            <a:pPr lvl="0" rtl="0">
              <a:spcBef>
                <a:spcPts val="0"/>
              </a:spcBef>
              <a:buNone/>
            </a:pPr>
            <a:r>
              <a:rPr lang="en"/>
              <a:t>One active wheel &amp;</a:t>
            </a:r>
          </a:p>
          <a:p>
            <a:pPr lvl="0" rtl="0">
              <a:spcBef>
                <a:spcPts val="0"/>
              </a:spcBef>
              <a:buNone/>
            </a:pPr>
            <a:r>
              <a:rPr lang="en"/>
              <a:t>One passive point of contact</a:t>
            </a:r>
          </a:p>
          <a:p>
            <a:pPr lvl="0" rtl="0">
              <a:spcBef>
                <a:spcPts val="0"/>
              </a:spcBef>
              <a:buNone/>
            </a:pPr>
            <a:endParaRPr dirty="0"/>
          </a:p>
          <a:p>
            <a:pPr lvl="0">
              <a:spcBef>
                <a:spcPts val="0"/>
              </a:spcBef>
              <a:buNone/>
            </a:pPr>
            <a:r>
              <a:rPr lang="en"/>
              <a:t>Pose? Action?</a:t>
            </a:r>
          </a:p>
        </p:txBody>
      </p:sp>
      <p:grpSp>
        <p:nvGrpSpPr>
          <p:cNvPr id="65" name="Shape 65"/>
          <p:cNvGrpSpPr/>
          <p:nvPr/>
        </p:nvGrpSpPr>
        <p:grpSpPr>
          <a:xfrm>
            <a:off x="1243550" y="1933000"/>
            <a:ext cx="5442000" cy="1034399"/>
            <a:chOff x="1243550" y="1933000"/>
            <a:chExt cx="5442000" cy="1034399"/>
          </a:xfrm>
        </p:grpSpPr>
        <p:sp>
          <p:nvSpPr>
            <p:cNvPr id="66" name="Shape 66"/>
            <p:cNvSpPr/>
            <p:nvPr/>
          </p:nvSpPr>
          <p:spPr>
            <a:xfrm>
              <a:off x="1243550" y="1933000"/>
              <a:ext cx="5442000" cy="1034399"/>
            </a:xfrm>
            <a:prstGeom prst="rect">
              <a:avLst/>
            </a:prstGeom>
            <a:solidFill>
              <a:srgbClr val="6AA84F"/>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7" name="Shape 67"/>
            <p:cNvSpPr/>
            <p:nvPr/>
          </p:nvSpPr>
          <p:spPr>
            <a:xfrm>
              <a:off x="1637550" y="211780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8" name="Shape 68"/>
            <p:cNvSpPr/>
            <p:nvPr/>
          </p:nvSpPr>
          <p:spPr>
            <a:xfrm>
              <a:off x="5688300" y="2160850"/>
              <a:ext cx="578700" cy="5787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Tree>
    <p:extLst>
      <p:ext uri="{BB962C8B-B14F-4D97-AF65-F5344CB8AC3E}">
        <p14:creationId xmlns:p14="http://schemas.microsoft.com/office/powerpoint/2010/main" val="2024518789"/>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Robot Velocity</a:t>
            </a:r>
          </a:p>
        </p:txBody>
      </p:sp>
      <p:pic>
        <p:nvPicPr>
          <p:cNvPr id="74" name="Shape 74"/>
          <p:cNvPicPr preferRelativeResize="0"/>
          <p:nvPr/>
        </p:nvPicPr>
        <p:blipFill rotWithShape="1">
          <a:blip r:embed="rId3">
            <a:alphaModFix/>
          </a:blip>
          <a:srcRect l="28676" t="20608" r="28504" b="61355"/>
          <a:stretch/>
        </p:blipFill>
        <p:spPr>
          <a:xfrm>
            <a:off x="1227746" y="3471650"/>
            <a:ext cx="5251953" cy="1272046"/>
          </a:xfrm>
          <a:prstGeom prst="rect">
            <a:avLst/>
          </a:prstGeom>
          <a:noFill/>
          <a:ln>
            <a:noFill/>
          </a:ln>
        </p:spPr>
      </p:pic>
      <p:sp>
        <p:nvSpPr>
          <p:cNvPr id="75" name="Shape 75"/>
          <p:cNvSpPr txBox="1">
            <a:spLocks noGrp="1"/>
          </p:cNvSpPr>
          <p:nvPr>
            <p:ph type="body" idx="1"/>
          </p:nvPr>
        </p:nvSpPr>
        <p:spPr>
          <a:xfrm>
            <a:off x="147750" y="1600200"/>
            <a:ext cx="8996099" cy="2142899"/>
          </a:xfrm>
          <a:prstGeom prst="rect">
            <a:avLst/>
          </a:prstGeom>
        </p:spPr>
        <p:txBody>
          <a:bodyPr lIns="91425" tIns="91425" rIns="91425" bIns="91425" anchor="t" anchorCtr="0">
            <a:noAutofit/>
          </a:bodyPr>
          <a:lstStyle/>
          <a:p>
            <a:pPr lvl="0" rtl="0">
              <a:spcBef>
                <a:spcPts val="0"/>
              </a:spcBef>
              <a:buNone/>
            </a:pPr>
            <a:endParaRPr dirty="0"/>
          </a:p>
          <a:p>
            <a:pPr lvl="0" rtl="0">
              <a:spcBef>
                <a:spcPts val="0"/>
              </a:spcBef>
              <a:buNone/>
            </a:pPr>
            <a:endParaRPr dirty="0"/>
          </a:p>
          <a:p>
            <a:pPr lvl="0" rtl="0">
              <a:spcBef>
                <a:spcPts val="0"/>
              </a:spcBef>
              <a:buNone/>
            </a:pPr>
            <a:r>
              <a:rPr lang="en" b="1"/>
              <a:t>Action</a:t>
            </a:r>
            <a:r>
              <a:rPr lang="en"/>
              <a:t>: Apply velocity </a:t>
            </a:r>
            <a:r>
              <a:rPr lang="en" b="1"/>
              <a:t>v</a:t>
            </a:r>
            <a:r>
              <a:rPr lang="en"/>
              <a:t> for </a:t>
            </a:r>
            <a:r>
              <a:rPr lang="en" b="1"/>
              <a:t>t</a:t>
            </a:r>
            <a:r>
              <a:rPr lang="en"/>
              <a:t> seconds</a:t>
            </a:r>
          </a:p>
        </p:txBody>
      </p:sp>
      <p:grpSp>
        <p:nvGrpSpPr>
          <p:cNvPr id="76" name="Shape 76"/>
          <p:cNvGrpSpPr/>
          <p:nvPr/>
        </p:nvGrpSpPr>
        <p:grpSpPr>
          <a:xfrm>
            <a:off x="1292800" y="1600200"/>
            <a:ext cx="5442000" cy="1034399"/>
            <a:chOff x="1243550" y="1933000"/>
            <a:chExt cx="5442000" cy="1034399"/>
          </a:xfrm>
        </p:grpSpPr>
        <p:sp>
          <p:nvSpPr>
            <p:cNvPr id="77" name="Shape 77"/>
            <p:cNvSpPr/>
            <p:nvPr/>
          </p:nvSpPr>
          <p:spPr>
            <a:xfrm>
              <a:off x="1243550" y="1933000"/>
              <a:ext cx="5442000" cy="1034399"/>
            </a:xfrm>
            <a:prstGeom prst="rect">
              <a:avLst/>
            </a:prstGeom>
            <a:solidFill>
              <a:srgbClr val="6AA84F"/>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8" name="Shape 78"/>
            <p:cNvSpPr/>
            <p:nvPr/>
          </p:nvSpPr>
          <p:spPr>
            <a:xfrm>
              <a:off x="1637550" y="211780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9" name="Shape 79"/>
            <p:cNvSpPr/>
            <p:nvPr/>
          </p:nvSpPr>
          <p:spPr>
            <a:xfrm>
              <a:off x="5688300" y="2160850"/>
              <a:ext cx="578700" cy="5787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pic>
        <p:nvPicPr>
          <p:cNvPr id="80" name="Shape 80"/>
          <p:cNvPicPr preferRelativeResize="0"/>
          <p:nvPr/>
        </p:nvPicPr>
        <p:blipFill rotWithShape="1">
          <a:blip r:embed="rId3">
            <a:alphaModFix/>
          </a:blip>
          <a:srcRect l="28676" t="38322" r="28504" b="46836"/>
          <a:stretch/>
        </p:blipFill>
        <p:spPr>
          <a:xfrm>
            <a:off x="1227750" y="4964724"/>
            <a:ext cx="5251953" cy="1046726"/>
          </a:xfrm>
          <a:prstGeom prst="rect">
            <a:avLst/>
          </a:prstGeom>
          <a:noFill/>
          <a:ln>
            <a:noFill/>
          </a:ln>
        </p:spPr>
      </p:pic>
      <p:sp>
        <p:nvSpPr>
          <p:cNvPr id="81" name="Shape 81"/>
          <p:cNvSpPr txBox="1"/>
          <p:nvPr/>
        </p:nvSpPr>
        <p:spPr>
          <a:xfrm>
            <a:off x="7470450" y="3685650"/>
            <a:ext cx="1673399" cy="1108799"/>
          </a:xfrm>
          <a:prstGeom prst="rect">
            <a:avLst/>
          </a:prstGeom>
          <a:noFill/>
          <a:ln>
            <a:noFill/>
          </a:ln>
        </p:spPr>
        <p:txBody>
          <a:bodyPr lIns="91425" tIns="91425" rIns="91425" bIns="91425" anchor="t" anchorCtr="0">
            <a:noAutofit/>
          </a:bodyPr>
          <a:lstStyle/>
          <a:p>
            <a:pPr lvl="0" rtl="0">
              <a:spcBef>
                <a:spcPts val="0"/>
              </a:spcBef>
              <a:buNone/>
            </a:pPr>
            <a:r>
              <a:rPr lang="en" sz="1800">
                <a:solidFill>
                  <a:schemeClr val="dk1"/>
                </a:solidFill>
                <a:latin typeface="Nixie One"/>
                <a:ea typeface="Nixie One"/>
                <a:cs typeface="Nixie One"/>
                <a:sym typeface="Nixie One"/>
              </a:rPr>
              <a:t>v in meters per second!</a:t>
            </a:r>
          </a:p>
        </p:txBody>
      </p:sp>
    </p:spTree>
    <p:extLst>
      <p:ext uri="{BB962C8B-B14F-4D97-AF65-F5344CB8AC3E}">
        <p14:creationId xmlns:p14="http://schemas.microsoft.com/office/powerpoint/2010/main" val="79794166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1"/>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1"/>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dirty="0"/>
              <a:t>Wheel Angular Velocity</a:t>
            </a:r>
          </a:p>
        </p:txBody>
      </p:sp>
      <p:sp>
        <p:nvSpPr>
          <p:cNvPr id="87" name="Shape 87"/>
          <p:cNvSpPr txBox="1">
            <a:spLocks noGrp="1"/>
          </p:cNvSpPr>
          <p:nvPr>
            <p:ph type="body" idx="1"/>
          </p:nvPr>
        </p:nvSpPr>
        <p:spPr>
          <a:xfrm>
            <a:off x="147750" y="1600200"/>
            <a:ext cx="8996099" cy="2487600"/>
          </a:xfrm>
          <a:prstGeom prst="rect">
            <a:avLst/>
          </a:prstGeom>
        </p:spPr>
        <p:txBody>
          <a:bodyPr lIns="91425" tIns="91425" rIns="91425" bIns="91425" anchor="t" anchorCtr="0">
            <a:noAutofit/>
          </a:bodyPr>
          <a:lstStyle/>
          <a:p>
            <a:pPr lvl="0" rtl="0">
              <a:spcBef>
                <a:spcPts val="0"/>
              </a:spcBef>
              <a:buNone/>
            </a:pPr>
            <a:endParaRPr dirty="0"/>
          </a:p>
          <a:p>
            <a:pPr lvl="0" rtl="0">
              <a:spcBef>
                <a:spcPts val="0"/>
              </a:spcBef>
              <a:buNone/>
            </a:pPr>
            <a:endParaRPr dirty="0"/>
          </a:p>
          <a:p>
            <a:pPr lvl="0" rtl="0">
              <a:spcBef>
                <a:spcPts val="0"/>
              </a:spcBef>
              <a:buNone/>
            </a:pPr>
            <a:r>
              <a:rPr lang="en" b="1" dirty="0"/>
              <a:t>Action</a:t>
            </a:r>
            <a:r>
              <a:rPr lang="en" dirty="0"/>
              <a:t>: Apply angular velocity ѡ for </a:t>
            </a:r>
            <a:r>
              <a:rPr lang="en" b="1" dirty="0"/>
              <a:t>t</a:t>
            </a:r>
            <a:r>
              <a:rPr lang="en" dirty="0"/>
              <a:t> seconds</a:t>
            </a:r>
          </a:p>
          <a:p>
            <a:pPr marL="914400" lvl="0" indent="457200">
              <a:spcBef>
                <a:spcPts val="0"/>
              </a:spcBef>
              <a:buNone/>
            </a:pPr>
            <a:r>
              <a:rPr lang="en" dirty="0"/>
              <a:t>Wheel has radius </a:t>
            </a:r>
            <a:r>
              <a:rPr lang="en" b="1" dirty="0"/>
              <a:t>r</a:t>
            </a:r>
          </a:p>
        </p:txBody>
      </p:sp>
      <p:grpSp>
        <p:nvGrpSpPr>
          <p:cNvPr id="88" name="Shape 88"/>
          <p:cNvGrpSpPr/>
          <p:nvPr/>
        </p:nvGrpSpPr>
        <p:grpSpPr>
          <a:xfrm>
            <a:off x="1292800" y="1600200"/>
            <a:ext cx="5442000" cy="1034399"/>
            <a:chOff x="1243550" y="1933000"/>
            <a:chExt cx="5442000" cy="1034399"/>
          </a:xfrm>
        </p:grpSpPr>
        <p:sp>
          <p:nvSpPr>
            <p:cNvPr id="89" name="Shape 89"/>
            <p:cNvSpPr/>
            <p:nvPr/>
          </p:nvSpPr>
          <p:spPr>
            <a:xfrm>
              <a:off x="1243550" y="1933000"/>
              <a:ext cx="5442000" cy="1034399"/>
            </a:xfrm>
            <a:prstGeom prst="rect">
              <a:avLst/>
            </a:prstGeom>
            <a:solidFill>
              <a:srgbClr val="6AA84F"/>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0" name="Shape 90"/>
            <p:cNvSpPr/>
            <p:nvPr/>
          </p:nvSpPr>
          <p:spPr>
            <a:xfrm>
              <a:off x="1637550" y="211780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1" name="Shape 91"/>
            <p:cNvSpPr/>
            <p:nvPr/>
          </p:nvSpPr>
          <p:spPr>
            <a:xfrm>
              <a:off x="5688300" y="2160850"/>
              <a:ext cx="578700" cy="5787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94" name="Shape 94"/>
          <p:cNvSpPr txBox="1"/>
          <p:nvPr/>
        </p:nvSpPr>
        <p:spPr>
          <a:xfrm>
            <a:off x="7470450" y="3685650"/>
            <a:ext cx="1673399" cy="1108799"/>
          </a:xfrm>
          <a:prstGeom prst="rect">
            <a:avLst/>
          </a:prstGeom>
          <a:noFill/>
          <a:ln>
            <a:noFill/>
          </a:ln>
        </p:spPr>
        <p:txBody>
          <a:bodyPr lIns="91425" tIns="91425" rIns="91425" bIns="91425" anchor="t" anchorCtr="0">
            <a:noAutofit/>
          </a:bodyPr>
          <a:lstStyle/>
          <a:p>
            <a:pPr lvl="0">
              <a:spcBef>
                <a:spcPts val="0"/>
              </a:spcBef>
              <a:buNone/>
            </a:pPr>
            <a:r>
              <a:rPr lang="en" sz="1800" dirty="0" smtClean="0">
                <a:solidFill>
                  <a:schemeClr val="dk1"/>
                </a:solidFill>
                <a:latin typeface="Nixie One"/>
                <a:ea typeface="Nixie One"/>
                <a:cs typeface="Nixie One"/>
                <a:sym typeface="Nixie One"/>
              </a:rPr>
              <a:t>ѡ</a:t>
            </a:r>
            <a:r>
              <a:rPr lang="en" sz="1800" baseline="-25000" dirty="0" smtClean="0">
                <a:solidFill>
                  <a:schemeClr val="dk1"/>
                </a:solidFill>
                <a:latin typeface="Nixie One"/>
                <a:ea typeface="Nixie One"/>
                <a:cs typeface="Nixie One"/>
                <a:sym typeface="Nixie One"/>
              </a:rPr>
              <a:t>0</a:t>
            </a:r>
            <a:r>
              <a:rPr lang="en" sz="1800" dirty="0" smtClean="0">
                <a:solidFill>
                  <a:schemeClr val="dk1"/>
                </a:solidFill>
                <a:latin typeface="Nixie One"/>
                <a:ea typeface="Nixie One"/>
                <a:cs typeface="Nixie One"/>
                <a:sym typeface="Nixie One"/>
              </a:rPr>
              <a:t> </a:t>
            </a:r>
            <a:r>
              <a:rPr lang="en" sz="1800" dirty="0">
                <a:solidFill>
                  <a:schemeClr val="dk1"/>
                </a:solidFill>
                <a:latin typeface="Nixie One"/>
                <a:ea typeface="Nixie One"/>
                <a:cs typeface="Nixie One"/>
                <a:sym typeface="Nixie One"/>
              </a:rPr>
              <a:t>in rotations per second!</a:t>
            </a:r>
          </a:p>
        </p:txBody>
      </p:sp>
      <p:pic>
        <p:nvPicPr>
          <p:cNvPr id="2" name="Picture 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111901" y="3985821"/>
            <a:ext cx="4622899" cy="948213"/>
          </a:xfrm>
          <a:prstGeom prst="rect">
            <a:avLst/>
          </a:prstGeom>
        </p:spPr>
      </p:pic>
      <p:pic>
        <p:nvPicPr>
          <p:cNvPr id="3" name="Picture 2"/>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981200" y="5044446"/>
            <a:ext cx="5703561" cy="518154"/>
          </a:xfrm>
          <a:prstGeom prst="rect">
            <a:avLst/>
          </a:prstGeom>
        </p:spPr>
      </p:pic>
      <p:cxnSp>
        <p:nvCxnSpPr>
          <p:cNvPr id="6" name="Straight Connector 5"/>
          <p:cNvCxnSpPr/>
          <p:nvPr/>
        </p:nvCxnSpPr>
        <p:spPr>
          <a:xfrm>
            <a:off x="2209800" y="6400800"/>
            <a:ext cx="29718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413000" y="5943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c 8"/>
          <p:cNvSpPr/>
          <p:nvPr/>
        </p:nvSpPr>
        <p:spPr>
          <a:xfrm>
            <a:off x="2590800" y="5791200"/>
            <a:ext cx="487400" cy="533400"/>
          </a:xfrm>
          <a:prstGeom prst="arc">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p:cNvCxnSpPr/>
          <p:nvPr/>
        </p:nvCxnSpPr>
        <p:spPr>
          <a:xfrm>
            <a:off x="2641600" y="6477000"/>
            <a:ext cx="1930400" cy="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4194750" y="5943600"/>
            <a:ext cx="457200" cy="457200"/>
          </a:xfrm>
          <a:prstGeom prst="ellipse">
            <a:avLst/>
          </a:prstGeom>
          <a:solidFill>
            <a:schemeClr val="accent1">
              <a:alpha val="16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9514234"/>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Inverse Kinematic Models</a:t>
            </a:r>
          </a:p>
        </p:txBody>
      </p:sp>
      <p:sp>
        <p:nvSpPr>
          <p:cNvPr id="100" name="Shape 100"/>
          <p:cNvSpPr txBox="1">
            <a:spLocks noGrp="1"/>
          </p:cNvSpPr>
          <p:nvPr>
            <p:ph type="body" idx="1"/>
          </p:nvPr>
        </p:nvSpPr>
        <p:spPr>
          <a:xfrm>
            <a:off x="457200" y="1600200"/>
            <a:ext cx="3876599" cy="4967700"/>
          </a:xfrm>
          <a:prstGeom prst="rect">
            <a:avLst/>
          </a:prstGeom>
        </p:spPr>
        <p:txBody>
          <a:bodyPr lIns="91425" tIns="91425" rIns="91425" bIns="91425" anchor="t" anchorCtr="0">
            <a:noAutofit/>
          </a:bodyPr>
          <a:lstStyle/>
          <a:p>
            <a:pPr lvl="0" rtl="0">
              <a:spcBef>
                <a:spcPts val="0"/>
              </a:spcBef>
              <a:buNone/>
            </a:pPr>
            <a:r>
              <a:rPr lang="en"/>
              <a:t>Δx = tv</a:t>
            </a:r>
          </a:p>
          <a:p>
            <a:pPr lvl="0" rtl="0">
              <a:spcBef>
                <a:spcPts val="0"/>
              </a:spcBef>
              <a:buNone/>
            </a:pPr>
            <a:r>
              <a:rPr lang="en"/>
              <a:t>v = Δx/t</a:t>
            </a:r>
          </a:p>
          <a:p>
            <a:pPr lvl="0" rtl="0">
              <a:spcBef>
                <a:spcPts val="0"/>
              </a:spcBef>
              <a:buNone/>
            </a:pPr>
            <a:r>
              <a:rPr lang="en"/>
              <a:t>v = (x</a:t>
            </a:r>
            <a:r>
              <a:rPr lang="en" baseline="-25000"/>
              <a:t>2</a:t>
            </a:r>
            <a:r>
              <a:rPr lang="en"/>
              <a:t>-x</a:t>
            </a:r>
            <a:r>
              <a:rPr lang="en" baseline="-25000"/>
              <a:t>1</a:t>
            </a:r>
            <a:r>
              <a:rPr lang="en"/>
              <a:t>)/t</a:t>
            </a:r>
          </a:p>
          <a:p>
            <a:pPr lvl="0" rtl="0">
              <a:spcBef>
                <a:spcPts val="0"/>
              </a:spcBef>
              <a:buNone/>
            </a:pPr>
            <a:endParaRPr dirty="0"/>
          </a:p>
          <a:p>
            <a:pPr lvl="0" rtl="0">
              <a:spcBef>
                <a:spcPts val="0"/>
              </a:spcBef>
              <a:buNone/>
            </a:pPr>
            <a:r>
              <a:rPr lang="en"/>
              <a:t>f(x</a:t>
            </a:r>
            <a:r>
              <a:rPr lang="en" baseline="-25000"/>
              <a:t>1</a:t>
            </a:r>
            <a:r>
              <a:rPr lang="en"/>
              <a:t>,x</a:t>
            </a:r>
            <a:r>
              <a:rPr lang="en" baseline="-25000"/>
              <a:t>2</a:t>
            </a:r>
            <a:r>
              <a:rPr lang="en"/>
              <a:t>,t) = (x</a:t>
            </a:r>
            <a:r>
              <a:rPr lang="en" baseline="-25000"/>
              <a:t>2</a:t>
            </a:r>
            <a:r>
              <a:rPr lang="en"/>
              <a:t>-x</a:t>
            </a:r>
            <a:r>
              <a:rPr lang="en" baseline="-25000"/>
              <a:t>1</a:t>
            </a:r>
            <a:r>
              <a:rPr lang="en"/>
              <a:t>)/t</a:t>
            </a:r>
          </a:p>
          <a:p>
            <a:pPr lvl="0" rtl="0">
              <a:spcBef>
                <a:spcPts val="0"/>
              </a:spcBef>
              <a:buNone/>
            </a:pPr>
            <a:endParaRPr dirty="0"/>
          </a:p>
          <a:p>
            <a:pPr lvl="0">
              <a:spcBef>
                <a:spcPts val="0"/>
              </a:spcBef>
              <a:buNone/>
            </a:pPr>
            <a:endParaRPr dirty="0"/>
          </a:p>
        </p:txBody>
      </p:sp>
      <p:sp>
        <p:nvSpPr>
          <p:cNvPr id="101" name="Shape 101"/>
          <p:cNvSpPr txBox="1">
            <a:spLocks noGrp="1"/>
          </p:cNvSpPr>
          <p:nvPr>
            <p:ph type="body" idx="1"/>
          </p:nvPr>
        </p:nvSpPr>
        <p:spPr>
          <a:xfrm>
            <a:off x="4420150" y="1600200"/>
            <a:ext cx="4723799" cy="4967700"/>
          </a:xfrm>
          <a:prstGeom prst="rect">
            <a:avLst/>
          </a:prstGeom>
        </p:spPr>
        <p:txBody>
          <a:bodyPr lIns="91425" tIns="91425" rIns="91425" bIns="91425" anchor="t" anchorCtr="0">
            <a:noAutofit/>
          </a:bodyPr>
          <a:lstStyle/>
          <a:p>
            <a:pPr lvl="0" rtl="0">
              <a:spcBef>
                <a:spcPts val="0"/>
              </a:spcBef>
              <a:buNone/>
            </a:pPr>
            <a:r>
              <a:rPr lang="en" dirty="0"/>
              <a:t>Δx = 2𝜋</a:t>
            </a:r>
            <a:r>
              <a:rPr lang="en" dirty="0" smtClean="0"/>
              <a:t>rѡ</a:t>
            </a:r>
            <a:r>
              <a:rPr lang="en" baseline="-25000" dirty="0" smtClean="0"/>
              <a:t>0</a:t>
            </a:r>
            <a:r>
              <a:rPr lang="en" dirty="0" smtClean="0"/>
              <a:t>t</a:t>
            </a:r>
            <a:endParaRPr lang="en" dirty="0"/>
          </a:p>
          <a:p>
            <a:pPr lvl="0" rtl="0">
              <a:spcBef>
                <a:spcPts val="0"/>
              </a:spcBef>
              <a:buNone/>
            </a:pPr>
            <a:r>
              <a:rPr lang="en" dirty="0" smtClean="0"/>
              <a:t>ѡ</a:t>
            </a:r>
            <a:r>
              <a:rPr lang="en" baseline="-25000" dirty="0" smtClean="0"/>
              <a:t>0</a:t>
            </a:r>
            <a:r>
              <a:rPr lang="en" dirty="0" smtClean="0"/>
              <a:t> </a:t>
            </a:r>
            <a:r>
              <a:rPr lang="en" dirty="0"/>
              <a:t>= Δx/(2𝜋rt)</a:t>
            </a:r>
          </a:p>
          <a:p>
            <a:pPr lvl="0" rtl="0">
              <a:spcBef>
                <a:spcPts val="0"/>
              </a:spcBef>
              <a:buNone/>
            </a:pPr>
            <a:r>
              <a:rPr lang="en" dirty="0" smtClean="0"/>
              <a:t>ѡ</a:t>
            </a:r>
            <a:r>
              <a:rPr lang="en" baseline="-25000" dirty="0" smtClean="0"/>
              <a:t>0</a:t>
            </a:r>
            <a:r>
              <a:rPr lang="en" dirty="0" smtClean="0"/>
              <a:t> </a:t>
            </a:r>
            <a:r>
              <a:rPr lang="en" dirty="0"/>
              <a:t>= (x</a:t>
            </a:r>
            <a:r>
              <a:rPr lang="en" baseline="-25000" dirty="0"/>
              <a:t>2</a:t>
            </a:r>
            <a:r>
              <a:rPr lang="en" dirty="0"/>
              <a:t>-x</a:t>
            </a:r>
            <a:r>
              <a:rPr lang="en" baseline="-25000" dirty="0"/>
              <a:t>1</a:t>
            </a:r>
            <a:r>
              <a:rPr lang="en" dirty="0"/>
              <a:t>)/(2𝜋rt)</a:t>
            </a:r>
          </a:p>
          <a:p>
            <a:pPr lvl="0" rtl="0">
              <a:spcBef>
                <a:spcPts val="0"/>
              </a:spcBef>
              <a:buNone/>
            </a:pPr>
            <a:endParaRPr dirty="0"/>
          </a:p>
          <a:p>
            <a:pPr lvl="0" rtl="0">
              <a:spcBef>
                <a:spcPts val="0"/>
              </a:spcBef>
              <a:buNone/>
            </a:pPr>
            <a:r>
              <a:rPr lang="en" dirty="0"/>
              <a:t>f(x</a:t>
            </a:r>
            <a:r>
              <a:rPr lang="en" baseline="-25000" dirty="0"/>
              <a:t>1</a:t>
            </a:r>
            <a:r>
              <a:rPr lang="en" dirty="0"/>
              <a:t>,x</a:t>
            </a:r>
            <a:r>
              <a:rPr lang="en" baseline="-25000" dirty="0"/>
              <a:t>2</a:t>
            </a:r>
            <a:r>
              <a:rPr lang="en" dirty="0"/>
              <a:t>,t) = (x</a:t>
            </a:r>
            <a:r>
              <a:rPr lang="en" baseline="-25000" dirty="0"/>
              <a:t>2</a:t>
            </a:r>
            <a:r>
              <a:rPr lang="en" dirty="0"/>
              <a:t>-x</a:t>
            </a:r>
            <a:r>
              <a:rPr lang="en" baseline="-25000" dirty="0"/>
              <a:t>1</a:t>
            </a:r>
            <a:r>
              <a:rPr lang="en" dirty="0"/>
              <a:t>)/(2𝜋rt)</a:t>
            </a:r>
          </a:p>
          <a:p>
            <a:pPr lvl="0" rtl="0">
              <a:spcBef>
                <a:spcPts val="0"/>
              </a:spcBef>
              <a:buNone/>
            </a:pPr>
            <a:endParaRPr dirty="0"/>
          </a:p>
          <a:p>
            <a:pPr lvl="0" rtl="0">
              <a:spcBef>
                <a:spcPts val="0"/>
              </a:spcBef>
              <a:buNone/>
            </a:pPr>
            <a:endParaRPr dirty="0"/>
          </a:p>
        </p:txBody>
      </p:sp>
    </p:spTree>
    <p:extLst>
      <p:ext uri="{BB962C8B-B14F-4D97-AF65-F5344CB8AC3E}">
        <p14:creationId xmlns:p14="http://schemas.microsoft.com/office/powerpoint/2010/main" val="213293900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animEffect transition="in" filter="fade">
                                      <p:cBhvr>
                                        <p:cTn id="7" dur="1"/>
                                        <p:tgtEl>
                                          <p:spTgt spid="1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0">
                                            <p:txEl>
                                              <p:pRg st="1" end="1"/>
                                            </p:txEl>
                                          </p:spTgt>
                                        </p:tgtEl>
                                        <p:attrNameLst>
                                          <p:attrName>style.visibility</p:attrName>
                                        </p:attrNameLst>
                                      </p:cBhvr>
                                      <p:to>
                                        <p:strVal val="visible"/>
                                      </p:to>
                                    </p:set>
                                    <p:animEffect transition="in" filter="fade">
                                      <p:cBhvr>
                                        <p:cTn id="12" dur="1"/>
                                        <p:tgtEl>
                                          <p:spTgt spid="1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0">
                                            <p:txEl>
                                              <p:pRg st="2" end="2"/>
                                            </p:txEl>
                                          </p:spTgt>
                                        </p:tgtEl>
                                        <p:attrNameLst>
                                          <p:attrName>style.visibility</p:attrName>
                                        </p:attrNameLst>
                                      </p:cBhvr>
                                      <p:to>
                                        <p:strVal val="visible"/>
                                      </p:to>
                                    </p:set>
                                    <p:animEffect transition="in" filter="fade">
                                      <p:cBhvr>
                                        <p:cTn id="17" dur="1"/>
                                        <p:tgtEl>
                                          <p:spTgt spid="1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0">
                                            <p:txEl>
                                              <p:pRg st="3" end="3"/>
                                            </p:txEl>
                                          </p:spTgt>
                                        </p:tgtEl>
                                        <p:attrNameLst>
                                          <p:attrName>style.visibility</p:attrName>
                                        </p:attrNameLst>
                                      </p:cBhvr>
                                      <p:to>
                                        <p:strVal val="visible"/>
                                      </p:to>
                                    </p:set>
                                    <p:animEffect transition="in" filter="fade">
                                      <p:cBhvr>
                                        <p:cTn id="22" dur="1"/>
                                        <p:tgtEl>
                                          <p:spTgt spid="1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0">
                                            <p:txEl>
                                              <p:pRg st="4" end="4"/>
                                            </p:txEl>
                                          </p:spTgt>
                                        </p:tgtEl>
                                        <p:attrNameLst>
                                          <p:attrName>style.visibility</p:attrName>
                                        </p:attrNameLst>
                                      </p:cBhvr>
                                      <p:to>
                                        <p:strVal val="visible"/>
                                      </p:to>
                                    </p:set>
                                    <p:animEffect transition="in" filter="fade">
                                      <p:cBhvr>
                                        <p:cTn id="27" dur="1"/>
                                        <p:tgtEl>
                                          <p:spTgt spid="10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0">
                                            <p:txEl>
                                              <p:pRg st="5" end="5"/>
                                            </p:txEl>
                                          </p:spTgt>
                                        </p:tgtEl>
                                        <p:attrNameLst>
                                          <p:attrName>style.visibility</p:attrName>
                                        </p:attrNameLst>
                                      </p:cBhvr>
                                      <p:to>
                                        <p:strVal val="visible"/>
                                      </p:to>
                                    </p:set>
                                    <p:animEffect transition="in" filter="fade">
                                      <p:cBhvr>
                                        <p:cTn id="32" dur="1"/>
                                        <p:tgtEl>
                                          <p:spTgt spid="10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0">
                                            <p:txEl>
                                              <p:pRg st="6" end="6"/>
                                            </p:txEl>
                                          </p:spTgt>
                                        </p:tgtEl>
                                        <p:attrNameLst>
                                          <p:attrName>style.visibility</p:attrName>
                                        </p:attrNameLst>
                                      </p:cBhvr>
                                      <p:to>
                                        <p:strVal val="visible"/>
                                      </p:to>
                                    </p:set>
                                    <p:animEffect transition="in" filter="fade">
                                      <p:cBhvr>
                                        <p:cTn id="37" dur="1"/>
                                        <p:tgtEl>
                                          <p:spTgt spid="10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1">
                                            <p:txEl>
                                              <p:pRg st="0" end="0"/>
                                            </p:txEl>
                                          </p:spTgt>
                                        </p:tgtEl>
                                        <p:attrNameLst>
                                          <p:attrName>style.visibility</p:attrName>
                                        </p:attrNameLst>
                                      </p:cBhvr>
                                      <p:to>
                                        <p:strVal val="visible"/>
                                      </p:to>
                                    </p:set>
                                    <p:animEffect transition="in" filter="fade">
                                      <p:cBhvr>
                                        <p:cTn id="42" dur="1"/>
                                        <p:tgtEl>
                                          <p:spTgt spid="10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1">
                                            <p:txEl>
                                              <p:pRg st="1" end="1"/>
                                            </p:txEl>
                                          </p:spTgt>
                                        </p:tgtEl>
                                        <p:attrNameLst>
                                          <p:attrName>style.visibility</p:attrName>
                                        </p:attrNameLst>
                                      </p:cBhvr>
                                      <p:to>
                                        <p:strVal val="visible"/>
                                      </p:to>
                                    </p:set>
                                    <p:animEffect transition="in" filter="fade">
                                      <p:cBhvr>
                                        <p:cTn id="47" dur="1"/>
                                        <p:tgtEl>
                                          <p:spTgt spid="101">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1">
                                            <p:txEl>
                                              <p:pRg st="2" end="2"/>
                                            </p:txEl>
                                          </p:spTgt>
                                        </p:tgtEl>
                                        <p:attrNameLst>
                                          <p:attrName>style.visibility</p:attrName>
                                        </p:attrNameLst>
                                      </p:cBhvr>
                                      <p:to>
                                        <p:strVal val="visible"/>
                                      </p:to>
                                    </p:set>
                                    <p:animEffect transition="in" filter="fade">
                                      <p:cBhvr>
                                        <p:cTn id="52" dur="1"/>
                                        <p:tgtEl>
                                          <p:spTgt spid="101">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01">
                                            <p:txEl>
                                              <p:pRg st="4" end="4"/>
                                            </p:txEl>
                                          </p:spTgt>
                                        </p:tgtEl>
                                        <p:attrNameLst>
                                          <p:attrName>style.visibility</p:attrName>
                                        </p:attrNameLst>
                                      </p:cBhvr>
                                      <p:to>
                                        <p:strVal val="visible"/>
                                      </p:to>
                                    </p:set>
                                    <p:animEffect transition="in" filter="fade">
                                      <p:cBhvr>
                                        <p:cTn id="57" dur="1"/>
                                        <p:tgtEl>
                                          <p:spTgt spid="10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Simple Robot Observations</a:t>
            </a:r>
          </a:p>
        </p:txBody>
      </p:sp>
      <p:sp>
        <p:nvSpPr>
          <p:cNvPr id="107" name="Shape 107"/>
          <p:cNvSpPr txBox="1">
            <a:spLocks noGrp="1"/>
          </p:cNvSpPr>
          <p:nvPr>
            <p:ph type="body" idx="1"/>
          </p:nvPr>
        </p:nvSpPr>
        <p:spPr>
          <a:xfrm>
            <a:off x="457200" y="2991900"/>
            <a:ext cx="8229600" cy="3576000"/>
          </a:xfrm>
          <a:prstGeom prst="rect">
            <a:avLst/>
          </a:prstGeom>
        </p:spPr>
        <p:txBody>
          <a:bodyPr lIns="91425" tIns="91425" rIns="91425" bIns="91425" anchor="t" anchorCtr="0">
            <a:noAutofit/>
          </a:bodyPr>
          <a:lstStyle/>
          <a:p>
            <a:pPr lvl="0" rtl="0">
              <a:spcBef>
                <a:spcPts val="0"/>
              </a:spcBef>
              <a:buNone/>
            </a:pPr>
            <a:r>
              <a:rPr lang="en"/>
              <a:t>Models depend on action definition.</a:t>
            </a:r>
          </a:p>
          <a:p>
            <a:pPr lvl="0">
              <a:spcBef>
                <a:spcPts val="0"/>
              </a:spcBef>
              <a:buNone/>
            </a:pPr>
            <a:r>
              <a:rPr lang="en"/>
              <a:t>Solutions for forward model and inverse model are unique </a:t>
            </a:r>
            <a:r>
              <a:rPr lang="en" i="1"/>
              <a:t>for this robot</a:t>
            </a:r>
            <a:r>
              <a:rPr lang="en"/>
              <a:t>.</a:t>
            </a:r>
          </a:p>
        </p:txBody>
      </p:sp>
      <p:grpSp>
        <p:nvGrpSpPr>
          <p:cNvPr id="108" name="Shape 108"/>
          <p:cNvGrpSpPr/>
          <p:nvPr/>
        </p:nvGrpSpPr>
        <p:grpSpPr>
          <a:xfrm>
            <a:off x="1292800" y="1600200"/>
            <a:ext cx="5442000" cy="1034399"/>
            <a:chOff x="1243550" y="1933000"/>
            <a:chExt cx="5442000" cy="1034399"/>
          </a:xfrm>
        </p:grpSpPr>
        <p:sp>
          <p:nvSpPr>
            <p:cNvPr id="109" name="Shape 109"/>
            <p:cNvSpPr/>
            <p:nvPr/>
          </p:nvSpPr>
          <p:spPr>
            <a:xfrm>
              <a:off x="1243550" y="1933000"/>
              <a:ext cx="5442000" cy="1034399"/>
            </a:xfrm>
            <a:prstGeom prst="rect">
              <a:avLst/>
            </a:prstGeom>
            <a:solidFill>
              <a:srgbClr val="6AA84F"/>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10" name="Shape 110"/>
            <p:cNvSpPr/>
            <p:nvPr/>
          </p:nvSpPr>
          <p:spPr>
            <a:xfrm>
              <a:off x="1637550" y="211780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11" name="Shape 111"/>
            <p:cNvSpPr/>
            <p:nvPr/>
          </p:nvSpPr>
          <p:spPr>
            <a:xfrm>
              <a:off x="5688300" y="2160850"/>
              <a:ext cx="578700" cy="5787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Tree>
    <p:extLst>
      <p:ext uri="{BB962C8B-B14F-4D97-AF65-F5344CB8AC3E}">
        <p14:creationId xmlns:p14="http://schemas.microsoft.com/office/powerpoint/2010/main" val="505245478"/>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Simple Robot in 2D</a:t>
            </a:r>
          </a:p>
        </p:txBody>
      </p:sp>
      <p:sp>
        <p:nvSpPr>
          <p:cNvPr id="117" name="Shape 117"/>
          <p:cNvSpPr txBox="1">
            <a:spLocks noGrp="1"/>
          </p:cNvSpPr>
          <p:nvPr>
            <p:ph type="body" idx="1"/>
          </p:nvPr>
        </p:nvSpPr>
        <p:spPr>
          <a:xfrm>
            <a:off x="457200" y="3225850"/>
            <a:ext cx="8229600" cy="3341999"/>
          </a:xfrm>
          <a:prstGeom prst="rect">
            <a:avLst/>
          </a:prstGeom>
        </p:spPr>
        <p:txBody>
          <a:bodyPr lIns="91425" tIns="91425" rIns="91425" bIns="91425" anchor="t" anchorCtr="0">
            <a:noAutofit/>
          </a:bodyPr>
          <a:lstStyle/>
          <a:p>
            <a:pPr lvl="0" rtl="0">
              <a:spcBef>
                <a:spcPts val="0"/>
              </a:spcBef>
              <a:buNone/>
            </a:pPr>
            <a:r>
              <a:rPr lang="en"/>
              <a:t>Same Robot, at angle θ</a:t>
            </a:r>
          </a:p>
          <a:p>
            <a:pPr lvl="0" rtl="0">
              <a:spcBef>
                <a:spcPts val="0"/>
              </a:spcBef>
              <a:buNone/>
            </a:pPr>
            <a:r>
              <a:rPr lang="en"/>
              <a:t>Pose? </a:t>
            </a:r>
          </a:p>
          <a:p>
            <a:pPr lvl="0" rtl="0">
              <a:spcBef>
                <a:spcPts val="0"/>
              </a:spcBef>
              <a:buNone/>
            </a:pPr>
            <a:r>
              <a:rPr lang="en"/>
              <a:t>	p = (x,y)</a:t>
            </a:r>
          </a:p>
          <a:p>
            <a:pPr lvl="0" rtl="0">
              <a:spcBef>
                <a:spcPts val="0"/>
              </a:spcBef>
              <a:buNone/>
            </a:pPr>
            <a:r>
              <a:rPr lang="en"/>
              <a:t>Action?</a:t>
            </a:r>
          </a:p>
          <a:p>
            <a:pPr lvl="0">
              <a:spcBef>
                <a:spcPts val="0"/>
              </a:spcBef>
              <a:buNone/>
            </a:pPr>
            <a:r>
              <a:rPr lang="en"/>
              <a:t>	v</a:t>
            </a:r>
          </a:p>
        </p:txBody>
      </p:sp>
      <p:grpSp>
        <p:nvGrpSpPr>
          <p:cNvPr id="118" name="Shape 118"/>
          <p:cNvGrpSpPr/>
          <p:nvPr/>
        </p:nvGrpSpPr>
        <p:grpSpPr>
          <a:xfrm rot="-698147">
            <a:off x="2991979" y="1535488"/>
            <a:ext cx="5442280" cy="1034453"/>
            <a:chOff x="1243550" y="1933000"/>
            <a:chExt cx="5442000" cy="1034399"/>
          </a:xfrm>
        </p:grpSpPr>
        <p:sp>
          <p:nvSpPr>
            <p:cNvPr id="119" name="Shape 119"/>
            <p:cNvSpPr/>
            <p:nvPr/>
          </p:nvSpPr>
          <p:spPr>
            <a:xfrm>
              <a:off x="1243550" y="1933000"/>
              <a:ext cx="5442000" cy="1034399"/>
            </a:xfrm>
            <a:prstGeom prst="rect">
              <a:avLst/>
            </a:prstGeom>
            <a:solidFill>
              <a:srgbClr val="6AA84F"/>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20" name="Shape 120"/>
            <p:cNvSpPr/>
            <p:nvPr/>
          </p:nvSpPr>
          <p:spPr>
            <a:xfrm>
              <a:off x="1637550" y="211780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21" name="Shape 121"/>
            <p:cNvSpPr/>
            <p:nvPr/>
          </p:nvSpPr>
          <p:spPr>
            <a:xfrm>
              <a:off x="5688300" y="2160850"/>
              <a:ext cx="578700" cy="5787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Tree>
    <p:extLst>
      <p:ext uri="{BB962C8B-B14F-4D97-AF65-F5344CB8AC3E}">
        <p14:creationId xmlns:p14="http://schemas.microsoft.com/office/powerpoint/2010/main" val="41998886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animEffect transition="in" filter="fade">
                                      <p:cBhvr>
                                        <p:cTn id="7" dur="1"/>
                                        <p:tgtEl>
                                          <p:spTgt spid="1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7">
                                            <p:txEl>
                                              <p:pRg st="1" end="1"/>
                                            </p:txEl>
                                          </p:spTgt>
                                        </p:tgtEl>
                                        <p:attrNameLst>
                                          <p:attrName>style.visibility</p:attrName>
                                        </p:attrNameLst>
                                      </p:cBhvr>
                                      <p:to>
                                        <p:strVal val="visible"/>
                                      </p:to>
                                    </p:set>
                                    <p:animEffect transition="in" filter="fade">
                                      <p:cBhvr>
                                        <p:cTn id="12" dur="1"/>
                                        <p:tgtEl>
                                          <p:spTgt spid="1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7">
                                            <p:txEl>
                                              <p:pRg st="2" end="2"/>
                                            </p:txEl>
                                          </p:spTgt>
                                        </p:tgtEl>
                                        <p:attrNameLst>
                                          <p:attrName>style.visibility</p:attrName>
                                        </p:attrNameLst>
                                      </p:cBhvr>
                                      <p:to>
                                        <p:strVal val="visible"/>
                                      </p:to>
                                    </p:set>
                                    <p:animEffect transition="in" filter="fade">
                                      <p:cBhvr>
                                        <p:cTn id="17" dur="1"/>
                                        <p:tgtEl>
                                          <p:spTgt spid="1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7">
                                            <p:txEl>
                                              <p:pRg st="3" end="3"/>
                                            </p:txEl>
                                          </p:spTgt>
                                        </p:tgtEl>
                                        <p:attrNameLst>
                                          <p:attrName>style.visibility</p:attrName>
                                        </p:attrNameLst>
                                      </p:cBhvr>
                                      <p:to>
                                        <p:strVal val="visible"/>
                                      </p:to>
                                    </p:set>
                                    <p:animEffect transition="in" filter="fade">
                                      <p:cBhvr>
                                        <p:cTn id="22" dur="1"/>
                                        <p:tgtEl>
                                          <p:spTgt spid="1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
                                            <p:txEl>
                                              <p:pRg st="4" end="4"/>
                                            </p:txEl>
                                          </p:spTgt>
                                        </p:tgtEl>
                                        <p:attrNameLst>
                                          <p:attrName>style.visibility</p:attrName>
                                        </p:attrNameLst>
                                      </p:cBhvr>
                                      <p:to>
                                        <p:strVal val="visible"/>
                                      </p:to>
                                    </p:set>
                                    <p:animEffect transition="in" filter="fade">
                                      <p:cBhvr>
                                        <p:cTn id="27" dur="1"/>
                                        <p:tgtEl>
                                          <p:spTgt spid="1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2D Kinematics</a:t>
            </a:r>
          </a:p>
        </p:txBody>
      </p:sp>
      <p:grpSp>
        <p:nvGrpSpPr>
          <p:cNvPr id="127" name="Shape 127"/>
          <p:cNvGrpSpPr/>
          <p:nvPr/>
        </p:nvGrpSpPr>
        <p:grpSpPr>
          <a:xfrm rot="-698147">
            <a:off x="2971658" y="1624627"/>
            <a:ext cx="5442280" cy="1034453"/>
            <a:chOff x="1243550" y="1933000"/>
            <a:chExt cx="5442000" cy="1034399"/>
          </a:xfrm>
        </p:grpSpPr>
        <p:sp>
          <p:nvSpPr>
            <p:cNvPr id="128" name="Shape 128"/>
            <p:cNvSpPr/>
            <p:nvPr/>
          </p:nvSpPr>
          <p:spPr>
            <a:xfrm>
              <a:off x="1243550" y="1933000"/>
              <a:ext cx="5442000" cy="1034399"/>
            </a:xfrm>
            <a:prstGeom prst="rect">
              <a:avLst/>
            </a:prstGeom>
            <a:solidFill>
              <a:srgbClr val="6AA84F"/>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29" name="Shape 129"/>
            <p:cNvSpPr/>
            <p:nvPr/>
          </p:nvSpPr>
          <p:spPr>
            <a:xfrm>
              <a:off x="1637550" y="211780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0" name="Shape 130"/>
            <p:cNvSpPr/>
            <p:nvPr/>
          </p:nvSpPr>
          <p:spPr>
            <a:xfrm>
              <a:off x="5688300" y="2160850"/>
              <a:ext cx="578700" cy="5787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pic>
        <p:nvPicPr>
          <p:cNvPr id="131" name="Shape 131"/>
          <p:cNvPicPr preferRelativeResize="0"/>
          <p:nvPr/>
        </p:nvPicPr>
        <p:blipFill rotWithShape="1">
          <a:blip r:embed="rId3">
            <a:alphaModFix/>
          </a:blip>
          <a:srcRect l="26792" t="32552" r="28101" b="47131"/>
          <a:stretch/>
        </p:blipFill>
        <p:spPr>
          <a:xfrm>
            <a:off x="1280500" y="3287425"/>
            <a:ext cx="6750824" cy="1748351"/>
          </a:xfrm>
          <a:prstGeom prst="rect">
            <a:avLst/>
          </a:prstGeom>
          <a:noFill/>
          <a:ln>
            <a:noFill/>
          </a:ln>
        </p:spPr>
      </p:pic>
      <p:pic>
        <p:nvPicPr>
          <p:cNvPr id="132" name="Shape 132"/>
          <p:cNvPicPr preferRelativeResize="0"/>
          <p:nvPr/>
        </p:nvPicPr>
        <p:blipFill rotWithShape="1">
          <a:blip r:embed="rId3">
            <a:alphaModFix/>
          </a:blip>
          <a:srcRect l="26792" t="53815" r="28101" b="35972"/>
          <a:stretch/>
        </p:blipFill>
        <p:spPr>
          <a:xfrm>
            <a:off x="-401650" y="5035775"/>
            <a:ext cx="6750824" cy="878824"/>
          </a:xfrm>
          <a:prstGeom prst="rect">
            <a:avLst/>
          </a:prstGeom>
          <a:noFill/>
          <a:ln>
            <a:noFill/>
          </a:ln>
        </p:spPr>
      </p:pic>
    </p:spTree>
    <p:extLst>
      <p:ext uri="{BB962C8B-B14F-4D97-AF65-F5344CB8AC3E}">
        <p14:creationId xmlns:p14="http://schemas.microsoft.com/office/powerpoint/2010/main" val="111214326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1"/>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fade">
                                      <p:cBhvr>
                                        <p:cTn id="12" dur="1"/>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2D Kinematics</a:t>
            </a:r>
          </a:p>
        </p:txBody>
      </p:sp>
      <p:sp>
        <p:nvSpPr>
          <p:cNvPr id="138" name="Shape 13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endParaRPr dirty="0"/>
          </a:p>
          <a:p>
            <a:pPr lvl="0" rtl="0">
              <a:spcBef>
                <a:spcPts val="0"/>
              </a:spcBef>
              <a:buNone/>
            </a:pPr>
            <a:endParaRPr dirty="0"/>
          </a:p>
          <a:p>
            <a:pPr lvl="0" rtl="0">
              <a:spcBef>
                <a:spcPts val="0"/>
              </a:spcBef>
              <a:buNone/>
            </a:pPr>
            <a:r>
              <a:rPr lang="en"/>
              <a:t>x + tv cos(θ) = x'</a:t>
            </a:r>
          </a:p>
          <a:p>
            <a:pPr lvl="0" rtl="0">
              <a:spcBef>
                <a:spcPts val="0"/>
              </a:spcBef>
              <a:buNone/>
            </a:pPr>
            <a:r>
              <a:rPr lang="en"/>
              <a:t>y + tv sin(θ) = y'</a:t>
            </a:r>
          </a:p>
          <a:p>
            <a:pPr lvl="0" rtl="0">
              <a:spcBef>
                <a:spcPts val="0"/>
              </a:spcBef>
              <a:buNone/>
            </a:pPr>
            <a:endParaRPr dirty="0"/>
          </a:p>
          <a:p>
            <a:pPr lvl="0" rtl="0">
              <a:spcBef>
                <a:spcPts val="0"/>
              </a:spcBef>
              <a:buNone/>
            </a:pPr>
            <a:r>
              <a:rPr lang="en"/>
              <a:t>v = (x'-x)/(t cos(θ))</a:t>
            </a:r>
          </a:p>
          <a:p>
            <a:pPr lvl="0">
              <a:spcBef>
                <a:spcPts val="0"/>
              </a:spcBef>
              <a:buNone/>
            </a:pPr>
            <a:r>
              <a:rPr lang="en"/>
              <a:t>v = (y'-y)/(t sin(θ))</a:t>
            </a:r>
          </a:p>
        </p:txBody>
      </p:sp>
      <p:grpSp>
        <p:nvGrpSpPr>
          <p:cNvPr id="139" name="Shape 139"/>
          <p:cNvGrpSpPr/>
          <p:nvPr/>
        </p:nvGrpSpPr>
        <p:grpSpPr>
          <a:xfrm rot="-698147">
            <a:off x="3477400" y="1604996"/>
            <a:ext cx="5442280" cy="1034453"/>
            <a:chOff x="1243550" y="1933000"/>
            <a:chExt cx="5442000" cy="1034399"/>
          </a:xfrm>
        </p:grpSpPr>
        <p:sp>
          <p:nvSpPr>
            <p:cNvPr id="140" name="Shape 140"/>
            <p:cNvSpPr/>
            <p:nvPr/>
          </p:nvSpPr>
          <p:spPr>
            <a:xfrm>
              <a:off x="1243550" y="1933000"/>
              <a:ext cx="5442000" cy="1034399"/>
            </a:xfrm>
            <a:prstGeom prst="rect">
              <a:avLst/>
            </a:prstGeom>
            <a:solidFill>
              <a:srgbClr val="6AA84F"/>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41" name="Shape 141"/>
            <p:cNvSpPr/>
            <p:nvPr/>
          </p:nvSpPr>
          <p:spPr>
            <a:xfrm>
              <a:off x="1637550" y="211780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42" name="Shape 142"/>
            <p:cNvSpPr/>
            <p:nvPr/>
          </p:nvSpPr>
          <p:spPr>
            <a:xfrm>
              <a:off x="5688300" y="2160850"/>
              <a:ext cx="578700" cy="5787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143" name="Shape 143"/>
          <p:cNvSpPr txBox="1"/>
          <p:nvPr/>
        </p:nvSpPr>
        <p:spPr>
          <a:xfrm>
            <a:off x="5860700" y="3472100"/>
            <a:ext cx="2770199" cy="2388599"/>
          </a:xfrm>
          <a:prstGeom prst="rect">
            <a:avLst/>
          </a:prstGeom>
          <a:noFill/>
          <a:ln>
            <a:noFill/>
          </a:ln>
        </p:spPr>
        <p:txBody>
          <a:bodyPr lIns="91425" tIns="91425" rIns="91425" bIns="91425" anchor="t" anchorCtr="0">
            <a:noAutofit/>
          </a:bodyPr>
          <a:lstStyle/>
          <a:p>
            <a:pPr lvl="0">
              <a:spcBef>
                <a:spcPts val="0"/>
              </a:spcBef>
              <a:buNone/>
            </a:pPr>
            <a:r>
              <a:rPr lang="en" sz="2400">
                <a:latin typeface="Nixie One"/>
                <a:ea typeface="Nixie One"/>
                <a:cs typeface="Nixie One"/>
                <a:sym typeface="Nixie One"/>
              </a:rPr>
              <a:t>Observation: </a:t>
            </a:r>
            <a:br>
              <a:rPr lang="en" sz="2400">
                <a:latin typeface="Nixie One"/>
                <a:ea typeface="Nixie One"/>
                <a:cs typeface="Nixie One"/>
                <a:sym typeface="Nixie One"/>
              </a:rPr>
            </a:br>
            <a:r>
              <a:rPr lang="en" sz="2400">
                <a:latin typeface="Nixie One"/>
                <a:ea typeface="Nixie One"/>
                <a:cs typeface="Nixie One"/>
                <a:sym typeface="Nixie One"/>
              </a:rPr>
              <a:t>Inverse model has no solution in some parts of space</a:t>
            </a:r>
          </a:p>
        </p:txBody>
      </p:sp>
    </p:spTree>
    <p:extLst>
      <p:ext uri="{BB962C8B-B14F-4D97-AF65-F5344CB8AC3E}">
        <p14:creationId xmlns:p14="http://schemas.microsoft.com/office/powerpoint/2010/main" val="146246334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1"/>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Differential Drive</a:t>
            </a:r>
          </a:p>
        </p:txBody>
      </p:sp>
      <p:sp>
        <p:nvSpPr>
          <p:cNvPr id="149" name="Shape 14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endParaRPr dirty="0"/>
          </a:p>
          <a:p>
            <a:pPr lvl="0" rtl="0">
              <a:spcBef>
                <a:spcPts val="0"/>
              </a:spcBef>
              <a:buNone/>
            </a:pPr>
            <a:r>
              <a:rPr lang="en" dirty="0"/>
              <a:t>Two active wheels (L &amp; R)</a:t>
            </a:r>
          </a:p>
          <a:p>
            <a:pPr lvl="0" rtl="0">
              <a:spcBef>
                <a:spcPts val="0"/>
              </a:spcBef>
              <a:buNone/>
            </a:pPr>
            <a:r>
              <a:rPr lang="en" dirty="0"/>
              <a:t>Some passive supporting wheels</a:t>
            </a:r>
          </a:p>
          <a:p>
            <a:pPr lvl="0" rtl="0">
              <a:spcBef>
                <a:spcPts val="0"/>
              </a:spcBef>
              <a:buNone/>
            </a:pPr>
            <a:endParaRPr dirty="0"/>
          </a:p>
          <a:p>
            <a:pPr lvl="0" rtl="0">
              <a:spcBef>
                <a:spcPts val="0"/>
              </a:spcBef>
              <a:buNone/>
            </a:pPr>
            <a:r>
              <a:rPr lang="en" dirty="0"/>
              <a:t>Pose?</a:t>
            </a:r>
          </a:p>
          <a:p>
            <a:pPr lvl="0" rtl="0">
              <a:spcBef>
                <a:spcPts val="0"/>
              </a:spcBef>
              <a:buNone/>
            </a:pPr>
            <a:r>
              <a:rPr lang="en" dirty="0"/>
              <a:t>	p = (x,y,θ)  (taken at center of axis)</a:t>
            </a:r>
          </a:p>
          <a:p>
            <a:pPr lvl="0" rtl="0">
              <a:spcBef>
                <a:spcPts val="0"/>
              </a:spcBef>
              <a:buNone/>
            </a:pPr>
            <a:r>
              <a:rPr lang="en" dirty="0"/>
              <a:t>Action?</a:t>
            </a:r>
          </a:p>
          <a:p>
            <a:pPr lvl="0">
              <a:spcBef>
                <a:spcPts val="0"/>
              </a:spcBef>
              <a:buNone/>
            </a:pPr>
            <a:r>
              <a:rPr lang="en" dirty="0"/>
              <a:t>	a = (v</a:t>
            </a:r>
            <a:r>
              <a:rPr lang="en" baseline="-25000" dirty="0"/>
              <a:t>L</a:t>
            </a:r>
            <a:r>
              <a:rPr lang="en" dirty="0"/>
              <a:t>,v</a:t>
            </a:r>
            <a:r>
              <a:rPr lang="en" baseline="-25000" dirty="0"/>
              <a:t>R</a:t>
            </a:r>
            <a:r>
              <a:rPr lang="en" dirty="0"/>
              <a:t>)</a:t>
            </a:r>
          </a:p>
        </p:txBody>
      </p:sp>
      <p:grpSp>
        <p:nvGrpSpPr>
          <p:cNvPr id="150" name="Shape 150"/>
          <p:cNvGrpSpPr/>
          <p:nvPr/>
        </p:nvGrpSpPr>
        <p:grpSpPr>
          <a:xfrm rot="-5009949">
            <a:off x="6601311" y="1399360"/>
            <a:ext cx="2120904" cy="1969982"/>
            <a:chOff x="5577500" y="418600"/>
            <a:chExt cx="2942699" cy="2733299"/>
          </a:xfrm>
        </p:grpSpPr>
        <p:sp>
          <p:nvSpPr>
            <p:cNvPr id="151" name="Shape 151"/>
            <p:cNvSpPr/>
            <p:nvPr/>
          </p:nvSpPr>
          <p:spPr>
            <a:xfrm>
              <a:off x="5577500" y="418600"/>
              <a:ext cx="2942699" cy="2733299"/>
            </a:xfrm>
            <a:prstGeom prst="rect">
              <a:avLst/>
            </a:prstGeom>
            <a:solidFill>
              <a:srgbClr val="6AA84F"/>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52" name="Shape 152"/>
            <p:cNvSpPr/>
            <p:nvPr/>
          </p:nvSpPr>
          <p:spPr>
            <a:xfrm>
              <a:off x="6353150" y="51375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53" name="Shape 153"/>
            <p:cNvSpPr/>
            <p:nvPr/>
          </p:nvSpPr>
          <p:spPr>
            <a:xfrm>
              <a:off x="6353150" y="234400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154" name="Shape 154"/>
          <p:cNvSpPr txBox="1"/>
          <p:nvPr/>
        </p:nvSpPr>
        <p:spPr>
          <a:xfrm>
            <a:off x="4082500" y="5338550"/>
            <a:ext cx="1673399" cy="1108799"/>
          </a:xfrm>
          <a:prstGeom prst="rect">
            <a:avLst/>
          </a:prstGeom>
          <a:noFill/>
          <a:ln>
            <a:noFill/>
          </a:ln>
        </p:spPr>
        <p:txBody>
          <a:bodyPr lIns="91425" tIns="91425" rIns="91425" bIns="91425" anchor="t" anchorCtr="0">
            <a:noAutofit/>
          </a:bodyPr>
          <a:lstStyle/>
          <a:p>
            <a:pPr lvl="0" rtl="0">
              <a:spcBef>
                <a:spcPts val="0"/>
              </a:spcBef>
              <a:buNone/>
            </a:pPr>
            <a:r>
              <a:rPr lang="en" sz="1800">
                <a:solidFill>
                  <a:schemeClr val="dk1"/>
                </a:solidFill>
                <a:latin typeface="Nixie One"/>
                <a:ea typeface="Nixie One"/>
                <a:cs typeface="Nixie One"/>
                <a:sym typeface="Nixie One"/>
              </a:rPr>
              <a:t>v in meters per second!</a:t>
            </a:r>
          </a:p>
        </p:txBody>
      </p:sp>
    </p:spTree>
    <p:extLst>
      <p:ext uri="{BB962C8B-B14F-4D97-AF65-F5344CB8AC3E}">
        <p14:creationId xmlns:p14="http://schemas.microsoft.com/office/powerpoint/2010/main" val="84398319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1"/>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grpSp>
        <p:nvGrpSpPr>
          <p:cNvPr id="159" name="Shape 159"/>
          <p:cNvGrpSpPr/>
          <p:nvPr/>
        </p:nvGrpSpPr>
        <p:grpSpPr>
          <a:xfrm rot="-5400000">
            <a:off x="1289434" y="1696100"/>
            <a:ext cx="3092483" cy="2872424"/>
            <a:chOff x="5577500" y="418600"/>
            <a:chExt cx="2942699" cy="2733299"/>
          </a:xfrm>
        </p:grpSpPr>
        <p:sp>
          <p:nvSpPr>
            <p:cNvPr id="160" name="Shape 160"/>
            <p:cNvSpPr/>
            <p:nvPr/>
          </p:nvSpPr>
          <p:spPr>
            <a:xfrm>
              <a:off x="5577500" y="418600"/>
              <a:ext cx="2942699" cy="2733299"/>
            </a:xfrm>
            <a:prstGeom prst="rect">
              <a:avLst/>
            </a:prstGeom>
            <a:solidFill>
              <a:srgbClr val="6AA84F"/>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61" name="Shape 161"/>
            <p:cNvSpPr/>
            <p:nvPr/>
          </p:nvSpPr>
          <p:spPr>
            <a:xfrm>
              <a:off x="6353150" y="51375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62" name="Shape 162"/>
            <p:cNvSpPr/>
            <p:nvPr/>
          </p:nvSpPr>
          <p:spPr>
            <a:xfrm>
              <a:off x="6353150" y="234400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163" name="Shape 163"/>
          <p:cNvSpPr txBox="1">
            <a:spLocks noGrp="1"/>
          </p:cNvSpPr>
          <p:nvPr>
            <p:ph type="body" idx="1"/>
          </p:nvPr>
        </p:nvSpPr>
        <p:spPr>
          <a:xfrm>
            <a:off x="457200" y="5875079"/>
            <a:ext cx="8229600" cy="692700"/>
          </a:xfrm>
          <a:prstGeom prst="rect">
            <a:avLst/>
          </a:prstGeom>
        </p:spPr>
        <p:txBody>
          <a:bodyPr lIns="91425" tIns="91425" rIns="91425" bIns="91425" anchor="t" anchorCtr="0">
            <a:noAutofit/>
          </a:bodyPr>
          <a:lstStyle/>
          <a:p>
            <a:pPr lvl="0">
              <a:spcBef>
                <a:spcPts val="0"/>
              </a:spcBef>
              <a:buNone/>
            </a:pPr>
            <a:r>
              <a:rPr lang="en"/>
              <a:t>v</a:t>
            </a:r>
            <a:r>
              <a:rPr lang="en" baseline="-25000"/>
              <a:t>L </a:t>
            </a:r>
            <a:r>
              <a:rPr lang="en"/>
              <a:t>= +k, v</a:t>
            </a:r>
            <a:r>
              <a:rPr lang="en" baseline="-25000"/>
              <a:t>R</a:t>
            </a:r>
            <a:r>
              <a:rPr lang="en"/>
              <a:t>=0</a:t>
            </a:r>
          </a:p>
        </p:txBody>
      </p:sp>
      <p:grpSp>
        <p:nvGrpSpPr>
          <p:cNvPr id="164" name="Shape 164"/>
          <p:cNvGrpSpPr/>
          <p:nvPr/>
        </p:nvGrpSpPr>
        <p:grpSpPr>
          <a:xfrm rot="-1750934">
            <a:off x="1817285" y="851275"/>
            <a:ext cx="3092440" cy="2872384"/>
            <a:chOff x="5577500" y="418600"/>
            <a:chExt cx="2942699" cy="2733299"/>
          </a:xfrm>
        </p:grpSpPr>
        <p:sp>
          <p:nvSpPr>
            <p:cNvPr id="165" name="Shape 165"/>
            <p:cNvSpPr/>
            <p:nvPr/>
          </p:nvSpPr>
          <p:spPr>
            <a:xfrm>
              <a:off x="5577500" y="418600"/>
              <a:ext cx="2942699" cy="2733299"/>
            </a:xfrm>
            <a:prstGeom prst="rect">
              <a:avLst/>
            </a:prstGeom>
            <a:solidFill>
              <a:srgbClr val="6AA84F">
                <a:alpha val="48080"/>
              </a:srgbClr>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66" name="Shape 166"/>
            <p:cNvSpPr/>
            <p:nvPr/>
          </p:nvSpPr>
          <p:spPr>
            <a:xfrm>
              <a:off x="6353150" y="513750"/>
              <a:ext cx="1391400" cy="664799"/>
            </a:xfrm>
            <a:prstGeom prst="rect">
              <a:avLst/>
            </a:prstGeom>
            <a:solidFill>
              <a:srgbClr val="999999">
                <a:alpha val="44230"/>
              </a:srgbClr>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67" name="Shape 167"/>
            <p:cNvSpPr/>
            <p:nvPr/>
          </p:nvSpPr>
          <p:spPr>
            <a:xfrm>
              <a:off x="6353150" y="2344000"/>
              <a:ext cx="1391400" cy="664799"/>
            </a:xfrm>
            <a:prstGeom prst="rect">
              <a:avLst/>
            </a:prstGeom>
            <a:solidFill>
              <a:srgbClr val="999999">
                <a:alpha val="44230"/>
              </a:srgbClr>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168" name="Shape 168"/>
          <p:cNvSpPr/>
          <p:nvPr/>
        </p:nvSpPr>
        <p:spPr>
          <a:xfrm>
            <a:off x="1722775" y="1218925"/>
            <a:ext cx="4100399" cy="4229999"/>
          </a:xfrm>
          <a:prstGeom prst="ellipse">
            <a:avLst/>
          </a:prstGeom>
          <a:noFill/>
          <a:ln w="19050" cap="flat" cmpd="sng">
            <a:solidFill>
              <a:schemeClr val="dk2"/>
            </a:solidFill>
            <a:prstDash val="dot"/>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extLst>
      <p:ext uri="{BB962C8B-B14F-4D97-AF65-F5344CB8AC3E}">
        <p14:creationId xmlns:p14="http://schemas.microsoft.com/office/powerpoint/2010/main" val="309313209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1"/>
                                        <p:tgtEl>
                                          <p:spTgt spid="1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8"/>
                                        </p:tgtEl>
                                        <p:attrNameLst>
                                          <p:attrName>style.visibility</p:attrName>
                                        </p:attrNameLst>
                                      </p:cBhvr>
                                      <p:to>
                                        <p:strVal val="visible"/>
                                      </p:to>
                                    </p:set>
                                    <p:animEffect transition="in" filter="fade">
                                      <p:cBhvr>
                                        <p:cTn id="12" dur="1"/>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this class</a:t>
            </a:r>
            <a:endParaRPr lang="en-US" dirty="0"/>
          </a:p>
        </p:txBody>
      </p:sp>
      <p:sp>
        <p:nvSpPr>
          <p:cNvPr id="3" name="Content Placeholder 2"/>
          <p:cNvSpPr>
            <a:spLocks noGrp="1"/>
          </p:cNvSpPr>
          <p:nvPr>
            <p:ph idx="1"/>
          </p:nvPr>
        </p:nvSpPr>
        <p:spPr/>
        <p:txBody>
          <a:bodyPr>
            <a:normAutofit/>
          </a:bodyPr>
          <a:lstStyle/>
          <a:p>
            <a:r>
              <a:rPr lang="en-US" dirty="0" smtClean="0"/>
              <a:t>Introduce Forward </a:t>
            </a:r>
            <a:r>
              <a:rPr lang="en-US" dirty="0"/>
              <a:t>K</a:t>
            </a:r>
            <a:r>
              <a:rPr lang="en-US" dirty="0" smtClean="0"/>
              <a:t>inematics of</a:t>
            </a:r>
            <a:endParaRPr lang="en-US" dirty="0"/>
          </a:p>
          <a:p>
            <a:pPr marL="0" indent="0">
              <a:buNone/>
            </a:pPr>
            <a:r>
              <a:rPr lang="en-US" dirty="0" smtClean="0"/>
              <a:t>    mobile </a:t>
            </a:r>
            <a:r>
              <a:rPr lang="en-US" dirty="0"/>
              <a:t>robots</a:t>
            </a:r>
          </a:p>
          <a:p>
            <a:r>
              <a:rPr lang="en-US" dirty="0" smtClean="0"/>
              <a:t>How Inverse </a:t>
            </a:r>
            <a:r>
              <a:rPr lang="en-US" dirty="0"/>
              <a:t>K</a:t>
            </a:r>
            <a:r>
              <a:rPr lang="en-US" dirty="0" smtClean="0"/>
              <a:t>inematics </a:t>
            </a:r>
            <a:r>
              <a:rPr lang="en-US" dirty="0"/>
              <a:t>for </a:t>
            </a:r>
            <a:r>
              <a:rPr lang="en-US" dirty="0" smtClean="0"/>
              <a:t>static </a:t>
            </a:r>
            <a:r>
              <a:rPr lang="en-US" dirty="0"/>
              <a:t>and mobile robots can be </a:t>
            </a:r>
            <a:r>
              <a:rPr lang="en-US" dirty="0" smtClean="0"/>
              <a:t>derived</a:t>
            </a:r>
          </a:p>
          <a:p>
            <a:r>
              <a:rPr lang="en-US" dirty="0"/>
              <a:t>Concept of </a:t>
            </a:r>
            <a:r>
              <a:rPr lang="en-US" dirty="0" err="1"/>
              <a:t>Holonomy</a:t>
            </a:r>
            <a:endParaRPr lang="en-US" dirty="0"/>
          </a:p>
          <a:p>
            <a:r>
              <a:rPr lang="en-US" dirty="0"/>
              <a:t>I</a:t>
            </a:r>
            <a:r>
              <a:rPr lang="en-US" dirty="0" smtClean="0"/>
              <a:t>ntuition </a:t>
            </a:r>
            <a:r>
              <a:rPr lang="en-US" dirty="0"/>
              <a:t>on the relationship between inverse</a:t>
            </a:r>
          </a:p>
          <a:p>
            <a:pPr marL="0" indent="0">
              <a:buNone/>
            </a:pPr>
            <a:r>
              <a:rPr lang="en-US" dirty="0" smtClean="0"/>
              <a:t>    kinematics </a:t>
            </a:r>
            <a:r>
              <a:rPr lang="en-US" dirty="0"/>
              <a:t>and path-planning.</a:t>
            </a:r>
            <a:endParaRPr lang="en-US" dirty="0" smtClean="0"/>
          </a:p>
          <a:p>
            <a:endParaRPr lang="en-US" dirty="0"/>
          </a:p>
        </p:txBody>
      </p:sp>
    </p:spTree>
    <p:extLst>
      <p:ext uri="{BB962C8B-B14F-4D97-AF65-F5344CB8AC3E}">
        <p14:creationId xmlns:p14="http://schemas.microsoft.com/office/powerpoint/2010/main" val="22900626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grpSp>
        <p:nvGrpSpPr>
          <p:cNvPr id="173" name="Shape 173"/>
          <p:cNvGrpSpPr/>
          <p:nvPr/>
        </p:nvGrpSpPr>
        <p:grpSpPr>
          <a:xfrm rot="-5400000">
            <a:off x="1289434" y="2305700"/>
            <a:ext cx="3092483" cy="2872424"/>
            <a:chOff x="5577500" y="418600"/>
            <a:chExt cx="2942699" cy="2733299"/>
          </a:xfrm>
        </p:grpSpPr>
        <p:sp>
          <p:nvSpPr>
            <p:cNvPr id="174" name="Shape 174"/>
            <p:cNvSpPr/>
            <p:nvPr/>
          </p:nvSpPr>
          <p:spPr>
            <a:xfrm>
              <a:off x="5577500" y="418600"/>
              <a:ext cx="2942699" cy="2733299"/>
            </a:xfrm>
            <a:prstGeom prst="rect">
              <a:avLst/>
            </a:prstGeom>
            <a:solidFill>
              <a:srgbClr val="6AA84F"/>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75" name="Shape 175"/>
            <p:cNvSpPr/>
            <p:nvPr/>
          </p:nvSpPr>
          <p:spPr>
            <a:xfrm>
              <a:off x="6353150" y="51375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76" name="Shape 176"/>
            <p:cNvSpPr/>
            <p:nvPr/>
          </p:nvSpPr>
          <p:spPr>
            <a:xfrm>
              <a:off x="6353150" y="234400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177" name="Shape 177"/>
          <p:cNvSpPr txBox="1">
            <a:spLocks noGrp="1"/>
          </p:cNvSpPr>
          <p:nvPr>
            <p:ph type="body" idx="1"/>
          </p:nvPr>
        </p:nvSpPr>
        <p:spPr>
          <a:xfrm>
            <a:off x="457200" y="5875079"/>
            <a:ext cx="8229600" cy="692700"/>
          </a:xfrm>
          <a:prstGeom prst="rect">
            <a:avLst/>
          </a:prstGeom>
        </p:spPr>
        <p:txBody>
          <a:bodyPr lIns="91425" tIns="91425" rIns="91425" bIns="91425" anchor="t" anchorCtr="0">
            <a:noAutofit/>
          </a:bodyPr>
          <a:lstStyle/>
          <a:p>
            <a:pPr lvl="0" rtl="0">
              <a:spcBef>
                <a:spcPts val="0"/>
              </a:spcBef>
              <a:buNone/>
            </a:pPr>
            <a:r>
              <a:rPr lang="en"/>
              <a:t>v</a:t>
            </a:r>
            <a:r>
              <a:rPr lang="en" baseline="-25000"/>
              <a:t>L </a:t>
            </a:r>
            <a:r>
              <a:rPr lang="en"/>
              <a:t>= +k, v</a:t>
            </a:r>
            <a:r>
              <a:rPr lang="en" baseline="-25000"/>
              <a:t>R</a:t>
            </a:r>
            <a:r>
              <a:rPr lang="en"/>
              <a:t>=+k'</a:t>
            </a:r>
          </a:p>
        </p:txBody>
      </p:sp>
      <p:grpSp>
        <p:nvGrpSpPr>
          <p:cNvPr id="178" name="Shape 178"/>
          <p:cNvGrpSpPr/>
          <p:nvPr/>
        </p:nvGrpSpPr>
        <p:grpSpPr>
          <a:xfrm rot="-3189245">
            <a:off x="2003676" y="546779"/>
            <a:ext cx="3092542" cy="2872479"/>
            <a:chOff x="5577500" y="418600"/>
            <a:chExt cx="2942699" cy="2733299"/>
          </a:xfrm>
        </p:grpSpPr>
        <p:sp>
          <p:nvSpPr>
            <p:cNvPr id="179" name="Shape 179"/>
            <p:cNvSpPr/>
            <p:nvPr/>
          </p:nvSpPr>
          <p:spPr>
            <a:xfrm>
              <a:off x="5577500" y="418600"/>
              <a:ext cx="2942699" cy="2733299"/>
            </a:xfrm>
            <a:prstGeom prst="rect">
              <a:avLst/>
            </a:prstGeom>
            <a:solidFill>
              <a:srgbClr val="6AA84F">
                <a:alpha val="48080"/>
              </a:srgbClr>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80" name="Shape 180"/>
            <p:cNvSpPr/>
            <p:nvPr/>
          </p:nvSpPr>
          <p:spPr>
            <a:xfrm>
              <a:off x="6353150" y="513750"/>
              <a:ext cx="1391400" cy="664799"/>
            </a:xfrm>
            <a:prstGeom prst="rect">
              <a:avLst/>
            </a:prstGeom>
            <a:solidFill>
              <a:srgbClr val="999999">
                <a:alpha val="44230"/>
              </a:srgbClr>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dirty="0"/>
            </a:p>
          </p:txBody>
        </p:sp>
        <p:sp>
          <p:nvSpPr>
            <p:cNvPr id="181" name="Shape 181"/>
            <p:cNvSpPr/>
            <p:nvPr/>
          </p:nvSpPr>
          <p:spPr>
            <a:xfrm>
              <a:off x="6353150" y="2344000"/>
              <a:ext cx="1391400" cy="664799"/>
            </a:xfrm>
            <a:prstGeom prst="rect">
              <a:avLst/>
            </a:prstGeom>
            <a:solidFill>
              <a:srgbClr val="999999">
                <a:alpha val="44230"/>
              </a:srgbClr>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182" name="Shape 182"/>
          <p:cNvSpPr/>
          <p:nvPr/>
        </p:nvSpPr>
        <p:spPr>
          <a:xfrm>
            <a:off x="1823850" y="218112"/>
            <a:ext cx="7467900" cy="7047600"/>
          </a:xfrm>
          <a:prstGeom prst="ellipse">
            <a:avLst/>
          </a:prstGeom>
          <a:noFill/>
          <a:ln w="19050" cap="flat" cmpd="sng">
            <a:solidFill>
              <a:schemeClr val="dk2"/>
            </a:solidFill>
            <a:prstDash val="dot"/>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extLst>
      <p:ext uri="{BB962C8B-B14F-4D97-AF65-F5344CB8AC3E}">
        <p14:creationId xmlns:p14="http://schemas.microsoft.com/office/powerpoint/2010/main" val="203574171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fade">
                                      <p:cBhvr>
                                        <p:cTn id="7" dur="1"/>
                                        <p:tgtEl>
                                          <p:spTgt spid="1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2"/>
                                        </p:tgtEl>
                                        <p:attrNameLst>
                                          <p:attrName>style.visibility</p:attrName>
                                        </p:attrNameLst>
                                      </p:cBhvr>
                                      <p:to>
                                        <p:strVal val="visible"/>
                                      </p:to>
                                    </p:set>
                                    <p:animEffect transition="in" filter="fade">
                                      <p:cBhvr>
                                        <p:cTn id="12" dur="1"/>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grpSp>
        <p:nvGrpSpPr>
          <p:cNvPr id="187" name="Shape 187"/>
          <p:cNvGrpSpPr/>
          <p:nvPr/>
        </p:nvGrpSpPr>
        <p:grpSpPr>
          <a:xfrm rot="-5400000">
            <a:off x="1289434" y="2305700"/>
            <a:ext cx="3092483" cy="2872424"/>
            <a:chOff x="5577500" y="418600"/>
            <a:chExt cx="2942699" cy="2733299"/>
          </a:xfrm>
        </p:grpSpPr>
        <p:sp>
          <p:nvSpPr>
            <p:cNvPr id="188" name="Shape 188"/>
            <p:cNvSpPr/>
            <p:nvPr/>
          </p:nvSpPr>
          <p:spPr>
            <a:xfrm>
              <a:off x="5577500" y="418600"/>
              <a:ext cx="2942699" cy="2733299"/>
            </a:xfrm>
            <a:prstGeom prst="rect">
              <a:avLst/>
            </a:prstGeom>
            <a:solidFill>
              <a:srgbClr val="6AA84F"/>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89" name="Shape 189"/>
            <p:cNvSpPr/>
            <p:nvPr/>
          </p:nvSpPr>
          <p:spPr>
            <a:xfrm>
              <a:off x="6353150" y="51375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90" name="Shape 190"/>
            <p:cNvSpPr/>
            <p:nvPr/>
          </p:nvSpPr>
          <p:spPr>
            <a:xfrm>
              <a:off x="6353150" y="234400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191" name="Shape 191"/>
          <p:cNvSpPr txBox="1">
            <a:spLocks noGrp="1"/>
          </p:cNvSpPr>
          <p:nvPr>
            <p:ph type="body" idx="1"/>
          </p:nvPr>
        </p:nvSpPr>
        <p:spPr>
          <a:xfrm>
            <a:off x="457200" y="5875079"/>
            <a:ext cx="8229600" cy="692700"/>
          </a:xfrm>
          <a:prstGeom prst="rect">
            <a:avLst/>
          </a:prstGeom>
        </p:spPr>
        <p:txBody>
          <a:bodyPr lIns="91425" tIns="91425" rIns="91425" bIns="91425" anchor="t" anchorCtr="0">
            <a:noAutofit/>
          </a:bodyPr>
          <a:lstStyle/>
          <a:p>
            <a:pPr lvl="0" rtl="0">
              <a:spcBef>
                <a:spcPts val="0"/>
              </a:spcBef>
              <a:buNone/>
            </a:pPr>
            <a:r>
              <a:rPr lang="en"/>
              <a:t>v</a:t>
            </a:r>
            <a:r>
              <a:rPr lang="en" baseline="-25000"/>
              <a:t>L </a:t>
            </a:r>
            <a:r>
              <a:rPr lang="en"/>
              <a:t>= +k, v</a:t>
            </a:r>
            <a:r>
              <a:rPr lang="en" baseline="-25000"/>
              <a:t>R</a:t>
            </a:r>
            <a:r>
              <a:rPr lang="en"/>
              <a:t>=+k</a:t>
            </a:r>
          </a:p>
        </p:txBody>
      </p:sp>
      <p:grpSp>
        <p:nvGrpSpPr>
          <p:cNvPr id="192" name="Shape 192"/>
          <p:cNvGrpSpPr/>
          <p:nvPr/>
        </p:nvGrpSpPr>
        <p:grpSpPr>
          <a:xfrm rot="-5400000">
            <a:off x="1289444" y="189899"/>
            <a:ext cx="3092483" cy="2872424"/>
            <a:chOff x="5577500" y="418600"/>
            <a:chExt cx="2942699" cy="2733299"/>
          </a:xfrm>
        </p:grpSpPr>
        <p:sp>
          <p:nvSpPr>
            <p:cNvPr id="193" name="Shape 193"/>
            <p:cNvSpPr/>
            <p:nvPr/>
          </p:nvSpPr>
          <p:spPr>
            <a:xfrm>
              <a:off x="5577500" y="418600"/>
              <a:ext cx="2942699" cy="2733299"/>
            </a:xfrm>
            <a:prstGeom prst="rect">
              <a:avLst/>
            </a:prstGeom>
            <a:solidFill>
              <a:srgbClr val="6AA84F">
                <a:alpha val="48080"/>
              </a:srgbClr>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94" name="Shape 194"/>
            <p:cNvSpPr/>
            <p:nvPr/>
          </p:nvSpPr>
          <p:spPr>
            <a:xfrm>
              <a:off x="6353150" y="513750"/>
              <a:ext cx="1391400" cy="664799"/>
            </a:xfrm>
            <a:prstGeom prst="rect">
              <a:avLst/>
            </a:prstGeom>
            <a:solidFill>
              <a:srgbClr val="999999">
                <a:alpha val="44230"/>
              </a:srgbClr>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dirty="0"/>
            </a:p>
          </p:txBody>
        </p:sp>
        <p:sp>
          <p:nvSpPr>
            <p:cNvPr id="195" name="Shape 195"/>
            <p:cNvSpPr/>
            <p:nvPr/>
          </p:nvSpPr>
          <p:spPr>
            <a:xfrm>
              <a:off x="6353150" y="2344000"/>
              <a:ext cx="1391400" cy="664799"/>
            </a:xfrm>
            <a:prstGeom prst="rect">
              <a:avLst/>
            </a:prstGeom>
            <a:solidFill>
              <a:srgbClr val="999999">
                <a:alpha val="44230"/>
              </a:srgbClr>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cxnSp>
        <p:nvCxnSpPr>
          <p:cNvPr id="196" name="Shape 196"/>
          <p:cNvCxnSpPr>
            <a:endCxn id="193" idx="3"/>
          </p:cNvCxnSpPr>
          <p:nvPr/>
        </p:nvCxnSpPr>
        <p:spPr>
          <a:xfrm rot="10800000">
            <a:off x="2835686" y="79870"/>
            <a:ext cx="0" cy="6876600"/>
          </a:xfrm>
          <a:prstGeom prst="straightConnector1">
            <a:avLst/>
          </a:prstGeom>
          <a:noFill/>
          <a:ln w="19050" cap="flat" cmpd="sng">
            <a:solidFill>
              <a:schemeClr val="dk2"/>
            </a:solidFill>
            <a:prstDash val="dot"/>
            <a:round/>
            <a:headEnd type="none" w="lg" len="lg"/>
            <a:tailEnd type="none" w="lg" len="lg"/>
          </a:ln>
        </p:spPr>
      </p:cxnSp>
    </p:spTree>
    <p:extLst>
      <p:ext uri="{BB962C8B-B14F-4D97-AF65-F5344CB8AC3E}">
        <p14:creationId xmlns:p14="http://schemas.microsoft.com/office/powerpoint/2010/main" val="162891296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2"/>
                                        </p:tgtEl>
                                        <p:attrNameLst>
                                          <p:attrName>style.visibility</p:attrName>
                                        </p:attrNameLst>
                                      </p:cBhvr>
                                      <p:to>
                                        <p:strVal val="visible"/>
                                      </p:to>
                                    </p:set>
                                    <p:animEffect transition="in" filter="fade">
                                      <p:cBhvr>
                                        <p:cTn id="7" dur="1"/>
                                        <p:tgtEl>
                                          <p:spTgt spid="1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6"/>
                                        </p:tgtEl>
                                        <p:attrNameLst>
                                          <p:attrName>style.visibility</p:attrName>
                                        </p:attrNameLst>
                                      </p:cBhvr>
                                      <p:to>
                                        <p:strVal val="visible"/>
                                      </p:to>
                                    </p:set>
                                    <p:animEffect transition="in" filter="fade">
                                      <p:cBhvr>
                                        <p:cTn id="12" dur="1"/>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1" name="Shape 201"/>
          <p:cNvGrpSpPr/>
          <p:nvPr/>
        </p:nvGrpSpPr>
        <p:grpSpPr>
          <a:xfrm rot="-5400000">
            <a:off x="1289434" y="2305700"/>
            <a:ext cx="3092483" cy="2872424"/>
            <a:chOff x="5577500" y="418600"/>
            <a:chExt cx="2942699" cy="2733299"/>
          </a:xfrm>
        </p:grpSpPr>
        <p:sp>
          <p:nvSpPr>
            <p:cNvPr id="202" name="Shape 202"/>
            <p:cNvSpPr/>
            <p:nvPr/>
          </p:nvSpPr>
          <p:spPr>
            <a:xfrm>
              <a:off x="5577500" y="418600"/>
              <a:ext cx="2942699" cy="2733299"/>
            </a:xfrm>
            <a:prstGeom prst="rect">
              <a:avLst/>
            </a:prstGeom>
            <a:solidFill>
              <a:srgbClr val="6AA84F"/>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03" name="Shape 203"/>
            <p:cNvSpPr/>
            <p:nvPr/>
          </p:nvSpPr>
          <p:spPr>
            <a:xfrm>
              <a:off x="6353150" y="51375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04" name="Shape 204"/>
            <p:cNvSpPr/>
            <p:nvPr/>
          </p:nvSpPr>
          <p:spPr>
            <a:xfrm>
              <a:off x="6353150" y="234400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205" name="Shape 205"/>
          <p:cNvSpPr txBox="1">
            <a:spLocks noGrp="1"/>
          </p:cNvSpPr>
          <p:nvPr>
            <p:ph type="body" idx="1"/>
          </p:nvPr>
        </p:nvSpPr>
        <p:spPr>
          <a:xfrm>
            <a:off x="457200" y="5875079"/>
            <a:ext cx="8229600" cy="692700"/>
          </a:xfrm>
          <a:prstGeom prst="rect">
            <a:avLst/>
          </a:prstGeom>
        </p:spPr>
        <p:txBody>
          <a:bodyPr lIns="91425" tIns="91425" rIns="91425" bIns="91425" anchor="t" anchorCtr="0">
            <a:noAutofit/>
          </a:bodyPr>
          <a:lstStyle/>
          <a:p>
            <a:pPr lvl="0" rtl="0">
              <a:spcBef>
                <a:spcPts val="0"/>
              </a:spcBef>
              <a:buNone/>
            </a:pPr>
            <a:r>
              <a:rPr lang="en"/>
              <a:t>v</a:t>
            </a:r>
            <a:r>
              <a:rPr lang="en" baseline="-25000"/>
              <a:t>L </a:t>
            </a:r>
            <a:r>
              <a:rPr lang="en"/>
              <a:t>= +k, v</a:t>
            </a:r>
            <a:r>
              <a:rPr lang="en" baseline="-25000"/>
              <a:t>R</a:t>
            </a:r>
            <a:r>
              <a:rPr lang="en"/>
              <a:t>=-k</a:t>
            </a:r>
          </a:p>
        </p:txBody>
      </p:sp>
      <p:grpSp>
        <p:nvGrpSpPr>
          <p:cNvPr id="206" name="Shape 206"/>
          <p:cNvGrpSpPr/>
          <p:nvPr/>
        </p:nvGrpSpPr>
        <p:grpSpPr>
          <a:xfrm rot="-3189245">
            <a:off x="1289413" y="2305667"/>
            <a:ext cx="3092542" cy="2872479"/>
            <a:chOff x="5577500" y="418600"/>
            <a:chExt cx="2942699" cy="2733299"/>
          </a:xfrm>
        </p:grpSpPr>
        <p:sp>
          <p:nvSpPr>
            <p:cNvPr id="207" name="Shape 207"/>
            <p:cNvSpPr/>
            <p:nvPr/>
          </p:nvSpPr>
          <p:spPr>
            <a:xfrm>
              <a:off x="5577500" y="418600"/>
              <a:ext cx="2942699" cy="2733299"/>
            </a:xfrm>
            <a:prstGeom prst="rect">
              <a:avLst/>
            </a:prstGeom>
            <a:solidFill>
              <a:srgbClr val="6AA84F">
                <a:alpha val="48080"/>
              </a:srgbClr>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08" name="Shape 208"/>
            <p:cNvSpPr/>
            <p:nvPr/>
          </p:nvSpPr>
          <p:spPr>
            <a:xfrm>
              <a:off x="6353150" y="513750"/>
              <a:ext cx="1391400" cy="664799"/>
            </a:xfrm>
            <a:prstGeom prst="rect">
              <a:avLst/>
            </a:prstGeom>
            <a:solidFill>
              <a:srgbClr val="999999">
                <a:alpha val="44230"/>
              </a:srgbClr>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dirty="0"/>
            </a:p>
          </p:txBody>
        </p:sp>
        <p:sp>
          <p:nvSpPr>
            <p:cNvPr id="209" name="Shape 209"/>
            <p:cNvSpPr/>
            <p:nvPr/>
          </p:nvSpPr>
          <p:spPr>
            <a:xfrm>
              <a:off x="6353150" y="2344000"/>
              <a:ext cx="1391400" cy="664799"/>
            </a:xfrm>
            <a:prstGeom prst="rect">
              <a:avLst/>
            </a:prstGeom>
            <a:solidFill>
              <a:srgbClr val="999999">
                <a:alpha val="44230"/>
              </a:srgbClr>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Tree>
    <p:extLst>
      <p:ext uri="{BB962C8B-B14F-4D97-AF65-F5344CB8AC3E}">
        <p14:creationId xmlns:p14="http://schemas.microsoft.com/office/powerpoint/2010/main" val="370883484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p:cTn id="7" dur="1"/>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Wheels Go in Circles</a:t>
            </a:r>
          </a:p>
        </p:txBody>
      </p:sp>
      <p:grpSp>
        <p:nvGrpSpPr>
          <p:cNvPr id="215" name="Shape 215"/>
          <p:cNvGrpSpPr/>
          <p:nvPr/>
        </p:nvGrpSpPr>
        <p:grpSpPr>
          <a:xfrm rot="-5400000">
            <a:off x="402544" y="4866134"/>
            <a:ext cx="1535795" cy="1426509"/>
            <a:chOff x="5577500" y="418600"/>
            <a:chExt cx="2942699" cy="2733299"/>
          </a:xfrm>
        </p:grpSpPr>
        <p:sp>
          <p:nvSpPr>
            <p:cNvPr id="216" name="Shape 216"/>
            <p:cNvSpPr/>
            <p:nvPr/>
          </p:nvSpPr>
          <p:spPr>
            <a:xfrm>
              <a:off x="5577500" y="418600"/>
              <a:ext cx="2942699" cy="2733299"/>
            </a:xfrm>
            <a:prstGeom prst="rect">
              <a:avLst/>
            </a:prstGeom>
            <a:solidFill>
              <a:srgbClr val="6AA84F"/>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17" name="Shape 217"/>
            <p:cNvSpPr/>
            <p:nvPr/>
          </p:nvSpPr>
          <p:spPr>
            <a:xfrm>
              <a:off x="6353150" y="51375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18" name="Shape 218"/>
            <p:cNvSpPr/>
            <p:nvPr/>
          </p:nvSpPr>
          <p:spPr>
            <a:xfrm>
              <a:off x="6353150" y="234400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219" name="Shape 219"/>
          <p:cNvSpPr/>
          <p:nvPr/>
        </p:nvSpPr>
        <p:spPr>
          <a:xfrm rot="5400000">
            <a:off x="1035150" y="4099925"/>
            <a:ext cx="270599" cy="984899"/>
          </a:xfrm>
          <a:prstGeom prst="leftBracket">
            <a:avLst>
              <a:gd name="adj" fmla="val 8333"/>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20" name="Shape 220"/>
          <p:cNvSpPr txBox="1"/>
          <p:nvPr/>
        </p:nvSpPr>
        <p:spPr>
          <a:xfrm>
            <a:off x="524400" y="3219700"/>
            <a:ext cx="1292100" cy="615600"/>
          </a:xfrm>
          <a:prstGeom prst="rect">
            <a:avLst/>
          </a:prstGeom>
          <a:noFill/>
          <a:ln>
            <a:noFill/>
          </a:ln>
        </p:spPr>
        <p:txBody>
          <a:bodyPr lIns="91425" tIns="91425" rIns="91425" bIns="91425" anchor="t" anchorCtr="0">
            <a:noAutofit/>
          </a:bodyPr>
          <a:lstStyle/>
          <a:p>
            <a:pPr lvl="0" algn="ctr">
              <a:spcBef>
                <a:spcPts val="0"/>
              </a:spcBef>
              <a:buNone/>
            </a:pPr>
            <a:r>
              <a:rPr lang="en" sz="2400">
                <a:latin typeface="Nixie One"/>
                <a:ea typeface="Nixie One"/>
                <a:cs typeface="Nixie One"/>
                <a:sym typeface="Nixie One"/>
              </a:rPr>
              <a:t>Axle Length </a:t>
            </a:r>
            <a:r>
              <a:rPr lang="en" sz="2400" b="1">
                <a:latin typeface="Nixie One"/>
                <a:ea typeface="Nixie One"/>
                <a:cs typeface="Nixie One"/>
                <a:sym typeface="Nixie One"/>
              </a:rPr>
              <a:t>d</a:t>
            </a:r>
          </a:p>
        </p:txBody>
      </p:sp>
      <p:grpSp>
        <p:nvGrpSpPr>
          <p:cNvPr id="221" name="Shape 221"/>
          <p:cNvGrpSpPr/>
          <p:nvPr/>
        </p:nvGrpSpPr>
        <p:grpSpPr>
          <a:xfrm rot="-3499019">
            <a:off x="1486631" y="1589251"/>
            <a:ext cx="1535727" cy="1426446"/>
            <a:chOff x="5577500" y="418600"/>
            <a:chExt cx="2942699" cy="2733299"/>
          </a:xfrm>
        </p:grpSpPr>
        <p:sp>
          <p:nvSpPr>
            <p:cNvPr id="222" name="Shape 222"/>
            <p:cNvSpPr/>
            <p:nvPr/>
          </p:nvSpPr>
          <p:spPr>
            <a:xfrm>
              <a:off x="5577500" y="418600"/>
              <a:ext cx="2942699" cy="2733299"/>
            </a:xfrm>
            <a:prstGeom prst="rect">
              <a:avLst/>
            </a:prstGeom>
            <a:solidFill>
              <a:srgbClr val="6AA84F"/>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23" name="Shape 223"/>
            <p:cNvSpPr/>
            <p:nvPr/>
          </p:nvSpPr>
          <p:spPr>
            <a:xfrm>
              <a:off x="6353150" y="51375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24" name="Shape 224"/>
            <p:cNvSpPr/>
            <p:nvPr/>
          </p:nvSpPr>
          <p:spPr>
            <a:xfrm>
              <a:off x="6353150" y="234400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225" name="Shape 225"/>
          <p:cNvSpPr/>
          <p:nvPr/>
        </p:nvSpPr>
        <p:spPr>
          <a:xfrm>
            <a:off x="7473625" y="5363987"/>
            <a:ext cx="455699" cy="430800"/>
          </a:xfrm>
          <a:prstGeom prst="flowChartSummingJunction">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cxnSp>
        <p:nvCxnSpPr>
          <p:cNvPr id="226" name="Shape 226"/>
          <p:cNvCxnSpPr>
            <a:stCxn id="217" idx="0"/>
            <a:endCxn id="225" idx="2"/>
          </p:cNvCxnSpPr>
          <p:nvPr/>
        </p:nvCxnSpPr>
        <p:spPr>
          <a:xfrm>
            <a:off x="506846" y="5579389"/>
            <a:ext cx="6966900" cy="0"/>
          </a:xfrm>
          <a:prstGeom prst="straightConnector1">
            <a:avLst/>
          </a:prstGeom>
          <a:noFill/>
          <a:ln w="19050" cap="flat" cmpd="sng">
            <a:solidFill>
              <a:schemeClr val="dk2"/>
            </a:solidFill>
            <a:prstDash val="solid"/>
            <a:round/>
            <a:headEnd type="none" w="lg" len="lg"/>
            <a:tailEnd type="none" w="lg" len="lg"/>
          </a:ln>
        </p:spPr>
      </p:cxnSp>
      <p:cxnSp>
        <p:nvCxnSpPr>
          <p:cNvPr id="227" name="Shape 227"/>
          <p:cNvCxnSpPr>
            <a:stCxn id="225" idx="1"/>
            <a:endCxn id="223" idx="0"/>
          </p:cNvCxnSpPr>
          <p:nvPr/>
        </p:nvCxnSpPr>
        <p:spPr>
          <a:xfrm rot="10800000">
            <a:off x="1689760" y="1953976"/>
            <a:ext cx="5850600" cy="3473100"/>
          </a:xfrm>
          <a:prstGeom prst="straightConnector1">
            <a:avLst/>
          </a:prstGeom>
          <a:noFill/>
          <a:ln w="19050" cap="flat" cmpd="sng">
            <a:solidFill>
              <a:schemeClr val="dk2"/>
            </a:solidFill>
            <a:prstDash val="solid"/>
            <a:round/>
            <a:headEnd type="none" w="lg" len="lg"/>
            <a:tailEnd type="none" w="lg" len="lg"/>
          </a:ln>
        </p:spPr>
      </p:cxnSp>
      <p:grpSp>
        <p:nvGrpSpPr>
          <p:cNvPr id="228" name="Shape 228"/>
          <p:cNvGrpSpPr/>
          <p:nvPr/>
        </p:nvGrpSpPr>
        <p:grpSpPr>
          <a:xfrm>
            <a:off x="1689750" y="3924475"/>
            <a:ext cx="6017699" cy="810474"/>
            <a:chOff x="1689750" y="3924475"/>
            <a:chExt cx="6017699" cy="810474"/>
          </a:xfrm>
        </p:grpSpPr>
        <p:sp>
          <p:nvSpPr>
            <p:cNvPr id="229" name="Shape 229"/>
            <p:cNvSpPr/>
            <p:nvPr/>
          </p:nvSpPr>
          <p:spPr>
            <a:xfrm rot="5400000">
              <a:off x="4563300" y="1590800"/>
              <a:ext cx="270599" cy="6017699"/>
            </a:xfrm>
            <a:prstGeom prst="leftBracket">
              <a:avLst>
                <a:gd name="adj" fmla="val 8333"/>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30" name="Shape 230"/>
            <p:cNvSpPr txBox="1"/>
            <p:nvPr/>
          </p:nvSpPr>
          <p:spPr>
            <a:xfrm>
              <a:off x="3188500" y="3924475"/>
              <a:ext cx="1292100" cy="615600"/>
            </a:xfrm>
            <a:prstGeom prst="rect">
              <a:avLst/>
            </a:prstGeom>
            <a:noFill/>
            <a:ln>
              <a:noFill/>
            </a:ln>
          </p:spPr>
          <p:txBody>
            <a:bodyPr lIns="91425" tIns="91425" rIns="91425" bIns="91425" anchor="t" anchorCtr="0">
              <a:noAutofit/>
            </a:bodyPr>
            <a:lstStyle/>
            <a:p>
              <a:pPr lvl="0" algn="ctr" rtl="0">
                <a:spcBef>
                  <a:spcPts val="0"/>
                </a:spcBef>
                <a:buNone/>
              </a:pPr>
              <a:r>
                <a:rPr lang="en" sz="2400" b="1">
                  <a:latin typeface="Nixie One"/>
                  <a:ea typeface="Nixie One"/>
                  <a:cs typeface="Nixie One"/>
                  <a:sym typeface="Nixie One"/>
                </a:rPr>
                <a:t>b</a:t>
              </a:r>
            </a:p>
          </p:txBody>
        </p:sp>
      </p:grpSp>
      <p:sp>
        <p:nvSpPr>
          <p:cNvPr id="231" name="Shape 231"/>
          <p:cNvSpPr txBox="1"/>
          <p:nvPr/>
        </p:nvSpPr>
        <p:spPr>
          <a:xfrm>
            <a:off x="4851075" y="1612925"/>
            <a:ext cx="4124699" cy="2228700"/>
          </a:xfrm>
          <a:prstGeom prst="rect">
            <a:avLst/>
          </a:prstGeom>
          <a:noFill/>
          <a:ln>
            <a:noFill/>
          </a:ln>
        </p:spPr>
        <p:txBody>
          <a:bodyPr lIns="91425" tIns="91425" rIns="91425" bIns="91425" anchor="t" anchorCtr="0">
            <a:noAutofit/>
          </a:bodyPr>
          <a:lstStyle/>
          <a:p>
            <a:pPr lvl="0" rtl="0">
              <a:spcBef>
                <a:spcPts val="0"/>
              </a:spcBef>
              <a:buNone/>
            </a:pPr>
            <a:r>
              <a:rPr lang="en" sz="2400">
                <a:latin typeface="Nixie One"/>
                <a:ea typeface="Nixie One"/>
                <a:cs typeface="Nixie One"/>
                <a:sym typeface="Nixie One"/>
              </a:rPr>
              <a:t>Wheels travel on circles of circumference</a:t>
            </a:r>
          </a:p>
          <a:p>
            <a:pPr lvl="0" rtl="0">
              <a:spcBef>
                <a:spcPts val="0"/>
              </a:spcBef>
              <a:buNone/>
            </a:pPr>
            <a:r>
              <a:rPr lang="en" sz="2400">
                <a:latin typeface="Nixie One"/>
                <a:ea typeface="Nixie One"/>
                <a:cs typeface="Nixie One"/>
                <a:sym typeface="Nixie One"/>
              </a:rPr>
              <a:t>C</a:t>
            </a:r>
            <a:r>
              <a:rPr lang="en" sz="2400" baseline="-25000">
                <a:latin typeface="Nixie One"/>
                <a:ea typeface="Nixie One"/>
                <a:cs typeface="Nixie One"/>
                <a:sym typeface="Nixie One"/>
              </a:rPr>
              <a:t>L</a:t>
            </a:r>
            <a:r>
              <a:rPr lang="en" sz="2400">
                <a:latin typeface="Nixie One"/>
                <a:ea typeface="Nixie One"/>
                <a:cs typeface="Nixie One"/>
                <a:sym typeface="Nixie One"/>
              </a:rPr>
              <a:t>=2</a:t>
            </a:r>
            <a:r>
              <a:rPr lang="en" sz="2400">
                <a:solidFill>
                  <a:schemeClr val="dk1"/>
                </a:solidFill>
                <a:latin typeface="Nixie One"/>
                <a:ea typeface="Nixie One"/>
                <a:cs typeface="Nixie One"/>
                <a:sym typeface="Nixie One"/>
              </a:rPr>
              <a:t>𝜋(b+d)</a:t>
            </a:r>
          </a:p>
          <a:p>
            <a:pPr lvl="0">
              <a:spcBef>
                <a:spcPts val="0"/>
              </a:spcBef>
              <a:buNone/>
            </a:pPr>
            <a:r>
              <a:rPr lang="en" sz="2400">
                <a:solidFill>
                  <a:schemeClr val="dk1"/>
                </a:solidFill>
                <a:latin typeface="Nixie One"/>
                <a:ea typeface="Nixie One"/>
                <a:cs typeface="Nixie One"/>
                <a:sym typeface="Nixie One"/>
              </a:rPr>
              <a:t>C</a:t>
            </a:r>
            <a:r>
              <a:rPr lang="en" sz="2400" baseline="-25000">
                <a:solidFill>
                  <a:schemeClr val="dk1"/>
                </a:solidFill>
                <a:latin typeface="Nixie One"/>
                <a:ea typeface="Nixie One"/>
                <a:cs typeface="Nixie One"/>
                <a:sym typeface="Nixie One"/>
              </a:rPr>
              <a:t>R</a:t>
            </a:r>
            <a:r>
              <a:rPr lang="en" sz="2400">
                <a:solidFill>
                  <a:schemeClr val="dk1"/>
                </a:solidFill>
                <a:latin typeface="Nixie One"/>
                <a:ea typeface="Nixie One"/>
                <a:cs typeface="Nixie One"/>
                <a:sym typeface="Nixie One"/>
              </a:rPr>
              <a:t>=2𝜋b</a:t>
            </a:r>
          </a:p>
        </p:txBody>
      </p:sp>
      <p:sp>
        <p:nvSpPr>
          <p:cNvPr id="2" name="TextBox 1"/>
          <p:cNvSpPr txBox="1"/>
          <p:nvPr/>
        </p:nvSpPr>
        <p:spPr>
          <a:xfrm>
            <a:off x="8190710" y="5427077"/>
            <a:ext cx="489236" cy="369332"/>
          </a:xfrm>
          <a:prstGeom prst="rect">
            <a:avLst/>
          </a:prstGeom>
          <a:noFill/>
        </p:spPr>
        <p:txBody>
          <a:bodyPr wrap="none" rtlCol="0">
            <a:spAutoFit/>
          </a:bodyPr>
          <a:lstStyle/>
          <a:p>
            <a:r>
              <a:rPr lang="en-US" dirty="0" smtClean="0"/>
              <a:t>ICC</a:t>
            </a:r>
            <a:endParaRPr lang="en-US" dirty="0"/>
          </a:p>
        </p:txBody>
      </p:sp>
      <p:sp>
        <p:nvSpPr>
          <p:cNvPr id="3" name="TextBox 2"/>
          <p:cNvSpPr txBox="1"/>
          <p:nvPr/>
        </p:nvSpPr>
        <p:spPr>
          <a:xfrm>
            <a:off x="5498079" y="5977954"/>
            <a:ext cx="3619645" cy="369332"/>
          </a:xfrm>
          <a:prstGeom prst="rect">
            <a:avLst/>
          </a:prstGeom>
          <a:noFill/>
        </p:spPr>
        <p:txBody>
          <a:bodyPr wrap="none" rtlCol="0">
            <a:spAutoFit/>
          </a:bodyPr>
          <a:lstStyle/>
          <a:p>
            <a:r>
              <a:rPr lang="en-US" dirty="0" smtClean="0"/>
              <a:t>Instantaneous Center of Coordinates</a:t>
            </a:r>
            <a:endParaRPr lang="en-US" dirty="0"/>
          </a:p>
        </p:txBody>
      </p:sp>
    </p:spTree>
    <p:extLst>
      <p:ext uri="{BB962C8B-B14F-4D97-AF65-F5344CB8AC3E}">
        <p14:creationId xmlns:p14="http://schemas.microsoft.com/office/powerpoint/2010/main" val="164447824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1"/>
                                        </p:tgtEl>
                                        <p:attrNameLst>
                                          <p:attrName>style.visibility</p:attrName>
                                        </p:attrNameLst>
                                      </p:cBhvr>
                                      <p:to>
                                        <p:strVal val="visible"/>
                                      </p:to>
                                    </p:set>
                                    <p:animEffect transition="in" filter="fade">
                                      <p:cBhvr>
                                        <p:cTn id="7" dur="1"/>
                                        <p:tgtEl>
                                          <p:spTgt spid="2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
                                        </p:tgtEl>
                                        <p:attrNameLst>
                                          <p:attrName>style.visibility</p:attrName>
                                        </p:attrNameLst>
                                      </p:cBhvr>
                                      <p:to>
                                        <p:strVal val="visible"/>
                                      </p:to>
                                    </p:set>
                                    <p:animEffect transition="in" filter="fade">
                                      <p:cBhvr>
                                        <p:cTn id="12" dur="1"/>
                                        <p:tgtEl>
                                          <p:spTgt spid="2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6"/>
                                        </p:tgtEl>
                                        <p:attrNameLst>
                                          <p:attrName>style.visibility</p:attrName>
                                        </p:attrNameLst>
                                      </p:cBhvr>
                                      <p:to>
                                        <p:strVal val="visible"/>
                                      </p:to>
                                    </p:set>
                                    <p:animEffect transition="in" filter="fade">
                                      <p:cBhvr>
                                        <p:cTn id="17" dur="1"/>
                                        <p:tgtEl>
                                          <p:spTgt spid="2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7"/>
                                        </p:tgtEl>
                                        <p:attrNameLst>
                                          <p:attrName>style.visibility</p:attrName>
                                        </p:attrNameLst>
                                      </p:cBhvr>
                                      <p:to>
                                        <p:strVal val="visible"/>
                                      </p:to>
                                    </p:set>
                                    <p:animEffect transition="in" filter="fade">
                                      <p:cBhvr>
                                        <p:cTn id="22" dur="1"/>
                                        <p:tgtEl>
                                          <p:spTgt spid="2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8"/>
                                        </p:tgtEl>
                                        <p:attrNameLst>
                                          <p:attrName>style.visibility</p:attrName>
                                        </p:attrNameLst>
                                      </p:cBhvr>
                                      <p:to>
                                        <p:strVal val="visible"/>
                                      </p:to>
                                    </p:set>
                                    <p:animEffect transition="in" filter="fade">
                                      <p:cBhvr>
                                        <p:cTn id="27" dur="1"/>
                                        <p:tgtEl>
                                          <p:spTgt spid="22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1"/>
                                        </p:tgtEl>
                                        <p:attrNameLst>
                                          <p:attrName>style.visibility</p:attrName>
                                        </p:attrNameLst>
                                      </p:cBhvr>
                                      <p:to>
                                        <p:strVal val="visible"/>
                                      </p:to>
                                    </p:set>
                                    <p:animEffect transition="in" filter="fade">
                                      <p:cBhvr>
                                        <p:cTn id="32" dur="1"/>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Wheels Go In Circles 2</a:t>
            </a:r>
          </a:p>
        </p:txBody>
      </p:sp>
      <p:sp>
        <p:nvSpPr>
          <p:cNvPr id="237" name="Shape 237"/>
          <p:cNvSpPr txBox="1">
            <a:spLocks noGrp="1"/>
          </p:cNvSpPr>
          <p:nvPr>
            <p:ph type="body" idx="1"/>
          </p:nvPr>
        </p:nvSpPr>
        <p:spPr>
          <a:xfrm>
            <a:off x="4506325" y="1600200"/>
            <a:ext cx="4180499" cy="4967700"/>
          </a:xfrm>
          <a:prstGeom prst="rect">
            <a:avLst/>
          </a:prstGeom>
        </p:spPr>
        <p:txBody>
          <a:bodyPr lIns="91425" tIns="91425" rIns="91425" bIns="91425" anchor="t" anchorCtr="0">
            <a:noAutofit/>
          </a:bodyPr>
          <a:lstStyle/>
          <a:p>
            <a:pPr lvl="0">
              <a:spcBef>
                <a:spcPts val="0"/>
              </a:spcBef>
              <a:buNone/>
            </a:pPr>
            <a:r>
              <a:rPr lang="en" sz="2400"/>
              <a:t>Wheels have same angular velocity around axis of rotation</a:t>
            </a:r>
          </a:p>
        </p:txBody>
      </p:sp>
      <p:grpSp>
        <p:nvGrpSpPr>
          <p:cNvPr id="2" name="Group 1"/>
          <p:cNvGrpSpPr/>
          <p:nvPr/>
        </p:nvGrpSpPr>
        <p:grpSpPr>
          <a:xfrm>
            <a:off x="283175" y="1534610"/>
            <a:ext cx="7646149" cy="4812676"/>
            <a:chOff x="283175" y="1534610"/>
            <a:chExt cx="7646149" cy="4812676"/>
          </a:xfrm>
        </p:grpSpPr>
        <p:grpSp>
          <p:nvGrpSpPr>
            <p:cNvPr id="238" name="Shape 238"/>
            <p:cNvGrpSpPr/>
            <p:nvPr/>
          </p:nvGrpSpPr>
          <p:grpSpPr>
            <a:xfrm rot="-3499019">
              <a:off x="1486631" y="1589251"/>
              <a:ext cx="1535727" cy="1426446"/>
              <a:chOff x="5577500" y="418600"/>
              <a:chExt cx="2942699" cy="2733299"/>
            </a:xfrm>
          </p:grpSpPr>
          <p:sp>
            <p:nvSpPr>
              <p:cNvPr id="239" name="Shape 239"/>
              <p:cNvSpPr/>
              <p:nvPr/>
            </p:nvSpPr>
            <p:spPr>
              <a:xfrm>
                <a:off x="5577500" y="418600"/>
                <a:ext cx="2942699" cy="2733299"/>
              </a:xfrm>
              <a:prstGeom prst="rect">
                <a:avLst/>
              </a:prstGeom>
              <a:solidFill>
                <a:srgbClr val="6AA84F"/>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0" name="Shape 240"/>
              <p:cNvSpPr/>
              <p:nvPr/>
            </p:nvSpPr>
            <p:spPr>
              <a:xfrm>
                <a:off x="6353150" y="51375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1" name="Shape 241"/>
              <p:cNvSpPr/>
              <p:nvPr/>
            </p:nvSpPr>
            <p:spPr>
              <a:xfrm>
                <a:off x="6353150" y="234400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242" name="Shape 242"/>
            <p:cNvSpPr/>
            <p:nvPr/>
          </p:nvSpPr>
          <p:spPr>
            <a:xfrm>
              <a:off x="7473625" y="5363987"/>
              <a:ext cx="455699" cy="430800"/>
            </a:xfrm>
            <a:prstGeom prst="flowChartSummingJunction">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cxnSp>
          <p:nvCxnSpPr>
            <p:cNvPr id="243" name="Shape 243"/>
            <p:cNvCxnSpPr>
              <a:stCxn id="244" idx="0"/>
              <a:endCxn id="242" idx="2"/>
            </p:cNvCxnSpPr>
            <p:nvPr/>
          </p:nvCxnSpPr>
          <p:spPr>
            <a:xfrm>
              <a:off x="506846" y="5579389"/>
              <a:ext cx="6966900" cy="0"/>
            </a:xfrm>
            <a:prstGeom prst="straightConnector1">
              <a:avLst/>
            </a:prstGeom>
            <a:noFill/>
            <a:ln w="19050" cap="flat" cmpd="sng">
              <a:solidFill>
                <a:schemeClr val="dk2"/>
              </a:solidFill>
              <a:prstDash val="solid"/>
              <a:round/>
              <a:headEnd type="none" w="lg" len="lg"/>
              <a:tailEnd type="none" w="lg" len="lg"/>
            </a:ln>
          </p:spPr>
        </p:cxnSp>
        <p:cxnSp>
          <p:nvCxnSpPr>
            <p:cNvPr id="245" name="Shape 245"/>
            <p:cNvCxnSpPr>
              <a:stCxn id="242" idx="1"/>
              <a:endCxn id="240" idx="0"/>
            </p:cNvCxnSpPr>
            <p:nvPr/>
          </p:nvCxnSpPr>
          <p:spPr>
            <a:xfrm rot="10800000">
              <a:off x="1689760" y="1953976"/>
              <a:ext cx="5850600" cy="3473100"/>
            </a:xfrm>
            <a:prstGeom prst="straightConnector1">
              <a:avLst/>
            </a:prstGeom>
            <a:noFill/>
            <a:ln w="19050" cap="flat" cmpd="sng">
              <a:solidFill>
                <a:schemeClr val="dk2"/>
              </a:solidFill>
              <a:prstDash val="solid"/>
              <a:round/>
              <a:headEnd type="none" w="lg" len="lg"/>
              <a:tailEnd type="none" w="lg" len="lg"/>
            </a:ln>
          </p:spPr>
        </p:cxnSp>
        <p:grpSp>
          <p:nvGrpSpPr>
            <p:cNvPr id="246" name="Shape 246"/>
            <p:cNvGrpSpPr/>
            <p:nvPr/>
          </p:nvGrpSpPr>
          <p:grpSpPr>
            <a:xfrm rot="-5400000">
              <a:off x="402544" y="4866134"/>
              <a:ext cx="1535795" cy="1426509"/>
              <a:chOff x="5577500" y="418600"/>
              <a:chExt cx="2942699" cy="2733299"/>
            </a:xfrm>
          </p:grpSpPr>
          <p:sp>
            <p:nvSpPr>
              <p:cNvPr id="247" name="Shape 247"/>
              <p:cNvSpPr/>
              <p:nvPr/>
            </p:nvSpPr>
            <p:spPr>
              <a:xfrm>
                <a:off x="5577500" y="418600"/>
                <a:ext cx="2942699" cy="2733299"/>
              </a:xfrm>
              <a:prstGeom prst="rect">
                <a:avLst/>
              </a:prstGeom>
              <a:solidFill>
                <a:srgbClr val="6AA84F"/>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4" name="Shape 244"/>
              <p:cNvSpPr/>
              <p:nvPr/>
            </p:nvSpPr>
            <p:spPr>
              <a:xfrm>
                <a:off x="6353150" y="51375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8" name="Shape 248"/>
              <p:cNvSpPr/>
              <p:nvPr/>
            </p:nvSpPr>
            <p:spPr>
              <a:xfrm>
                <a:off x="6353150" y="234400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249" name="Shape 249"/>
            <p:cNvSpPr/>
            <p:nvPr/>
          </p:nvSpPr>
          <p:spPr>
            <a:xfrm>
              <a:off x="664875" y="2031550"/>
              <a:ext cx="1181975" cy="3533650"/>
            </a:xfrm>
            <a:custGeom>
              <a:avLst/>
              <a:gdLst/>
              <a:ahLst/>
              <a:cxnLst/>
              <a:rect l="0" t="0" r="0" b="0"/>
              <a:pathLst>
                <a:path w="47279" h="141346" extrusionOk="0">
                  <a:moveTo>
                    <a:pt x="47279" y="0"/>
                  </a:moveTo>
                  <a:cubicBezTo>
                    <a:pt x="32920" y="12309"/>
                    <a:pt x="19770" y="27859"/>
                    <a:pt x="13790" y="45802"/>
                  </a:cubicBezTo>
                  <a:cubicBezTo>
                    <a:pt x="11465" y="52775"/>
                    <a:pt x="6132" y="58743"/>
                    <a:pt x="4925" y="65994"/>
                  </a:cubicBezTo>
                  <a:cubicBezTo>
                    <a:pt x="791" y="90823"/>
                    <a:pt x="0" y="116175"/>
                    <a:pt x="0" y="141346"/>
                  </a:cubicBezTo>
                </a:path>
              </a:pathLst>
            </a:custGeom>
            <a:noFill/>
            <a:ln w="19050" cap="flat" cmpd="sng">
              <a:solidFill>
                <a:schemeClr val="dk2"/>
              </a:solidFill>
              <a:prstDash val="dot"/>
              <a:round/>
              <a:headEnd type="none" w="lg" len="lg"/>
              <a:tailEnd type="none" w="lg" len="lg"/>
            </a:ln>
          </p:spPr>
        </p:sp>
        <p:sp>
          <p:nvSpPr>
            <p:cNvPr id="250" name="Shape 250"/>
            <p:cNvSpPr/>
            <p:nvPr/>
          </p:nvSpPr>
          <p:spPr>
            <a:xfrm>
              <a:off x="1649850" y="2524050"/>
              <a:ext cx="1034250" cy="3053450"/>
            </a:xfrm>
            <a:custGeom>
              <a:avLst/>
              <a:gdLst/>
              <a:ahLst/>
              <a:cxnLst/>
              <a:rect l="0" t="0" r="0" b="0"/>
              <a:pathLst>
                <a:path w="41370" h="122138" extrusionOk="0">
                  <a:moveTo>
                    <a:pt x="41370" y="0"/>
                  </a:moveTo>
                  <a:cubicBezTo>
                    <a:pt x="26406" y="17959"/>
                    <a:pt x="15100" y="39180"/>
                    <a:pt x="6895" y="61069"/>
                  </a:cubicBezTo>
                  <a:cubicBezTo>
                    <a:pt x="3420" y="70338"/>
                    <a:pt x="5166" y="80796"/>
                    <a:pt x="3940" y="90619"/>
                  </a:cubicBezTo>
                  <a:cubicBezTo>
                    <a:pt x="2628" y="101125"/>
                    <a:pt x="0" y="111549"/>
                    <a:pt x="0" y="122138"/>
                  </a:cubicBezTo>
                </a:path>
              </a:pathLst>
            </a:custGeom>
            <a:noFill/>
            <a:ln w="19050" cap="flat" cmpd="sng">
              <a:solidFill>
                <a:schemeClr val="dk2"/>
              </a:solidFill>
              <a:prstDash val="dot"/>
              <a:round/>
              <a:headEnd type="none" w="lg" len="lg"/>
              <a:tailEnd type="none" w="lg" len="lg"/>
            </a:ln>
          </p:spPr>
        </p:sp>
        <p:sp>
          <p:nvSpPr>
            <p:cNvPr id="251" name="Shape 251"/>
            <p:cNvSpPr txBox="1"/>
            <p:nvPr/>
          </p:nvSpPr>
          <p:spPr>
            <a:xfrm>
              <a:off x="283175" y="3265725"/>
              <a:ext cx="862499" cy="849599"/>
            </a:xfrm>
            <a:prstGeom prst="rect">
              <a:avLst/>
            </a:prstGeom>
            <a:noFill/>
            <a:ln>
              <a:noFill/>
            </a:ln>
          </p:spPr>
          <p:txBody>
            <a:bodyPr lIns="91425" tIns="91425" rIns="91425" bIns="91425" anchor="t" anchorCtr="0">
              <a:noAutofit/>
            </a:bodyPr>
            <a:lstStyle/>
            <a:p>
              <a:pPr lvl="0">
                <a:spcBef>
                  <a:spcPts val="0"/>
                </a:spcBef>
                <a:buNone/>
              </a:pPr>
              <a:r>
                <a:rPr lang="en" sz="2400">
                  <a:latin typeface="Nixie One"/>
                  <a:ea typeface="Nixie One"/>
                  <a:cs typeface="Nixie One"/>
                  <a:sym typeface="Nixie One"/>
                </a:rPr>
                <a:t>D</a:t>
              </a:r>
              <a:r>
                <a:rPr lang="en" sz="2400" baseline="-25000">
                  <a:latin typeface="Nixie One"/>
                  <a:ea typeface="Nixie One"/>
                  <a:cs typeface="Nixie One"/>
                  <a:sym typeface="Nixie One"/>
                </a:rPr>
                <a:t>L</a:t>
              </a:r>
            </a:p>
          </p:txBody>
        </p:sp>
        <p:sp>
          <p:nvSpPr>
            <p:cNvPr id="252" name="Shape 252"/>
            <p:cNvSpPr txBox="1"/>
            <p:nvPr/>
          </p:nvSpPr>
          <p:spPr>
            <a:xfrm>
              <a:off x="1823250" y="3646200"/>
              <a:ext cx="862499" cy="849599"/>
            </a:xfrm>
            <a:prstGeom prst="rect">
              <a:avLst/>
            </a:prstGeom>
            <a:noFill/>
            <a:ln>
              <a:noFill/>
            </a:ln>
          </p:spPr>
          <p:txBody>
            <a:bodyPr lIns="91425" tIns="91425" rIns="91425" bIns="91425" anchor="t" anchorCtr="0">
              <a:noAutofit/>
            </a:bodyPr>
            <a:lstStyle/>
            <a:p>
              <a:pPr lvl="0" rtl="0">
                <a:spcBef>
                  <a:spcPts val="0"/>
                </a:spcBef>
                <a:buNone/>
              </a:pPr>
              <a:r>
                <a:rPr lang="en" sz="2400">
                  <a:latin typeface="Nixie One"/>
                  <a:ea typeface="Nixie One"/>
                  <a:cs typeface="Nixie One"/>
                  <a:sym typeface="Nixie One"/>
                </a:rPr>
                <a:t>D</a:t>
              </a:r>
              <a:r>
                <a:rPr lang="en" sz="2400" baseline="-25000">
                  <a:latin typeface="Nixie One"/>
                  <a:ea typeface="Nixie One"/>
                  <a:cs typeface="Nixie One"/>
                  <a:sym typeface="Nixie One"/>
                </a:rPr>
                <a:t>R</a:t>
              </a:r>
            </a:p>
          </p:txBody>
        </p:sp>
      </p:grpSp>
    </p:spTree>
    <p:extLst>
      <p:ext uri="{BB962C8B-B14F-4D97-AF65-F5344CB8AC3E}">
        <p14:creationId xmlns:p14="http://schemas.microsoft.com/office/powerpoint/2010/main" val="2842190135"/>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283187" y="198831"/>
            <a:ext cx="8229600" cy="1143000"/>
          </a:xfrm>
          <a:prstGeom prst="rect">
            <a:avLst/>
          </a:prstGeom>
        </p:spPr>
        <p:txBody>
          <a:bodyPr lIns="91425" tIns="91425" rIns="91425" bIns="91425" anchor="b" anchorCtr="0">
            <a:noAutofit/>
          </a:bodyPr>
          <a:lstStyle/>
          <a:p>
            <a:pPr lvl="0">
              <a:spcBef>
                <a:spcPts val="0"/>
              </a:spcBef>
              <a:buNone/>
            </a:pPr>
            <a:r>
              <a:rPr lang="en"/>
              <a:t>DD Kinematics</a:t>
            </a:r>
          </a:p>
        </p:txBody>
      </p:sp>
      <p:sp>
        <p:nvSpPr>
          <p:cNvPr id="258" name="Shape 258"/>
          <p:cNvSpPr txBox="1">
            <a:spLocks noGrp="1"/>
          </p:cNvSpPr>
          <p:nvPr>
            <p:ph type="body" idx="1"/>
          </p:nvPr>
        </p:nvSpPr>
        <p:spPr>
          <a:xfrm>
            <a:off x="457200" y="1600200"/>
            <a:ext cx="5145000" cy="2007299"/>
          </a:xfrm>
          <a:prstGeom prst="rect">
            <a:avLst/>
          </a:prstGeom>
        </p:spPr>
        <p:txBody>
          <a:bodyPr lIns="91425" tIns="91425" rIns="91425" bIns="91425" anchor="t" anchorCtr="0">
            <a:noAutofit/>
          </a:bodyPr>
          <a:lstStyle/>
          <a:p>
            <a:pPr lvl="0" rtl="0">
              <a:spcBef>
                <a:spcPts val="0"/>
              </a:spcBef>
              <a:buNone/>
            </a:pPr>
            <a:r>
              <a:rPr lang="en" sz="2400" dirty="0"/>
              <a:t>Traveled θ radians around circle</a:t>
            </a:r>
          </a:p>
          <a:p>
            <a:pPr lvl="0" rtl="0">
              <a:spcBef>
                <a:spcPts val="0"/>
              </a:spcBef>
              <a:buNone/>
            </a:pPr>
            <a:r>
              <a:rPr lang="en" sz="2400" dirty="0"/>
              <a:t>D</a:t>
            </a:r>
            <a:r>
              <a:rPr lang="en" sz="2400" baseline="-25000" dirty="0"/>
              <a:t>L</a:t>
            </a:r>
            <a:r>
              <a:rPr lang="en" sz="2400" dirty="0"/>
              <a:t> = C</a:t>
            </a:r>
            <a:r>
              <a:rPr lang="en" sz="2400" baseline="-25000" dirty="0"/>
              <a:t>L</a:t>
            </a:r>
            <a:r>
              <a:rPr lang="en" sz="2400" dirty="0"/>
              <a:t> (θ/(2𝜋) ) </a:t>
            </a:r>
          </a:p>
          <a:p>
            <a:pPr lvl="0" rtl="0">
              <a:spcBef>
                <a:spcPts val="0"/>
              </a:spcBef>
              <a:buNone/>
            </a:pPr>
            <a:r>
              <a:rPr lang="en" sz="2400" dirty="0"/>
              <a:t>	= 2𝜋(b+d)θ/(2𝜋)</a:t>
            </a:r>
          </a:p>
          <a:p>
            <a:pPr lvl="0">
              <a:spcBef>
                <a:spcPts val="0"/>
              </a:spcBef>
              <a:buNone/>
            </a:pPr>
            <a:r>
              <a:rPr lang="en" sz="2400" dirty="0"/>
              <a:t>θ = D</a:t>
            </a:r>
            <a:r>
              <a:rPr lang="en" sz="2400" baseline="-25000" dirty="0"/>
              <a:t>L</a:t>
            </a:r>
            <a:r>
              <a:rPr lang="en" sz="2400" dirty="0"/>
              <a:t>/(b+d)</a:t>
            </a:r>
          </a:p>
        </p:txBody>
      </p:sp>
      <p:sp>
        <p:nvSpPr>
          <p:cNvPr id="259" name="Shape 259"/>
          <p:cNvSpPr txBox="1">
            <a:spLocks noGrp="1"/>
          </p:cNvSpPr>
          <p:nvPr>
            <p:ph type="body" idx="1"/>
          </p:nvPr>
        </p:nvSpPr>
        <p:spPr>
          <a:xfrm>
            <a:off x="3739069" y="1981326"/>
            <a:ext cx="5145000" cy="2007299"/>
          </a:xfrm>
          <a:prstGeom prst="rect">
            <a:avLst/>
          </a:prstGeom>
        </p:spPr>
        <p:txBody>
          <a:bodyPr lIns="91425" tIns="91425" rIns="91425" bIns="91425" anchor="t" anchorCtr="0">
            <a:noAutofit/>
          </a:bodyPr>
          <a:lstStyle/>
          <a:p>
            <a:pPr lvl="0" rtl="0">
              <a:spcBef>
                <a:spcPts val="0"/>
              </a:spcBef>
              <a:buNone/>
            </a:pPr>
            <a:r>
              <a:rPr lang="en" sz="2400" dirty="0"/>
              <a:t>D</a:t>
            </a:r>
            <a:r>
              <a:rPr lang="en" sz="2400" baseline="-25000" dirty="0"/>
              <a:t>R</a:t>
            </a:r>
            <a:r>
              <a:rPr lang="en" sz="2400" dirty="0"/>
              <a:t> = C</a:t>
            </a:r>
            <a:r>
              <a:rPr lang="en" sz="2400" baseline="-25000" dirty="0"/>
              <a:t>R</a:t>
            </a:r>
            <a:r>
              <a:rPr lang="en" sz="2400" dirty="0"/>
              <a:t> (θ/(2𝜋) ) </a:t>
            </a:r>
          </a:p>
          <a:p>
            <a:pPr lvl="0" rtl="0">
              <a:spcBef>
                <a:spcPts val="0"/>
              </a:spcBef>
              <a:buNone/>
            </a:pPr>
            <a:r>
              <a:rPr lang="en" sz="2400" dirty="0"/>
              <a:t>	= 2𝜋bθ/(2𝜋)</a:t>
            </a:r>
          </a:p>
          <a:p>
            <a:pPr>
              <a:buNone/>
            </a:pPr>
            <a:r>
              <a:rPr lang="en" sz="2400" dirty="0"/>
              <a:t>θ = </a:t>
            </a:r>
            <a:r>
              <a:rPr lang="en" sz="2400" dirty="0" smtClean="0"/>
              <a:t>D</a:t>
            </a:r>
            <a:r>
              <a:rPr lang="en" sz="2400" baseline="-25000" dirty="0" smtClean="0"/>
              <a:t>R</a:t>
            </a:r>
            <a:r>
              <a:rPr lang="en" sz="2400" dirty="0" smtClean="0"/>
              <a:t>/b</a:t>
            </a:r>
            <a:endParaRPr lang="en" sz="2400" dirty="0"/>
          </a:p>
          <a:p>
            <a:pPr lvl="0" rtl="0">
              <a:spcBef>
                <a:spcPts val="0"/>
              </a:spcBef>
              <a:buNone/>
            </a:pPr>
            <a:r>
              <a:rPr lang="en" sz="2400" dirty="0" smtClean="0"/>
              <a:t>b = D</a:t>
            </a:r>
            <a:r>
              <a:rPr lang="en" sz="2400" baseline="-25000" dirty="0" smtClean="0"/>
              <a:t>R</a:t>
            </a:r>
            <a:r>
              <a:rPr lang="en" sz="2400" dirty="0" smtClean="0"/>
              <a:t>/θ</a:t>
            </a:r>
            <a:endParaRPr lang="en" sz="2400" dirty="0"/>
          </a:p>
        </p:txBody>
      </p:sp>
      <p:sp>
        <p:nvSpPr>
          <p:cNvPr id="260" name="Shape 260"/>
          <p:cNvSpPr txBox="1">
            <a:spLocks noGrp="1"/>
          </p:cNvSpPr>
          <p:nvPr>
            <p:ph type="body" idx="1"/>
          </p:nvPr>
        </p:nvSpPr>
        <p:spPr>
          <a:xfrm>
            <a:off x="540375" y="4281275"/>
            <a:ext cx="5145000" cy="2007299"/>
          </a:xfrm>
          <a:prstGeom prst="rect">
            <a:avLst/>
          </a:prstGeom>
        </p:spPr>
        <p:txBody>
          <a:bodyPr lIns="91425" tIns="91425" rIns="91425" bIns="91425" anchor="t" anchorCtr="0">
            <a:noAutofit/>
          </a:bodyPr>
          <a:lstStyle/>
          <a:p>
            <a:pPr lvl="0" rtl="0">
              <a:spcBef>
                <a:spcPts val="0"/>
              </a:spcBef>
              <a:buNone/>
            </a:pPr>
            <a:r>
              <a:rPr lang="en" sz="2400"/>
              <a:t>θ = (D</a:t>
            </a:r>
            <a:r>
              <a:rPr lang="en" sz="2400" baseline="-25000"/>
              <a:t>L</a:t>
            </a:r>
            <a:r>
              <a:rPr lang="en" sz="2400"/>
              <a:t>-D</a:t>
            </a:r>
            <a:r>
              <a:rPr lang="en" sz="2400" baseline="-25000"/>
              <a:t>R</a:t>
            </a:r>
            <a:r>
              <a:rPr lang="en" sz="2400"/>
              <a:t>)/d</a:t>
            </a:r>
          </a:p>
        </p:txBody>
      </p:sp>
      <p:sp>
        <p:nvSpPr>
          <p:cNvPr id="261" name="Shape 261"/>
          <p:cNvSpPr txBox="1">
            <a:spLocks noGrp="1"/>
          </p:cNvSpPr>
          <p:nvPr>
            <p:ph type="body" idx="1"/>
          </p:nvPr>
        </p:nvSpPr>
        <p:spPr>
          <a:xfrm>
            <a:off x="540375" y="5208150"/>
            <a:ext cx="1540499" cy="888000"/>
          </a:xfrm>
          <a:prstGeom prst="rect">
            <a:avLst/>
          </a:prstGeom>
        </p:spPr>
        <p:txBody>
          <a:bodyPr lIns="91425" tIns="91425" rIns="91425" bIns="91425" anchor="t" anchorCtr="0">
            <a:noAutofit/>
          </a:bodyPr>
          <a:lstStyle/>
          <a:p>
            <a:pPr lvl="0" rtl="0">
              <a:spcBef>
                <a:spcPts val="0"/>
              </a:spcBef>
              <a:buNone/>
            </a:pPr>
            <a:r>
              <a:rPr lang="en" dirty="0"/>
              <a:t>ѡ = </a:t>
            </a:r>
            <a:r>
              <a:rPr lang="en" sz="2400" dirty="0"/>
              <a:t>θ/t </a:t>
            </a:r>
          </a:p>
        </p:txBody>
      </p:sp>
      <p:sp>
        <p:nvSpPr>
          <p:cNvPr id="262" name="Shape 262"/>
          <p:cNvSpPr txBox="1"/>
          <p:nvPr/>
        </p:nvSpPr>
        <p:spPr>
          <a:xfrm>
            <a:off x="1972950" y="5140850"/>
            <a:ext cx="6362400" cy="888000"/>
          </a:xfrm>
          <a:prstGeom prst="rect">
            <a:avLst/>
          </a:prstGeom>
          <a:noFill/>
          <a:ln>
            <a:noFill/>
          </a:ln>
        </p:spPr>
        <p:txBody>
          <a:bodyPr lIns="91425" tIns="91425" rIns="91425" bIns="91425" anchor="ctr" anchorCtr="0">
            <a:noAutofit/>
          </a:bodyPr>
          <a:lstStyle/>
          <a:p>
            <a:pPr lvl="0" rtl="0">
              <a:spcBef>
                <a:spcPts val="600"/>
              </a:spcBef>
              <a:buNone/>
            </a:pPr>
            <a:r>
              <a:rPr lang="en" sz="2400" dirty="0">
                <a:solidFill>
                  <a:schemeClr val="dk1"/>
                </a:solidFill>
                <a:latin typeface="Nixie One"/>
                <a:ea typeface="Nixie One"/>
                <a:cs typeface="Nixie One"/>
                <a:sym typeface="Nixie One"/>
              </a:rPr>
              <a:t>= (D</a:t>
            </a:r>
            <a:r>
              <a:rPr lang="en" sz="2400" baseline="-25000" dirty="0">
                <a:solidFill>
                  <a:schemeClr val="dk1"/>
                </a:solidFill>
                <a:latin typeface="Nixie One"/>
                <a:ea typeface="Nixie One"/>
                <a:cs typeface="Nixie One"/>
                <a:sym typeface="Nixie One"/>
              </a:rPr>
              <a:t>L</a:t>
            </a:r>
            <a:r>
              <a:rPr lang="en" sz="2400" dirty="0">
                <a:solidFill>
                  <a:schemeClr val="dk1"/>
                </a:solidFill>
                <a:latin typeface="Nixie One"/>
                <a:ea typeface="Nixie One"/>
                <a:cs typeface="Nixie One"/>
                <a:sym typeface="Nixie One"/>
              </a:rPr>
              <a:t>-D</a:t>
            </a:r>
            <a:r>
              <a:rPr lang="en" sz="2400" baseline="-25000" dirty="0">
                <a:solidFill>
                  <a:schemeClr val="dk1"/>
                </a:solidFill>
                <a:latin typeface="Nixie One"/>
                <a:ea typeface="Nixie One"/>
                <a:cs typeface="Nixie One"/>
                <a:sym typeface="Nixie One"/>
              </a:rPr>
              <a:t>R</a:t>
            </a:r>
            <a:r>
              <a:rPr lang="en" sz="2400" dirty="0">
                <a:solidFill>
                  <a:schemeClr val="dk1"/>
                </a:solidFill>
                <a:latin typeface="Nixie One"/>
                <a:ea typeface="Nixie One"/>
                <a:cs typeface="Nixie One"/>
                <a:sym typeface="Nixie One"/>
              </a:rPr>
              <a:t>)/(</a:t>
            </a:r>
            <a:r>
              <a:rPr lang="en" sz="2400" dirty="0" smtClean="0">
                <a:solidFill>
                  <a:schemeClr val="dk1"/>
                </a:solidFill>
                <a:latin typeface="Nixie One"/>
                <a:ea typeface="Nixie One"/>
                <a:cs typeface="Nixie One"/>
                <a:sym typeface="Nixie One"/>
              </a:rPr>
              <a:t>d t</a:t>
            </a:r>
            <a:r>
              <a:rPr lang="en" sz="2400" dirty="0">
                <a:solidFill>
                  <a:schemeClr val="dk1"/>
                </a:solidFill>
                <a:latin typeface="Nixie One"/>
                <a:ea typeface="Nixie One"/>
                <a:cs typeface="Nixie One"/>
                <a:sym typeface="Nixie One"/>
              </a:rPr>
              <a:t>) = (v</a:t>
            </a:r>
            <a:r>
              <a:rPr lang="en" sz="2400" baseline="-25000" dirty="0">
                <a:solidFill>
                  <a:schemeClr val="dk1"/>
                </a:solidFill>
                <a:latin typeface="Nixie One"/>
                <a:ea typeface="Nixie One"/>
                <a:cs typeface="Nixie One"/>
                <a:sym typeface="Nixie One"/>
              </a:rPr>
              <a:t>L</a:t>
            </a:r>
            <a:r>
              <a:rPr lang="en" sz="2400" dirty="0">
                <a:solidFill>
                  <a:schemeClr val="dk1"/>
                </a:solidFill>
                <a:latin typeface="Nixie One"/>
                <a:ea typeface="Nixie One"/>
                <a:cs typeface="Nixie One"/>
                <a:sym typeface="Nixie One"/>
              </a:rPr>
              <a:t>-v</a:t>
            </a:r>
            <a:r>
              <a:rPr lang="en" sz="2400" baseline="-25000" dirty="0">
                <a:solidFill>
                  <a:schemeClr val="dk1"/>
                </a:solidFill>
                <a:latin typeface="Nixie One"/>
                <a:ea typeface="Nixie One"/>
                <a:cs typeface="Nixie One"/>
                <a:sym typeface="Nixie One"/>
              </a:rPr>
              <a:t>R</a:t>
            </a:r>
            <a:r>
              <a:rPr lang="en" sz="2400" dirty="0">
                <a:solidFill>
                  <a:schemeClr val="dk1"/>
                </a:solidFill>
                <a:latin typeface="Nixie One"/>
                <a:ea typeface="Nixie One"/>
                <a:cs typeface="Nixie One"/>
                <a:sym typeface="Nixie One"/>
              </a:rPr>
              <a:t>)/d</a:t>
            </a:r>
          </a:p>
        </p:txBody>
      </p:sp>
      <p:sp>
        <p:nvSpPr>
          <p:cNvPr id="3" name="TextBox 2"/>
          <p:cNvSpPr txBox="1"/>
          <p:nvPr/>
        </p:nvSpPr>
        <p:spPr>
          <a:xfrm>
            <a:off x="4114800" y="2971800"/>
            <a:ext cx="184731" cy="369332"/>
          </a:xfrm>
          <a:prstGeom prst="rect">
            <a:avLst/>
          </a:prstGeom>
          <a:noFill/>
        </p:spPr>
        <p:txBody>
          <a:bodyPr wrap="none" rtlCol="0">
            <a:spAutoFit/>
          </a:bodyPr>
          <a:lstStyle/>
          <a:p>
            <a:endParaRPr lang="en-US" dirty="0"/>
          </a:p>
        </p:txBody>
      </p:sp>
      <p:grpSp>
        <p:nvGrpSpPr>
          <p:cNvPr id="26" name="Group 25"/>
          <p:cNvGrpSpPr/>
          <p:nvPr/>
        </p:nvGrpSpPr>
        <p:grpSpPr>
          <a:xfrm>
            <a:off x="5699296" y="3584790"/>
            <a:ext cx="3050792" cy="1920240"/>
            <a:chOff x="5699296" y="3584790"/>
            <a:chExt cx="3050792" cy="1920240"/>
          </a:xfrm>
        </p:grpSpPr>
        <p:grpSp>
          <p:nvGrpSpPr>
            <p:cNvPr id="8" name="Group 7"/>
            <p:cNvGrpSpPr>
              <a:grpSpLocks noChangeAspect="1"/>
            </p:cNvGrpSpPr>
            <p:nvPr/>
          </p:nvGrpSpPr>
          <p:grpSpPr>
            <a:xfrm>
              <a:off x="5699296" y="3584790"/>
              <a:ext cx="3050792" cy="1920240"/>
              <a:chOff x="283175" y="1534610"/>
              <a:chExt cx="7646146" cy="4812677"/>
            </a:xfrm>
          </p:grpSpPr>
          <p:grpSp>
            <p:nvGrpSpPr>
              <p:cNvPr id="9" name="Shape 238"/>
              <p:cNvGrpSpPr/>
              <p:nvPr/>
            </p:nvGrpSpPr>
            <p:grpSpPr>
              <a:xfrm rot="18100981">
                <a:off x="1486630" y="1589251"/>
                <a:ext cx="1535727" cy="1426445"/>
                <a:chOff x="5577500" y="418600"/>
                <a:chExt cx="2942699" cy="2733299"/>
              </a:xfrm>
            </p:grpSpPr>
            <p:sp>
              <p:nvSpPr>
                <p:cNvPr id="21" name="Shape 239"/>
                <p:cNvSpPr/>
                <p:nvPr/>
              </p:nvSpPr>
              <p:spPr>
                <a:xfrm>
                  <a:off x="5577500" y="418600"/>
                  <a:ext cx="2942699" cy="2733299"/>
                </a:xfrm>
                <a:prstGeom prst="rect">
                  <a:avLst/>
                </a:prstGeom>
                <a:solidFill>
                  <a:srgbClr val="6AA84F"/>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2" name="Shape 240"/>
                <p:cNvSpPr/>
                <p:nvPr/>
              </p:nvSpPr>
              <p:spPr>
                <a:xfrm>
                  <a:off x="6353150" y="51375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3" name="Shape 241"/>
                <p:cNvSpPr/>
                <p:nvPr/>
              </p:nvSpPr>
              <p:spPr>
                <a:xfrm>
                  <a:off x="6353150" y="234400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10" name="Shape 242"/>
              <p:cNvSpPr/>
              <p:nvPr/>
            </p:nvSpPr>
            <p:spPr>
              <a:xfrm>
                <a:off x="7473622" y="5363986"/>
                <a:ext cx="455699" cy="430800"/>
              </a:xfrm>
              <a:prstGeom prst="flowChartSummingJunction">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cxnSp>
            <p:nvCxnSpPr>
              <p:cNvPr id="11" name="Shape 243"/>
              <p:cNvCxnSpPr>
                <a:stCxn id="19" idx="0"/>
                <a:endCxn id="10" idx="2"/>
              </p:cNvCxnSpPr>
              <p:nvPr/>
            </p:nvCxnSpPr>
            <p:spPr>
              <a:xfrm>
                <a:off x="506846" y="5579389"/>
                <a:ext cx="6966898" cy="0"/>
              </a:xfrm>
              <a:prstGeom prst="straightConnector1">
                <a:avLst/>
              </a:prstGeom>
              <a:noFill/>
              <a:ln w="19050" cap="flat" cmpd="sng">
                <a:solidFill>
                  <a:schemeClr val="dk2"/>
                </a:solidFill>
                <a:prstDash val="solid"/>
                <a:round/>
                <a:headEnd type="none" w="lg" len="lg"/>
                <a:tailEnd type="none" w="lg" len="lg"/>
              </a:ln>
            </p:spPr>
          </p:cxnSp>
          <p:cxnSp>
            <p:nvCxnSpPr>
              <p:cNvPr id="12" name="Shape 245"/>
              <p:cNvCxnSpPr>
                <a:stCxn id="10" idx="1"/>
                <a:endCxn id="22" idx="0"/>
              </p:cNvCxnSpPr>
              <p:nvPr/>
            </p:nvCxnSpPr>
            <p:spPr>
              <a:xfrm rot="10800000">
                <a:off x="1689759" y="1953975"/>
                <a:ext cx="5850598" cy="3473100"/>
              </a:xfrm>
              <a:prstGeom prst="straightConnector1">
                <a:avLst/>
              </a:prstGeom>
              <a:noFill/>
              <a:ln w="19050" cap="flat" cmpd="sng">
                <a:solidFill>
                  <a:schemeClr val="dk2"/>
                </a:solidFill>
                <a:prstDash val="solid"/>
                <a:round/>
                <a:headEnd type="none" w="lg" len="lg"/>
                <a:tailEnd type="none" w="lg" len="lg"/>
              </a:ln>
            </p:spPr>
          </p:cxnSp>
          <p:grpSp>
            <p:nvGrpSpPr>
              <p:cNvPr id="13" name="Shape 246"/>
              <p:cNvGrpSpPr/>
              <p:nvPr/>
            </p:nvGrpSpPr>
            <p:grpSpPr>
              <a:xfrm rot="16200000">
                <a:off x="402544" y="4866134"/>
                <a:ext cx="1535796" cy="1426509"/>
                <a:chOff x="5577500" y="418600"/>
                <a:chExt cx="2942699" cy="2733299"/>
              </a:xfrm>
            </p:grpSpPr>
            <p:sp>
              <p:nvSpPr>
                <p:cNvPr id="18" name="Shape 247"/>
                <p:cNvSpPr/>
                <p:nvPr/>
              </p:nvSpPr>
              <p:spPr>
                <a:xfrm>
                  <a:off x="5577500" y="418600"/>
                  <a:ext cx="2942699" cy="2733299"/>
                </a:xfrm>
                <a:prstGeom prst="rect">
                  <a:avLst/>
                </a:prstGeom>
                <a:solidFill>
                  <a:srgbClr val="6AA84F"/>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9" name="Shape 244"/>
                <p:cNvSpPr/>
                <p:nvPr/>
              </p:nvSpPr>
              <p:spPr>
                <a:xfrm>
                  <a:off x="6353150" y="51375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0" name="Shape 248"/>
                <p:cNvSpPr/>
                <p:nvPr/>
              </p:nvSpPr>
              <p:spPr>
                <a:xfrm>
                  <a:off x="6353150" y="234400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14" name="Shape 249"/>
              <p:cNvSpPr/>
              <p:nvPr/>
            </p:nvSpPr>
            <p:spPr>
              <a:xfrm>
                <a:off x="664875" y="2031549"/>
                <a:ext cx="1181974" cy="3533650"/>
              </a:xfrm>
              <a:custGeom>
                <a:avLst/>
                <a:gdLst/>
                <a:ahLst/>
                <a:cxnLst/>
                <a:rect l="0" t="0" r="0" b="0"/>
                <a:pathLst>
                  <a:path w="47279" h="141346" extrusionOk="0">
                    <a:moveTo>
                      <a:pt x="47279" y="0"/>
                    </a:moveTo>
                    <a:cubicBezTo>
                      <a:pt x="32920" y="12309"/>
                      <a:pt x="19770" y="27859"/>
                      <a:pt x="13790" y="45802"/>
                    </a:cubicBezTo>
                    <a:cubicBezTo>
                      <a:pt x="11465" y="52775"/>
                      <a:pt x="6132" y="58743"/>
                      <a:pt x="4925" y="65994"/>
                    </a:cubicBezTo>
                    <a:cubicBezTo>
                      <a:pt x="791" y="90823"/>
                      <a:pt x="0" y="116175"/>
                      <a:pt x="0" y="141346"/>
                    </a:cubicBezTo>
                  </a:path>
                </a:pathLst>
              </a:custGeom>
              <a:noFill/>
              <a:ln w="19050" cap="flat" cmpd="sng">
                <a:solidFill>
                  <a:schemeClr val="dk2"/>
                </a:solidFill>
                <a:prstDash val="dot"/>
                <a:round/>
                <a:headEnd type="none" w="lg" len="lg"/>
                <a:tailEnd type="none" w="lg" len="lg"/>
              </a:ln>
            </p:spPr>
          </p:sp>
          <p:sp>
            <p:nvSpPr>
              <p:cNvPr id="15" name="Shape 250"/>
              <p:cNvSpPr/>
              <p:nvPr/>
            </p:nvSpPr>
            <p:spPr>
              <a:xfrm>
                <a:off x="1649850" y="2524049"/>
                <a:ext cx="1034250" cy="3053451"/>
              </a:xfrm>
              <a:custGeom>
                <a:avLst/>
                <a:gdLst/>
                <a:ahLst/>
                <a:cxnLst/>
                <a:rect l="0" t="0" r="0" b="0"/>
                <a:pathLst>
                  <a:path w="41370" h="122138" extrusionOk="0">
                    <a:moveTo>
                      <a:pt x="41370" y="0"/>
                    </a:moveTo>
                    <a:cubicBezTo>
                      <a:pt x="26406" y="17959"/>
                      <a:pt x="15100" y="39180"/>
                      <a:pt x="6895" y="61069"/>
                    </a:cubicBezTo>
                    <a:cubicBezTo>
                      <a:pt x="3420" y="70338"/>
                      <a:pt x="5166" y="80796"/>
                      <a:pt x="3940" y="90619"/>
                    </a:cubicBezTo>
                    <a:cubicBezTo>
                      <a:pt x="2628" y="101125"/>
                      <a:pt x="0" y="111549"/>
                      <a:pt x="0" y="122138"/>
                    </a:cubicBezTo>
                  </a:path>
                </a:pathLst>
              </a:custGeom>
              <a:noFill/>
              <a:ln w="19050" cap="flat" cmpd="sng">
                <a:solidFill>
                  <a:schemeClr val="dk2"/>
                </a:solidFill>
                <a:prstDash val="dot"/>
                <a:round/>
                <a:headEnd type="none" w="lg" len="lg"/>
                <a:tailEnd type="none" w="lg" len="lg"/>
              </a:ln>
            </p:spPr>
          </p:sp>
          <p:sp>
            <p:nvSpPr>
              <p:cNvPr id="16" name="Shape 251"/>
              <p:cNvSpPr txBox="1"/>
              <p:nvPr/>
            </p:nvSpPr>
            <p:spPr>
              <a:xfrm>
                <a:off x="283175" y="3265724"/>
                <a:ext cx="1406583" cy="805273"/>
              </a:xfrm>
              <a:prstGeom prst="rect">
                <a:avLst/>
              </a:prstGeom>
              <a:noFill/>
              <a:ln>
                <a:noFill/>
              </a:ln>
            </p:spPr>
            <p:txBody>
              <a:bodyPr lIns="91425" tIns="91425" rIns="91425" bIns="91425" anchor="t" anchorCtr="0">
                <a:noAutofit/>
              </a:bodyPr>
              <a:lstStyle/>
              <a:p>
                <a:pPr lvl="0">
                  <a:spcBef>
                    <a:spcPts val="0"/>
                  </a:spcBef>
                  <a:buNone/>
                </a:pPr>
                <a:r>
                  <a:rPr lang="en" sz="1600" dirty="0" smtClean="0">
                    <a:latin typeface="Nixie One"/>
                    <a:ea typeface="Nixie One"/>
                    <a:cs typeface="Nixie One"/>
                    <a:sym typeface="Nixie One"/>
                  </a:rPr>
                  <a:t>D</a:t>
                </a:r>
                <a:r>
                  <a:rPr lang="en" sz="1600" baseline="-25000" dirty="0" smtClean="0">
                    <a:latin typeface="Nixie One"/>
                    <a:ea typeface="Nixie One"/>
                    <a:cs typeface="Nixie One"/>
                    <a:sym typeface="Nixie One"/>
                  </a:rPr>
                  <a:t>L</a:t>
                </a:r>
                <a:endParaRPr lang="en" sz="1600" baseline="-25000" dirty="0">
                  <a:latin typeface="Nixie One"/>
                  <a:ea typeface="Nixie One"/>
                  <a:cs typeface="Nixie One"/>
                  <a:sym typeface="Nixie One"/>
                </a:endParaRPr>
              </a:p>
            </p:txBody>
          </p:sp>
          <p:sp>
            <p:nvSpPr>
              <p:cNvPr id="17" name="Shape 252"/>
              <p:cNvSpPr txBox="1"/>
              <p:nvPr/>
            </p:nvSpPr>
            <p:spPr>
              <a:xfrm>
                <a:off x="1823250" y="3646199"/>
                <a:ext cx="1936900" cy="849599"/>
              </a:xfrm>
              <a:prstGeom prst="rect">
                <a:avLst/>
              </a:prstGeom>
              <a:noFill/>
              <a:ln>
                <a:noFill/>
              </a:ln>
            </p:spPr>
            <p:txBody>
              <a:bodyPr lIns="91425" tIns="91425" rIns="91425" bIns="91425" anchor="t" anchorCtr="0">
                <a:noAutofit/>
              </a:bodyPr>
              <a:lstStyle/>
              <a:p>
                <a:pPr lvl="0" rtl="0">
                  <a:spcBef>
                    <a:spcPts val="0"/>
                  </a:spcBef>
                  <a:buNone/>
                </a:pPr>
                <a:r>
                  <a:rPr lang="en" sz="1600" dirty="0">
                    <a:latin typeface="Nixie One"/>
                    <a:ea typeface="Nixie One"/>
                    <a:cs typeface="Nixie One"/>
                    <a:sym typeface="Nixie One"/>
                  </a:rPr>
                  <a:t>D</a:t>
                </a:r>
                <a:r>
                  <a:rPr lang="en" sz="1600" baseline="-25000" dirty="0">
                    <a:latin typeface="Nixie One"/>
                    <a:ea typeface="Nixie One"/>
                    <a:cs typeface="Nixie One"/>
                    <a:sym typeface="Nixie One"/>
                  </a:rPr>
                  <a:t>R</a:t>
                </a:r>
              </a:p>
            </p:txBody>
          </p:sp>
        </p:grpSp>
        <p:sp>
          <p:nvSpPr>
            <p:cNvPr id="2" name="Arc 1"/>
            <p:cNvSpPr/>
            <p:nvPr/>
          </p:nvSpPr>
          <p:spPr>
            <a:xfrm flipH="1">
              <a:off x="8165170" y="4976805"/>
              <a:ext cx="228600" cy="43234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ectangle 4"/>
            <p:cNvSpPr/>
            <p:nvPr/>
          </p:nvSpPr>
          <p:spPr>
            <a:xfrm>
              <a:off x="7804174" y="4869579"/>
              <a:ext cx="360996" cy="369332"/>
            </a:xfrm>
            <a:prstGeom prst="rect">
              <a:avLst/>
            </a:prstGeom>
          </p:spPr>
          <p:txBody>
            <a:bodyPr wrap="none">
              <a:spAutoFit/>
            </a:bodyPr>
            <a:lstStyle/>
            <a:p>
              <a:r>
                <a:rPr lang="en" dirty="0" smtClean="0"/>
                <a:t>θ </a:t>
              </a:r>
              <a:endParaRPr lang="en-US" dirty="0"/>
            </a:p>
          </p:txBody>
        </p:sp>
      </p:grpSp>
      <p:cxnSp>
        <p:nvCxnSpPr>
          <p:cNvPr id="7" name="Straight Arrow Connector 6"/>
          <p:cNvCxnSpPr/>
          <p:nvPr/>
        </p:nvCxnSpPr>
        <p:spPr>
          <a:xfrm flipV="1">
            <a:off x="680720" y="5814775"/>
            <a:ext cx="152400" cy="428150"/>
          </a:xfrm>
          <a:prstGeom prst="straightConnector1">
            <a:avLst/>
          </a:prstGeom>
          <a:ln>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228600" y="6294120"/>
                <a:ext cx="1935145" cy="382156"/>
              </a:xfrm>
              <a:prstGeom prst="rect">
                <a:avLst/>
              </a:prstGeom>
              <a:noFill/>
            </p:spPr>
            <p:txBody>
              <a:bodyPr wrap="none" rtlCol="0">
                <a:spAutoFit/>
              </a:bodyPr>
              <a:lstStyle/>
              <a:p>
                <a:r>
                  <a:rPr lang="en-US" dirty="0" smtClean="0">
                    <a:solidFill>
                      <a:schemeClr val="tx2">
                        <a:lumMod val="75000"/>
                      </a:schemeClr>
                    </a:solidFill>
                  </a:rPr>
                  <a:t>Change of angle </a:t>
                </a:r>
                <a14:m>
                  <m:oMath xmlns:m="http://schemas.openxmlformats.org/officeDocument/2006/math">
                    <m:acc>
                      <m:accPr>
                        <m:chr m:val="̇"/>
                        <m:ctrlPr>
                          <a:rPr lang="en-US" i="1" smtClean="0">
                            <a:solidFill>
                              <a:schemeClr val="tx2">
                                <a:lumMod val="75000"/>
                              </a:schemeClr>
                            </a:solidFill>
                            <a:latin typeface="Cambria Math"/>
                          </a:rPr>
                        </m:ctrlPr>
                      </m:accPr>
                      <m:e>
                        <m:r>
                          <a:rPr lang="en-US" i="1" smtClean="0">
                            <a:solidFill>
                              <a:schemeClr val="tx2">
                                <a:lumMod val="75000"/>
                              </a:schemeClr>
                            </a:solidFill>
                            <a:latin typeface="Cambria Math"/>
                            <a:ea typeface="Cambria Math"/>
                          </a:rPr>
                          <m:t>𝜃</m:t>
                        </m:r>
                      </m:e>
                    </m:acc>
                  </m:oMath>
                </a14:m>
                <a:r>
                  <a:rPr lang="en-US" dirty="0" smtClean="0"/>
                  <a:t> </a:t>
                </a:r>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228600" y="6294120"/>
                <a:ext cx="1935145" cy="382156"/>
              </a:xfrm>
              <a:prstGeom prst="rect">
                <a:avLst/>
              </a:prstGeom>
              <a:blipFill rotWithShape="1">
                <a:blip r:embed="rId3"/>
                <a:stretch>
                  <a:fillRect l="-2839" t="-3226" b="-25806"/>
                </a:stretch>
              </a:blipFill>
            </p:spPr>
            <p:txBody>
              <a:bodyPr/>
              <a:lstStyle/>
              <a:p>
                <a:r>
                  <a:rPr lang="en-US">
                    <a:noFill/>
                  </a:rPr>
                  <a:t> </a:t>
                </a:r>
              </a:p>
            </p:txBody>
          </p:sp>
        </mc:Fallback>
      </mc:AlternateContent>
      <p:cxnSp>
        <p:nvCxnSpPr>
          <p:cNvPr id="28" name="Straight Arrow Connector 27"/>
          <p:cNvCxnSpPr/>
          <p:nvPr/>
        </p:nvCxnSpPr>
        <p:spPr>
          <a:xfrm flipV="1">
            <a:off x="6778738" y="3788459"/>
            <a:ext cx="231662" cy="3597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859009" y="3932012"/>
            <a:ext cx="372218" cy="369332"/>
          </a:xfrm>
          <a:prstGeom prst="rect">
            <a:avLst/>
          </a:prstGeom>
          <a:noFill/>
        </p:spPr>
        <p:txBody>
          <a:bodyPr wrap="none" rtlCol="0">
            <a:spAutoFit/>
          </a:bodyPr>
          <a:lstStyle/>
          <a:p>
            <a:r>
              <a:rPr lang="en-US" dirty="0" err="1" smtClean="0">
                <a:solidFill>
                  <a:srgbClr val="FF0000"/>
                </a:solidFill>
              </a:rPr>
              <a:t>v</a:t>
            </a:r>
            <a:r>
              <a:rPr lang="en-US" baseline="-25000" dirty="0" err="1" smtClean="0">
                <a:solidFill>
                  <a:srgbClr val="FF0000"/>
                </a:solidFill>
              </a:rPr>
              <a:t>R</a:t>
            </a:r>
            <a:endParaRPr lang="en-US" baseline="-25000" dirty="0">
              <a:solidFill>
                <a:srgbClr val="FF0000"/>
              </a:solidFill>
            </a:endParaRPr>
          </a:p>
        </p:txBody>
      </p:sp>
      <p:cxnSp>
        <p:nvCxnSpPr>
          <p:cNvPr id="36" name="Straight Arrow Connector 35"/>
          <p:cNvCxnSpPr/>
          <p:nvPr/>
        </p:nvCxnSpPr>
        <p:spPr>
          <a:xfrm flipV="1">
            <a:off x="6051040" y="3392321"/>
            <a:ext cx="231662" cy="3597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675102" y="3382783"/>
            <a:ext cx="352982" cy="369332"/>
          </a:xfrm>
          <a:prstGeom prst="rect">
            <a:avLst/>
          </a:prstGeom>
          <a:noFill/>
        </p:spPr>
        <p:txBody>
          <a:bodyPr wrap="none" rtlCol="0">
            <a:spAutoFit/>
          </a:bodyPr>
          <a:lstStyle/>
          <a:p>
            <a:r>
              <a:rPr lang="en-US" dirty="0" err="1" smtClean="0">
                <a:solidFill>
                  <a:srgbClr val="FF0000"/>
                </a:solidFill>
              </a:rPr>
              <a:t>v</a:t>
            </a:r>
            <a:r>
              <a:rPr lang="en-US" baseline="-25000" dirty="0" err="1" smtClean="0">
                <a:solidFill>
                  <a:srgbClr val="FF0000"/>
                </a:solidFill>
              </a:rPr>
              <a:t>L</a:t>
            </a:r>
            <a:endParaRPr lang="en-US" baseline="-25000" dirty="0">
              <a:solidFill>
                <a:srgbClr val="FF0000"/>
              </a:solidFill>
            </a:endParaRPr>
          </a:p>
        </p:txBody>
      </p:sp>
      <p:cxnSp>
        <p:nvCxnSpPr>
          <p:cNvPr id="38" name="Straight Arrow Connector 37"/>
          <p:cNvCxnSpPr/>
          <p:nvPr/>
        </p:nvCxnSpPr>
        <p:spPr>
          <a:xfrm flipV="1">
            <a:off x="6468529" y="3276600"/>
            <a:ext cx="390480" cy="61456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56" name="TextBox 255"/>
          <p:cNvSpPr txBox="1"/>
          <p:nvPr/>
        </p:nvSpPr>
        <p:spPr>
          <a:xfrm>
            <a:off x="6797738" y="3342421"/>
            <a:ext cx="288862" cy="369332"/>
          </a:xfrm>
          <a:prstGeom prst="rect">
            <a:avLst/>
          </a:prstGeom>
          <a:noFill/>
        </p:spPr>
        <p:txBody>
          <a:bodyPr wrap="none" rtlCol="0">
            <a:spAutoFit/>
          </a:bodyPr>
          <a:lstStyle/>
          <a:p>
            <a:r>
              <a:rPr lang="en-US" dirty="0" smtClean="0">
                <a:solidFill>
                  <a:srgbClr val="C00000"/>
                </a:solidFill>
              </a:rPr>
              <a:t>v</a:t>
            </a:r>
            <a:endParaRPr lang="en-US" dirty="0">
              <a:solidFill>
                <a:srgbClr val="C00000"/>
              </a:solidFill>
            </a:endParaRPr>
          </a:p>
        </p:txBody>
      </p:sp>
      <p:sp>
        <p:nvSpPr>
          <p:cNvPr id="263" name="Rectangle 262"/>
          <p:cNvSpPr/>
          <p:nvPr/>
        </p:nvSpPr>
        <p:spPr>
          <a:xfrm>
            <a:off x="7825012" y="4427306"/>
            <a:ext cx="340158" cy="369332"/>
          </a:xfrm>
          <a:prstGeom prst="rect">
            <a:avLst/>
          </a:prstGeom>
        </p:spPr>
        <p:txBody>
          <a:bodyPr wrap="none">
            <a:spAutoFit/>
          </a:bodyPr>
          <a:lstStyle/>
          <a:p>
            <a:r>
              <a:rPr lang="en" dirty="0">
                <a:solidFill>
                  <a:srgbClr val="C00000"/>
                </a:solidFill>
              </a:rPr>
              <a:t>ѡ</a:t>
            </a:r>
            <a:endParaRPr lang="en-US" dirty="0">
              <a:solidFill>
                <a:srgbClr val="C00000"/>
              </a:solidFill>
            </a:endParaRPr>
          </a:p>
        </p:txBody>
      </p:sp>
      <p:sp>
        <p:nvSpPr>
          <p:cNvPr id="48" name="Arc 47"/>
          <p:cNvSpPr/>
          <p:nvPr/>
        </p:nvSpPr>
        <p:spPr>
          <a:xfrm flipH="1">
            <a:off x="7696200" y="4756132"/>
            <a:ext cx="366642" cy="828717"/>
          </a:xfrm>
          <a:prstGeom prst="arc">
            <a:avLst/>
          </a:prstGeom>
          <a:ln>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4277918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8">
                                            <p:txEl>
                                              <p:pRg st="0" end="0"/>
                                            </p:txEl>
                                          </p:spTgt>
                                        </p:tgtEl>
                                        <p:attrNameLst>
                                          <p:attrName>style.visibility</p:attrName>
                                        </p:attrNameLst>
                                      </p:cBhvr>
                                      <p:to>
                                        <p:strVal val="visible"/>
                                      </p:to>
                                    </p:set>
                                    <p:animEffect transition="in" filter="fade">
                                      <p:cBhvr>
                                        <p:cTn id="7" dur="1"/>
                                        <p:tgtEl>
                                          <p:spTgt spid="2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8">
                                            <p:txEl>
                                              <p:pRg st="1" end="1"/>
                                            </p:txEl>
                                          </p:spTgt>
                                        </p:tgtEl>
                                        <p:attrNameLst>
                                          <p:attrName>style.visibility</p:attrName>
                                        </p:attrNameLst>
                                      </p:cBhvr>
                                      <p:to>
                                        <p:strVal val="visible"/>
                                      </p:to>
                                    </p:set>
                                    <p:animEffect transition="in" filter="fade">
                                      <p:cBhvr>
                                        <p:cTn id="12" dur="1"/>
                                        <p:tgtEl>
                                          <p:spTgt spid="2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8">
                                            <p:txEl>
                                              <p:pRg st="2" end="2"/>
                                            </p:txEl>
                                          </p:spTgt>
                                        </p:tgtEl>
                                        <p:attrNameLst>
                                          <p:attrName>style.visibility</p:attrName>
                                        </p:attrNameLst>
                                      </p:cBhvr>
                                      <p:to>
                                        <p:strVal val="visible"/>
                                      </p:to>
                                    </p:set>
                                    <p:animEffect transition="in" filter="fade">
                                      <p:cBhvr>
                                        <p:cTn id="17" dur="1"/>
                                        <p:tgtEl>
                                          <p:spTgt spid="2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8">
                                            <p:txEl>
                                              <p:pRg st="3" end="3"/>
                                            </p:txEl>
                                          </p:spTgt>
                                        </p:tgtEl>
                                        <p:attrNameLst>
                                          <p:attrName>style.visibility</p:attrName>
                                        </p:attrNameLst>
                                      </p:cBhvr>
                                      <p:to>
                                        <p:strVal val="visible"/>
                                      </p:to>
                                    </p:set>
                                    <p:animEffect transition="in" filter="fade">
                                      <p:cBhvr>
                                        <p:cTn id="22" dur="1"/>
                                        <p:tgtEl>
                                          <p:spTgt spid="2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9">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9">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9">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60"/>
                                        </p:tgtEl>
                                        <p:attrNameLst>
                                          <p:attrName>style.visibility</p:attrName>
                                        </p:attrNameLst>
                                      </p:cBhvr>
                                      <p:to>
                                        <p:strVal val="visible"/>
                                      </p:to>
                                    </p:set>
                                    <p:animEffect transition="in" filter="fade">
                                      <p:cBhvr>
                                        <p:cTn id="43" dur="1"/>
                                        <p:tgtEl>
                                          <p:spTgt spid="26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61"/>
                                        </p:tgtEl>
                                        <p:attrNameLst>
                                          <p:attrName>style.visibility</p:attrName>
                                        </p:attrNameLst>
                                      </p:cBhvr>
                                      <p:to>
                                        <p:strVal val="visible"/>
                                      </p:to>
                                    </p:set>
                                    <p:animEffect transition="in" filter="fade">
                                      <p:cBhvr>
                                        <p:cTn id="48" dur="1"/>
                                        <p:tgtEl>
                                          <p:spTgt spid="261"/>
                                        </p:tgtEl>
                                      </p:cBhvr>
                                    </p:animEffect>
                                  </p:childTnLst>
                                </p:cTn>
                              </p:par>
                              <p:par>
                                <p:cTn id="49" presetID="1" presetClass="entr" presetSubtype="0" fill="hold" nodeType="with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62"/>
                                        </p:tgtEl>
                                        <p:attrNameLst>
                                          <p:attrName>style.visibility</p:attrName>
                                        </p:attrNameLst>
                                      </p:cBhvr>
                                      <p:to>
                                        <p:strVal val="visible"/>
                                      </p:to>
                                    </p:set>
                                    <p:animEffect transition="in" filter="fade">
                                      <p:cBhvr>
                                        <p:cTn id="57" dur="1"/>
                                        <p:tgtEl>
                                          <p:spTgt spid="262"/>
                                        </p:tgtEl>
                                      </p:cBhvr>
                                    </p:animEffect>
                                  </p:childTnLst>
                                </p:cTn>
                              </p:par>
                              <p:par>
                                <p:cTn id="58" presetID="1" presetClass="entr" presetSubtype="0" fill="hold" nodeType="withEffect">
                                  <p:stCondLst>
                                    <p:cond delay="0"/>
                                  </p:stCondLst>
                                  <p:childTnLst>
                                    <p:set>
                                      <p:cBhvr>
                                        <p:cTn id="59" dur="1" fill="hold">
                                          <p:stCondLst>
                                            <p:cond delay="0"/>
                                          </p:stCondLst>
                                        </p:cTn>
                                        <p:tgtEl>
                                          <p:spTgt spid="36"/>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256"/>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2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8"/>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build="p"/>
      <p:bldP spid="24" grpId="0"/>
      <p:bldP spid="29" grpId="0"/>
      <p:bldP spid="30" grpId="0"/>
      <p:bldP spid="256" grpId="0"/>
      <p:bldP spid="263" grpId="0"/>
      <p:bldP spid="4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Observations about DD</a:t>
            </a:r>
          </a:p>
        </p:txBody>
      </p:sp>
      <p:sp>
        <p:nvSpPr>
          <p:cNvPr id="268" name="Shape 26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Clr>
                <a:schemeClr val="dk1"/>
              </a:buClr>
              <a:buSzPct val="45833"/>
              <a:buFont typeface="Arial"/>
              <a:buNone/>
            </a:pPr>
            <a:r>
              <a:rPr lang="en" dirty="0"/>
              <a:t>ѡ</a:t>
            </a:r>
            <a:r>
              <a:rPr lang="en" sz="2400" b="1" dirty="0"/>
              <a:t>= (v</a:t>
            </a:r>
            <a:r>
              <a:rPr lang="en" sz="2400" b="1" baseline="-25000" dirty="0"/>
              <a:t>L</a:t>
            </a:r>
            <a:r>
              <a:rPr lang="en" sz="2400" b="1" dirty="0"/>
              <a:t>-v</a:t>
            </a:r>
            <a:r>
              <a:rPr lang="en" sz="2400" b="1" baseline="-25000" dirty="0"/>
              <a:t>R</a:t>
            </a:r>
            <a:r>
              <a:rPr lang="en" sz="2400" b="1" dirty="0"/>
              <a:t>)/d</a:t>
            </a:r>
          </a:p>
          <a:p>
            <a:pPr lvl="0" rtl="0">
              <a:spcBef>
                <a:spcPts val="0"/>
              </a:spcBef>
              <a:buNone/>
            </a:pPr>
            <a:endParaRPr dirty="0"/>
          </a:p>
          <a:p>
            <a:pPr lvl="0" rtl="0">
              <a:spcBef>
                <a:spcPts val="0"/>
              </a:spcBef>
              <a:buNone/>
            </a:pPr>
            <a:r>
              <a:rPr lang="en" dirty="0"/>
              <a:t>Straight line v</a:t>
            </a:r>
            <a:r>
              <a:rPr lang="en" baseline="-25000" dirty="0"/>
              <a:t>L</a:t>
            </a:r>
            <a:r>
              <a:rPr lang="en" dirty="0"/>
              <a:t>=v</a:t>
            </a:r>
            <a:r>
              <a:rPr lang="en" baseline="-25000" dirty="0"/>
              <a:t>R</a:t>
            </a:r>
            <a:r>
              <a:rPr lang="en" dirty="0"/>
              <a:t> --&gt; ѡ=0</a:t>
            </a:r>
          </a:p>
          <a:p>
            <a:pPr lvl="0" rtl="0">
              <a:spcBef>
                <a:spcPts val="0"/>
              </a:spcBef>
              <a:buNone/>
            </a:pPr>
            <a:endParaRPr dirty="0"/>
          </a:p>
          <a:p>
            <a:pPr lvl="0" rtl="0">
              <a:spcBef>
                <a:spcPts val="0"/>
              </a:spcBef>
              <a:buNone/>
            </a:pPr>
            <a:r>
              <a:rPr lang="en" dirty="0"/>
              <a:t>Smaller d --&gt; larger ѡ for constant |</a:t>
            </a:r>
            <a:r>
              <a:rPr lang="en" sz="2400" dirty="0"/>
              <a:t>v</a:t>
            </a:r>
            <a:r>
              <a:rPr lang="en" sz="2400" baseline="-25000" dirty="0"/>
              <a:t>L</a:t>
            </a:r>
            <a:r>
              <a:rPr lang="en" sz="2400" dirty="0"/>
              <a:t>-v</a:t>
            </a:r>
            <a:r>
              <a:rPr lang="en" sz="2400" baseline="-25000" dirty="0"/>
              <a:t>R</a:t>
            </a:r>
            <a:r>
              <a:rPr lang="en" sz="2400" dirty="0"/>
              <a:t>|</a:t>
            </a:r>
          </a:p>
          <a:p>
            <a:pPr lvl="0" rtl="0">
              <a:spcBef>
                <a:spcPts val="0"/>
              </a:spcBef>
              <a:buNone/>
            </a:pPr>
            <a:endParaRPr sz="2400" dirty="0"/>
          </a:p>
          <a:p>
            <a:pPr lvl="0" rtl="0">
              <a:spcBef>
                <a:spcPts val="0"/>
              </a:spcBef>
              <a:buNone/>
            </a:pPr>
            <a:r>
              <a:rPr lang="en" sz="2400" b="1" dirty="0"/>
              <a:t>v = (v</a:t>
            </a:r>
            <a:r>
              <a:rPr lang="en" sz="2400" b="1" baseline="-25000" dirty="0"/>
              <a:t>L</a:t>
            </a:r>
            <a:r>
              <a:rPr lang="en" sz="2400" b="1" dirty="0"/>
              <a:t>+v</a:t>
            </a:r>
            <a:r>
              <a:rPr lang="en" sz="2400" b="1" baseline="-25000" dirty="0"/>
              <a:t>R</a:t>
            </a:r>
            <a:r>
              <a:rPr lang="en" sz="2400" b="1" dirty="0"/>
              <a:t>)/2</a:t>
            </a:r>
          </a:p>
          <a:p>
            <a:pPr lvl="0" rtl="0">
              <a:spcBef>
                <a:spcPts val="0"/>
              </a:spcBef>
              <a:buNone/>
            </a:pPr>
            <a:endParaRPr sz="2400" dirty="0"/>
          </a:p>
          <a:p>
            <a:pPr lvl="0">
              <a:spcBef>
                <a:spcPts val="0"/>
              </a:spcBef>
              <a:buNone/>
            </a:pPr>
            <a:endParaRPr sz="2400" dirty="0"/>
          </a:p>
        </p:txBody>
      </p:sp>
    </p:spTree>
    <p:extLst>
      <p:ext uri="{BB962C8B-B14F-4D97-AF65-F5344CB8AC3E}">
        <p14:creationId xmlns:p14="http://schemas.microsoft.com/office/powerpoint/2010/main" val="2173450118"/>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Forward Kinematics DD</a:t>
            </a:r>
          </a:p>
        </p:txBody>
      </p:sp>
      <p:pic>
        <p:nvPicPr>
          <p:cNvPr id="275" name="Shape 275"/>
          <p:cNvPicPr preferRelativeResize="0"/>
          <p:nvPr/>
        </p:nvPicPr>
        <p:blipFill rotWithShape="1">
          <a:blip r:embed="rId3">
            <a:alphaModFix/>
          </a:blip>
          <a:srcRect l="28410" t="19672" r="30521" b="18034"/>
          <a:stretch/>
        </p:blipFill>
        <p:spPr>
          <a:xfrm>
            <a:off x="457200" y="1600200"/>
            <a:ext cx="4743975" cy="4137375"/>
          </a:xfrm>
          <a:prstGeom prst="rect">
            <a:avLst/>
          </a:prstGeom>
          <a:noFill/>
          <a:ln>
            <a:noFill/>
          </a:ln>
        </p:spPr>
      </p:pic>
      <p:grpSp>
        <p:nvGrpSpPr>
          <p:cNvPr id="5" name="Group 4"/>
          <p:cNvGrpSpPr/>
          <p:nvPr/>
        </p:nvGrpSpPr>
        <p:grpSpPr>
          <a:xfrm>
            <a:off x="5699296" y="3584790"/>
            <a:ext cx="3050792" cy="1920240"/>
            <a:chOff x="5699296" y="3584790"/>
            <a:chExt cx="3050792" cy="1920240"/>
          </a:xfrm>
        </p:grpSpPr>
        <p:grpSp>
          <p:nvGrpSpPr>
            <p:cNvPr id="6" name="Group 5"/>
            <p:cNvGrpSpPr>
              <a:grpSpLocks noChangeAspect="1"/>
            </p:cNvGrpSpPr>
            <p:nvPr/>
          </p:nvGrpSpPr>
          <p:grpSpPr>
            <a:xfrm>
              <a:off x="5699296" y="3584790"/>
              <a:ext cx="3050792" cy="1920240"/>
              <a:chOff x="283175" y="1534610"/>
              <a:chExt cx="7646146" cy="4812677"/>
            </a:xfrm>
          </p:grpSpPr>
          <p:grpSp>
            <p:nvGrpSpPr>
              <p:cNvPr id="9" name="Shape 238"/>
              <p:cNvGrpSpPr/>
              <p:nvPr/>
            </p:nvGrpSpPr>
            <p:grpSpPr>
              <a:xfrm rot="18100981">
                <a:off x="1486630" y="1589251"/>
                <a:ext cx="1535727" cy="1426445"/>
                <a:chOff x="5577500" y="418600"/>
                <a:chExt cx="2942699" cy="2733299"/>
              </a:xfrm>
            </p:grpSpPr>
            <p:sp>
              <p:nvSpPr>
                <p:cNvPr id="21" name="Shape 239"/>
                <p:cNvSpPr/>
                <p:nvPr/>
              </p:nvSpPr>
              <p:spPr>
                <a:xfrm>
                  <a:off x="5577500" y="418600"/>
                  <a:ext cx="2942699" cy="2733299"/>
                </a:xfrm>
                <a:prstGeom prst="rect">
                  <a:avLst/>
                </a:prstGeom>
                <a:solidFill>
                  <a:srgbClr val="6AA84F"/>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2" name="Shape 240"/>
                <p:cNvSpPr/>
                <p:nvPr/>
              </p:nvSpPr>
              <p:spPr>
                <a:xfrm>
                  <a:off x="6353150" y="51375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3" name="Shape 241"/>
                <p:cNvSpPr/>
                <p:nvPr/>
              </p:nvSpPr>
              <p:spPr>
                <a:xfrm>
                  <a:off x="6353150" y="234400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10" name="Shape 242"/>
              <p:cNvSpPr/>
              <p:nvPr/>
            </p:nvSpPr>
            <p:spPr>
              <a:xfrm>
                <a:off x="7473622" y="5363986"/>
                <a:ext cx="455699" cy="430800"/>
              </a:xfrm>
              <a:prstGeom prst="flowChartSummingJunction">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cxnSp>
            <p:nvCxnSpPr>
              <p:cNvPr id="11" name="Shape 243"/>
              <p:cNvCxnSpPr>
                <a:stCxn id="19" idx="0"/>
                <a:endCxn id="10" idx="2"/>
              </p:cNvCxnSpPr>
              <p:nvPr/>
            </p:nvCxnSpPr>
            <p:spPr>
              <a:xfrm>
                <a:off x="506846" y="5579389"/>
                <a:ext cx="6966898" cy="0"/>
              </a:xfrm>
              <a:prstGeom prst="straightConnector1">
                <a:avLst/>
              </a:prstGeom>
              <a:noFill/>
              <a:ln w="19050" cap="flat" cmpd="sng">
                <a:solidFill>
                  <a:schemeClr val="dk2"/>
                </a:solidFill>
                <a:prstDash val="solid"/>
                <a:round/>
                <a:headEnd type="none" w="lg" len="lg"/>
                <a:tailEnd type="none" w="lg" len="lg"/>
              </a:ln>
            </p:spPr>
          </p:cxnSp>
          <p:cxnSp>
            <p:nvCxnSpPr>
              <p:cNvPr id="12" name="Shape 245"/>
              <p:cNvCxnSpPr>
                <a:stCxn id="10" idx="1"/>
                <a:endCxn id="22" idx="0"/>
              </p:cNvCxnSpPr>
              <p:nvPr/>
            </p:nvCxnSpPr>
            <p:spPr>
              <a:xfrm rot="10800000">
                <a:off x="1689759" y="1953975"/>
                <a:ext cx="5850598" cy="3473100"/>
              </a:xfrm>
              <a:prstGeom prst="straightConnector1">
                <a:avLst/>
              </a:prstGeom>
              <a:noFill/>
              <a:ln w="19050" cap="flat" cmpd="sng">
                <a:solidFill>
                  <a:schemeClr val="dk2"/>
                </a:solidFill>
                <a:prstDash val="solid"/>
                <a:round/>
                <a:headEnd type="none" w="lg" len="lg"/>
                <a:tailEnd type="none" w="lg" len="lg"/>
              </a:ln>
            </p:spPr>
          </p:cxnSp>
          <p:grpSp>
            <p:nvGrpSpPr>
              <p:cNvPr id="13" name="Shape 246"/>
              <p:cNvGrpSpPr/>
              <p:nvPr/>
            </p:nvGrpSpPr>
            <p:grpSpPr>
              <a:xfrm rot="16200000">
                <a:off x="402544" y="4866134"/>
                <a:ext cx="1535796" cy="1426509"/>
                <a:chOff x="5577500" y="418600"/>
                <a:chExt cx="2942699" cy="2733299"/>
              </a:xfrm>
            </p:grpSpPr>
            <p:sp>
              <p:nvSpPr>
                <p:cNvPr id="18" name="Shape 247"/>
                <p:cNvSpPr/>
                <p:nvPr/>
              </p:nvSpPr>
              <p:spPr>
                <a:xfrm>
                  <a:off x="5577500" y="418600"/>
                  <a:ext cx="2942699" cy="2733299"/>
                </a:xfrm>
                <a:prstGeom prst="rect">
                  <a:avLst/>
                </a:prstGeom>
                <a:solidFill>
                  <a:srgbClr val="6AA84F"/>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9" name="Shape 244"/>
                <p:cNvSpPr/>
                <p:nvPr/>
              </p:nvSpPr>
              <p:spPr>
                <a:xfrm>
                  <a:off x="6353150" y="51375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0" name="Shape 248"/>
                <p:cNvSpPr/>
                <p:nvPr/>
              </p:nvSpPr>
              <p:spPr>
                <a:xfrm>
                  <a:off x="6353150" y="234400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14" name="Shape 249"/>
              <p:cNvSpPr/>
              <p:nvPr/>
            </p:nvSpPr>
            <p:spPr>
              <a:xfrm>
                <a:off x="664875" y="2031549"/>
                <a:ext cx="1181974" cy="3533650"/>
              </a:xfrm>
              <a:custGeom>
                <a:avLst/>
                <a:gdLst/>
                <a:ahLst/>
                <a:cxnLst/>
                <a:rect l="0" t="0" r="0" b="0"/>
                <a:pathLst>
                  <a:path w="47279" h="141346" extrusionOk="0">
                    <a:moveTo>
                      <a:pt x="47279" y="0"/>
                    </a:moveTo>
                    <a:cubicBezTo>
                      <a:pt x="32920" y="12309"/>
                      <a:pt x="19770" y="27859"/>
                      <a:pt x="13790" y="45802"/>
                    </a:cubicBezTo>
                    <a:cubicBezTo>
                      <a:pt x="11465" y="52775"/>
                      <a:pt x="6132" y="58743"/>
                      <a:pt x="4925" y="65994"/>
                    </a:cubicBezTo>
                    <a:cubicBezTo>
                      <a:pt x="791" y="90823"/>
                      <a:pt x="0" y="116175"/>
                      <a:pt x="0" y="141346"/>
                    </a:cubicBezTo>
                  </a:path>
                </a:pathLst>
              </a:custGeom>
              <a:noFill/>
              <a:ln w="19050" cap="flat" cmpd="sng">
                <a:solidFill>
                  <a:schemeClr val="dk2"/>
                </a:solidFill>
                <a:prstDash val="dot"/>
                <a:round/>
                <a:headEnd type="none" w="lg" len="lg"/>
                <a:tailEnd type="none" w="lg" len="lg"/>
              </a:ln>
            </p:spPr>
          </p:sp>
          <p:sp>
            <p:nvSpPr>
              <p:cNvPr id="15" name="Shape 250"/>
              <p:cNvSpPr/>
              <p:nvPr/>
            </p:nvSpPr>
            <p:spPr>
              <a:xfrm>
                <a:off x="1649850" y="2524049"/>
                <a:ext cx="1034250" cy="3053451"/>
              </a:xfrm>
              <a:custGeom>
                <a:avLst/>
                <a:gdLst/>
                <a:ahLst/>
                <a:cxnLst/>
                <a:rect l="0" t="0" r="0" b="0"/>
                <a:pathLst>
                  <a:path w="41370" h="122138" extrusionOk="0">
                    <a:moveTo>
                      <a:pt x="41370" y="0"/>
                    </a:moveTo>
                    <a:cubicBezTo>
                      <a:pt x="26406" y="17959"/>
                      <a:pt x="15100" y="39180"/>
                      <a:pt x="6895" y="61069"/>
                    </a:cubicBezTo>
                    <a:cubicBezTo>
                      <a:pt x="3420" y="70338"/>
                      <a:pt x="5166" y="80796"/>
                      <a:pt x="3940" y="90619"/>
                    </a:cubicBezTo>
                    <a:cubicBezTo>
                      <a:pt x="2628" y="101125"/>
                      <a:pt x="0" y="111549"/>
                      <a:pt x="0" y="122138"/>
                    </a:cubicBezTo>
                  </a:path>
                </a:pathLst>
              </a:custGeom>
              <a:noFill/>
              <a:ln w="19050" cap="flat" cmpd="sng">
                <a:solidFill>
                  <a:schemeClr val="dk2"/>
                </a:solidFill>
                <a:prstDash val="dot"/>
                <a:round/>
                <a:headEnd type="none" w="lg" len="lg"/>
                <a:tailEnd type="none" w="lg" len="lg"/>
              </a:ln>
            </p:spPr>
          </p:sp>
          <p:sp>
            <p:nvSpPr>
              <p:cNvPr id="16" name="Shape 251"/>
              <p:cNvSpPr txBox="1"/>
              <p:nvPr/>
            </p:nvSpPr>
            <p:spPr>
              <a:xfrm>
                <a:off x="283175" y="3265724"/>
                <a:ext cx="1406583" cy="805273"/>
              </a:xfrm>
              <a:prstGeom prst="rect">
                <a:avLst/>
              </a:prstGeom>
              <a:noFill/>
              <a:ln>
                <a:noFill/>
              </a:ln>
            </p:spPr>
            <p:txBody>
              <a:bodyPr lIns="91425" tIns="91425" rIns="91425" bIns="91425" anchor="t" anchorCtr="0">
                <a:noAutofit/>
              </a:bodyPr>
              <a:lstStyle/>
              <a:p>
                <a:pPr lvl="0">
                  <a:spcBef>
                    <a:spcPts val="0"/>
                  </a:spcBef>
                  <a:buNone/>
                </a:pPr>
                <a:r>
                  <a:rPr lang="en" sz="1600" dirty="0" smtClean="0">
                    <a:latin typeface="Nixie One"/>
                    <a:ea typeface="Nixie One"/>
                    <a:cs typeface="Nixie One"/>
                    <a:sym typeface="Nixie One"/>
                  </a:rPr>
                  <a:t>D</a:t>
                </a:r>
                <a:r>
                  <a:rPr lang="en" sz="1600" baseline="-25000" dirty="0" smtClean="0">
                    <a:latin typeface="Nixie One"/>
                    <a:ea typeface="Nixie One"/>
                    <a:cs typeface="Nixie One"/>
                    <a:sym typeface="Nixie One"/>
                  </a:rPr>
                  <a:t>L</a:t>
                </a:r>
                <a:endParaRPr lang="en" sz="1600" baseline="-25000" dirty="0">
                  <a:latin typeface="Nixie One"/>
                  <a:ea typeface="Nixie One"/>
                  <a:cs typeface="Nixie One"/>
                  <a:sym typeface="Nixie One"/>
                </a:endParaRPr>
              </a:p>
            </p:txBody>
          </p:sp>
          <p:sp>
            <p:nvSpPr>
              <p:cNvPr id="17" name="Shape 252"/>
              <p:cNvSpPr txBox="1"/>
              <p:nvPr/>
            </p:nvSpPr>
            <p:spPr>
              <a:xfrm>
                <a:off x="1823250" y="3646199"/>
                <a:ext cx="1936900" cy="849599"/>
              </a:xfrm>
              <a:prstGeom prst="rect">
                <a:avLst/>
              </a:prstGeom>
              <a:noFill/>
              <a:ln>
                <a:noFill/>
              </a:ln>
            </p:spPr>
            <p:txBody>
              <a:bodyPr lIns="91425" tIns="91425" rIns="91425" bIns="91425" anchor="t" anchorCtr="0">
                <a:noAutofit/>
              </a:bodyPr>
              <a:lstStyle/>
              <a:p>
                <a:pPr lvl="0" rtl="0">
                  <a:spcBef>
                    <a:spcPts val="0"/>
                  </a:spcBef>
                  <a:buNone/>
                </a:pPr>
                <a:r>
                  <a:rPr lang="en" sz="1600" dirty="0">
                    <a:latin typeface="Nixie One"/>
                    <a:ea typeface="Nixie One"/>
                    <a:cs typeface="Nixie One"/>
                    <a:sym typeface="Nixie One"/>
                  </a:rPr>
                  <a:t>D</a:t>
                </a:r>
                <a:r>
                  <a:rPr lang="en" sz="1600" baseline="-25000" dirty="0">
                    <a:latin typeface="Nixie One"/>
                    <a:ea typeface="Nixie One"/>
                    <a:cs typeface="Nixie One"/>
                    <a:sym typeface="Nixie One"/>
                  </a:rPr>
                  <a:t>R</a:t>
                </a:r>
              </a:p>
            </p:txBody>
          </p:sp>
        </p:grpSp>
        <p:sp>
          <p:nvSpPr>
            <p:cNvPr id="7" name="Arc 6"/>
            <p:cNvSpPr/>
            <p:nvPr/>
          </p:nvSpPr>
          <p:spPr>
            <a:xfrm flipH="1">
              <a:off x="8165170" y="4976805"/>
              <a:ext cx="228600" cy="43234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p:cNvSpPr/>
            <p:nvPr/>
          </p:nvSpPr>
          <p:spPr>
            <a:xfrm>
              <a:off x="7804174" y="4869579"/>
              <a:ext cx="360996" cy="369332"/>
            </a:xfrm>
            <a:prstGeom prst="rect">
              <a:avLst/>
            </a:prstGeom>
          </p:spPr>
          <p:txBody>
            <a:bodyPr wrap="none">
              <a:spAutoFit/>
            </a:bodyPr>
            <a:lstStyle/>
            <a:p>
              <a:r>
                <a:rPr lang="en" dirty="0" smtClean="0"/>
                <a:t>θ </a:t>
              </a:r>
              <a:endParaRPr lang="en-US" dirty="0"/>
            </a:p>
          </p:txBody>
        </p:sp>
      </p:grpSp>
      <p:cxnSp>
        <p:nvCxnSpPr>
          <p:cNvPr id="3" name="Straight Arrow Connector 2"/>
          <p:cNvCxnSpPr/>
          <p:nvPr/>
        </p:nvCxnSpPr>
        <p:spPr>
          <a:xfrm flipV="1">
            <a:off x="6539994" y="3882829"/>
            <a:ext cx="1352557" cy="166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6539994" y="2743200"/>
            <a:ext cx="0" cy="115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427705" y="3868904"/>
            <a:ext cx="322524" cy="369332"/>
          </a:xfrm>
          <a:prstGeom prst="rect">
            <a:avLst/>
          </a:prstGeom>
          <a:noFill/>
        </p:spPr>
        <p:txBody>
          <a:bodyPr wrap="none" rtlCol="0">
            <a:spAutoFit/>
          </a:bodyPr>
          <a:lstStyle/>
          <a:p>
            <a:r>
              <a:rPr lang="en-US" dirty="0" err="1" smtClean="0">
                <a:solidFill>
                  <a:schemeClr val="tx2">
                    <a:lumMod val="60000"/>
                    <a:lumOff val="40000"/>
                  </a:schemeClr>
                </a:solidFill>
              </a:rPr>
              <a:t>x</a:t>
            </a:r>
            <a:r>
              <a:rPr lang="en-US" baseline="-25000" dirty="0" err="1" smtClean="0">
                <a:solidFill>
                  <a:schemeClr val="tx2">
                    <a:lumMod val="60000"/>
                    <a:lumOff val="40000"/>
                  </a:schemeClr>
                </a:solidFill>
              </a:rPr>
              <a:t>I</a:t>
            </a:r>
            <a:endParaRPr lang="en-US" baseline="-25000" dirty="0">
              <a:solidFill>
                <a:schemeClr val="tx2">
                  <a:lumMod val="60000"/>
                  <a:lumOff val="40000"/>
                </a:schemeClr>
              </a:solidFill>
            </a:endParaRPr>
          </a:p>
        </p:txBody>
      </p:sp>
      <p:sp>
        <p:nvSpPr>
          <p:cNvPr id="29" name="TextBox 28"/>
          <p:cNvSpPr txBox="1"/>
          <p:nvPr/>
        </p:nvSpPr>
        <p:spPr>
          <a:xfrm>
            <a:off x="6306496" y="3048000"/>
            <a:ext cx="327334" cy="369332"/>
          </a:xfrm>
          <a:prstGeom prst="rect">
            <a:avLst/>
          </a:prstGeom>
          <a:noFill/>
        </p:spPr>
        <p:txBody>
          <a:bodyPr wrap="none" rtlCol="0">
            <a:spAutoFit/>
          </a:bodyPr>
          <a:lstStyle/>
          <a:p>
            <a:r>
              <a:rPr lang="en-US" dirty="0" err="1" smtClean="0">
                <a:solidFill>
                  <a:schemeClr val="tx2">
                    <a:lumMod val="60000"/>
                    <a:lumOff val="40000"/>
                  </a:schemeClr>
                </a:solidFill>
              </a:rPr>
              <a:t>y</a:t>
            </a:r>
            <a:r>
              <a:rPr lang="en-US" baseline="-25000" dirty="0" err="1" smtClean="0">
                <a:solidFill>
                  <a:schemeClr val="tx2">
                    <a:lumMod val="60000"/>
                    <a:lumOff val="40000"/>
                  </a:schemeClr>
                </a:solidFill>
              </a:rPr>
              <a:t>I</a:t>
            </a:r>
            <a:endParaRPr lang="en-US" baseline="-25000" dirty="0">
              <a:solidFill>
                <a:schemeClr val="tx2">
                  <a:lumMod val="60000"/>
                  <a:lumOff val="40000"/>
                </a:schemeClr>
              </a:solidFill>
            </a:endParaRPr>
          </a:p>
        </p:txBody>
      </p:sp>
      <p:cxnSp>
        <p:nvCxnSpPr>
          <p:cNvPr id="31" name="Straight Arrow Connector 30"/>
          <p:cNvCxnSpPr/>
          <p:nvPr/>
        </p:nvCxnSpPr>
        <p:spPr>
          <a:xfrm flipV="1">
            <a:off x="6539994" y="3048000"/>
            <a:ext cx="470406" cy="83482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flipH="1" flipV="1">
            <a:off x="5699296" y="3417332"/>
            <a:ext cx="840698" cy="4738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8" name="Rectangle 257"/>
          <p:cNvSpPr/>
          <p:nvPr/>
        </p:nvSpPr>
        <p:spPr>
          <a:xfrm>
            <a:off x="6969760" y="3252634"/>
            <a:ext cx="284052" cy="369332"/>
          </a:xfrm>
          <a:prstGeom prst="rect">
            <a:avLst/>
          </a:prstGeom>
        </p:spPr>
        <p:txBody>
          <a:bodyPr wrap="none">
            <a:spAutoFit/>
          </a:bodyPr>
          <a:lstStyle/>
          <a:p>
            <a:r>
              <a:rPr lang="en-US" dirty="0">
                <a:solidFill>
                  <a:srgbClr val="FF0000"/>
                </a:solidFill>
              </a:rPr>
              <a:t>x</a:t>
            </a:r>
          </a:p>
        </p:txBody>
      </p:sp>
      <p:sp>
        <p:nvSpPr>
          <p:cNvPr id="259" name="Rectangle 258"/>
          <p:cNvSpPr/>
          <p:nvPr/>
        </p:nvSpPr>
        <p:spPr>
          <a:xfrm>
            <a:off x="5697143" y="3578755"/>
            <a:ext cx="288862" cy="369332"/>
          </a:xfrm>
          <a:prstGeom prst="rect">
            <a:avLst/>
          </a:prstGeom>
        </p:spPr>
        <p:txBody>
          <a:bodyPr wrap="none">
            <a:spAutoFit/>
          </a:bodyPr>
          <a:lstStyle/>
          <a:p>
            <a:r>
              <a:rPr lang="en-US" dirty="0">
                <a:solidFill>
                  <a:srgbClr val="FF0000"/>
                </a:solidFill>
              </a:rPr>
              <a:t>y</a:t>
            </a:r>
          </a:p>
        </p:txBody>
      </p:sp>
      <p:sp>
        <p:nvSpPr>
          <p:cNvPr id="2" name="TextBox 1"/>
          <p:cNvSpPr txBox="1"/>
          <p:nvPr/>
        </p:nvSpPr>
        <p:spPr>
          <a:xfrm>
            <a:off x="533400" y="5922241"/>
            <a:ext cx="5106591" cy="646331"/>
          </a:xfrm>
          <a:prstGeom prst="rect">
            <a:avLst/>
          </a:prstGeom>
          <a:noFill/>
        </p:spPr>
        <p:txBody>
          <a:bodyPr wrap="none" rtlCol="0">
            <a:spAutoFit/>
          </a:bodyPr>
          <a:lstStyle/>
          <a:p>
            <a:pPr marL="285750" indent="-285750">
              <a:buFont typeface="Arial" panose="020B0604020202020204" pitchFamily="34" charset="0"/>
              <a:buChar char="•"/>
            </a:pPr>
            <a:r>
              <a:rPr lang="en-US" dirty="0" smtClean="0"/>
              <a:t>In general, integrals cannot be solved analytically</a:t>
            </a:r>
          </a:p>
          <a:p>
            <a:pPr marL="285750" indent="-285750">
              <a:buFont typeface="Arial" panose="020B0604020202020204" pitchFamily="34" charset="0"/>
              <a:buChar char="•"/>
            </a:pPr>
            <a:r>
              <a:rPr lang="el-GR" dirty="0" smtClean="0"/>
              <a:t>ω</a:t>
            </a:r>
            <a:r>
              <a:rPr lang="en-US" dirty="0" smtClean="0"/>
              <a:t>(t) and v(t) are functions of time </a:t>
            </a:r>
            <a:endParaRPr lang="en-US" dirty="0"/>
          </a:p>
        </p:txBody>
      </p:sp>
    </p:spTree>
    <p:extLst>
      <p:ext uri="{BB962C8B-B14F-4D97-AF65-F5344CB8AC3E}">
        <p14:creationId xmlns:p14="http://schemas.microsoft.com/office/powerpoint/2010/main" val="3187636682"/>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Forward Kinematics</a:t>
            </a:r>
          </a:p>
        </p:txBody>
      </p:sp>
      <p:sp>
        <p:nvSpPr>
          <p:cNvPr id="281" name="Shape 281"/>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a:spcBef>
                <a:spcPts val="0"/>
              </a:spcBef>
              <a:buNone/>
            </a:pPr>
            <a:r>
              <a:rPr lang="en" sz="1800"/>
              <a:t>Assume constant v, θ</a:t>
            </a:r>
            <a:r>
              <a:rPr lang="en" sz="1800" baseline="-25000"/>
              <a:t>0</a:t>
            </a:r>
            <a:r>
              <a:rPr lang="en" sz="1800"/>
              <a:t>=0</a:t>
            </a:r>
          </a:p>
        </p:txBody>
      </p:sp>
      <p:pic>
        <p:nvPicPr>
          <p:cNvPr id="282" name="Shape 282"/>
          <p:cNvPicPr preferRelativeResize="0"/>
          <p:nvPr/>
        </p:nvPicPr>
        <p:blipFill rotWithShape="1">
          <a:blip r:embed="rId3">
            <a:alphaModFix/>
          </a:blip>
          <a:srcRect l="19387" t="20844" r="22040" b="60995"/>
          <a:stretch/>
        </p:blipFill>
        <p:spPr>
          <a:xfrm>
            <a:off x="395650" y="2166575"/>
            <a:ext cx="6080273" cy="1083899"/>
          </a:xfrm>
          <a:prstGeom prst="rect">
            <a:avLst/>
          </a:prstGeom>
          <a:noFill/>
          <a:ln>
            <a:noFill/>
          </a:ln>
        </p:spPr>
      </p:pic>
      <p:pic>
        <p:nvPicPr>
          <p:cNvPr id="283" name="Shape 283"/>
          <p:cNvPicPr preferRelativeResize="0"/>
          <p:nvPr/>
        </p:nvPicPr>
        <p:blipFill rotWithShape="1">
          <a:blip r:embed="rId3">
            <a:alphaModFix/>
          </a:blip>
          <a:srcRect l="18678" t="39821" r="22749" b="42018"/>
          <a:stretch/>
        </p:blipFill>
        <p:spPr>
          <a:xfrm>
            <a:off x="560350" y="3383775"/>
            <a:ext cx="6080273" cy="1083899"/>
          </a:xfrm>
          <a:prstGeom prst="rect">
            <a:avLst/>
          </a:prstGeom>
          <a:noFill/>
          <a:ln>
            <a:noFill/>
          </a:ln>
        </p:spPr>
      </p:pic>
      <p:pic>
        <p:nvPicPr>
          <p:cNvPr id="284" name="Shape 284"/>
          <p:cNvPicPr preferRelativeResize="0"/>
          <p:nvPr/>
        </p:nvPicPr>
        <p:blipFill rotWithShape="1">
          <a:blip r:embed="rId3">
            <a:alphaModFix/>
          </a:blip>
          <a:srcRect l="42782" t="55909" r="20719" b="25930"/>
          <a:stretch/>
        </p:blipFill>
        <p:spPr>
          <a:xfrm>
            <a:off x="4136949" y="4418425"/>
            <a:ext cx="3788823" cy="1083899"/>
          </a:xfrm>
          <a:prstGeom prst="rect">
            <a:avLst/>
          </a:prstGeom>
          <a:noFill/>
          <a:ln>
            <a:noFill/>
          </a:ln>
        </p:spPr>
      </p:pic>
      <p:pic>
        <p:nvPicPr>
          <p:cNvPr id="285" name="Shape 285"/>
          <p:cNvPicPr preferRelativeResize="0"/>
          <p:nvPr/>
        </p:nvPicPr>
        <p:blipFill rotWithShape="1">
          <a:blip r:embed="rId3">
            <a:alphaModFix/>
          </a:blip>
          <a:srcRect l="30844" t="71883" r="33397" b="12518"/>
          <a:stretch/>
        </p:blipFill>
        <p:spPr>
          <a:xfrm>
            <a:off x="560349" y="5405150"/>
            <a:ext cx="3712050" cy="930974"/>
          </a:xfrm>
          <a:prstGeom prst="rect">
            <a:avLst/>
          </a:prstGeom>
          <a:noFill/>
          <a:ln>
            <a:noFill/>
          </a:ln>
        </p:spPr>
      </p:pic>
    </p:spTree>
    <p:extLst>
      <p:ext uri="{BB962C8B-B14F-4D97-AF65-F5344CB8AC3E}">
        <p14:creationId xmlns:p14="http://schemas.microsoft.com/office/powerpoint/2010/main" val="221182116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2"/>
                                        </p:tgtEl>
                                        <p:attrNameLst>
                                          <p:attrName>style.visibility</p:attrName>
                                        </p:attrNameLst>
                                      </p:cBhvr>
                                      <p:to>
                                        <p:strVal val="visible"/>
                                      </p:to>
                                    </p:set>
                                    <p:animEffect transition="in" filter="fade">
                                      <p:cBhvr>
                                        <p:cTn id="7" dur="1"/>
                                        <p:tgtEl>
                                          <p:spTgt spid="2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3"/>
                                        </p:tgtEl>
                                        <p:attrNameLst>
                                          <p:attrName>style.visibility</p:attrName>
                                        </p:attrNameLst>
                                      </p:cBhvr>
                                      <p:to>
                                        <p:strVal val="visible"/>
                                      </p:to>
                                    </p:set>
                                    <p:animEffect transition="in" filter="fade">
                                      <p:cBhvr>
                                        <p:cTn id="12" dur="1"/>
                                        <p:tgtEl>
                                          <p:spTgt spid="2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4"/>
                                        </p:tgtEl>
                                        <p:attrNameLst>
                                          <p:attrName>style.visibility</p:attrName>
                                        </p:attrNameLst>
                                      </p:cBhvr>
                                      <p:to>
                                        <p:strVal val="visible"/>
                                      </p:to>
                                    </p:set>
                                    <p:animEffect transition="in" filter="fade">
                                      <p:cBhvr>
                                        <p:cTn id="17" dur="1"/>
                                        <p:tgtEl>
                                          <p:spTgt spid="28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5"/>
                                        </p:tgtEl>
                                        <p:attrNameLst>
                                          <p:attrName>style.visibility</p:attrName>
                                        </p:attrNameLst>
                                      </p:cBhvr>
                                      <p:to>
                                        <p:strVal val="visible"/>
                                      </p:to>
                                    </p:set>
                                    <p:animEffect transition="in" filter="fade">
                                      <p:cBhvr>
                                        <p:cTn id="22" dur="1"/>
                                        <p:tgtEl>
                                          <p:spTgt spid="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Inverse Kinematics</a:t>
            </a:r>
          </a:p>
        </p:txBody>
      </p:sp>
      <p:grpSp>
        <p:nvGrpSpPr>
          <p:cNvPr id="291" name="Shape 291"/>
          <p:cNvGrpSpPr/>
          <p:nvPr/>
        </p:nvGrpSpPr>
        <p:grpSpPr>
          <a:xfrm rot="-5400000">
            <a:off x="2766544" y="4890759"/>
            <a:ext cx="1535795" cy="1426509"/>
            <a:chOff x="5577500" y="418600"/>
            <a:chExt cx="2942699" cy="2733299"/>
          </a:xfrm>
        </p:grpSpPr>
        <p:sp>
          <p:nvSpPr>
            <p:cNvPr id="292" name="Shape 292"/>
            <p:cNvSpPr/>
            <p:nvPr/>
          </p:nvSpPr>
          <p:spPr>
            <a:xfrm>
              <a:off x="5577500" y="418600"/>
              <a:ext cx="2942699" cy="2733299"/>
            </a:xfrm>
            <a:prstGeom prst="rect">
              <a:avLst/>
            </a:prstGeom>
            <a:solidFill>
              <a:srgbClr val="6AA84F"/>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93" name="Shape 293"/>
            <p:cNvSpPr/>
            <p:nvPr/>
          </p:nvSpPr>
          <p:spPr>
            <a:xfrm>
              <a:off x="6353150" y="51375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94" name="Shape 294"/>
            <p:cNvSpPr/>
            <p:nvPr/>
          </p:nvSpPr>
          <p:spPr>
            <a:xfrm>
              <a:off x="6353150" y="234400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295" name="Shape 295"/>
          <p:cNvGrpSpPr/>
          <p:nvPr/>
        </p:nvGrpSpPr>
        <p:grpSpPr>
          <a:xfrm rot="-3499019">
            <a:off x="3850630" y="1613876"/>
            <a:ext cx="1535727" cy="1426446"/>
            <a:chOff x="5577500" y="418600"/>
            <a:chExt cx="2942699" cy="2733299"/>
          </a:xfrm>
        </p:grpSpPr>
        <p:sp>
          <p:nvSpPr>
            <p:cNvPr id="296" name="Shape 296"/>
            <p:cNvSpPr/>
            <p:nvPr/>
          </p:nvSpPr>
          <p:spPr>
            <a:xfrm>
              <a:off x="5577500" y="418600"/>
              <a:ext cx="2942699" cy="2733299"/>
            </a:xfrm>
            <a:prstGeom prst="rect">
              <a:avLst/>
            </a:prstGeom>
            <a:solidFill>
              <a:srgbClr val="6AA84F"/>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97" name="Shape 297"/>
            <p:cNvSpPr/>
            <p:nvPr/>
          </p:nvSpPr>
          <p:spPr>
            <a:xfrm>
              <a:off x="6353150" y="51375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98" name="Shape 298"/>
            <p:cNvSpPr/>
            <p:nvPr/>
          </p:nvSpPr>
          <p:spPr>
            <a:xfrm>
              <a:off x="6353150" y="234400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299" name="Shape 299"/>
          <p:cNvGrpSpPr/>
          <p:nvPr/>
        </p:nvGrpSpPr>
        <p:grpSpPr>
          <a:xfrm>
            <a:off x="2766559" y="3382373"/>
            <a:ext cx="1535795" cy="1426509"/>
            <a:chOff x="5577500" y="418600"/>
            <a:chExt cx="2942699" cy="2733299"/>
          </a:xfrm>
        </p:grpSpPr>
        <p:sp>
          <p:nvSpPr>
            <p:cNvPr id="300" name="Shape 300"/>
            <p:cNvSpPr/>
            <p:nvPr/>
          </p:nvSpPr>
          <p:spPr>
            <a:xfrm>
              <a:off x="5577500" y="418600"/>
              <a:ext cx="2942699" cy="2733299"/>
            </a:xfrm>
            <a:prstGeom prst="rect">
              <a:avLst/>
            </a:prstGeom>
            <a:solidFill>
              <a:srgbClr val="6AA84F"/>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01" name="Shape 301"/>
            <p:cNvSpPr/>
            <p:nvPr/>
          </p:nvSpPr>
          <p:spPr>
            <a:xfrm>
              <a:off x="6353150" y="51375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02" name="Shape 302"/>
            <p:cNvSpPr/>
            <p:nvPr/>
          </p:nvSpPr>
          <p:spPr>
            <a:xfrm>
              <a:off x="6353150" y="2344000"/>
              <a:ext cx="1391400" cy="664799"/>
            </a:xfrm>
            <a:prstGeom prst="rect">
              <a:avLst/>
            </a:prstGeom>
            <a:solidFill>
              <a:srgbClr val="999999"/>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303" name="Shape 303"/>
          <p:cNvSpPr txBox="1"/>
          <p:nvPr/>
        </p:nvSpPr>
        <p:spPr>
          <a:xfrm>
            <a:off x="5048075" y="3976900"/>
            <a:ext cx="3053399" cy="2056200"/>
          </a:xfrm>
          <a:prstGeom prst="rect">
            <a:avLst/>
          </a:prstGeom>
          <a:noFill/>
          <a:ln>
            <a:noFill/>
          </a:ln>
        </p:spPr>
        <p:txBody>
          <a:bodyPr lIns="91425" tIns="91425" rIns="91425" bIns="91425" anchor="t" anchorCtr="0">
            <a:noAutofit/>
          </a:bodyPr>
          <a:lstStyle/>
          <a:p>
            <a:pPr lvl="0" algn="ctr">
              <a:spcBef>
                <a:spcPts val="0"/>
              </a:spcBef>
              <a:buNone/>
            </a:pPr>
            <a:r>
              <a:rPr lang="en" sz="2400">
                <a:latin typeface="Nixie One"/>
                <a:ea typeface="Nixie One"/>
                <a:cs typeface="Nixie One"/>
                <a:sym typeface="Nixie One"/>
              </a:rPr>
              <a:t>Solution with constant velocities does not always exist!</a:t>
            </a:r>
          </a:p>
        </p:txBody>
      </p:sp>
    </p:spTree>
    <p:extLst>
      <p:ext uri="{BB962C8B-B14F-4D97-AF65-F5344CB8AC3E}">
        <p14:creationId xmlns:p14="http://schemas.microsoft.com/office/powerpoint/2010/main" val="49869088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5"/>
                                        </p:tgtEl>
                                        <p:attrNameLst>
                                          <p:attrName>style.visibility</p:attrName>
                                        </p:attrNameLst>
                                      </p:cBhvr>
                                      <p:to>
                                        <p:strVal val="visible"/>
                                      </p:to>
                                    </p:set>
                                    <p:animEffect transition="in" filter="fade">
                                      <p:cBhvr>
                                        <p:cTn id="7" dur="1"/>
                                        <p:tgtEl>
                                          <p:spTgt spid="2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9"/>
                                        </p:tgtEl>
                                        <p:attrNameLst>
                                          <p:attrName>style.visibility</p:attrName>
                                        </p:attrNameLst>
                                      </p:cBhvr>
                                      <p:to>
                                        <p:strVal val="visible"/>
                                      </p:to>
                                    </p:set>
                                    <p:animEffect transition="in" filter="fade">
                                      <p:cBhvr>
                                        <p:cTn id="12" dur="1"/>
                                        <p:tgtEl>
                                          <p:spTgt spid="2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3"/>
                                        </p:tgtEl>
                                        <p:attrNameLst>
                                          <p:attrName>style.visibility</p:attrName>
                                        </p:attrNameLst>
                                      </p:cBhvr>
                                      <p:to>
                                        <p:strVal val="visible"/>
                                      </p:to>
                                    </p:set>
                                    <p:animEffect transition="in" filter="fade">
                                      <p:cBhvr>
                                        <p:cTn id="17" dur="1"/>
                                        <p:tgtEl>
                                          <p:spTgt spid="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Kinematics</a:t>
            </a:r>
          </a:p>
        </p:txBody>
      </p:sp>
      <p:sp>
        <p:nvSpPr>
          <p:cNvPr id="46" name="Shape 46"/>
          <p:cNvSpPr txBox="1">
            <a:spLocks noGrp="1"/>
          </p:cNvSpPr>
          <p:nvPr>
            <p:ph type="body" idx="1"/>
          </p:nvPr>
        </p:nvSpPr>
        <p:spPr>
          <a:xfrm>
            <a:off x="457200" y="1219200"/>
            <a:ext cx="8229600" cy="4967700"/>
          </a:xfrm>
          <a:prstGeom prst="rect">
            <a:avLst/>
          </a:prstGeom>
        </p:spPr>
        <p:txBody>
          <a:bodyPr lIns="91425" tIns="91425" rIns="91425" bIns="91425" anchor="t" anchorCtr="0">
            <a:noAutofit/>
          </a:bodyPr>
          <a:lstStyle/>
          <a:p>
            <a:pPr lvl="0" rtl="0">
              <a:spcBef>
                <a:spcPts val="0"/>
              </a:spcBef>
              <a:buNone/>
            </a:pPr>
            <a:r>
              <a:rPr lang="en" sz="2400" b="1" dirty="0">
                <a:solidFill>
                  <a:srgbClr val="252525"/>
                </a:solidFill>
                <a:highlight>
                  <a:srgbClr val="FFFFFF"/>
                </a:highlight>
                <a:latin typeface="Arial"/>
                <a:ea typeface="Arial"/>
                <a:cs typeface="Arial"/>
                <a:sym typeface="Arial"/>
              </a:rPr>
              <a:t>Kinematics</a:t>
            </a:r>
            <a:r>
              <a:rPr lang="en" sz="2400" dirty="0">
                <a:solidFill>
                  <a:srgbClr val="252525"/>
                </a:solidFill>
                <a:highlight>
                  <a:srgbClr val="FFFFFF"/>
                </a:highlight>
                <a:latin typeface="Arial"/>
                <a:ea typeface="Arial"/>
                <a:cs typeface="Arial"/>
                <a:sym typeface="Arial"/>
              </a:rPr>
              <a:t> is the branch of </a:t>
            </a:r>
            <a:r>
              <a:rPr lang="en" sz="2400" dirty="0">
                <a:solidFill>
                  <a:srgbClr val="0B0080"/>
                </a:solidFill>
                <a:highlight>
                  <a:srgbClr val="FFFFFF"/>
                </a:highlight>
                <a:latin typeface="Arial"/>
                <a:ea typeface="Arial"/>
                <a:cs typeface="Arial"/>
                <a:sym typeface="Arial"/>
                <a:hlinkClick r:id="rId3"/>
              </a:rPr>
              <a:t>classical mechanics</a:t>
            </a:r>
            <a:r>
              <a:rPr lang="en" sz="2400" dirty="0">
                <a:solidFill>
                  <a:srgbClr val="252525"/>
                </a:solidFill>
                <a:highlight>
                  <a:srgbClr val="FFFFFF"/>
                </a:highlight>
                <a:latin typeface="Arial"/>
                <a:ea typeface="Arial"/>
                <a:cs typeface="Arial"/>
                <a:sym typeface="Arial"/>
              </a:rPr>
              <a:t> which describes the </a:t>
            </a:r>
            <a:r>
              <a:rPr lang="en" sz="2400" dirty="0">
                <a:solidFill>
                  <a:srgbClr val="0B0080"/>
                </a:solidFill>
                <a:highlight>
                  <a:srgbClr val="FFFFFF"/>
                </a:highlight>
                <a:latin typeface="Arial"/>
                <a:ea typeface="Arial"/>
                <a:cs typeface="Arial"/>
                <a:sym typeface="Arial"/>
                <a:hlinkClick r:id="rId4"/>
              </a:rPr>
              <a:t>motion</a:t>
            </a:r>
            <a:r>
              <a:rPr lang="en" sz="2400" dirty="0">
                <a:solidFill>
                  <a:srgbClr val="252525"/>
                </a:solidFill>
                <a:highlight>
                  <a:srgbClr val="FFFFFF"/>
                </a:highlight>
                <a:latin typeface="Arial"/>
                <a:ea typeface="Arial"/>
                <a:cs typeface="Arial"/>
                <a:sym typeface="Arial"/>
              </a:rPr>
              <a:t> of points, bodies (objects) and systems of bodies (groups of objects) without consideration of the causes of motion.</a:t>
            </a:r>
            <a:r>
              <a:rPr lang="en" sz="2400" baseline="30000" dirty="0">
                <a:solidFill>
                  <a:srgbClr val="0B0080"/>
                </a:solidFill>
                <a:highlight>
                  <a:srgbClr val="FFFFFF"/>
                </a:highlight>
                <a:latin typeface="Arial"/>
                <a:ea typeface="Arial"/>
                <a:cs typeface="Arial"/>
                <a:sym typeface="Arial"/>
                <a:hlinkClick r:id="rId5"/>
              </a:rPr>
              <a:t>[1]</a:t>
            </a:r>
            <a:r>
              <a:rPr lang="en" sz="2400" baseline="30000" dirty="0">
                <a:solidFill>
                  <a:srgbClr val="0B0080"/>
                </a:solidFill>
                <a:highlight>
                  <a:srgbClr val="FFFFFF"/>
                </a:highlight>
                <a:latin typeface="Arial"/>
                <a:ea typeface="Arial"/>
                <a:cs typeface="Arial"/>
                <a:sym typeface="Arial"/>
                <a:hlinkClick r:id="rId6"/>
              </a:rPr>
              <a:t>[2]</a:t>
            </a:r>
            <a:r>
              <a:rPr lang="en" sz="2400" baseline="30000" dirty="0">
                <a:solidFill>
                  <a:srgbClr val="0B0080"/>
                </a:solidFill>
                <a:highlight>
                  <a:srgbClr val="FFFFFF"/>
                </a:highlight>
                <a:latin typeface="Arial"/>
                <a:ea typeface="Arial"/>
                <a:cs typeface="Arial"/>
                <a:sym typeface="Arial"/>
                <a:hlinkClick r:id="rId7"/>
              </a:rPr>
              <a:t>[3]</a:t>
            </a:r>
            <a:r>
              <a:rPr lang="en" sz="2400" dirty="0">
                <a:solidFill>
                  <a:srgbClr val="252525"/>
                </a:solidFill>
                <a:highlight>
                  <a:srgbClr val="FFFFFF"/>
                </a:highlight>
                <a:latin typeface="Arial"/>
                <a:ea typeface="Arial"/>
                <a:cs typeface="Arial"/>
                <a:sym typeface="Arial"/>
              </a:rPr>
              <a:t> The term is the English version of </a:t>
            </a:r>
            <a:r>
              <a:rPr lang="en" sz="2400" dirty="0">
                <a:solidFill>
                  <a:srgbClr val="0B0080"/>
                </a:solidFill>
                <a:highlight>
                  <a:srgbClr val="FFFFFF"/>
                </a:highlight>
                <a:latin typeface="Arial"/>
                <a:ea typeface="Arial"/>
                <a:cs typeface="Arial"/>
                <a:sym typeface="Arial"/>
                <a:hlinkClick r:id="rId8"/>
              </a:rPr>
              <a:t>A.M. Ampère</a:t>
            </a:r>
            <a:r>
              <a:rPr lang="en" sz="2400" dirty="0">
                <a:solidFill>
                  <a:srgbClr val="252525"/>
                </a:solidFill>
                <a:highlight>
                  <a:srgbClr val="FFFFFF"/>
                </a:highlight>
                <a:latin typeface="Arial"/>
                <a:ea typeface="Arial"/>
                <a:cs typeface="Arial"/>
                <a:sym typeface="Arial"/>
              </a:rPr>
              <a:t>'s </a:t>
            </a:r>
            <a:r>
              <a:rPr lang="en" sz="2400" i="1" dirty="0">
                <a:solidFill>
                  <a:srgbClr val="252525"/>
                </a:solidFill>
                <a:highlight>
                  <a:srgbClr val="FFFFFF"/>
                </a:highlight>
                <a:latin typeface="Arial"/>
                <a:ea typeface="Arial"/>
                <a:cs typeface="Arial"/>
                <a:sym typeface="Arial"/>
              </a:rPr>
              <a:t>cinématique,</a:t>
            </a:r>
            <a:r>
              <a:rPr lang="en" sz="2400" baseline="30000" dirty="0">
                <a:solidFill>
                  <a:srgbClr val="0B0080"/>
                </a:solidFill>
                <a:highlight>
                  <a:srgbClr val="FFFFFF"/>
                </a:highlight>
                <a:latin typeface="Arial"/>
                <a:ea typeface="Arial"/>
                <a:cs typeface="Arial"/>
                <a:sym typeface="Arial"/>
                <a:hlinkClick r:id="rId9"/>
              </a:rPr>
              <a:t>[4]</a:t>
            </a:r>
            <a:r>
              <a:rPr lang="en" sz="2400" dirty="0">
                <a:solidFill>
                  <a:srgbClr val="252525"/>
                </a:solidFill>
                <a:highlight>
                  <a:srgbClr val="FFFFFF"/>
                </a:highlight>
                <a:latin typeface="Arial"/>
                <a:ea typeface="Arial"/>
                <a:cs typeface="Arial"/>
                <a:sym typeface="Arial"/>
              </a:rPr>
              <a:t> which he constructed from the </a:t>
            </a:r>
            <a:r>
              <a:rPr lang="en" sz="2400" dirty="0">
                <a:solidFill>
                  <a:srgbClr val="0B0080"/>
                </a:solidFill>
                <a:highlight>
                  <a:srgbClr val="FFFFFF"/>
                </a:highlight>
                <a:latin typeface="Arial"/>
                <a:ea typeface="Arial"/>
                <a:cs typeface="Arial"/>
                <a:sym typeface="Arial"/>
                <a:hlinkClick r:id="rId10"/>
              </a:rPr>
              <a:t>Greek</a:t>
            </a:r>
            <a:r>
              <a:rPr lang="en" sz="2400" dirty="0">
                <a:solidFill>
                  <a:srgbClr val="252525"/>
                </a:solidFill>
                <a:highlight>
                  <a:srgbClr val="FFFFFF"/>
                </a:highlight>
                <a:latin typeface="Arial"/>
                <a:ea typeface="Arial"/>
                <a:cs typeface="Arial"/>
                <a:sym typeface="Arial"/>
              </a:rPr>
              <a:t> κίνημα </a:t>
            </a:r>
            <a:r>
              <a:rPr lang="en" sz="2400" i="1" dirty="0">
                <a:solidFill>
                  <a:srgbClr val="252525"/>
                </a:solidFill>
                <a:highlight>
                  <a:srgbClr val="FFFFFF"/>
                </a:highlight>
                <a:latin typeface="Arial"/>
                <a:ea typeface="Arial"/>
                <a:cs typeface="Arial"/>
                <a:sym typeface="Arial"/>
              </a:rPr>
              <a:t>kinema</a:t>
            </a:r>
            <a:r>
              <a:rPr lang="en" sz="2400" dirty="0">
                <a:solidFill>
                  <a:srgbClr val="252525"/>
                </a:solidFill>
                <a:highlight>
                  <a:srgbClr val="FFFFFF"/>
                </a:highlight>
                <a:latin typeface="Arial"/>
                <a:ea typeface="Arial"/>
                <a:cs typeface="Arial"/>
                <a:sym typeface="Arial"/>
              </a:rPr>
              <a:t> "movement, motion", derived from κινεῖν </a:t>
            </a:r>
            <a:r>
              <a:rPr lang="en" sz="2400" i="1" dirty="0">
                <a:solidFill>
                  <a:srgbClr val="252525"/>
                </a:solidFill>
                <a:highlight>
                  <a:srgbClr val="FFFFFF"/>
                </a:highlight>
                <a:latin typeface="Arial"/>
                <a:ea typeface="Arial"/>
                <a:cs typeface="Arial"/>
                <a:sym typeface="Arial"/>
              </a:rPr>
              <a:t>kinein</a:t>
            </a:r>
            <a:r>
              <a:rPr lang="en" sz="2400" dirty="0">
                <a:solidFill>
                  <a:srgbClr val="252525"/>
                </a:solidFill>
                <a:highlight>
                  <a:srgbClr val="FFFFFF"/>
                </a:highlight>
                <a:latin typeface="Arial"/>
                <a:ea typeface="Arial"/>
                <a:cs typeface="Arial"/>
                <a:sym typeface="Arial"/>
              </a:rPr>
              <a:t> "to move".</a:t>
            </a:r>
            <a:r>
              <a:rPr lang="en" sz="2400" baseline="30000" dirty="0">
                <a:solidFill>
                  <a:srgbClr val="0B0080"/>
                </a:solidFill>
                <a:highlight>
                  <a:srgbClr val="FFFFFF"/>
                </a:highlight>
                <a:latin typeface="Arial"/>
                <a:ea typeface="Arial"/>
                <a:cs typeface="Arial"/>
                <a:sym typeface="Arial"/>
                <a:hlinkClick r:id="rId11"/>
              </a:rPr>
              <a:t>[5]</a:t>
            </a:r>
            <a:r>
              <a:rPr lang="en" sz="2400" baseline="30000" dirty="0">
                <a:solidFill>
                  <a:srgbClr val="0B0080"/>
                </a:solidFill>
                <a:highlight>
                  <a:srgbClr val="FFFFFF"/>
                </a:highlight>
                <a:latin typeface="Arial"/>
                <a:ea typeface="Arial"/>
                <a:cs typeface="Arial"/>
                <a:sym typeface="Arial"/>
                <a:hlinkClick r:id="rId12"/>
              </a:rPr>
              <a:t>[6</a:t>
            </a:r>
            <a:r>
              <a:rPr lang="en" sz="2400" baseline="30000" dirty="0" smtClean="0">
                <a:solidFill>
                  <a:srgbClr val="0B0080"/>
                </a:solidFill>
                <a:highlight>
                  <a:srgbClr val="FFFFFF"/>
                </a:highlight>
                <a:latin typeface="Arial"/>
                <a:ea typeface="Arial"/>
                <a:cs typeface="Arial"/>
                <a:sym typeface="Arial"/>
                <a:hlinkClick r:id="rId12"/>
              </a:rPr>
              <a:t>]</a:t>
            </a:r>
            <a:endParaRPr lang="en" sz="2400" baseline="30000" dirty="0">
              <a:solidFill>
                <a:srgbClr val="0B0080"/>
              </a:solidFill>
              <a:highlight>
                <a:srgbClr val="FFFFFF"/>
              </a:highlight>
              <a:latin typeface="Arial"/>
              <a:ea typeface="Arial"/>
              <a:cs typeface="Arial"/>
              <a:sym typeface="Arial"/>
              <a:hlinkClick r:id="rId12"/>
            </a:endParaRPr>
          </a:p>
          <a:p>
            <a:pPr lvl="0">
              <a:buNone/>
            </a:pPr>
            <a:r>
              <a:rPr lang="en-US" sz="2400" dirty="0" smtClean="0"/>
              <a:t>      </a:t>
            </a:r>
            <a:r>
              <a:rPr lang="en-US" sz="1600" dirty="0" smtClean="0"/>
              <a:t>Kinematics  is </a:t>
            </a:r>
            <a:r>
              <a:rPr lang="en-US" sz="1600" dirty="0"/>
              <a:t>often referred to as the "geometry of </a:t>
            </a:r>
            <a:r>
              <a:rPr lang="en-US" sz="1600" dirty="0" smtClean="0"/>
              <a:t>motion.“ Kinematics </a:t>
            </a:r>
            <a:r>
              <a:rPr lang="en-US" sz="1600" dirty="0"/>
              <a:t>begins with a description of the geometry of the system and the initial conditions of </a:t>
            </a:r>
            <a:r>
              <a:rPr lang="en-US" sz="1600" dirty="0" smtClean="0"/>
              <a:t> position</a:t>
            </a:r>
            <a:r>
              <a:rPr lang="en-US" sz="1600" dirty="0"/>
              <a:t>, velocity and or </a:t>
            </a:r>
            <a:r>
              <a:rPr lang="en-US" sz="1600" dirty="0" smtClean="0"/>
              <a:t>acceleration, </a:t>
            </a:r>
            <a:r>
              <a:rPr lang="en-US" sz="1600" dirty="0"/>
              <a:t>then from geometrical arguments it can determine the position, the velocity and the acceleration of any part of the system.  </a:t>
            </a:r>
            <a:endParaRPr lang="en-US" sz="1600" dirty="0" smtClean="0"/>
          </a:p>
          <a:p>
            <a:pPr lvl="0">
              <a:buNone/>
            </a:pPr>
            <a:endParaRPr lang="en-US" sz="1600" baseline="30000" dirty="0" smtClean="0">
              <a:solidFill>
                <a:srgbClr val="0B0080"/>
              </a:solidFill>
              <a:highlight>
                <a:srgbClr val="FFFFFF"/>
              </a:highlight>
              <a:latin typeface="Arial"/>
              <a:ea typeface="Arial"/>
              <a:cs typeface="Arial"/>
              <a:sym typeface="Arial"/>
            </a:endParaRPr>
          </a:p>
          <a:p>
            <a:pPr lvl="0">
              <a:buNone/>
            </a:pPr>
            <a:r>
              <a:rPr lang="en-US" sz="1600" baseline="30000" dirty="0" smtClean="0">
                <a:solidFill>
                  <a:srgbClr val="0B0080"/>
                </a:solidFill>
                <a:highlight>
                  <a:srgbClr val="FFFFFF"/>
                </a:highlight>
                <a:latin typeface="Arial"/>
                <a:ea typeface="Arial"/>
                <a:cs typeface="Arial"/>
                <a:sym typeface="Arial"/>
              </a:rPr>
              <a:t>In contrast  to </a:t>
            </a:r>
            <a:endParaRPr lang="en" sz="1600" baseline="30000" dirty="0" smtClean="0">
              <a:solidFill>
                <a:srgbClr val="0B0080"/>
              </a:solidFill>
              <a:highlight>
                <a:srgbClr val="FFFFFF"/>
              </a:highlight>
              <a:latin typeface="Arial"/>
              <a:ea typeface="Arial"/>
              <a:cs typeface="Arial"/>
              <a:sym typeface="Arial"/>
            </a:endParaRPr>
          </a:p>
          <a:p>
            <a:pPr lvl="0">
              <a:buNone/>
            </a:pPr>
            <a:r>
              <a:rPr lang="en-US" sz="2400" b="1" dirty="0" smtClean="0"/>
              <a:t>  Dynamics</a:t>
            </a:r>
            <a:r>
              <a:rPr lang="en-US" sz="2400" dirty="0" smtClean="0"/>
              <a:t>, is concerned with relationship between motion of bodies and its causes, the forces </a:t>
            </a:r>
            <a:r>
              <a:rPr lang="en" sz="1800" b="1" dirty="0" smtClean="0"/>
              <a:t>http://en.wikipedia.org/wiki/Kinematics</a:t>
            </a:r>
            <a:endParaRPr lang="en" sz="1800" b="1" dirty="0"/>
          </a:p>
        </p:txBody>
      </p:sp>
    </p:spTree>
    <p:extLst>
      <p:ext uri="{BB962C8B-B14F-4D97-AF65-F5344CB8AC3E}">
        <p14:creationId xmlns:p14="http://schemas.microsoft.com/office/powerpoint/2010/main" val="334579224"/>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r>
              <a:rPr lang="en-US" baseline="-25000" dirty="0" smtClean="0"/>
              <a:t>Using the notation of the books</a:t>
            </a:r>
            <a:br>
              <a:rPr lang="en-US" baseline="-25000" dirty="0" smtClean="0"/>
            </a:br>
            <a:endParaRPr lang="en-US" sz="2000" baseline="-25000" dirty="0"/>
          </a:p>
        </p:txBody>
      </p:sp>
      <p:sp>
        <p:nvSpPr>
          <p:cNvPr id="3" name="Rectangle 2"/>
          <p:cNvSpPr/>
          <p:nvPr/>
        </p:nvSpPr>
        <p:spPr>
          <a:xfrm>
            <a:off x="914400" y="1524000"/>
            <a:ext cx="2333909" cy="369332"/>
          </a:xfrm>
          <a:prstGeom prst="rect">
            <a:avLst/>
          </a:prstGeom>
        </p:spPr>
        <p:txBody>
          <a:bodyPr wrap="none">
            <a:spAutoFit/>
          </a:bodyPr>
          <a:lstStyle/>
          <a:p>
            <a:r>
              <a:rPr lang="en-US" dirty="0"/>
              <a:t>(</a:t>
            </a:r>
            <a:r>
              <a:rPr lang="en-US" dirty="0" err="1"/>
              <a:t>Siegwart</a:t>
            </a:r>
            <a:r>
              <a:rPr lang="en-US" dirty="0"/>
              <a:t> et al, </a:t>
            </a:r>
            <a:r>
              <a:rPr lang="en-US" dirty="0" err="1"/>
              <a:t>Correll</a:t>
            </a:r>
            <a:r>
              <a:rPr lang="en-US" dirty="0"/>
              <a:t>)</a:t>
            </a:r>
          </a:p>
        </p:txBody>
      </p:sp>
      <p:sp>
        <p:nvSpPr>
          <p:cNvPr id="4" name="Rectangle 3"/>
          <p:cNvSpPr/>
          <p:nvPr/>
        </p:nvSpPr>
        <p:spPr>
          <a:xfrm>
            <a:off x="1143000" y="2286000"/>
            <a:ext cx="6324745" cy="369332"/>
          </a:xfrm>
          <a:prstGeom prst="rect">
            <a:avLst/>
          </a:prstGeom>
        </p:spPr>
        <p:txBody>
          <a:bodyPr wrap="none">
            <a:spAutoFit/>
          </a:bodyPr>
          <a:lstStyle/>
          <a:p>
            <a:r>
              <a:rPr lang="en" dirty="0" smtClean="0"/>
              <a:t>We have a pose p(x,y, </a:t>
            </a:r>
            <a:r>
              <a:rPr lang="el-GR" dirty="0" smtClean="0"/>
              <a:t>θ</a:t>
            </a:r>
            <a:r>
              <a:rPr lang="en-US" dirty="0" smtClean="0"/>
              <a:t>) and we are interested in their changes </a:t>
            </a:r>
            <a:endParaRPr lang="en-US" dirty="0"/>
          </a:p>
        </p:txBody>
      </p:sp>
      <p:pic>
        <p:nvPicPr>
          <p:cNvPr id="8" name="Picture 7"/>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7162800" y="2350270"/>
            <a:ext cx="621792" cy="240792"/>
          </a:xfrm>
          <a:prstGeom prst="rect">
            <a:avLst/>
          </a:prstGeom>
        </p:spPr>
      </p:pic>
      <p:sp>
        <p:nvSpPr>
          <p:cNvPr id="9" name="TextBox 8"/>
          <p:cNvSpPr txBox="1"/>
          <p:nvPr/>
        </p:nvSpPr>
        <p:spPr>
          <a:xfrm>
            <a:off x="1295400" y="2839998"/>
            <a:ext cx="6122382" cy="369332"/>
          </a:xfrm>
          <a:prstGeom prst="rect">
            <a:avLst/>
          </a:prstGeom>
          <a:noFill/>
        </p:spPr>
        <p:txBody>
          <a:bodyPr wrap="none" rtlCol="0">
            <a:spAutoFit/>
          </a:bodyPr>
          <a:lstStyle/>
          <a:p>
            <a:r>
              <a:rPr lang="en-US" dirty="0" smtClean="0"/>
              <a:t>We control </a:t>
            </a:r>
            <a:r>
              <a:rPr lang="en-US" dirty="0" err="1" smtClean="0"/>
              <a:t>v</a:t>
            </a:r>
            <a:r>
              <a:rPr lang="en-US" baseline="-25000" dirty="0" err="1" smtClean="0"/>
              <a:t>L</a:t>
            </a:r>
            <a:r>
              <a:rPr lang="en-US" dirty="0" smtClean="0"/>
              <a:t> and </a:t>
            </a:r>
            <a:r>
              <a:rPr lang="en-US" dirty="0" err="1" smtClean="0"/>
              <a:t>v</a:t>
            </a:r>
            <a:r>
              <a:rPr lang="en-US" baseline="-25000" dirty="0" err="1" smtClean="0"/>
              <a:t>R</a:t>
            </a:r>
            <a:r>
              <a:rPr lang="en-US" baseline="-25000" dirty="0" smtClean="0"/>
              <a:t> </a:t>
            </a:r>
            <a:r>
              <a:rPr lang="en-US" dirty="0" smtClean="0"/>
              <a:t>or in terms of angles on the wheels </a:t>
            </a:r>
            <a:r>
              <a:rPr lang="en-US" baseline="-25000" dirty="0" smtClean="0"/>
              <a:t> </a:t>
            </a:r>
            <a:r>
              <a:rPr lang="el-GR" dirty="0" smtClean="0"/>
              <a:t>φ</a:t>
            </a:r>
            <a:r>
              <a:rPr lang="en-US" baseline="-25000" dirty="0" smtClean="0"/>
              <a:t>L</a:t>
            </a:r>
            <a:r>
              <a:rPr lang="en-US" dirty="0" smtClean="0"/>
              <a:t>, </a:t>
            </a:r>
            <a:r>
              <a:rPr lang="el-GR" dirty="0" smtClean="0"/>
              <a:t>φ</a:t>
            </a:r>
            <a:r>
              <a:rPr lang="en-US" baseline="-25000" dirty="0" smtClean="0"/>
              <a:t>R</a:t>
            </a:r>
            <a:r>
              <a:rPr lang="en-US" dirty="0" smtClean="0"/>
              <a:t> </a:t>
            </a:r>
            <a:endParaRPr lang="en-US" dirty="0"/>
          </a:p>
        </p:txBody>
      </p:sp>
      <p:pic>
        <p:nvPicPr>
          <p:cNvPr id="5" name="Picture 4"/>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295400" y="3276599"/>
            <a:ext cx="3382714" cy="485557"/>
          </a:xfrm>
          <a:prstGeom prst="rect">
            <a:avLst/>
          </a:prstGeom>
        </p:spPr>
      </p:pic>
      <p:cxnSp>
        <p:nvCxnSpPr>
          <p:cNvPr id="12" name="Straight Connector 11"/>
          <p:cNvCxnSpPr/>
          <p:nvPr/>
        </p:nvCxnSpPr>
        <p:spPr>
          <a:xfrm>
            <a:off x="5562600" y="3962400"/>
            <a:ext cx="1855182"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5943600" y="3230880"/>
            <a:ext cx="731520" cy="731520"/>
          </a:xfrm>
          <a:prstGeom prst="ellipse">
            <a:avLst/>
          </a:prstGeom>
          <a:solidFill>
            <a:schemeClr val="accent1">
              <a:alpha val="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p:cNvCxnSpPr>
            <a:endCxn id="13" idx="7"/>
          </p:cNvCxnSpPr>
          <p:nvPr/>
        </p:nvCxnSpPr>
        <p:spPr>
          <a:xfrm flipV="1">
            <a:off x="6309360" y="3338009"/>
            <a:ext cx="258631" cy="25863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309360" y="3209330"/>
            <a:ext cx="0" cy="38731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10304" y="3392825"/>
            <a:ext cx="264816" cy="369332"/>
          </a:xfrm>
          <a:prstGeom prst="rect">
            <a:avLst/>
          </a:prstGeom>
          <a:noFill/>
          <a:ln w="0">
            <a:noFill/>
          </a:ln>
        </p:spPr>
        <p:txBody>
          <a:bodyPr wrap="none" rtlCol="0">
            <a:spAutoFit/>
          </a:bodyPr>
          <a:lstStyle/>
          <a:p>
            <a:r>
              <a:rPr lang="en-US" dirty="0" smtClean="0"/>
              <a:t>r</a:t>
            </a:r>
            <a:endParaRPr lang="en-US" dirty="0"/>
          </a:p>
        </p:txBody>
      </p:sp>
      <p:sp>
        <p:nvSpPr>
          <p:cNvPr id="20" name="TextBox 19"/>
          <p:cNvSpPr txBox="1"/>
          <p:nvPr/>
        </p:nvSpPr>
        <p:spPr>
          <a:xfrm>
            <a:off x="6034970" y="3153343"/>
            <a:ext cx="335348" cy="369332"/>
          </a:xfrm>
          <a:prstGeom prst="rect">
            <a:avLst/>
          </a:prstGeom>
          <a:noFill/>
        </p:spPr>
        <p:txBody>
          <a:bodyPr wrap="none" rtlCol="0">
            <a:spAutoFit/>
          </a:bodyPr>
          <a:lstStyle/>
          <a:p>
            <a:r>
              <a:rPr lang="el-GR" dirty="0" smtClean="0"/>
              <a:t>φ</a:t>
            </a:r>
            <a:endParaRPr lang="en-US" dirty="0"/>
          </a:p>
        </p:txBody>
      </p:sp>
      <p:sp>
        <p:nvSpPr>
          <p:cNvPr id="21" name="Arc 20"/>
          <p:cNvSpPr/>
          <p:nvPr/>
        </p:nvSpPr>
        <p:spPr>
          <a:xfrm>
            <a:off x="6157472" y="3402984"/>
            <a:ext cx="303775" cy="71427"/>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1440083" y="4953000"/>
            <a:ext cx="6027420" cy="609600"/>
          </a:xfrm>
          <a:prstGeom prst="rect">
            <a:avLst/>
          </a:prstGeom>
        </p:spPr>
      </p:pic>
    </p:spTree>
    <p:extLst>
      <p:ext uri="{BB962C8B-B14F-4D97-AF65-F5344CB8AC3E}">
        <p14:creationId xmlns:p14="http://schemas.microsoft.com/office/powerpoint/2010/main" val="24374442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630695"/>
            <a:ext cx="8229600" cy="430887"/>
          </a:xfrm>
          <a:prstGeom prst="rect">
            <a:avLst/>
          </a:prstGeom>
        </p:spPr>
        <p:txBody>
          <a:bodyPr vert="horz" wrap="square" lIns="0" tIns="0" rIns="0" bIns="0" rtlCol="0">
            <a:spAutoFit/>
          </a:bodyPr>
          <a:lstStyle/>
          <a:p>
            <a:pPr marL="330200">
              <a:lnSpc>
                <a:spcPct val="100000"/>
              </a:lnSpc>
            </a:pPr>
            <a:r>
              <a:rPr lang="en-US" sz="2800" spc="-15" dirty="0" smtClean="0"/>
              <a:t>Transformation of the coordinates</a:t>
            </a:r>
            <a:endParaRPr sz="2800" spc="-15" dirty="0"/>
          </a:p>
        </p:txBody>
      </p:sp>
      <p:sp>
        <p:nvSpPr>
          <p:cNvPr id="3" name="object 3"/>
          <p:cNvSpPr/>
          <p:nvPr/>
        </p:nvSpPr>
        <p:spPr>
          <a:xfrm>
            <a:off x="0" y="1149351"/>
            <a:ext cx="5791198" cy="474979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311898" y="1536701"/>
            <a:ext cx="1651000" cy="520698"/>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6413500" y="2032000"/>
            <a:ext cx="1701798" cy="444500"/>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6350000" y="2762250"/>
            <a:ext cx="2501898" cy="381000"/>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6350000" y="3429000"/>
            <a:ext cx="863598" cy="419100"/>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6311898" y="3130550"/>
            <a:ext cx="2540000" cy="393700"/>
          </a:xfrm>
          <a:prstGeom prst="rect">
            <a:avLst/>
          </a:prstGeom>
          <a:blipFill>
            <a:blip r:embed="rId8" cstate="print"/>
            <a:stretch>
              <a:fillRect/>
            </a:stretch>
          </a:blipFill>
        </p:spPr>
        <p:txBody>
          <a:bodyPr wrap="square" lIns="0" tIns="0" rIns="0" bIns="0" rtlCol="0"/>
          <a:lstStyle/>
          <a:p>
            <a:endParaRPr/>
          </a:p>
        </p:txBody>
      </p:sp>
      <p:sp>
        <p:nvSpPr>
          <p:cNvPr id="9" name="object 9"/>
          <p:cNvSpPr/>
          <p:nvPr/>
        </p:nvSpPr>
        <p:spPr>
          <a:xfrm>
            <a:off x="4254500" y="4140200"/>
            <a:ext cx="4889498" cy="1158992"/>
          </a:xfrm>
          <a:prstGeom prst="rect">
            <a:avLst/>
          </a:prstGeom>
          <a:blipFill>
            <a:blip r:embed="rId9" cstate="print"/>
            <a:stretch>
              <a:fillRect/>
            </a:stretch>
          </a:blipFill>
        </p:spPr>
        <p:txBody>
          <a:bodyPr wrap="square" lIns="0" tIns="0" rIns="0" bIns="0" rtlCol="0"/>
          <a:lstStyle/>
          <a:p>
            <a:endParaRPr/>
          </a:p>
        </p:txBody>
      </p:sp>
      <p:sp>
        <p:nvSpPr>
          <p:cNvPr id="10" name="object 10"/>
          <p:cNvSpPr/>
          <p:nvPr/>
        </p:nvSpPr>
        <p:spPr>
          <a:xfrm>
            <a:off x="7232072" y="2360814"/>
            <a:ext cx="295101" cy="619298"/>
          </a:xfrm>
          <a:prstGeom prst="rect">
            <a:avLst/>
          </a:prstGeom>
          <a:blipFill>
            <a:blip r:embed="rId10" cstate="print"/>
            <a:stretch>
              <a:fillRect/>
            </a:stretch>
          </a:blipFill>
        </p:spPr>
        <p:txBody>
          <a:bodyPr wrap="square" lIns="0" tIns="0" rIns="0" bIns="0" rtlCol="0"/>
          <a:lstStyle/>
          <a:p>
            <a:endParaRPr/>
          </a:p>
        </p:txBody>
      </p:sp>
      <p:sp>
        <p:nvSpPr>
          <p:cNvPr id="11" name="object 11"/>
          <p:cNvSpPr/>
          <p:nvPr/>
        </p:nvSpPr>
        <p:spPr>
          <a:xfrm>
            <a:off x="7378698" y="2387600"/>
            <a:ext cx="0" cy="400685"/>
          </a:xfrm>
          <a:custGeom>
            <a:avLst/>
            <a:gdLst/>
            <a:ahLst/>
            <a:cxnLst/>
            <a:rect l="l" t="t" r="r" b="b"/>
            <a:pathLst>
              <a:path h="400685">
                <a:moveTo>
                  <a:pt x="0" y="0"/>
                </a:moveTo>
                <a:lnTo>
                  <a:pt x="0" y="400244"/>
                </a:lnTo>
              </a:path>
            </a:pathLst>
          </a:custGeom>
          <a:ln w="25399">
            <a:solidFill>
              <a:srgbClr val="6095C9"/>
            </a:solidFill>
          </a:ln>
        </p:spPr>
        <p:txBody>
          <a:bodyPr wrap="square" lIns="0" tIns="0" rIns="0" bIns="0" rtlCol="0"/>
          <a:lstStyle/>
          <a:p>
            <a:endParaRPr/>
          </a:p>
        </p:txBody>
      </p:sp>
      <p:sp>
        <p:nvSpPr>
          <p:cNvPr id="12" name="object 12"/>
          <p:cNvSpPr/>
          <p:nvPr/>
        </p:nvSpPr>
        <p:spPr>
          <a:xfrm>
            <a:off x="7319745" y="2697140"/>
            <a:ext cx="118110" cy="116205"/>
          </a:xfrm>
          <a:custGeom>
            <a:avLst/>
            <a:gdLst/>
            <a:ahLst/>
            <a:cxnLst/>
            <a:rect l="l" t="t" r="r" b="b"/>
            <a:pathLst>
              <a:path w="118109" h="116205">
                <a:moveTo>
                  <a:pt x="14163" y="0"/>
                </a:moveTo>
                <a:lnTo>
                  <a:pt x="2045" y="7068"/>
                </a:lnTo>
                <a:lnTo>
                  <a:pt x="0" y="14845"/>
                </a:lnTo>
                <a:lnTo>
                  <a:pt x="58953" y="115909"/>
                </a:lnTo>
                <a:lnTo>
                  <a:pt x="88359" y="65498"/>
                </a:lnTo>
                <a:lnTo>
                  <a:pt x="58953" y="65498"/>
                </a:lnTo>
                <a:lnTo>
                  <a:pt x="21939" y="2047"/>
                </a:lnTo>
                <a:lnTo>
                  <a:pt x="14163" y="0"/>
                </a:lnTo>
                <a:close/>
              </a:path>
              <a:path w="118109" h="116205">
                <a:moveTo>
                  <a:pt x="103743" y="0"/>
                </a:moveTo>
                <a:lnTo>
                  <a:pt x="95967" y="2047"/>
                </a:lnTo>
                <a:lnTo>
                  <a:pt x="58953" y="65498"/>
                </a:lnTo>
                <a:lnTo>
                  <a:pt x="88359" y="65498"/>
                </a:lnTo>
                <a:lnTo>
                  <a:pt x="117908" y="14845"/>
                </a:lnTo>
                <a:lnTo>
                  <a:pt x="115860" y="7068"/>
                </a:lnTo>
                <a:lnTo>
                  <a:pt x="103743" y="0"/>
                </a:lnTo>
                <a:close/>
              </a:path>
            </a:pathLst>
          </a:custGeom>
          <a:solidFill>
            <a:srgbClr val="6095C9"/>
          </a:solidFill>
        </p:spPr>
        <p:txBody>
          <a:bodyPr wrap="square" lIns="0" tIns="0" rIns="0" bIns="0" rtlCol="0"/>
          <a:lstStyle/>
          <a:p>
            <a:endParaRPr/>
          </a:p>
        </p:txBody>
      </p:sp>
      <p:sp>
        <p:nvSpPr>
          <p:cNvPr id="13" name="object 13"/>
          <p:cNvSpPr/>
          <p:nvPr/>
        </p:nvSpPr>
        <p:spPr>
          <a:xfrm>
            <a:off x="7207132" y="3823854"/>
            <a:ext cx="290945" cy="615141"/>
          </a:xfrm>
          <a:prstGeom prst="rect">
            <a:avLst/>
          </a:prstGeom>
          <a:blipFill>
            <a:blip r:embed="rId11" cstate="print"/>
            <a:stretch>
              <a:fillRect/>
            </a:stretch>
          </a:blipFill>
        </p:spPr>
        <p:txBody>
          <a:bodyPr wrap="square" lIns="0" tIns="0" rIns="0" bIns="0" rtlCol="0"/>
          <a:lstStyle/>
          <a:p>
            <a:endParaRPr/>
          </a:p>
        </p:txBody>
      </p:sp>
      <p:sp>
        <p:nvSpPr>
          <p:cNvPr id="14" name="object 14"/>
          <p:cNvSpPr/>
          <p:nvPr/>
        </p:nvSpPr>
        <p:spPr>
          <a:xfrm>
            <a:off x="7353298" y="3848100"/>
            <a:ext cx="0" cy="400685"/>
          </a:xfrm>
          <a:custGeom>
            <a:avLst/>
            <a:gdLst/>
            <a:ahLst/>
            <a:cxnLst/>
            <a:rect l="l" t="t" r="r" b="b"/>
            <a:pathLst>
              <a:path h="400685">
                <a:moveTo>
                  <a:pt x="0" y="0"/>
                </a:moveTo>
                <a:lnTo>
                  <a:pt x="0" y="400245"/>
                </a:lnTo>
              </a:path>
            </a:pathLst>
          </a:custGeom>
          <a:ln w="25399">
            <a:solidFill>
              <a:srgbClr val="6095C9"/>
            </a:solidFill>
          </a:ln>
        </p:spPr>
        <p:txBody>
          <a:bodyPr wrap="square" lIns="0" tIns="0" rIns="0" bIns="0" rtlCol="0"/>
          <a:lstStyle/>
          <a:p>
            <a:endParaRPr/>
          </a:p>
        </p:txBody>
      </p:sp>
      <p:sp>
        <p:nvSpPr>
          <p:cNvPr id="15" name="object 15"/>
          <p:cNvSpPr/>
          <p:nvPr/>
        </p:nvSpPr>
        <p:spPr>
          <a:xfrm>
            <a:off x="7294345" y="4157640"/>
            <a:ext cx="118110" cy="116205"/>
          </a:xfrm>
          <a:custGeom>
            <a:avLst/>
            <a:gdLst/>
            <a:ahLst/>
            <a:cxnLst/>
            <a:rect l="l" t="t" r="r" b="b"/>
            <a:pathLst>
              <a:path w="118109" h="116204">
                <a:moveTo>
                  <a:pt x="14163" y="0"/>
                </a:moveTo>
                <a:lnTo>
                  <a:pt x="2045" y="7068"/>
                </a:lnTo>
                <a:lnTo>
                  <a:pt x="0" y="14845"/>
                </a:lnTo>
                <a:lnTo>
                  <a:pt x="58953" y="115909"/>
                </a:lnTo>
                <a:lnTo>
                  <a:pt x="88359" y="65498"/>
                </a:lnTo>
                <a:lnTo>
                  <a:pt x="58953" y="65498"/>
                </a:lnTo>
                <a:lnTo>
                  <a:pt x="21939" y="2047"/>
                </a:lnTo>
                <a:lnTo>
                  <a:pt x="14163" y="0"/>
                </a:lnTo>
                <a:close/>
              </a:path>
              <a:path w="118109" h="116204">
                <a:moveTo>
                  <a:pt x="103743" y="0"/>
                </a:moveTo>
                <a:lnTo>
                  <a:pt x="95967" y="2047"/>
                </a:lnTo>
                <a:lnTo>
                  <a:pt x="58953" y="65498"/>
                </a:lnTo>
                <a:lnTo>
                  <a:pt x="88359" y="65498"/>
                </a:lnTo>
                <a:lnTo>
                  <a:pt x="117908" y="14845"/>
                </a:lnTo>
                <a:lnTo>
                  <a:pt x="115860" y="7068"/>
                </a:lnTo>
                <a:lnTo>
                  <a:pt x="103743" y="0"/>
                </a:lnTo>
                <a:close/>
              </a:path>
            </a:pathLst>
          </a:custGeom>
          <a:solidFill>
            <a:srgbClr val="6095C9"/>
          </a:solidFill>
        </p:spPr>
        <p:txBody>
          <a:bodyPr wrap="square" lIns="0" tIns="0" rIns="0" bIns="0" rtlCol="0"/>
          <a:lstStyle/>
          <a:p>
            <a:endParaRPr/>
          </a:p>
        </p:txBody>
      </p:sp>
    </p:spTree>
    <p:extLst>
      <p:ext uri="{BB962C8B-B14F-4D97-AF65-F5344CB8AC3E}">
        <p14:creationId xmlns:p14="http://schemas.microsoft.com/office/powerpoint/2010/main" val="764738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69139"/>
            <a:ext cx="8229600" cy="553998"/>
          </a:xfrm>
          <a:prstGeom prst="rect">
            <a:avLst/>
          </a:prstGeom>
        </p:spPr>
        <p:txBody>
          <a:bodyPr vert="horz" wrap="square" lIns="0" tIns="0" rIns="0" bIns="0" rtlCol="0">
            <a:spAutoFit/>
          </a:bodyPr>
          <a:lstStyle/>
          <a:p>
            <a:pPr marL="264795">
              <a:lnSpc>
                <a:spcPct val="100000"/>
              </a:lnSpc>
            </a:pPr>
            <a:r>
              <a:rPr sz="3600" dirty="0"/>
              <a:t>In</a:t>
            </a:r>
            <a:r>
              <a:rPr sz="3600" spc="-20" dirty="0"/>
              <a:t>ver</a:t>
            </a:r>
            <a:r>
              <a:rPr sz="3600" dirty="0"/>
              <a:t>s</a:t>
            </a:r>
            <a:r>
              <a:rPr sz="3600" spc="-20" dirty="0"/>
              <a:t>e</a:t>
            </a:r>
            <a:r>
              <a:rPr sz="3600" dirty="0"/>
              <a:t> </a:t>
            </a:r>
            <a:r>
              <a:rPr lang="en-US" sz="3600" spc="-30" dirty="0" smtClean="0"/>
              <a:t>Kinematics </a:t>
            </a:r>
            <a:r>
              <a:rPr sz="3600" spc="-5" dirty="0" smtClean="0"/>
              <a:t>o</a:t>
            </a:r>
            <a:r>
              <a:rPr sz="3600" dirty="0" smtClean="0"/>
              <a:t>f </a:t>
            </a:r>
            <a:r>
              <a:rPr sz="3600" dirty="0"/>
              <a:t>M</a:t>
            </a:r>
            <a:r>
              <a:rPr sz="3600" spc="-5" dirty="0"/>
              <a:t>o</a:t>
            </a:r>
            <a:r>
              <a:rPr sz="3600" dirty="0"/>
              <a:t>bil</a:t>
            </a:r>
            <a:r>
              <a:rPr sz="3600" spc="-20" dirty="0"/>
              <a:t>e</a:t>
            </a:r>
            <a:r>
              <a:rPr sz="3600" dirty="0"/>
              <a:t> R</a:t>
            </a:r>
            <a:r>
              <a:rPr sz="3600" spc="-5" dirty="0"/>
              <a:t>o</a:t>
            </a:r>
            <a:r>
              <a:rPr sz="3600" dirty="0"/>
              <a:t>b</a:t>
            </a:r>
            <a:r>
              <a:rPr sz="3600" spc="-5" dirty="0"/>
              <a:t>o</a:t>
            </a:r>
            <a:r>
              <a:rPr sz="3600" dirty="0"/>
              <a:t>ts</a:t>
            </a:r>
          </a:p>
        </p:txBody>
      </p:sp>
      <p:sp>
        <p:nvSpPr>
          <p:cNvPr id="3" name="object 3"/>
          <p:cNvSpPr/>
          <p:nvPr/>
        </p:nvSpPr>
        <p:spPr>
          <a:xfrm>
            <a:off x="2057400" y="3043122"/>
            <a:ext cx="1663700" cy="4119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71500" y="1730258"/>
            <a:ext cx="4889498" cy="1158991"/>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758142" y="2535382"/>
            <a:ext cx="2302625" cy="561109"/>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1816110" y="2560519"/>
            <a:ext cx="2184400" cy="452120"/>
          </a:xfrm>
          <a:custGeom>
            <a:avLst/>
            <a:gdLst/>
            <a:ahLst/>
            <a:cxnLst/>
            <a:rect l="l" t="t" r="r" b="b"/>
            <a:pathLst>
              <a:path w="2184400" h="452119">
                <a:moveTo>
                  <a:pt x="2184389" y="0"/>
                </a:moveTo>
                <a:lnTo>
                  <a:pt x="2183792" y="40546"/>
                </a:lnTo>
                <a:lnTo>
                  <a:pt x="2182068" y="78751"/>
                </a:lnTo>
                <a:lnTo>
                  <a:pt x="2177598" y="130310"/>
                </a:lnTo>
                <a:lnTo>
                  <a:pt x="2171174" y="173113"/>
                </a:lnTo>
                <a:lnTo>
                  <a:pt x="2160174" y="212948"/>
                </a:lnTo>
                <a:lnTo>
                  <a:pt x="1130288" y="228600"/>
                </a:lnTo>
                <a:lnTo>
                  <a:pt x="1126867" y="229509"/>
                </a:lnTo>
                <a:lnTo>
                  <a:pt x="1108571" y="269352"/>
                </a:lnTo>
                <a:lnTo>
                  <a:pt x="1101437" y="307896"/>
                </a:lnTo>
                <a:lnTo>
                  <a:pt x="1096111" y="356066"/>
                </a:lnTo>
                <a:lnTo>
                  <a:pt x="1092942" y="411770"/>
                </a:lnTo>
                <a:lnTo>
                  <a:pt x="1092199" y="452060"/>
                </a:lnTo>
                <a:lnTo>
                  <a:pt x="1092039" y="431896"/>
                </a:lnTo>
                <a:lnTo>
                  <a:pt x="1090812" y="392980"/>
                </a:lnTo>
                <a:lnTo>
                  <a:pt x="1086907" y="339461"/>
                </a:lnTo>
                <a:lnTo>
                  <a:pt x="1080857" y="293884"/>
                </a:lnTo>
                <a:lnTo>
                  <a:pt x="1070097" y="249587"/>
                </a:lnTo>
                <a:lnTo>
                  <a:pt x="38088" y="228600"/>
                </a:lnTo>
                <a:lnTo>
                  <a:pt x="34667" y="227690"/>
                </a:lnTo>
                <a:lnTo>
                  <a:pt x="16371" y="187847"/>
                </a:lnTo>
                <a:lnTo>
                  <a:pt x="9237" y="149303"/>
                </a:lnTo>
                <a:lnTo>
                  <a:pt x="3912" y="101133"/>
                </a:lnTo>
                <a:lnTo>
                  <a:pt x="742" y="45429"/>
                </a:lnTo>
                <a:lnTo>
                  <a:pt x="225" y="25547"/>
                </a:lnTo>
                <a:lnTo>
                  <a:pt x="0" y="5139"/>
                </a:lnTo>
              </a:path>
            </a:pathLst>
          </a:custGeom>
          <a:ln w="25399">
            <a:solidFill>
              <a:srgbClr val="6095C9"/>
            </a:solidFill>
          </a:ln>
        </p:spPr>
        <p:txBody>
          <a:bodyPr wrap="square" lIns="0" tIns="0" rIns="0" bIns="0" rtlCol="0"/>
          <a:lstStyle/>
          <a:p>
            <a:endParaRPr/>
          </a:p>
        </p:txBody>
      </p:sp>
      <p:sp>
        <p:nvSpPr>
          <p:cNvPr id="7" name="object 7"/>
          <p:cNvSpPr/>
          <p:nvPr/>
        </p:nvSpPr>
        <p:spPr>
          <a:xfrm>
            <a:off x="1193800" y="3932119"/>
            <a:ext cx="3644898" cy="520698"/>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2075326" y="5004485"/>
            <a:ext cx="1925172" cy="477033"/>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2759825" y="3429000"/>
            <a:ext cx="295101" cy="669174"/>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2908300" y="3455085"/>
            <a:ext cx="0" cy="452120"/>
          </a:xfrm>
          <a:custGeom>
            <a:avLst/>
            <a:gdLst/>
            <a:ahLst/>
            <a:cxnLst/>
            <a:rect l="l" t="t" r="r" b="b"/>
            <a:pathLst>
              <a:path h="452120">
                <a:moveTo>
                  <a:pt x="0" y="0"/>
                </a:moveTo>
                <a:lnTo>
                  <a:pt x="0" y="451838"/>
                </a:lnTo>
              </a:path>
            </a:pathLst>
          </a:custGeom>
          <a:ln w="25399">
            <a:solidFill>
              <a:srgbClr val="6095C9"/>
            </a:solidFill>
          </a:ln>
        </p:spPr>
        <p:txBody>
          <a:bodyPr wrap="square" lIns="0" tIns="0" rIns="0" bIns="0" rtlCol="0"/>
          <a:lstStyle/>
          <a:p>
            <a:endParaRPr/>
          </a:p>
        </p:txBody>
      </p:sp>
      <p:sp>
        <p:nvSpPr>
          <p:cNvPr id="11" name="object 11"/>
          <p:cNvSpPr/>
          <p:nvPr/>
        </p:nvSpPr>
        <p:spPr>
          <a:xfrm>
            <a:off x="2849345" y="3816220"/>
            <a:ext cx="118110" cy="116205"/>
          </a:xfrm>
          <a:custGeom>
            <a:avLst/>
            <a:gdLst/>
            <a:ahLst/>
            <a:cxnLst/>
            <a:rect l="l" t="t" r="r" b="b"/>
            <a:pathLst>
              <a:path w="118110" h="116204">
                <a:moveTo>
                  <a:pt x="14163" y="0"/>
                </a:moveTo>
                <a:lnTo>
                  <a:pt x="2045" y="7067"/>
                </a:lnTo>
                <a:lnTo>
                  <a:pt x="0" y="14843"/>
                </a:lnTo>
                <a:lnTo>
                  <a:pt x="58954" y="115909"/>
                </a:lnTo>
                <a:lnTo>
                  <a:pt x="88359" y="65498"/>
                </a:lnTo>
                <a:lnTo>
                  <a:pt x="58954" y="65498"/>
                </a:lnTo>
                <a:lnTo>
                  <a:pt x="21940" y="2045"/>
                </a:lnTo>
                <a:lnTo>
                  <a:pt x="14163" y="0"/>
                </a:lnTo>
                <a:close/>
              </a:path>
              <a:path w="118110" h="116204">
                <a:moveTo>
                  <a:pt x="103745" y="0"/>
                </a:moveTo>
                <a:lnTo>
                  <a:pt x="95968" y="2045"/>
                </a:lnTo>
                <a:lnTo>
                  <a:pt x="58954" y="65498"/>
                </a:lnTo>
                <a:lnTo>
                  <a:pt x="88359" y="65498"/>
                </a:lnTo>
                <a:lnTo>
                  <a:pt x="117908" y="14843"/>
                </a:lnTo>
                <a:lnTo>
                  <a:pt x="115862" y="7067"/>
                </a:lnTo>
                <a:lnTo>
                  <a:pt x="103745" y="0"/>
                </a:lnTo>
                <a:close/>
              </a:path>
            </a:pathLst>
          </a:custGeom>
          <a:solidFill>
            <a:srgbClr val="6095C9"/>
          </a:solidFill>
        </p:spPr>
        <p:txBody>
          <a:bodyPr wrap="square" lIns="0" tIns="0" rIns="0" bIns="0" rtlCol="0"/>
          <a:lstStyle/>
          <a:p>
            <a:endParaRPr/>
          </a:p>
        </p:txBody>
      </p:sp>
      <p:sp>
        <p:nvSpPr>
          <p:cNvPr id="12" name="object 12"/>
          <p:cNvSpPr/>
          <p:nvPr/>
        </p:nvSpPr>
        <p:spPr>
          <a:xfrm>
            <a:off x="2759825" y="4426526"/>
            <a:ext cx="295101" cy="669174"/>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2908300" y="4452819"/>
            <a:ext cx="0" cy="452120"/>
          </a:xfrm>
          <a:custGeom>
            <a:avLst/>
            <a:gdLst/>
            <a:ahLst/>
            <a:cxnLst/>
            <a:rect l="l" t="t" r="r" b="b"/>
            <a:pathLst>
              <a:path h="452120">
                <a:moveTo>
                  <a:pt x="0" y="0"/>
                </a:moveTo>
                <a:lnTo>
                  <a:pt x="0" y="451838"/>
                </a:lnTo>
              </a:path>
            </a:pathLst>
          </a:custGeom>
          <a:ln w="25399">
            <a:solidFill>
              <a:srgbClr val="6095C9"/>
            </a:solidFill>
          </a:ln>
        </p:spPr>
        <p:txBody>
          <a:bodyPr wrap="square" lIns="0" tIns="0" rIns="0" bIns="0" rtlCol="0"/>
          <a:lstStyle/>
          <a:p>
            <a:endParaRPr/>
          </a:p>
        </p:txBody>
      </p:sp>
      <p:sp>
        <p:nvSpPr>
          <p:cNvPr id="14" name="object 14"/>
          <p:cNvSpPr/>
          <p:nvPr/>
        </p:nvSpPr>
        <p:spPr>
          <a:xfrm>
            <a:off x="2849345" y="4813954"/>
            <a:ext cx="118110" cy="116205"/>
          </a:xfrm>
          <a:custGeom>
            <a:avLst/>
            <a:gdLst/>
            <a:ahLst/>
            <a:cxnLst/>
            <a:rect l="l" t="t" r="r" b="b"/>
            <a:pathLst>
              <a:path w="118110" h="116204">
                <a:moveTo>
                  <a:pt x="14163" y="0"/>
                </a:moveTo>
                <a:lnTo>
                  <a:pt x="2045" y="7068"/>
                </a:lnTo>
                <a:lnTo>
                  <a:pt x="0" y="14845"/>
                </a:lnTo>
                <a:lnTo>
                  <a:pt x="58954" y="115909"/>
                </a:lnTo>
                <a:lnTo>
                  <a:pt x="88360" y="65498"/>
                </a:lnTo>
                <a:lnTo>
                  <a:pt x="58954" y="65498"/>
                </a:lnTo>
                <a:lnTo>
                  <a:pt x="21940" y="2045"/>
                </a:lnTo>
                <a:lnTo>
                  <a:pt x="14163" y="0"/>
                </a:lnTo>
                <a:close/>
              </a:path>
              <a:path w="118110" h="116204">
                <a:moveTo>
                  <a:pt x="103745" y="0"/>
                </a:moveTo>
                <a:lnTo>
                  <a:pt x="95968" y="2045"/>
                </a:lnTo>
                <a:lnTo>
                  <a:pt x="58954" y="65498"/>
                </a:lnTo>
                <a:lnTo>
                  <a:pt x="88360" y="65498"/>
                </a:lnTo>
                <a:lnTo>
                  <a:pt x="117908" y="14845"/>
                </a:lnTo>
                <a:lnTo>
                  <a:pt x="115862" y="7068"/>
                </a:lnTo>
                <a:lnTo>
                  <a:pt x="103745" y="0"/>
                </a:lnTo>
                <a:close/>
              </a:path>
            </a:pathLst>
          </a:custGeom>
          <a:solidFill>
            <a:srgbClr val="6095C9"/>
          </a:solidFill>
        </p:spPr>
        <p:txBody>
          <a:bodyPr wrap="square" lIns="0" tIns="0" rIns="0" bIns="0" rtlCol="0"/>
          <a:lstStyle/>
          <a:p>
            <a:endParaRPr/>
          </a:p>
        </p:txBody>
      </p:sp>
      <p:sp>
        <p:nvSpPr>
          <p:cNvPr id="15" name="object 15"/>
          <p:cNvSpPr/>
          <p:nvPr/>
        </p:nvSpPr>
        <p:spPr>
          <a:xfrm>
            <a:off x="5276848" y="3562350"/>
            <a:ext cx="3434565" cy="1225549"/>
          </a:xfrm>
          <a:prstGeom prst="rect">
            <a:avLst/>
          </a:prstGeom>
          <a:blipFill>
            <a:blip r:embed="rId10"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125318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Additional Assumption</a:t>
            </a:r>
          </a:p>
        </p:txBody>
      </p:sp>
      <p:sp>
        <p:nvSpPr>
          <p:cNvPr id="309" name="Shape 309"/>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en"/>
              <a:t>Perfect Instantaneous Activation</a:t>
            </a:r>
          </a:p>
          <a:p>
            <a:pPr lvl="0">
              <a:spcBef>
                <a:spcPts val="0"/>
              </a:spcBef>
              <a:buNone/>
            </a:pPr>
            <a:r>
              <a:rPr lang="en"/>
              <a:t>No inertia, no mass</a:t>
            </a:r>
          </a:p>
        </p:txBody>
      </p:sp>
      <p:pic>
        <p:nvPicPr>
          <p:cNvPr id="310" name="Shape 310"/>
          <p:cNvPicPr preferRelativeResize="0"/>
          <p:nvPr/>
        </p:nvPicPr>
        <p:blipFill>
          <a:blip r:embed="rId3">
            <a:alphaModFix/>
          </a:blip>
          <a:stretch>
            <a:fillRect/>
          </a:stretch>
        </p:blipFill>
        <p:spPr>
          <a:xfrm>
            <a:off x="4210825" y="2954975"/>
            <a:ext cx="4762500" cy="3333750"/>
          </a:xfrm>
          <a:prstGeom prst="rect">
            <a:avLst/>
          </a:prstGeom>
          <a:noFill/>
          <a:ln>
            <a:noFill/>
          </a:ln>
        </p:spPr>
      </p:pic>
    </p:spTree>
    <p:extLst>
      <p:ext uri="{BB962C8B-B14F-4D97-AF65-F5344CB8AC3E}">
        <p14:creationId xmlns:p14="http://schemas.microsoft.com/office/powerpoint/2010/main" val="3796669852"/>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a:xfrm>
            <a:off x="381000" y="1600200"/>
            <a:ext cx="8229600" cy="4967700"/>
          </a:xfrm>
        </p:spPr>
        <p:txBody>
          <a:bodyPr>
            <a:normAutofit fontScale="85000" lnSpcReduction="20000"/>
          </a:bodyPr>
          <a:lstStyle/>
          <a:p>
            <a:pPr fontAlgn="base"/>
            <a:r>
              <a:rPr lang="en-US" dirty="0"/>
              <a:t>For calculating the forward kinematics of a robot, it is easiest to establish a local coordinate frame on the robot and determine the transformation into the world coordinate first.</a:t>
            </a:r>
          </a:p>
          <a:p>
            <a:pPr fontAlgn="base"/>
            <a:r>
              <a:rPr lang="en-US" dirty="0"/>
              <a:t>Forward and Inverse Kinematics of a mobile robot are performed with respect to the </a:t>
            </a:r>
            <a:r>
              <a:rPr lang="en-US" i="1" dirty="0"/>
              <a:t>speed</a:t>
            </a:r>
            <a:r>
              <a:rPr lang="en-US" dirty="0"/>
              <a:t> of the robot and not its </a:t>
            </a:r>
            <a:r>
              <a:rPr lang="en-US" i="1" dirty="0"/>
              <a:t>position.</a:t>
            </a:r>
            <a:endParaRPr lang="en-US" dirty="0"/>
          </a:p>
          <a:p>
            <a:pPr fontAlgn="base"/>
            <a:r>
              <a:rPr lang="en-US" dirty="0"/>
              <a:t>For calculating the effect of each wheel on the speed of the robot, you need to consider the contribution of each wheel independently.</a:t>
            </a:r>
          </a:p>
          <a:p>
            <a:pPr fontAlgn="base"/>
            <a:r>
              <a:rPr lang="en-US" dirty="0"/>
              <a:t>Calculating the inverse kinematics analytically becomes quickly infeasible. You can then plan in configuration space of the robot using path-planning techniques.</a:t>
            </a:r>
          </a:p>
          <a:p>
            <a:pPr marL="0" indent="0">
              <a:buNone/>
            </a:pPr>
            <a:endParaRPr lang="en-US" dirty="0"/>
          </a:p>
        </p:txBody>
      </p:sp>
    </p:spTree>
    <p:extLst>
      <p:ext uri="{BB962C8B-B14F-4D97-AF65-F5344CB8AC3E}">
        <p14:creationId xmlns:p14="http://schemas.microsoft.com/office/powerpoint/2010/main" val="2521650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Forward/Inverse Kinematics</a:t>
            </a:r>
          </a:p>
        </p:txBody>
      </p:sp>
      <p:sp>
        <p:nvSpPr>
          <p:cNvPr id="52" name="Shape 52"/>
          <p:cNvSpPr txBox="1">
            <a:spLocks noGrp="1"/>
          </p:cNvSpPr>
          <p:nvPr>
            <p:ph type="body" idx="1"/>
          </p:nvPr>
        </p:nvSpPr>
        <p:spPr>
          <a:xfrm>
            <a:off x="457200" y="1268175"/>
            <a:ext cx="8604600" cy="5299800"/>
          </a:xfrm>
          <a:prstGeom prst="rect">
            <a:avLst/>
          </a:prstGeom>
        </p:spPr>
        <p:txBody>
          <a:bodyPr lIns="91425" tIns="91425" rIns="91425" bIns="91425" anchor="t" anchorCtr="0">
            <a:noAutofit/>
          </a:bodyPr>
          <a:lstStyle/>
          <a:p>
            <a:pPr lvl="0" rtl="0">
              <a:spcBef>
                <a:spcPts val="0"/>
              </a:spcBef>
              <a:buNone/>
            </a:pPr>
            <a:r>
              <a:rPr lang="en" b="1"/>
              <a:t>Forward kinematics</a:t>
            </a:r>
            <a:r>
              <a:rPr lang="en"/>
              <a:t>:</a:t>
            </a:r>
          </a:p>
          <a:p>
            <a:pPr lvl="0" rtl="0">
              <a:spcBef>
                <a:spcPts val="0"/>
              </a:spcBef>
              <a:buNone/>
            </a:pPr>
            <a:r>
              <a:rPr lang="en"/>
              <a:t>	f(p, a) = p'</a:t>
            </a:r>
          </a:p>
          <a:p>
            <a:pPr lvl="0" rtl="0">
              <a:spcBef>
                <a:spcPts val="0"/>
              </a:spcBef>
              <a:buNone/>
            </a:pPr>
            <a:r>
              <a:rPr lang="en"/>
              <a:t>	</a:t>
            </a:r>
            <a:r>
              <a:rPr lang="en" sz="2400"/>
              <a:t>Given pose p and action a, </a:t>
            </a:r>
          </a:p>
          <a:p>
            <a:pPr marL="457200" lvl="0" indent="457200" rtl="0">
              <a:spcBef>
                <a:spcPts val="0"/>
              </a:spcBef>
              <a:buNone/>
            </a:pPr>
            <a:r>
              <a:rPr lang="en" sz="2400"/>
              <a:t>what is the resulting pose p'?</a:t>
            </a:r>
          </a:p>
          <a:p>
            <a:pPr lvl="0" rtl="0">
              <a:spcBef>
                <a:spcPts val="0"/>
              </a:spcBef>
              <a:buNone/>
            </a:pPr>
            <a:endParaRPr/>
          </a:p>
          <a:p>
            <a:pPr lvl="0" rtl="0">
              <a:spcBef>
                <a:spcPts val="0"/>
              </a:spcBef>
              <a:buNone/>
            </a:pPr>
            <a:r>
              <a:rPr lang="en" b="1"/>
              <a:t>Inverse kinematics</a:t>
            </a:r>
            <a:r>
              <a:rPr lang="en"/>
              <a:t>:</a:t>
            </a:r>
          </a:p>
          <a:p>
            <a:pPr lvl="0" rtl="0">
              <a:spcBef>
                <a:spcPts val="0"/>
              </a:spcBef>
              <a:buNone/>
            </a:pPr>
            <a:r>
              <a:rPr lang="en"/>
              <a:t>	f(p, p') = a</a:t>
            </a:r>
          </a:p>
          <a:p>
            <a:pPr lvl="0" rtl="0">
              <a:spcBef>
                <a:spcPts val="0"/>
              </a:spcBef>
              <a:buNone/>
            </a:pPr>
            <a:r>
              <a:rPr lang="en"/>
              <a:t>	</a:t>
            </a:r>
            <a:r>
              <a:rPr lang="en" sz="2400"/>
              <a:t>Given poses p and p',</a:t>
            </a:r>
          </a:p>
          <a:p>
            <a:pPr lvl="0">
              <a:spcBef>
                <a:spcPts val="0"/>
              </a:spcBef>
              <a:buNone/>
            </a:pPr>
            <a:r>
              <a:rPr lang="en" sz="2400"/>
              <a:t>		what action a will move from p to p'?</a:t>
            </a:r>
          </a:p>
        </p:txBody>
      </p:sp>
    </p:spTree>
    <p:extLst>
      <p:ext uri="{BB962C8B-B14F-4D97-AF65-F5344CB8AC3E}">
        <p14:creationId xmlns:p14="http://schemas.microsoft.com/office/powerpoint/2010/main" val="210556027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fade">
                                      <p:cBhvr>
                                        <p:cTn id="7" dur="1"/>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xEl>
                                              <p:pRg st="1" end="1"/>
                                            </p:txEl>
                                          </p:spTgt>
                                        </p:tgtEl>
                                        <p:attrNameLst>
                                          <p:attrName>style.visibility</p:attrName>
                                        </p:attrNameLst>
                                      </p:cBhvr>
                                      <p:to>
                                        <p:strVal val="visible"/>
                                      </p:to>
                                    </p:set>
                                    <p:animEffect transition="in" filter="fade">
                                      <p:cBhvr>
                                        <p:cTn id="12" dur="1"/>
                                        <p:tgtEl>
                                          <p:spTgt spid="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
                                            <p:txEl>
                                              <p:pRg st="2" end="2"/>
                                            </p:txEl>
                                          </p:spTgt>
                                        </p:tgtEl>
                                        <p:attrNameLst>
                                          <p:attrName>style.visibility</p:attrName>
                                        </p:attrNameLst>
                                      </p:cBhvr>
                                      <p:to>
                                        <p:strVal val="visible"/>
                                      </p:to>
                                    </p:set>
                                    <p:animEffect transition="in" filter="fade">
                                      <p:cBhvr>
                                        <p:cTn id="17" dur="1"/>
                                        <p:tgtEl>
                                          <p:spTgt spid="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
                                            <p:txEl>
                                              <p:pRg st="3" end="3"/>
                                            </p:txEl>
                                          </p:spTgt>
                                        </p:tgtEl>
                                        <p:attrNameLst>
                                          <p:attrName>style.visibility</p:attrName>
                                        </p:attrNameLst>
                                      </p:cBhvr>
                                      <p:to>
                                        <p:strVal val="visible"/>
                                      </p:to>
                                    </p:set>
                                    <p:animEffect transition="in" filter="fade">
                                      <p:cBhvr>
                                        <p:cTn id="22" dur="1"/>
                                        <p:tgtEl>
                                          <p:spTgt spid="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
                                            <p:txEl>
                                              <p:pRg st="4" end="4"/>
                                            </p:txEl>
                                          </p:spTgt>
                                        </p:tgtEl>
                                        <p:attrNameLst>
                                          <p:attrName>style.visibility</p:attrName>
                                        </p:attrNameLst>
                                      </p:cBhvr>
                                      <p:to>
                                        <p:strVal val="visible"/>
                                      </p:to>
                                    </p:set>
                                    <p:animEffect transition="in" filter="fade">
                                      <p:cBhvr>
                                        <p:cTn id="27" dur="1"/>
                                        <p:tgtEl>
                                          <p:spTgt spid="5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
                                            <p:txEl>
                                              <p:pRg st="5" end="5"/>
                                            </p:txEl>
                                          </p:spTgt>
                                        </p:tgtEl>
                                        <p:attrNameLst>
                                          <p:attrName>style.visibility</p:attrName>
                                        </p:attrNameLst>
                                      </p:cBhvr>
                                      <p:to>
                                        <p:strVal val="visible"/>
                                      </p:to>
                                    </p:set>
                                    <p:animEffect transition="in" filter="fade">
                                      <p:cBhvr>
                                        <p:cTn id="32" dur="1"/>
                                        <p:tgtEl>
                                          <p:spTgt spid="5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2">
                                            <p:txEl>
                                              <p:pRg st="6" end="6"/>
                                            </p:txEl>
                                          </p:spTgt>
                                        </p:tgtEl>
                                        <p:attrNameLst>
                                          <p:attrName>style.visibility</p:attrName>
                                        </p:attrNameLst>
                                      </p:cBhvr>
                                      <p:to>
                                        <p:strVal val="visible"/>
                                      </p:to>
                                    </p:set>
                                    <p:animEffect transition="in" filter="fade">
                                      <p:cBhvr>
                                        <p:cTn id="37" dur="1"/>
                                        <p:tgtEl>
                                          <p:spTgt spid="5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2">
                                            <p:txEl>
                                              <p:pRg st="7" end="7"/>
                                            </p:txEl>
                                          </p:spTgt>
                                        </p:tgtEl>
                                        <p:attrNameLst>
                                          <p:attrName>style.visibility</p:attrName>
                                        </p:attrNameLst>
                                      </p:cBhvr>
                                      <p:to>
                                        <p:strVal val="visible"/>
                                      </p:to>
                                    </p:set>
                                    <p:animEffect transition="in" filter="fade">
                                      <p:cBhvr>
                                        <p:cTn id="42" dur="1"/>
                                        <p:tgtEl>
                                          <p:spTgt spid="5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2">
                                            <p:txEl>
                                              <p:pRg st="8" end="8"/>
                                            </p:txEl>
                                          </p:spTgt>
                                        </p:tgtEl>
                                        <p:attrNameLst>
                                          <p:attrName>style.visibility</p:attrName>
                                        </p:attrNameLst>
                                      </p:cBhvr>
                                      <p:to>
                                        <p:strVal val="visible"/>
                                      </p:to>
                                    </p:set>
                                    <p:animEffect transition="in" filter="fade">
                                      <p:cBhvr>
                                        <p:cTn id="47" dur="1"/>
                                        <p:tgtEl>
                                          <p:spTgt spid="5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Forward kinematics of a simple arm</a:t>
            </a:r>
          </a:p>
        </p:txBody>
      </p:sp>
      <p:sp>
        <p:nvSpPr>
          <p:cNvPr id="3" name="object 3"/>
          <p:cNvSpPr>
            <a:spLocks noChangeAspect="1"/>
          </p:cNvSpPr>
          <p:nvPr/>
        </p:nvSpPr>
        <p:spPr>
          <a:xfrm>
            <a:off x="457200" y="1612898"/>
            <a:ext cx="3794354" cy="311150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810759" y="1765296"/>
            <a:ext cx="1574798" cy="930558"/>
          </a:xfrm>
          <a:prstGeom prst="rect">
            <a:avLst/>
          </a:prstGeom>
          <a:blipFill>
            <a:blip r:embed="rId4" cstate="print"/>
            <a:stretch>
              <a:fillRect/>
            </a:stretch>
          </a:blipFill>
        </p:spPr>
        <p:txBody>
          <a:bodyPr wrap="square" lIns="0" tIns="0" rIns="0" bIns="0" rtlCol="0"/>
          <a:lstStyle/>
          <a:p>
            <a:endParaRPr/>
          </a:p>
        </p:txBody>
      </p:sp>
      <p:sp>
        <p:nvSpPr>
          <p:cNvPr id="6" name="object 6"/>
          <p:cNvSpPr>
            <a:spLocks noChangeAspect="1"/>
          </p:cNvSpPr>
          <p:nvPr/>
        </p:nvSpPr>
        <p:spPr>
          <a:xfrm>
            <a:off x="4810759" y="4572000"/>
            <a:ext cx="3383278" cy="1024126"/>
          </a:xfrm>
          <a:prstGeom prst="rect">
            <a:avLst/>
          </a:prstGeom>
          <a:blipFill>
            <a:blip r:embed="rId5" cstate="print"/>
            <a:stretch>
              <a:fillRect/>
            </a:stretch>
          </a:blip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7" name="TextBox 6"/>
              <p:cNvSpPr txBox="1"/>
              <p:nvPr/>
            </p:nvSpPr>
            <p:spPr>
              <a:xfrm>
                <a:off x="4810759" y="2971799"/>
                <a:ext cx="2676695"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𝑥</m:t>
                      </m:r>
                      <m:r>
                        <a:rPr lang="en-US" b="0" i="1" baseline="-25000" smtClean="0">
                          <a:latin typeface="Cambria Math"/>
                        </a:rPr>
                        <m:t>2</m:t>
                      </m:r>
                      <m:r>
                        <a:rPr lang="en-US" b="0" i="1" smtClean="0">
                          <a:latin typeface="Cambria Math"/>
                        </a:rPr>
                        <m:t>=</m:t>
                      </m:r>
                      <m:func>
                        <m:funcPr>
                          <m:ctrlPr>
                            <a:rPr lang="en-US" b="0" i="1" smtClean="0">
                              <a:latin typeface="Cambria Math"/>
                            </a:rPr>
                          </m:ctrlPr>
                        </m:funcPr>
                        <m:fName>
                          <m:r>
                            <m:rPr>
                              <m:sty m:val="p"/>
                            </m:rPr>
                            <a:rPr lang="en-US" b="0" i="0" smtClean="0">
                              <a:latin typeface="Cambria Math"/>
                            </a:rPr>
                            <m:t>cos</m:t>
                          </m:r>
                        </m:fName>
                        <m:e>
                          <m:d>
                            <m:dPr>
                              <m:ctrlPr>
                                <a:rPr lang="en-US" b="0" i="1" smtClean="0">
                                  <a:latin typeface="Cambria Math"/>
                                </a:rPr>
                              </m:ctrlPr>
                            </m:dPr>
                            <m:e>
                              <m:r>
                                <a:rPr lang="en-US" b="0" i="1" smtClean="0">
                                  <a:latin typeface="Cambria Math"/>
                                  <a:ea typeface="Cambria Math"/>
                                </a:rPr>
                                <m:t>𝛼</m:t>
                              </m:r>
                              <m:r>
                                <a:rPr lang="en-US" b="0" i="1" smtClean="0">
                                  <a:latin typeface="Cambria Math"/>
                                  <a:ea typeface="Cambria Math"/>
                                </a:rPr>
                                <m:t>+</m:t>
                              </m:r>
                              <m:r>
                                <a:rPr lang="en-US" b="0" i="1" smtClean="0">
                                  <a:latin typeface="Cambria Math"/>
                                  <a:ea typeface="Cambria Math"/>
                                </a:rPr>
                                <m:t>𝛽</m:t>
                              </m:r>
                            </m:e>
                          </m:d>
                        </m:e>
                      </m:func>
                      <m:r>
                        <a:rPr lang="en-US" b="0" i="1" smtClean="0">
                          <a:latin typeface="Cambria Math"/>
                          <a:ea typeface="Cambria Math"/>
                        </a:rPr>
                        <m:t>𝑙</m:t>
                      </m:r>
                      <m:r>
                        <a:rPr lang="en-US" b="0" i="1" baseline="-25000" smtClean="0">
                          <a:latin typeface="Cambria Math"/>
                          <a:ea typeface="Cambria Math"/>
                        </a:rPr>
                        <m:t>2</m:t>
                      </m:r>
                      <m:r>
                        <a:rPr lang="en-US" b="0" i="1" smtClean="0">
                          <a:latin typeface="Cambria Math"/>
                          <a:ea typeface="Cambria Math"/>
                        </a:rPr>
                        <m:t>+</m:t>
                      </m:r>
                      <m:r>
                        <a:rPr lang="en-US" b="0" i="1" smtClean="0">
                          <a:latin typeface="Cambria Math"/>
                          <a:ea typeface="Cambria Math"/>
                        </a:rPr>
                        <m:t>𝑥</m:t>
                      </m:r>
                      <m:r>
                        <a:rPr lang="en-US" b="0" i="1" baseline="-25000" smtClean="0">
                          <a:latin typeface="Cambria Math"/>
                          <a:ea typeface="Cambria Math"/>
                        </a:rPr>
                        <m:t>1</m:t>
                      </m:r>
                    </m:oMath>
                  </m:oMathPara>
                </a14:m>
                <a:endParaRPr lang="en-US" b="0" baseline="-25000" dirty="0" smtClean="0">
                  <a:ea typeface="Cambria Math"/>
                </a:endParaRPr>
              </a:p>
              <a:p>
                <a:r>
                  <a:rPr lang="en-US" dirty="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  y</a:t>
                </a:r>
                <a:r>
                  <a:rPr lang="en-US" baseline="-25000" dirty="0" smtClean="0">
                    <a:latin typeface="Cambria Math" panose="02040503050406030204" pitchFamily="18" charset="0"/>
                    <a:ea typeface="Cambria Math" panose="02040503050406030204" pitchFamily="18" charset="0"/>
                  </a:rPr>
                  <a:t>2</a:t>
                </a:r>
                <a:r>
                  <a:rPr lang="en-US" dirty="0" smtClean="0">
                    <a:latin typeface="Cambria Math" panose="02040503050406030204" pitchFamily="18" charset="0"/>
                    <a:ea typeface="Cambria Math" panose="02040503050406030204" pitchFamily="18" charset="0"/>
                  </a:rPr>
                  <a:t> = sin(</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α</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𝑙</m:t>
                    </m:r>
                    <m:r>
                      <a:rPr lang="en-US" i="1" baseline="-2500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baseline="-25000" smtClean="0">
                        <a:latin typeface="Cambria Math" panose="02040503050406030204" pitchFamily="18" charset="0"/>
                        <a:ea typeface="Cambria Math" panose="02040503050406030204" pitchFamily="18" charset="0"/>
                      </a:rPr>
                      <m:t>1</m:t>
                    </m:r>
                  </m:oMath>
                </a14:m>
                <a:endParaRPr lang="en-US" baseline="-25000" dirty="0">
                  <a:latin typeface="Cambria Math" panose="02040503050406030204" pitchFamily="18" charset="0"/>
                  <a:ea typeface="Cambria Math" panose="020405030504060302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810759" y="2971799"/>
                <a:ext cx="2676695" cy="646331"/>
              </a:xfrm>
              <a:prstGeom prst="rect">
                <a:avLst/>
              </a:prstGeom>
              <a:blipFill rotWithShape="1">
                <a:blip r:embed="rId6"/>
                <a:stretch>
                  <a:fillRect b="-11215"/>
                </a:stretch>
              </a:blipFill>
            </p:spPr>
            <p:txBody>
              <a:bodyPr/>
              <a:lstStyle/>
              <a:p>
                <a:r>
                  <a:rPr lang="en-US">
                    <a:noFill/>
                  </a:rPr>
                  <a:t> </a:t>
                </a:r>
              </a:p>
            </p:txBody>
          </p:sp>
        </mc:Fallback>
      </mc:AlternateContent>
      <p:sp>
        <p:nvSpPr>
          <p:cNvPr id="8" name="object 7"/>
          <p:cNvSpPr/>
          <p:nvPr/>
        </p:nvSpPr>
        <p:spPr>
          <a:xfrm>
            <a:off x="4958310" y="4267200"/>
            <a:ext cx="3088177" cy="116378"/>
          </a:xfrm>
          <a:prstGeom prst="rect">
            <a:avLst/>
          </a:prstGeom>
          <a:blipFill>
            <a:blip r:embed="rId7"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83207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Transformation from end-effector to base</a:t>
            </a:r>
            <a:endParaRPr lang="en-US" dirty="0"/>
          </a:p>
        </p:txBody>
      </p:sp>
      <p:sp>
        <p:nvSpPr>
          <p:cNvPr id="3" name="TextBox 2"/>
          <p:cNvSpPr txBox="1"/>
          <p:nvPr/>
        </p:nvSpPr>
        <p:spPr>
          <a:xfrm>
            <a:off x="1219200" y="1752600"/>
            <a:ext cx="1275477" cy="369332"/>
          </a:xfrm>
          <a:prstGeom prst="rect">
            <a:avLst/>
          </a:prstGeom>
          <a:noFill/>
        </p:spPr>
        <p:txBody>
          <a:bodyPr wrap="none" rtlCol="0">
            <a:spAutoFit/>
          </a:bodyPr>
          <a:lstStyle/>
          <a:p>
            <a:r>
              <a:rPr lang="en-US" dirty="0" smtClean="0"/>
              <a:t>Remember </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312" y="2366342"/>
            <a:ext cx="3867150"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838200" y="4256986"/>
                <a:ext cx="2667000" cy="3797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Pre>
                        <m:sPrePr>
                          <m:ctrlPr>
                            <a:rPr lang="en-US" b="1" i="1" smtClean="0">
                              <a:latin typeface="Cambria Math"/>
                            </a:rPr>
                          </m:ctrlPr>
                        </m:sPrePr>
                        <m:sub>
                          <m:r>
                            <a:rPr lang="en-US" b="1" i="1" smtClean="0">
                              <a:latin typeface="Cambria Math"/>
                            </a:rPr>
                            <m:t>𝒆</m:t>
                          </m:r>
                        </m:sub>
                        <m:sup>
                          <m:r>
                            <a:rPr lang="en-US" b="1" i="1" smtClean="0">
                              <a:latin typeface="Cambria Math"/>
                            </a:rPr>
                            <m:t>𝒃</m:t>
                          </m:r>
                        </m:sup>
                        <m:e>
                          <m:r>
                            <a:rPr lang="en-US" b="1" i="1" smtClean="0">
                              <a:latin typeface="Cambria Math"/>
                            </a:rPr>
                            <m:t>𝑻</m:t>
                          </m:r>
                          <m:r>
                            <a:rPr lang="en-US" b="1" i="1" smtClean="0">
                              <a:latin typeface="Cambria Math"/>
                            </a:rPr>
                            <m:t>=</m:t>
                          </m:r>
                        </m:e>
                      </m:sPre>
                    </m:oMath>
                  </m:oMathPara>
                </a14:m>
                <a:endParaRPr 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4256986"/>
                <a:ext cx="2667000" cy="379784"/>
              </a:xfrm>
              <a:prstGeom prst="rect">
                <a:avLst/>
              </a:prstGeom>
              <a:blipFill rotWithShape="1">
                <a:blip r:embed="rId3"/>
                <a:stretch>
                  <a:fillRect/>
                </a:stretch>
              </a:blipFill>
            </p:spPr>
            <p:txBody>
              <a:bodyPr/>
              <a:lstStyle/>
              <a:p>
                <a:r>
                  <a:rPr lang="en-US">
                    <a:noFill/>
                  </a:rPr>
                  <a:t> </a:t>
                </a:r>
              </a:p>
            </p:txBody>
          </p:sp>
        </mc:Fallback>
      </mc:AlternateContent>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917" y="3875378"/>
            <a:ext cx="379095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838200" y="5410200"/>
            <a:ext cx="5946821" cy="369332"/>
          </a:xfrm>
          <a:prstGeom prst="rect">
            <a:avLst/>
          </a:prstGeom>
          <a:noFill/>
        </p:spPr>
        <p:txBody>
          <a:bodyPr wrap="none" rtlCol="0">
            <a:spAutoFit/>
          </a:bodyPr>
          <a:lstStyle/>
          <a:p>
            <a:r>
              <a:rPr lang="en-US" dirty="0" smtClean="0"/>
              <a:t>With cos</a:t>
            </a:r>
            <a:r>
              <a:rPr lang="el-GR" baseline="-25000" dirty="0" smtClean="0"/>
              <a:t>α</a:t>
            </a:r>
            <a:r>
              <a:rPr lang="en-US" baseline="-25000" dirty="0" smtClean="0"/>
              <a:t>ß   </a:t>
            </a:r>
            <a:r>
              <a:rPr lang="en-US" dirty="0" smtClean="0"/>
              <a:t>denoting cos(</a:t>
            </a:r>
            <a:r>
              <a:rPr lang="el-GR" dirty="0" smtClean="0"/>
              <a:t>α</a:t>
            </a:r>
            <a:r>
              <a:rPr lang="en-US" dirty="0" smtClean="0"/>
              <a:t>+ ß) and sin</a:t>
            </a:r>
            <a:r>
              <a:rPr lang="el-GR" baseline="-25000" dirty="0" smtClean="0"/>
              <a:t>α</a:t>
            </a:r>
            <a:r>
              <a:rPr lang="en-US" baseline="-25000" dirty="0"/>
              <a:t>ß   </a:t>
            </a:r>
            <a:r>
              <a:rPr lang="en-US" dirty="0"/>
              <a:t>denoting </a:t>
            </a:r>
            <a:r>
              <a:rPr lang="en-US" dirty="0" smtClean="0"/>
              <a:t>sin(</a:t>
            </a:r>
            <a:r>
              <a:rPr lang="el-GR" dirty="0"/>
              <a:t>α</a:t>
            </a:r>
            <a:r>
              <a:rPr lang="en-US" dirty="0"/>
              <a:t>+ ß)</a:t>
            </a:r>
            <a:r>
              <a:rPr lang="en-US" dirty="0" smtClean="0"/>
              <a:t> </a:t>
            </a:r>
            <a:r>
              <a:rPr lang="en-US" baseline="-25000" dirty="0" smtClean="0"/>
              <a:t> </a:t>
            </a:r>
            <a:endParaRPr lang="en-US" baseline="-25000" dirty="0"/>
          </a:p>
        </p:txBody>
      </p:sp>
    </p:spTree>
    <p:extLst>
      <p:ext uri="{BB962C8B-B14F-4D97-AF65-F5344CB8AC3E}">
        <p14:creationId xmlns:p14="http://schemas.microsoft.com/office/powerpoint/2010/main" val="1494502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pc="-5" dirty="0" err="1"/>
              <a:t>Ho</a:t>
            </a:r>
            <a:r>
              <a:rPr lang="en-US" dirty="0" err="1"/>
              <a:t>l</a:t>
            </a:r>
            <a:r>
              <a:rPr lang="en-US" spc="-5" dirty="0" err="1"/>
              <a:t>o</a:t>
            </a:r>
            <a:r>
              <a:rPr lang="en-US" dirty="0" err="1"/>
              <a:t>n</a:t>
            </a:r>
            <a:r>
              <a:rPr lang="en-US" spc="-5" dirty="0" err="1"/>
              <a:t>o</a:t>
            </a:r>
            <a:r>
              <a:rPr lang="en-US" spc="-45" dirty="0" err="1"/>
              <a:t>m</a:t>
            </a:r>
            <a:r>
              <a:rPr lang="en-US" dirty="0" err="1"/>
              <a:t>i</a:t>
            </a:r>
            <a:r>
              <a:rPr lang="en-US" spc="-20" dirty="0" err="1"/>
              <a:t>c</a:t>
            </a:r>
            <a:r>
              <a:rPr lang="en-US" dirty="0"/>
              <a:t> vs.</a:t>
            </a:r>
            <a:r>
              <a:rPr lang="en-US" spc="-10" dirty="0"/>
              <a:t> Non</a:t>
            </a:r>
            <a:r>
              <a:rPr lang="en-US" spc="-595" dirty="0"/>
              <a:t>-­</a:t>
            </a:r>
            <a:r>
              <a:rPr lang="en-US" spc="-434" dirty="0"/>
              <a:t>‐</a:t>
            </a:r>
            <a:r>
              <a:rPr lang="en-US" spc="-5" dirty="0" err="1" smtClean="0"/>
              <a:t>Ho</a:t>
            </a:r>
            <a:r>
              <a:rPr lang="en-US" dirty="0" err="1" smtClean="0"/>
              <a:t>l</a:t>
            </a:r>
            <a:r>
              <a:rPr lang="en-US" spc="-5" dirty="0" err="1" smtClean="0"/>
              <a:t>o</a:t>
            </a:r>
            <a:r>
              <a:rPr lang="en-US" dirty="0" err="1" smtClean="0"/>
              <a:t>n</a:t>
            </a:r>
            <a:r>
              <a:rPr lang="en-US" spc="-5" dirty="0" err="1" smtClean="0"/>
              <a:t>o</a:t>
            </a:r>
            <a:r>
              <a:rPr lang="en-US" spc="-45" dirty="0" err="1" smtClean="0"/>
              <a:t>m</a:t>
            </a:r>
            <a:r>
              <a:rPr lang="en-US" dirty="0" err="1" smtClean="0"/>
              <a:t>i</a:t>
            </a:r>
            <a:r>
              <a:rPr lang="en-US" spc="-20" dirty="0" err="1" smtClean="0"/>
              <a:t>c</a:t>
            </a:r>
            <a:r>
              <a:rPr lang="en-US" spc="-20" dirty="0" smtClean="0"/>
              <a:t> Systems</a:t>
            </a:r>
            <a:endParaRPr lang="en-US" dirty="0"/>
          </a:p>
        </p:txBody>
      </p:sp>
      <p:sp>
        <p:nvSpPr>
          <p:cNvPr id="3" name="Rectangle 2"/>
          <p:cNvSpPr/>
          <p:nvPr/>
        </p:nvSpPr>
        <p:spPr>
          <a:xfrm>
            <a:off x="1371600" y="2298065"/>
            <a:ext cx="6172200" cy="646331"/>
          </a:xfrm>
          <a:prstGeom prst="rect">
            <a:avLst/>
          </a:prstGeom>
        </p:spPr>
        <p:txBody>
          <a:bodyPr wrap="square">
            <a:spAutoFit/>
          </a:bodyPr>
          <a:lstStyle/>
          <a:p>
            <a:r>
              <a:rPr lang="en-US" dirty="0"/>
              <a:t>A system is non-</a:t>
            </a:r>
            <a:r>
              <a:rPr lang="en-US" dirty="0" err="1"/>
              <a:t>holonomic</a:t>
            </a:r>
            <a:r>
              <a:rPr lang="en-US" dirty="0"/>
              <a:t> when closed trajectories in </a:t>
            </a:r>
            <a:r>
              <a:rPr lang="en-US" dirty="0" smtClean="0"/>
              <a:t>its configuration space </a:t>
            </a:r>
            <a:r>
              <a:rPr lang="en-US" dirty="0"/>
              <a:t>may not have it return to its original state.</a:t>
            </a:r>
          </a:p>
        </p:txBody>
      </p:sp>
      <p:sp>
        <p:nvSpPr>
          <p:cNvPr id="4" name="Rectangle 3"/>
          <p:cNvSpPr/>
          <p:nvPr/>
        </p:nvSpPr>
        <p:spPr>
          <a:xfrm>
            <a:off x="1371600" y="3129062"/>
            <a:ext cx="6858000" cy="2585323"/>
          </a:xfrm>
          <a:prstGeom prst="rect">
            <a:avLst/>
          </a:prstGeom>
        </p:spPr>
        <p:txBody>
          <a:bodyPr wrap="square">
            <a:spAutoFit/>
          </a:bodyPr>
          <a:lstStyle/>
          <a:p>
            <a:r>
              <a:rPr lang="en-US" dirty="0"/>
              <a:t>A </a:t>
            </a:r>
            <a:r>
              <a:rPr lang="en-US" dirty="0" smtClean="0"/>
              <a:t>simple arm </a:t>
            </a:r>
            <a:r>
              <a:rPr lang="en-US" dirty="0"/>
              <a:t>is </a:t>
            </a:r>
            <a:r>
              <a:rPr lang="en-US" dirty="0" err="1" smtClean="0"/>
              <a:t>holonomic</a:t>
            </a:r>
            <a:r>
              <a:rPr lang="en-US" dirty="0" smtClean="0"/>
              <a:t>, </a:t>
            </a:r>
            <a:r>
              <a:rPr lang="en-US" dirty="0"/>
              <a:t>as each joint position corresponds to </a:t>
            </a:r>
            <a:r>
              <a:rPr lang="en-US" dirty="0" smtClean="0"/>
              <a:t>a unique </a:t>
            </a:r>
            <a:r>
              <a:rPr lang="en-US" dirty="0"/>
              <a:t>position in space</a:t>
            </a:r>
            <a:r>
              <a:rPr lang="en-US" dirty="0" smtClean="0"/>
              <a:t>.</a:t>
            </a:r>
            <a:r>
              <a:rPr lang="en-US" dirty="0"/>
              <a:t> </a:t>
            </a:r>
            <a:r>
              <a:rPr lang="en-US" dirty="0" smtClean="0"/>
              <a:t>A train is </a:t>
            </a:r>
            <a:r>
              <a:rPr lang="en-US" dirty="0" err="1" smtClean="0"/>
              <a:t>holonomic</a:t>
            </a:r>
            <a:r>
              <a:rPr lang="en-US" dirty="0" smtClean="0"/>
              <a:t>.</a:t>
            </a:r>
          </a:p>
          <a:p>
            <a:endParaRPr lang="en-US" dirty="0"/>
          </a:p>
          <a:p>
            <a:r>
              <a:rPr lang="en-US" dirty="0"/>
              <a:t>A </a:t>
            </a:r>
            <a:r>
              <a:rPr lang="en-US" b="1" dirty="0"/>
              <a:t>car</a:t>
            </a:r>
            <a:r>
              <a:rPr lang="en-US" dirty="0"/>
              <a:t> and a </a:t>
            </a:r>
            <a:r>
              <a:rPr lang="en-US" b="1" dirty="0" smtClean="0"/>
              <a:t>differential-wheel</a:t>
            </a:r>
            <a:r>
              <a:rPr lang="en-US" dirty="0" smtClean="0"/>
              <a:t> robot </a:t>
            </a:r>
            <a:r>
              <a:rPr lang="en-US" dirty="0"/>
              <a:t>are </a:t>
            </a:r>
            <a:r>
              <a:rPr lang="en-US" b="1" dirty="0"/>
              <a:t>non-</a:t>
            </a:r>
            <a:r>
              <a:rPr lang="en-US" b="1" dirty="0" err="1"/>
              <a:t>holonomic</a:t>
            </a:r>
            <a:r>
              <a:rPr lang="en-US" dirty="0"/>
              <a:t> </a:t>
            </a:r>
            <a:r>
              <a:rPr lang="en-US" dirty="0" smtClean="0"/>
              <a:t>vehicles.</a:t>
            </a:r>
          </a:p>
          <a:p>
            <a:r>
              <a:rPr lang="en-US" dirty="0"/>
              <a:t>G</a:t>
            </a:r>
            <a:r>
              <a:rPr lang="en-US" dirty="0" smtClean="0"/>
              <a:t>etting </a:t>
            </a:r>
            <a:r>
              <a:rPr lang="en-US" dirty="0"/>
              <a:t>the robot to its initial position requires not only</a:t>
            </a:r>
          </a:p>
          <a:p>
            <a:r>
              <a:rPr lang="en-US" dirty="0"/>
              <a:t>to rewind both wheels by the same amount, but also getting</a:t>
            </a:r>
          </a:p>
          <a:p>
            <a:r>
              <a:rPr lang="en-US" dirty="0"/>
              <a:t>their relative speeds right</a:t>
            </a:r>
            <a:r>
              <a:rPr lang="en-US" dirty="0" smtClean="0"/>
              <a:t>. </a:t>
            </a:r>
            <a:r>
              <a:rPr lang="en-US" dirty="0"/>
              <a:t>T</a:t>
            </a:r>
            <a:r>
              <a:rPr lang="en-US" dirty="0" smtClean="0"/>
              <a:t>he </a:t>
            </a:r>
            <a:r>
              <a:rPr lang="en-US" dirty="0"/>
              <a:t>speed of </a:t>
            </a:r>
            <a:r>
              <a:rPr lang="en-US" dirty="0" smtClean="0"/>
              <a:t>each wheel </a:t>
            </a:r>
            <a:r>
              <a:rPr lang="en-US" dirty="0"/>
              <a:t>as a function of </a:t>
            </a:r>
            <a:r>
              <a:rPr lang="en-US" dirty="0" smtClean="0"/>
              <a:t>time matters.</a:t>
            </a:r>
          </a:p>
          <a:p>
            <a:endParaRPr lang="en-US" dirty="0"/>
          </a:p>
        </p:txBody>
      </p:sp>
      <p:sp>
        <p:nvSpPr>
          <p:cNvPr id="5" name="Rectangle 4"/>
          <p:cNvSpPr/>
          <p:nvPr/>
        </p:nvSpPr>
        <p:spPr>
          <a:xfrm>
            <a:off x="1371600" y="1499508"/>
            <a:ext cx="6629400" cy="646331"/>
          </a:xfrm>
          <a:prstGeom prst="rect">
            <a:avLst/>
          </a:prstGeom>
        </p:spPr>
        <p:txBody>
          <a:bodyPr wrap="square">
            <a:spAutoFit/>
          </a:bodyPr>
          <a:lstStyle/>
          <a:p>
            <a:r>
              <a:rPr lang="en-US" dirty="0" smtClean="0"/>
              <a:t>The robot's kinematic is </a:t>
            </a:r>
            <a:r>
              <a:rPr lang="en-US" dirty="0" err="1" smtClean="0"/>
              <a:t>holonomic</a:t>
            </a:r>
            <a:r>
              <a:rPr lang="en-US" dirty="0" smtClean="0"/>
              <a:t> if closed </a:t>
            </a:r>
            <a:r>
              <a:rPr lang="en-US" dirty="0"/>
              <a:t>trajectories in </a:t>
            </a:r>
            <a:r>
              <a:rPr lang="en-US" dirty="0" smtClean="0"/>
              <a:t>configuration</a:t>
            </a:r>
            <a:r>
              <a:rPr lang="en-US" dirty="0"/>
              <a:t> </a:t>
            </a:r>
            <a:r>
              <a:rPr lang="en-US" dirty="0" smtClean="0"/>
              <a:t>space </a:t>
            </a:r>
            <a:r>
              <a:rPr lang="en-US" dirty="0"/>
              <a:t>result in closed trajectories in the </a:t>
            </a:r>
            <a:r>
              <a:rPr lang="en-US" dirty="0" smtClean="0"/>
              <a:t>workspace.</a:t>
            </a:r>
            <a:endParaRPr lang="en-US" dirty="0"/>
          </a:p>
        </p:txBody>
      </p:sp>
    </p:spTree>
    <p:extLst>
      <p:ext uri="{BB962C8B-B14F-4D97-AF65-F5344CB8AC3E}">
        <p14:creationId xmlns:p14="http://schemas.microsoft.com/office/powerpoint/2010/main" val="3329865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07584"/>
            <a:ext cx="8229600" cy="677108"/>
          </a:xfrm>
          <a:prstGeom prst="rect">
            <a:avLst/>
          </a:prstGeom>
        </p:spPr>
        <p:txBody>
          <a:bodyPr vert="horz" wrap="square" lIns="0" tIns="0" rIns="0" bIns="0" rtlCol="0">
            <a:spAutoFit/>
          </a:bodyPr>
          <a:lstStyle/>
          <a:p>
            <a:pPr marL="12700">
              <a:lnSpc>
                <a:spcPct val="100000"/>
              </a:lnSpc>
            </a:pPr>
            <a:r>
              <a:rPr spc="-5" dirty="0"/>
              <a:t>Ho</a:t>
            </a:r>
            <a:r>
              <a:rPr dirty="0"/>
              <a:t>l</a:t>
            </a:r>
            <a:r>
              <a:rPr spc="-5" dirty="0"/>
              <a:t>o</a:t>
            </a:r>
            <a:r>
              <a:rPr dirty="0"/>
              <a:t>n</a:t>
            </a:r>
            <a:r>
              <a:rPr spc="-5" dirty="0"/>
              <a:t>o</a:t>
            </a:r>
            <a:r>
              <a:rPr spc="-45" dirty="0"/>
              <a:t>m</a:t>
            </a:r>
            <a:r>
              <a:rPr dirty="0"/>
              <a:t>i</a:t>
            </a:r>
            <a:r>
              <a:rPr spc="-20" dirty="0"/>
              <a:t>c</a:t>
            </a:r>
            <a:r>
              <a:rPr dirty="0"/>
              <a:t> vs.</a:t>
            </a:r>
            <a:r>
              <a:rPr spc="-10" dirty="0"/>
              <a:t> </a:t>
            </a:r>
            <a:r>
              <a:rPr lang="en-US" spc="-10" dirty="0" smtClean="0"/>
              <a:t>Non</a:t>
            </a:r>
            <a:r>
              <a:rPr spc="-595" dirty="0" smtClean="0"/>
              <a:t>-­</a:t>
            </a:r>
            <a:r>
              <a:rPr spc="-434" dirty="0" smtClean="0"/>
              <a:t>‐</a:t>
            </a:r>
            <a:r>
              <a:rPr spc="-5" dirty="0"/>
              <a:t>Ho</a:t>
            </a:r>
            <a:r>
              <a:rPr dirty="0"/>
              <a:t>l</a:t>
            </a:r>
            <a:r>
              <a:rPr spc="-5" dirty="0"/>
              <a:t>o</a:t>
            </a:r>
            <a:r>
              <a:rPr dirty="0"/>
              <a:t>n</a:t>
            </a:r>
            <a:r>
              <a:rPr spc="-5" dirty="0"/>
              <a:t>o</a:t>
            </a:r>
            <a:r>
              <a:rPr spc="-45" dirty="0"/>
              <a:t>m</a:t>
            </a:r>
            <a:r>
              <a:rPr dirty="0"/>
              <a:t>i</a:t>
            </a:r>
            <a:r>
              <a:rPr spc="-20" dirty="0"/>
              <a:t>c</a:t>
            </a:r>
          </a:p>
        </p:txBody>
      </p:sp>
      <p:sp>
        <p:nvSpPr>
          <p:cNvPr id="3" name="object 3"/>
          <p:cNvSpPr/>
          <p:nvPr/>
        </p:nvSpPr>
        <p:spPr>
          <a:xfrm>
            <a:off x="1809666" y="4159250"/>
            <a:ext cx="6159498" cy="194309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828800" y="1631950"/>
            <a:ext cx="6159498" cy="1968500"/>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535939" y="2686811"/>
            <a:ext cx="1182370" cy="254000"/>
          </a:xfrm>
          <a:prstGeom prst="rect">
            <a:avLst/>
          </a:prstGeom>
        </p:spPr>
        <p:txBody>
          <a:bodyPr vert="horz" wrap="square" lIns="0" tIns="0" rIns="0" bIns="0" rtlCol="0">
            <a:spAutoFit/>
          </a:bodyPr>
          <a:lstStyle/>
          <a:p>
            <a:pPr marL="12700">
              <a:lnSpc>
                <a:spcPct val="100000"/>
              </a:lnSpc>
            </a:pPr>
            <a:r>
              <a:rPr sz="1800" dirty="0">
                <a:latin typeface="Calibri"/>
                <a:cs typeface="Calibri"/>
              </a:rPr>
              <a:t>Manipulato</a:t>
            </a:r>
            <a:r>
              <a:rPr sz="1800" spc="-10" dirty="0">
                <a:latin typeface="Calibri"/>
                <a:cs typeface="Calibri"/>
              </a:rPr>
              <a:t>r</a:t>
            </a:r>
            <a:endParaRPr sz="1800">
              <a:latin typeface="Calibri"/>
              <a:cs typeface="Calibri"/>
            </a:endParaRPr>
          </a:p>
        </p:txBody>
      </p:sp>
      <p:sp>
        <p:nvSpPr>
          <p:cNvPr id="6" name="object 6"/>
          <p:cNvSpPr txBox="1"/>
          <p:nvPr/>
        </p:nvSpPr>
        <p:spPr>
          <a:xfrm>
            <a:off x="535939" y="5290311"/>
            <a:ext cx="1153795" cy="254000"/>
          </a:xfrm>
          <a:prstGeom prst="rect">
            <a:avLst/>
          </a:prstGeom>
        </p:spPr>
        <p:txBody>
          <a:bodyPr vert="horz" wrap="square" lIns="0" tIns="0" rIns="0" bIns="0" rtlCol="0">
            <a:spAutoFit/>
          </a:bodyPr>
          <a:lstStyle/>
          <a:p>
            <a:pPr marL="12700">
              <a:lnSpc>
                <a:spcPct val="100000"/>
              </a:lnSpc>
            </a:pPr>
            <a:r>
              <a:rPr sz="1800" spc="-5" dirty="0">
                <a:latin typeface="Calibri"/>
                <a:cs typeface="Calibri"/>
              </a:rPr>
              <a:t>Diﬀ</a:t>
            </a:r>
            <a:r>
              <a:rPr sz="1800" dirty="0">
                <a:latin typeface="Calibri"/>
                <a:cs typeface="Calibri"/>
              </a:rPr>
              <a:t>. </a:t>
            </a:r>
            <a:r>
              <a:rPr sz="1800" spc="-20" dirty="0">
                <a:latin typeface="Calibri"/>
                <a:cs typeface="Calibri"/>
              </a:rPr>
              <a:t>Whee</a:t>
            </a:r>
            <a:r>
              <a:rPr sz="1800" spc="-5" dirty="0">
                <a:latin typeface="Calibri"/>
                <a:cs typeface="Calibri"/>
              </a:rPr>
              <a:t>ls</a:t>
            </a:r>
            <a:endParaRPr sz="1800">
              <a:latin typeface="Calibri"/>
              <a:cs typeface="Calibri"/>
            </a:endParaRPr>
          </a:p>
        </p:txBody>
      </p:sp>
      <p:sp>
        <p:nvSpPr>
          <p:cNvPr id="7" name="object 7"/>
          <p:cNvSpPr txBox="1"/>
          <p:nvPr/>
        </p:nvSpPr>
        <p:spPr>
          <a:xfrm>
            <a:off x="762000" y="6171519"/>
            <a:ext cx="3429000" cy="492443"/>
          </a:xfrm>
          <a:prstGeom prst="rect">
            <a:avLst/>
          </a:prstGeom>
        </p:spPr>
        <p:txBody>
          <a:bodyPr vert="horz" wrap="square" lIns="0" tIns="0" rIns="0" bIns="0" rtlCol="0">
            <a:spAutoFit/>
          </a:bodyPr>
          <a:lstStyle/>
          <a:p>
            <a:pPr marL="12700">
              <a:lnSpc>
                <a:spcPct val="100000"/>
              </a:lnSpc>
            </a:pPr>
            <a:r>
              <a:rPr sz="1800" i="1" dirty="0" smtClean="0">
                <a:latin typeface="Calibri"/>
                <a:cs typeface="Calibri"/>
              </a:rPr>
              <a:t>Conﬁ</a:t>
            </a:r>
            <a:r>
              <a:rPr sz="1800" i="1" spc="-10" dirty="0" smtClean="0">
                <a:latin typeface="Calibri"/>
                <a:cs typeface="Calibri"/>
              </a:rPr>
              <a:t>gur</a:t>
            </a:r>
            <a:r>
              <a:rPr lang="en-US" sz="1800" i="1" spc="-10" dirty="0" smtClean="0">
                <a:latin typeface="Calibri"/>
                <a:cs typeface="Calibri"/>
              </a:rPr>
              <a:t>ation Space</a:t>
            </a:r>
          </a:p>
          <a:p>
            <a:pPr marL="12700">
              <a:lnSpc>
                <a:spcPct val="100000"/>
              </a:lnSpc>
            </a:pPr>
            <a:r>
              <a:rPr lang="en-US" sz="1400" spc="-10" dirty="0" smtClean="0">
                <a:latin typeface="Calibri"/>
                <a:cs typeface="Calibri"/>
              </a:rPr>
              <a:t>(set of angles each actuator can be set to) </a:t>
            </a:r>
            <a:endParaRPr sz="1400" dirty="0">
              <a:latin typeface="Calibri"/>
              <a:cs typeface="Calibri"/>
            </a:endParaRPr>
          </a:p>
        </p:txBody>
      </p:sp>
      <p:sp>
        <p:nvSpPr>
          <p:cNvPr id="8" name="object 8"/>
          <p:cNvSpPr txBox="1"/>
          <p:nvPr/>
        </p:nvSpPr>
        <p:spPr>
          <a:xfrm>
            <a:off x="5486400" y="6102349"/>
            <a:ext cx="3505200" cy="492443"/>
          </a:xfrm>
          <a:prstGeom prst="rect">
            <a:avLst/>
          </a:prstGeom>
        </p:spPr>
        <p:txBody>
          <a:bodyPr vert="horz" wrap="square" lIns="0" tIns="0" rIns="0" bIns="0" rtlCol="0">
            <a:spAutoFit/>
          </a:bodyPr>
          <a:lstStyle/>
          <a:p>
            <a:pPr marL="12700">
              <a:lnSpc>
                <a:spcPct val="100000"/>
              </a:lnSpc>
            </a:pPr>
            <a:r>
              <a:rPr sz="1800" i="1" spc="-20" dirty="0" smtClean="0">
                <a:latin typeface="Calibri"/>
                <a:cs typeface="Calibri"/>
              </a:rPr>
              <a:t>Wo</a:t>
            </a:r>
            <a:r>
              <a:rPr sz="1800" i="1" spc="-10" dirty="0" smtClean="0">
                <a:latin typeface="Calibri"/>
                <a:cs typeface="Calibri"/>
              </a:rPr>
              <a:t>rkspace</a:t>
            </a:r>
            <a:r>
              <a:rPr lang="en-US" sz="1800" i="1" spc="-10" dirty="0" smtClean="0">
                <a:latin typeface="Calibri"/>
                <a:cs typeface="Calibri"/>
              </a:rPr>
              <a:t> </a:t>
            </a:r>
          </a:p>
          <a:p>
            <a:pPr marL="12700">
              <a:lnSpc>
                <a:spcPct val="100000"/>
              </a:lnSpc>
            </a:pPr>
            <a:r>
              <a:rPr lang="en-US" sz="1400" spc="-10" dirty="0" smtClean="0">
                <a:latin typeface="Calibri"/>
                <a:cs typeface="Calibri"/>
              </a:rPr>
              <a:t>(the physical space the robot can move to )</a:t>
            </a:r>
            <a:endParaRPr sz="1400" dirty="0">
              <a:latin typeface="Calibri"/>
              <a:cs typeface="Calibri"/>
            </a:endParaRPr>
          </a:p>
        </p:txBody>
      </p:sp>
    </p:spTree>
    <p:extLst>
      <p:ext uri="{BB962C8B-B14F-4D97-AF65-F5344CB8AC3E}">
        <p14:creationId xmlns:p14="http://schemas.microsoft.com/office/powerpoint/2010/main" val="3170360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None/>
            </a:pPr>
            <a:r>
              <a:rPr lang="en"/>
              <a:t>Modeling Wheeled Robots</a:t>
            </a:r>
          </a:p>
        </p:txBody>
      </p:sp>
      <p:sp>
        <p:nvSpPr>
          <p:cNvPr id="58" name="Shape 5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rtl="0">
              <a:spcBef>
                <a:spcPts val="0"/>
              </a:spcBef>
              <a:buNone/>
            </a:pPr>
            <a:r>
              <a:rPr lang="en"/>
              <a:t>All motion models are idealized.</a:t>
            </a:r>
          </a:p>
          <a:p>
            <a:pPr lvl="0" rtl="0">
              <a:spcBef>
                <a:spcPts val="0"/>
              </a:spcBef>
              <a:buNone/>
            </a:pPr>
            <a:r>
              <a:rPr lang="en" sz="2400"/>
              <a:t>	No wheel slippage</a:t>
            </a:r>
          </a:p>
          <a:p>
            <a:pPr lvl="0" rtl="0">
              <a:spcBef>
                <a:spcPts val="0"/>
              </a:spcBef>
              <a:buNone/>
            </a:pPr>
            <a:r>
              <a:rPr lang="en" sz="2400"/>
              <a:t>	No axle flex</a:t>
            </a:r>
          </a:p>
          <a:p>
            <a:pPr lvl="0" rtl="0">
              <a:spcBef>
                <a:spcPts val="0"/>
              </a:spcBef>
              <a:buNone/>
            </a:pPr>
            <a:r>
              <a:rPr lang="en" sz="2400"/>
              <a:t>	Wheels don't compress, etc.</a:t>
            </a:r>
          </a:p>
          <a:p>
            <a:pPr lvl="0" rtl="0">
              <a:spcBef>
                <a:spcPts val="0"/>
              </a:spcBef>
              <a:buNone/>
            </a:pPr>
            <a:endParaRPr sz="2400" dirty="0"/>
          </a:p>
          <a:p>
            <a:pPr lvl="0" rtl="0">
              <a:spcBef>
                <a:spcPts val="0"/>
              </a:spcBef>
              <a:buNone/>
            </a:pPr>
            <a:r>
              <a:rPr lang="en"/>
              <a:t>Pose - Variables needed for state of robot</a:t>
            </a:r>
          </a:p>
          <a:p>
            <a:pPr lvl="0">
              <a:spcBef>
                <a:spcPts val="0"/>
              </a:spcBef>
              <a:buNone/>
            </a:pPr>
            <a:r>
              <a:rPr lang="en"/>
              <a:t>Action - Commands to send to robot</a:t>
            </a:r>
          </a:p>
        </p:txBody>
      </p:sp>
    </p:spTree>
    <p:extLst>
      <p:ext uri="{BB962C8B-B14F-4D97-AF65-F5344CB8AC3E}">
        <p14:creationId xmlns:p14="http://schemas.microsoft.com/office/powerpoint/2010/main" val="4287854356"/>
      </p:ext>
    </p:extLst>
  </p:cSld>
  <p:clrMapOvr>
    <a:masterClrMapping/>
  </p:clrMapOvr>
  <p:transition spd="slow">
    <p:cut/>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egin{equation*}&#10;\Delta x = \int_{0}^{t} 2 \pi r \omega_0 dt = 2 \pi r \omega_0 t&#10;\end{equation*}&#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egin{equation*}&#10;%%\Delta x = \int_{0}^{t} 2 \pi r \omega_0 dt = 2 \pi r \omega_0 t&#10;f(x, (\omega_0,t)) = x + 2 \pi r \omega_0 t&#10;\end{equation*}&#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egin{equation*}&#10;%%\Delta x = \int_{0}^{t} 2 \pi r \omega_0 dt = 2 \pi r \omega_0 t&#10;(\dot{x},\dot{y}, \dot{\theta})&#10;\end{equation*}&#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egin{equation*}&#10;%%\Delta x = \int_{0}^{t} 2 \pi r \omega_0 dt = 2 \pi r \omega_0 t&#10;v_r = \dot{\Phi_r} r, v_l = \dot{\Phi_l} r&#10;\end{equation*}&#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egin{equation*}&#10;\begin{pmatrix}&#10;  \dot{x} &amp; \dot{y} &amp; \dot{\theta} \end{pmatrix}= \begin{pmatrix}&#10; \frac{r \dot \Phi_r}{2} + \frac{r \dot \Phi_l}{2} &amp; 0 &amp; &#10;\frac{r \dot \Phi_r}{d} - \frac{r \dot \Phi_l}{d}  &#10;                                     \end{pmatrix}&#10; \end{equation*}&#10;\end{document}"/>
  <p:tag name="IGUANATEXSIZE" val="2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2338</TotalTime>
  <Words>1176</Words>
  <Application>Microsoft Office PowerPoint</Application>
  <PresentationFormat>On-screen Show (4:3)</PresentationFormat>
  <Paragraphs>195</Paragraphs>
  <Slides>34</Slides>
  <Notes>28</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Kinematics</vt:lpstr>
      <vt:lpstr>Goals of this class</vt:lpstr>
      <vt:lpstr>Kinematics</vt:lpstr>
      <vt:lpstr>Forward/Inverse Kinematics</vt:lpstr>
      <vt:lpstr>Forward kinematics of a simple arm</vt:lpstr>
      <vt:lpstr>Transformation from end-effector to base</vt:lpstr>
      <vt:lpstr>Holonomic vs. Non-­‐Holonomic Systems</vt:lpstr>
      <vt:lpstr>Holonomic vs. Non-­‐Holonomic</vt:lpstr>
      <vt:lpstr>Modeling Wheeled Robots</vt:lpstr>
      <vt:lpstr>Simple Robot</vt:lpstr>
      <vt:lpstr>Robot Velocity</vt:lpstr>
      <vt:lpstr>Wheel Angular Velocity</vt:lpstr>
      <vt:lpstr>Inverse Kinematic Models</vt:lpstr>
      <vt:lpstr>Simple Robot Observations</vt:lpstr>
      <vt:lpstr>Simple Robot in 2D</vt:lpstr>
      <vt:lpstr>2D Kinematics</vt:lpstr>
      <vt:lpstr>2D Kinematics</vt:lpstr>
      <vt:lpstr>Differential Drive</vt:lpstr>
      <vt:lpstr>PowerPoint Presentation</vt:lpstr>
      <vt:lpstr>PowerPoint Presentation</vt:lpstr>
      <vt:lpstr>PowerPoint Presentation</vt:lpstr>
      <vt:lpstr>PowerPoint Presentation</vt:lpstr>
      <vt:lpstr>Wheels Go in Circles</vt:lpstr>
      <vt:lpstr>Wheels Go In Circles 2</vt:lpstr>
      <vt:lpstr>DD Kinematics</vt:lpstr>
      <vt:lpstr>Observations about DD</vt:lpstr>
      <vt:lpstr>Forward Kinematics DD</vt:lpstr>
      <vt:lpstr>Forward Kinematics</vt:lpstr>
      <vt:lpstr>Inverse Kinematics</vt:lpstr>
      <vt:lpstr>Using the notation of the books </vt:lpstr>
      <vt:lpstr>Transformation of the coordinates</vt:lpstr>
      <vt:lpstr>Inverse Kinematics of Mobile Robots</vt:lpstr>
      <vt:lpstr>Additional Assumption</vt:lpstr>
      <vt:lpstr>Summary</vt:lpstr>
    </vt:vector>
  </TitlesOfParts>
  <Company>UMIACS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Kinematics</dc:title>
  <dc:creator>fer</dc:creator>
  <cp:lastModifiedBy>fer</cp:lastModifiedBy>
  <cp:revision>57</cp:revision>
  <dcterms:created xsi:type="dcterms:W3CDTF">2016-02-11T02:51:24Z</dcterms:created>
  <dcterms:modified xsi:type="dcterms:W3CDTF">2016-02-18T17:25:38Z</dcterms:modified>
</cp:coreProperties>
</file>