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0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E0D85-1897-4DD6-B332-EC7F27D828EF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58AB9-BF7A-4F68-BF75-95157353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68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714762" y="685800"/>
            <a:ext cx="3429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1E15-A0FC-4974-BA05-0DF2C5F67C1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A606-9046-4E9A-A752-B6BEE562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7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1E15-A0FC-4974-BA05-0DF2C5F67C1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A606-9046-4E9A-A752-B6BEE562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8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1E15-A0FC-4974-BA05-0DF2C5F67C1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A606-9046-4E9A-A752-B6BEE562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5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4096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5961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6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de-CH" sz="14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" name="Rectangle 1037"/>
          <p:cNvSpPr>
            <a:spLocks noChangeArrowheads="1"/>
          </p:cNvSpPr>
          <p:nvPr/>
        </p:nvSpPr>
        <p:spPr bwMode="auto">
          <a:xfrm>
            <a:off x="0" y="836613"/>
            <a:ext cx="6721475" cy="381000"/>
          </a:xfrm>
          <a:prstGeom prst="rect">
            <a:avLst/>
          </a:prstGeom>
          <a:solidFill>
            <a:srgbClr val="33497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96875" indent="-39687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600" b="1" i="1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6" name="Text Box 1058"/>
          <p:cNvSpPr txBox="1">
            <a:spLocks noChangeArrowheads="1"/>
          </p:cNvSpPr>
          <p:nvPr/>
        </p:nvSpPr>
        <p:spPr bwMode="auto">
          <a:xfrm>
            <a:off x="76200" y="134938"/>
            <a:ext cx="5935663" cy="55721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400">
                <a:solidFill>
                  <a:srgbClr val="5F5F5F"/>
                </a:solidFill>
              </a:rPr>
              <a:t>Autonomous Mobile Robots</a:t>
            </a:r>
            <a:endParaRPr lang="en-US" sz="3400">
              <a:solidFill>
                <a:srgbClr val="FF0066"/>
              </a:solidFill>
            </a:endParaRPr>
          </a:p>
        </p:txBody>
      </p:sp>
      <p:sp>
        <p:nvSpPr>
          <p:cNvPr id="7" name="Text Box 4103"/>
          <p:cNvSpPr txBox="1">
            <a:spLocks noChangeArrowheads="1"/>
          </p:cNvSpPr>
          <p:nvPr userDrawn="1"/>
        </p:nvSpPr>
        <p:spPr bwMode="auto">
          <a:xfrm>
            <a:off x="5889625" y="6445250"/>
            <a:ext cx="3146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96875" indent="-39687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000" i="1">
                <a:solidFill>
                  <a:srgbClr val="969696"/>
                </a:solidFill>
              </a:rPr>
              <a:t>Autonomous Systems Lab</a:t>
            </a:r>
          </a:p>
        </p:txBody>
      </p:sp>
      <p:pic>
        <p:nvPicPr>
          <p:cNvPr id="8" name="Picture 4104" descr="ASL_Logo_gray_tran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34938"/>
            <a:ext cx="183515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4108"/>
          <p:cNvGrpSpPr>
            <a:grpSpLocks/>
          </p:cNvGrpSpPr>
          <p:nvPr userDrawn="1"/>
        </p:nvGrpSpPr>
        <p:grpSpPr bwMode="auto">
          <a:xfrm>
            <a:off x="90488" y="6445250"/>
            <a:ext cx="1601787" cy="439738"/>
            <a:chOff x="22" y="3652"/>
            <a:chExt cx="1009" cy="277"/>
          </a:xfrm>
        </p:grpSpPr>
        <p:sp>
          <p:nvSpPr>
            <p:cNvPr id="10" name="Freeform 4106"/>
            <p:cNvSpPr>
              <a:spLocks/>
            </p:cNvSpPr>
            <p:nvPr userDrawn="1"/>
          </p:nvSpPr>
          <p:spPr bwMode="auto">
            <a:xfrm>
              <a:off x="22" y="3652"/>
              <a:ext cx="570" cy="209"/>
            </a:xfrm>
            <a:custGeom>
              <a:avLst/>
              <a:gdLst/>
              <a:ahLst/>
              <a:cxnLst>
                <a:cxn ang="0">
                  <a:pos x="9" y="1127"/>
                </a:cxn>
                <a:cxn ang="0">
                  <a:pos x="240" y="2"/>
                </a:cxn>
                <a:cxn ang="0">
                  <a:pos x="2656" y="2"/>
                </a:cxn>
                <a:cxn ang="0">
                  <a:pos x="2566" y="436"/>
                </a:cxn>
                <a:cxn ang="0">
                  <a:pos x="2830" y="436"/>
                </a:cxn>
                <a:cxn ang="0">
                  <a:pos x="2922" y="0"/>
                </a:cxn>
                <a:cxn ang="0">
                  <a:pos x="3296" y="2"/>
                </a:cxn>
                <a:cxn ang="0">
                  <a:pos x="3052" y="1176"/>
                </a:cxn>
                <a:cxn ang="0">
                  <a:pos x="2678" y="1176"/>
                </a:cxn>
                <a:cxn ang="0">
                  <a:pos x="2772" y="714"/>
                </a:cxn>
                <a:cxn ang="0">
                  <a:pos x="2510" y="716"/>
                </a:cxn>
                <a:cxn ang="0">
                  <a:pos x="2412" y="1176"/>
                </a:cxn>
                <a:cxn ang="0">
                  <a:pos x="2026" y="1176"/>
                </a:cxn>
                <a:cxn ang="0">
                  <a:pos x="2206" y="298"/>
                </a:cxn>
                <a:cxn ang="0">
                  <a:pos x="1860" y="300"/>
                </a:cxn>
                <a:cxn ang="0">
                  <a:pos x="1680" y="1176"/>
                </a:cxn>
                <a:cxn ang="0">
                  <a:pos x="1284" y="1178"/>
                </a:cxn>
                <a:cxn ang="0">
                  <a:pos x="1468" y="299"/>
                </a:cxn>
                <a:cxn ang="0">
                  <a:pos x="582" y="298"/>
                </a:cxn>
                <a:cxn ang="0">
                  <a:pos x="548" y="452"/>
                </a:cxn>
                <a:cxn ang="0">
                  <a:pos x="1095" y="454"/>
                </a:cxn>
                <a:cxn ang="0">
                  <a:pos x="1040" y="716"/>
                </a:cxn>
                <a:cxn ang="0">
                  <a:pos x="496" y="714"/>
                </a:cxn>
                <a:cxn ang="0">
                  <a:pos x="464" y="872"/>
                </a:cxn>
                <a:cxn ang="0">
                  <a:pos x="1030" y="872"/>
                </a:cxn>
                <a:cxn ang="0">
                  <a:pos x="968" y="1176"/>
                </a:cxn>
                <a:cxn ang="0">
                  <a:pos x="0" y="1178"/>
                </a:cxn>
                <a:cxn ang="0">
                  <a:pos x="9" y="1127"/>
                </a:cxn>
              </a:cxnLst>
              <a:rect l="0" t="0" r="r" b="b"/>
              <a:pathLst>
                <a:path w="3296" h="1178">
                  <a:moveTo>
                    <a:pt x="9" y="1127"/>
                  </a:moveTo>
                  <a:lnTo>
                    <a:pt x="240" y="2"/>
                  </a:lnTo>
                  <a:lnTo>
                    <a:pt x="2656" y="2"/>
                  </a:lnTo>
                  <a:lnTo>
                    <a:pt x="2566" y="436"/>
                  </a:lnTo>
                  <a:lnTo>
                    <a:pt x="2830" y="436"/>
                  </a:lnTo>
                  <a:lnTo>
                    <a:pt x="2922" y="0"/>
                  </a:lnTo>
                  <a:lnTo>
                    <a:pt x="3296" y="2"/>
                  </a:lnTo>
                  <a:lnTo>
                    <a:pt x="3052" y="1176"/>
                  </a:lnTo>
                  <a:lnTo>
                    <a:pt x="2678" y="1176"/>
                  </a:lnTo>
                  <a:lnTo>
                    <a:pt x="2772" y="714"/>
                  </a:lnTo>
                  <a:lnTo>
                    <a:pt x="2510" y="716"/>
                  </a:lnTo>
                  <a:lnTo>
                    <a:pt x="2412" y="1176"/>
                  </a:lnTo>
                  <a:lnTo>
                    <a:pt x="2026" y="1176"/>
                  </a:lnTo>
                  <a:lnTo>
                    <a:pt x="2206" y="298"/>
                  </a:lnTo>
                  <a:lnTo>
                    <a:pt x="1860" y="300"/>
                  </a:lnTo>
                  <a:lnTo>
                    <a:pt x="1680" y="1176"/>
                  </a:lnTo>
                  <a:lnTo>
                    <a:pt x="1284" y="1178"/>
                  </a:lnTo>
                  <a:lnTo>
                    <a:pt x="1468" y="299"/>
                  </a:lnTo>
                  <a:lnTo>
                    <a:pt x="582" y="298"/>
                  </a:lnTo>
                  <a:lnTo>
                    <a:pt x="548" y="452"/>
                  </a:lnTo>
                  <a:lnTo>
                    <a:pt x="1095" y="454"/>
                  </a:lnTo>
                  <a:lnTo>
                    <a:pt x="1040" y="716"/>
                  </a:lnTo>
                  <a:lnTo>
                    <a:pt x="496" y="714"/>
                  </a:lnTo>
                  <a:lnTo>
                    <a:pt x="464" y="872"/>
                  </a:lnTo>
                  <a:lnTo>
                    <a:pt x="1030" y="872"/>
                  </a:lnTo>
                  <a:lnTo>
                    <a:pt x="968" y="1176"/>
                  </a:lnTo>
                  <a:lnTo>
                    <a:pt x="0" y="1178"/>
                  </a:lnTo>
                  <a:lnTo>
                    <a:pt x="9" y="1127"/>
                  </a:lnTo>
                  <a:close/>
                </a:path>
              </a:pathLst>
            </a:custGeom>
            <a:solidFill>
              <a:srgbClr val="777777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de-CH" sz="14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11" name="Text Box 4107"/>
            <p:cNvSpPr txBox="1">
              <a:spLocks noChangeArrowheads="1"/>
            </p:cNvSpPr>
            <p:nvPr userDrawn="1"/>
          </p:nvSpPr>
          <p:spPr bwMode="auto">
            <a:xfrm>
              <a:off x="532" y="3698"/>
              <a:ext cx="49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285750" indent="-2857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9933"/>
                </a:buClr>
                <a:buSzPct val="115000"/>
                <a:buFont typeface="Wingdings" pitchFamily="2" charset="2"/>
                <a:buNone/>
                <a:defRPr/>
              </a:pPr>
              <a:r>
                <a:rPr lang="en-US" b="1" i="1">
                  <a:solidFill>
                    <a:srgbClr val="777777"/>
                  </a:solidFill>
                  <a:latin typeface="ETH Light" pitchFamily="2" charset="0"/>
                </a:rPr>
                <a:t>Zürich</a:t>
              </a:r>
            </a:p>
          </p:txBody>
        </p:sp>
      </p:grpSp>
      <p:sp>
        <p:nvSpPr>
          <p:cNvPr id="2344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79388" y="2976563"/>
            <a:ext cx="6553200" cy="1905000"/>
          </a:xfrm>
          <a:noFill/>
        </p:spPr>
        <p:txBody>
          <a:bodyPr tIns="47887" rIns="0" bIns="47887" anchor="b"/>
          <a:lstStyle>
            <a:lvl1pPr algn="r" defTabSz="957263">
              <a:lnSpc>
                <a:spcPct val="100000"/>
              </a:lnSpc>
              <a:defRPr sz="4400" b="1"/>
            </a:lvl1pPr>
          </a:lstStyle>
          <a:p>
            <a:r>
              <a:rPr lang="en-US"/>
              <a:t>Titel</a:t>
            </a:r>
          </a:p>
        </p:txBody>
      </p:sp>
      <p:sp>
        <p:nvSpPr>
          <p:cNvPr id="2344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79388" y="4992688"/>
            <a:ext cx="6553200" cy="1316037"/>
          </a:xfrm>
        </p:spPr>
        <p:txBody>
          <a:bodyPr tIns="47887" bIns="47887" anchor="b"/>
          <a:lstStyle>
            <a:lvl1pPr marL="0" indent="0" algn="r" defTabSz="957263">
              <a:buClr>
                <a:srgbClr val="5F5F5F"/>
              </a:buClr>
              <a:buFontTx/>
              <a:buNone/>
              <a:defRPr b="1" i="1">
                <a:solidFill>
                  <a:srgbClr val="BE788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0236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4b - Perception - Uncertainty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4b</a:t>
            </a:r>
          </a:p>
          <a:p>
            <a:pPr>
              <a:defRPr/>
            </a:pPr>
            <a:fld id="{A6091630-6617-4258-8FC7-AA3EDA7F78B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2748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4b - Perception - Uncertainty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4b</a:t>
            </a:r>
          </a:p>
          <a:p>
            <a:pPr>
              <a:defRPr/>
            </a:pPr>
            <a:fld id="{A172AFB7-DD2D-418D-86AB-298FA63DC2C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303334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019175"/>
            <a:ext cx="4221162" cy="5649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0" y="1019175"/>
            <a:ext cx="4222750" cy="5649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4b - Perception - Uncertainty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4b</a:t>
            </a:r>
          </a:p>
          <a:p>
            <a:pPr>
              <a:defRPr/>
            </a:pPr>
            <a:fld id="{BEC5FD56-1479-4783-92FE-2B068028469E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549189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4b - Perception - Uncertainty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4b</a:t>
            </a:r>
          </a:p>
          <a:p>
            <a:pPr>
              <a:defRPr/>
            </a:pPr>
            <a:fld id="{F1961924-6BEB-4D6B-8CD7-FE0CB9CF315A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36619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4b - Perception - Uncertainty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4b</a:t>
            </a:r>
          </a:p>
          <a:p>
            <a:pPr>
              <a:defRPr/>
            </a:pPr>
            <a:fld id="{E58A08C0-0E52-4434-B3A7-F561AAC3F48C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1038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1E15-A0FC-4974-BA05-0DF2C5F67C1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A606-9046-4E9A-A752-B6BEE562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624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4b - Perception - Uncertainty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4b</a:t>
            </a:r>
          </a:p>
          <a:p>
            <a:pPr>
              <a:defRPr/>
            </a:pPr>
            <a:fld id="{34B972C6-4F15-400A-B6E0-85B94FF611F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708473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4b - Perception - Uncertainty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4b</a:t>
            </a:r>
          </a:p>
          <a:p>
            <a:pPr>
              <a:defRPr/>
            </a:pPr>
            <a:fld id="{CE2469A9-F184-4C41-BF95-4AF17F153DDC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82308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4b - Perception - Uncertainty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4b</a:t>
            </a:r>
          </a:p>
          <a:p>
            <a:pPr>
              <a:defRPr/>
            </a:pPr>
            <a:fld id="{54E52B7E-46AF-4A71-9B71-1CA708ED040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10451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4b - Perception - Uncertainty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4b</a:t>
            </a:r>
          </a:p>
          <a:p>
            <a:pPr>
              <a:defRPr/>
            </a:pPr>
            <a:fld id="{9A7E3B3C-7BC9-40AA-9EDB-5552B86DE7CA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57459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460375"/>
            <a:ext cx="2185987" cy="6208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460375"/>
            <a:ext cx="6410325" cy="6208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4b - Perception - Uncertainty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4b</a:t>
            </a:r>
          </a:p>
          <a:p>
            <a:pPr>
              <a:defRPr/>
            </a:pPr>
            <a:fld id="{8150860D-2DBE-4E4E-A641-2D1AB8D20A5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1746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63" y="460375"/>
            <a:ext cx="8567737" cy="447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019175"/>
            <a:ext cx="4221162" cy="5649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0" y="1019175"/>
            <a:ext cx="4222750" cy="5649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4b - Perception - Uncertainty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400" b="0"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4b</a:t>
            </a:r>
          </a:p>
          <a:p>
            <a:pPr>
              <a:defRPr/>
            </a:pPr>
            <a:fld id="{EA7A0D16-4B3A-427F-828B-8516F7EB3DA7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40932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1E15-A0FC-4974-BA05-0DF2C5F67C1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A606-9046-4E9A-A752-B6BEE562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4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1E15-A0FC-4974-BA05-0DF2C5F67C1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A606-9046-4E9A-A752-B6BEE562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6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1E15-A0FC-4974-BA05-0DF2C5F67C1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A606-9046-4E9A-A752-B6BEE562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2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1E15-A0FC-4974-BA05-0DF2C5F67C1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A606-9046-4E9A-A752-B6BEE562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1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1E15-A0FC-4974-BA05-0DF2C5F67C1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A606-9046-4E9A-A752-B6BEE562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0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1E15-A0FC-4974-BA05-0DF2C5F67C1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A606-9046-4E9A-A752-B6BEE562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3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91E15-A0FC-4974-BA05-0DF2C5F67C1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A606-9046-4E9A-A752-B6BEE562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6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91E15-A0FC-4974-BA05-0DF2C5F67C10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8A606-9046-4E9A-A752-B6BEE5624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2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460375"/>
            <a:ext cx="8567737" cy="44767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9000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Folien Titel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019175"/>
            <a:ext cx="8596312" cy="564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Klicken Sie, um die Formate des Vorlagentextes zu bearbeiten und einen neuen Text</a:t>
            </a:r>
          </a:p>
          <a:p>
            <a:pPr lvl="1"/>
            <a:r>
              <a:rPr lang="en-US" altLang="en-US" smtClean="0"/>
              <a:t>Zweite Ebene falls diese länger ist als eine Linie wird ein Umbruch vorgenommen und wie sieht der dann aus, wie?</a:t>
            </a:r>
          </a:p>
          <a:p>
            <a:pPr lvl="2"/>
            <a:r>
              <a:rPr lang="en-US" altLang="en-US" smtClean="0"/>
              <a:t>Dritte Ebene</a:t>
            </a:r>
          </a:p>
          <a:p>
            <a:pPr lvl="3"/>
            <a:r>
              <a:rPr lang="en-US" altLang="en-US" smtClean="0"/>
              <a:t>Vierte Ebene</a:t>
            </a:r>
          </a:p>
        </p:txBody>
      </p:sp>
      <p:sp>
        <p:nvSpPr>
          <p:cNvPr id="233492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42863"/>
            <a:ext cx="6804025" cy="361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600" i="1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4b - Perception - Uncertainty</a:t>
            </a:r>
          </a:p>
        </p:txBody>
      </p:sp>
      <p:sp>
        <p:nvSpPr>
          <p:cNvPr id="233486" name="AutoShape 14"/>
          <p:cNvSpPr>
            <a:spLocks noChangeArrowheads="1"/>
          </p:cNvSpPr>
          <p:nvPr/>
        </p:nvSpPr>
        <p:spPr bwMode="auto">
          <a:xfrm>
            <a:off x="0" y="0"/>
            <a:ext cx="576263" cy="908050"/>
          </a:xfrm>
          <a:prstGeom prst="homePlate">
            <a:avLst>
              <a:gd name="adj" fmla="val 0"/>
            </a:avLst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6800" tIns="46038" rIns="92075" bIns="4603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CH" sz="240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33498" name="Text Box 26"/>
          <p:cNvSpPr txBox="1">
            <a:spLocks noChangeArrowheads="1"/>
          </p:cNvSpPr>
          <p:nvPr userDrawn="1"/>
        </p:nvSpPr>
        <p:spPr bwMode="auto">
          <a:xfrm>
            <a:off x="5589588" y="6619875"/>
            <a:ext cx="3557587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96875" indent="-396875"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1200" i="1" dirty="0">
                <a:solidFill>
                  <a:srgbClr val="000000"/>
                </a:solidFill>
              </a:rPr>
              <a:t>© R. Siegwart, D. Scaramuzza, ETH Zurich - ASL</a:t>
            </a:r>
          </a:p>
        </p:txBody>
      </p:sp>
      <p:sp>
        <p:nvSpPr>
          <p:cNvPr id="233502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36513" y="268288"/>
            <a:ext cx="647701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2000" b="1" i="1">
                <a:solidFill>
                  <a:schemeClr val="bg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4b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8C8794-B3DC-4AFB-B42F-216F780F6904}" type="slidenum">
              <a:rPr 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21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ransition spd="med"/>
  <p:hf hdr="0" dt="0"/>
  <p:txStyles>
    <p:titleStyle>
      <a:lvl1pPr marL="84138" indent="-84138" algn="l" defTabSz="762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marL="84138" indent="-84138" algn="l" defTabSz="762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2pPr>
      <a:lvl3pPr marL="84138" indent="-84138" algn="l" defTabSz="762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marL="84138" indent="-84138" algn="l" defTabSz="762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4pPr>
      <a:lvl5pPr marL="84138" indent="-84138" algn="l" defTabSz="762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5pPr>
      <a:lvl6pPr marL="541338" algn="l" defTabSz="762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6pPr>
      <a:lvl7pPr marL="998538" algn="l" defTabSz="762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7pPr>
      <a:lvl8pPr marL="1455738" algn="l" defTabSz="762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8pPr>
      <a:lvl9pPr marL="1912938" algn="l" defTabSz="7620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9pPr>
    </p:titleStyle>
    <p:bodyStyle>
      <a:lvl1pPr marL="174625" indent="-174625" algn="l" defTabSz="762000" rtl="0" eaLnBrk="0" fontAlgn="base" hangingPunct="0">
        <a:spcBef>
          <a:spcPct val="10000"/>
        </a:spcBef>
        <a:spcAft>
          <a:spcPct val="10000"/>
        </a:spcAft>
        <a:buClr>
          <a:srgbClr val="FF0066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182563" algn="l" defTabSz="762000" rtl="0" eaLnBrk="0" fontAlgn="base" hangingPunct="0">
        <a:spcBef>
          <a:spcPct val="10000"/>
        </a:spcBef>
        <a:spcAft>
          <a:spcPct val="10000"/>
        </a:spcAft>
        <a:buClr>
          <a:srgbClr val="003366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900113" indent="-184150" algn="l" defTabSz="762000" rtl="0" eaLnBrk="0" fontAlgn="base" hangingPunct="0">
        <a:spcBef>
          <a:spcPct val="10000"/>
        </a:spcBef>
        <a:spcAft>
          <a:spcPct val="10000"/>
        </a:spcAft>
        <a:buChar char="•"/>
        <a:defRPr sz="1600">
          <a:solidFill>
            <a:schemeClr val="tx1"/>
          </a:solidFill>
          <a:latin typeface="+mn-lt"/>
        </a:defRPr>
      </a:lvl3pPr>
      <a:lvl4pPr marL="1262063" indent="-182563" algn="l" defTabSz="762000" rtl="0" eaLnBrk="0" fontAlgn="base" hangingPunct="0">
        <a:spcBef>
          <a:spcPct val="10000"/>
        </a:spcBef>
        <a:spcAft>
          <a:spcPct val="10000"/>
        </a:spcAft>
        <a:buChar char="•"/>
        <a:defRPr sz="1600">
          <a:solidFill>
            <a:schemeClr val="tx1"/>
          </a:solidFill>
          <a:latin typeface="+mn-lt"/>
        </a:defRPr>
      </a:lvl4pPr>
      <a:lvl5pPr marL="28956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Helvetica" pitchFamily="34" charset="0"/>
        </a:defRPr>
      </a:lvl5pPr>
      <a:lvl6pPr marL="33528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Helvetica" pitchFamily="34" charset="0"/>
        </a:defRPr>
      </a:lvl6pPr>
      <a:lvl7pPr marL="3810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Helvetica" pitchFamily="34" charset="0"/>
        </a:defRPr>
      </a:lvl7pPr>
      <a:lvl8pPr marL="4267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Helvetica" pitchFamily="34" charset="0"/>
        </a:defRPr>
      </a:lvl8pPr>
      <a:lvl9pPr marL="4724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 fitting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0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4b </a:t>
            </a:r>
            <a:r>
              <a:rPr lang="en-US" dirty="0">
                <a:solidFill>
                  <a:srgbClr val="000000"/>
                </a:solidFill>
              </a:rPr>
              <a:t>- Perception - Features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4b</a:t>
            </a:r>
            <a:endParaRPr lang="en-US" dirty="0">
              <a:solidFill>
                <a:srgbClr val="FFFFFF"/>
              </a:solidFill>
            </a:endParaRPr>
          </a:p>
          <a:p>
            <a:pPr eaLnBrk="1" hangingPunct="1">
              <a:defRPr/>
            </a:pPr>
            <a:fld id="{89F70CF6-09DF-456B-AB79-9D8BB017C453}" type="slidenum">
              <a:rPr lang="en-US" sz="2000" b="1">
                <a:solidFill>
                  <a:srgbClr val="FFFFFF"/>
                </a:solidFill>
              </a:rPr>
              <a:pPr eaLnBrk="1" hangingPunct="1">
                <a:defRPr/>
              </a:pPr>
              <a:t>10</a:t>
            </a:fld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altLang="en-US" smtClean="0"/>
              <a:t>Line Extraction: The Problem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  <a:p>
            <a:r>
              <a:rPr lang="en-US" altLang="en-US" smtClean="0"/>
              <a:t>Scan point in polar form: (</a:t>
            </a:r>
            <a:r>
              <a:rPr lang="el-GR" altLang="en-US" smtClean="0"/>
              <a:t>ρ</a:t>
            </a:r>
            <a:r>
              <a:rPr lang="en-US" altLang="en-US" baseline="-25000" smtClean="0"/>
              <a:t>i</a:t>
            </a:r>
            <a:r>
              <a:rPr lang="en-US" altLang="en-US" smtClean="0"/>
              <a:t>, </a:t>
            </a:r>
            <a:r>
              <a:rPr lang="el-GR" altLang="en-US" smtClean="0"/>
              <a:t>θ</a:t>
            </a:r>
            <a:r>
              <a:rPr lang="en-US" altLang="en-US" baseline="-25000" smtClean="0"/>
              <a:t>i</a:t>
            </a:r>
            <a:r>
              <a:rPr lang="en-US" altLang="en-US" smtClean="0"/>
              <a:t>)</a:t>
            </a:r>
          </a:p>
          <a:p>
            <a:endParaRPr lang="en-US" altLang="en-US" smtClean="0"/>
          </a:p>
          <a:p>
            <a:r>
              <a:rPr lang="en-US" altLang="en-US" smtClean="0"/>
              <a:t>Assumptions: </a:t>
            </a:r>
          </a:p>
          <a:p>
            <a:pPr lvl="1"/>
            <a:r>
              <a:rPr lang="en-US" altLang="en-US" smtClean="0"/>
              <a:t>Gaussian noise with (0, </a:t>
            </a:r>
            <a:r>
              <a:rPr lang="el-GR" altLang="en-US" smtClean="0"/>
              <a:t>σ</a:t>
            </a:r>
            <a:r>
              <a:rPr lang="en-US" altLang="en-US" smtClean="0"/>
              <a:t>) for </a:t>
            </a:r>
            <a:r>
              <a:rPr lang="el-GR" altLang="en-US" smtClean="0"/>
              <a:t>ρ</a:t>
            </a:r>
            <a:endParaRPr lang="en-US" altLang="en-US" smtClean="0"/>
          </a:p>
          <a:p>
            <a:pPr lvl="1"/>
            <a:r>
              <a:rPr lang="en-US" altLang="en-US" smtClean="0"/>
              <a:t>Negligible angular uncertainty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r>
              <a:rPr lang="en-US" altLang="en-US" smtClean="0"/>
              <a:t>Line model in polar form: </a:t>
            </a:r>
          </a:p>
          <a:p>
            <a:pPr lvl="1"/>
            <a:r>
              <a:rPr lang="en-US" altLang="en-US" smtClean="0"/>
              <a:t>x cos </a:t>
            </a:r>
            <a:r>
              <a:rPr lang="el-GR" altLang="en-US" smtClean="0"/>
              <a:t>α</a:t>
            </a:r>
            <a:r>
              <a:rPr lang="en-US" altLang="en-US" smtClean="0"/>
              <a:t> + y sin </a:t>
            </a:r>
            <a:r>
              <a:rPr lang="el-GR" altLang="en-US" smtClean="0"/>
              <a:t>α</a:t>
            </a:r>
            <a:r>
              <a:rPr lang="en-US" altLang="en-US" smtClean="0"/>
              <a:t> = r</a:t>
            </a:r>
          </a:p>
          <a:p>
            <a:pPr lvl="1"/>
            <a:r>
              <a:rPr lang="en-US" altLang="en-US" smtClean="0"/>
              <a:t>-</a:t>
            </a:r>
            <a:r>
              <a:rPr lang="el-GR" altLang="en-US" smtClean="0"/>
              <a:t>π</a:t>
            </a:r>
            <a:r>
              <a:rPr lang="en-US" altLang="en-US" smtClean="0"/>
              <a:t> &lt; </a:t>
            </a:r>
            <a:r>
              <a:rPr lang="el-GR" altLang="en-US" smtClean="0"/>
              <a:t>α</a:t>
            </a:r>
            <a:r>
              <a:rPr lang="en-US" altLang="en-US" smtClean="0"/>
              <a:t> &lt;= </a:t>
            </a:r>
            <a:r>
              <a:rPr lang="el-GR" altLang="en-US" smtClean="0"/>
              <a:t>π</a:t>
            </a:r>
            <a:endParaRPr lang="en-US" altLang="en-US" smtClean="0"/>
          </a:p>
          <a:p>
            <a:pPr lvl="1"/>
            <a:r>
              <a:rPr lang="en-US" altLang="en-US" smtClean="0"/>
              <a:t>r &gt;= 0</a:t>
            </a:r>
            <a:endParaRPr lang="el-GR" altLang="en-US" smtClean="0"/>
          </a:p>
        </p:txBody>
      </p:sp>
      <p:pic>
        <p:nvPicPr>
          <p:cNvPr id="39942" name="Picture 4" descr="one-observation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5" y="1173163"/>
            <a:ext cx="3030538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43" name="Group 5"/>
          <p:cNvGrpSpPr>
            <a:grpSpLocks/>
          </p:cNvGrpSpPr>
          <p:nvPr/>
        </p:nvGrpSpPr>
        <p:grpSpPr bwMode="auto">
          <a:xfrm>
            <a:off x="6350000" y="4122738"/>
            <a:ext cx="1974850" cy="1871662"/>
            <a:chOff x="4306" y="2615"/>
            <a:chExt cx="1244" cy="1179"/>
          </a:xfrm>
        </p:grpSpPr>
        <p:sp>
          <p:nvSpPr>
            <p:cNvPr id="39944" name="Line 6"/>
            <p:cNvSpPr>
              <a:spLocks noChangeShapeType="1"/>
            </p:cNvSpPr>
            <p:nvPr/>
          </p:nvSpPr>
          <p:spPr bwMode="auto">
            <a:xfrm>
              <a:off x="4306" y="3794"/>
              <a:ext cx="11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4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9945" name="Line 7"/>
            <p:cNvSpPr>
              <a:spLocks noChangeShapeType="1"/>
            </p:cNvSpPr>
            <p:nvPr/>
          </p:nvSpPr>
          <p:spPr bwMode="auto">
            <a:xfrm flipV="1">
              <a:off x="4315" y="2770"/>
              <a:ext cx="0" cy="10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4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9946" name="Line 8"/>
            <p:cNvSpPr>
              <a:spLocks noChangeShapeType="1"/>
            </p:cNvSpPr>
            <p:nvPr/>
          </p:nvSpPr>
          <p:spPr bwMode="auto">
            <a:xfrm>
              <a:off x="4873" y="2615"/>
              <a:ext cx="677" cy="10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4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9947" name="Line 9"/>
            <p:cNvSpPr>
              <a:spLocks noChangeShapeType="1"/>
            </p:cNvSpPr>
            <p:nvPr/>
          </p:nvSpPr>
          <p:spPr bwMode="auto">
            <a:xfrm flipV="1">
              <a:off x="4315" y="3182"/>
              <a:ext cx="915" cy="60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sz="14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39948" name="Text Box 10"/>
            <p:cNvSpPr txBox="1">
              <a:spLocks noChangeArrowheads="1"/>
            </p:cNvSpPr>
            <p:nvPr/>
          </p:nvSpPr>
          <p:spPr bwMode="auto">
            <a:xfrm>
              <a:off x="4770" y="3167"/>
              <a:ext cx="1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20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39949" name="Text Box 11"/>
            <p:cNvSpPr txBox="1">
              <a:spLocks noChangeArrowheads="1"/>
            </p:cNvSpPr>
            <p:nvPr/>
          </p:nvSpPr>
          <p:spPr bwMode="auto">
            <a:xfrm>
              <a:off x="4650" y="3533"/>
              <a:ext cx="2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l-GR" altLang="en-US" sz="2000">
                  <a:solidFill>
                    <a:srgbClr val="000000"/>
                  </a:solidFill>
                </a:rPr>
                <a:t>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2395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4b </a:t>
            </a:r>
            <a:r>
              <a:rPr lang="en-US" dirty="0">
                <a:solidFill>
                  <a:srgbClr val="000000"/>
                </a:solidFill>
              </a:rPr>
              <a:t>- Perception -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4b</a:t>
            </a:r>
            <a:endParaRPr lang="en-US" dirty="0">
              <a:solidFill>
                <a:srgbClr val="FFFFFF"/>
              </a:solidFill>
            </a:endParaRPr>
          </a:p>
          <a:p>
            <a:pPr eaLnBrk="1" hangingPunct="1">
              <a:defRPr/>
            </a:pPr>
            <a:fld id="{5B396D10-2079-4ED2-B37A-874FC909FD9C}" type="slidenum">
              <a:rPr lang="en-US" sz="2000" b="1">
                <a:solidFill>
                  <a:srgbClr val="FFFFFF"/>
                </a:solidFill>
              </a:rPr>
              <a:pPr eaLnBrk="1" hangingPunct="1">
                <a:defRPr/>
              </a:pPr>
              <a:t>11</a:t>
            </a:fld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altLang="en-US" smtClean="0"/>
              <a:t>Line Extraction: The Problem (2)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Three main problems:</a:t>
            </a:r>
          </a:p>
          <a:p>
            <a:pPr lvl="1">
              <a:defRPr/>
            </a:pPr>
            <a:r>
              <a:rPr lang="en-US" dirty="0" smtClean="0"/>
              <a:t>How many lines ?</a:t>
            </a:r>
          </a:p>
          <a:p>
            <a:pPr lvl="1">
              <a:defRPr/>
            </a:pPr>
            <a:r>
              <a:rPr lang="en-US" dirty="0" smtClean="0"/>
              <a:t>Which points belong to which line ?</a:t>
            </a:r>
          </a:p>
          <a:p>
            <a:pPr lvl="2">
              <a:defRPr/>
            </a:pPr>
            <a:r>
              <a:rPr lang="en-US" dirty="0" smtClean="0"/>
              <a:t>This problem is called SEGMENTATION</a:t>
            </a:r>
          </a:p>
          <a:p>
            <a:pPr lvl="1">
              <a:defRPr/>
            </a:pPr>
            <a:r>
              <a:rPr lang="en-US" dirty="0" smtClean="0"/>
              <a:t>Given points that belong to a line, how to estimate the line parameters ? </a:t>
            </a:r>
          </a:p>
          <a:p>
            <a:pPr lvl="2">
              <a:defRPr/>
            </a:pPr>
            <a:r>
              <a:rPr lang="en-US" dirty="0" smtClean="0"/>
              <a:t>This problem is called LINE FITTING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The Algorithms we will see:</a:t>
            </a:r>
          </a:p>
          <a:p>
            <a:pPr marL="696912" lvl="1" indent="-342900">
              <a:buFont typeface="+mj-lt"/>
              <a:buAutoNum type="arabicPeriod"/>
              <a:defRPr/>
            </a:pPr>
            <a:r>
              <a:rPr lang="en-US" dirty="0" smtClean="0"/>
              <a:t>Split and merge </a:t>
            </a:r>
          </a:p>
          <a:p>
            <a:pPr marL="696912" lvl="1" indent="-342900">
              <a:buFont typeface="+mj-lt"/>
              <a:buAutoNum type="arabicPeriod"/>
              <a:defRPr/>
            </a:pPr>
            <a:r>
              <a:rPr lang="en-US" dirty="0" smtClean="0"/>
              <a:t>Linear regression</a:t>
            </a:r>
          </a:p>
          <a:p>
            <a:pPr marL="696912" lvl="1" indent="-342900">
              <a:buFont typeface="+mj-lt"/>
              <a:buAutoNum type="arabicPeriod"/>
              <a:defRPr/>
            </a:pPr>
            <a:r>
              <a:rPr lang="en-US" dirty="0" smtClean="0"/>
              <a:t>RANSAC</a:t>
            </a:r>
          </a:p>
          <a:p>
            <a:pPr marL="696912" lvl="1" indent="-342900">
              <a:buFont typeface="+mj-lt"/>
              <a:buAutoNum type="arabicPeriod"/>
              <a:defRPr/>
            </a:pPr>
            <a:r>
              <a:rPr lang="en-US" dirty="0" smtClean="0"/>
              <a:t>Hough-Transform</a:t>
            </a:r>
          </a:p>
        </p:txBody>
      </p:sp>
    </p:spTree>
    <p:extLst>
      <p:ext uri="{BB962C8B-B14F-4D97-AF65-F5344CB8AC3E}">
        <p14:creationId xmlns:p14="http://schemas.microsoft.com/office/powerpoint/2010/main" val="3078811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4b </a:t>
            </a:r>
            <a:r>
              <a:rPr lang="en-US" dirty="0">
                <a:solidFill>
                  <a:srgbClr val="000000"/>
                </a:solidFill>
              </a:rPr>
              <a:t>- Perception - Features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4b</a:t>
            </a:r>
            <a:endParaRPr lang="en-US" dirty="0">
              <a:solidFill>
                <a:srgbClr val="FFFFFF"/>
              </a:solidFill>
            </a:endParaRPr>
          </a:p>
          <a:p>
            <a:pPr eaLnBrk="1" hangingPunct="1">
              <a:defRPr/>
            </a:pPr>
            <a:fld id="{0D0972F8-510D-479F-BB7D-11E91A17A277}" type="slidenum">
              <a:rPr lang="en-US" sz="2000" b="1">
                <a:solidFill>
                  <a:srgbClr val="FFFFFF"/>
                </a:solidFill>
              </a:rPr>
              <a:pPr eaLnBrk="1" hangingPunct="1">
                <a:defRPr/>
              </a:pPr>
              <a:t>12</a:t>
            </a:fld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altLang="en-US" smtClean="0"/>
              <a:t>Algorithm 1: Split-and-Merge (standard)</a:t>
            </a:r>
          </a:p>
        </p:txBody>
      </p:sp>
      <p:sp>
        <p:nvSpPr>
          <p:cNvPr id="190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  <a:p>
            <a:r>
              <a:rPr lang="en-US" altLang="en-US" smtClean="0"/>
              <a:t>The most popular algorithm which is originated from computer vision.</a:t>
            </a:r>
          </a:p>
          <a:p>
            <a:r>
              <a:rPr lang="en-US" altLang="en-US" smtClean="0"/>
              <a:t>A recursive procedure of fitting and splitting.</a:t>
            </a:r>
          </a:p>
          <a:p>
            <a:r>
              <a:rPr lang="en-US" altLang="en-US" smtClean="0"/>
              <a:t>A slightly different version, called Iterative-End-Point-Fit, simply connects the end points for line fitting.</a:t>
            </a:r>
          </a:p>
        </p:txBody>
      </p:sp>
      <p:sp>
        <p:nvSpPr>
          <p:cNvPr id="1907716" name="Oval 4"/>
          <p:cNvSpPr>
            <a:spLocks noChangeArrowheads="1"/>
          </p:cNvSpPr>
          <p:nvPr/>
        </p:nvSpPr>
        <p:spPr bwMode="auto">
          <a:xfrm>
            <a:off x="3411538" y="4456113"/>
            <a:ext cx="1651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CH" altLang="en-US">
              <a:solidFill>
                <a:srgbClr val="000000"/>
              </a:solidFill>
            </a:endParaRPr>
          </a:p>
        </p:txBody>
      </p:sp>
      <p:sp>
        <p:nvSpPr>
          <p:cNvPr id="1907717" name="Oval 5"/>
          <p:cNvSpPr>
            <a:spLocks noChangeArrowheads="1"/>
          </p:cNvSpPr>
          <p:nvPr/>
        </p:nvSpPr>
        <p:spPr bwMode="auto">
          <a:xfrm>
            <a:off x="3403600" y="5157788"/>
            <a:ext cx="1651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CH" altLang="en-US">
              <a:solidFill>
                <a:srgbClr val="000000"/>
              </a:solidFill>
            </a:endParaRPr>
          </a:p>
        </p:txBody>
      </p:sp>
      <p:sp>
        <p:nvSpPr>
          <p:cNvPr id="1907718" name="Oval 6"/>
          <p:cNvSpPr>
            <a:spLocks noChangeArrowheads="1"/>
          </p:cNvSpPr>
          <p:nvPr/>
        </p:nvSpPr>
        <p:spPr bwMode="auto">
          <a:xfrm>
            <a:off x="3392488" y="5829300"/>
            <a:ext cx="1651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CH" altLang="en-US">
              <a:solidFill>
                <a:srgbClr val="000000"/>
              </a:solidFill>
            </a:endParaRPr>
          </a:p>
        </p:txBody>
      </p:sp>
      <p:sp>
        <p:nvSpPr>
          <p:cNvPr id="1907719" name="Oval 7"/>
          <p:cNvSpPr>
            <a:spLocks noChangeArrowheads="1"/>
          </p:cNvSpPr>
          <p:nvPr/>
        </p:nvSpPr>
        <p:spPr bwMode="auto">
          <a:xfrm>
            <a:off x="4167188" y="4427538"/>
            <a:ext cx="1651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CH" altLang="en-US">
              <a:solidFill>
                <a:srgbClr val="000000"/>
              </a:solidFill>
            </a:endParaRPr>
          </a:p>
        </p:txBody>
      </p:sp>
      <p:sp>
        <p:nvSpPr>
          <p:cNvPr id="1907720" name="Oval 8"/>
          <p:cNvSpPr>
            <a:spLocks noChangeArrowheads="1"/>
          </p:cNvSpPr>
          <p:nvPr/>
        </p:nvSpPr>
        <p:spPr bwMode="auto">
          <a:xfrm>
            <a:off x="4899025" y="4433888"/>
            <a:ext cx="1651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CH" altLang="en-US">
              <a:solidFill>
                <a:srgbClr val="000000"/>
              </a:solidFill>
            </a:endParaRPr>
          </a:p>
        </p:txBody>
      </p:sp>
      <p:sp>
        <p:nvSpPr>
          <p:cNvPr id="1907721" name="Oval 9"/>
          <p:cNvSpPr>
            <a:spLocks noChangeArrowheads="1"/>
          </p:cNvSpPr>
          <p:nvPr/>
        </p:nvSpPr>
        <p:spPr bwMode="auto">
          <a:xfrm>
            <a:off x="5572125" y="4438650"/>
            <a:ext cx="1651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CH" altLang="en-US">
              <a:solidFill>
                <a:srgbClr val="000000"/>
              </a:solidFill>
            </a:endParaRPr>
          </a:p>
        </p:txBody>
      </p:sp>
      <p:sp>
        <p:nvSpPr>
          <p:cNvPr id="1907722" name="Line 10"/>
          <p:cNvSpPr>
            <a:spLocks noChangeShapeType="1"/>
          </p:cNvSpPr>
          <p:nvPr/>
        </p:nvSpPr>
        <p:spPr bwMode="auto">
          <a:xfrm flipV="1">
            <a:off x="3152775" y="4076700"/>
            <a:ext cx="2346325" cy="157321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907723" name="Line 11"/>
          <p:cNvSpPr>
            <a:spLocks noChangeShapeType="1"/>
          </p:cNvSpPr>
          <p:nvPr/>
        </p:nvSpPr>
        <p:spPr bwMode="auto">
          <a:xfrm flipV="1">
            <a:off x="3476625" y="4518025"/>
            <a:ext cx="9525" cy="14128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907724" name="Line 12"/>
          <p:cNvSpPr>
            <a:spLocks noChangeShapeType="1"/>
          </p:cNvSpPr>
          <p:nvPr/>
        </p:nvSpPr>
        <p:spPr bwMode="auto">
          <a:xfrm flipV="1">
            <a:off x="3462338" y="4502150"/>
            <a:ext cx="2216150" cy="206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907725" name="Line 13"/>
          <p:cNvSpPr>
            <a:spLocks noChangeShapeType="1"/>
          </p:cNvSpPr>
          <p:nvPr/>
        </p:nvSpPr>
        <p:spPr bwMode="auto">
          <a:xfrm>
            <a:off x="3133725" y="4157663"/>
            <a:ext cx="681038" cy="7397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1400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807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0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0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0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0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0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0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07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907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907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07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07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0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7716" grpId="0" animBg="1"/>
      <p:bldP spid="1907717" grpId="0" animBg="1"/>
      <p:bldP spid="1907718" grpId="0" animBg="1"/>
      <p:bldP spid="1907719" grpId="0" animBg="1"/>
      <p:bldP spid="1907720" grpId="0" animBg="1"/>
      <p:bldP spid="1907721" grpId="0" animBg="1"/>
      <p:bldP spid="1907722" grpId="0" animBg="1"/>
      <p:bldP spid="1907722" grpId="1" animBg="1"/>
      <p:bldP spid="1907723" grpId="0" animBg="1"/>
      <p:bldP spid="1907724" grpId="0" animBg="1"/>
      <p:bldP spid="1907725" grpId="0" animBg="1"/>
      <p:bldP spid="190772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4b - Perception - Features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4b</a:t>
            </a:r>
          </a:p>
          <a:p>
            <a:pPr>
              <a:defRPr/>
            </a:pPr>
            <a:fld id="{6A185258-6133-4757-970C-1739D3604E69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altLang="en-US" smtClean="0"/>
              <a:t>Algorithm 1: Split-and-Merge (Iterative-End-Point-Fit)</a:t>
            </a:r>
          </a:p>
        </p:txBody>
      </p:sp>
      <p:pic>
        <p:nvPicPr>
          <p:cNvPr id="43013" name="Picture 6" descr="split&amp;me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285875"/>
            <a:ext cx="5857875" cy="485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4921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4b </a:t>
            </a:r>
            <a:r>
              <a:rPr lang="en-US" dirty="0">
                <a:solidFill>
                  <a:srgbClr val="000000"/>
                </a:solidFill>
              </a:rPr>
              <a:t>- Perception - Features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4b</a:t>
            </a:r>
            <a:endParaRPr lang="en-US" dirty="0">
              <a:solidFill>
                <a:srgbClr val="FFFFFF"/>
              </a:solidFill>
            </a:endParaRPr>
          </a:p>
          <a:p>
            <a:pPr eaLnBrk="1" hangingPunct="1">
              <a:defRPr/>
            </a:pPr>
            <a:fld id="{976A59DB-663A-48DC-8BB0-41DE4F3EF3E9}" type="slidenum">
              <a:rPr lang="en-US" sz="2000" b="1">
                <a:solidFill>
                  <a:srgbClr val="FFFFFF"/>
                </a:solidFill>
              </a:rPr>
              <a:pPr eaLnBrk="1" hangingPunct="1">
                <a:defRPr/>
              </a:pPr>
              <a:t>14</a:t>
            </a:fld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altLang="en-US" smtClean="0"/>
              <a:t>Algorithm 1: Split-and-Merge</a:t>
            </a:r>
          </a:p>
        </p:txBody>
      </p:sp>
      <p:pic>
        <p:nvPicPr>
          <p:cNvPr id="4403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371600"/>
            <a:ext cx="8143875" cy="31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9762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4d - Perception - Features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4d</a:t>
            </a:r>
          </a:p>
          <a:p>
            <a:pPr eaLnBrk="1" hangingPunct="1">
              <a:defRPr/>
            </a:pPr>
            <a:fld id="{1396C6AE-CA41-46CA-9FB7-FCF155EA5573}" type="slidenum">
              <a:rPr lang="en-US" sz="2000" b="1">
                <a:solidFill>
                  <a:srgbClr val="FFFFFF"/>
                </a:solidFill>
              </a:rPr>
              <a:pPr eaLnBrk="1" hangingPunct="1">
                <a:defRPr/>
              </a:pPr>
              <a:t>15</a:t>
            </a:fld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altLang="en-US" smtClean="0"/>
              <a:t>Algorithm 2: Line-Regression</a:t>
            </a:r>
          </a:p>
        </p:txBody>
      </p:sp>
      <p:pic>
        <p:nvPicPr>
          <p:cNvPr id="4710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866900"/>
            <a:ext cx="78105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2821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4d - Perception - Features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4d</a:t>
            </a:r>
          </a:p>
          <a:p>
            <a:pPr eaLnBrk="1" hangingPunct="1">
              <a:defRPr/>
            </a:pPr>
            <a:fld id="{34F5726A-2519-41EE-9918-63303B9F97DB}" type="slidenum">
              <a:rPr lang="en-US" sz="2000" b="1">
                <a:solidFill>
                  <a:srgbClr val="FFFFFF"/>
                </a:solidFill>
              </a:rPr>
              <a:pPr eaLnBrk="1" hangingPunct="1">
                <a:defRPr/>
              </a:pPr>
              <a:t>16</a:t>
            </a:fld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altLang="en-US" smtClean="0"/>
              <a:t>Algorithm 3: RANSAC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19175"/>
            <a:ext cx="8596312" cy="5195888"/>
          </a:xfrm>
        </p:spPr>
        <p:txBody>
          <a:bodyPr/>
          <a:lstStyle/>
          <a:p>
            <a:endParaRPr lang="en-US" altLang="en-US" smtClean="0"/>
          </a:p>
          <a:p>
            <a:r>
              <a:rPr lang="en-US" altLang="en-US" smtClean="0"/>
              <a:t>Acronym of Random Sample Consensus.</a:t>
            </a:r>
          </a:p>
          <a:p>
            <a:r>
              <a:rPr lang="en-US" altLang="en-US" smtClean="0"/>
              <a:t>It is a generic and robust fitting algorithm of models in the presence of outliers (points which do not satisfy a model)</a:t>
            </a:r>
          </a:p>
          <a:p>
            <a:r>
              <a:rPr lang="en-US" altLang="en-US" smtClean="0"/>
              <a:t>RANSAC is not restricted to line extraction from laser data but it can be generally applied to any problem where the goal is to identify the inliers which satisfy a predefined mathematical model.</a:t>
            </a:r>
          </a:p>
          <a:p>
            <a:r>
              <a:rPr lang="en-US" altLang="en-US" smtClean="0"/>
              <a:t>Typical applications in robotics are: line extraction from 2D range data (sonar or laser); plane extraction from 3D range data, and structure from motion</a:t>
            </a:r>
          </a:p>
          <a:p>
            <a:r>
              <a:rPr lang="en-US" altLang="en-US" smtClean="0"/>
              <a:t>RANSAC is an iterative method and is non-deterministic in that the probability to find a line free of outliers increases as more iterations are used</a:t>
            </a:r>
          </a:p>
          <a:p>
            <a:r>
              <a:rPr lang="en-US" altLang="en-US" u="sng" smtClean="0"/>
              <a:t>Drawback: A nondeterministic method, results are different between runs.</a:t>
            </a:r>
          </a:p>
        </p:txBody>
      </p:sp>
    </p:spTree>
    <p:extLst>
      <p:ext uri="{BB962C8B-B14F-4D97-AF65-F5344CB8AC3E}">
        <p14:creationId xmlns:p14="http://schemas.microsoft.com/office/powerpoint/2010/main" val="3702272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 3: RANSAC</a:t>
            </a:r>
          </a:p>
        </p:txBody>
      </p:sp>
      <p:pic>
        <p:nvPicPr>
          <p:cNvPr id="49155" name="Picture 3" descr="E:\Work\viva\lnd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76338"/>
            <a:ext cx="5156200" cy="514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754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 3: RANSAC</a:t>
            </a:r>
          </a:p>
        </p:txBody>
      </p:sp>
      <p:pic>
        <p:nvPicPr>
          <p:cNvPr id="50179" name="Picture 3" descr="E:\Work\viva\lndet1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69988"/>
            <a:ext cx="5162550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851525" y="1104900"/>
            <a:ext cx="3292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>
                <a:solidFill>
                  <a:srgbClr val="CC0000"/>
                </a:solidFill>
              </a:rPr>
              <a:t> Select sample of 2 points at random</a:t>
            </a:r>
            <a:endParaRPr lang="en-US" alt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1748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 3: RANSAC</a:t>
            </a:r>
          </a:p>
        </p:txBody>
      </p:sp>
      <p:pic>
        <p:nvPicPr>
          <p:cNvPr id="51203" name="Picture 3" descr="E:\Work\viva\lndet1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68400"/>
            <a:ext cx="516255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5851525" y="1104900"/>
            <a:ext cx="329247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 Select sample of 2 points at random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>
                <a:solidFill>
                  <a:srgbClr val="3333CC"/>
                </a:solidFill>
              </a:rPr>
              <a:t> Calculate model parameters that fit the data in the sample</a:t>
            </a:r>
            <a:endParaRPr lang="en-US" alt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7177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Jack Elton Bresenham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b. 1937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IBM /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Winthrop University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Bresenham's Line Algorithm (1962)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275" y="1600200"/>
            <a:ext cx="3324451" cy="475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92011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RANSAC</a:t>
            </a:r>
          </a:p>
        </p:txBody>
      </p:sp>
      <p:pic>
        <p:nvPicPr>
          <p:cNvPr id="52227" name="Picture 3" descr="E:\Work\viva\lndet1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71575"/>
            <a:ext cx="516255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5851525" y="1104900"/>
            <a:ext cx="3292475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 Select sample of 2 points at random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 Calculate model parameters that fit the data in the sample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>
                <a:solidFill>
                  <a:srgbClr val="FFCC00"/>
                </a:solidFill>
              </a:rPr>
              <a:t> Calculate error function for each data point</a:t>
            </a:r>
            <a:endParaRPr lang="en-US" alt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726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 3: RANSAC</a:t>
            </a:r>
          </a:p>
        </p:txBody>
      </p:sp>
      <p:pic>
        <p:nvPicPr>
          <p:cNvPr id="53251" name="Picture 3" descr="E:\Work\viva\lndet1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69988"/>
            <a:ext cx="5162550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5851525" y="1104900"/>
            <a:ext cx="329247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 Select sample of 2 points at random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 Calculate model parameters that fit the data in the sample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 Calculate error function for each data point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>
                <a:solidFill>
                  <a:srgbClr val="008000"/>
                </a:solidFill>
              </a:rPr>
              <a:t> Select data that support current hypothesis</a:t>
            </a:r>
          </a:p>
        </p:txBody>
      </p:sp>
    </p:spTree>
    <p:extLst>
      <p:ext uri="{BB962C8B-B14F-4D97-AF65-F5344CB8AC3E}">
        <p14:creationId xmlns:p14="http://schemas.microsoft.com/office/powerpoint/2010/main" val="1214637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 3: RANSAC</a:t>
            </a:r>
          </a:p>
        </p:txBody>
      </p:sp>
      <p:pic>
        <p:nvPicPr>
          <p:cNvPr id="54275" name="Picture 3" descr="E:\Work\viva\lndet2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69988"/>
            <a:ext cx="5162550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5851525" y="1104900"/>
            <a:ext cx="3292475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 Select sample of 2 points at random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 Calculate model parameters that fit the data in the sample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 Calculate error function for each data point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 Select data that support current hypothesis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>
                <a:solidFill>
                  <a:srgbClr val="000000"/>
                </a:solidFill>
              </a:rPr>
              <a:t> Repeat sampling</a:t>
            </a:r>
          </a:p>
        </p:txBody>
      </p:sp>
    </p:spTree>
    <p:extLst>
      <p:ext uri="{BB962C8B-B14F-4D97-AF65-F5344CB8AC3E}">
        <p14:creationId xmlns:p14="http://schemas.microsoft.com/office/powerpoint/2010/main" val="13340117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 3: RANSAC</a:t>
            </a:r>
          </a:p>
        </p:txBody>
      </p:sp>
      <p:pic>
        <p:nvPicPr>
          <p:cNvPr id="55299" name="Picture 3" descr="E:\Work\viva\lndet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68400"/>
            <a:ext cx="516255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5851525" y="1104900"/>
            <a:ext cx="3292475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 Select sample of 2 points at random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 Calculate model parameters that fit the data in the sample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 Calculate error function for each data point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 Select data that support current hypothesis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>
                <a:solidFill>
                  <a:srgbClr val="000000"/>
                </a:solidFill>
              </a:rPr>
              <a:t> Repeat sampling</a:t>
            </a:r>
          </a:p>
        </p:txBody>
      </p:sp>
    </p:spTree>
    <p:extLst>
      <p:ext uri="{BB962C8B-B14F-4D97-AF65-F5344CB8AC3E}">
        <p14:creationId xmlns:p14="http://schemas.microsoft.com/office/powerpoint/2010/main" val="5127097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 3: RANSAC</a:t>
            </a:r>
          </a:p>
        </p:txBody>
      </p:sp>
      <p:pic>
        <p:nvPicPr>
          <p:cNvPr id="56323" name="Picture 3" descr="E:\Work\viva\lndet4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69988"/>
            <a:ext cx="5162550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Text Box 7"/>
          <p:cNvSpPr txBox="1">
            <a:spLocks noChangeArrowheads="1"/>
          </p:cNvSpPr>
          <p:nvPr/>
        </p:nvSpPr>
        <p:spPr bwMode="auto">
          <a:xfrm>
            <a:off x="5562600" y="955675"/>
            <a:ext cx="334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3333CC"/>
                </a:solidFill>
              </a:rPr>
              <a:t>ALL-INLIER SAMPLE</a:t>
            </a:r>
          </a:p>
        </p:txBody>
      </p:sp>
    </p:spTree>
    <p:extLst>
      <p:ext uri="{BB962C8B-B14F-4D97-AF65-F5344CB8AC3E}">
        <p14:creationId xmlns:p14="http://schemas.microsoft.com/office/powerpoint/2010/main" val="2649314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 3: RANSAC</a:t>
            </a:r>
            <a:endParaRPr lang="de-CH" alt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4b - Perception - Uncertainty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4b</a:t>
            </a:r>
          </a:p>
          <a:p>
            <a:pPr>
              <a:defRPr/>
            </a:pPr>
            <a:fld id="{5EE27055-4FD4-4D1E-B3AA-6888E56EFA9D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288" y="1019175"/>
            <a:ext cx="8596312" cy="5649913"/>
          </a:xfrm>
          <a:prstGeom prst="rect">
            <a:avLst/>
          </a:prstGeom>
        </p:spPr>
        <p:txBody>
          <a:bodyPr/>
          <a:lstStyle/>
          <a:p>
            <a:pPr marL="174625" indent="-174625" defTabSz="7620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FF0066"/>
              </a:buClr>
              <a:defRPr/>
            </a:pPr>
            <a:r>
              <a:rPr kumimoji="1" lang="en-US" sz="2000" dirty="0">
                <a:solidFill>
                  <a:srgbClr val="000000"/>
                </a:solidFill>
                <a:latin typeface="Verdana" pitchFamily="34" charset="0"/>
              </a:rPr>
              <a:t>How many iterations does RANSAC need?</a:t>
            </a:r>
          </a:p>
          <a:p>
            <a:pPr marL="174625" indent="-174625" defTabSz="7620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FF0066"/>
              </a:buClr>
              <a:buFont typeface="Wingdings" pitchFamily="2" charset="2"/>
              <a:buChar char="§"/>
              <a:defRPr/>
            </a:pPr>
            <a:endParaRPr kumimoji="1" lang="en-US" sz="1600" dirty="0">
              <a:solidFill>
                <a:srgbClr val="000000"/>
              </a:solidFill>
              <a:latin typeface="Verdana" pitchFamily="34" charset="0"/>
            </a:endParaRPr>
          </a:p>
          <a:p>
            <a:pPr marL="174625" indent="-174625" defTabSz="7620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FF0066"/>
              </a:buClr>
              <a:buFont typeface="Wingdings" pitchFamily="2" charset="2"/>
              <a:buChar char="§"/>
              <a:defRPr/>
            </a:pPr>
            <a:r>
              <a:rPr kumimoji="1" lang="en-US" sz="1600" dirty="0">
                <a:solidFill>
                  <a:srgbClr val="000000"/>
                </a:solidFill>
                <a:latin typeface="Verdana" pitchFamily="34" charset="0"/>
              </a:rPr>
              <a:t>Because we cannot know in advance if the observed set contains the maximum number of inliers, the ideal would be to check all possible combinations of 2 points in a dataset of N points. </a:t>
            </a:r>
          </a:p>
          <a:p>
            <a:pPr marL="174625" indent="-174625" defTabSz="7620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FF0066"/>
              </a:buClr>
              <a:buFont typeface="Wingdings" pitchFamily="2" charset="2"/>
              <a:buChar char="§"/>
              <a:defRPr/>
            </a:pPr>
            <a:r>
              <a:rPr kumimoji="1" lang="en-US" sz="1600" dirty="0">
                <a:solidFill>
                  <a:srgbClr val="000000"/>
                </a:solidFill>
                <a:latin typeface="Verdana" pitchFamily="34" charset="0"/>
              </a:rPr>
              <a:t>The number of combinations is given by N(N-1)/2, which makes it computationally unfeasible if N is too large. For example, in a laser scan of 360 points we would need to check all 360*359/2= 64,620 possibilities!</a:t>
            </a:r>
          </a:p>
          <a:p>
            <a:pPr marL="174625" indent="-174625" defTabSz="7620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FF0066"/>
              </a:buClr>
              <a:buFont typeface="Wingdings" pitchFamily="2" charset="2"/>
              <a:buChar char="§"/>
              <a:defRPr/>
            </a:pPr>
            <a:r>
              <a:rPr kumimoji="1" lang="en-US" sz="1600" dirty="0">
                <a:solidFill>
                  <a:srgbClr val="000000"/>
                </a:solidFill>
                <a:latin typeface="Verdana" pitchFamily="34" charset="0"/>
              </a:rPr>
              <a:t>Do we really need to check all possibilities or can we stop RANSAC after iterations? The answer is that indeed we do not need to check all combinations but just a subset of them if we have a rough estimate of the percentage of inliers </a:t>
            </a:r>
            <a:r>
              <a:rPr kumimoji="1" lang="de-CH" sz="1600" dirty="0">
                <a:solidFill>
                  <a:srgbClr val="000000"/>
                </a:solidFill>
                <a:latin typeface="Verdana" pitchFamily="34" charset="0"/>
              </a:rPr>
              <a:t>in </a:t>
            </a:r>
            <a:r>
              <a:rPr kumimoji="1" lang="de-CH" sz="1600" dirty="0" err="1">
                <a:solidFill>
                  <a:srgbClr val="000000"/>
                </a:solidFill>
                <a:latin typeface="Verdana" pitchFamily="34" charset="0"/>
              </a:rPr>
              <a:t>our</a:t>
            </a:r>
            <a:r>
              <a:rPr kumimoji="1" lang="de-CH" sz="1600" dirty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kumimoji="1" lang="de-CH" sz="1600" dirty="0" err="1">
                <a:solidFill>
                  <a:srgbClr val="000000"/>
                </a:solidFill>
                <a:latin typeface="Verdana" pitchFamily="34" charset="0"/>
              </a:rPr>
              <a:t>dataset</a:t>
            </a:r>
            <a:endParaRPr kumimoji="1" lang="de-CH" sz="1600" dirty="0">
              <a:solidFill>
                <a:srgbClr val="000000"/>
              </a:solidFill>
              <a:latin typeface="Verdana" pitchFamily="34" charset="0"/>
            </a:endParaRPr>
          </a:p>
          <a:p>
            <a:pPr marL="174625" indent="-174625" defTabSz="7620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FF0066"/>
              </a:buClr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srgbClr val="000000"/>
                </a:solidFill>
                <a:latin typeface="Verdana" pitchFamily="34" charset="0"/>
              </a:rPr>
              <a:t>This can be done in a probabilistic way</a:t>
            </a:r>
          </a:p>
        </p:txBody>
      </p:sp>
    </p:spTree>
    <p:extLst>
      <p:ext uri="{BB962C8B-B14F-4D97-AF65-F5344CB8AC3E}">
        <p14:creationId xmlns:p14="http://schemas.microsoft.com/office/powerpoint/2010/main" val="779651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 3: RANSAC</a:t>
            </a:r>
            <a:endParaRPr lang="de-CH" alt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4b - Perception - Uncertainty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4b</a:t>
            </a:r>
          </a:p>
          <a:p>
            <a:pPr>
              <a:defRPr/>
            </a:pPr>
            <a:fld id="{70EC0907-BE46-474F-BE6C-78F91AAA1DA4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288" y="1019175"/>
            <a:ext cx="8596312" cy="5649913"/>
          </a:xfrm>
          <a:prstGeom prst="rect">
            <a:avLst/>
          </a:prstGeom>
        </p:spPr>
        <p:txBody>
          <a:bodyPr/>
          <a:lstStyle/>
          <a:p>
            <a:pPr marL="174625" indent="-174625" defTabSz="7620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FF0066"/>
              </a:buClr>
              <a:defRPr/>
            </a:pPr>
            <a:r>
              <a:rPr kumimoji="1" lang="en-US" sz="2000" dirty="0">
                <a:solidFill>
                  <a:srgbClr val="000000"/>
                </a:solidFill>
                <a:latin typeface="Verdana" pitchFamily="34" charset="0"/>
              </a:rPr>
              <a:t>How many iterations does RANSAC need?</a:t>
            </a:r>
          </a:p>
          <a:p>
            <a:pPr marL="174625" indent="-174625" defTabSz="7620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FF0066"/>
              </a:buClr>
              <a:buFont typeface="Wingdings" pitchFamily="2" charset="2"/>
              <a:buChar char="§"/>
              <a:defRPr/>
            </a:pPr>
            <a:endParaRPr kumimoji="1" lang="en-US" sz="1600" dirty="0">
              <a:solidFill>
                <a:srgbClr val="000000"/>
              </a:solidFill>
              <a:latin typeface="Verdana" pitchFamily="34" charset="0"/>
            </a:endParaRPr>
          </a:p>
          <a:p>
            <a:pPr marL="174625" indent="-174625" defTabSz="7620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FF0066"/>
              </a:buClr>
              <a:buFont typeface="Wingdings" pitchFamily="2" charset="2"/>
              <a:buChar char="§"/>
              <a:defRPr/>
            </a:pPr>
            <a:r>
              <a:rPr kumimoji="1" lang="en-US" sz="1600" dirty="0">
                <a:solidFill>
                  <a:srgbClr val="000000"/>
                </a:solidFill>
                <a:latin typeface="Verdana" pitchFamily="34" charset="0"/>
              </a:rPr>
              <a:t>Let </a:t>
            </a:r>
            <a:r>
              <a:rPr kumimoji="1" lang="en-US" sz="1600" b="1" i="1" dirty="0">
                <a:solidFill>
                  <a:srgbClr val="000000"/>
                </a:solidFill>
                <a:latin typeface="Verdana" pitchFamily="34" charset="0"/>
              </a:rPr>
              <a:t>w</a:t>
            </a:r>
            <a:r>
              <a:rPr kumimoji="1" lang="en-US" sz="1600" dirty="0">
                <a:solidFill>
                  <a:srgbClr val="000000"/>
                </a:solidFill>
                <a:latin typeface="Verdana" pitchFamily="34" charset="0"/>
              </a:rPr>
              <a:t> be the fraction of inliers in the data. </a:t>
            </a:r>
            <a:r>
              <a:rPr kumimoji="1" lang="en-US" sz="1600" b="1" i="1" dirty="0">
                <a:solidFill>
                  <a:srgbClr val="000000"/>
                </a:solidFill>
                <a:latin typeface="Verdana" pitchFamily="34" charset="0"/>
              </a:rPr>
              <a:t>w</a:t>
            </a:r>
            <a:r>
              <a:rPr kumimoji="1" lang="en-US" sz="1600" i="1" dirty="0">
                <a:solidFill>
                  <a:srgbClr val="000000"/>
                </a:solidFill>
                <a:latin typeface="Verdana" pitchFamily="34" charset="0"/>
              </a:rPr>
              <a:t> = number of inliers / </a:t>
            </a:r>
            <a:r>
              <a:rPr kumimoji="1" lang="en-US" sz="1600" b="1" i="1" dirty="0">
                <a:solidFill>
                  <a:srgbClr val="000000"/>
                </a:solidFill>
                <a:latin typeface="Verdana" pitchFamily="34" charset="0"/>
              </a:rPr>
              <a:t>N</a:t>
            </a:r>
            <a:r>
              <a:rPr lang="en-US" sz="1600" kern="0" dirty="0">
                <a:solidFill>
                  <a:srgbClr val="000000"/>
                </a:solidFill>
              </a:rPr>
              <a:t/>
            </a:r>
            <a:br>
              <a:rPr lang="en-US" sz="1600" kern="0" dirty="0">
                <a:solidFill>
                  <a:srgbClr val="000000"/>
                </a:solidFill>
              </a:rPr>
            </a:br>
            <a:r>
              <a:rPr lang="en-US" sz="1600" kern="0" dirty="0">
                <a:solidFill>
                  <a:srgbClr val="000000"/>
                </a:solidFill>
              </a:rPr>
              <a:t>where </a:t>
            </a:r>
            <a:r>
              <a:rPr lang="en-US" sz="1600" b="1" kern="0" dirty="0">
                <a:solidFill>
                  <a:srgbClr val="000000"/>
                </a:solidFill>
              </a:rPr>
              <a:t>N</a:t>
            </a:r>
            <a:r>
              <a:rPr lang="en-US" sz="1600" kern="0" dirty="0">
                <a:solidFill>
                  <a:srgbClr val="000000"/>
                </a:solidFill>
              </a:rPr>
              <a:t> is the total number of points. </a:t>
            </a:r>
            <a:r>
              <a:rPr lang="en-US" sz="1600" b="1" i="1" kern="0" dirty="0">
                <a:solidFill>
                  <a:srgbClr val="000000"/>
                </a:solidFill>
              </a:rPr>
              <a:t>w</a:t>
            </a:r>
            <a:r>
              <a:rPr lang="en-US" sz="1600" kern="0" dirty="0">
                <a:solidFill>
                  <a:srgbClr val="000000"/>
                </a:solidFill>
              </a:rPr>
              <a:t> represents also the probability of selecting an </a:t>
            </a:r>
            <a:r>
              <a:rPr lang="en-US" sz="1600" kern="0" dirty="0" err="1">
                <a:solidFill>
                  <a:srgbClr val="000000"/>
                </a:solidFill>
              </a:rPr>
              <a:t>inlier</a:t>
            </a:r>
            <a:endParaRPr lang="en-US" sz="1600" kern="0" dirty="0">
              <a:solidFill>
                <a:srgbClr val="000000"/>
              </a:solidFill>
            </a:endParaRPr>
          </a:p>
          <a:p>
            <a:pPr marL="174625" indent="-174625" defTabSz="7620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FF0066"/>
              </a:buClr>
              <a:buFont typeface="Wingdings" pitchFamily="2" charset="2"/>
              <a:buChar char="§"/>
              <a:defRPr/>
            </a:pPr>
            <a:r>
              <a:rPr lang="en-US" sz="1600" kern="0" dirty="0">
                <a:solidFill>
                  <a:srgbClr val="000000"/>
                </a:solidFill>
              </a:rPr>
              <a:t>Let </a:t>
            </a:r>
            <a:r>
              <a:rPr lang="en-US" sz="1600" b="1" i="1" kern="0" dirty="0">
                <a:solidFill>
                  <a:srgbClr val="000000"/>
                </a:solidFill>
              </a:rPr>
              <a:t>p</a:t>
            </a:r>
            <a:r>
              <a:rPr lang="en-US" sz="1600" kern="0" dirty="0">
                <a:solidFill>
                  <a:srgbClr val="000000"/>
                </a:solidFill>
              </a:rPr>
              <a:t> be the probability of finding a set of points free of outliers</a:t>
            </a:r>
          </a:p>
          <a:p>
            <a:pPr marL="174625" indent="-174625" defTabSz="7620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FF0066"/>
              </a:buClr>
              <a:buFont typeface="Wingdings" pitchFamily="2" charset="2"/>
              <a:buChar char="§"/>
              <a:defRPr/>
            </a:pPr>
            <a:r>
              <a:rPr kumimoji="1" lang="en-US" sz="1600" dirty="0">
                <a:solidFill>
                  <a:srgbClr val="000000"/>
                </a:solidFill>
                <a:latin typeface="Verdana" pitchFamily="34" charset="0"/>
              </a:rPr>
              <a:t>If we assume that the two points needed for estimating a line are selected independently,  </a:t>
            </a:r>
            <a:r>
              <a:rPr kumimoji="1" lang="en-US" sz="1600" b="1" i="1" dirty="0">
                <a:solidFill>
                  <a:srgbClr val="000000"/>
                </a:solidFill>
                <a:latin typeface="Verdana" pitchFamily="34" charset="0"/>
              </a:rPr>
              <a:t>w</a:t>
            </a:r>
            <a:r>
              <a:rPr kumimoji="1" lang="en-US" sz="1600" b="1" i="1" baseline="30000" dirty="0">
                <a:solidFill>
                  <a:srgbClr val="000000"/>
                </a:solidFill>
                <a:latin typeface="Verdana" pitchFamily="34" charset="0"/>
              </a:rPr>
              <a:t>2</a:t>
            </a:r>
            <a:r>
              <a:rPr kumimoji="1" lang="en-US" sz="1600" dirty="0">
                <a:solidFill>
                  <a:srgbClr val="000000"/>
                </a:solidFill>
                <a:latin typeface="Verdana" pitchFamily="34" charset="0"/>
              </a:rPr>
              <a:t> is the probability that both points are inliers and </a:t>
            </a:r>
            <a:r>
              <a:rPr kumimoji="1" lang="en-US" sz="1600" b="1" i="1" dirty="0">
                <a:solidFill>
                  <a:srgbClr val="000000"/>
                </a:solidFill>
                <a:latin typeface="Verdana" pitchFamily="34" charset="0"/>
              </a:rPr>
              <a:t>1-w</a:t>
            </a:r>
            <a:r>
              <a:rPr kumimoji="1" lang="en-US" sz="1600" b="1" i="1" baseline="30000" dirty="0">
                <a:solidFill>
                  <a:srgbClr val="000000"/>
                </a:solidFill>
                <a:latin typeface="Verdana" pitchFamily="34" charset="0"/>
              </a:rPr>
              <a:t>2  </a:t>
            </a:r>
            <a:r>
              <a:rPr kumimoji="1" lang="en-US" sz="1600" dirty="0">
                <a:solidFill>
                  <a:srgbClr val="000000"/>
                </a:solidFill>
                <a:latin typeface="Verdana" pitchFamily="34" charset="0"/>
              </a:rPr>
              <a:t>is the probability that at least one of these two points is an outlier</a:t>
            </a:r>
            <a:endParaRPr lang="en-US" sz="1600" kern="0" dirty="0">
              <a:solidFill>
                <a:srgbClr val="000000"/>
              </a:solidFill>
            </a:endParaRPr>
          </a:p>
          <a:p>
            <a:pPr marL="174625" indent="-174625" defTabSz="7620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FF0066"/>
              </a:buClr>
              <a:buFont typeface="Wingdings" pitchFamily="2" charset="2"/>
              <a:buChar char="§"/>
              <a:defRPr/>
            </a:pPr>
            <a:r>
              <a:rPr kumimoji="1" lang="de-CH" sz="1600" dirty="0" err="1">
                <a:solidFill>
                  <a:srgbClr val="000000"/>
                </a:solidFill>
                <a:latin typeface="Verdana" pitchFamily="34" charset="0"/>
              </a:rPr>
              <a:t>Now</a:t>
            </a:r>
            <a:r>
              <a:rPr kumimoji="1" lang="de-CH" sz="1600" dirty="0">
                <a:solidFill>
                  <a:srgbClr val="000000"/>
                </a:solidFill>
                <a:latin typeface="Verdana" pitchFamily="34" charset="0"/>
              </a:rPr>
              <a:t>, </a:t>
            </a:r>
            <a:r>
              <a:rPr kumimoji="1" lang="de-CH" sz="1600" dirty="0" err="1">
                <a:solidFill>
                  <a:srgbClr val="000000"/>
                </a:solidFill>
                <a:latin typeface="Verdana" pitchFamily="34" charset="0"/>
              </a:rPr>
              <a:t>let</a:t>
            </a:r>
            <a:r>
              <a:rPr kumimoji="1" lang="de-CH" sz="1600" dirty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kumimoji="1" lang="de-CH" sz="1600" b="1" i="1" dirty="0">
                <a:solidFill>
                  <a:srgbClr val="000000"/>
                </a:solidFill>
                <a:latin typeface="Verdana" pitchFamily="34" charset="0"/>
              </a:rPr>
              <a:t>k</a:t>
            </a:r>
            <a:r>
              <a:rPr kumimoji="1" lang="de-CH" sz="1600" dirty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kumimoji="1" lang="en-US" sz="1600" dirty="0">
                <a:solidFill>
                  <a:srgbClr val="000000"/>
                </a:solidFill>
                <a:latin typeface="Verdana" pitchFamily="34" charset="0"/>
              </a:rPr>
              <a:t>be the number of RANSAC iterations executed so far, then (</a:t>
            </a:r>
            <a:r>
              <a:rPr kumimoji="1" lang="en-US" sz="1600" b="1" i="1" dirty="0">
                <a:solidFill>
                  <a:srgbClr val="000000"/>
                </a:solidFill>
                <a:latin typeface="Verdana" pitchFamily="34" charset="0"/>
              </a:rPr>
              <a:t>1-w</a:t>
            </a:r>
            <a:r>
              <a:rPr kumimoji="1" lang="en-US" sz="1600" b="1" i="1" baseline="30000" dirty="0">
                <a:solidFill>
                  <a:srgbClr val="000000"/>
                </a:solidFill>
                <a:latin typeface="Verdana" pitchFamily="34" charset="0"/>
              </a:rPr>
              <a:t>2</a:t>
            </a:r>
            <a:r>
              <a:rPr kumimoji="1" lang="en-US" sz="1600" dirty="0">
                <a:solidFill>
                  <a:srgbClr val="000000"/>
                </a:solidFill>
                <a:latin typeface="Verdana" pitchFamily="34" charset="0"/>
              </a:rPr>
              <a:t>)</a:t>
            </a:r>
            <a:r>
              <a:rPr kumimoji="1" lang="en-US" sz="1600" b="1" i="1" baseline="30000" dirty="0">
                <a:solidFill>
                  <a:srgbClr val="000000"/>
                </a:solidFill>
                <a:latin typeface="Verdana" pitchFamily="34" charset="0"/>
              </a:rPr>
              <a:t> k</a:t>
            </a:r>
            <a:r>
              <a:rPr kumimoji="1" lang="en-US" sz="1600" dirty="0">
                <a:solidFill>
                  <a:srgbClr val="000000"/>
                </a:solidFill>
                <a:latin typeface="Verdana" pitchFamily="34" charset="0"/>
              </a:rPr>
              <a:t> will be the probability that RANSAC never selects two points that are both inliers. This probability must be </a:t>
            </a:r>
            <a:r>
              <a:rPr kumimoji="1" lang="de-CH" sz="1600" dirty="0" err="1">
                <a:solidFill>
                  <a:srgbClr val="000000"/>
                </a:solidFill>
                <a:latin typeface="Verdana" pitchFamily="34" charset="0"/>
              </a:rPr>
              <a:t>equal</a:t>
            </a:r>
            <a:r>
              <a:rPr kumimoji="1" lang="de-CH" sz="1600" dirty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kumimoji="1" lang="de-CH" sz="1600" dirty="0" err="1">
                <a:solidFill>
                  <a:srgbClr val="000000"/>
                </a:solidFill>
                <a:latin typeface="Verdana" pitchFamily="34" charset="0"/>
              </a:rPr>
              <a:t>to</a:t>
            </a:r>
            <a:r>
              <a:rPr kumimoji="1" lang="de-CH" sz="1600" dirty="0">
                <a:solidFill>
                  <a:srgbClr val="000000"/>
                </a:solidFill>
                <a:latin typeface="Verdana" pitchFamily="34" charset="0"/>
              </a:rPr>
              <a:t> (</a:t>
            </a:r>
            <a:r>
              <a:rPr kumimoji="1" lang="de-CH" sz="1600" b="1" i="1" dirty="0">
                <a:solidFill>
                  <a:srgbClr val="000000"/>
                </a:solidFill>
                <a:latin typeface="Verdana" pitchFamily="34" charset="0"/>
              </a:rPr>
              <a:t>1-p</a:t>
            </a:r>
            <a:r>
              <a:rPr kumimoji="1" lang="de-CH" sz="1600" dirty="0">
                <a:solidFill>
                  <a:srgbClr val="000000"/>
                </a:solidFill>
                <a:latin typeface="Verdana" pitchFamily="34" charset="0"/>
              </a:rPr>
              <a:t>). </a:t>
            </a:r>
            <a:r>
              <a:rPr kumimoji="1" lang="de-CH" sz="1600" dirty="0" err="1">
                <a:solidFill>
                  <a:srgbClr val="000000"/>
                </a:solidFill>
                <a:latin typeface="Verdana" pitchFamily="34" charset="0"/>
              </a:rPr>
              <a:t>Accordingly</a:t>
            </a:r>
            <a:r>
              <a:rPr kumimoji="1" lang="de-CH" sz="1600" dirty="0">
                <a:solidFill>
                  <a:srgbClr val="000000"/>
                </a:solidFill>
                <a:latin typeface="Verdana" pitchFamily="34" charset="0"/>
              </a:rPr>
              <a:t>,</a:t>
            </a:r>
            <a:r>
              <a:rPr kumimoji="1" lang="en-US" sz="1600" i="1" dirty="0">
                <a:solidFill>
                  <a:srgbClr val="000000"/>
                </a:solidFill>
                <a:latin typeface="Verdana" pitchFamily="34" charset="0"/>
              </a:rPr>
              <a:t/>
            </a:r>
            <a:br>
              <a:rPr kumimoji="1" lang="en-US" sz="1600" i="1" dirty="0">
                <a:solidFill>
                  <a:srgbClr val="000000"/>
                </a:solidFill>
                <a:latin typeface="Verdana" pitchFamily="34" charset="0"/>
              </a:rPr>
            </a:br>
            <a:r>
              <a:rPr kumimoji="1" lang="en-US" sz="1600" b="1" i="1" dirty="0">
                <a:solidFill>
                  <a:srgbClr val="000000"/>
                </a:solidFill>
                <a:latin typeface="Verdana" pitchFamily="34" charset="0"/>
              </a:rPr>
              <a:t>1-p = </a:t>
            </a:r>
            <a:r>
              <a:rPr kumimoji="1" lang="en-US" sz="1600" dirty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kumimoji="1" lang="en-US" sz="1600" b="1" i="1" dirty="0">
                <a:solidFill>
                  <a:srgbClr val="000000"/>
                </a:solidFill>
                <a:latin typeface="Verdana" pitchFamily="34" charset="0"/>
              </a:rPr>
              <a:t>1-w</a:t>
            </a:r>
            <a:r>
              <a:rPr kumimoji="1" lang="en-US" sz="1600" b="1" i="1" baseline="30000" dirty="0">
                <a:solidFill>
                  <a:srgbClr val="000000"/>
                </a:solidFill>
                <a:latin typeface="Verdana" pitchFamily="34" charset="0"/>
              </a:rPr>
              <a:t>2</a:t>
            </a:r>
            <a:r>
              <a:rPr kumimoji="1" lang="en-US" sz="1600" dirty="0">
                <a:solidFill>
                  <a:srgbClr val="000000"/>
                </a:solidFill>
                <a:latin typeface="Verdana" pitchFamily="34" charset="0"/>
              </a:rPr>
              <a:t>)</a:t>
            </a:r>
            <a:r>
              <a:rPr kumimoji="1" lang="en-US" sz="1600" b="1" i="1" baseline="30000" dirty="0">
                <a:solidFill>
                  <a:srgbClr val="000000"/>
                </a:solidFill>
                <a:latin typeface="Verdana" pitchFamily="34" charset="0"/>
              </a:rPr>
              <a:t> k</a:t>
            </a:r>
            <a:r>
              <a:rPr kumimoji="1" lang="en-US" sz="1600" dirty="0">
                <a:solidFill>
                  <a:srgbClr val="000000"/>
                </a:solidFill>
                <a:latin typeface="Verdana" pitchFamily="34" charset="0"/>
              </a:rPr>
              <a:t> and therefore </a:t>
            </a:r>
          </a:p>
          <a:p>
            <a:pPr marL="174625" indent="-174625" defTabSz="7620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FF0066"/>
              </a:buClr>
              <a:defRPr/>
            </a:pPr>
            <a:endParaRPr kumimoji="1" lang="en-US" sz="1600" dirty="0">
              <a:solidFill>
                <a:srgbClr val="000000"/>
              </a:solidFill>
              <a:latin typeface="Verdana" pitchFamily="34" charset="0"/>
            </a:endParaRPr>
          </a:p>
          <a:p>
            <a:pPr marL="174625" indent="-174625" defTabSz="7620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FF0066"/>
              </a:buClr>
              <a:defRPr/>
            </a:pPr>
            <a:endParaRPr kumimoji="1" lang="en-US" sz="1600" dirty="0">
              <a:solidFill>
                <a:srgbClr val="000000"/>
              </a:solidFill>
              <a:latin typeface="Verdana" pitchFamily="34" charset="0"/>
            </a:endParaRPr>
          </a:p>
          <a:p>
            <a:pPr marL="174625" indent="-174625" defTabSz="7620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FF0066"/>
              </a:buClr>
              <a:defRPr/>
            </a:pPr>
            <a:r>
              <a:rPr kumimoji="1" lang="en-US" sz="1600" dirty="0">
                <a:solidFill>
                  <a:srgbClr val="000000"/>
                </a:solidFill>
                <a:latin typeface="Verdana" pitchFamily="34" charset="0"/>
              </a:rPr>
              <a:t> </a:t>
            </a:r>
            <a:endParaRPr kumimoji="1" lang="en-US" sz="1600" b="1" i="1" baseline="30000" dirty="0">
              <a:solidFill>
                <a:srgbClr val="000000"/>
              </a:solidFill>
              <a:latin typeface="Verdana" pitchFamily="34" charset="0"/>
            </a:endParaRP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3071813" y="4500563"/>
          <a:ext cx="243522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Formel" r:id="rId3" imgW="952200" imgH="419040" progId="Equation.3">
                  <p:embed/>
                </p:oleObj>
              </mc:Choice>
              <mc:Fallback>
                <p:oleObj name="Formel" r:id="rId3" imgW="952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500563"/>
                        <a:ext cx="2435225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2309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 3: RANSAC</a:t>
            </a:r>
            <a:endParaRPr lang="de-CH" alt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4b - Perception - Uncertainty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FFFFFF"/>
                </a:solidFill>
              </a:rPr>
              <a:t>4b</a:t>
            </a:r>
          </a:p>
          <a:p>
            <a:pPr>
              <a:defRPr/>
            </a:pPr>
            <a:fld id="{C2091BD1-4470-4052-A788-CEF5C620F0C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288" y="1019175"/>
            <a:ext cx="8596312" cy="5124450"/>
          </a:xfrm>
          <a:prstGeom prst="rect">
            <a:avLst/>
          </a:prstGeom>
        </p:spPr>
        <p:txBody>
          <a:bodyPr/>
          <a:lstStyle/>
          <a:p>
            <a:pPr marL="174625" indent="-174625" defTabSz="7620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FF0066"/>
              </a:buClr>
              <a:defRPr/>
            </a:pPr>
            <a:r>
              <a:rPr kumimoji="1" lang="en-US" sz="2000" dirty="0">
                <a:solidFill>
                  <a:srgbClr val="000000"/>
                </a:solidFill>
                <a:latin typeface="Verdana" pitchFamily="34" charset="0"/>
              </a:rPr>
              <a:t>How many iterations does RANSAC need?</a:t>
            </a:r>
          </a:p>
          <a:p>
            <a:pPr marL="174625" indent="-174625" defTabSz="7620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FF0066"/>
              </a:buClr>
              <a:defRPr/>
            </a:pPr>
            <a:endParaRPr kumimoji="1" lang="en-US" sz="1600" dirty="0">
              <a:solidFill>
                <a:srgbClr val="000000"/>
              </a:solidFill>
              <a:latin typeface="Verdana" pitchFamily="34" charset="0"/>
            </a:endParaRPr>
          </a:p>
          <a:p>
            <a:pPr marL="174625" indent="-174625" defTabSz="7620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FF0066"/>
              </a:buClr>
              <a:buFont typeface="Wingdings" pitchFamily="2" charset="2"/>
              <a:buChar char="§"/>
              <a:defRPr/>
            </a:pPr>
            <a:r>
              <a:rPr kumimoji="1" lang="en-US" sz="1600" dirty="0">
                <a:solidFill>
                  <a:srgbClr val="000000"/>
                </a:solidFill>
                <a:latin typeface="Verdana" pitchFamily="34" charset="0"/>
              </a:rPr>
              <a:t>The number of iterations </a:t>
            </a:r>
            <a:r>
              <a:rPr kumimoji="1" lang="en-US" sz="1600" b="1" i="1" dirty="0">
                <a:solidFill>
                  <a:srgbClr val="000000"/>
                </a:solidFill>
                <a:latin typeface="Verdana" pitchFamily="34" charset="0"/>
              </a:rPr>
              <a:t>k</a:t>
            </a:r>
            <a:r>
              <a:rPr kumimoji="1" lang="en-US" sz="1600" i="1" dirty="0">
                <a:solidFill>
                  <a:srgbClr val="000000"/>
                </a:solidFill>
                <a:latin typeface="Verdana" pitchFamily="34" charset="0"/>
              </a:rPr>
              <a:t> is</a:t>
            </a:r>
          </a:p>
          <a:p>
            <a:pPr marL="174625" indent="-174625" defTabSz="7620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FF0066"/>
              </a:buClr>
              <a:buFont typeface="Wingdings" pitchFamily="2" charset="2"/>
              <a:buChar char="§"/>
              <a:defRPr/>
            </a:pPr>
            <a:endParaRPr kumimoji="1" lang="en-US" sz="1600" i="1" dirty="0">
              <a:solidFill>
                <a:srgbClr val="000000"/>
              </a:solidFill>
              <a:latin typeface="Verdana" pitchFamily="34" charset="0"/>
            </a:endParaRPr>
          </a:p>
          <a:p>
            <a:pPr marL="174625" indent="-174625" defTabSz="7620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FF0066"/>
              </a:buClr>
              <a:buFont typeface="Wingdings" pitchFamily="2" charset="2"/>
              <a:buChar char="§"/>
              <a:defRPr/>
            </a:pPr>
            <a:endParaRPr kumimoji="1" lang="en-US" sz="1600" i="1" dirty="0">
              <a:solidFill>
                <a:srgbClr val="000000"/>
              </a:solidFill>
              <a:latin typeface="Verdana" pitchFamily="34" charset="0"/>
            </a:endParaRPr>
          </a:p>
          <a:p>
            <a:pPr marL="174625" indent="-174625" defTabSz="7620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FF0066"/>
              </a:buClr>
              <a:buFont typeface="Wingdings" pitchFamily="2" charset="2"/>
              <a:buChar char="§"/>
              <a:defRPr/>
            </a:pPr>
            <a:endParaRPr kumimoji="1" lang="en-US" sz="1600" i="1" dirty="0">
              <a:solidFill>
                <a:srgbClr val="000000"/>
              </a:solidFill>
              <a:latin typeface="Verdana" pitchFamily="34" charset="0"/>
            </a:endParaRPr>
          </a:p>
          <a:p>
            <a:pPr marL="174625" indent="-174625" defTabSz="7620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FF0066"/>
              </a:buClr>
              <a:buFont typeface="Wingdings" pitchFamily="2" charset="2"/>
              <a:buChar char="§"/>
              <a:defRPr/>
            </a:pPr>
            <a:endParaRPr kumimoji="1" lang="en-US" sz="1600" i="1" dirty="0">
              <a:solidFill>
                <a:srgbClr val="000000"/>
              </a:solidFill>
              <a:latin typeface="Verdana" pitchFamily="34" charset="0"/>
            </a:endParaRPr>
          </a:p>
          <a:p>
            <a:pPr marL="174625" indent="-174625" defTabSz="7620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FF0066"/>
              </a:buClr>
              <a:buFont typeface="Wingdings" pitchFamily="2" charset="2"/>
              <a:buChar char="§"/>
              <a:defRPr/>
            </a:pPr>
            <a:endParaRPr kumimoji="1" lang="en-US" sz="1600" i="1" dirty="0">
              <a:solidFill>
                <a:srgbClr val="000000"/>
              </a:solidFill>
              <a:latin typeface="Verdana" pitchFamily="34" charset="0"/>
            </a:endParaRPr>
          </a:p>
          <a:p>
            <a:pPr marL="174625" indent="-174625" defTabSz="7620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FF0066"/>
              </a:buClr>
              <a:buFont typeface="Wingdings" pitchFamily="2" charset="2"/>
              <a:buChar char="§"/>
              <a:defRPr/>
            </a:pPr>
            <a:endParaRPr kumimoji="1" lang="en-US" sz="1600" i="1" dirty="0">
              <a:solidFill>
                <a:srgbClr val="000000"/>
              </a:solidFill>
              <a:latin typeface="Verdana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1600" dirty="0">
                <a:solidFill>
                  <a:srgbClr val="000000"/>
                </a:solidFill>
                <a:latin typeface="Verdana" pitchFamily="34" charset="0"/>
              </a:rPr>
              <a:t>This expression tells us that knowing the fraction of inliers </a:t>
            </a:r>
            <a:r>
              <a:rPr kumimoji="1" lang="en-US" sz="1600" b="1" i="1" dirty="0">
                <a:solidFill>
                  <a:srgbClr val="000000"/>
                </a:solidFill>
                <a:latin typeface="Verdana" pitchFamily="34" charset="0"/>
              </a:rPr>
              <a:t>w</a:t>
            </a:r>
            <a:r>
              <a:rPr kumimoji="1" lang="en-US" sz="1600" dirty="0">
                <a:solidFill>
                  <a:srgbClr val="000000"/>
                </a:solidFill>
                <a:latin typeface="Verdana" pitchFamily="34" charset="0"/>
              </a:rPr>
              <a:t>, after </a:t>
            </a:r>
            <a:r>
              <a:rPr kumimoji="1" lang="en-US" sz="1600" b="1" i="1" dirty="0">
                <a:solidFill>
                  <a:srgbClr val="000000"/>
                </a:solidFill>
                <a:latin typeface="Verdana" pitchFamily="34" charset="0"/>
              </a:rPr>
              <a:t>k </a:t>
            </a:r>
            <a:r>
              <a:rPr kumimoji="1" lang="en-US" sz="1600" dirty="0">
                <a:solidFill>
                  <a:srgbClr val="000000"/>
                </a:solidFill>
                <a:latin typeface="Verdana" pitchFamily="34" charset="0"/>
              </a:rPr>
              <a:t>RANSAC iterations we will have a probability </a:t>
            </a:r>
            <a:r>
              <a:rPr kumimoji="1" lang="en-US" sz="1600" b="1" i="1" dirty="0">
                <a:solidFill>
                  <a:srgbClr val="000000"/>
                </a:solidFill>
                <a:latin typeface="Verdana" pitchFamily="34" charset="0"/>
              </a:rPr>
              <a:t>p </a:t>
            </a:r>
            <a:r>
              <a:rPr kumimoji="1" lang="en-US" sz="1600" dirty="0">
                <a:solidFill>
                  <a:srgbClr val="000000"/>
                </a:solidFill>
                <a:latin typeface="Verdana" pitchFamily="34" charset="0"/>
              </a:rPr>
              <a:t>of finding a set of points free of outliers. For example, if we want a probability of success equal to </a:t>
            </a:r>
            <a:r>
              <a:rPr kumimoji="1" lang="en-US" sz="1600" b="1" i="1" dirty="0">
                <a:solidFill>
                  <a:srgbClr val="000000"/>
                </a:solidFill>
                <a:latin typeface="Verdana" pitchFamily="34" charset="0"/>
              </a:rPr>
              <a:t>p</a:t>
            </a:r>
            <a:r>
              <a:rPr kumimoji="1" lang="en-US" sz="1600" dirty="0">
                <a:solidFill>
                  <a:srgbClr val="000000"/>
                </a:solidFill>
                <a:latin typeface="Verdana" pitchFamily="34" charset="0"/>
              </a:rPr>
              <a:t>=99% and the we know that the percentage of inliers in the dataset is </a:t>
            </a:r>
            <a:r>
              <a:rPr kumimoji="1" lang="en-US" sz="1600" b="1" i="1" dirty="0">
                <a:solidFill>
                  <a:srgbClr val="000000"/>
                </a:solidFill>
                <a:latin typeface="Verdana" pitchFamily="34" charset="0"/>
              </a:rPr>
              <a:t>w</a:t>
            </a:r>
            <a:r>
              <a:rPr kumimoji="1" lang="en-US" sz="1600" dirty="0">
                <a:solidFill>
                  <a:srgbClr val="000000"/>
                </a:solidFill>
                <a:latin typeface="Verdana" pitchFamily="34" charset="0"/>
              </a:rPr>
              <a:t>=50%, then we get </a:t>
            </a:r>
            <a:r>
              <a:rPr kumimoji="1" lang="en-US" sz="1600" b="1" i="1" dirty="0">
                <a:solidFill>
                  <a:srgbClr val="000000"/>
                </a:solidFill>
                <a:latin typeface="Verdana" pitchFamily="34" charset="0"/>
              </a:rPr>
              <a:t>k</a:t>
            </a:r>
            <a:r>
              <a:rPr kumimoji="1" lang="en-US" sz="1600" dirty="0">
                <a:solidFill>
                  <a:srgbClr val="000000"/>
                </a:solidFill>
                <a:latin typeface="Verdana" pitchFamily="34" charset="0"/>
              </a:rPr>
              <a:t>=16 iterations, which is much less than the number of all possible combinations that we had to check in the previous example! Also observe that in practice we do not need a precise knowledge of the fraction of inliers but just a rough estimate. More advanced implementations of RANSAC estimate the fraction of inliers by changing it adaptively iteration after iteration.</a:t>
            </a:r>
          </a:p>
          <a:p>
            <a:pPr marL="174625" indent="-174625" defTabSz="762000" eaLnBrk="0" fontAlgn="base" hangingPunct="0">
              <a:spcBef>
                <a:spcPct val="10000"/>
              </a:spcBef>
              <a:spcAft>
                <a:spcPct val="10000"/>
              </a:spcAft>
              <a:buClr>
                <a:srgbClr val="FF0066"/>
              </a:buClr>
              <a:defRPr/>
            </a:pPr>
            <a:r>
              <a:rPr kumimoji="1" lang="en-US" sz="1600" dirty="0">
                <a:solidFill>
                  <a:srgbClr val="000000"/>
                </a:solidFill>
                <a:latin typeface="Verdana" pitchFamily="34" charset="0"/>
              </a:rPr>
              <a:t> </a:t>
            </a:r>
            <a:endParaRPr kumimoji="1" lang="en-US" sz="1600" b="1" i="1" baseline="30000" dirty="0">
              <a:solidFill>
                <a:srgbClr val="000000"/>
              </a:solidFill>
              <a:latin typeface="Verdana" pitchFamily="34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3422650" y="2214563"/>
          <a:ext cx="243522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Formel" r:id="rId3" imgW="952200" imgH="419040" progId="Equation.3">
                  <p:embed/>
                </p:oleObj>
              </mc:Choice>
              <mc:Fallback>
                <p:oleObj name="Formel" r:id="rId3" imgW="952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2214563"/>
                        <a:ext cx="2435225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59856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 Tracing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Input: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(x</a:t>
            </a:r>
            <a:r>
              <a:rPr lang="en" baseline="-25000"/>
              <a:t>0</a:t>
            </a:r>
            <a:r>
              <a:rPr lang="en"/>
              <a:t>,y</a:t>
            </a:r>
            <a:r>
              <a:rPr lang="en" baseline="-25000"/>
              <a:t>0</a:t>
            </a:r>
            <a:r>
              <a:rPr lang="en"/>
              <a:t>) &amp; (x</a:t>
            </a:r>
            <a:r>
              <a:rPr lang="en" baseline="-25000"/>
              <a:t>1</a:t>
            </a:r>
            <a:r>
              <a:rPr lang="en"/>
              <a:t>,y</a:t>
            </a:r>
            <a:r>
              <a:rPr lang="en" baseline="-25000"/>
              <a:t>1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Output: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Approximation of Coordinates on that line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000" y="274650"/>
            <a:ext cx="4731074" cy="2554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59176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 Tracing</a:t>
            </a:r>
          </a:p>
        </p:txBody>
      </p:sp>
      <p:graphicFrame>
        <p:nvGraphicFramePr>
          <p:cNvPr id="51" name="Shape 51"/>
          <p:cNvGraphicFramePr/>
          <p:nvPr/>
        </p:nvGraphicFramePr>
        <p:xfrm>
          <a:off x="1764200" y="2293675"/>
          <a:ext cx="4594200" cy="3657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52" name="Shape 52"/>
          <p:cNvCxnSpPr/>
          <p:nvPr/>
        </p:nvCxnSpPr>
        <p:spPr>
          <a:xfrm>
            <a:off x="1750575" y="2283550"/>
            <a:ext cx="1183200" cy="3129600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 txBox="1"/>
          <p:nvPr/>
        </p:nvSpPr>
        <p:spPr>
          <a:xfrm>
            <a:off x="1320250" y="1843450"/>
            <a:ext cx="1396499" cy="44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(x,y)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2624750" y="5372100"/>
            <a:ext cx="2786700" cy="44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(x+dx,y+dy)</a:t>
            </a:r>
          </a:p>
        </p:txBody>
      </p:sp>
      <p:sp>
        <p:nvSpPr>
          <p:cNvPr id="55" name="Shape 55"/>
          <p:cNvSpPr/>
          <p:nvPr/>
        </p:nvSpPr>
        <p:spPr>
          <a:xfrm>
            <a:off x="1770125" y="2303125"/>
            <a:ext cx="381300" cy="371699"/>
          </a:xfrm>
          <a:prstGeom prst="rect">
            <a:avLst/>
          </a:prstGeom>
          <a:solidFill>
            <a:srgbClr val="6D9EEB">
              <a:alpha val="4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2151525" y="3046525"/>
            <a:ext cx="381300" cy="371699"/>
          </a:xfrm>
          <a:prstGeom prst="rect">
            <a:avLst/>
          </a:prstGeom>
          <a:solidFill>
            <a:srgbClr val="6D9EEB">
              <a:alpha val="4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2532825" y="4209312"/>
            <a:ext cx="381300" cy="371699"/>
          </a:xfrm>
          <a:prstGeom prst="rect">
            <a:avLst/>
          </a:prstGeom>
          <a:solidFill>
            <a:srgbClr val="6D9EEB">
              <a:alpha val="4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2914125" y="5000400"/>
            <a:ext cx="381300" cy="371699"/>
          </a:xfrm>
          <a:prstGeom prst="rect">
            <a:avLst/>
          </a:prstGeom>
          <a:solidFill>
            <a:srgbClr val="6D9EEB">
              <a:alpha val="4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4351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Shape 63"/>
          <p:cNvGraphicFramePr/>
          <p:nvPr/>
        </p:nvGraphicFramePr>
        <p:xfrm>
          <a:off x="4355000" y="1839033"/>
          <a:ext cx="4594200" cy="4160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508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</a:tr>
              <a:tr h="508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</a:tr>
              <a:tr h="508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</a:tr>
              <a:tr h="508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900"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</a:tr>
              <a:tr h="508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</a:tr>
              <a:tr h="508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</a:tr>
              <a:tr h="508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</a:tr>
              <a:tr h="508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  <p:cxnSp>
        <p:nvCxnSpPr>
          <p:cNvPr id="64" name="Shape 64"/>
          <p:cNvCxnSpPr/>
          <p:nvPr/>
        </p:nvCxnSpPr>
        <p:spPr>
          <a:xfrm>
            <a:off x="4341375" y="1825533"/>
            <a:ext cx="4635599" cy="4094399"/>
          </a:xfrm>
          <a:prstGeom prst="straightConnector1">
            <a:avLst/>
          </a:prstGeom>
          <a:noFill/>
          <a:ln w="76200" cap="flat" cmpd="sng">
            <a:solidFill>
              <a:srgbClr val="1155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5" name="Shape 65"/>
          <p:cNvSpPr txBox="1"/>
          <p:nvPr/>
        </p:nvSpPr>
        <p:spPr>
          <a:xfrm>
            <a:off x="4111175" y="1283300"/>
            <a:ext cx="3168600" cy="58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(x,y)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6817575" y="5903025"/>
            <a:ext cx="2326499" cy="58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(x+dx,y+dy)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283600" y="1870100"/>
            <a:ext cx="3953699" cy="305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drawLineP(x,y,x+dx,y+dy)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// assume dx,dy&gt;0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a=0, b=0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while a&lt;=dx and b&lt;=dy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drawPixel(x+a,y+b)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if a/dx &lt;= b/dy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	a++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else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	b++</a:t>
            </a:r>
          </a:p>
        </p:txBody>
      </p:sp>
      <p:sp>
        <p:nvSpPr>
          <p:cNvPr id="68" name="Shape 68"/>
          <p:cNvSpPr/>
          <p:nvPr/>
        </p:nvSpPr>
        <p:spPr>
          <a:xfrm>
            <a:off x="4360925" y="1851633"/>
            <a:ext cx="381300" cy="495599"/>
          </a:xfrm>
          <a:prstGeom prst="rect">
            <a:avLst/>
          </a:prstGeom>
          <a:solidFill>
            <a:srgbClr val="6D9EEB">
              <a:alpha val="4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742225" y="1851633"/>
            <a:ext cx="381300" cy="495599"/>
          </a:xfrm>
          <a:prstGeom prst="rect">
            <a:avLst/>
          </a:prstGeom>
          <a:solidFill>
            <a:srgbClr val="6D9EEB">
              <a:alpha val="4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742225" y="2347233"/>
            <a:ext cx="381300" cy="495599"/>
          </a:xfrm>
          <a:prstGeom prst="rect">
            <a:avLst/>
          </a:prstGeom>
          <a:solidFill>
            <a:srgbClr val="6D9EEB">
              <a:alpha val="4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5123525" y="2347233"/>
            <a:ext cx="381300" cy="495599"/>
          </a:xfrm>
          <a:prstGeom prst="rect">
            <a:avLst/>
          </a:prstGeom>
          <a:solidFill>
            <a:srgbClr val="6D9EEB">
              <a:alpha val="4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5123525" y="2842833"/>
            <a:ext cx="381300" cy="495599"/>
          </a:xfrm>
          <a:prstGeom prst="rect">
            <a:avLst/>
          </a:prstGeom>
          <a:solidFill>
            <a:srgbClr val="6D9EEB">
              <a:alpha val="4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5504825" y="2842833"/>
            <a:ext cx="381300" cy="495599"/>
          </a:xfrm>
          <a:prstGeom prst="rect">
            <a:avLst/>
          </a:prstGeom>
          <a:solidFill>
            <a:srgbClr val="6D9EEB">
              <a:alpha val="4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5886125" y="2855872"/>
            <a:ext cx="381300" cy="495599"/>
          </a:xfrm>
          <a:prstGeom prst="rect">
            <a:avLst/>
          </a:prstGeom>
          <a:solidFill>
            <a:srgbClr val="6D9EEB">
              <a:alpha val="4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5886125" y="3390218"/>
            <a:ext cx="381300" cy="495599"/>
          </a:xfrm>
          <a:prstGeom prst="rect">
            <a:avLst/>
          </a:prstGeom>
          <a:solidFill>
            <a:srgbClr val="6D9EEB">
              <a:alpha val="4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6267425" y="3390218"/>
            <a:ext cx="381300" cy="495599"/>
          </a:xfrm>
          <a:prstGeom prst="rect">
            <a:avLst/>
          </a:prstGeom>
          <a:solidFill>
            <a:srgbClr val="6D9EEB">
              <a:alpha val="46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7" name="Shape 77"/>
          <p:cNvGrpSpPr/>
          <p:nvPr/>
        </p:nvGrpSpPr>
        <p:grpSpPr>
          <a:xfrm>
            <a:off x="6267425" y="3898387"/>
            <a:ext cx="2669100" cy="2007131"/>
            <a:chOff x="5505425" y="2923864"/>
            <a:chExt cx="2669100" cy="1505385"/>
          </a:xfrm>
        </p:grpSpPr>
        <p:sp>
          <p:nvSpPr>
            <p:cNvPr id="78" name="Shape 78"/>
            <p:cNvSpPr/>
            <p:nvPr/>
          </p:nvSpPr>
          <p:spPr>
            <a:xfrm>
              <a:off x="5505425" y="2923864"/>
              <a:ext cx="381300" cy="371699"/>
            </a:xfrm>
            <a:prstGeom prst="rect">
              <a:avLst/>
            </a:prstGeom>
            <a:solidFill>
              <a:srgbClr val="6D9EEB">
                <a:alpha val="46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5886725" y="2923864"/>
              <a:ext cx="381300" cy="371699"/>
            </a:xfrm>
            <a:prstGeom prst="rect">
              <a:avLst/>
            </a:prstGeom>
            <a:solidFill>
              <a:srgbClr val="6D9EEB">
                <a:alpha val="46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6268025" y="2923864"/>
              <a:ext cx="381300" cy="371699"/>
            </a:xfrm>
            <a:prstGeom prst="rect">
              <a:avLst/>
            </a:prstGeom>
            <a:solidFill>
              <a:srgbClr val="6D9EEB">
                <a:alpha val="46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6268025" y="3313085"/>
              <a:ext cx="381300" cy="371699"/>
            </a:xfrm>
            <a:prstGeom prst="rect">
              <a:avLst/>
            </a:prstGeom>
            <a:solidFill>
              <a:srgbClr val="6D9EEB">
                <a:alpha val="46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6649325" y="3315123"/>
              <a:ext cx="381300" cy="371699"/>
            </a:xfrm>
            <a:prstGeom prst="rect">
              <a:avLst/>
            </a:prstGeom>
            <a:solidFill>
              <a:srgbClr val="6D9EEB">
                <a:alpha val="46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649325" y="3686823"/>
              <a:ext cx="381300" cy="371699"/>
            </a:xfrm>
            <a:prstGeom prst="rect">
              <a:avLst/>
            </a:prstGeom>
            <a:solidFill>
              <a:srgbClr val="6D9EEB">
                <a:alpha val="46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030625" y="3685850"/>
              <a:ext cx="381300" cy="371699"/>
            </a:xfrm>
            <a:prstGeom prst="rect">
              <a:avLst/>
            </a:prstGeom>
            <a:solidFill>
              <a:srgbClr val="6D9EEB">
                <a:alpha val="46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411925" y="3685850"/>
              <a:ext cx="381300" cy="371699"/>
            </a:xfrm>
            <a:prstGeom prst="rect">
              <a:avLst/>
            </a:prstGeom>
            <a:solidFill>
              <a:srgbClr val="6D9EEB">
                <a:alpha val="46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411925" y="4057550"/>
              <a:ext cx="381300" cy="371699"/>
            </a:xfrm>
            <a:prstGeom prst="rect">
              <a:avLst/>
            </a:prstGeom>
            <a:solidFill>
              <a:srgbClr val="6D9EEB">
                <a:alpha val="46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793225" y="4057550"/>
              <a:ext cx="381300" cy="371699"/>
            </a:xfrm>
            <a:prstGeom prst="rect">
              <a:avLst/>
            </a:prstGeom>
            <a:solidFill>
              <a:srgbClr val="6D9EEB">
                <a:alpha val="46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Line Tracing - Pseudocode 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621000" y="5072400"/>
            <a:ext cx="2881500" cy="1147499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Works for positive dx and dy</a:t>
            </a:r>
          </a:p>
        </p:txBody>
      </p:sp>
    </p:spTree>
    <p:extLst>
      <p:ext uri="{BB962C8B-B14F-4D97-AF65-F5344CB8AC3E}">
        <p14:creationId xmlns:p14="http://schemas.microsoft.com/office/powerpoint/2010/main" val="13764041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</a:extLst>
        </p:spPr>
        <p:txBody>
          <a:bodyPr/>
          <a:lstStyle/>
          <a:p>
            <a:pPr marL="0" indent="84138"/>
            <a:r>
              <a:rPr lang="en-US" altLang="en-US" smtClean="0"/>
              <a:t>Line Extraction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4429125"/>
            <a:ext cx="6553200" cy="1879600"/>
          </a:xfrm>
        </p:spPr>
        <p:txBody>
          <a:bodyPr/>
          <a:lstStyle/>
          <a:p>
            <a:pPr marL="793750" lvl="2" indent="163513" algn="ctr" defTabSz="957263">
              <a:buFontTx/>
              <a:buNone/>
            </a:pPr>
            <a:endParaRPr lang="en-US" altLang="en-US" smtClean="0"/>
          </a:p>
          <a:p>
            <a:r>
              <a:rPr lang="en-US" altLang="en-US" smtClean="0"/>
              <a:t>Split and merge </a:t>
            </a:r>
          </a:p>
          <a:p>
            <a:r>
              <a:rPr lang="en-US" altLang="en-US" smtClean="0"/>
              <a:t>Linear regression</a:t>
            </a:r>
          </a:p>
          <a:p>
            <a:r>
              <a:rPr lang="en-US" altLang="en-US" smtClean="0"/>
              <a:t>RANSAC</a:t>
            </a:r>
          </a:p>
          <a:p>
            <a:r>
              <a:rPr lang="en-US" altLang="en-US" smtClean="0"/>
              <a:t>Hough-Transform</a:t>
            </a:r>
          </a:p>
        </p:txBody>
      </p:sp>
    </p:spTree>
    <p:extLst>
      <p:ext uri="{BB962C8B-B14F-4D97-AF65-F5344CB8AC3E}">
        <p14:creationId xmlns:p14="http://schemas.microsoft.com/office/powerpoint/2010/main" val="325918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4b </a:t>
            </a:r>
            <a:r>
              <a:rPr lang="en-US" dirty="0">
                <a:solidFill>
                  <a:srgbClr val="000000"/>
                </a:solidFill>
              </a:rPr>
              <a:t>- Perception - Features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4b</a:t>
            </a:r>
            <a:endParaRPr lang="en-US" dirty="0">
              <a:solidFill>
                <a:srgbClr val="FFFFFF"/>
              </a:solidFill>
            </a:endParaRPr>
          </a:p>
          <a:p>
            <a:pPr eaLnBrk="1" hangingPunct="1">
              <a:defRPr/>
            </a:pPr>
            <a:fld id="{7788D9EA-C858-4B65-8F80-5E4CB2CC8363}" type="slidenum">
              <a:rPr lang="en-US" sz="2000" b="1">
                <a:solidFill>
                  <a:srgbClr val="FFFFFF"/>
                </a:solidFill>
              </a:rPr>
              <a:pPr eaLnBrk="1" hangingPunct="1">
                <a:defRPr/>
              </a:pPr>
              <a:t>7</a:t>
            </a:fld>
            <a:endParaRPr lang="en-US" sz="2000" b="1" dirty="0">
              <a:solidFill>
                <a:srgbClr val="FFFFFF"/>
              </a:solidFill>
            </a:endParaRPr>
          </a:p>
        </p:txBody>
      </p:sp>
      <p:pic>
        <p:nvPicPr>
          <p:cNvPr id="36868" name="Picture 2" descr="aslForw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1557338"/>
            <a:ext cx="7446963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altLang="en-US" smtClean="0"/>
              <a:t>Line Extraction: Motivation</a:t>
            </a:r>
          </a:p>
        </p:txBody>
      </p:sp>
      <p:sp>
        <p:nvSpPr>
          <p:cNvPr id="3687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Map of the ASL hallway built using line segments</a:t>
            </a:r>
          </a:p>
        </p:txBody>
      </p:sp>
    </p:spTree>
    <p:extLst>
      <p:ext uri="{BB962C8B-B14F-4D97-AF65-F5344CB8AC3E}">
        <p14:creationId xmlns:p14="http://schemas.microsoft.com/office/powerpoint/2010/main" val="587589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4b </a:t>
            </a:r>
            <a:r>
              <a:rPr lang="en-US" dirty="0">
                <a:solidFill>
                  <a:srgbClr val="000000"/>
                </a:solidFill>
              </a:rPr>
              <a:t>- Perception - Features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4b</a:t>
            </a:r>
            <a:endParaRPr lang="en-US" dirty="0">
              <a:solidFill>
                <a:srgbClr val="FFFFFF"/>
              </a:solidFill>
            </a:endParaRPr>
          </a:p>
          <a:p>
            <a:pPr eaLnBrk="1" hangingPunct="1">
              <a:defRPr/>
            </a:pPr>
            <a:fld id="{C2C1A8F4-345C-4E8C-9EAD-6DDE32607DDB}" type="slidenum">
              <a:rPr lang="en-US" sz="2000" b="1">
                <a:solidFill>
                  <a:srgbClr val="FFFFFF"/>
                </a:solidFill>
              </a:rPr>
              <a:pPr eaLnBrk="1" hangingPunct="1">
                <a:defRPr/>
              </a:pPr>
              <a:t>8</a:t>
            </a:fld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altLang="en-US" smtClean="0"/>
              <a:t>Line Extraction: Motivation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Map of the ASL hallway built using orthogonal planes constructed from line segments</a:t>
            </a:r>
          </a:p>
        </p:txBody>
      </p:sp>
      <p:pic>
        <p:nvPicPr>
          <p:cNvPr id="37894" name="Picture 4" descr="View_No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2133600"/>
            <a:ext cx="8732838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27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4b </a:t>
            </a:r>
            <a:r>
              <a:rPr lang="en-US" dirty="0">
                <a:solidFill>
                  <a:srgbClr val="000000"/>
                </a:solidFill>
              </a:rPr>
              <a:t>- Perception -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4b</a:t>
            </a:r>
            <a:endParaRPr lang="en-US" dirty="0">
              <a:solidFill>
                <a:srgbClr val="FFFFFF"/>
              </a:solidFill>
            </a:endParaRPr>
          </a:p>
          <a:p>
            <a:pPr eaLnBrk="1" hangingPunct="1">
              <a:defRPr/>
            </a:pPr>
            <a:fld id="{F9AEBCD8-AFFF-4501-8F9F-98FF685DD61B}" type="slidenum">
              <a:rPr lang="en-US" sz="2000" b="1">
                <a:solidFill>
                  <a:srgbClr val="FFFFFF"/>
                </a:solidFill>
              </a:rPr>
              <a:pPr eaLnBrk="1" hangingPunct="1">
                <a:defRPr/>
              </a:pPr>
              <a:t>9</a:t>
            </a:fld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/>
            <a:r>
              <a:rPr lang="en-US" altLang="en-US" smtClean="0"/>
              <a:t>Line Extraction: Motivation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Why laser scanner:</a:t>
            </a:r>
          </a:p>
          <a:p>
            <a:pPr lvl="1"/>
            <a:r>
              <a:rPr lang="en-US" altLang="en-US" smtClean="0"/>
              <a:t>Dense and accurate range measurements</a:t>
            </a:r>
          </a:p>
          <a:p>
            <a:pPr lvl="1"/>
            <a:r>
              <a:rPr lang="en-US" altLang="en-US" smtClean="0"/>
              <a:t>High sampling rate, high angular resolution</a:t>
            </a:r>
          </a:p>
          <a:p>
            <a:pPr lvl="1"/>
            <a:r>
              <a:rPr lang="en-US" altLang="en-US" smtClean="0"/>
              <a:t>Good range distance and resolution.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Why line segment:</a:t>
            </a:r>
          </a:p>
          <a:p>
            <a:pPr lvl="1"/>
            <a:r>
              <a:rPr lang="en-US" altLang="en-US" smtClean="0"/>
              <a:t>The simplest geometric primitive</a:t>
            </a:r>
          </a:p>
          <a:p>
            <a:pPr lvl="1"/>
            <a:r>
              <a:rPr lang="en-US" altLang="en-US" smtClean="0"/>
              <a:t>Compact, requires less storage</a:t>
            </a:r>
          </a:p>
          <a:p>
            <a:pPr lvl="1"/>
            <a:r>
              <a:rPr lang="en-US" altLang="en-US" smtClean="0"/>
              <a:t>Provides rich and accurate information</a:t>
            </a:r>
          </a:p>
          <a:p>
            <a:pPr lvl="1"/>
            <a:r>
              <a:rPr lang="en-US" altLang="en-US" smtClean="0"/>
              <a:t>Represents most office-like environment.</a:t>
            </a:r>
          </a:p>
        </p:txBody>
      </p:sp>
    </p:spTree>
    <p:extLst>
      <p:ext uri="{BB962C8B-B14F-4D97-AF65-F5344CB8AC3E}">
        <p14:creationId xmlns:p14="http://schemas.microsoft.com/office/powerpoint/2010/main" val="3684666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L_Lehre">
  <a:themeElements>
    <a:clrScheme name="ASL_Lehr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SL_Leh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96875" marR="0" indent="-396875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96875" marR="0" indent="-396875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ASL_Leh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L_Leh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L_Leh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L_Leh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L_Leh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L_Leh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L_Leh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1070</Words>
  <Application>Microsoft Office PowerPoint</Application>
  <PresentationFormat>On-screen Show (4:3)</PresentationFormat>
  <Paragraphs>206</Paragraphs>
  <Slides>27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Office Theme</vt:lpstr>
      <vt:lpstr>ASL_Lehre</vt:lpstr>
      <vt:lpstr>Formel</vt:lpstr>
      <vt:lpstr>Line fitting</vt:lpstr>
      <vt:lpstr>Jack Elton Bresenham</vt:lpstr>
      <vt:lpstr>Line Tracing</vt:lpstr>
      <vt:lpstr>Line Tracing</vt:lpstr>
      <vt:lpstr>Line Tracing - Pseudocode </vt:lpstr>
      <vt:lpstr>Line Extraction </vt:lpstr>
      <vt:lpstr>Line Extraction: Motivation</vt:lpstr>
      <vt:lpstr>Line Extraction: Motivation</vt:lpstr>
      <vt:lpstr>Line Extraction: Motivation</vt:lpstr>
      <vt:lpstr>Line Extraction: The Problem</vt:lpstr>
      <vt:lpstr>Line Extraction: The Problem (2)</vt:lpstr>
      <vt:lpstr>Algorithm 1: Split-and-Merge (standard)</vt:lpstr>
      <vt:lpstr>Algorithm 1: Split-and-Merge (Iterative-End-Point-Fit)</vt:lpstr>
      <vt:lpstr>Algorithm 1: Split-and-Merge</vt:lpstr>
      <vt:lpstr>Algorithm 2: Line-Regression</vt:lpstr>
      <vt:lpstr>Algorithm 3: RANSAC</vt:lpstr>
      <vt:lpstr>Algorithm 3: RANSAC</vt:lpstr>
      <vt:lpstr>Algorithm 3: RANSAC</vt:lpstr>
      <vt:lpstr>Algorithm 3: RANSAC</vt:lpstr>
      <vt:lpstr>RANSAC</vt:lpstr>
      <vt:lpstr>Algorithm 3: RANSAC</vt:lpstr>
      <vt:lpstr>Algorithm 3: RANSAC</vt:lpstr>
      <vt:lpstr>Algorithm 3: RANSAC</vt:lpstr>
      <vt:lpstr>Algorithm 3: RANSAC</vt:lpstr>
      <vt:lpstr>Algorithm 3: RANSAC</vt:lpstr>
      <vt:lpstr>Algorithm 3: RANSAC</vt:lpstr>
      <vt:lpstr>Algorithm 3: RANSAC</vt:lpstr>
    </vt:vector>
  </TitlesOfParts>
  <Company>UMIACS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fitting</dc:title>
  <dc:creator>fer</dc:creator>
  <cp:lastModifiedBy>fer</cp:lastModifiedBy>
  <cp:revision>2</cp:revision>
  <dcterms:created xsi:type="dcterms:W3CDTF">2016-03-31T18:41:48Z</dcterms:created>
  <dcterms:modified xsi:type="dcterms:W3CDTF">2016-03-31T18:45:12Z</dcterms:modified>
</cp:coreProperties>
</file>