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abstraction - you as a programmer don’t care what hardware your data is coming from as long it is a certain type of data.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camera middleware contains a driver for the kinect and can read it from the device and output it to the “brain” software as a standardized image. On the other hand the control node can take in commands in the form “go forward by 2 metres and rotate by sixty degrees” and can then translate it to appropriate commands for the pioneer base.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But the actual software that determines the behaviour of the robot didn’t change. I.e. perception stayed the same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But the actual software that determines the behaviour of the robot didn’t change. I.e. perception stayed the same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robot consists of several parts: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 is an organizational unit of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 is an organizational unit of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robot consists of several parts: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Let’s say we want our robot to follow red balls. The hardware platform is ready, we have a robot that has a camera and that can move around. How do we write the software to do it?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2A2A"/>
              </a:buClr>
              <a:buSzPct val="100000"/>
              <a:defRPr sz="4800">
                <a:solidFill>
                  <a:srgbClr val="FF2A2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150" y="0"/>
            <a:ext cx="9144000" cy="946499"/>
          </a:xfrm>
          <a:prstGeom prst="rect">
            <a:avLst/>
          </a:prstGeom>
          <a:solidFill>
            <a:srgbClr val="FF2A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PT Sans Narrow"/>
              <a:defRPr b="0" sz="40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SzPct val="100000"/>
              <a:defRPr sz="3000"/>
            </a:lvl1pPr>
            <a:lvl2pPr lvl="1" rtl="0">
              <a:spcBef>
                <a:spcPts val="480"/>
              </a:spcBef>
              <a:buSzPct val="100000"/>
              <a:defRPr sz="2400"/>
            </a:lvl2pPr>
            <a:lvl3pPr lvl="2" rtl="0">
              <a:spcBef>
                <a:spcPts val="480"/>
              </a:spcBef>
              <a:buSzPct val="100000"/>
              <a:defRPr sz="24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800"/>
            </a:lvl5pPr>
            <a:lvl6pPr lvl="5" rtl="0">
              <a:spcBef>
                <a:spcPts val="360"/>
              </a:spcBef>
              <a:buSzPct val="100000"/>
              <a:defRPr sz="1800"/>
            </a:lvl6pPr>
            <a:lvl7pPr lvl="6" rtl="0">
              <a:spcBef>
                <a:spcPts val="360"/>
              </a:spcBef>
              <a:buSzPct val="100000"/>
              <a:defRPr sz="1800"/>
            </a:lvl7pPr>
            <a:lvl8pPr lvl="7" rtl="0">
              <a:spcBef>
                <a:spcPts val="360"/>
              </a:spcBef>
              <a:buSzPct val="100000"/>
              <a:defRPr sz="1800"/>
            </a:lvl8pPr>
            <a:lvl9pPr lvl="8" rtl="0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nswers.ro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8.jpg"/><Relationship Id="rId7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hyperlink" Target="http://wiki.ros.org/ROS/Tutorials/WritingPublisherSubscriber%28python%29#rospy_tutorials.2BAC8-Tutorials.2BAC8-WritingPublisherSubscriber.CA-c82832e0d612370fe9886563f0b7f5433f6caee1_20" TargetMode="External"/><Relationship Id="rId11" Type="http://schemas.openxmlformats.org/officeDocument/2006/relationships/hyperlink" Target="http://wiki.ros.org/ROS/Tutorials/WritingPublisherSubscriber%28python%29#rospy_tutorials.2BAC8-Tutorials.2BAC8-WritingPublisherSubscriber.CA-c82832e0d612370fe9886563f0b7f5433f6caee1_11" TargetMode="External"/><Relationship Id="rId10" Type="http://schemas.openxmlformats.org/officeDocument/2006/relationships/hyperlink" Target="http://wiki.ros.org/ROS/Tutorials/WritingPublisherSubscriber%28python%29#rospy_tutorials.2BAC8-Tutorials.2BAC8-WritingPublisherSubscriber.CA-c82832e0d612370fe9886563f0b7f5433f6caee1_10" TargetMode="External"/><Relationship Id="rId13" Type="http://schemas.openxmlformats.org/officeDocument/2006/relationships/hyperlink" Target="http://wiki.ros.org/ROS/Tutorials/WritingPublisherSubscriber%28python%29#rospy_tutorials.2BAC8-Tutorials.2BAC8-WritingPublisherSubscriber.CA-c82832e0d612370fe9886563f0b7f5433f6caee1_13" TargetMode="External"/><Relationship Id="rId12" Type="http://schemas.openxmlformats.org/officeDocument/2006/relationships/hyperlink" Target="http://wiki.ros.org/ROS/Tutorials/WritingPublisherSubscriber%28python%29#rospy_tutorials.2BAC8-Tutorials.2BAC8-WritingPublisherSubscriber.CA-c82832e0d612370fe9886563f0b7f5433f6caee1_1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iki.ros.org/ROS/Tutorials/WritingPublisherSubscriber%28python%29#rospy_tutorials.2BAC8-Tutorials.2BAC8-WritingPublisherSubscriber.CA-c82832e0d612370fe9886563f0b7f5433f6caee1_3" TargetMode="External"/><Relationship Id="rId4" Type="http://schemas.openxmlformats.org/officeDocument/2006/relationships/hyperlink" Target="http://wiki.ros.org/ROS/Tutorials/WritingPublisherSubscriber%28python%29#rospy_tutorials.2BAC8-Tutorials.2BAC8-WritingPublisherSubscriber.CA-c82832e0d612370fe9886563f0b7f5433f6caee1_4" TargetMode="External"/><Relationship Id="rId9" Type="http://schemas.openxmlformats.org/officeDocument/2006/relationships/hyperlink" Target="http://wiki.ros.org/ROS/Tutorials/WritingPublisherSubscriber%28python%29#rospy_tutorials.2BAC8-Tutorials.2BAC8-WritingPublisherSubscriber.CA-c82832e0d612370fe9886563f0b7f5433f6caee1_9" TargetMode="External"/><Relationship Id="rId15" Type="http://schemas.openxmlformats.org/officeDocument/2006/relationships/hyperlink" Target="http://wiki.ros.org/ROS/Tutorials/WritingPublisherSubscriber%28python%29#rospy_tutorials.2BAC8-Tutorials.2BAC8-WritingPublisherSubscriber.CA-c82832e0d612370fe9886563f0b7f5433f6caee1_15" TargetMode="External"/><Relationship Id="rId14" Type="http://schemas.openxmlformats.org/officeDocument/2006/relationships/hyperlink" Target="http://wiki.ros.org/ROS/Tutorials/WritingPublisherSubscriber%28python%29#rospy_tutorials.2BAC8-Tutorials.2BAC8-WritingPublisherSubscriber.CA-c82832e0d612370fe9886563f0b7f5433f6caee1_14" TargetMode="External"/><Relationship Id="rId17" Type="http://schemas.openxmlformats.org/officeDocument/2006/relationships/hyperlink" Target="http://wiki.ros.org/ROS/Tutorials/WritingPublisherSubscriber%28python%29#rospy_tutorials.2BAC8-Tutorials.2BAC8-WritingPublisherSubscriber.CA-c82832e0d612370fe9886563f0b7f5433f6caee1_17" TargetMode="External"/><Relationship Id="rId16" Type="http://schemas.openxmlformats.org/officeDocument/2006/relationships/hyperlink" Target="http://wiki.ros.org/ROS/Tutorials/WritingPublisherSubscriber%28python%29#rospy_tutorials.2BAC8-Tutorials.2BAC8-WritingPublisherSubscriber.CA-c82832e0d612370fe9886563f0b7f5433f6caee1_16" TargetMode="External"/><Relationship Id="rId5" Type="http://schemas.openxmlformats.org/officeDocument/2006/relationships/hyperlink" Target="http://wiki.ros.org/ROS/Tutorials/WritingPublisherSubscriber%28python%29#rospy_tutorials.2BAC8-Tutorials.2BAC8-WritingPublisherSubscriber.CA-c82832e0d612370fe9886563f0b7f5433f6caee1_5" TargetMode="External"/><Relationship Id="rId19" Type="http://schemas.openxmlformats.org/officeDocument/2006/relationships/hyperlink" Target="http://wiki.ros.org/ROS/Tutorials/WritingPublisherSubscriber%28python%29#rospy_tutorials.2BAC8-Tutorials.2BAC8-WritingPublisherSubscriber.CA-c82832e0d612370fe9886563f0b7f5433f6caee1_19" TargetMode="External"/><Relationship Id="rId6" Type="http://schemas.openxmlformats.org/officeDocument/2006/relationships/hyperlink" Target="http://wiki.ros.org/ROS/Tutorials/WritingPublisherSubscriber%28python%29#rospy_tutorials.2BAC8-Tutorials.2BAC8-WritingPublisherSubscriber.CA-c82832e0d612370fe9886563f0b7f5433f6caee1_6" TargetMode="External"/><Relationship Id="rId18" Type="http://schemas.openxmlformats.org/officeDocument/2006/relationships/hyperlink" Target="http://wiki.ros.org/ROS/Tutorials/WritingPublisherSubscriber%28python%29#rospy_tutorials.2BAC8-Tutorials.2BAC8-WritingPublisherSubscriber.CA-c82832e0d612370fe9886563f0b7f5433f6caee1_18" TargetMode="External"/><Relationship Id="rId7" Type="http://schemas.openxmlformats.org/officeDocument/2006/relationships/hyperlink" Target="http://wiki.ros.org/ROS/Tutorials/WritingPublisherSubscriber%28python%29#rospy_tutorials.2BAC8-Tutorials.2BAC8-WritingPublisherSubscriber.CA-c82832e0d612370fe9886563f0b7f5433f6caee1_7" TargetMode="External"/><Relationship Id="rId8" Type="http://schemas.openxmlformats.org/officeDocument/2006/relationships/hyperlink" Target="http://wiki.ros.org/ROS/Tutorials/WritingPublisherSubscriber%28python%29#rospy_tutorials.2BAC8-Tutorials.2BAC8-WritingPublisherSubscriber.CA-c82832e0d612370fe9886563f0b7f5433f6caee1_8" TargetMode="Externa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://wiki.ros.org/ROS/Tutorials/WritingPublisherSubscriber%28python%29#rospy_tutorials.2BAC8-Tutorials.2BAC8-WritingPublisherSubscriber.CA-1b01f1a47bfa1c005374252f8e11db76472de33e_15" TargetMode="External"/><Relationship Id="rId10" Type="http://schemas.openxmlformats.org/officeDocument/2006/relationships/hyperlink" Target="http://wiki.ros.org/ROS/Tutorials/WritingPublisherSubscriber%28python%29#rospy_tutorials.2BAC8-Tutorials.2BAC8-WritingPublisherSubscriber.CA-1b01f1a47bfa1c005374252f8e11db76472de33e_8" TargetMode="External"/><Relationship Id="rId13" Type="http://schemas.openxmlformats.org/officeDocument/2006/relationships/hyperlink" Target="http://wiki.ros.org/ROS/Tutorials/WritingPublisherSubscriber%28python%29#rospy_tutorials.2BAC8-Tutorials.2BAC8-WritingPublisherSubscriber.CA-1b01f1a47bfa1c005374252f8e11db76472de33e_18" TargetMode="External"/><Relationship Id="rId12" Type="http://schemas.openxmlformats.org/officeDocument/2006/relationships/hyperlink" Target="http://wiki.ros.org/ROS/Tutorials/WritingPublisherSubscriber%28python%29#rospy_tutorials.2BAC8-Tutorials.2BAC8-WritingPublisherSubscriber.CA-1b01f1a47bfa1c005374252f8e11db76472de33e_17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iki.ros.org/ROS/Tutorials/WritingPublisherSubscriber%28python%29#rospy_tutorials.2BAC8-Tutorials.2BAC8-WritingPublisherSubscriber.CA-1b01f1a47bfa1c005374252f8e11db76472de33e_1" TargetMode="External"/><Relationship Id="rId4" Type="http://schemas.openxmlformats.org/officeDocument/2006/relationships/hyperlink" Target="http://wiki.ros.org/ROS/Tutorials/WritingPublisherSubscriber%28python%29#rospy_tutorials.2BAC8-Tutorials.2BAC8-WritingPublisherSubscriber.CA-1b01f1a47bfa1c005374252f8e11db76472de33e_2" TargetMode="External"/><Relationship Id="rId9" Type="http://schemas.openxmlformats.org/officeDocument/2006/relationships/hyperlink" Target="http://wiki.ros.org/ROS/Tutorials/WritingPublisherSubscriber%28python%29#rospy_tutorials.2BAC8-Tutorials.2BAC8-WritingPublisherSubscriber.CA-1b01f1a47bfa1c005374252f8e11db76472de33e_7" TargetMode="External"/><Relationship Id="rId15" Type="http://schemas.openxmlformats.org/officeDocument/2006/relationships/hyperlink" Target="http://wiki.ros.org/ROS/Tutorials/WritingPublisherSubscriber%28python%29#rospy_tutorials.2BAC8-Tutorials.2BAC8-WritingPublisherSubscriber.CA-1b01f1a47bfa1c005374252f8e11db76472de33e_20" TargetMode="External"/><Relationship Id="rId14" Type="http://schemas.openxmlformats.org/officeDocument/2006/relationships/hyperlink" Target="http://wiki.ros.org/ROS/Tutorials/WritingPublisherSubscriber%28python%29#rospy_tutorials.2BAC8-Tutorials.2BAC8-WritingPublisherSubscriber.CA-1b01f1a47bfa1c005374252f8e11db76472de33e_19" TargetMode="External"/><Relationship Id="rId17" Type="http://schemas.openxmlformats.org/officeDocument/2006/relationships/hyperlink" Target="http://wiki.ros.org/ROS/Tutorials/WritingPublisherSubscriber%28python%29#rospy_tutorials.2BAC8-Tutorials.2BAC8-WritingPublisherSubscriber.CA-1b01f1a47bfa1c005374252f8e11db76472de33e_22" TargetMode="External"/><Relationship Id="rId16" Type="http://schemas.openxmlformats.org/officeDocument/2006/relationships/hyperlink" Target="http://wiki.ros.org/ROS/Tutorials/WritingPublisherSubscriber%28python%29#rospy_tutorials.2BAC8-Tutorials.2BAC8-WritingPublisherSubscriber.CA-1b01f1a47bfa1c005374252f8e11db76472de33e_21" TargetMode="External"/><Relationship Id="rId5" Type="http://schemas.openxmlformats.org/officeDocument/2006/relationships/hyperlink" Target="http://wiki.ros.org/ROS/Tutorials/WritingPublisherSubscriber%28python%29#rospy_tutorials.2BAC8-Tutorials.2BAC8-WritingPublisherSubscriber.CA-1b01f1a47bfa1c005374252f8e11db76472de33e_3" TargetMode="External"/><Relationship Id="rId6" Type="http://schemas.openxmlformats.org/officeDocument/2006/relationships/hyperlink" Target="http://wiki.ros.org/ROS/Tutorials/WritingPublisherSubscriber%28python%29#rospy_tutorials.2BAC8-Tutorials.2BAC8-WritingPublisherSubscriber.CA-1b01f1a47bfa1c005374252f8e11db76472de33e_4" TargetMode="External"/><Relationship Id="rId18" Type="http://schemas.openxmlformats.org/officeDocument/2006/relationships/hyperlink" Target="http://wiki.ros.org/ROS/Tutorials/WritingPublisherSubscriber%28python%29#rospy_tutorials.2BAC8-Tutorials.2BAC8-WritingPublisherSubscriber.CA-1b01f1a47bfa1c005374252f8e11db76472de33e_23" TargetMode="External"/><Relationship Id="rId7" Type="http://schemas.openxmlformats.org/officeDocument/2006/relationships/hyperlink" Target="http://wiki.ros.org/ROS/Tutorials/WritingPublisherSubscriber%28python%29#rospy_tutorials.2BAC8-Tutorials.2BAC8-WritingPublisherSubscriber.CA-1b01f1a47bfa1c005374252f8e11db76472de33e_5" TargetMode="External"/><Relationship Id="rId8" Type="http://schemas.openxmlformats.org/officeDocument/2006/relationships/hyperlink" Target="http://wiki.ros.org/ROS/Tutorials/WritingPublisherSubscriber%28python%29#rospy_tutorials.2BAC8-Tutorials.2BAC8-WritingPublisherSubscriber.CA-1b01f1a47bfa1c005374252f8e11db76472de33e_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hyperlink" Target="http://wiki.ros.org/indigo/Installation/Ubunt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iki.ros.org/ROS/Tutorial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ros/cheatsheet/releases/tag/0.0.1" TargetMode="External"/><Relationship Id="rId4" Type="http://schemas.openxmlformats.org/officeDocument/2006/relationships/hyperlink" Target="http://answers.ros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028286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CMSC498F, CMSC828K</a:t>
            </a: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46444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Robotics and Perception</a:t>
            </a:r>
          </a:p>
        </p:txBody>
      </p:sp>
      <p:pic>
        <p:nvPicPr>
          <p:cNvPr descr="ros_logo.pn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862" y="4612925"/>
            <a:ext cx="46005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subTitle"/>
          </p:nvPr>
        </p:nvSpPr>
        <p:spPr>
          <a:xfrm>
            <a:off x="303275" y="4433225"/>
            <a:ext cx="3584700" cy="15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Introduction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82375" y="5955875"/>
            <a:ext cx="2626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(adapted from Todd Hester)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ectSensor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" y="4990065"/>
            <a:ext cx="2516796" cy="105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we decide that we can get a better results using Kinect 2.0?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want to share our code with a different lab, but they only have a Roomba robot, not a Pioneer?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we have to rewrite a big chunk of the code to accommodate a new interfaces?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brute force approach</a:t>
            </a:r>
          </a:p>
        </p:txBody>
      </p:sp>
      <p:pic>
        <p:nvPicPr>
          <p:cNvPr descr="image-1404-laptop.png"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875" y="4872545"/>
            <a:ext cx="2546258" cy="12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oneer3dx.png"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821" y="4669964"/>
            <a:ext cx="2208001" cy="1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we decide that we can get a better results using Kinect 2.0?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want to share our code with a different lab, but they only have a Roomba robot, not a Pioneer?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 we have to rewrite a big chunk of the code to accommodate new interfaces?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Problems with brute force approach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7375" y="4990103"/>
            <a:ext cx="2311745" cy="105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875" y="4872545"/>
            <a:ext cx="2546258" cy="12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oneer3dx.png"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821" y="4669964"/>
            <a:ext cx="2208001" cy="1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3037" y="4646087"/>
            <a:ext cx="2173574" cy="1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we decide that we can get a better results using Kinect 2.0?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want to share our code with a different lab, but they only have a Roomba robot, not a Pioneer?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 we have to rewrite a big chunk of the code to accommodate new interfaces?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Problems with brute force approach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7375" y="4990103"/>
            <a:ext cx="2311745" cy="105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875" y="4872545"/>
            <a:ext cx="2546258" cy="12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Robotic middleware provides an abstraction layer between computation and robot hardware.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Similar to OS hardware abstraction which allows your program to work independent of the actual hardware.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i.e. hardware abstraction layer in an OS</a:t>
            </a: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robotic middleware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a mobile platform</a:t>
            </a:r>
          </a:p>
        </p:txBody>
      </p:sp>
      <p:pic>
        <p:nvPicPr>
          <p:cNvPr descr="KinectSensor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5326658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429" y="5072837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299" y="5233473"/>
            <a:ext cx="2200957" cy="101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Shape 289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290" name="Shape 290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sp>
        <p:nvSpPr>
          <p:cNvPr id="291" name="Shape 291"/>
          <p:cNvSpPr txBox="1"/>
          <p:nvPr/>
        </p:nvSpPr>
        <p:spPr>
          <a:xfrm rot="-5400000">
            <a:off x="-348606" y="525832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3047533" y="5791525"/>
            <a:ext cx="886016" cy="0"/>
            <a:chOff x="3047533" y="5743262"/>
            <a:chExt cx="886016" cy="0"/>
          </a:xfrm>
        </p:grpSpPr>
        <p:cxnSp>
          <p:nvCxnSpPr>
            <p:cNvPr id="293" name="Shape 29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4" name="Shape 29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95" name="Shape 295"/>
          <p:cNvSpPr txBox="1"/>
          <p:nvPr/>
        </p:nvSpPr>
        <p:spPr>
          <a:xfrm>
            <a:off x="3143291" y="5325512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5946308" y="5325512"/>
            <a:ext cx="886016" cy="466012"/>
            <a:chOff x="5946308" y="5373775"/>
            <a:chExt cx="886016" cy="466012"/>
          </a:xfrm>
        </p:grpSpPr>
        <p:grpSp>
          <p:nvGrpSpPr>
            <p:cNvPr id="297" name="Shape 297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298" name="Shape 298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300" name="Shape 300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08" y="1364185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Shape 302"/>
          <p:cNvGrpSpPr/>
          <p:nvPr/>
        </p:nvGrpSpPr>
        <p:grpSpPr>
          <a:xfrm rot="5400000">
            <a:off x="4512758" y="4560712"/>
            <a:ext cx="886016" cy="0"/>
            <a:chOff x="3047533" y="5743262"/>
            <a:chExt cx="886016" cy="0"/>
          </a:xfrm>
        </p:grpSpPr>
        <p:cxnSp>
          <p:nvCxnSpPr>
            <p:cNvPr id="303" name="Shape 30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brain.png" id="305" name="Shape 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87" y="5358584"/>
            <a:ext cx="1030575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Shape 306"/>
          <p:cNvGrpSpPr/>
          <p:nvPr/>
        </p:nvGrpSpPr>
        <p:grpSpPr>
          <a:xfrm rot="5400000">
            <a:off x="7291808" y="4546149"/>
            <a:ext cx="886016" cy="0"/>
            <a:chOff x="3047533" y="5743262"/>
            <a:chExt cx="886016" cy="0"/>
          </a:xfrm>
        </p:grpSpPr>
        <p:cxnSp>
          <p:nvCxnSpPr>
            <p:cNvPr id="307" name="Shape 307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8" name="Shape 308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09" name="Shape 309"/>
          <p:cNvGrpSpPr/>
          <p:nvPr/>
        </p:nvGrpSpPr>
        <p:grpSpPr>
          <a:xfrm rot="5400000">
            <a:off x="1438933" y="4546149"/>
            <a:ext cx="886016" cy="0"/>
            <a:chOff x="3047533" y="5743262"/>
            <a:chExt cx="886016" cy="0"/>
          </a:xfrm>
        </p:grpSpPr>
        <p:cxnSp>
          <p:nvCxnSpPr>
            <p:cNvPr id="310" name="Shape 310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11" name="Shape 311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12" name="Shape 312"/>
          <p:cNvGrpSpPr/>
          <p:nvPr/>
        </p:nvGrpSpPr>
        <p:grpSpPr>
          <a:xfrm>
            <a:off x="2195449" y="2626575"/>
            <a:ext cx="750600" cy="255599"/>
            <a:chOff x="2171499" y="2514800"/>
            <a:chExt cx="750600" cy="255599"/>
          </a:xfrm>
        </p:grpSpPr>
        <p:cxnSp>
          <p:nvCxnSpPr>
            <p:cNvPr id="313" name="Shape 313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15" name="Shape 315"/>
          <p:cNvGrpSpPr/>
          <p:nvPr/>
        </p:nvGrpSpPr>
        <p:grpSpPr>
          <a:xfrm flipH="1">
            <a:off x="6547274" y="2626575"/>
            <a:ext cx="750600" cy="255599"/>
            <a:chOff x="2171499" y="2514800"/>
            <a:chExt cx="750600" cy="255599"/>
          </a:xfrm>
        </p:grpSpPr>
        <p:cxnSp>
          <p:nvCxnSpPr>
            <p:cNvPr id="316" name="Shape 316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18" name="Shape 318"/>
          <p:cNvGrpSpPr/>
          <p:nvPr/>
        </p:nvGrpSpPr>
        <p:grpSpPr>
          <a:xfrm>
            <a:off x="889246" y="3077445"/>
            <a:ext cx="1985400" cy="939599"/>
            <a:chOff x="889246" y="3065705"/>
            <a:chExt cx="1985400" cy="939599"/>
          </a:xfrm>
        </p:grpSpPr>
        <p:sp>
          <p:nvSpPr>
            <p:cNvPr id="319" name="Shape 319"/>
            <p:cNvSpPr/>
            <p:nvPr/>
          </p:nvSpPr>
          <p:spPr>
            <a:xfrm>
              <a:off x="889246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990946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(camera node)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6742121" y="3077445"/>
            <a:ext cx="1985400" cy="939599"/>
            <a:chOff x="6742121" y="3196118"/>
            <a:chExt cx="1985400" cy="939599"/>
          </a:xfrm>
        </p:grpSpPr>
        <p:sp>
          <p:nvSpPr>
            <p:cNvPr id="322" name="Shape 322"/>
            <p:cNvSpPr/>
            <p:nvPr/>
          </p:nvSpPr>
          <p:spPr>
            <a:xfrm>
              <a:off x="6742121" y="3196118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6843821" y="3263278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(control node)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a mobile platform</a:t>
            </a:r>
          </a:p>
        </p:txBody>
      </p:sp>
      <p:pic>
        <p:nvPicPr>
          <p:cNvPr descr="KinectSensor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5326658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429" y="5072837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331" name="Shape 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299" y="5233473"/>
            <a:ext cx="2200957" cy="101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Shape 332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333" name="Shape 333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sp>
        <p:nvSpPr>
          <p:cNvPr id="334" name="Shape 334"/>
          <p:cNvSpPr txBox="1"/>
          <p:nvPr/>
        </p:nvSpPr>
        <p:spPr>
          <a:xfrm rot="-5400000">
            <a:off x="-348606" y="525832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3047533" y="5791525"/>
            <a:ext cx="886016" cy="0"/>
            <a:chOff x="3047533" y="5743262"/>
            <a:chExt cx="886016" cy="0"/>
          </a:xfrm>
        </p:grpSpPr>
        <p:cxnSp>
          <p:nvCxnSpPr>
            <p:cNvPr id="336" name="Shape 336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338" name="Shape 338"/>
          <p:cNvSpPr txBox="1"/>
          <p:nvPr/>
        </p:nvSpPr>
        <p:spPr>
          <a:xfrm>
            <a:off x="3143291" y="5325512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5946308" y="5325512"/>
            <a:ext cx="886016" cy="466012"/>
            <a:chOff x="5946308" y="5373775"/>
            <a:chExt cx="886016" cy="466012"/>
          </a:xfrm>
        </p:grpSpPr>
        <p:grpSp>
          <p:nvGrpSpPr>
            <p:cNvPr id="340" name="Shape 340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341" name="Shape 341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343" name="Shape 343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344" name="Shape 3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08" y="1364185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Shape 345"/>
          <p:cNvGrpSpPr/>
          <p:nvPr/>
        </p:nvGrpSpPr>
        <p:grpSpPr>
          <a:xfrm rot="5400000">
            <a:off x="4512758" y="4560712"/>
            <a:ext cx="886016" cy="0"/>
            <a:chOff x="3047533" y="5743262"/>
            <a:chExt cx="886016" cy="0"/>
          </a:xfrm>
        </p:grpSpPr>
        <p:cxnSp>
          <p:nvCxnSpPr>
            <p:cNvPr id="346" name="Shape 346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7" name="Shape 347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brain.png" id="348" name="Shape 3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87" y="5358584"/>
            <a:ext cx="1030575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Shape 349"/>
          <p:cNvGrpSpPr/>
          <p:nvPr/>
        </p:nvGrpSpPr>
        <p:grpSpPr>
          <a:xfrm rot="5400000">
            <a:off x="7291808" y="4546149"/>
            <a:ext cx="886016" cy="0"/>
            <a:chOff x="3047533" y="5743262"/>
            <a:chExt cx="886016" cy="0"/>
          </a:xfrm>
        </p:grpSpPr>
        <p:cxnSp>
          <p:nvCxnSpPr>
            <p:cNvPr id="350" name="Shape 350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1" name="Shape 351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52" name="Shape 352"/>
          <p:cNvGrpSpPr/>
          <p:nvPr/>
        </p:nvGrpSpPr>
        <p:grpSpPr>
          <a:xfrm rot="5400000">
            <a:off x="1438933" y="4546149"/>
            <a:ext cx="886016" cy="0"/>
            <a:chOff x="3047533" y="5743262"/>
            <a:chExt cx="886016" cy="0"/>
          </a:xfrm>
        </p:grpSpPr>
        <p:cxnSp>
          <p:nvCxnSpPr>
            <p:cNvPr id="353" name="Shape 35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4" name="Shape 35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55" name="Shape 355"/>
          <p:cNvGrpSpPr/>
          <p:nvPr/>
        </p:nvGrpSpPr>
        <p:grpSpPr>
          <a:xfrm>
            <a:off x="2195449" y="2626575"/>
            <a:ext cx="750600" cy="255599"/>
            <a:chOff x="2171499" y="2514800"/>
            <a:chExt cx="750600" cy="255599"/>
          </a:xfrm>
        </p:grpSpPr>
        <p:cxnSp>
          <p:nvCxnSpPr>
            <p:cNvPr id="356" name="Shape 356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7" name="Shape 357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58" name="Shape 358"/>
          <p:cNvGrpSpPr/>
          <p:nvPr/>
        </p:nvGrpSpPr>
        <p:grpSpPr>
          <a:xfrm flipH="1">
            <a:off x="6547274" y="2626575"/>
            <a:ext cx="750600" cy="255599"/>
            <a:chOff x="2171499" y="2514800"/>
            <a:chExt cx="750600" cy="255599"/>
          </a:xfrm>
        </p:grpSpPr>
        <p:cxnSp>
          <p:nvCxnSpPr>
            <p:cNvPr id="359" name="Shape 359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0" name="Shape 360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361" name="Shape 3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67150" y="1399438"/>
            <a:ext cx="1573817" cy="7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Shape 362"/>
          <p:cNvCxnSpPr/>
          <p:nvPr/>
        </p:nvCxnSpPr>
        <p:spPr>
          <a:xfrm>
            <a:off x="1881950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original.png" id="363" name="Shape 3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928399" y="1037388"/>
            <a:ext cx="1573825" cy="125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 rot="10800000">
            <a:off x="1881950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>
            <a:off x="7734825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7734825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67" name="Shape 367"/>
          <p:cNvGrpSpPr/>
          <p:nvPr/>
        </p:nvGrpSpPr>
        <p:grpSpPr>
          <a:xfrm>
            <a:off x="889246" y="3077445"/>
            <a:ext cx="1985400" cy="939599"/>
            <a:chOff x="889246" y="3065705"/>
            <a:chExt cx="1985400" cy="939599"/>
          </a:xfrm>
        </p:grpSpPr>
        <p:sp>
          <p:nvSpPr>
            <p:cNvPr id="368" name="Shape 368"/>
            <p:cNvSpPr/>
            <p:nvPr/>
          </p:nvSpPr>
          <p:spPr>
            <a:xfrm>
              <a:off x="889246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990946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(camera node)</a:t>
              </a: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6742121" y="3077445"/>
            <a:ext cx="1985400" cy="939599"/>
            <a:chOff x="6742121" y="3196118"/>
            <a:chExt cx="1985400" cy="939599"/>
          </a:xfrm>
        </p:grpSpPr>
        <p:sp>
          <p:nvSpPr>
            <p:cNvPr id="371" name="Shape 371"/>
            <p:cNvSpPr/>
            <p:nvPr/>
          </p:nvSpPr>
          <p:spPr>
            <a:xfrm>
              <a:off x="6742121" y="3196118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6843821" y="3263278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(control node)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a mobile platform</a:t>
            </a:r>
          </a:p>
        </p:txBody>
      </p:sp>
      <p:pic>
        <p:nvPicPr>
          <p:cNvPr descr="KinectSensor.png"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5326658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429" y="5072837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299" y="5233473"/>
            <a:ext cx="2200957" cy="101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Shape 381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382" name="Shape 382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sp>
        <p:nvSpPr>
          <p:cNvPr id="383" name="Shape 383"/>
          <p:cNvSpPr txBox="1"/>
          <p:nvPr/>
        </p:nvSpPr>
        <p:spPr>
          <a:xfrm rot="-5400000">
            <a:off x="-348606" y="525832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3047533" y="5791525"/>
            <a:ext cx="886016" cy="0"/>
            <a:chOff x="3047533" y="5743262"/>
            <a:chExt cx="886016" cy="0"/>
          </a:xfrm>
        </p:grpSpPr>
        <p:cxnSp>
          <p:nvCxnSpPr>
            <p:cNvPr id="385" name="Shape 385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6" name="Shape 386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387" name="Shape 387"/>
          <p:cNvSpPr txBox="1"/>
          <p:nvPr/>
        </p:nvSpPr>
        <p:spPr>
          <a:xfrm>
            <a:off x="3143291" y="5325512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5946308" y="5325512"/>
            <a:ext cx="886016" cy="466012"/>
            <a:chOff x="5946308" y="5373775"/>
            <a:chExt cx="886016" cy="466012"/>
          </a:xfrm>
        </p:grpSpPr>
        <p:grpSp>
          <p:nvGrpSpPr>
            <p:cNvPr id="389" name="Shape 389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390" name="Shape 390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391" name="Shape 391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392" name="Shape 392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393" name="Shape 3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08" y="1364185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Shape 394"/>
          <p:cNvGrpSpPr/>
          <p:nvPr/>
        </p:nvGrpSpPr>
        <p:grpSpPr>
          <a:xfrm rot="5400000">
            <a:off x="4512758" y="4560712"/>
            <a:ext cx="886016" cy="0"/>
            <a:chOff x="3047533" y="5743262"/>
            <a:chExt cx="886016" cy="0"/>
          </a:xfrm>
        </p:grpSpPr>
        <p:cxnSp>
          <p:nvCxnSpPr>
            <p:cNvPr id="395" name="Shape 395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96" name="Shape 396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brain.png" id="397" name="Shape 3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87" y="5358584"/>
            <a:ext cx="1030575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Shape 398"/>
          <p:cNvGrpSpPr/>
          <p:nvPr/>
        </p:nvGrpSpPr>
        <p:grpSpPr>
          <a:xfrm rot="5400000">
            <a:off x="7291808" y="4546149"/>
            <a:ext cx="886016" cy="0"/>
            <a:chOff x="3047533" y="5743262"/>
            <a:chExt cx="886016" cy="0"/>
          </a:xfrm>
        </p:grpSpPr>
        <p:cxnSp>
          <p:nvCxnSpPr>
            <p:cNvPr id="399" name="Shape 399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0" name="Shape 400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401" name="Shape 401"/>
          <p:cNvGrpSpPr/>
          <p:nvPr/>
        </p:nvGrpSpPr>
        <p:grpSpPr>
          <a:xfrm rot="5400000">
            <a:off x="1438933" y="4546149"/>
            <a:ext cx="886016" cy="0"/>
            <a:chOff x="3047533" y="5743262"/>
            <a:chExt cx="886016" cy="0"/>
          </a:xfrm>
        </p:grpSpPr>
        <p:cxnSp>
          <p:nvCxnSpPr>
            <p:cNvPr id="402" name="Shape 402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404" name="Shape 404"/>
          <p:cNvGrpSpPr/>
          <p:nvPr/>
        </p:nvGrpSpPr>
        <p:grpSpPr>
          <a:xfrm>
            <a:off x="2195449" y="2626575"/>
            <a:ext cx="750600" cy="255599"/>
            <a:chOff x="2171499" y="2514800"/>
            <a:chExt cx="750600" cy="255599"/>
          </a:xfrm>
        </p:grpSpPr>
        <p:cxnSp>
          <p:nvCxnSpPr>
            <p:cNvPr id="405" name="Shape 405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6" name="Shape 406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407" name="Shape 407"/>
          <p:cNvGrpSpPr/>
          <p:nvPr/>
        </p:nvGrpSpPr>
        <p:grpSpPr>
          <a:xfrm flipH="1">
            <a:off x="6547274" y="2626575"/>
            <a:ext cx="750600" cy="255599"/>
            <a:chOff x="2171499" y="2514800"/>
            <a:chExt cx="750600" cy="255599"/>
          </a:xfrm>
        </p:grpSpPr>
        <p:cxnSp>
          <p:nvCxnSpPr>
            <p:cNvPr id="408" name="Shape 408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9" name="Shape 409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410" name="Shape 4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67150" y="1399438"/>
            <a:ext cx="1573817" cy="7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Shape 411"/>
          <p:cNvCxnSpPr/>
          <p:nvPr/>
        </p:nvCxnSpPr>
        <p:spPr>
          <a:xfrm>
            <a:off x="1881950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original.png" id="412" name="Shape 4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928399" y="1037388"/>
            <a:ext cx="1573825" cy="125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/>
          <p:nvPr/>
        </p:nvCxnSpPr>
        <p:spPr>
          <a:xfrm rot="10800000">
            <a:off x="1881950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4" name="Shape 414"/>
          <p:cNvCxnSpPr/>
          <p:nvPr/>
        </p:nvCxnSpPr>
        <p:spPr>
          <a:xfrm>
            <a:off x="7734825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5" name="Shape 415"/>
          <p:cNvCxnSpPr/>
          <p:nvPr/>
        </p:nvCxnSpPr>
        <p:spPr>
          <a:xfrm rot="10800000">
            <a:off x="7734825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2871850" y="3618132"/>
            <a:ext cx="4598699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Doesn’t need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to change!!!</a:t>
            </a:r>
          </a:p>
        </p:txBody>
      </p:sp>
      <p:cxnSp>
        <p:nvCxnSpPr>
          <p:cNvPr id="417" name="Shape 417"/>
          <p:cNvCxnSpPr/>
          <p:nvPr/>
        </p:nvCxnSpPr>
        <p:spPr>
          <a:xfrm flipH="1" rot="10800000">
            <a:off x="4079675" y="3401175"/>
            <a:ext cx="255599" cy="279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418" name="Shape 418"/>
          <p:cNvGrpSpPr/>
          <p:nvPr/>
        </p:nvGrpSpPr>
        <p:grpSpPr>
          <a:xfrm>
            <a:off x="889246" y="3077445"/>
            <a:ext cx="1985400" cy="939599"/>
            <a:chOff x="889246" y="3065705"/>
            <a:chExt cx="1985400" cy="939599"/>
          </a:xfrm>
        </p:grpSpPr>
        <p:sp>
          <p:nvSpPr>
            <p:cNvPr id="419" name="Shape 419"/>
            <p:cNvSpPr/>
            <p:nvPr/>
          </p:nvSpPr>
          <p:spPr>
            <a:xfrm>
              <a:off x="889246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990946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(camera node)</a:t>
              </a: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6742121" y="3077445"/>
            <a:ext cx="1985400" cy="939599"/>
            <a:chOff x="6742121" y="3196118"/>
            <a:chExt cx="1985400" cy="939599"/>
          </a:xfrm>
        </p:grpSpPr>
        <p:sp>
          <p:nvSpPr>
            <p:cNvPr id="422" name="Shape 422"/>
            <p:cNvSpPr/>
            <p:nvPr/>
          </p:nvSpPr>
          <p:spPr>
            <a:xfrm>
              <a:off x="6742121" y="3196118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6843821" y="3263278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middleware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/>
                <a:t>(control node)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457200" y="1287925"/>
            <a:ext cx="49317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Reusability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Reuse code written by other researchers and share your code with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Portability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When you get a new robotic platform it’s easier to transfer your code to the new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Easier to expand functionality</a:t>
            </a:r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457200" y="1287925"/>
            <a:ext cx="49317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Reusability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Reuse code written by other researchers and share your code with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Portability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When you get a new robotic platform it’s easier to transfer your code to the new platform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Easier to expand functionality</a:t>
            </a:r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pic>
        <p:nvPicPr>
          <p:cNvPr descr="55503337.jpg"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01" y="1579750"/>
            <a:ext cx="3459599" cy="345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number of such middleware robot frameworks exist: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Player, YARP, ROS, Microsoft Robotics Studio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ROS is open 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ROS allows running processes on a distributed network and is architecture agnostic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ROS is de-facto standard in robotic community: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excellent support for hardware drivers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largest library of existing robotic algorithms (navigation, 3D perception, grasping)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vibrant online community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http://answers.ros.org/</a:t>
            </a:r>
            <a:r>
              <a:rPr lang="en" sz="2400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267412" y="3493458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a robot work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45787" y="3023571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/>
        </p:nvSpPr>
        <p:spPr>
          <a:xfrm rot="-5400000">
            <a:off x="-288581" y="187859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445787" y="4789246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 txBox="1"/>
          <p:nvPr/>
        </p:nvSpPr>
        <p:spPr>
          <a:xfrm rot="-5400000">
            <a:off x="-288581" y="364427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sp>
        <p:nvSpPr>
          <p:cNvPr id="75" name="Shape 75"/>
          <p:cNvSpPr txBox="1"/>
          <p:nvPr/>
        </p:nvSpPr>
        <p:spPr>
          <a:xfrm rot="-5400000">
            <a:off x="-288581" y="540994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Real World</a:t>
            </a:r>
          </a:p>
        </p:txBody>
      </p:sp>
      <p:sp>
        <p:nvSpPr>
          <p:cNvPr id="76" name="Shape 76"/>
          <p:cNvSpPr/>
          <p:nvPr/>
        </p:nvSpPr>
        <p:spPr>
          <a:xfrm>
            <a:off x="1417112" y="3493458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436012" y="3618408"/>
            <a:ext cx="15383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Sensors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198725" y="3618421"/>
            <a:ext cx="171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Actuators</a:t>
            </a:r>
          </a:p>
        </p:txBody>
      </p:sp>
      <p:sp>
        <p:nvSpPr>
          <p:cNvPr id="79" name="Shape 79"/>
          <p:cNvSpPr/>
          <p:nvPr/>
        </p:nvSpPr>
        <p:spPr>
          <a:xfrm>
            <a:off x="2491862" y="4993825"/>
            <a:ext cx="4160267" cy="1750517"/>
          </a:xfrm>
          <a:prstGeom prst="irregularSeal2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740859" y="5452275"/>
            <a:ext cx="2965199" cy="6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External environment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5576493" y="1763594"/>
            <a:ext cx="2018700" cy="825899"/>
            <a:chOff x="5849150" y="1652875"/>
            <a:chExt cx="2018700" cy="825899"/>
          </a:xfrm>
        </p:grpSpPr>
        <p:sp>
          <p:nvSpPr>
            <p:cNvPr id="82" name="Shape 82"/>
            <p:cNvSpPr/>
            <p:nvPr/>
          </p:nvSpPr>
          <p:spPr>
            <a:xfrm>
              <a:off x="603395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584915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/>
                <a:t>Action</a:t>
              </a: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3562650" y="1748444"/>
            <a:ext cx="2018700" cy="825899"/>
            <a:chOff x="3619500" y="1652875"/>
            <a:chExt cx="2018700" cy="825899"/>
          </a:xfrm>
        </p:grpSpPr>
        <p:sp>
          <p:nvSpPr>
            <p:cNvPr id="85" name="Shape 85"/>
            <p:cNvSpPr/>
            <p:nvPr/>
          </p:nvSpPr>
          <p:spPr>
            <a:xfrm>
              <a:off x="380430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61950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/>
                <a:t>Cognition</a:t>
              </a:r>
            </a:p>
          </p:txBody>
        </p:sp>
      </p:grpSp>
      <p:cxnSp>
        <p:nvCxnSpPr>
          <p:cNvPr id="87" name="Shape 87"/>
          <p:cNvCxnSpPr/>
          <p:nvPr/>
        </p:nvCxnSpPr>
        <p:spPr>
          <a:xfrm flipH="1" rot="10800000">
            <a:off x="3408373" y="2159594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8" name="Shape 88"/>
          <p:cNvGrpSpPr/>
          <p:nvPr/>
        </p:nvGrpSpPr>
        <p:grpSpPr>
          <a:xfrm>
            <a:off x="1556386" y="1748444"/>
            <a:ext cx="2018700" cy="825899"/>
            <a:chOff x="1518350" y="1652875"/>
            <a:chExt cx="2018700" cy="825899"/>
          </a:xfrm>
        </p:grpSpPr>
        <p:sp>
          <p:nvSpPr>
            <p:cNvPr id="89" name="Shape 89"/>
            <p:cNvSpPr/>
            <p:nvPr/>
          </p:nvSpPr>
          <p:spPr>
            <a:xfrm>
              <a:off x="170315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51835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/>
                <a:t>Perception</a:t>
              </a:r>
            </a:p>
          </p:txBody>
        </p:sp>
      </p:grpSp>
      <p:cxnSp>
        <p:nvCxnSpPr>
          <p:cNvPr id="91" name="Shape 91"/>
          <p:cNvCxnSpPr/>
          <p:nvPr/>
        </p:nvCxnSpPr>
        <p:spPr>
          <a:xfrm flipH="1" rot="10800000">
            <a:off x="2319250" y="2696699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6697850" y="2696700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93" name="Shape 93"/>
          <p:cNvGrpSpPr/>
          <p:nvPr/>
        </p:nvGrpSpPr>
        <p:grpSpPr>
          <a:xfrm rot="10800000">
            <a:off x="2091988" y="4490262"/>
            <a:ext cx="1159687" cy="629100"/>
            <a:chOff x="1962675" y="4499562"/>
            <a:chExt cx="1159687" cy="629100"/>
          </a:xfrm>
        </p:grpSpPr>
        <p:cxnSp>
          <p:nvCxnSpPr>
            <p:cNvPr id="94" name="Shape 94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2493262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2227968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97" name="Shape 97"/>
          <p:cNvGrpSpPr/>
          <p:nvPr/>
        </p:nvGrpSpPr>
        <p:grpSpPr>
          <a:xfrm flipH="1">
            <a:off x="6013424" y="4490262"/>
            <a:ext cx="1159687" cy="629100"/>
            <a:chOff x="1962675" y="4499562"/>
            <a:chExt cx="1159687" cy="629100"/>
          </a:xfrm>
        </p:grpSpPr>
        <p:cxnSp>
          <p:nvCxnSpPr>
            <p:cNvPr id="98" name="Shape 98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2493262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2227968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101" name="Shape 101"/>
          <p:cNvCxnSpPr/>
          <p:nvPr/>
        </p:nvCxnSpPr>
        <p:spPr>
          <a:xfrm flipH="1" rot="10800000">
            <a:off x="5417350" y="2132244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Computation is distributed among many processes called nodes.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Each node is responsible for a certain robot functionality.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Nodes exchange data and using the “publish-subscribe” messaging on different “topics”.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Topics are named channels over which messages are exchanged.</a:t>
            </a:r>
          </a:p>
        </p:txBody>
      </p:sp>
      <p:sp>
        <p:nvSpPr>
          <p:cNvPr id="448" name="Shape 4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super quick overview of ROS</a:t>
            </a:r>
          </a:p>
        </p:txBody>
      </p:sp>
      <p:pic>
        <p:nvPicPr>
          <p:cNvPr descr="ROS_basic_concepts_processed.png"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736" y="4726333"/>
            <a:ext cx="3604525" cy="1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a robot that goes after tennis balls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What nodes might we use?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/>
              <a:t>What messages would we send?</a:t>
            </a:r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 example</a:t>
            </a:r>
          </a:p>
        </p:txBody>
      </p:sp>
      <p:pic>
        <p:nvPicPr>
          <p:cNvPr descr="pioneer3dx.png"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51" y="4756558"/>
            <a:ext cx="2414976" cy="1849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457" name="Shape 4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09" y="3533662"/>
            <a:ext cx="2784941" cy="1406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458" name="Shape 4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37" y="4380764"/>
            <a:ext cx="2752720" cy="1149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0x920.jpg" id="459" name="Shape 4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825" y="3333075"/>
            <a:ext cx="2447625" cy="324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al-clipart-equals-hi.png" id="460" name="Shape 4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9010" y="4259496"/>
            <a:ext cx="1485988" cy="10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 the code into 4 nodes: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Camera node - produces images from the camera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Pioneer node - accepts forward and angular velocity and makes the Pioneer move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ROS example</a:t>
            </a:r>
          </a:p>
        </p:txBody>
      </p:sp>
      <p:pic>
        <p:nvPicPr>
          <p:cNvPr descr="hqdefault.jpg"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825" y="3187775"/>
            <a:ext cx="2927600" cy="21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2959725"/>
            <a:ext cx="5112600" cy="26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Blobfinder node - takes an image and returns the position of the tennis ball on the screen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Control node - takes the position of the tennis ball and calculates the velocities required to reach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 example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426899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476" name="Shape 476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vision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479" name="Shape 479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control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482" name="Shape 482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camera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485" name="Shape 485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Pioneer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cxnSp>
        <p:nvCxnSpPr>
          <p:cNvPr id="487" name="Shape 487"/>
          <p:cNvCxnSpPr>
            <a:stCxn id="474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8" name="Shape 488"/>
          <p:cNvCxnSpPr/>
          <p:nvPr/>
        </p:nvCxnSpPr>
        <p:spPr>
          <a:xfrm rot="10800000">
            <a:off x="7547175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KinectSensor.png"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" y="5667664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605" y="5413842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491" name="Shape 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521" y="5574479"/>
            <a:ext cx="2200957" cy="101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Shape 492"/>
          <p:cNvGrpSpPr/>
          <p:nvPr/>
        </p:nvGrpSpPr>
        <p:grpSpPr>
          <a:xfrm>
            <a:off x="2782307" y="6132530"/>
            <a:ext cx="886016" cy="0"/>
            <a:chOff x="3047533" y="5743262"/>
            <a:chExt cx="886016" cy="0"/>
          </a:xfrm>
        </p:grpSpPr>
        <p:cxnSp>
          <p:nvCxnSpPr>
            <p:cNvPr id="493" name="Shape 49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95" name="Shape 495"/>
          <p:cNvSpPr txBox="1"/>
          <p:nvPr/>
        </p:nvSpPr>
        <p:spPr>
          <a:xfrm>
            <a:off x="2878065" y="5666517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496" name="Shape 496"/>
          <p:cNvGrpSpPr/>
          <p:nvPr/>
        </p:nvGrpSpPr>
        <p:grpSpPr>
          <a:xfrm>
            <a:off x="5772016" y="5666517"/>
            <a:ext cx="886016" cy="466012"/>
            <a:chOff x="5946308" y="5373775"/>
            <a:chExt cx="886016" cy="466012"/>
          </a:xfrm>
        </p:grpSpPr>
        <p:grpSp>
          <p:nvGrpSpPr>
            <p:cNvPr id="497" name="Shape 497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498" name="Shape 498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499" name="Shape 499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500" name="Shape 500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501" name="Shape 5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712" y="5699590"/>
            <a:ext cx="1030575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Shape 502"/>
          <p:cNvCxnSpPr/>
          <p:nvPr/>
        </p:nvCxnSpPr>
        <p:spPr>
          <a:xfrm>
            <a:off x="7547175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x="1584200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4" name="Shape 504"/>
          <p:cNvCxnSpPr/>
          <p:nvPr/>
        </p:nvCxnSpPr>
        <p:spPr>
          <a:xfrm>
            <a:off x="1584200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os_logo.png" id="505" name="Shape 5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4" y="2922619"/>
            <a:ext cx="1398057" cy="3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ROS example</a:t>
            </a:r>
          </a:p>
        </p:txBody>
      </p:sp>
      <p:sp>
        <p:nvSpPr>
          <p:cNvPr id="511" name="Shape 511"/>
          <p:cNvSpPr/>
          <p:nvPr/>
        </p:nvSpPr>
        <p:spPr>
          <a:xfrm flipH="1">
            <a:off x="426899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513" name="Shape 513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vision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516" name="Shape 516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control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519" name="Shape 519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camera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522" name="Shape 522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Pioneer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3681000" y="2741447"/>
            <a:ext cx="1781999" cy="644549"/>
            <a:chOff x="652150" y="1440150"/>
            <a:chExt cx="1781999" cy="644549"/>
          </a:xfrm>
        </p:grpSpPr>
        <p:sp>
          <p:nvSpPr>
            <p:cNvPr id="525" name="Shape 525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ROS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master</a:t>
              </a: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947525" y="2087815"/>
            <a:ext cx="1758075" cy="1980742"/>
            <a:chOff x="1947525" y="2099069"/>
            <a:chExt cx="1758075" cy="1980742"/>
          </a:xfrm>
        </p:grpSpPr>
        <p:sp>
          <p:nvSpPr>
            <p:cNvPr id="528" name="Shape 528"/>
            <p:cNvSpPr/>
            <p:nvPr/>
          </p:nvSpPr>
          <p:spPr>
            <a:xfrm>
              <a:off x="1947525" y="2099069"/>
              <a:ext cx="1758075" cy="871475"/>
            </a:xfrm>
            <a:custGeom>
              <a:pathLst>
                <a:path extrusionOk="0" h="34859" w="70323">
                  <a:moveTo>
                    <a:pt x="0" y="0"/>
                  </a:moveTo>
                  <a:cubicBezTo>
                    <a:pt x="2222" y="2324"/>
                    <a:pt x="7224" y="9649"/>
                    <a:pt x="13337" y="13944"/>
                  </a:cubicBezTo>
                  <a:cubicBezTo>
                    <a:pt x="19449" y="18238"/>
                    <a:pt x="27179" y="22279"/>
                    <a:pt x="36677" y="25765"/>
                  </a:cubicBezTo>
                  <a:cubicBezTo>
                    <a:pt x="46174" y="29250"/>
                    <a:pt x="64715" y="33343"/>
                    <a:pt x="70323" y="34859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529" name="Shape 529"/>
            <p:cNvSpPr/>
            <p:nvPr/>
          </p:nvSpPr>
          <p:spPr>
            <a:xfrm flipH="1" rot="10800000">
              <a:off x="1947525" y="3208336"/>
              <a:ext cx="1758075" cy="871475"/>
            </a:xfrm>
            <a:custGeom>
              <a:pathLst>
                <a:path extrusionOk="0" h="34859" w="70323">
                  <a:moveTo>
                    <a:pt x="0" y="0"/>
                  </a:moveTo>
                  <a:cubicBezTo>
                    <a:pt x="2222" y="2324"/>
                    <a:pt x="7224" y="9649"/>
                    <a:pt x="13337" y="13944"/>
                  </a:cubicBezTo>
                  <a:cubicBezTo>
                    <a:pt x="19449" y="18238"/>
                    <a:pt x="27179" y="22279"/>
                    <a:pt x="36677" y="25765"/>
                  </a:cubicBezTo>
                  <a:cubicBezTo>
                    <a:pt x="46174" y="29250"/>
                    <a:pt x="64715" y="33343"/>
                    <a:pt x="70323" y="34859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grpSp>
        <p:nvGrpSpPr>
          <p:cNvPr id="530" name="Shape 530"/>
          <p:cNvGrpSpPr/>
          <p:nvPr/>
        </p:nvGrpSpPr>
        <p:grpSpPr>
          <a:xfrm>
            <a:off x="5427762" y="2087815"/>
            <a:ext cx="1758075" cy="1980742"/>
            <a:chOff x="5427762" y="2031094"/>
            <a:chExt cx="1758075" cy="1980742"/>
          </a:xfrm>
        </p:grpSpPr>
        <p:sp>
          <p:nvSpPr>
            <p:cNvPr id="531" name="Shape 531"/>
            <p:cNvSpPr/>
            <p:nvPr/>
          </p:nvSpPr>
          <p:spPr>
            <a:xfrm rot="10800000">
              <a:off x="5427762" y="3140361"/>
              <a:ext cx="1758075" cy="871475"/>
            </a:xfrm>
            <a:custGeom>
              <a:pathLst>
                <a:path extrusionOk="0" h="34859" w="70323">
                  <a:moveTo>
                    <a:pt x="0" y="0"/>
                  </a:moveTo>
                  <a:cubicBezTo>
                    <a:pt x="2222" y="2324"/>
                    <a:pt x="7224" y="9649"/>
                    <a:pt x="13337" y="13944"/>
                  </a:cubicBezTo>
                  <a:cubicBezTo>
                    <a:pt x="19449" y="18238"/>
                    <a:pt x="27179" y="22279"/>
                    <a:pt x="36677" y="25765"/>
                  </a:cubicBezTo>
                  <a:cubicBezTo>
                    <a:pt x="46174" y="29250"/>
                    <a:pt x="64715" y="33343"/>
                    <a:pt x="70323" y="34859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532" name="Shape 532"/>
            <p:cNvSpPr/>
            <p:nvPr/>
          </p:nvSpPr>
          <p:spPr>
            <a:xfrm flipH="1">
              <a:off x="5427762" y="2031094"/>
              <a:ext cx="1758075" cy="871475"/>
            </a:xfrm>
            <a:custGeom>
              <a:pathLst>
                <a:path extrusionOk="0" h="34859" w="70323">
                  <a:moveTo>
                    <a:pt x="0" y="0"/>
                  </a:moveTo>
                  <a:cubicBezTo>
                    <a:pt x="2222" y="2324"/>
                    <a:pt x="7224" y="9649"/>
                    <a:pt x="13337" y="13944"/>
                  </a:cubicBezTo>
                  <a:cubicBezTo>
                    <a:pt x="19449" y="18238"/>
                    <a:pt x="27179" y="22279"/>
                    <a:pt x="36677" y="25765"/>
                  </a:cubicBezTo>
                  <a:cubicBezTo>
                    <a:pt x="46174" y="29250"/>
                    <a:pt x="64715" y="33343"/>
                    <a:pt x="70323" y="34859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  <p:sp>
        <p:nvSpPr>
          <p:cNvPr id="533" name="Shape 533"/>
          <p:cNvSpPr txBox="1"/>
          <p:nvPr/>
        </p:nvSpPr>
        <p:spPr>
          <a:xfrm>
            <a:off x="2440100" y="163010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will receive images on topic "image" and publish blobs on topic "blobs"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877226" y="163010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will receive blobs on topic "blobs" and publish velocities on topic "cmd_vel"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4877226" y="356305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will receive velocities on topic "cmd_vel"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2440100" y="356305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will publish images on topic "image"</a:t>
            </a:r>
          </a:p>
        </p:txBody>
      </p:sp>
      <p:cxnSp>
        <p:nvCxnSpPr>
          <p:cNvPr id="537" name="Shape 537"/>
          <p:cNvCxnSpPr>
            <a:stCxn id="511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7547175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KinectSensor.png"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" y="5667664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540" name="Shape 5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605" y="5413842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541" name="Shape 5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521" y="5574479"/>
            <a:ext cx="2200957" cy="101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Shape 542"/>
          <p:cNvGrpSpPr/>
          <p:nvPr/>
        </p:nvGrpSpPr>
        <p:grpSpPr>
          <a:xfrm>
            <a:off x="2782307" y="6132530"/>
            <a:ext cx="886016" cy="0"/>
            <a:chOff x="3047533" y="5743262"/>
            <a:chExt cx="886016" cy="0"/>
          </a:xfrm>
        </p:grpSpPr>
        <p:cxnSp>
          <p:nvCxnSpPr>
            <p:cNvPr id="543" name="Shape 54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44" name="Shape 54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545" name="Shape 545"/>
          <p:cNvSpPr txBox="1"/>
          <p:nvPr/>
        </p:nvSpPr>
        <p:spPr>
          <a:xfrm>
            <a:off x="2878065" y="5666517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546" name="Shape 546"/>
          <p:cNvGrpSpPr/>
          <p:nvPr/>
        </p:nvGrpSpPr>
        <p:grpSpPr>
          <a:xfrm>
            <a:off x="5772016" y="5666517"/>
            <a:ext cx="886016" cy="466012"/>
            <a:chOff x="5946308" y="5373775"/>
            <a:chExt cx="886016" cy="466012"/>
          </a:xfrm>
        </p:grpSpPr>
        <p:grpSp>
          <p:nvGrpSpPr>
            <p:cNvPr id="547" name="Shape 547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548" name="Shape 548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549" name="Shape 549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550" name="Shape 550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551" name="Shape 5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712" y="5699590"/>
            <a:ext cx="1030575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2" name="Shape 552"/>
          <p:cNvCxnSpPr/>
          <p:nvPr/>
        </p:nvCxnSpPr>
        <p:spPr>
          <a:xfrm>
            <a:off x="7547175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1584200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/>
          <p:nvPr/>
        </p:nvCxnSpPr>
        <p:spPr>
          <a:xfrm>
            <a:off x="1584200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os_logo.png" id="555" name="Shape 5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4" y="2922619"/>
            <a:ext cx="1398057" cy="3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ROS example</a:t>
            </a:r>
          </a:p>
        </p:txBody>
      </p:sp>
      <p:sp>
        <p:nvSpPr>
          <p:cNvPr id="561" name="Shape 561"/>
          <p:cNvSpPr/>
          <p:nvPr/>
        </p:nvSpPr>
        <p:spPr>
          <a:xfrm flipH="1">
            <a:off x="426899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563" name="Shape 563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vision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566" name="Shape 566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control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569" name="Shape 569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camera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572" name="Shape 572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Pioneer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node</a:t>
              </a: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681000" y="2741447"/>
            <a:ext cx="1781999" cy="644549"/>
            <a:chOff x="652150" y="1440150"/>
            <a:chExt cx="1781999" cy="644549"/>
          </a:xfrm>
        </p:grpSpPr>
        <p:sp>
          <p:nvSpPr>
            <p:cNvPr id="575" name="Shape 575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ROS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600"/>
                <a:t>master</a:t>
              </a:r>
            </a:p>
          </p:txBody>
        </p:sp>
      </p:grpSp>
      <p:cxnSp>
        <p:nvCxnSpPr>
          <p:cNvPr id="577" name="Shape 577"/>
          <p:cNvCxnSpPr>
            <a:stCxn id="561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8" name="Shape 578"/>
          <p:cNvCxnSpPr/>
          <p:nvPr/>
        </p:nvCxnSpPr>
        <p:spPr>
          <a:xfrm rot="10800000">
            <a:off x="7547175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KinectSensor.png"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" y="5667664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580" name="Shape 5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605" y="5413842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581" name="Shape 5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521" y="5574479"/>
            <a:ext cx="2200957" cy="101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Shape 582"/>
          <p:cNvGrpSpPr/>
          <p:nvPr/>
        </p:nvGrpSpPr>
        <p:grpSpPr>
          <a:xfrm>
            <a:off x="2782307" y="6132530"/>
            <a:ext cx="886016" cy="0"/>
            <a:chOff x="3047533" y="5743262"/>
            <a:chExt cx="886016" cy="0"/>
          </a:xfrm>
        </p:grpSpPr>
        <p:cxnSp>
          <p:nvCxnSpPr>
            <p:cNvPr id="583" name="Shape 583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84" name="Shape 584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585" name="Shape 585"/>
          <p:cNvSpPr txBox="1"/>
          <p:nvPr/>
        </p:nvSpPr>
        <p:spPr>
          <a:xfrm>
            <a:off x="2878065" y="5666517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5772016" y="5666517"/>
            <a:ext cx="886016" cy="466012"/>
            <a:chOff x="5946308" y="5373775"/>
            <a:chExt cx="886016" cy="466012"/>
          </a:xfrm>
        </p:grpSpPr>
        <p:grpSp>
          <p:nvGrpSpPr>
            <p:cNvPr id="587" name="Shape 587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588" name="Shape 588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589" name="Shape 589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590" name="Shape 590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591" name="Shape 5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712" y="5699590"/>
            <a:ext cx="1030575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Shape 592"/>
          <p:cNvCxnSpPr/>
          <p:nvPr/>
        </p:nvCxnSpPr>
        <p:spPr>
          <a:xfrm>
            <a:off x="7547175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3" name="Shape 593"/>
          <p:cNvCxnSpPr/>
          <p:nvPr/>
        </p:nvCxnSpPr>
        <p:spPr>
          <a:xfrm rot="10800000">
            <a:off x="1584200" y="4807800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4" name="Shape 594"/>
          <p:cNvCxnSpPr/>
          <p:nvPr/>
        </p:nvCxnSpPr>
        <p:spPr>
          <a:xfrm>
            <a:off x="1584200" y="5084737"/>
            <a:ext cx="0" cy="29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os_logo.png" id="595" name="Shape 5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4" y="2922619"/>
            <a:ext cx="1398057" cy="37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Shape 596"/>
          <p:cNvCxnSpPr/>
          <p:nvPr/>
        </p:nvCxnSpPr>
        <p:spPr>
          <a:xfrm rot="10800000">
            <a:off x="1584200" y="2233784"/>
            <a:ext cx="0" cy="171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/>
          <p:nvPr/>
        </p:nvCxnSpPr>
        <p:spPr>
          <a:xfrm>
            <a:off x="2487825" y="1701489"/>
            <a:ext cx="416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/>
          <p:nvPr/>
        </p:nvCxnSpPr>
        <p:spPr>
          <a:xfrm>
            <a:off x="7547175" y="2233784"/>
            <a:ext cx="0" cy="171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9" name="Shape 599"/>
          <p:cNvSpPr txBox="1"/>
          <p:nvPr/>
        </p:nvSpPr>
        <p:spPr>
          <a:xfrm>
            <a:off x="3778125" y="1345027"/>
            <a:ext cx="15878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blobs on “blobs”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653700" y="2874925"/>
            <a:ext cx="11285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images on “image”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130291" y="2830777"/>
            <a:ext cx="15878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velocities on “cmd_vel”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2543775" y="3990550"/>
            <a:ext cx="1843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SETS UP COMMUNICATION BETWEEN NODES</a:t>
            </a:r>
          </a:p>
        </p:txBody>
      </p:sp>
      <p:sp>
        <p:nvSpPr>
          <p:cNvPr id="603" name="Shape 603"/>
          <p:cNvSpPr/>
          <p:nvPr/>
        </p:nvSpPr>
        <p:spPr>
          <a:xfrm>
            <a:off x="3572575" y="3328966"/>
            <a:ext cx="280375" cy="682000"/>
          </a:xfrm>
          <a:custGeom>
            <a:pathLst>
              <a:path extrusionOk="0" h="27280" w="11215">
                <a:moveTo>
                  <a:pt x="0" y="27280"/>
                </a:moveTo>
                <a:cubicBezTo>
                  <a:pt x="404" y="24653"/>
                  <a:pt x="555" y="16064"/>
                  <a:pt x="2425" y="11518"/>
                </a:cubicBezTo>
                <a:cubicBezTo>
                  <a:pt x="4294" y="6971"/>
                  <a:pt x="9750" y="1919"/>
                  <a:pt x="112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ROS is a system for controlling robots from a PC.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ROS is not: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a computer OS. ROS runs under Ubuntu, Windows, OS X, Android (however highest compatibility with Ubuntu)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a programming language. You can write code with ROS in Python, C++ and other languages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a library. However, a lot of important robotic algorithms have implementations in ROS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/>
              <a:t>an IDE. You can write code for ROS in any IDE or text editor)</a:t>
            </a:r>
          </a:p>
        </p:txBody>
      </p:sp>
      <p:sp>
        <p:nvSpPr>
          <p:cNvPr id="609" name="Shape 60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 is not...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software in ROS is organized in </a:t>
            </a:r>
            <a:r>
              <a:rPr i="1" lang="en"/>
              <a:t>packages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package can define multiple nodes.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valid ROS </a:t>
            </a:r>
            <a:r>
              <a:rPr i="1" lang="en"/>
              <a:t>package</a:t>
            </a:r>
            <a:r>
              <a:rPr lang="en"/>
              <a:t> must have a specific structure: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/package_name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CmakeLists.txt			</a:t>
            </a:r>
            <a:r>
              <a:rPr lang="en" sz="1800">
                <a:solidFill>
                  <a:schemeClr val="dk1"/>
                </a:solidFill>
              </a:rPr>
              <a:t>(tells CMake how to bui)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Package.xml				</a:t>
            </a:r>
            <a:r>
              <a:rPr lang="en" sz="1800"/>
              <a:t>(a description of what’s in the package)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/src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/node1.py				</a:t>
            </a:r>
            <a:r>
              <a:rPr lang="en" sz="1800"/>
              <a:t>(Python node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/node2.py				</a:t>
            </a:r>
            <a:r>
              <a:rPr lang="en" sz="1800">
                <a:solidFill>
                  <a:schemeClr val="dk1"/>
                </a:solidFill>
              </a:rPr>
              <a:t>(Python node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To create a new </a:t>
            </a:r>
            <a:r>
              <a:rPr i="1" lang="en">
                <a:solidFill>
                  <a:schemeClr val="dk1"/>
                </a:solidFill>
              </a:rPr>
              <a:t>package</a:t>
            </a:r>
            <a:r>
              <a:rPr lang="en">
                <a:solidFill>
                  <a:schemeClr val="dk1"/>
                </a:solidFill>
              </a:rPr>
              <a:t>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catkin_create_pkg package_name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ROS can find </a:t>
            </a:r>
            <a:r>
              <a:rPr i="1" lang="en">
                <a:solidFill>
                  <a:schemeClr val="dk1"/>
                </a:solidFill>
              </a:rPr>
              <a:t>packages</a:t>
            </a:r>
            <a:r>
              <a:rPr lang="en">
                <a:solidFill>
                  <a:schemeClr val="dk1"/>
                </a:solidFill>
              </a:rPr>
              <a:t> for you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rospack find package_name		</a:t>
            </a:r>
            <a:r>
              <a:rPr lang="en" sz="1800">
                <a:solidFill>
                  <a:schemeClr val="dk1"/>
                </a:solidFill>
              </a:rPr>
              <a:t>(print location of a package)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roscd package_name				</a:t>
            </a:r>
            <a:r>
              <a:rPr lang="en" sz="1800">
                <a:solidFill>
                  <a:schemeClr val="dk1"/>
                </a:solidFill>
              </a:rPr>
              <a:t>(change directory to package folder)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rosls package_name				</a:t>
            </a:r>
            <a:r>
              <a:rPr lang="en" sz="1800">
                <a:solidFill>
                  <a:schemeClr val="dk1"/>
                </a:solidFill>
              </a:rPr>
              <a:t>(list contents of package folder)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To find the </a:t>
            </a:r>
            <a:r>
              <a:rPr i="1" lang="en">
                <a:solidFill>
                  <a:schemeClr val="dk1"/>
                </a:solidFill>
              </a:rPr>
              <a:t>packages</a:t>
            </a:r>
            <a:r>
              <a:rPr lang="en">
                <a:solidFill>
                  <a:schemeClr val="dk1"/>
                </a:solidFill>
              </a:rPr>
              <a:t> ROS checks the subfolders of the paths stored in the environment variable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ROS_PACKAGE_PATH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 echo $ROS_PACKAGE_PATH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/opt/ros/indigo/share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/opt/ros/indigo/stacks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/home/aecins/ros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Packages: useful commands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i="1" lang="en"/>
              <a:t>node</a:t>
            </a:r>
            <a:r>
              <a:rPr lang="en"/>
              <a:t> is a process that performs some computation.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robot control system will usually comprise many </a:t>
            </a:r>
            <a:r>
              <a:rPr i="1" lang="en"/>
              <a:t>nodes</a:t>
            </a:r>
            <a:r>
              <a:rPr lang="en"/>
              <a:t> each having a specific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Nodes can be named, so that multiple instances of a node can be running at the same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Useful commands: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package_name executable_name	</a:t>
            </a:r>
            <a:r>
              <a:rPr lang="en" sz="1800">
                <a:solidFill>
                  <a:schemeClr val="dk1"/>
                </a:solidFill>
              </a:rPr>
              <a:t>(launch an instance of a 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rosnode list								</a:t>
            </a:r>
            <a:r>
              <a:rPr lang="en" sz="1800">
                <a:solidFill>
                  <a:schemeClr val="dk1"/>
                </a:solidFill>
              </a:rPr>
              <a:t>(get a list of active nodes)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rosnode ping	/nodename					</a:t>
            </a:r>
            <a:r>
              <a:rPr lang="en" sz="1800">
                <a:solidFill>
                  <a:schemeClr val="dk1"/>
                </a:solidFill>
              </a:rPr>
              <a:t>(test connectivity to 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rosnode info /nodename					</a:t>
            </a:r>
            <a:r>
              <a:rPr lang="en" sz="1800">
                <a:solidFill>
                  <a:schemeClr val="dk1"/>
                </a:solidFill>
              </a:rPr>
              <a:t>(information about a node)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6267412" y="3493458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How does a robot work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45787" y="3023571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 txBox="1"/>
          <p:nvPr/>
        </p:nvSpPr>
        <p:spPr>
          <a:xfrm rot="-5400000">
            <a:off x="-288581" y="187859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445787" y="4789246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 txBox="1"/>
          <p:nvPr/>
        </p:nvSpPr>
        <p:spPr>
          <a:xfrm rot="-5400000">
            <a:off x="-288581" y="364427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sp>
        <p:nvSpPr>
          <p:cNvPr id="112" name="Shape 112"/>
          <p:cNvSpPr txBox="1"/>
          <p:nvPr/>
        </p:nvSpPr>
        <p:spPr>
          <a:xfrm rot="-5400000">
            <a:off x="-288581" y="540994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Real World</a:t>
            </a:r>
          </a:p>
        </p:txBody>
      </p:sp>
      <p:sp>
        <p:nvSpPr>
          <p:cNvPr id="113" name="Shape 113"/>
          <p:cNvSpPr/>
          <p:nvPr/>
        </p:nvSpPr>
        <p:spPr>
          <a:xfrm>
            <a:off x="1417112" y="3493458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436012" y="3618408"/>
            <a:ext cx="15383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Sensors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198725" y="3618421"/>
            <a:ext cx="171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Actuators</a:t>
            </a:r>
          </a:p>
        </p:txBody>
      </p:sp>
      <p:sp>
        <p:nvSpPr>
          <p:cNvPr id="116" name="Shape 116"/>
          <p:cNvSpPr/>
          <p:nvPr/>
        </p:nvSpPr>
        <p:spPr>
          <a:xfrm>
            <a:off x="2491862" y="4993825"/>
            <a:ext cx="4160267" cy="1750517"/>
          </a:xfrm>
          <a:prstGeom prst="irregularSeal2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740859" y="5452275"/>
            <a:ext cx="2965199" cy="6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External environment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3562650" y="1748444"/>
            <a:ext cx="2018700" cy="825899"/>
            <a:chOff x="3619500" y="1652875"/>
            <a:chExt cx="2018700" cy="825899"/>
          </a:xfrm>
        </p:grpSpPr>
        <p:sp>
          <p:nvSpPr>
            <p:cNvPr id="119" name="Shape 119"/>
            <p:cNvSpPr/>
            <p:nvPr/>
          </p:nvSpPr>
          <p:spPr>
            <a:xfrm>
              <a:off x="380430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61950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/>
                <a:t>Cognition</a:t>
              </a:r>
            </a:p>
          </p:txBody>
        </p:sp>
      </p:grpSp>
      <p:cxnSp>
        <p:nvCxnSpPr>
          <p:cNvPr id="121" name="Shape 121"/>
          <p:cNvCxnSpPr/>
          <p:nvPr/>
        </p:nvCxnSpPr>
        <p:spPr>
          <a:xfrm flipH="1" rot="10800000">
            <a:off x="3408373" y="2159594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2319250" y="2696699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23" name="Shape 123"/>
          <p:cNvGrpSpPr/>
          <p:nvPr/>
        </p:nvGrpSpPr>
        <p:grpSpPr>
          <a:xfrm flipH="1">
            <a:off x="6013424" y="4490262"/>
            <a:ext cx="1159687" cy="629100"/>
            <a:chOff x="1962675" y="4499562"/>
            <a:chExt cx="1159687" cy="629100"/>
          </a:xfrm>
        </p:grpSpPr>
        <p:cxnSp>
          <p:nvCxnSpPr>
            <p:cNvPr id="124" name="Shape 124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2493262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2227968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127" name="Shape 127"/>
          <p:cNvCxnSpPr/>
          <p:nvPr/>
        </p:nvCxnSpPr>
        <p:spPr>
          <a:xfrm flipH="1" rot="10800000">
            <a:off x="5417350" y="2132244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brain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62" y="1005624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Shape 129"/>
          <p:cNvGrpSpPr/>
          <p:nvPr/>
        </p:nvGrpSpPr>
        <p:grpSpPr>
          <a:xfrm rot="10800000">
            <a:off x="2091988" y="4490262"/>
            <a:ext cx="1159687" cy="629100"/>
            <a:chOff x="1962675" y="4499562"/>
            <a:chExt cx="1159687" cy="629100"/>
          </a:xfrm>
        </p:grpSpPr>
        <p:cxnSp>
          <p:nvCxnSpPr>
            <p:cNvPr id="130" name="Shape 130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2493262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2227968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133" name="Shape 133"/>
          <p:cNvCxnSpPr/>
          <p:nvPr/>
        </p:nvCxnSpPr>
        <p:spPr>
          <a:xfrm>
            <a:off x="6697850" y="2696700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371325" y="1173835"/>
            <a:ext cx="84039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primary mechanism for inter </a:t>
            </a:r>
            <a:r>
              <a:rPr i="1" lang="en"/>
              <a:t>node</a:t>
            </a:r>
            <a:r>
              <a:rPr lang="en"/>
              <a:t> communication is </a:t>
            </a:r>
            <a:r>
              <a:rPr i="1" lang="en"/>
              <a:t>message</a:t>
            </a:r>
            <a:r>
              <a:rPr lang="en"/>
              <a:t> passing.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Topics are named buses over which nodes exchange </a:t>
            </a:r>
            <a:r>
              <a:rPr i="1" lang="en"/>
              <a:t>messages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topic</a:t>
            </a:r>
            <a:r>
              <a:rPr lang="en">
                <a:solidFill>
                  <a:schemeClr val="dk1"/>
                </a:solidFill>
              </a:rPr>
              <a:t> is defined by it’s name and the type of </a:t>
            </a:r>
            <a:r>
              <a:rPr i="1" lang="en">
                <a:solidFill>
                  <a:schemeClr val="dk1"/>
                </a:solidFill>
              </a:rPr>
              <a:t>message</a:t>
            </a:r>
            <a:r>
              <a:rPr lang="en">
                <a:solidFill>
                  <a:schemeClr val="dk1"/>
                </a:solidFill>
              </a:rPr>
              <a:t> it uses.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i="1" lang="en"/>
              <a:t>node</a:t>
            </a:r>
            <a:r>
              <a:rPr lang="en"/>
              <a:t> can: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publish </a:t>
            </a:r>
            <a:r>
              <a:rPr i="1" lang="en" sz="2400"/>
              <a:t>messages</a:t>
            </a:r>
            <a:r>
              <a:rPr lang="en" sz="2400"/>
              <a:t> to a </a:t>
            </a:r>
            <a:r>
              <a:rPr i="1" lang="en" sz="2400"/>
              <a:t>topic</a:t>
            </a:r>
            <a:r>
              <a:rPr lang="en" sz="2400"/>
              <a:t> (output)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Arial"/>
            </a:pPr>
            <a:r>
              <a:rPr lang="en" sz="2400"/>
              <a:t>subscribe to a </a:t>
            </a:r>
            <a:r>
              <a:rPr i="1" lang="en" sz="2400"/>
              <a:t>topic</a:t>
            </a:r>
            <a:r>
              <a:rPr lang="en" sz="2400"/>
              <a:t> to read </a:t>
            </a:r>
            <a:r>
              <a:rPr i="1" lang="en" sz="2400"/>
              <a:t>messages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(input)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Common message types: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std_msgs/String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std_msges/Int32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sensor_msgs/Image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and messages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two nodes: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/talker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/listener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/talker</a:t>
            </a:r>
            <a:r>
              <a:rPr lang="en">
                <a:solidFill>
                  <a:schemeClr val="dk1"/>
                </a:solidFill>
              </a:rPr>
              <a:t> publishes messages of type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std_msgs/String</a:t>
            </a:r>
            <a:r>
              <a:rPr lang="en">
                <a:solidFill>
                  <a:schemeClr val="dk1"/>
                </a:solidFill>
              </a:rPr>
              <a:t> to topic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/chatter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/listener</a:t>
            </a:r>
            <a:r>
              <a:rPr lang="en">
                <a:solidFill>
                  <a:schemeClr val="dk1"/>
                </a:solidFill>
              </a:rPr>
              <a:t> subscribes to topic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/chatter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and messages: example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1578750" y="4804400"/>
            <a:ext cx="5986499" cy="1613999"/>
            <a:chOff x="1636825" y="4804400"/>
            <a:chExt cx="5986499" cy="1613999"/>
          </a:xfrm>
        </p:grpSpPr>
        <p:sp>
          <p:nvSpPr>
            <p:cNvPr id="641" name="Shape 641"/>
            <p:cNvSpPr/>
            <p:nvPr/>
          </p:nvSpPr>
          <p:spPr>
            <a:xfrm>
              <a:off x="1636825" y="4804400"/>
              <a:ext cx="5986499" cy="16139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FF2A2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node_comms.png" id="642" name="Shape 6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8612" y="4967212"/>
              <a:ext cx="5862925" cy="1288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and messages: useful commands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rostopic list						</a:t>
            </a:r>
            <a:r>
              <a:rPr lang="en" sz="1800"/>
              <a:t>(get a list of active topics)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rostopic info /topic_name		</a:t>
            </a:r>
            <a:r>
              <a:rPr lang="en" sz="1800">
                <a:solidFill>
                  <a:schemeClr val="dk1"/>
                </a:solidFill>
              </a:rPr>
              <a:t>(get information about topic)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rostopic type /topic_name		</a:t>
            </a:r>
            <a:r>
              <a:rPr lang="en" sz="1800">
                <a:solidFill>
                  <a:schemeClr val="dk1"/>
                </a:solidFill>
              </a:rPr>
              <a:t>(get the type of message used by the topic)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rostopic echo /topic_name		</a:t>
            </a:r>
            <a:r>
              <a:rPr lang="en" sz="1800">
                <a:solidFill>
                  <a:schemeClr val="dk1"/>
                </a:solidFill>
              </a:rPr>
              <a:t>(print messages published on a topic)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rostopic pub  /topic_name		</a:t>
            </a:r>
            <a:r>
              <a:rPr lang="en" sz="1800">
                <a:solidFill>
                  <a:schemeClr val="dk1"/>
                </a:solidFill>
              </a:rPr>
              <a:t>(publish a message to a topic)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Messages: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rosmsg show message_type		</a:t>
            </a:r>
            <a:r>
              <a:rPr lang="en" sz="1800">
                <a:solidFill>
                  <a:schemeClr val="dk1"/>
                </a:solidFill>
              </a:rPr>
              <a:t>(show the format of a message type)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287925"/>
            <a:ext cx="8229600" cy="5229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talker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init_node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'talker'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'chatter'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queue_size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C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C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 10hz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9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is_shutdown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%s"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loginfo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publish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6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7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8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17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talker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9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18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ROSInterruptException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20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19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</a:p>
          <a:p>
            <a:pPr indent="-69850" lvl="0" marL="4572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8000"/>
              </a:solidFill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Publisher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457200" y="1287925"/>
            <a:ext cx="8229600" cy="5229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loginfo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get_caller_id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"I heard %s"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9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init_node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'listener'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Subscriber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"chatter"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 spin() simply keeps python from exiting until this node is stopped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6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7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B7FCF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8"/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Subscriber 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ROS has a built in tool to visualize node connectivity.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launch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rosrun rqt_graph rqt_graph</a:t>
            </a:r>
          </a:p>
        </p:txBody>
      </p:sp>
      <p:sp>
        <p:nvSpPr>
          <p:cNvPr id="666" name="Shape 666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nodes and topics</a:t>
            </a:r>
          </a:p>
        </p:txBody>
      </p:sp>
      <p:pic>
        <p:nvPicPr>
          <p:cNvPr descr="rqt_graph.png" id="667" name="Shape 6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74" y="3020949"/>
            <a:ext cx="6693250" cy="36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rosbag</a:t>
            </a:r>
            <a:r>
              <a:rPr lang="en"/>
              <a:t> allows to record all of the topics and time stamped messages that were published on these topics over a period of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Recorder data is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.bag</a:t>
            </a:r>
            <a:r>
              <a:rPr lang="en"/>
              <a:t> files.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Playing back a bag file “reproduces” the recorded ROS system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rosbag record -a				</a:t>
            </a:r>
            <a:r>
              <a:rPr lang="en" sz="1800"/>
              <a:t>(start recording all topics)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rosbag info bag_filename</a:t>
            </a:r>
            <a:r>
              <a:rPr lang="en" sz="1800"/>
              <a:t>	(get information about a bag file)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rosbag play bag_filename</a:t>
            </a:r>
            <a:r>
              <a:rPr lang="en" sz="1800">
                <a:solidFill>
                  <a:schemeClr val="dk1"/>
                </a:solidFill>
              </a:rPr>
              <a:t>	(playback recorded data)		</a:t>
            </a:r>
          </a:p>
        </p:txBody>
      </p:sp>
      <p:sp>
        <p:nvSpPr>
          <p:cNvPr id="673" name="Shape 67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quick demonstration...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ROS environment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Package dependencies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Compiling packages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/>
              <a:t>Services</a:t>
            </a:r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things...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1" type="body"/>
          </p:nvPr>
        </p:nvSpPr>
        <p:spPr>
          <a:xfrm>
            <a:off x="609600" y="3656001"/>
            <a:ext cx="4596299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are doing a clean install of Ubuntu we have an Ubuntu distribution with ROS Indigo preinstalled.</a:t>
            </a:r>
          </a:p>
        </p:txBody>
      </p:sp>
      <p:sp>
        <p:nvSpPr>
          <p:cNvPr id="691" name="Shape 69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pic>
        <p:nvPicPr>
          <p:cNvPr descr="indigoigloo_600.png"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50" y="3932924"/>
            <a:ext cx="3190075" cy="26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>
            <p:ph idx="1" type="body"/>
          </p:nvPr>
        </p:nvSpPr>
        <p:spPr>
          <a:xfrm>
            <a:off x="609600" y="1440325"/>
            <a:ext cx="8229600" cy="240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is strongly recommended to install it under Ubuntu.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this course we are using ROS version Indigo.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Installation instructions can be found here: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http://wiki.ros.org/indigo/Installation/Ubuntu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Robot example</a:t>
            </a:r>
          </a:p>
        </p:txBody>
      </p:sp>
      <p:pic>
        <p:nvPicPr>
          <p:cNvPr descr="KinectSensor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" y="1789690"/>
            <a:ext cx="2516796" cy="1050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821" y="1469564"/>
            <a:ext cx="2208001" cy="169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875" y="1672145"/>
            <a:ext cx="2546258" cy="12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731875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940550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way to learn is to do it yourself:</a:t>
            </a:r>
          </a:p>
          <a:p>
            <a:pPr indent="-228600" lvl="0" marL="914400" rtl="0">
              <a:spcBef>
                <a:spcPts val="0"/>
              </a:spcBef>
              <a:buFont typeface="Arial"/>
            </a:pPr>
            <a:r>
              <a:rPr lang="en"/>
              <a:t>Install ROS on your machine</a:t>
            </a:r>
          </a:p>
          <a:p>
            <a:pPr indent="-228600" lvl="0" marL="914400" rtl="0">
              <a:spcBef>
                <a:spcPts val="0"/>
              </a:spcBef>
              <a:buFont typeface="Arial"/>
            </a:pPr>
            <a:r>
              <a:rPr lang="en"/>
              <a:t>Go through ROS beginner tutorials 1-18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http://wiki.ros.org/ROS/Tutorials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(using Python)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Assignment details with deliverables will be posted on the website today 02/09.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Assignment due next Tuesday 02/16.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If something doesn’t work - restart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roscore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">
                <a:solidFill>
                  <a:schemeClr val="dk1"/>
                </a:solidFill>
              </a:rPr>
              <a:t>If it is still broken - restart your computer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">
                <a:solidFill>
                  <a:schemeClr val="dk1"/>
                </a:solidFill>
              </a:rPr>
              <a:t>Don’t forget to make your Python scripts executable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+x script_name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chemeClr val="dk1"/>
                </a:solidFill>
              </a:rPr>
              <a:t>Use ROS cheat sheet: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https://github.com/ros/cheatsheet/releases/tag/0.0.1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chemeClr val="dk1"/>
                </a:solidFill>
              </a:rPr>
              <a:t>Don’t hesitate asking for help: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Me, Cornelia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fellow 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http://answers.ros.org/</a:t>
            </a:r>
          </a:p>
        </p:txBody>
      </p:sp>
      <p:sp>
        <p:nvSpPr>
          <p:cNvPr id="705" name="Shape 70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Tips and tricks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Representing robot model and state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3D visualization tool for monitoring robot state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Robot simulation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/>
              <a:t>Turtlebot robot!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time on ROS</a:t>
            </a:r>
          </a:p>
        </p:txBody>
      </p:sp>
      <p:pic>
        <p:nvPicPr>
          <p:cNvPr descr="rviz_screenshot_2015_06_03-11_55_49.png"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50" y="3381361"/>
            <a:ext cx="5918499" cy="323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457200" y="2970525"/>
            <a:ext cx="8229600" cy="366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example</a:t>
            </a:r>
          </a:p>
        </p:txBody>
      </p:sp>
      <p:pic>
        <p:nvPicPr>
          <p:cNvPr descr="KinectSensor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" y="1789690"/>
            <a:ext cx="2516796" cy="1050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821" y="1469564"/>
            <a:ext cx="2208001" cy="169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875" y="1672145"/>
            <a:ext cx="2546258" cy="12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731875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940550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oneer3dx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676" y="4771708"/>
            <a:ext cx="2414976" cy="1849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134" y="3548812"/>
            <a:ext cx="2784941" cy="1406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362" y="4395914"/>
            <a:ext cx="2752720" cy="1149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3904024" y="4771710"/>
            <a:ext cx="534899" cy="534899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Controlling robots using code</a:t>
            </a:r>
          </a:p>
        </p:txBody>
      </p:sp>
      <p:pic>
        <p:nvPicPr>
          <p:cNvPr descr="pioneer3dx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676" y="4771708"/>
            <a:ext cx="2414976" cy="1849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134" y="3548812"/>
            <a:ext cx="2784941" cy="1406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362" y="4395914"/>
            <a:ext cx="2752720" cy="1149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87" y="1366424"/>
            <a:ext cx="3290075" cy="21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549474" y="3680475"/>
            <a:ext cx="2784932" cy="2055952"/>
          </a:xfrm>
          <a:custGeom>
            <a:pathLst>
              <a:path extrusionOk="0" h="81886" w="104884">
                <a:moveTo>
                  <a:pt x="17382" y="0"/>
                </a:moveTo>
                <a:cubicBezTo>
                  <a:pt x="14508" y="2874"/>
                  <a:pt x="1183" y="11202"/>
                  <a:pt x="138" y="17245"/>
                </a:cubicBezTo>
                <a:cubicBezTo>
                  <a:pt x="-907" y="23287"/>
                  <a:pt x="5949" y="33085"/>
                  <a:pt x="11112" y="36253"/>
                </a:cubicBezTo>
                <a:cubicBezTo>
                  <a:pt x="16274" y="39421"/>
                  <a:pt x="25196" y="37745"/>
                  <a:pt x="31114" y="36253"/>
                </a:cubicBezTo>
                <a:cubicBezTo>
                  <a:pt x="37031" y="34761"/>
                  <a:pt x="42095" y="29912"/>
                  <a:pt x="46619" y="27301"/>
                </a:cubicBezTo>
                <a:cubicBezTo>
                  <a:pt x="51142" y="24689"/>
                  <a:pt x="52271" y="21701"/>
                  <a:pt x="58256" y="20582"/>
                </a:cubicBezTo>
                <a:cubicBezTo>
                  <a:pt x="64241" y="19462"/>
                  <a:pt x="76886" y="17465"/>
                  <a:pt x="82529" y="20582"/>
                </a:cubicBezTo>
                <a:cubicBezTo>
                  <a:pt x="88171" y="23698"/>
                  <a:pt x="91630" y="33342"/>
                  <a:pt x="92110" y="39280"/>
                </a:cubicBezTo>
                <a:cubicBezTo>
                  <a:pt x="92589" y="45217"/>
                  <a:pt x="86415" y="50085"/>
                  <a:pt x="85404" y="56206"/>
                </a:cubicBezTo>
                <a:cubicBezTo>
                  <a:pt x="84392" y="62326"/>
                  <a:pt x="83806" y="71800"/>
                  <a:pt x="86042" y="76005"/>
                </a:cubicBezTo>
                <a:cubicBezTo>
                  <a:pt x="88277" y="80209"/>
                  <a:pt x="95675" y="80529"/>
                  <a:pt x="98816" y="81434"/>
                </a:cubicBezTo>
                <a:cubicBezTo>
                  <a:pt x="101956" y="82338"/>
                  <a:pt x="103872" y="81434"/>
                  <a:pt x="104884" y="81434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write and compile a program to perform robot's "cognitive" functions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program will include: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Code to interface with Kinect camera and Pioneer robot base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Code to process visual data from Kinect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Code to control the Pioneer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Brute force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Brute force approach</a:t>
            </a:r>
          </a:p>
        </p:txBody>
      </p:sp>
      <p:pic>
        <p:nvPicPr>
          <p:cNvPr descr="KinectSensor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5326658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429" y="5072837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299" y="5233473"/>
            <a:ext cx="2200957" cy="101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Shape 182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183" name="Shape 183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sp>
        <p:nvSpPr>
          <p:cNvPr id="184" name="Shape 184"/>
          <p:cNvSpPr txBox="1"/>
          <p:nvPr/>
        </p:nvSpPr>
        <p:spPr>
          <a:xfrm rot="-5400000">
            <a:off x="-348606" y="525832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3047533" y="5791525"/>
            <a:ext cx="886016" cy="0"/>
            <a:chOff x="3047533" y="5743262"/>
            <a:chExt cx="886016" cy="0"/>
          </a:xfrm>
        </p:grpSpPr>
        <p:cxnSp>
          <p:nvCxnSpPr>
            <p:cNvPr id="186" name="Shape 186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88" name="Shape 188"/>
          <p:cNvSpPr txBox="1"/>
          <p:nvPr/>
        </p:nvSpPr>
        <p:spPr>
          <a:xfrm>
            <a:off x="3143291" y="5325512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5946308" y="5325512"/>
            <a:ext cx="886016" cy="466012"/>
            <a:chOff x="5946308" y="5373775"/>
            <a:chExt cx="886016" cy="466012"/>
          </a:xfrm>
        </p:grpSpPr>
        <p:grpSp>
          <p:nvGrpSpPr>
            <p:cNvPr id="190" name="Shape 190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191" name="Shape 191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92" name="Shape 192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93" name="Shape 193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08" y="1580454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Shape 195"/>
          <p:cNvGrpSpPr/>
          <p:nvPr/>
        </p:nvGrpSpPr>
        <p:grpSpPr>
          <a:xfrm rot="5400000">
            <a:off x="4512758" y="4337874"/>
            <a:ext cx="886016" cy="0"/>
            <a:chOff x="3047533" y="5743262"/>
            <a:chExt cx="886016" cy="0"/>
          </a:xfrm>
        </p:grpSpPr>
        <p:cxnSp>
          <p:nvCxnSpPr>
            <p:cNvPr id="196" name="Shape 196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7" name="Shape 197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brain.png"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87" y="5358584"/>
            <a:ext cx="1030575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Shape 199"/>
          <p:cNvGrpSpPr/>
          <p:nvPr/>
        </p:nvGrpSpPr>
        <p:grpSpPr>
          <a:xfrm>
            <a:off x="2059849" y="3866899"/>
            <a:ext cx="1021800" cy="1021800"/>
            <a:chOff x="1237524" y="3009924"/>
            <a:chExt cx="1021800" cy="1021800"/>
          </a:xfrm>
        </p:grpSpPr>
        <p:cxnSp>
          <p:nvCxnSpPr>
            <p:cNvPr id="200" name="Shape 200"/>
            <p:cNvCxnSpPr/>
            <p:nvPr/>
          </p:nvCxnSpPr>
          <p:spPr>
            <a:xfrm flipH="1" rot="10800000">
              <a:off x="1748425" y="3009924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1" name="Shape 201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02" name="Shape 202"/>
          <p:cNvGrpSpPr/>
          <p:nvPr/>
        </p:nvGrpSpPr>
        <p:grpSpPr>
          <a:xfrm flipH="1" rot="10800000">
            <a:off x="6600824" y="3866899"/>
            <a:ext cx="1021800" cy="1021800"/>
            <a:chOff x="1237524" y="3009924"/>
            <a:chExt cx="1021800" cy="1021800"/>
          </a:xfrm>
        </p:grpSpPr>
        <p:cxnSp>
          <p:nvCxnSpPr>
            <p:cNvPr id="203" name="Shape 203"/>
            <p:cNvCxnSpPr/>
            <p:nvPr/>
          </p:nvCxnSpPr>
          <p:spPr>
            <a:xfrm flipH="1" rot="10800000">
              <a:off x="1748425" y="3009924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4" name="Shape 204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05" name="Shape 205"/>
          <p:cNvSpPr txBox="1"/>
          <p:nvPr/>
        </p:nvSpPr>
        <p:spPr>
          <a:xfrm>
            <a:off x="947523" y="3894933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Kinect driver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110186" y="3894933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Pioneer driver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Brute force approach</a:t>
            </a:r>
          </a:p>
        </p:txBody>
      </p:sp>
      <p:pic>
        <p:nvPicPr>
          <p:cNvPr descr="KinectSensor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5326658"/>
            <a:ext cx="2175489" cy="833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429" y="5072837"/>
            <a:ext cx="1908569" cy="134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299" y="5233473"/>
            <a:ext cx="2200957" cy="101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Shape 215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lg" w="lg" type="none"/>
            <a:tailEnd len="lg" w="lg" type="none"/>
          </a:ln>
        </p:spPr>
      </p:cxnSp>
      <p:sp>
        <p:nvSpPr>
          <p:cNvPr id="216" name="Shape 216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Software</a:t>
            </a:r>
          </a:p>
        </p:txBody>
      </p:sp>
      <p:sp>
        <p:nvSpPr>
          <p:cNvPr id="217" name="Shape 217"/>
          <p:cNvSpPr txBox="1"/>
          <p:nvPr/>
        </p:nvSpPr>
        <p:spPr>
          <a:xfrm rot="-5400000">
            <a:off x="-348606" y="5258326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Hardware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3047533" y="5791525"/>
            <a:ext cx="886016" cy="0"/>
            <a:chOff x="3047533" y="5743262"/>
            <a:chExt cx="886016" cy="0"/>
          </a:xfrm>
        </p:grpSpPr>
        <p:cxnSp>
          <p:nvCxnSpPr>
            <p:cNvPr id="219" name="Shape 219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21" name="Shape 221"/>
          <p:cNvSpPr txBox="1"/>
          <p:nvPr/>
        </p:nvSpPr>
        <p:spPr>
          <a:xfrm>
            <a:off x="3143291" y="5325512"/>
            <a:ext cx="6944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USB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5946308" y="5325512"/>
            <a:ext cx="886016" cy="466012"/>
            <a:chOff x="5946308" y="5373775"/>
            <a:chExt cx="886016" cy="466012"/>
          </a:xfrm>
        </p:grpSpPr>
        <p:grpSp>
          <p:nvGrpSpPr>
            <p:cNvPr id="223" name="Shape 223"/>
            <p:cNvGrpSpPr/>
            <p:nvPr/>
          </p:nvGrpSpPr>
          <p:grpSpPr>
            <a:xfrm>
              <a:off x="5946308" y="5839787"/>
              <a:ext cx="886016" cy="0"/>
              <a:chOff x="3047533" y="5743262"/>
              <a:chExt cx="886016" cy="0"/>
            </a:xfrm>
          </p:grpSpPr>
          <p:cxnSp>
            <p:nvCxnSpPr>
              <p:cNvPr id="224" name="Shape 224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 rot="10800000">
                <a:off x="3047533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226" name="Shape 226"/>
            <p:cNvSpPr txBox="1"/>
            <p:nvPr/>
          </p:nvSpPr>
          <p:spPr>
            <a:xfrm>
              <a:off x="6042066" y="5373775"/>
              <a:ext cx="694499" cy="31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USB</a:t>
              </a:r>
            </a:p>
          </p:txBody>
        </p:sp>
      </p:grpSp>
      <p:pic>
        <p:nvPicPr>
          <p:cNvPr descr="brain.png"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08" y="1580454"/>
            <a:ext cx="3290075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Shape 228"/>
          <p:cNvGrpSpPr/>
          <p:nvPr/>
        </p:nvGrpSpPr>
        <p:grpSpPr>
          <a:xfrm rot="5400000">
            <a:off x="4512758" y="4337874"/>
            <a:ext cx="886016" cy="0"/>
            <a:chOff x="3047533" y="5743262"/>
            <a:chExt cx="886016" cy="0"/>
          </a:xfrm>
        </p:grpSpPr>
        <p:cxnSp>
          <p:nvCxnSpPr>
            <p:cNvPr id="229" name="Shape 229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3047533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brain.png"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87" y="5358584"/>
            <a:ext cx="1030575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Shape 232"/>
          <p:cNvGrpSpPr/>
          <p:nvPr/>
        </p:nvGrpSpPr>
        <p:grpSpPr>
          <a:xfrm>
            <a:off x="2059849" y="3866899"/>
            <a:ext cx="1021800" cy="1021800"/>
            <a:chOff x="1237524" y="3009924"/>
            <a:chExt cx="1021800" cy="1021800"/>
          </a:xfrm>
        </p:grpSpPr>
        <p:cxnSp>
          <p:nvCxnSpPr>
            <p:cNvPr id="233" name="Shape 233"/>
            <p:cNvCxnSpPr/>
            <p:nvPr/>
          </p:nvCxnSpPr>
          <p:spPr>
            <a:xfrm flipH="1" rot="10800000">
              <a:off x="1748425" y="3009924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 flipH="1" rot="10800000">
            <a:off x="6600824" y="3866899"/>
            <a:ext cx="1021800" cy="1021800"/>
            <a:chOff x="1237524" y="3009924"/>
            <a:chExt cx="1021800" cy="1021800"/>
          </a:xfrm>
        </p:grpSpPr>
        <p:cxnSp>
          <p:nvCxnSpPr>
            <p:cNvPr id="236" name="Shape 236"/>
            <p:cNvCxnSpPr/>
            <p:nvPr/>
          </p:nvCxnSpPr>
          <p:spPr>
            <a:xfrm flipH="1" rot="10800000">
              <a:off x="1748425" y="3009924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7" name="Shape 237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38" name="Shape 238"/>
          <p:cNvSpPr txBox="1"/>
          <p:nvPr/>
        </p:nvSpPr>
        <p:spPr>
          <a:xfrm>
            <a:off x="947523" y="3894933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Kinect driver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110186" y="3894933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Pioneer driver</a:t>
            </a:r>
          </a:p>
        </p:txBody>
      </p:sp>
      <p:pic>
        <p:nvPicPr>
          <p:cNvPr descr="1324692075001.png"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8797" y="1217224"/>
            <a:ext cx="1982525" cy="16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7433522" y="2795075"/>
            <a:ext cx="1567799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Problem?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