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Show the robot.</a:t>
            </a:r>
          </a:p>
          <a:p>
            <a:pPr lvl="0" rtl="0">
              <a:spcBef>
                <a:spcPts val="0"/>
              </a:spcBef>
              <a:buNone/>
            </a:pPr>
            <a:r>
              <a:rPr lang="en"/>
              <a:t>Kobuki base - wheels, odometry, batteries, external power, bumper sensors, cliff sensors.</a:t>
            </a:r>
          </a:p>
          <a:p>
            <a:pPr lvl="0" rtl="0">
              <a:spcBef>
                <a:spcPts val="0"/>
              </a:spcBef>
              <a:buNone/>
            </a:pPr>
            <a:r>
              <a:rPr lang="en"/>
              <a:t>RGBD sensor - main perception source</a:t>
            </a:r>
          </a:p>
          <a:p>
            <a:pPr lvl="0" rtl="0">
              <a:spcBef>
                <a:spcPts val="0"/>
              </a:spcBef>
              <a:buNone/>
            </a:pPr>
            <a:r>
              <a:rPr lang="en"/>
              <a:t>Netbook - the brain of the robot that connects to hardware and runs ROS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Our robot has many static and moving parts. We want to control this robot. Let’s take a simple example. Let’s say our robot is moving towards some goal and we are using proportional control to control it. To use it we have to know what is the position of the robot relative to the goal point in the real world. Let’s have another example. We have a robot with a gripper and we have a camera and we have found a bottle of water using our camera. Now we want to grasp it. In order to move the gripper to the bottle we have to know where the gripper is right now. In other words, if we want to control the robot, we need to answer the question: what is the current state of the robot? This includes both it’s state relative to the real world and it’s own internal state.</a:t>
            </a:r>
          </a:p>
          <a:p>
            <a:pPr lvl="0" rtl="0">
              <a:spcBef>
                <a:spcPts val="0"/>
              </a:spcBef>
              <a:buNone/>
            </a:pPr>
            <a:r>
              <a:rPr lang="en"/>
              <a:t>So how do we represent the robot state. Our robot consists of many moving parts. Each one of them can be associated with a coordinate frame. We can represent the state of the robot using the relative poses between these frames.</a:t>
            </a:r>
          </a:p>
          <a:p>
            <a:pPr lvl="0" rtl="0">
              <a:spcBef>
                <a:spcPts val="0"/>
              </a:spcBef>
              <a:buNone/>
            </a:pPr>
            <a:r>
              <a:rPr lang="en"/>
              <a:t>What other information about these coordinate systems we might need? Consider the same example of a robot moving towards a goal. Let’s say we are far away from our goal point and our robot is not moving. Our proportional control will tell it to immediately start moving with maximum speed. Not good! We need to know the velocity of the robot relative to the map to make sure that the robot moves smoothly.</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a:t>In order for us to control the robot we must be able to answer the question what is the current state of the robot. How do we even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Show the robot.</a:t>
            </a:r>
          </a:p>
          <a:p>
            <a:pPr lvl="0" rtl="0">
              <a:spcBef>
                <a:spcPts val="0"/>
              </a:spcBef>
              <a:buNone/>
            </a:pPr>
            <a:r>
              <a:rPr lang="en"/>
              <a:t>Kobuki base - wheels, odometry, batteries, external power, bumper sensors, cliff sensors.</a:t>
            </a:r>
          </a:p>
          <a:p>
            <a:pPr lvl="0" rtl="0">
              <a:spcBef>
                <a:spcPts val="0"/>
              </a:spcBef>
              <a:buNone/>
            </a:pPr>
            <a:r>
              <a:rPr lang="en"/>
              <a:t>RGBD sensor - main perception source</a:t>
            </a:r>
          </a:p>
          <a:p>
            <a:pPr lvl="0" rtl="0">
              <a:spcBef>
                <a:spcPts val="0"/>
              </a:spcBef>
              <a:buNone/>
            </a:pPr>
            <a:r>
              <a:rPr lang="en"/>
              <a:t>Netbook - the brain of the robot that connects to hardware and runs ROS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Our robot has many static and moving parts. We want to control this robot. Let’s take a simple example. Let’s say our robot is moving towards some goal and we are using proportional control to control it. To use it we have to know what is the position of the robot relative to the goal point in the real world. Let’s have another example. We have a robot with a gripper and we have a camera and we have found a bottle of water using our camera. Now we want to grasp it. In order to move the gripper to the bottle we have to know where the gripper is right now. In other words, if we want to control the robot, we need to answer the question: what is the current state of the robot? This includes both it’s state relative to the real world and it’s own internal state.</a:t>
            </a:r>
          </a:p>
          <a:p>
            <a:pPr lvl="0" rtl="0">
              <a:spcBef>
                <a:spcPts val="0"/>
              </a:spcBef>
              <a:buNone/>
            </a:pPr>
            <a:r>
              <a:rPr lang="en"/>
              <a:t>So how do we represent the robot state. Our robot consists of many moving parts. Each one of them can be associated with a coordinate frame. We can represent the state of the robot using the relative poses between these frames.</a:t>
            </a:r>
          </a:p>
          <a:p>
            <a:pPr lvl="0" rtl="0">
              <a:spcBef>
                <a:spcPts val="0"/>
              </a:spcBef>
              <a:buNone/>
            </a:pPr>
            <a:r>
              <a:rPr lang="en"/>
              <a:t>What other information about these coordinate systems we might need? Consider the same example of a robot moving towards a goal. Let’s say we are far away from our goal point and our robot is not moving. Our proportional control will tell it to immediately start moving with maximum speed. Not good! We need to know the velocity of the robot relative to the map to make sure that the robot moves smoothly.</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a:t>In order for us to control the robot we must be able to answer the question what is the current state of the robot. How do we even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685800" y="2111123"/>
            <a:ext cx="7772400" cy="1546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1" name="Shape 11"/>
          <p:cNvSpPr txBox="1"/>
          <p:nvPr>
            <p:ph idx="1" type="subTitle"/>
          </p:nvPr>
        </p:nvSpPr>
        <p:spPr>
          <a:xfrm>
            <a:off x="685800" y="3786737"/>
            <a:ext cx="7772400" cy="1046400"/>
          </a:xfrm>
          <a:prstGeom prst="rect">
            <a:avLst/>
          </a:prstGeom>
        </p:spPr>
        <p:txBody>
          <a:bodyPr anchorCtr="0" anchor="t" bIns="91425" lIns="91425" rIns="91425" tIns="91425"/>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
        <p:nvSpPr>
          <p:cNvPr id="12" name="Shape 1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8" name="Shape 48"/>
        <p:cNvGrpSpPr/>
        <p:nvPr/>
      </p:nvGrpSpPr>
      <p:grpSpPr>
        <a:xfrm>
          <a:off x="0" y="0"/>
          <a:ext cx="0" cy="0"/>
          <a:chOff x="0" y="0"/>
          <a:chExt cx="0" cy="0"/>
        </a:xfrm>
      </p:grpSpPr>
      <p:sp>
        <p:nvSpPr>
          <p:cNvPr id="49" name="Shape 49"/>
          <p:cNvSpPr txBox="1"/>
          <p:nvPr>
            <p:ph type="title"/>
          </p:nvPr>
        </p:nvSpPr>
        <p:spPr>
          <a:xfrm>
            <a:off x="457200" y="274637"/>
            <a:ext cx="8229600" cy="11430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0" name="Shape 5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1" name="Shape 51"/>
        <p:cNvGrpSpPr/>
        <p:nvPr/>
      </p:nvGrpSpPr>
      <p:grpSpPr>
        <a:xfrm>
          <a:off x="0" y="0"/>
          <a:ext cx="0" cy="0"/>
          <a:chOff x="0" y="0"/>
          <a:chExt cx="0" cy="0"/>
        </a:xfrm>
      </p:grpSpPr>
      <p:sp>
        <p:nvSpPr>
          <p:cNvPr id="52" name="Shape 52"/>
          <p:cNvSpPr txBox="1"/>
          <p:nvPr>
            <p:ph idx="1" type="body"/>
          </p:nvPr>
        </p:nvSpPr>
        <p:spPr>
          <a:xfrm>
            <a:off x="457200" y="5875078"/>
            <a:ext cx="8229600" cy="692700"/>
          </a:xfrm>
          <a:prstGeom prst="rect">
            <a:avLst/>
          </a:prstGeom>
        </p:spPr>
        <p:txBody>
          <a:bodyPr anchorCtr="0" anchor="t" bIns="91425" lIns="91425" rIns="91425" tIns="91425"/>
          <a:lstStyle>
            <a:lvl1pPr lvl="0" rtl="0" algn="ctr">
              <a:spcBef>
                <a:spcPts val="0"/>
              </a:spcBef>
              <a:buClr>
                <a:schemeClr val="dk1"/>
              </a:buClr>
              <a:buSzPct val="100000"/>
              <a:buNone/>
              <a:defRPr sz="1800">
                <a:solidFill>
                  <a:schemeClr val="dk1"/>
                </a:solidFill>
              </a:defRPr>
            </a:lvl1pPr>
          </a:lstStyle>
          <a:p/>
        </p:txBody>
      </p:sp>
      <p:sp>
        <p:nvSpPr>
          <p:cNvPr id="53" name="Shape 53"/>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4" name="Shape 54"/>
        <p:cNvGrpSpPr/>
        <p:nvPr/>
      </p:nvGrpSpPr>
      <p:grpSpPr>
        <a:xfrm>
          <a:off x="0" y="0"/>
          <a:ext cx="0" cy="0"/>
          <a:chOff x="0" y="0"/>
          <a:chExt cx="0" cy="0"/>
        </a:xfrm>
      </p:grpSpPr>
      <p:sp>
        <p:nvSpPr>
          <p:cNvPr id="55" name="Shape 55"/>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5" name="Shape 15"/>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5" name="Shape 25"/>
        <p:cNvGrpSpPr/>
        <p:nvPr/>
      </p:nvGrpSpPr>
      <p:grpSpPr>
        <a:xfrm>
          <a:off x="0" y="0"/>
          <a:ext cx="0" cy="0"/>
          <a:chOff x="0" y="0"/>
          <a:chExt cx="0" cy="0"/>
        </a:xfrm>
      </p:grpSpPr>
      <p:sp>
        <p:nvSpPr>
          <p:cNvPr id="26" name="Shape 26"/>
          <p:cNvSpPr txBox="1"/>
          <p:nvPr>
            <p:ph idx="1" type="body"/>
          </p:nvPr>
        </p:nvSpPr>
        <p:spPr>
          <a:xfrm>
            <a:off x="457200" y="5875078"/>
            <a:ext cx="8229600" cy="692700"/>
          </a:xfrm>
          <a:prstGeom prst="rect">
            <a:avLst/>
          </a:prstGeom>
        </p:spPr>
        <p:txBody>
          <a:bodyPr anchorCtr="0" anchor="t" bIns="91425" lIns="91425" rIns="91425" tIns="91425"/>
          <a:lstStyle>
            <a:lvl1pPr lvl="0" algn="ctr">
              <a:spcBef>
                <a:spcPts val="360"/>
              </a:spcBef>
              <a:buSzPct val="100000"/>
              <a:buNone/>
              <a:defRPr sz="1800"/>
            </a:lvl1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8" name="Shape 28"/>
        <p:cNvGrpSpPr/>
        <p:nvPr/>
      </p:nvGrpSpPr>
      <p:grpSpPr>
        <a:xfrm>
          <a:off x="0" y="0"/>
          <a:ext cx="0" cy="0"/>
          <a:chOff x="0" y="0"/>
          <a:chExt cx="0" cy="0"/>
        </a:xfrm>
      </p:grpSpPr>
      <p:sp>
        <p:nvSpPr>
          <p:cNvPr id="29" name="Shape 2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34" name="Shape 34"/>
        <p:cNvGrpSpPr/>
        <p:nvPr/>
      </p:nvGrpSpPr>
      <p:grpSpPr>
        <a:xfrm>
          <a:off x="0" y="0"/>
          <a:ext cx="0" cy="0"/>
          <a:chOff x="0" y="0"/>
          <a:chExt cx="0" cy="0"/>
        </a:xfrm>
      </p:grpSpPr>
      <p:sp>
        <p:nvSpPr>
          <p:cNvPr id="35" name="Shape 35"/>
          <p:cNvSpPr txBox="1"/>
          <p:nvPr>
            <p:ph idx="1" type="subTitle"/>
          </p:nvPr>
        </p:nvSpPr>
        <p:spPr>
          <a:xfrm>
            <a:off x="685800" y="3786737"/>
            <a:ext cx="7772400" cy="1046400"/>
          </a:xfrm>
          <a:prstGeom prst="rect">
            <a:avLst/>
          </a:prstGeom>
        </p:spPr>
        <p:txBody>
          <a:bodyPr anchorCtr="0" anchor="t" bIns="91425" lIns="91425" rIns="91425" tIns="91425"/>
          <a:lstStyle>
            <a:lvl1pPr lvl="0" rtl="0" algn="ctr">
              <a:spcBef>
                <a:spcPts val="0"/>
              </a:spcBef>
              <a:buNone/>
              <a:defRPr/>
            </a:lvl1pPr>
            <a:lvl2pPr lvl="1" rtl="0" algn="ctr">
              <a:spcBef>
                <a:spcPts val="0"/>
              </a:spcBef>
              <a:buClr>
                <a:schemeClr val="dk2"/>
              </a:buClr>
              <a:buSzPct val="100000"/>
              <a:buNone/>
              <a:defRPr sz="3000">
                <a:solidFill>
                  <a:schemeClr val="dk2"/>
                </a:solidFill>
              </a:defRPr>
            </a:lvl2pPr>
            <a:lvl3pPr lvl="2" rtl="0" algn="ctr">
              <a:spcBef>
                <a:spcPts val="0"/>
              </a:spcBef>
              <a:buClr>
                <a:schemeClr val="dk2"/>
              </a:buClr>
              <a:buSzPct val="100000"/>
              <a:buNone/>
              <a:defRPr sz="3000">
                <a:solidFill>
                  <a:schemeClr val="dk2"/>
                </a:solidFill>
              </a:defRPr>
            </a:lvl3pPr>
            <a:lvl4pPr lvl="3" rtl="0" algn="ctr">
              <a:spcBef>
                <a:spcPts val="0"/>
              </a:spcBef>
              <a:buClr>
                <a:schemeClr val="dk2"/>
              </a:buClr>
              <a:buSzPct val="100000"/>
              <a:buNone/>
              <a:defRPr sz="3000">
                <a:solidFill>
                  <a:schemeClr val="dk2"/>
                </a:solidFill>
              </a:defRPr>
            </a:lvl4pPr>
            <a:lvl5pPr lvl="4" rtl="0" algn="ctr">
              <a:spcBef>
                <a:spcPts val="0"/>
              </a:spcBef>
              <a:buClr>
                <a:schemeClr val="dk2"/>
              </a:buClr>
              <a:buSzPct val="100000"/>
              <a:buNone/>
              <a:defRPr sz="3000">
                <a:solidFill>
                  <a:schemeClr val="dk2"/>
                </a:solidFill>
              </a:defRPr>
            </a:lvl5pPr>
            <a:lvl6pPr lvl="5" rtl="0" algn="ctr">
              <a:spcBef>
                <a:spcPts val="0"/>
              </a:spcBef>
              <a:buClr>
                <a:schemeClr val="dk2"/>
              </a:buClr>
              <a:buSzPct val="100000"/>
              <a:buNone/>
              <a:defRPr sz="3000">
                <a:solidFill>
                  <a:schemeClr val="dk2"/>
                </a:solidFill>
              </a:defRPr>
            </a:lvl6pPr>
            <a:lvl7pPr lvl="6" rtl="0" algn="ctr">
              <a:spcBef>
                <a:spcPts val="0"/>
              </a:spcBef>
              <a:buClr>
                <a:schemeClr val="dk2"/>
              </a:buClr>
              <a:buSzPct val="100000"/>
              <a:buNone/>
              <a:defRPr sz="3000">
                <a:solidFill>
                  <a:schemeClr val="dk2"/>
                </a:solidFill>
              </a:defRPr>
            </a:lvl7pPr>
            <a:lvl8pPr lvl="7" rtl="0" algn="ctr">
              <a:spcBef>
                <a:spcPts val="0"/>
              </a:spcBef>
              <a:buClr>
                <a:schemeClr val="dk2"/>
              </a:buClr>
              <a:buSzPct val="100000"/>
              <a:buNone/>
              <a:defRPr sz="3000">
                <a:solidFill>
                  <a:schemeClr val="dk2"/>
                </a:solidFill>
              </a:defRPr>
            </a:lvl8pPr>
            <a:lvl9pPr lvl="8" rtl="0" algn="ctr">
              <a:spcBef>
                <a:spcPts val="0"/>
              </a:spcBef>
              <a:buClr>
                <a:schemeClr val="dk2"/>
              </a:buClr>
              <a:buSzPct val="100000"/>
              <a:buNone/>
              <a:defRPr sz="3000">
                <a:solidFill>
                  <a:schemeClr val="dk2"/>
                </a:solidFill>
              </a:defRPr>
            </a:lvl9pPr>
          </a:lstStyle>
          <a:p/>
        </p:txBody>
      </p:sp>
      <p:sp>
        <p:nvSpPr>
          <p:cNvPr id="36" name="Shape 36"/>
          <p:cNvSpPr txBox="1"/>
          <p:nvPr>
            <p:ph type="ctrTitle"/>
          </p:nvPr>
        </p:nvSpPr>
        <p:spPr>
          <a:xfrm>
            <a:off x="685800" y="2111123"/>
            <a:ext cx="7772400" cy="1546500"/>
          </a:xfrm>
          <a:prstGeom prst="rect">
            <a:avLst/>
          </a:prstGeom>
        </p:spPr>
        <p:txBody>
          <a:bodyPr anchorCtr="0" anchor="b" bIns="91425" lIns="91425" rIns="91425" tIns="91425"/>
          <a:lstStyle>
            <a:lvl1pPr lvl="0" rtl="0" algn="ctr">
              <a:spcBef>
                <a:spcPts val="0"/>
              </a:spcBef>
              <a:buClr>
                <a:srgbClr val="FF2A2A"/>
              </a:buClr>
              <a:buSzPct val="100000"/>
              <a:defRPr sz="4800">
                <a:solidFill>
                  <a:srgbClr val="FF2A2A"/>
                </a:solidFill>
              </a:defRPr>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38" name="Shape 38"/>
        <p:cNvGrpSpPr/>
        <p:nvPr/>
      </p:nvGrpSpPr>
      <p:grpSpPr>
        <a:xfrm>
          <a:off x="0" y="0"/>
          <a:ext cx="0" cy="0"/>
          <a:chOff x="0" y="0"/>
          <a:chExt cx="0" cy="0"/>
        </a:xfrm>
      </p:grpSpPr>
      <p:sp>
        <p:nvSpPr>
          <p:cNvPr id="39" name="Shape 39"/>
          <p:cNvSpPr txBox="1"/>
          <p:nvPr>
            <p:ph idx="1" type="body"/>
          </p:nvPr>
        </p:nvSpPr>
        <p:spPr>
          <a:xfrm>
            <a:off x="457200" y="1287925"/>
            <a:ext cx="8229600" cy="5069400"/>
          </a:xfrm>
          <a:prstGeom prst="rect">
            <a:avLst/>
          </a:prstGeom>
        </p:spPr>
        <p:txBody>
          <a:bodyPr anchorCtr="0" anchor="t" bIns="91425" lIns="91425" rIns="91425" tIns="91425"/>
          <a:lstStyle>
            <a:lvl1pPr lvl="0" rtl="0">
              <a:spcBef>
                <a:spcPts val="0"/>
              </a:spcBef>
              <a:buFont typeface="PT Sans Narrow"/>
              <a:buChar char="●"/>
              <a:defRPr>
                <a:latin typeface="PT Sans Narrow"/>
                <a:ea typeface="PT Sans Narrow"/>
                <a:cs typeface="PT Sans Narrow"/>
                <a:sym typeface="PT Sans Narrow"/>
              </a:defRPr>
            </a:lvl1pPr>
            <a:lvl2pPr lvl="1" rtl="0">
              <a:spcBef>
                <a:spcPts val="0"/>
              </a:spcBef>
              <a:buFont typeface="PT Sans Narrow"/>
              <a:buChar char="○"/>
              <a:defRPr>
                <a:latin typeface="PT Sans Narrow"/>
                <a:ea typeface="PT Sans Narrow"/>
                <a:cs typeface="PT Sans Narrow"/>
                <a:sym typeface="PT Sans Narrow"/>
              </a:defRPr>
            </a:lvl2pPr>
            <a:lvl3pPr lvl="2" rtl="0">
              <a:spcBef>
                <a:spcPts val="0"/>
              </a:spcBef>
              <a:buFont typeface="PT Sans Narrow"/>
              <a:buChar char="■"/>
              <a:defRPr>
                <a:latin typeface="PT Sans Narrow"/>
                <a:ea typeface="PT Sans Narrow"/>
                <a:cs typeface="PT Sans Narrow"/>
                <a:sym typeface="PT Sans Narrow"/>
              </a:defRPr>
            </a:lvl3pPr>
            <a:lvl4pPr lvl="3" rtl="0">
              <a:spcBef>
                <a:spcPts val="0"/>
              </a:spcBef>
              <a:buFont typeface="PT Sans Narrow"/>
              <a:buChar char="●"/>
              <a:defRPr>
                <a:latin typeface="PT Sans Narrow"/>
                <a:ea typeface="PT Sans Narrow"/>
                <a:cs typeface="PT Sans Narrow"/>
                <a:sym typeface="PT Sans Narrow"/>
              </a:defRPr>
            </a:lvl4pPr>
            <a:lvl5pPr lvl="4" rtl="0">
              <a:spcBef>
                <a:spcPts val="0"/>
              </a:spcBef>
              <a:buFont typeface="PT Sans Narrow"/>
              <a:buChar char="○"/>
              <a:defRPr>
                <a:latin typeface="PT Sans Narrow"/>
                <a:ea typeface="PT Sans Narrow"/>
                <a:cs typeface="PT Sans Narrow"/>
                <a:sym typeface="PT Sans Narrow"/>
              </a:defRPr>
            </a:lvl5pPr>
            <a:lvl6pPr lvl="5" rtl="0">
              <a:spcBef>
                <a:spcPts val="0"/>
              </a:spcBef>
              <a:buFont typeface="PT Sans Narrow"/>
              <a:buChar char="■"/>
              <a:defRPr>
                <a:latin typeface="PT Sans Narrow"/>
                <a:ea typeface="PT Sans Narrow"/>
                <a:cs typeface="PT Sans Narrow"/>
                <a:sym typeface="PT Sans Narrow"/>
              </a:defRPr>
            </a:lvl6pPr>
            <a:lvl7pPr lvl="6" rtl="0">
              <a:spcBef>
                <a:spcPts val="0"/>
              </a:spcBef>
              <a:buFont typeface="PT Sans Narrow"/>
              <a:buChar char="●"/>
              <a:defRPr>
                <a:latin typeface="PT Sans Narrow"/>
                <a:ea typeface="PT Sans Narrow"/>
                <a:cs typeface="PT Sans Narrow"/>
                <a:sym typeface="PT Sans Narrow"/>
              </a:defRPr>
            </a:lvl7pPr>
            <a:lvl8pPr lvl="7" rtl="0">
              <a:spcBef>
                <a:spcPts val="0"/>
              </a:spcBef>
              <a:buFont typeface="PT Sans Narrow"/>
              <a:buChar char="○"/>
              <a:defRPr>
                <a:latin typeface="PT Sans Narrow"/>
                <a:ea typeface="PT Sans Narrow"/>
                <a:cs typeface="PT Sans Narrow"/>
                <a:sym typeface="PT Sans Narrow"/>
              </a:defRPr>
            </a:lvl8pPr>
            <a:lvl9pPr lvl="8" rtl="0">
              <a:spcBef>
                <a:spcPts val="0"/>
              </a:spcBef>
              <a:buFont typeface="PT Sans Narrow"/>
              <a:buChar char="■"/>
              <a:defRPr>
                <a:latin typeface="PT Sans Narrow"/>
                <a:ea typeface="PT Sans Narrow"/>
                <a:cs typeface="PT Sans Narrow"/>
                <a:sym typeface="PT Sans Narrow"/>
              </a:defRPr>
            </a:lvl9pPr>
          </a:lstStyle>
          <a:p/>
        </p:txBody>
      </p:sp>
      <p:sp>
        <p:nvSpPr>
          <p:cNvPr id="40" name="Shape 4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41" name="Shape 41"/>
          <p:cNvSpPr/>
          <p:nvPr/>
        </p:nvSpPr>
        <p:spPr>
          <a:xfrm>
            <a:off x="150" y="0"/>
            <a:ext cx="9144000" cy="946499"/>
          </a:xfrm>
          <a:prstGeom prst="rect">
            <a:avLst/>
          </a:prstGeom>
          <a:solidFill>
            <a:srgbClr val="FF2A2A"/>
          </a:solidFill>
          <a:ln>
            <a:noFill/>
          </a:ln>
        </p:spPr>
        <p:txBody>
          <a:bodyPr anchorCtr="0" anchor="ctr" bIns="91425" lIns="91425" rIns="91425" tIns="91425">
            <a:noAutofit/>
          </a:bodyPr>
          <a:lstStyle/>
          <a:p>
            <a:pPr lvl="0" rtl="0">
              <a:spcBef>
                <a:spcPts val="0"/>
              </a:spcBef>
              <a:buNone/>
            </a:pPr>
            <a:r>
              <a:t/>
            </a:r>
            <a:endParaRPr>
              <a:solidFill>
                <a:srgbClr val="F1C232"/>
              </a:solidFill>
            </a:endParaRPr>
          </a:p>
        </p:txBody>
      </p:sp>
      <p:sp>
        <p:nvSpPr>
          <p:cNvPr id="42" name="Shape 42"/>
          <p:cNvSpPr txBox="1"/>
          <p:nvPr>
            <p:ph type="title"/>
          </p:nvPr>
        </p:nvSpPr>
        <p:spPr>
          <a:xfrm>
            <a:off x="0" y="86850"/>
            <a:ext cx="9144000" cy="772800"/>
          </a:xfrm>
          <a:prstGeom prst="rect">
            <a:avLst/>
          </a:prstGeom>
        </p:spPr>
        <p:txBody>
          <a:bodyPr anchorCtr="0" anchor="b" bIns="91425" lIns="91425" rIns="91425" tIns="91425"/>
          <a:lstStyle>
            <a:lvl1pPr lvl="0" rtl="0" algn="ctr">
              <a:spcBef>
                <a:spcPts val="0"/>
              </a:spcBef>
              <a:buSzPct val="100000"/>
              <a:buFont typeface="PT Sans Narrow"/>
              <a:defRPr b="0" sz="4000">
                <a:latin typeface="PT Sans Narrow"/>
                <a:ea typeface="PT Sans Narrow"/>
                <a:cs typeface="PT Sans Narrow"/>
                <a:sym typeface="PT Sans Narrow"/>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43" name="Shape 43"/>
        <p:cNvGrpSpPr/>
        <p:nvPr/>
      </p:nvGrpSpPr>
      <p:grpSpPr>
        <a:xfrm>
          <a:off x="0" y="0"/>
          <a:ext cx="0" cy="0"/>
          <a:chOff x="0" y="0"/>
          <a:chExt cx="0" cy="0"/>
        </a:xfrm>
      </p:grpSpPr>
      <p:sp>
        <p:nvSpPr>
          <p:cNvPr id="44" name="Shape 44"/>
          <p:cNvSpPr txBox="1"/>
          <p:nvPr>
            <p:ph type="title"/>
          </p:nvPr>
        </p:nvSpPr>
        <p:spPr>
          <a:xfrm>
            <a:off x="457200" y="274637"/>
            <a:ext cx="8229600" cy="11430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5" name="Shape 45"/>
          <p:cNvSpPr txBox="1"/>
          <p:nvPr>
            <p:ph idx="1" type="body"/>
          </p:nvPr>
        </p:nvSpPr>
        <p:spPr>
          <a:xfrm>
            <a:off x="457200" y="1600200"/>
            <a:ext cx="3994500" cy="4967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6" name="Shape 46"/>
          <p:cNvSpPr txBox="1"/>
          <p:nvPr>
            <p:ph idx="2" type="body"/>
          </p:nvPr>
        </p:nvSpPr>
        <p:spPr>
          <a:xfrm>
            <a:off x="4692273" y="1600200"/>
            <a:ext cx="3994500" cy="4967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7" name="Shape 4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dk1"/>
              </a:buClr>
              <a:buSzPct val="100000"/>
              <a:buNone/>
              <a:defRPr b="1" sz="3600">
                <a:solidFill>
                  <a:schemeClr val="dk1"/>
                </a:solidFill>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b="50%" l="50%" r="50%" t="50%"/>
          </a:path>
          <a:tileRect/>
        </a:gradFill>
      </p:bgPr>
    </p:bg>
    <p:spTree>
      <p:nvGrpSpPr>
        <p:cNvPr id="30" name="Shape 30"/>
        <p:cNvGrpSpPr/>
        <p:nvPr/>
      </p:nvGrpSpPr>
      <p:grpSpPr>
        <a:xfrm>
          <a:off x="0" y="0"/>
          <a:ext cx="0" cy="0"/>
          <a:chOff x="0" y="0"/>
          <a:chExt cx="0" cy="0"/>
        </a:xfrm>
      </p:grpSpPr>
      <p:sp>
        <p:nvSpPr>
          <p:cNvPr id="31" name="Shape 31"/>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spcBef>
                <a:spcPts val="0"/>
              </a:spcBef>
              <a:buClr>
                <a:schemeClr val="dk1"/>
              </a:buClr>
              <a:buSzPct val="100000"/>
              <a:buNone/>
              <a:defRPr b="1" sz="3600">
                <a:solidFill>
                  <a:schemeClr val="dk1"/>
                </a:solidFill>
              </a:defRPr>
            </a:lvl1pPr>
            <a:lvl2pPr lvl="1" rtl="0">
              <a:spcBef>
                <a:spcPts val="0"/>
              </a:spcBef>
              <a:buClr>
                <a:schemeClr val="dk1"/>
              </a:buClr>
              <a:buSzPct val="100000"/>
              <a:buNone/>
              <a:defRPr b="1" sz="3600">
                <a:solidFill>
                  <a:schemeClr val="dk1"/>
                </a:solidFill>
              </a:defRPr>
            </a:lvl2pPr>
            <a:lvl3pPr lvl="2" rtl="0">
              <a:spcBef>
                <a:spcPts val="0"/>
              </a:spcBef>
              <a:buClr>
                <a:schemeClr val="dk1"/>
              </a:buClr>
              <a:buSzPct val="100000"/>
              <a:buNone/>
              <a:defRPr b="1" sz="3600">
                <a:solidFill>
                  <a:schemeClr val="dk1"/>
                </a:solidFill>
              </a:defRPr>
            </a:lvl3pPr>
            <a:lvl4pPr lvl="3" rtl="0">
              <a:spcBef>
                <a:spcPts val="0"/>
              </a:spcBef>
              <a:buClr>
                <a:schemeClr val="dk1"/>
              </a:buClr>
              <a:buSzPct val="100000"/>
              <a:buNone/>
              <a:defRPr b="1" sz="3600">
                <a:solidFill>
                  <a:schemeClr val="dk1"/>
                </a:solidFill>
              </a:defRPr>
            </a:lvl4pPr>
            <a:lvl5pPr lvl="4" rtl="0">
              <a:spcBef>
                <a:spcPts val="0"/>
              </a:spcBef>
              <a:buClr>
                <a:schemeClr val="dk1"/>
              </a:buClr>
              <a:buSzPct val="100000"/>
              <a:buNone/>
              <a:defRPr b="1" sz="3600">
                <a:solidFill>
                  <a:schemeClr val="dk1"/>
                </a:solidFill>
              </a:defRPr>
            </a:lvl5pPr>
            <a:lvl6pPr lvl="5" rtl="0">
              <a:spcBef>
                <a:spcPts val="0"/>
              </a:spcBef>
              <a:buClr>
                <a:schemeClr val="dk1"/>
              </a:buClr>
              <a:buSzPct val="100000"/>
              <a:buNone/>
              <a:defRPr b="1" sz="3600">
                <a:solidFill>
                  <a:schemeClr val="dk1"/>
                </a:solidFill>
              </a:defRPr>
            </a:lvl6pPr>
            <a:lvl7pPr lvl="6" rtl="0">
              <a:spcBef>
                <a:spcPts val="0"/>
              </a:spcBef>
              <a:buClr>
                <a:schemeClr val="dk1"/>
              </a:buClr>
              <a:buSzPct val="100000"/>
              <a:buNone/>
              <a:defRPr b="1" sz="3600">
                <a:solidFill>
                  <a:schemeClr val="dk1"/>
                </a:solidFill>
              </a:defRPr>
            </a:lvl7pPr>
            <a:lvl8pPr lvl="7" rtl="0">
              <a:spcBef>
                <a:spcPts val="0"/>
              </a:spcBef>
              <a:buClr>
                <a:schemeClr val="dk1"/>
              </a:buClr>
              <a:buSzPct val="100000"/>
              <a:buNone/>
              <a:defRPr b="1" sz="3600">
                <a:solidFill>
                  <a:schemeClr val="dk1"/>
                </a:solidFill>
              </a:defRPr>
            </a:lvl8pPr>
            <a:lvl9pPr lvl="8" rtl="0">
              <a:spcBef>
                <a:spcPts val="0"/>
              </a:spcBef>
              <a:buClr>
                <a:schemeClr val="dk1"/>
              </a:buClr>
              <a:buSzPct val="100000"/>
              <a:buNone/>
              <a:defRPr b="1" sz="3600">
                <a:solidFill>
                  <a:schemeClr val="dk1"/>
                </a:solidFill>
              </a:defRPr>
            </a:lvl9pPr>
          </a:lstStyle>
          <a:p/>
        </p:txBody>
      </p:sp>
      <p:sp>
        <p:nvSpPr>
          <p:cNvPr id="32" name="Shape 32"/>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rtl="0">
              <a:spcBef>
                <a:spcPts val="600"/>
              </a:spcBef>
              <a:buSzPct val="100000"/>
              <a:defRPr sz="3000"/>
            </a:lvl1pPr>
            <a:lvl2pPr lvl="1" rtl="0">
              <a:spcBef>
                <a:spcPts val="480"/>
              </a:spcBef>
              <a:buSzPct val="100000"/>
              <a:defRPr sz="2400"/>
            </a:lvl2pPr>
            <a:lvl3pPr lvl="2" rtl="0">
              <a:spcBef>
                <a:spcPts val="480"/>
              </a:spcBef>
              <a:buSzPct val="100000"/>
              <a:defRPr sz="2400"/>
            </a:lvl3pPr>
            <a:lvl4pPr lvl="3" rtl="0">
              <a:spcBef>
                <a:spcPts val="360"/>
              </a:spcBef>
              <a:buSzPct val="100000"/>
              <a:defRPr sz="1800"/>
            </a:lvl4pPr>
            <a:lvl5pPr lvl="4" rtl="0">
              <a:spcBef>
                <a:spcPts val="360"/>
              </a:spcBef>
              <a:buSzPct val="100000"/>
              <a:defRPr sz="1800"/>
            </a:lvl5pPr>
            <a:lvl6pPr lvl="5" rtl="0">
              <a:spcBef>
                <a:spcPts val="360"/>
              </a:spcBef>
              <a:buSzPct val="100000"/>
              <a:defRPr sz="1800"/>
            </a:lvl6pPr>
            <a:lvl7pPr lvl="6" rtl="0">
              <a:spcBef>
                <a:spcPts val="360"/>
              </a:spcBef>
              <a:buSzPct val="100000"/>
              <a:defRPr sz="1800"/>
            </a:lvl7pPr>
            <a:lvl8pPr lvl="7" rtl="0">
              <a:spcBef>
                <a:spcPts val="360"/>
              </a:spcBef>
              <a:buSzPct val="100000"/>
              <a:defRPr sz="1800"/>
            </a:lvl8pPr>
            <a:lvl9pPr lvl="8" rtl="0">
              <a:spcBef>
                <a:spcPts val="360"/>
              </a:spcBef>
              <a:buSzPct val="100000"/>
              <a:defRPr sz="1800"/>
            </a:lvl9pPr>
          </a:lstStyle>
          <a:p/>
        </p:txBody>
      </p:sp>
      <p:sp>
        <p:nvSpPr>
          <p:cNvPr id="33" name="Shape 33"/>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07.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01.png"/><Relationship Id="rId4" Type="http://schemas.openxmlformats.org/officeDocument/2006/relationships/image" Target="../media/image03.png"/><Relationship Id="rId5" Type="http://schemas.openxmlformats.org/officeDocument/2006/relationships/image" Target="../media/image0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1" Type="http://schemas.openxmlformats.org/officeDocument/2006/relationships/hyperlink" Target="http://wiki.ros.org/ROS/Tutorials/WritingPublisherSubscriber%28python%29#rospy_tutorials.2BAC8-Tutorials.2BAC8-WritingPublisherSubscriber.CA-c82832e0d612370fe9886563f0b7f5433f6caee1_13" TargetMode="External"/><Relationship Id="rId10" Type="http://schemas.openxmlformats.org/officeDocument/2006/relationships/hyperlink" Target="http://wiki.ros.org/ROS/Tutorials/WritingPublisherSubscriber%28python%29#rospy_tutorials.2BAC8-Tutorials.2BAC8-WritingPublisherSubscriber.CA-c82832e0d612370fe9886563f0b7f5433f6caee1_11" TargetMode="External"/><Relationship Id="rId13" Type="http://schemas.openxmlformats.org/officeDocument/2006/relationships/hyperlink" Target="http://wiki.ros.org/ROS/Tutorials/WritingPublisherSubscriber%28python%29#rospy_tutorials.2BAC8-Tutorials.2BAC8-WritingPublisherSubscriber.CA-c82832e0d612370fe9886563f0b7f5433f6caee1_15" TargetMode="External"/><Relationship Id="rId12" Type="http://schemas.openxmlformats.org/officeDocument/2006/relationships/hyperlink" Target="http://wiki.ros.org/ROS/Tutorials/WritingPublisherSubscriber%28python%29#rospy_tutorials.2BAC8-Tutorials.2BAC8-WritingPublisherSubscriber.CA-c82832e0d612370fe9886563f0b7f5433f6caee1_14" TargetMode="External"/><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hyperlink" Target="http://wiki.ros.org/ROS/Tutorials/WritingPublisherSubscriber%28python%29#rospy_tutorials.2BAC8-Tutorials.2BAC8-WritingPublisherSubscriber.CA-c82832e0d612370fe9886563f0b7f5433f6caee1_3" TargetMode="External"/><Relationship Id="rId4" Type="http://schemas.openxmlformats.org/officeDocument/2006/relationships/hyperlink" Target="http://wiki.ros.org/ROS/Tutorials/WritingPublisherSubscriber%28python%29#rospy_tutorials.2BAC8-Tutorials.2BAC8-WritingPublisherSubscriber.CA-c82832e0d612370fe9886563f0b7f5433f6caee1_4" TargetMode="External"/><Relationship Id="rId9" Type="http://schemas.openxmlformats.org/officeDocument/2006/relationships/hyperlink" Target="http://wiki.ros.org/ROS/Tutorials/WritingPublisherSubscriber%28python%29#rospy_tutorials.2BAC8-Tutorials.2BAC8-WritingPublisherSubscriber.CA-c82832e0d612370fe9886563f0b7f5433f6caee1_10" TargetMode="External"/><Relationship Id="rId15" Type="http://schemas.openxmlformats.org/officeDocument/2006/relationships/hyperlink" Target="http://wiki.ros.org/ROS/Tutorials/WritingPublisherSubscriber%28python%29#rospy_tutorials.2BAC8-Tutorials.2BAC8-WritingPublisherSubscriber.CA-c82832e0d612370fe9886563f0b7f5433f6caee1_16" TargetMode="External"/><Relationship Id="rId14" Type="http://schemas.openxmlformats.org/officeDocument/2006/relationships/hyperlink" Target="http://wiki.ros.org/ROS/Tutorials/WritingPublisherSubscriber%28python%29#rospy_tutorials.2BAC8-Tutorials.2BAC8-WritingPublisherSubscriber.CA-c82832e0d612370fe9886563f0b7f5433f6caee1_15" TargetMode="External"/><Relationship Id="rId5" Type="http://schemas.openxmlformats.org/officeDocument/2006/relationships/hyperlink" Target="http://wiki.ros.org/ROS/Tutorials/WritingPublisherSubscriber%28python%29#rospy_tutorials.2BAC8-Tutorials.2BAC8-WritingPublisherSubscriber.CA-c82832e0d612370fe9886563f0b7f5433f6caee1_5" TargetMode="External"/><Relationship Id="rId6" Type="http://schemas.openxmlformats.org/officeDocument/2006/relationships/hyperlink" Target="http://wiki.ros.org/ROS/Tutorials/WritingPublisherSubscriber%28python%29#rospy_tutorials.2BAC8-Tutorials.2BAC8-WritingPublisherSubscriber.CA-c82832e0d612370fe9886563f0b7f5433f6caee1_6" TargetMode="External"/><Relationship Id="rId7" Type="http://schemas.openxmlformats.org/officeDocument/2006/relationships/hyperlink" Target="http://wiki.ros.org/ROS/Tutorials/WritingPublisherSubscriber%28python%29#rospy_tutorials.2BAC8-Tutorials.2BAC8-WritingPublisherSubscriber.CA-c82832e0d612370fe9886563f0b7f5433f6caee1_7" TargetMode="External"/><Relationship Id="rId8" Type="http://schemas.openxmlformats.org/officeDocument/2006/relationships/hyperlink" Target="http://wiki.ros.org/ROS/Tutorials/WritingPublisherSubscriber%28python%29#rospy_tutorials.2BAC8-Tutorials.2BAC8-WritingPublisherSubscriber.CA-c82832e0d612370fe9886563f0b7f5433f6caee1_8"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0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00.png"/><Relationship Id="rId4" Type="http://schemas.openxmlformats.org/officeDocument/2006/relationships/hyperlink" Target="http://wiki.ros.org/turtlebot/Tutorials/indig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0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0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08.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09.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idx="1" type="subTitle"/>
          </p:nvPr>
        </p:nvSpPr>
        <p:spPr>
          <a:xfrm>
            <a:off x="685800" y="3028286"/>
            <a:ext cx="7772400" cy="1046400"/>
          </a:xfrm>
          <a:prstGeom prst="rect">
            <a:avLst/>
          </a:prstGeom>
        </p:spPr>
        <p:txBody>
          <a:bodyPr anchorCtr="0" anchor="t" bIns="91425" lIns="91425" rIns="91425" tIns="91425">
            <a:noAutofit/>
          </a:bodyPr>
          <a:lstStyle/>
          <a:p>
            <a:pPr lvl="0">
              <a:spcBef>
                <a:spcPts val="0"/>
              </a:spcBef>
              <a:buNone/>
            </a:pPr>
            <a:r>
              <a:rPr lang="en"/>
              <a:t>CMSC498F, CMSC828K</a:t>
            </a:r>
          </a:p>
        </p:txBody>
      </p:sp>
      <p:sp>
        <p:nvSpPr>
          <p:cNvPr id="61" name="Shape 61"/>
          <p:cNvSpPr txBox="1"/>
          <p:nvPr>
            <p:ph type="ctrTitle"/>
          </p:nvPr>
        </p:nvSpPr>
        <p:spPr>
          <a:xfrm>
            <a:off x="685800" y="1464443"/>
            <a:ext cx="7772400" cy="1546500"/>
          </a:xfrm>
          <a:prstGeom prst="rect">
            <a:avLst/>
          </a:prstGeom>
        </p:spPr>
        <p:txBody>
          <a:bodyPr anchorCtr="0" anchor="b" bIns="91425" lIns="91425" rIns="91425" tIns="91425">
            <a:noAutofit/>
          </a:bodyPr>
          <a:lstStyle/>
          <a:p>
            <a:pPr lvl="0">
              <a:spcBef>
                <a:spcPts val="0"/>
              </a:spcBef>
              <a:buNone/>
            </a:pPr>
            <a:r>
              <a:rPr lang="en"/>
              <a:t>Robotics and Perception</a:t>
            </a:r>
          </a:p>
        </p:txBody>
      </p:sp>
      <p:sp>
        <p:nvSpPr>
          <p:cNvPr id="62" name="Shape 62"/>
          <p:cNvSpPr txBox="1"/>
          <p:nvPr>
            <p:ph idx="1" type="subTitle"/>
          </p:nvPr>
        </p:nvSpPr>
        <p:spPr>
          <a:xfrm>
            <a:off x="494900" y="4664825"/>
            <a:ext cx="3584700" cy="1115400"/>
          </a:xfrm>
          <a:prstGeom prst="rect">
            <a:avLst/>
          </a:prstGeom>
        </p:spPr>
        <p:txBody>
          <a:bodyPr anchorCtr="0" anchor="t" bIns="91425" lIns="91425" rIns="91425" tIns="91425">
            <a:noAutofit/>
          </a:bodyPr>
          <a:lstStyle/>
          <a:p>
            <a:pPr lvl="0" rtl="0">
              <a:spcBef>
                <a:spcPts val="0"/>
              </a:spcBef>
              <a:buNone/>
            </a:pPr>
            <a:r>
              <a:rPr lang="en"/>
              <a:t>Lecture 7:</a:t>
            </a:r>
          </a:p>
          <a:p>
            <a:pPr lvl="0" rtl="0">
              <a:spcBef>
                <a:spcPts val="0"/>
              </a:spcBef>
              <a:buNone/>
            </a:pPr>
            <a:r>
              <a:rPr lang="en"/>
              <a:t>Robots in ROS</a:t>
            </a:r>
          </a:p>
        </p:txBody>
      </p:sp>
      <p:pic>
        <p:nvPicPr>
          <p:cNvPr descr="turtlebot_2_lg_edited.png" id="63" name="Shape 63"/>
          <p:cNvPicPr preferRelativeResize="0"/>
          <p:nvPr/>
        </p:nvPicPr>
        <p:blipFill>
          <a:blip r:embed="rId3">
            <a:alphaModFix/>
          </a:blip>
          <a:stretch>
            <a:fillRect/>
          </a:stretch>
        </p:blipFill>
        <p:spPr>
          <a:xfrm>
            <a:off x="5738246" y="3837012"/>
            <a:ext cx="2082125" cy="27710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p:nvPr/>
        </p:nvSpPr>
        <p:spPr>
          <a:xfrm>
            <a:off x="2364300" y="5880450"/>
            <a:ext cx="4069350" cy="797850"/>
          </a:xfrm>
          <a:custGeom>
            <a:pathLst>
              <a:path extrusionOk="0" h="31914" w="162774">
                <a:moveTo>
                  <a:pt x="0" y="2728"/>
                </a:moveTo>
                <a:cubicBezTo>
                  <a:pt x="11063" y="6820"/>
                  <a:pt x="47640" y="22834"/>
                  <a:pt x="66383" y="27280"/>
                </a:cubicBezTo>
                <a:cubicBezTo>
                  <a:pt x="85125" y="31725"/>
                  <a:pt x="96390" y="33948"/>
                  <a:pt x="112456" y="29402"/>
                </a:cubicBezTo>
                <a:cubicBezTo>
                  <a:pt x="128521" y="24855"/>
                  <a:pt x="154387" y="4900"/>
                  <a:pt x="162774" y="0"/>
                </a:cubicBezTo>
              </a:path>
            </a:pathLst>
          </a:custGeom>
          <a:noFill/>
          <a:ln cap="flat" cmpd="sng" w="38100">
            <a:solidFill>
              <a:schemeClr val="dk2"/>
            </a:solidFill>
            <a:prstDash val="solid"/>
            <a:round/>
            <a:headEnd len="lg" w="lg" type="none"/>
            <a:tailEnd len="lg" w="lg" type="triangle"/>
          </a:ln>
        </p:spPr>
      </p:sp>
      <p:grpSp>
        <p:nvGrpSpPr>
          <p:cNvPr id="199" name="Shape 199"/>
          <p:cNvGrpSpPr/>
          <p:nvPr/>
        </p:nvGrpSpPr>
        <p:grpSpPr>
          <a:xfrm>
            <a:off x="684537" y="5017991"/>
            <a:ext cx="7774925" cy="805160"/>
            <a:chOff x="937075" y="5372489"/>
            <a:chExt cx="7774925" cy="805160"/>
          </a:xfrm>
        </p:grpSpPr>
        <p:grpSp>
          <p:nvGrpSpPr>
            <p:cNvPr id="200" name="Shape 200"/>
            <p:cNvGrpSpPr/>
            <p:nvPr/>
          </p:nvGrpSpPr>
          <p:grpSpPr>
            <a:xfrm>
              <a:off x="937075" y="5383277"/>
              <a:ext cx="2481000" cy="794372"/>
              <a:chOff x="937075" y="5383277"/>
              <a:chExt cx="2481000" cy="794372"/>
            </a:xfrm>
          </p:grpSpPr>
          <p:sp>
            <p:nvSpPr>
              <p:cNvPr id="201" name="Shape 201"/>
              <p:cNvSpPr/>
              <p:nvPr/>
            </p:nvSpPr>
            <p:spPr>
              <a:xfrm>
                <a:off x="980820" y="5383277"/>
                <a:ext cx="2419800" cy="772800"/>
              </a:xfrm>
              <a:prstGeom prst="ellipse">
                <a:avLst/>
              </a:prstGeom>
              <a:solidFill>
                <a:schemeClr val="lt1"/>
              </a:solid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2" name="Shape 202"/>
              <p:cNvSpPr txBox="1"/>
              <p:nvPr/>
            </p:nvSpPr>
            <p:spPr>
              <a:xfrm>
                <a:off x="937075" y="5493950"/>
                <a:ext cx="2481000" cy="6837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chemeClr val="dk1"/>
                    </a:solidFill>
                  </a:rPr>
                  <a:t>/robot</a:t>
                </a:r>
                <a:r>
                  <a:rPr lang="en" sz="2400"/>
                  <a:t>/camera</a:t>
                </a:r>
              </a:p>
            </p:txBody>
          </p:sp>
        </p:grpSp>
        <p:grpSp>
          <p:nvGrpSpPr>
            <p:cNvPr id="203" name="Shape 203"/>
            <p:cNvGrpSpPr/>
            <p:nvPr/>
          </p:nvGrpSpPr>
          <p:grpSpPr>
            <a:xfrm>
              <a:off x="6231000" y="5372489"/>
              <a:ext cx="2481000" cy="794372"/>
              <a:chOff x="6231000" y="5372489"/>
              <a:chExt cx="2481000" cy="794372"/>
            </a:xfrm>
          </p:grpSpPr>
          <p:sp>
            <p:nvSpPr>
              <p:cNvPr id="204" name="Shape 204"/>
              <p:cNvSpPr/>
              <p:nvPr/>
            </p:nvSpPr>
            <p:spPr>
              <a:xfrm>
                <a:off x="6274745" y="5372489"/>
                <a:ext cx="2419799" cy="772800"/>
              </a:xfrm>
              <a:prstGeom prst="ellipse">
                <a:avLst/>
              </a:prstGeom>
              <a:solidFill>
                <a:schemeClr val="lt1"/>
              </a:solid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5" name="Shape 205"/>
              <p:cNvSpPr txBox="1"/>
              <p:nvPr/>
            </p:nvSpPr>
            <p:spPr>
              <a:xfrm>
                <a:off x="6231000" y="5483162"/>
                <a:ext cx="2481000" cy="6837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chemeClr val="dk1"/>
                    </a:solidFill>
                  </a:rPr>
                  <a:t>/robot</a:t>
                </a:r>
                <a:r>
                  <a:rPr lang="en" sz="2400"/>
                  <a:t>/gripper</a:t>
                </a:r>
              </a:p>
            </p:txBody>
          </p:sp>
        </p:grpSp>
      </p:grpSp>
      <p:sp>
        <p:nvSpPr>
          <p:cNvPr id="206" name="Shape 206"/>
          <p:cNvSpPr txBox="1"/>
          <p:nvPr>
            <p:ph type="title"/>
          </p:nvPr>
        </p:nvSpPr>
        <p:spPr>
          <a:xfrm>
            <a:off x="0" y="86850"/>
            <a:ext cx="9144000" cy="772800"/>
          </a:xfrm>
          <a:prstGeom prst="rect">
            <a:avLst/>
          </a:prstGeom>
        </p:spPr>
        <p:txBody>
          <a:bodyPr anchorCtr="0" anchor="b" bIns="91425" lIns="91425" rIns="91425" tIns="91425">
            <a:noAutofit/>
          </a:bodyPr>
          <a:lstStyle/>
          <a:p>
            <a:pPr lvl="0" rtl="0">
              <a:spcBef>
                <a:spcPts val="0"/>
              </a:spcBef>
              <a:buNone/>
            </a:pPr>
            <a:r>
              <a:rPr lang="en">
                <a:latin typeface="Courier New"/>
                <a:ea typeface="Courier New"/>
                <a:cs typeface="Courier New"/>
                <a:sym typeface="Courier New"/>
              </a:rPr>
              <a:t>tf</a:t>
            </a:r>
            <a:r>
              <a:rPr lang="en"/>
              <a:t> tree</a:t>
            </a:r>
          </a:p>
        </p:txBody>
      </p:sp>
      <p:cxnSp>
        <p:nvCxnSpPr>
          <p:cNvPr id="207" name="Shape 207"/>
          <p:cNvCxnSpPr>
            <a:stCxn id="208" idx="2"/>
          </p:cNvCxnSpPr>
          <p:nvPr/>
        </p:nvCxnSpPr>
        <p:spPr>
          <a:xfrm>
            <a:off x="4571996" y="2631346"/>
            <a:ext cx="0" cy="633600"/>
          </a:xfrm>
          <a:prstGeom prst="straightConnector1">
            <a:avLst/>
          </a:prstGeom>
          <a:noFill/>
          <a:ln cap="flat" cmpd="sng" w="38100">
            <a:solidFill>
              <a:schemeClr val="dk2"/>
            </a:solidFill>
            <a:prstDash val="solid"/>
            <a:round/>
            <a:headEnd len="lg" w="lg" type="none"/>
            <a:tailEnd len="lg" w="lg" type="triangle"/>
          </a:ln>
        </p:spPr>
      </p:cxnSp>
      <p:grpSp>
        <p:nvGrpSpPr>
          <p:cNvPr id="209" name="Shape 209"/>
          <p:cNvGrpSpPr/>
          <p:nvPr/>
        </p:nvGrpSpPr>
        <p:grpSpPr>
          <a:xfrm>
            <a:off x="2245196" y="3967962"/>
            <a:ext cx="4653606" cy="1091461"/>
            <a:chOff x="2048792" y="4556889"/>
            <a:chExt cx="4653606" cy="1091461"/>
          </a:xfrm>
        </p:grpSpPr>
        <p:grpSp>
          <p:nvGrpSpPr>
            <p:cNvPr id="210" name="Shape 210"/>
            <p:cNvGrpSpPr/>
            <p:nvPr/>
          </p:nvGrpSpPr>
          <p:grpSpPr>
            <a:xfrm>
              <a:off x="2048792" y="4556889"/>
              <a:ext cx="1782000" cy="1091461"/>
              <a:chOff x="2048792" y="4543788"/>
              <a:chExt cx="1782000" cy="1091461"/>
            </a:xfrm>
          </p:grpSpPr>
          <p:cxnSp>
            <p:nvCxnSpPr>
              <p:cNvPr id="211" name="Shape 211"/>
              <p:cNvCxnSpPr/>
              <p:nvPr/>
            </p:nvCxnSpPr>
            <p:spPr>
              <a:xfrm flipH="1">
                <a:off x="2228800" y="5343350"/>
                <a:ext cx="396000" cy="291900"/>
              </a:xfrm>
              <a:prstGeom prst="straightConnector1">
                <a:avLst/>
              </a:prstGeom>
              <a:noFill/>
              <a:ln cap="flat" cmpd="sng" w="38100">
                <a:solidFill>
                  <a:schemeClr val="dk2"/>
                </a:solidFill>
                <a:prstDash val="solid"/>
                <a:round/>
                <a:headEnd len="lg" w="lg" type="none"/>
                <a:tailEnd len="lg" w="lg" type="triangle"/>
              </a:ln>
            </p:spPr>
          </p:cxnSp>
          <p:cxnSp>
            <p:nvCxnSpPr>
              <p:cNvPr id="212" name="Shape 212"/>
              <p:cNvCxnSpPr/>
              <p:nvPr/>
            </p:nvCxnSpPr>
            <p:spPr>
              <a:xfrm flipH="1">
                <a:off x="3271837" y="4543788"/>
                <a:ext cx="396000" cy="291900"/>
              </a:xfrm>
              <a:prstGeom prst="straightConnector1">
                <a:avLst/>
              </a:prstGeom>
              <a:noFill/>
              <a:ln cap="flat" cmpd="sng" w="38100">
                <a:solidFill>
                  <a:schemeClr val="dk2"/>
                </a:solidFill>
                <a:prstDash val="solid"/>
                <a:round/>
                <a:headEnd len="lg" w="lg" type="none"/>
                <a:tailEnd len="lg" w="lg" type="triangle"/>
              </a:ln>
            </p:spPr>
          </p:cxnSp>
          <p:grpSp>
            <p:nvGrpSpPr>
              <p:cNvPr id="213" name="Shape 213"/>
              <p:cNvGrpSpPr/>
              <p:nvPr/>
            </p:nvGrpSpPr>
            <p:grpSpPr>
              <a:xfrm>
                <a:off x="2048792" y="4717088"/>
                <a:ext cx="1782000" cy="664297"/>
                <a:chOff x="5958675" y="2182427"/>
                <a:chExt cx="1782000" cy="664297"/>
              </a:xfrm>
            </p:grpSpPr>
            <p:sp>
              <p:nvSpPr>
                <p:cNvPr id="214" name="Shape 214"/>
                <p:cNvSpPr/>
                <p:nvPr/>
              </p:nvSpPr>
              <p:spPr>
                <a:xfrm>
                  <a:off x="6219825" y="2265025"/>
                  <a:ext cx="1267500" cy="581700"/>
                </a:xfrm>
                <a:prstGeom prst="ellipse">
                  <a:avLst/>
                </a:prstGeom>
                <a:solidFill>
                  <a:schemeClr val="lt1"/>
                </a:solid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5" name="Shape 215"/>
                <p:cNvSpPr txBox="1"/>
                <p:nvPr/>
              </p:nvSpPr>
              <p:spPr>
                <a:xfrm>
                  <a:off x="5958675" y="2182427"/>
                  <a:ext cx="1782000" cy="510900"/>
                </a:xfrm>
                <a:prstGeom prst="rect">
                  <a:avLst/>
                </a:prstGeom>
                <a:noFill/>
                <a:ln>
                  <a:noFill/>
                </a:ln>
              </p:spPr>
              <p:txBody>
                <a:bodyPr anchorCtr="0" anchor="t" bIns="91425" lIns="91425" rIns="91425" tIns="91425">
                  <a:noAutofit/>
                </a:bodyPr>
                <a:lstStyle/>
                <a:p>
                  <a:pPr lvl="0" rtl="0" algn="ctr">
                    <a:spcBef>
                      <a:spcPts val="0"/>
                    </a:spcBef>
                    <a:buNone/>
                  </a:pPr>
                  <a:r>
                    <a:rPr lang="en" sz="2400"/>
                    <a:t>...</a:t>
                  </a:r>
                </a:p>
              </p:txBody>
            </p:sp>
          </p:grpSp>
        </p:grpSp>
        <p:grpSp>
          <p:nvGrpSpPr>
            <p:cNvPr id="216" name="Shape 216"/>
            <p:cNvGrpSpPr/>
            <p:nvPr/>
          </p:nvGrpSpPr>
          <p:grpSpPr>
            <a:xfrm>
              <a:off x="4920398" y="4556889"/>
              <a:ext cx="1782000" cy="1091461"/>
              <a:chOff x="4920398" y="4569991"/>
              <a:chExt cx="1782000" cy="1091461"/>
            </a:xfrm>
          </p:grpSpPr>
          <p:cxnSp>
            <p:nvCxnSpPr>
              <p:cNvPr id="217" name="Shape 217"/>
              <p:cNvCxnSpPr/>
              <p:nvPr/>
            </p:nvCxnSpPr>
            <p:spPr>
              <a:xfrm>
                <a:off x="6126390" y="5369552"/>
                <a:ext cx="396000" cy="291900"/>
              </a:xfrm>
              <a:prstGeom prst="straightConnector1">
                <a:avLst/>
              </a:prstGeom>
              <a:noFill/>
              <a:ln cap="flat" cmpd="sng" w="38100">
                <a:solidFill>
                  <a:schemeClr val="dk2"/>
                </a:solidFill>
                <a:prstDash val="solid"/>
                <a:round/>
                <a:headEnd len="lg" w="lg" type="none"/>
                <a:tailEnd len="lg" w="lg" type="triangle"/>
              </a:ln>
            </p:spPr>
          </p:cxnSp>
          <p:cxnSp>
            <p:nvCxnSpPr>
              <p:cNvPr id="218" name="Shape 218"/>
              <p:cNvCxnSpPr/>
              <p:nvPr/>
            </p:nvCxnSpPr>
            <p:spPr>
              <a:xfrm>
                <a:off x="5083353" y="4569991"/>
                <a:ext cx="396000" cy="291900"/>
              </a:xfrm>
              <a:prstGeom prst="straightConnector1">
                <a:avLst/>
              </a:prstGeom>
              <a:noFill/>
              <a:ln cap="flat" cmpd="sng" w="38100">
                <a:solidFill>
                  <a:schemeClr val="dk2"/>
                </a:solidFill>
                <a:prstDash val="solid"/>
                <a:round/>
                <a:headEnd len="lg" w="lg" type="none"/>
                <a:tailEnd len="lg" w="lg" type="triangle"/>
              </a:ln>
            </p:spPr>
          </p:cxnSp>
          <p:grpSp>
            <p:nvGrpSpPr>
              <p:cNvPr id="219" name="Shape 219"/>
              <p:cNvGrpSpPr/>
              <p:nvPr/>
            </p:nvGrpSpPr>
            <p:grpSpPr>
              <a:xfrm flipH="1">
                <a:off x="4920398" y="4743290"/>
                <a:ext cx="1782000" cy="664297"/>
                <a:chOff x="5958675" y="2182427"/>
                <a:chExt cx="1782000" cy="664297"/>
              </a:xfrm>
            </p:grpSpPr>
            <p:sp>
              <p:nvSpPr>
                <p:cNvPr id="220" name="Shape 220"/>
                <p:cNvSpPr/>
                <p:nvPr/>
              </p:nvSpPr>
              <p:spPr>
                <a:xfrm>
                  <a:off x="6219825" y="2265025"/>
                  <a:ext cx="1267500" cy="581700"/>
                </a:xfrm>
                <a:prstGeom prst="ellipse">
                  <a:avLst/>
                </a:prstGeom>
                <a:solidFill>
                  <a:schemeClr val="lt1"/>
                </a:solid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1" name="Shape 221"/>
                <p:cNvSpPr txBox="1"/>
                <p:nvPr/>
              </p:nvSpPr>
              <p:spPr>
                <a:xfrm>
                  <a:off x="5958675" y="2182427"/>
                  <a:ext cx="1782000" cy="510900"/>
                </a:xfrm>
                <a:prstGeom prst="rect">
                  <a:avLst/>
                </a:prstGeom>
                <a:noFill/>
                <a:ln>
                  <a:noFill/>
                </a:ln>
              </p:spPr>
              <p:txBody>
                <a:bodyPr anchorCtr="0" anchor="t" bIns="91425" lIns="91425" rIns="91425" tIns="91425">
                  <a:noAutofit/>
                </a:bodyPr>
                <a:lstStyle/>
                <a:p>
                  <a:pPr lvl="0" rtl="0" algn="ctr">
                    <a:spcBef>
                      <a:spcPts val="0"/>
                    </a:spcBef>
                    <a:buNone/>
                  </a:pPr>
                  <a:r>
                    <a:rPr lang="en" sz="2400"/>
                    <a:t>...</a:t>
                  </a:r>
                </a:p>
              </p:txBody>
            </p:sp>
          </p:grpSp>
        </p:grpSp>
      </p:grpSp>
      <p:grpSp>
        <p:nvGrpSpPr>
          <p:cNvPr id="222" name="Shape 222"/>
          <p:cNvGrpSpPr/>
          <p:nvPr/>
        </p:nvGrpSpPr>
        <p:grpSpPr>
          <a:xfrm>
            <a:off x="3331500" y="3279417"/>
            <a:ext cx="2481000" cy="794372"/>
            <a:chOff x="3218699" y="3881627"/>
            <a:chExt cx="2481000" cy="794372"/>
          </a:xfrm>
        </p:grpSpPr>
        <p:sp>
          <p:nvSpPr>
            <p:cNvPr id="223" name="Shape 223"/>
            <p:cNvSpPr/>
            <p:nvPr/>
          </p:nvSpPr>
          <p:spPr>
            <a:xfrm>
              <a:off x="3271891" y="3881627"/>
              <a:ext cx="2419800" cy="772800"/>
            </a:xfrm>
            <a:prstGeom prst="ellipse">
              <a:avLst/>
            </a:prstGeom>
            <a:solidFill>
              <a:schemeClr val="lt1"/>
            </a:solid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4" name="Shape 224"/>
            <p:cNvSpPr txBox="1"/>
            <p:nvPr/>
          </p:nvSpPr>
          <p:spPr>
            <a:xfrm>
              <a:off x="3218699" y="3992300"/>
              <a:ext cx="2481000" cy="6837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chemeClr val="dk1"/>
                  </a:solidFill>
                </a:rPr>
                <a:t>/robot</a:t>
              </a:r>
              <a:r>
                <a:rPr lang="en" sz="2400"/>
                <a:t>/base_link</a:t>
              </a:r>
            </a:p>
          </p:txBody>
        </p:sp>
      </p:grpSp>
      <p:grpSp>
        <p:nvGrpSpPr>
          <p:cNvPr id="225" name="Shape 225"/>
          <p:cNvGrpSpPr/>
          <p:nvPr/>
        </p:nvGrpSpPr>
        <p:grpSpPr>
          <a:xfrm>
            <a:off x="3680996" y="1836950"/>
            <a:ext cx="1782003" cy="794400"/>
            <a:chOff x="3568196" y="1513375"/>
            <a:chExt cx="1782003" cy="794400"/>
          </a:xfrm>
        </p:grpSpPr>
        <p:sp>
          <p:nvSpPr>
            <p:cNvPr id="226" name="Shape 226"/>
            <p:cNvSpPr/>
            <p:nvPr/>
          </p:nvSpPr>
          <p:spPr>
            <a:xfrm>
              <a:off x="3568200" y="1513375"/>
              <a:ext cx="1782000" cy="794400"/>
            </a:xfrm>
            <a:prstGeom prst="ellipse">
              <a:avLst/>
            </a:prstGeom>
            <a:solidFill>
              <a:schemeClr val="lt1"/>
            </a:solid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8" name="Shape 208"/>
            <p:cNvSpPr txBox="1"/>
            <p:nvPr/>
          </p:nvSpPr>
          <p:spPr>
            <a:xfrm>
              <a:off x="3568196" y="1624071"/>
              <a:ext cx="1782000" cy="683699"/>
            </a:xfrm>
            <a:prstGeom prst="rect">
              <a:avLst/>
            </a:prstGeom>
            <a:noFill/>
            <a:ln>
              <a:noFill/>
            </a:ln>
          </p:spPr>
          <p:txBody>
            <a:bodyPr anchorCtr="0" anchor="t" bIns="91425" lIns="91425" rIns="91425" tIns="91425">
              <a:noAutofit/>
            </a:bodyPr>
            <a:lstStyle/>
            <a:p>
              <a:pPr lvl="0" rtl="0" algn="ctr">
                <a:spcBef>
                  <a:spcPts val="0"/>
                </a:spcBef>
                <a:buNone/>
              </a:pPr>
              <a:r>
                <a:rPr lang="en" sz="2400"/>
                <a:t>/map</a:t>
              </a:r>
            </a:p>
          </p:txBody>
        </p:sp>
      </p:grpSp>
      <p:sp>
        <p:nvSpPr>
          <p:cNvPr id="227" name="Shape 227"/>
          <p:cNvSpPr txBox="1"/>
          <p:nvPr/>
        </p:nvSpPr>
        <p:spPr>
          <a:xfrm>
            <a:off x="4026950" y="6210800"/>
            <a:ext cx="1322400" cy="603900"/>
          </a:xfrm>
          <a:prstGeom prst="rect">
            <a:avLst/>
          </a:prstGeom>
          <a:noFill/>
          <a:ln>
            <a:noFill/>
          </a:ln>
        </p:spPr>
        <p:txBody>
          <a:bodyPr anchorCtr="0" anchor="t" bIns="91425" lIns="91425" rIns="91425" tIns="91425">
            <a:noAutofit/>
          </a:bodyPr>
          <a:lstStyle/>
          <a:p>
            <a:pPr lvl="0" rtl="0" algn="ctr">
              <a:spcBef>
                <a:spcPts val="0"/>
              </a:spcBef>
              <a:buNone/>
            </a:pPr>
            <a:r>
              <a:rPr lang="en" sz="1800"/>
              <a:t>T?</a:t>
            </a:r>
          </a:p>
        </p:txBody>
      </p:sp>
      <p:sp>
        <p:nvSpPr>
          <p:cNvPr id="228" name="Shape 228"/>
          <p:cNvSpPr txBox="1"/>
          <p:nvPr/>
        </p:nvSpPr>
        <p:spPr>
          <a:xfrm>
            <a:off x="7174450" y="2898875"/>
            <a:ext cx="1322400" cy="603900"/>
          </a:xfrm>
          <a:prstGeom prst="rect">
            <a:avLst/>
          </a:prstGeom>
          <a:noFill/>
          <a:ln>
            <a:noFill/>
          </a:ln>
        </p:spPr>
        <p:txBody>
          <a:bodyPr anchorCtr="0" anchor="t" bIns="91425" lIns="91425" rIns="91425" tIns="91425">
            <a:noAutofit/>
          </a:bodyPr>
          <a:lstStyle/>
          <a:p>
            <a:pPr lvl="0" rtl="0" algn="ctr">
              <a:spcBef>
                <a:spcPts val="0"/>
              </a:spcBef>
              <a:buNone/>
            </a:pPr>
            <a:r>
              <a:rPr lang="en" sz="1800"/>
              <a:t>Forward transform</a:t>
            </a:r>
          </a:p>
        </p:txBody>
      </p:sp>
      <p:sp>
        <p:nvSpPr>
          <p:cNvPr id="229" name="Shape 229"/>
          <p:cNvSpPr/>
          <p:nvPr/>
        </p:nvSpPr>
        <p:spPr>
          <a:xfrm>
            <a:off x="1533230" y="3502778"/>
            <a:ext cx="1756450" cy="1368825"/>
          </a:xfrm>
          <a:custGeom>
            <a:pathLst>
              <a:path extrusionOk="0" h="54753" w="70258">
                <a:moveTo>
                  <a:pt x="2667" y="54753"/>
                </a:moveTo>
                <a:cubicBezTo>
                  <a:pt x="2247" y="52476"/>
                  <a:pt x="-449" y="47023"/>
                  <a:pt x="150" y="41091"/>
                </a:cubicBezTo>
                <a:cubicBezTo>
                  <a:pt x="749" y="35158"/>
                  <a:pt x="2187" y="25212"/>
                  <a:pt x="6262" y="19160"/>
                </a:cubicBezTo>
                <a:cubicBezTo>
                  <a:pt x="10336" y="13108"/>
                  <a:pt x="17407" y="7954"/>
                  <a:pt x="24598" y="4779"/>
                </a:cubicBezTo>
                <a:cubicBezTo>
                  <a:pt x="31788" y="1603"/>
                  <a:pt x="41796" y="524"/>
                  <a:pt x="49406" y="105"/>
                </a:cubicBezTo>
                <a:cubicBezTo>
                  <a:pt x="57016" y="-314"/>
                  <a:pt x="66782" y="1902"/>
                  <a:pt x="70258" y="2262"/>
                </a:cubicBezTo>
              </a:path>
            </a:pathLst>
          </a:custGeom>
          <a:noFill/>
          <a:ln cap="flat" cmpd="sng" w="38100">
            <a:solidFill>
              <a:schemeClr val="dk2"/>
            </a:solidFill>
            <a:prstDash val="solid"/>
            <a:round/>
            <a:headEnd len="lg" w="lg" type="none"/>
            <a:tailEnd len="lg" w="lg" type="triangle"/>
          </a:ln>
        </p:spPr>
      </p:sp>
      <p:sp>
        <p:nvSpPr>
          <p:cNvPr id="230" name="Shape 230"/>
          <p:cNvSpPr/>
          <p:nvPr/>
        </p:nvSpPr>
        <p:spPr>
          <a:xfrm flipH="1">
            <a:off x="5854330" y="3502778"/>
            <a:ext cx="1756450" cy="1368825"/>
          </a:xfrm>
          <a:custGeom>
            <a:pathLst>
              <a:path extrusionOk="0" h="54753" w="70258">
                <a:moveTo>
                  <a:pt x="2667" y="54753"/>
                </a:moveTo>
                <a:cubicBezTo>
                  <a:pt x="2247" y="52476"/>
                  <a:pt x="-449" y="47023"/>
                  <a:pt x="150" y="41091"/>
                </a:cubicBezTo>
                <a:cubicBezTo>
                  <a:pt x="749" y="35158"/>
                  <a:pt x="2187" y="25212"/>
                  <a:pt x="6262" y="19160"/>
                </a:cubicBezTo>
                <a:cubicBezTo>
                  <a:pt x="10336" y="13108"/>
                  <a:pt x="17407" y="7954"/>
                  <a:pt x="24598" y="4779"/>
                </a:cubicBezTo>
                <a:cubicBezTo>
                  <a:pt x="31788" y="1603"/>
                  <a:pt x="41796" y="524"/>
                  <a:pt x="49406" y="105"/>
                </a:cubicBezTo>
                <a:cubicBezTo>
                  <a:pt x="57016" y="-314"/>
                  <a:pt x="66782" y="1902"/>
                  <a:pt x="70258" y="2262"/>
                </a:cubicBezTo>
              </a:path>
            </a:pathLst>
          </a:custGeom>
          <a:noFill/>
          <a:ln cap="flat" cmpd="sng" w="38100">
            <a:solidFill>
              <a:schemeClr val="dk2"/>
            </a:solidFill>
            <a:prstDash val="solid"/>
            <a:round/>
            <a:headEnd len="lg" w="lg" type="triangle"/>
            <a:tailEnd len="lg" w="lg" type="none"/>
          </a:ln>
        </p:spPr>
      </p:sp>
      <p:sp>
        <p:nvSpPr>
          <p:cNvPr id="231" name="Shape 231"/>
          <p:cNvSpPr txBox="1"/>
          <p:nvPr/>
        </p:nvSpPr>
        <p:spPr>
          <a:xfrm>
            <a:off x="799550" y="3051275"/>
            <a:ext cx="1322400" cy="603900"/>
          </a:xfrm>
          <a:prstGeom prst="rect">
            <a:avLst/>
          </a:prstGeom>
          <a:noFill/>
          <a:ln>
            <a:noFill/>
          </a:ln>
        </p:spPr>
        <p:txBody>
          <a:bodyPr anchorCtr="0" anchor="t" bIns="91425" lIns="91425" rIns="91425" tIns="91425">
            <a:noAutofit/>
          </a:bodyPr>
          <a:lstStyle/>
          <a:p>
            <a:pPr lvl="0" rtl="0" algn="ctr">
              <a:spcBef>
                <a:spcPts val="0"/>
              </a:spcBef>
              <a:buNone/>
            </a:pPr>
            <a:r>
              <a:rPr lang="en" sz="1800"/>
              <a:t>Inverse transform</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idx="1" type="body"/>
          </p:nvPr>
        </p:nvSpPr>
        <p:spPr>
          <a:xfrm>
            <a:off x="457200" y="1287925"/>
            <a:ext cx="8229600" cy="5069400"/>
          </a:xfrm>
          <a:prstGeom prst="rect">
            <a:avLst/>
          </a:prstGeom>
        </p:spPr>
        <p:txBody>
          <a:bodyPr anchorCtr="0" anchor="t" bIns="91425" lIns="91425" rIns="91425" tIns="91425">
            <a:noAutofit/>
          </a:bodyPr>
          <a:lstStyle/>
          <a:p>
            <a:pPr lvl="0" rtl="0">
              <a:spcBef>
                <a:spcPts val="0"/>
              </a:spcBef>
              <a:buNone/>
            </a:pPr>
            <a:r>
              <a:rPr lang="en"/>
              <a:t>Individual nodes publish their transform data on the </a:t>
            </a:r>
            <a:r>
              <a:rPr lang="en">
                <a:latin typeface="Courier New"/>
                <a:ea typeface="Courier New"/>
                <a:cs typeface="Courier New"/>
                <a:sym typeface="Courier New"/>
              </a:rPr>
              <a:t>/tf</a:t>
            </a:r>
            <a:r>
              <a:rPr lang="en"/>
              <a:t> topic.</a:t>
            </a:r>
          </a:p>
          <a:p>
            <a:pPr lvl="0" rtl="0">
              <a:spcBef>
                <a:spcPts val="0"/>
              </a:spcBef>
              <a:buNone/>
            </a:pPr>
            <a:r>
              <a:rPr lang="en"/>
              <a:t>Transform listeners subscribe to </a:t>
            </a:r>
            <a:r>
              <a:rPr lang="en">
                <a:latin typeface="Courier New"/>
                <a:ea typeface="Courier New"/>
                <a:cs typeface="Courier New"/>
                <a:sym typeface="Courier New"/>
              </a:rPr>
              <a:t>/tf</a:t>
            </a:r>
            <a:r>
              <a:rPr lang="en"/>
              <a:t> and aggregate all of the transform information of the system.</a:t>
            </a:r>
          </a:p>
          <a:p>
            <a:pPr lvl="0" rtl="0">
              <a:spcBef>
                <a:spcPts val="0"/>
              </a:spcBef>
              <a:buNone/>
            </a:pPr>
            <a:r>
              <a:t/>
            </a:r>
            <a:endParaRPr/>
          </a:p>
          <a:p>
            <a:pPr lvl="0" rtl="0">
              <a:spcBef>
                <a:spcPts val="0"/>
              </a:spcBef>
              <a:buNone/>
            </a:pPr>
            <a:r>
              <a:rPr lang="en">
                <a:solidFill>
                  <a:schemeClr val="dk1"/>
                </a:solidFill>
              </a:rPr>
              <a:t>Transform listener class:</a:t>
            </a:r>
          </a:p>
          <a:p>
            <a:pPr indent="457200" lvl="0" rtl="0">
              <a:spcBef>
                <a:spcPts val="0"/>
              </a:spcBef>
              <a:buNone/>
            </a:pPr>
            <a:r>
              <a:rPr lang="en" sz="1800">
                <a:solidFill>
                  <a:schemeClr val="dk1"/>
                </a:solidFill>
                <a:latin typeface="Courier New"/>
                <a:ea typeface="Courier New"/>
                <a:cs typeface="Courier New"/>
                <a:sym typeface="Courier New"/>
              </a:rPr>
              <a:t>tf.TransformListener()</a:t>
            </a:r>
          </a:p>
          <a:p>
            <a:pPr lvl="0" rtl="0">
              <a:spcBef>
                <a:spcPts val="0"/>
              </a:spcBef>
              <a:buNone/>
            </a:pPr>
            <a:r>
              <a:rPr lang="en">
                <a:solidFill>
                  <a:schemeClr val="dk1"/>
                </a:solidFill>
              </a:rPr>
              <a:t>Lookup a transform between two frames at a given time:</a:t>
            </a:r>
          </a:p>
          <a:p>
            <a:pPr indent="457200" lvl="0" rtl="0">
              <a:spcBef>
                <a:spcPts val="0"/>
              </a:spcBef>
              <a:buNone/>
            </a:pPr>
            <a:r>
              <a:rPr lang="en" sz="1800">
                <a:solidFill>
                  <a:schemeClr val="dk1"/>
                </a:solidFill>
                <a:latin typeface="Courier New"/>
                <a:ea typeface="Courier New"/>
                <a:cs typeface="Courier New"/>
                <a:sym typeface="Courier New"/>
              </a:rPr>
              <a:t>lookupTransform(source_frame, target_frame, time)</a:t>
            </a:r>
          </a:p>
          <a:p>
            <a:pPr lvl="0" rtl="0">
              <a:spcBef>
                <a:spcPts val="0"/>
              </a:spcBef>
              <a:buNone/>
            </a:pPr>
            <a:r>
              <a:rPr lang="en">
                <a:solidFill>
                  <a:schemeClr val="dk1"/>
                </a:solidFill>
              </a:rPr>
              <a:t>Wait till a transform between two frames becomes available:</a:t>
            </a:r>
          </a:p>
          <a:p>
            <a:pPr indent="457200" lvl="0" rtl="0">
              <a:spcBef>
                <a:spcPts val="0"/>
              </a:spcBef>
              <a:buNone/>
            </a:pPr>
            <a:r>
              <a:rPr lang="en" sz="1800">
                <a:solidFill>
                  <a:schemeClr val="dk1"/>
                </a:solidFill>
                <a:latin typeface="Courier New"/>
                <a:ea typeface="Courier New"/>
                <a:cs typeface="Courier New"/>
                <a:sym typeface="Courier New"/>
              </a:rPr>
              <a:t>waitForTransform(source_frame, target_frame, time)</a:t>
            </a:r>
          </a:p>
          <a:p>
            <a:pPr indent="-69850" lvl="0" marL="914400" rtl="0">
              <a:spcBef>
                <a:spcPts val="0"/>
              </a:spcBef>
              <a:buClr>
                <a:schemeClr val="dk1"/>
              </a:buClr>
              <a:buSzPct val="36666"/>
              <a:buFont typeface="Arial"/>
              <a:buNone/>
            </a:pPr>
            <a:r>
              <a:t/>
            </a:r>
            <a:endParaRPr/>
          </a:p>
        </p:txBody>
      </p:sp>
      <p:sp>
        <p:nvSpPr>
          <p:cNvPr id="237" name="Shape 237"/>
          <p:cNvSpPr txBox="1"/>
          <p:nvPr>
            <p:ph type="title"/>
          </p:nvPr>
        </p:nvSpPr>
        <p:spPr>
          <a:xfrm>
            <a:off x="0" y="86850"/>
            <a:ext cx="9144000" cy="772800"/>
          </a:xfrm>
          <a:prstGeom prst="rect">
            <a:avLst/>
          </a:prstGeom>
        </p:spPr>
        <p:txBody>
          <a:bodyPr anchorCtr="0" anchor="b" bIns="91425" lIns="91425" rIns="91425" tIns="91425">
            <a:noAutofit/>
          </a:bodyPr>
          <a:lstStyle/>
          <a:p>
            <a:pPr lvl="0" rtl="0">
              <a:spcBef>
                <a:spcPts val="0"/>
              </a:spcBef>
              <a:buNone/>
            </a:pPr>
            <a:r>
              <a:rPr lang="en">
                <a:latin typeface="Courier New"/>
                <a:ea typeface="Courier New"/>
                <a:cs typeface="Courier New"/>
                <a:sym typeface="Courier New"/>
              </a:rPr>
              <a:t>tf</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idx="1" type="body"/>
          </p:nvPr>
        </p:nvSpPr>
        <p:spPr>
          <a:xfrm>
            <a:off x="457200" y="1287925"/>
            <a:ext cx="8229600" cy="50694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Pose message:</a:t>
            </a:r>
          </a:p>
          <a:p>
            <a:pPr indent="387350" lvl="0" marL="0" marR="0" rtl="0" algn="l">
              <a:lnSpc>
                <a:spcPct val="100000"/>
              </a:lnSpc>
              <a:spcBef>
                <a:spcPts val="600"/>
              </a:spcBef>
              <a:spcAft>
                <a:spcPts val="0"/>
              </a:spcAft>
              <a:buClr>
                <a:srgbClr val="000000"/>
              </a:buClr>
              <a:buSzPct val="61111"/>
              <a:buFont typeface="Arial"/>
              <a:buNone/>
            </a:pPr>
            <a:r>
              <a:rPr lang="en" sz="1800">
                <a:solidFill>
                  <a:schemeClr val="dk1"/>
                </a:solidFill>
                <a:latin typeface="Courier New"/>
                <a:ea typeface="Courier New"/>
                <a:cs typeface="Courier New"/>
                <a:sym typeface="Courier New"/>
              </a:rPr>
              <a:t>[geometry_msgs/Pose]:</a:t>
            </a:r>
          </a:p>
          <a:p>
            <a:pPr indent="387350" lvl="0" marL="0" marR="0" rtl="0" algn="l">
              <a:lnSpc>
                <a:spcPct val="100000"/>
              </a:lnSpc>
              <a:spcBef>
                <a:spcPts val="600"/>
              </a:spcBef>
              <a:spcAft>
                <a:spcPts val="0"/>
              </a:spcAft>
              <a:buClr>
                <a:srgbClr val="000000"/>
              </a:buClr>
              <a:buSzPct val="61111"/>
              <a:buFont typeface="Arial"/>
              <a:buNone/>
            </a:pPr>
            <a:r>
              <a:rPr lang="en" sz="1800">
                <a:solidFill>
                  <a:schemeClr val="dk1"/>
                </a:solidFill>
                <a:latin typeface="Courier New"/>
                <a:ea typeface="Courier New"/>
                <a:cs typeface="Courier New"/>
                <a:sym typeface="Courier New"/>
              </a:rPr>
              <a:t>  geometry_msgs/Point position</a:t>
            </a:r>
          </a:p>
          <a:p>
            <a:pPr indent="387350" lvl="0" marL="457200" marR="0" rtl="0" algn="l">
              <a:lnSpc>
                <a:spcPct val="100000"/>
              </a:lnSpc>
              <a:spcBef>
                <a:spcPts val="600"/>
              </a:spcBef>
              <a:spcAft>
                <a:spcPts val="0"/>
              </a:spcAft>
              <a:buClr>
                <a:srgbClr val="000000"/>
              </a:buClr>
              <a:buSzPct val="61111"/>
              <a:buFont typeface="Arial"/>
              <a:buNone/>
            </a:pPr>
            <a:r>
              <a:rPr lang="en" sz="1800">
                <a:solidFill>
                  <a:schemeClr val="dk1"/>
                </a:solidFill>
                <a:latin typeface="Courier New"/>
                <a:ea typeface="Courier New"/>
                <a:cs typeface="Courier New"/>
                <a:sym typeface="Courier New"/>
              </a:rPr>
              <a:t>  float64 x</a:t>
            </a:r>
          </a:p>
          <a:p>
            <a:pPr indent="387350" lvl="0" marL="457200" marR="0" rtl="0" algn="l">
              <a:lnSpc>
                <a:spcPct val="100000"/>
              </a:lnSpc>
              <a:spcBef>
                <a:spcPts val="600"/>
              </a:spcBef>
              <a:spcAft>
                <a:spcPts val="0"/>
              </a:spcAft>
              <a:buClr>
                <a:srgbClr val="000000"/>
              </a:buClr>
              <a:buSzPct val="61111"/>
              <a:buFont typeface="Arial"/>
              <a:buNone/>
            </a:pPr>
            <a:r>
              <a:rPr lang="en" sz="1800">
                <a:solidFill>
                  <a:schemeClr val="dk1"/>
                </a:solidFill>
                <a:latin typeface="Courier New"/>
                <a:ea typeface="Courier New"/>
                <a:cs typeface="Courier New"/>
                <a:sym typeface="Courier New"/>
              </a:rPr>
              <a:t>  float64 y</a:t>
            </a:r>
          </a:p>
          <a:p>
            <a:pPr indent="387350" lvl="0" marL="457200" marR="0" rtl="0" algn="l">
              <a:lnSpc>
                <a:spcPct val="100000"/>
              </a:lnSpc>
              <a:spcBef>
                <a:spcPts val="600"/>
              </a:spcBef>
              <a:spcAft>
                <a:spcPts val="0"/>
              </a:spcAft>
              <a:buClr>
                <a:srgbClr val="000000"/>
              </a:buClr>
              <a:buSzPct val="61111"/>
              <a:buFont typeface="Arial"/>
              <a:buNone/>
            </a:pPr>
            <a:r>
              <a:rPr lang="en" sz="1800">
                <a:solidFill>
                  <a:schemeClr val="dk1"/>
                </a:solidFill>
                <a:latin typeface="Courier New"/>
                <a:ea typeface="Courier New"/>
                <a:cs typeface="Courier New"/>
                <a:sym typeface="Courier New"/>
              </a:rPr>
              <a:t>  float64 z</a:t>
            </a:r>
          </a:p>
          <a:p>
            <a:pPr indent="-69850" lvl="0" marL="457200" marR="0" rtl="0" algn="l">
              <a:lnSpc>
                <a:spcPct val="100000"/>
              </a:lnSpc>
              <a:spcBef>
                <a:spcPts val="600"/>
              </a:spcBef>
              <a:spcAft>
                <a:spcPts val="0"/>
              </a:spcAft>
              <a:buClr>
                <a:srgbClr val="000000"/>
              </a:buClr>
              <a:buSzPct val="61111"/>
              <a:buFont typeface="Arial"/>
              <a:buNone/>
            </a:pPr>
            <a:r>
              <a:rPr lang="en" sz="1800">
                <a:solidFill>
                  <a:schemeClr val="dk1"/>
                </a:solidFill>
                <a:latin typeface="Courier New"/>
                <a:ea typeface="Courier New"/>
                <a:cs typeface="Courier New"/>
                <a:sym typeface="Courier New"/>
              </a:rPr>
              <a:t>  geometry_msgs/Quaternion orientation</a:t>
            </a:r>
          </a:p>
          <a:p>
            <a:pPr indent="387350" lvl="0" marL="457200" marR="0" rtl="0" algn="l">
              <a:lnSpc>
                <a:spcPct val="100000"/>
              </a:lnSpc>
              <a:spcBef>
                <a:spcPts val="600"/>
              </a:spcBef>
              <a:spcAft>
                <a:spcPts val="0"/>
              </a:spcAft>
              <a:buClr>
                <a:srgbClr val="000000"/>
              </a:buClr>
              <a:buSzPct val="61111"/>
              <a:buFont typeface="Arial"/>
              <a:buNone/>
            </a:pPr>
            <a:r>
              <a:rPr lang="en" sz="1800">
                <a:solidFill>
                  <a:schemeClr val="dk1"/>
                </a:solidFill>
                <a:latin typeface="Courier New"/>
                <a:ea typeface="Courier New"/>
                <a:cs typeface="Courier New"/>
                <a:sym typeface="Courier New"/>
              </a:rPr>
              <a:t>  float64 x</a:t>
            </a:r>
          </a:p>
          <a:p>
            <a:pPr indent="387350" lvl="0" marL="457200" marR="0" rtl="0" algn="l">
              <a:lnSpc>
                <a:spcPct val="100000"/>
              </a:lnSpc>
              <a:spcBef>
                <a:spcPts val="600"/>
              </a:spcBef>
              <a:spcAft>
                <a:spcPts val="0"/>
              </a:spcAft>
              <a:buClr>
                <a:srgbClr val="000000"/>
              </a:buClr>
              <a:buSzPct val="61111"/>
              <a:buFont typeface="Arial"/>
              <a:buNone/>
            </a:pPr>
            <a:r>
              <a:rPr lang="en" sz="1800">
                <a:solidFill>
                  <a:schemeClr val="dk1"/>
                </a:solidFill>
                <a:latin typeface="Courier New"/>
                <a:ea typeface="Courier New"/>
                <a:cs typeface="Courier New"/>
                <a:sym typeface="Courier New"/>
              </a:rPr>
              <a:t>  float64 y</a:t>
            </a:r>
          </a:p>
          <a:p>
            <a:pPr indent="387350" lvl="0" marL="457200" marR="0" rtl="0" algn="l">
              <a:lnSpc>
                <a:spcPct val="100000"/>
              </a:lnSpc>
              <a:spcBef>
                <a:spcPts val="600"/>
              </a:spcBef>
              <a:spcAft>
                <a:spcPts val="0"/>
              </a:spcAft>
              <a:buClr>
                <a:srgbClr val="000000"/>
              </a:buClr>
              <a:buSzPct val="61111"/>
              <a:buFont typeface="Arial"/>
              <a:buNone/>
            </a:pPr>
            <a:r>
              <a:rPr lang="en" sz="1800">
                <a:solidFill>
                  <a:schemeClr val="dk1"/>
                </a:solidFill>
                <a:latin typeface="Courier New"/>
                <a:ea typeface="Courier New"/>
                <a:cs typeface="Courier New"/>
                <a:sym typeface="Courier New"/>
              </a:rPr>
              <a:t>  float64 z</a:t>
            </a:r>
          </a:p>
          <a:p>
            <a:pPr indent="457200" lvl="0" marL="457200" marR="0" rtl="0" algn="l">
              <a:lnSpc>
                <a:spcPct val="100000"/>
              </a:lnSpc>
              <a:spcBef>
                <a:spcPts val="600"/>
              </a:spcBef>
              <a:spcAft>
                <a:spcPts val="0"/>
              </a:spcAft>
              <a:buNone/>
            </a:pPr>
            <a:r>
              <a:rPr lang="en" sz="1800">
                <a:solidFill>
                  <a:schemeClr val="dk1"/>
                </a:solidFill>
                <a:latin typeface="Courier New"/>
                <a:ea typeface="Courier New"/>
                <a:cs typeface="Courier New"/>
                <a:sym typeface="Courier New"/>
              </a:rPr>
              <a:t>  float64 w</a:t>
            </a:r>
          </a:p>
          <a:p>
            <a:pPr indent="457200" lvl="0" marL="457200" marR="0" rtl="0" algn="l">
              <a:lnSpc>
                <a:spcPct val="100000"/>
              </a:lnSpc>
              <a:spcBef>
                <a:spcPts val="600"/>
              </a:spcBef>
              <a:spcAft>
                <a:spcPts val="0"/>
              </a:spcAft>
              <a:buNone/>
            </a:pPr>
            <a:r>
              <a:t/>
            </a:r>
            <a:endParaRPr sz="1800">
              <a:solidFill>
                <a:schemeClr val="dk1"/>
              </a:solidFill>
              <a:latin typeface="Courier New"/>
              <a:ea typeface="Courier New"/>
              <a:cs typeface="Courier New"/>
              <a:sym typeface="Courier New"/>
            </a:endParaRPr>
          </a:p>
          <a:p>
            <a:pPr lvl="0" marR="0" rtl="0" algn="l">
              <a:lnSpc>
                <a:spcPct val="100000"/>
              </a:lnSpc>
              <a:spcBef>
                <a:spcPts val="600"/>
              </a:spcBef>
              <a:spcAft>
                <a:spcPts val="0"/>
              </a:spcAft>
              <a:buClr>
                <a:srgbClr val="000000"/>
              </a:buClr>
              <a:buSzPct val="61111"/>
              <a:buFont typeface="Arial"/>
              <a:buNone/>
            </a:pPr>
            <a:r>
              <a:t/>
            </a:r>
            <a:endParaRPr sz="1800">
              <a:solidFill>
                <a:schemeClr val="dk1"/>
              </a:solidFill>
              <a:latin typeface="Courier New"/>
              <a:ea typeface="Courier New"/>
              <a:cs typeface="Courier New"/>
              <a:sym typeface="Courier New"/>
            </a:endParaRPr>
          </a:p>
        </p:txBody>
      </p:sp>
      <p:sp>
        <p:nvSpPr>
          <p:cNvPr id="243" name="Shape 243"/>
          <p:cNvSpPr txBox="1"/>
          <p:nvPr>
            <p:ph type="title"/>
          </p:nvPr>
        </p:nvSpPr>
        <p:spPr>
          <a:xfrm>
            <a:off x="0" y="86850"/>
            <a:ext cx="9144000" cy="772800"/>
          </a:xfrm>
          <a:prstGeom prst="rect">
            <a:avLst/>
          </a:prstGeom>
        </p:spPr>
        <p:txBody>
          <a:bodyPr anchorCtr="0" anchor="b" bIns="91425" lIns="91425" rIns="91425" tIns="91425">
            <a:noAutofit/>
          </a:bodyPr>
          <a:lstStyle/>
          <a:p>
            <a:pPr lvl="0" rtl="0">
              <a:spcBef>
                <a:spcPts val="0"/>
              </a:spcBef>
              <a:buNone/>
            </a:pPr>
            <a:r>
              <a:rPr lang="en">
                <a:latin typeface="Courier New"/>
                <a:ea typeface="Courier New"/>
                <a:cs typeface="Courier New"/>
                <a:sym typeface="Courier New"/>
              </a:rPr>
              <a:t>tf</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idx="1" type="body"/>
          </p:nvPr>
        </p:nvSpPr>
        <p:spPr>
          <a:xfrm>
            <a:off x="457200" y="1287925"/>
            <a:ext cx="8229600" cy="50694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Euler angles represent orientation as rotations around X, Y and Z axes:</a:t>
            </a:r>
          </a:p>
          <a:p>
            <a:pPr indent="0" lvl="0" marL="0" marR="0" rtl="0" algn="l">
              <a:lnSpc>
                <a:spcPct val="100000"/>
              </a:lnSpc>
              <a:spcBef>
                <a:spcPts val="600"/>
              </a:spcBef>
              <a:spcAft>
                <a:spcPts val="0"/>
              </a:spcAft>
              <a:buNone/>
            </a:pPr>
            <a:r>
              <a:rPr lang="en"/>
              <a:t>	α ∊ [-π, π)					rotation around Z axis</a:t>
            </a:r>
          </a:p>
          <a:p>
            <a:pPr indent="0" lvl="0" marL="0" marR="0" rtl="0" algn="l">
              <a:lnSpc>
                <a:spcPct val="100000"/>
              </a:lnSpc>
              <a:spcBef>
                <a:spcPts val="600"/>
              </a:spcBef>
              <a:spcAft>
                <a:spcPts val="0"/>
              </a:spcAft>
              <a:buNone/>
            </a:pPr>
            <a:r>
              <a:rPr lang="en"/>
              <a:t>	β ∊ [-π/2, π/2)				rotation around X axis</a:t>
            </a:r>
          </a:p>
          <a:p>
            <a:pPr indent="0" lvl="0" marL="0" marR="0" rtl="0" algn="l">
              <a:lnSpc>
                <a:spcPct val="100000"/>
              </a:lnSpc>
              <a:spcBef>
                <a:spcPts val="600"/>
              </a:spcBef>
              <a:spcAft>
                <a:spcPts val="0"/>
              </a:spcAft>
              <a:buNone/>
            </a:pPr>
            <a:r>
              <a:rPr lang="en"/>
              <a:t>	</a:t>
            </a:r>
            <a:r>
              <a:rPr lang="en">
                <a:solidFill>
                  <a:schemeClr val="dk1"/>
                </a:solidFill>
              </a:rPr>
              <a:t>γ ∊ [-π, π)					rotation around Y axis</a:t>
            </a:r>
          </a:p>
          <a:p>
            <a:pPr indent="0" lvl="0" marL="0" marR="0" rtl="0" algn="l">
              <a:lnSpc>
                <a:spcPct val="100000"/>
              </a:lnSpc>
              <a:spcBef>
                <a:spcPts val="600"/>
              </a:spcBef>
              <a:spcAft>
                <a:spcPts val="0"/>
              </a:spcAft>
              <a:buNone/>
            </a:pPr>
            <a:r>
              <a:t/>
            </a:r>
            <a:endParaRPr/>
          </a:p>
        </p:txBody>
      </p:sp>
      <p:sp>
        <p:nvSpPr>
          <p:cNvPr id="249" name="Shape 249"/>
          <p:cNvSpPr txBox="1"/>
          <p:nvPr>
            <p:ph type="title"/>
          </p:nvPr>
        </p:nvSpPr>
        <p:spPr>
          <a:xfrm>
            <a:off x="0" y="86850"/>
            <a:ext cx="9144000" cy="772800"/>
          </a:xfrm>
          <a:prstGeom prst="rect">
            <a:avLst/>
          </a:prstGeom>
        </p:spPr>
        <p:txBody>
          <a:bodyPr anchorCtr="0" anchor="b" bIns="91425" lIns="91425" rIns="91425" tIns="91425">
            <a:noAutofit/>
          </a:bodyPr>
          <a:lstStyle/>
          <a:p>
            <a:pPr lvl="0" rtl="0">
              <a:spcBef>
                <a:spcPts val="0"/>
              </a:spcBef>
              <a:buNone/>
            </a:pPr>
            <a:r>
              <a:rPr lang="en"/>
              <a:t>Orientation representation: Euler angles</a:t>
            </a:r>
          </a:p>
        </p:txBody>
      </p:sp>
      <p:pic>
        <p:nvPicPr>
          <p:cNvPr descr="170px-Euler2a.gif" id="250" name="Shape 250"/>
          <p:cNvPicPr preferRelativeResize="0"/>
          <p:nvPr/>
        </p:nvPicPr>
        <p:blipFill>
          <a:blip r:embed="rId3">
            <a:alphaModFix/>
          </a:blip>
          <a:stretch>
            <a:fillRect/>
          </a:stretch>
        </p:blipFill>
        <p:spPr>
          <a:xfrm>
            <a:off x="4824274" y="4071424"/>
            <a:ext cx="2546050" cy="2411299"/>
          </a:xfrm>
          <a:prstGeom prst="rect">
            <a:avLst/>
          </a:prstGeom>
          <a:noFill/>
          <a:ln>
            <a:noFill/>
          </a:ln>
        </p:spPr>
      </p:pic>
      <p:sp>
        <p:nvSpPr>
          <p:cNvPr id="251" name="Shape 251"/>
          <p:cNvSpPr txBox="1"/>
          <p:nvPr>
            <p:ph idx="1" type="body"/>
          </p:nvPr>
        </p:nvSpPr>
        <p:spPr>
          <a:xfrm>
            <a:off x="457200" y="4343509"/>
            <a:ext cx="4172100" cy="50694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Advantages: intuitive, compact representation</a:t>
            </a:r>
          </a:p>
          <a:p>
            <a:pPr indent="0" lvl="0" marL="0" marR="0" rtl="0" algn="l">
              <a:lnSpc>
                <a:spcPct val="100000"/>
              </a:lnSpc>
              <a:spcBef>
                <a:spcPts val="600"/>
              </a:spcBef>
              <a:spcAft>
                <a:spcPts val="0"/>
              </a:spcAft>
              <a:buNone/>
            </a:pPr>
            <a:r>
              <a:rPr lang="en"/>
              <a:t>Disadvantages: gimbal lock</a:t>
            </a:r>
          </a:p>
          <a:p>
            <a:pPr indent="0" lvl="0" marL="0" marR="0" rtl="0" algn="l">
              <a:lnSpc>
                <a:spcPct val="100000"/>
              </a:lnSpc>
              <a:spcBef>
                <a:spcPts val="6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idx="1" type="body"/>
          </p:nvPr>
        </p:nvSpPr>
        <p:spPr>
          <a:xfrm>
            <a:off x="457200" y="1287925"/>
            <a:ext cx="5843400" cy="5069400"/>
          </a:xfrm>
          <a:prstGeom prst="rect">
            <a:avLst/>
          </a:prstGeom>
        </p:spPr>
        <p:txBody>
          <a:bodyPr anchorCtr="0" anchor="t" bIns="91425" lIns="91425" rIns="91425" tIns="91425">
            <a:noAutofit/>
          </a:bodyPr>
          <a:lstStyle/>
          <a:p>
            <a:pPr lvl="0" rtl="0">
              <a:spcBef>
                <a:spcPts val="0"/>
              </a:spcBef>
              <a:buNone/>
            </a:pPr>
            <a:r>
              <a:rPr lang="en">
                <a:solidFill>
                  <a:schemeClr val="dk1"/>
                </a:solidFill>
              </a:rPr>
              <a:t>Any rotation in 3D can be represented as a combination of a vector u (the Euler axis) </a:t>
            </a:r>
          </a:p>
          <a:p>
            <a:pPr lvl="0" rtl="0">
              <a:spcBef>
                <a:spcPts val="0"/>
              </a:spcBef>
              <a:buNone/>
            </a:pPr>
            <a:r>
              <a:t/>
            </a:r>
            <a:endParaRPr>
              <a:solidFill>
                <a:schemeClr val="dk1"/>
              </a:solidFill>
            </a:endParaRPr>
          </a:p>
          <a:p>
            <a:pPr lvl="0" rtl="0">
              <a:spcBef>
                <a:spcPts val="0"/>
              </a:spcBef>
              <a:buNone/>
            </a:pPr>
            <a:r>
              <a:rPr lang="en">
                <a:solidFill>
                  <a:schemeClr val="dk1"/>
                </a:solidFill>
              </a:rPr>
              <a:t>This representation can be “easily” converted to quaternions:</a:t>
            </a:r>
          </a:p>
          <a:p>
            <a:pPr lvl="0" rtl="0">
              <a:spcBef>
                <a:spcPts val="0"/>
              </a:spcBef>
              <a:buNone/>
            </a:pPr>
            <a:r>
              <a:t/>
            </a:r>
            <a:endParaRPr>
              <a:solidFill>
                <a:schemeClr val="dk1"/>
              </a:solidFill>
            </a:endParaRPr>
          </a:p>
          <a:p>
            <a:pPr indent="-69850" lvl="0" marL="0" marR="0" rtl="0" algn="l">
              <a:lnSpc>
                <a:spcPct val="100000"/>
              </a:lnSpc>
              <a:spcBef>
                <a:spcPts val="600"/>
              </a:spcBef>
              <a:spcAft>
                <a:spcPts val="0"/>
              </a:spcAft>
              <a:buClr>
                <a:srgbClr val="000000"/>
              </a:buClr>
              <a:buSzPct val="36666"/>
              <a:buFont typeface="Arial"/>
              <a:buNone/>
            </a:pPr>
            <a:r>
              <a:t/>
            </a:r>
            <a:endParaRPr/>
          </a:p>
        </p:txBody>
      </p:sp>
      <p:sp>
        <p:nvSpPr>
          <p:cNvPr id="257" name="Shape 257"/>
          <p:cNvSpPr txBox="1"/>
          <p:nvPr>
            <p:ph type="title"/>
          </p:nvPr>
        </p:nvSpPr>
        <p:spPr>
          <a:xfrm>
            <a:off x="0" y="86850"/>
            <a:ext cx="9144000" cy="772800"/>
          </a:xfrm>
          <a:prstGeom prst="rect">
            <a:avLst/>
          </a:prstGeom>
        </p:spPr>
        <p:txBody>
          <a:bodyPr anchorCtr="0" anchor="b" bIns="91425" lIns="91425" rIns="91425" tIns="91425">
            <a:noAutofit/>
          </a:bodyPr>
          <a:lstStyle/>
          <a:p>
            <a:pPr lvl="0" rtl="0">
              <a:spcBef>
                <a:spcPts val="0"/>
              </a:spcBef>
              <a:buNone/>
            </a:pPr>
            <a:r>
              <a:rPr lang="en"/>
              <a:t>Orientation representation: Quaternions</a:t>
            </a:r>
          </a:p>
        </p:txBody>
      </p:sp>
      <p:pic>
        <p:nvPicPr>
          <p:cNvPr descr="\vec{u} = (u_x, u_y, u_z) = u_x\mathbf{i} + u_y\mathbf{j} + u_z\mathbf{k}" id="258" name="Shape 258"/>
          <p:cNvPicPr preferRelativeResize="0"/>
          <p:nvPr/>
        </p:nvPicPr>
        <p:blipFill>
          <a:blip r:embed="rId3">
            <a:alphaModFix/>
          </a:blip>
          <a:stretch>
            <a:fillRect/>
          </a:stretch>
        </p:blipFill>
        <p:spPr>
          <a:xfrm>
            <a:off x="601014" y="4088018"/>
            <a:ext cx="5403099" cy="415650"/>
          </a:xfrm>
          <a:prstGeom prst="rect">
            <a:avLst/>
          </a:prstGeom>
          <a:noFill/>
          <a:ln>
            <a:noFill/>
          </a:ln>
        </p:spPr>
      </p:pic>
      <p:pic>
        <p:nvPicPr>
          <p:cNvPr descr=" \mathbf{q} = e^{\frac{\theta}{2}{(u_x\mathbf{i} + u_y\mathbf{j} + u_z\mathbf{k})}} = \cos \frac{\theta}{2} + (u_x\mathbf{i} + u_y\mathbf{j} + u_z\mathbf{k}) \sin \frac{\theta}{2}" id="259" name="Shape 259"/>
          <p:cNvPicPr preferRelativeResize="0"/>
          <p:nvPr/>
        </p:nvPicPr>
        <p:blipFill>
          <a:blip r:embed="rId4">
            <a:alphaModFix/>
          </a:blip>
          <a:stretch>
            <a:fillRect/>
          </a:stretch>
        </p:blipFill>
        <p:spPr>
          <a:xfrm>
            <a:off x="601013" y="4632243"/>
            <a:ext cx="7677125" cy="716974"/>
          </a:xfrm>
          <a:prstGeom prst="rect">
            <a:avLst/>
          </a:prstGeom>
          <a:noFill/>
          <a:ln>
            <a:noFill/>
          </a:ln>
        </p:spPr>
      </p:pic>
      <p:pic>
        <p:nvPicPr>
          <p:cNvPr descr="220px-Euler_AxisAngle.png" id="260" name="Shape 260"/>
          <p:cNvPicPr preferRelativeResize="0"/>
          <p:nvPr/>
        </p:nvPicPr>
        <p:blipFill>
          <a:blip r:embed="rId5">
            <a:alphaModFix/>
          </a:blip>
          <a:stretch>
            <a:fillRect/>
          </a:stretch>
        </p:blipFill>
        <p:spPr>
          <a:xfrm>
            <a:off x="6546475" y="1375162"/>
            <a:ext cx="2095500" cy="2581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idx="1" type="body"/>
          </p:nvPr>
        </p:nvSpPr>
        <p:spPr>
          <a:xfrm>
            <a:off x="457200" y="1287925"/>
            <a:ext cx="8229600" cy="5069400"/>
          </a:xfrm>
          <a:prstGeom prst="rect">
            <a:avLst/>
          </a:prstGeom>
        </p:spPr>
        <p:txBody>
          <a:bodyPr anchorCtr="0" anchor="t" bIns="91425" lIns="91425" rIns="91425" tIns="91425">
            <a:noAutofit/>
          </a:bodyPr>
          <a:lstStyle/>
          <a:p>
            <a:pPr lvl="0" rtl="0">
              <a:spcBef>
                <a:spcPts val="0"/>
              </a:spcBef>
              <a:buNone/>
            </a:pPr>
            <a:r>
              <a:rPr lang="en">
                <a:solidFill>
                  <a:schemeClr val="dk1"/>
                </a:solidFill>
              </a:rPr>
              <a:t>Rotation is represented with 4 numbers: x, y, z, w</a:t>
            </a:r>
          </a:p>
          <a:p>
            <a:pPr lvl="0" rtl="0">
              <a:spcBef>
                <a:spcPts val="0"/>
              </a:spcBef>
              <a:buNone/>
            </a:pPr>
            <a:r>
              <a:rPr lang="en">
                <a:solidFill>
                  <a:schemeClr val="dk1"/>
                </a:solidFill>
              </a:rPr>
              <a:t>Quaternions avoid gimbal lock!</a:t>
            </a:r>
          </a:p>
          <a:p>
            <a:pPr lvl="0" rtl="0">
              <a:spcBef>
                <a:spcPts val="0"/>
              </a:spcBef>
              <a:buNone/>
            </a:pPr>
            <a:r>
              <a:t/>
            </a:r>
            <a:endParaRPr>
              <a:solidFill>
                <a:schemeClr val="dk1"/>
              </a:solidFill>
            </a:endParaRPr>
          </a:p>
          <a:p>
            <a:pPr lvl="0" rtl="0">
              <a:spcBef>
                <a:spcPts val="0"/>
              </a:spcBef>
              <a:buNone/>
            </a:pPr>
            <a:r>
              <a:rPr lang="en">
                <a:solidFill>
                  <a:schemeClr val="dk1"/>
                </a:solidFill>
              </a:rPr>
              <a:t>Conversion from quaternions to Euler angles in ROS:</a:t>
            </a:r>
          </a:p>
          <a:p>
            <a:pPr indent="0" lvl="0" marL="0" rtl="0">
              <a:spcBef>
                <a:spcPts val="0"/>
              </a:spcBef>
              <a:buNone/>
            </a:pPr>
            <a:r>
              <a:rPr lang="en" sz="1800">
                <a:solidFill>
                  <a:schemeClr val="dk1"/>
                </a:solidFill>
                <a:latin typeface="Courier New"/>
                <a:ea typeface="Courier New"/>
                <a:cs typeface="Courier New"/>
                <a:sym typeface="Courier New"/>
              </a:rPr>
              <a:t>  (alpha, beta, gamma) =                     </a:t>
            </a:r>
          </a:p>
          <a:p>
            <a:pPr indent="457200" lvl="0" marL="0" rtl="0">
              <a:spcBef>
                <a:spcPts val="0"/>
              </a:spcBef>
              <a:buNone/>
            </a:pPr>
            <a:r>
              <a:rPr lang="en" sz="1800">
                <a:solidFill>
                  <a:schemeClr val="dk1"/>
                </a:solidFill>
                <a:latin typeface="Courier New"/>
                <a:ea typeface="Courier New"/>
                <a:cs typeface="Courier New"/>
                <a:sym typeface="Courier New"/>
              </a:rPr>
              <a:t>   tf.transformations.euler_from_quaternion(x,y,z,w)</a:t>
            </a:r>
          </a:p>
          <a:p>
            <a:pPr indent="0" lvl="0" marL="914400" rtl="0">
              <a:spcBef>
                <a:spcPts val="0"/>
              </a:spcBef>
              <a:buNone/>
            </a:pPr>
            <a:r>
              <a:t/>
            </a:r>
            <a:endParaRPr/>
          </a:p>
        </p:txBody>
      </p:sp>
      <p:sp>
        <p:nvSpPr>
          <p:cNvPr id="266" name="Shape 266"/>
          <p:cNvSpPr txBox="1"/>
          <p:nvPr>
            <p:ph type="title"/>
          </p:nvPr>
        </p:nvSpPr>
        <p:spPr>
          <a:xfrm>
            <a:off x="0" y="86850"/>
            <a:ext cx="9144000" cy="772800"/>
          </a:xfrm>
          <a:prstGeom prst="rect">
            <a:avLst/>
          </a:prstGeom>
        </p:spPr>
        <p:txBody>
          <a:bodyPr anchorCtr="0" anchor="b" bIns="91425" lIns="91425" rIns="91425" tIns="91425">
            <a:noAutofit/>
          </a:bodyPr>
          <a:lstStyle/>
          <a:p>
            <a:pPr lvl="0" rtl="0">
              <a:spcBef>
                <a:spcPts val="0"/>
              </a:spcBef>
              <a:buNone/>
            </a:pPr>
            <a:r>
              <a:rPr lang="en"/>
              <a:t>Orientation representation: Quaternions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idx="1" type="body"/>
          </p:nvPr>
        </p:nvSpPr>
        <p:spPr>
          <a:xfrm>
            <a:off x="457200" y="1153099"/>
            <a:ext cx="8229600" cy="5417400"/>
          </a:xfrm>
          <a:prstGeom prst="rect">
            <a:avLst/>
          </a:prstGeom>
          <a:solidFill>
            <a:srgbClr val="F3F3F3"/>
          </a:solidFill>
          <a:ln cap="flat" cmpd="sng" w="38100">
            <a:solidFill>
              <a:srgbClr val="000000"/>
            </a:solidFill>
            <a:prstDash val="solid"/>
            <a:round/>
            <a:headEnd len="med" w="med" type="none"/>
            <a:tailEnd len="med" w="med" type="none"/>
          </a:ln>
        </p:spPr>
        <p:txBody>
          <a:bodyPr anchorCtr="0" anchor="t" bIns="91425" lIns="91425" rIns="91425" tIns="91425">
            <a:noAutofit/>
          </a:bodyPr>
          <a:lstStyle/>
          <a:p>
            <a:pPr indent="-69850" lvl="0" marL="0" marR="0" rtl="0" algn="l">
              <a:lnSpc>
                <a:spcPct val="142857"/>
              </a:lnSpc>
              <a:spcBef>
                <a:spcPts val="0"/>
              </a:spcBef>
              <a:spcAft>
                <a:spcPts val="0"/>
              </a:spcAft>
              <a:buClr>
                <a:srgbClr val="000000"/>
              </a:buClr>
              <a:buSzPct val="91666"/>
              <a:buFont typeface="Arial"/>
              <a:buNone/>
            </a:pPr>
            <a:r>
              <a:rPr lang="en" sz="1200">
                <a:solidFill>
                  <a:srgbClr val="333333"/>
                </a:solidFill>
                <a:highlight>
                  <a:srgbClr val="F3F5F7"/>
                </a:highlight>
                <a:latin typeface="Courier New"/>
                <a:ea typeface="Courier New"/>
                <a:cs typeface="Courier New"/>
                <a:sym typeface="Courier New"/>
              </a:rPr>
              <a:t>    </a:t>
            </a:r>
            <a:r>
              <a:rPr lang="en" sz="1200">
                <a:solidFill>
                  <a:srgbClr val="808080"/>
                </a:solidFill>
                <a:highlight>
                  <a:srgbClr val="F3F5F7"/>
                </a:highlight>
                <a:latin typeface="Courier New"/>
                <a:ea typeface="Courier New"/>
                <a:cs typeface="Courier New"/>
                <a:sym typeface="Courier New"/>
              </a:rPr>
              <a:t>1 </a:t>
            </a:r>
            <a:r>
              <a:rPr lang="en" sz="1200">
                <a:solidFill>
                  <a:srgbClr val="008000"/>
                </a:solidFill>
                <a:highlight>
                  <a:srgbClr val="F3F5F7"/>
                </a:highlight>
                <a:latin typeface="Courier New"/>
                <a:ea typeface="Courier New"/>
                <a:cs typeface="Courier New"/>
                <a:sym typeface="Courier New"/>
              </a:rPr>
              <a:t>#!/usr/bin/env python</a:t>
            </a:r>
            <a:br>
              <a:rPr lang="en" sz="1200">
                <a:solidFill>
                  <a:srgbClr val="333333"/>
                </a:solidFill>
                <a:highlight>
                  <a:srgbClr val="F3F5F7"/>
                </a:highlight>
                <a:latin typeface="Courier New"/>
                <a:ea typeface="Courier New"/>
                <a:cs typeface="Courier New"/>
                <a:sym typeface="Courier New"/>
              </a:rPr>
            </a:br>
            <a:r>
              <a:rPr lang="en" sz="1200">
                <a:solidFill>
                  <a:srgbClr val="2B7FCF"/>
                </a:solidFill>
                <a:highlight>
                  <a:srgbClr val="F3F5F7"/>
                </a:highlight>
                <a:latin typeface="Courier New"/>
                <a:ea typeface="Courier New"/>
                <a:cs typeface="Courier New"/>
                <a:sym typeface="Courier New"/>
                <a:hlinkClick r:id="rId3"/>
              </a:rPr>
              <a:t>    </a:t>
            </a:r>
            <a:r>
              <a:rPr lang="en" sz="1200">
                <a:solidFill>
                  <a:srgbClr val="808080"/>
                </a:solidFill>
                <a:highlight>
                  <a:srgbClr val="F3F5F7"/>
                </a:highlight>
                <a:latin typeface="Courier New"/>
                <a:ea typeface="Courier New"/>
                <a:cs typeface="Courier New"/>
                <a:sym typeface="Courier New"/>
              </a:rPr>
              <a:t>2 </a:t>
            </a:r>
            <a:r>
              <a:rPr lang="en" sz="1200">
                <a:solidFill>
                  <a:srgbClr val="A00000"/>
                </a:solidFill>
                <a:highlight>
                  <a:srgbClr val="F3F5F7"/>
                </a:highlight>
                <a:latin typeface="Courier New"/>
                <a:ea typeface="Courier New"/>
                <a:cs typeface="Courier New"/>
                <a:sym typeface="Courier New"/>
              </a:rPr>
              <a:t>import</a:t>
            </a:r>
            <a:r>
              <a:rPr lang="en" sz="1200">
                <a:solidFill>
                  <a:srgbClr val="333333"/>
                </a:solidFill>
                <a:highlight>
                  <a:srgbClr val="F3F5F7"/>
                </a:highlight>
                <a:latin typeface="Courier New"/>
                <a:ea typeface="Courier New"/>
                <a:cs typeface="Courier New"/>
                <a:sym typeface="Courier New"/>
              </a:rPr>
              <a:t> </a:t>
            </a:r>
            <a:r>
              <a:rPr lang="en" sz="1200">
                <a:solidFill>
                  <a:schemeClr val="dk1"/>
                </a:solidFill>
                <a:highlight>
                  <a:srgbClr val="F3F5F7"/>
                </a:highlight>
                <a:latin typeface="Courier New"/>
                <a:ea typeface="Courier New"/>
                <a:cs typeface="Courier New"/>
                <a:sym typeface="Courier New"/>
              </a:rPr>
              <a:t>rospy</a:t>
            </a:r>
            <a:br>
              <a:rPr lang="en" sz="1200">
                <a:solidFill>
                  <a:srgbClr val="333333"/>
                </a:solidFill>
                <a:highlight>
                  <a:srgbClr val="F3F5F7"/>
                </a:highlight>
                <a:latin typeface="Courier New"/>
                <a:ea typeface="Courier New"/>
                <a:cs typeface="Courier New"/>
                <a:sym typeface="Courier New"/>
              </a:rPr>
            </a:br>
            <a:r>
              <a:rPr lang="en" sz="1200">
                <a:solidFill>
                  <a:srgbClr val="2B7FCF"/>
                </a:solidFill>
                <a:highlight>
                  <a:srgbClr val="F3F5F7"/>
                </a:highlight>
                <a:latin typeface="Courier New"/>
                <a:ea typeface="Courier New"/>
                <a:cs typeface="Courier New"/>
                <a:sym typeface="Courier New"/>
                <a:hlinkClick r:id="rId4"/>
              </a:rPr>
              <a:t>    </a:t>
            </a:r>
            <a:r>
              <a:rPr lang="en" sz="1200">
                <a:solidFill>
                  <a:srgbClr val="808080"/>
                </a:solidFill>
                <a:highlight>
                  <a:srgbClr val="F3F5F7"/>
                </a:highlight>
                <a:latin typeface="Courier New"/>
                <a:ea typeface="Courier New"/>
                <a:cs typeface="Courier New"/>
                <a:sym typeface="Courier New"/>
              </a:rPr>
              <a:t>3 </a:t>
            </a:r>
            <a:r>
              <a:rPr lang="en" sz="1200">
                <a:solidFill>
                  <a:srgbClr val="A00000"/>
                </a:solidFill>
                <a:highlight>
                  <a:srgbClr val="F3F5F7"/>
                </a:highlight>
                <a:latin typeface="Courier New"/>
                <a:ea typeface="Courier New"/>
                <a:cs typeface="Courier New"/>
                <a:sym typeface="Courier New"/>
              </a:rPr>
              <a:t>import</a:t>
            </a:r>
            <a:r>
              <a:rPr lang="en" sz="1200">
                <a:solidFill>
                  <a:srgbClr val="808080"/>
                </a:solidFill>
                <a:highlight>
                  <a:srgbClr val="F3F5F7"/>
                </a:highlight>
                <a:latin typeface="Courier New"/>
                <a:ea typeface="Courier New"/>
                <a:cs typeface="Courier New"/>
                <a:sym typeface="Courier New"/>
              </a:rPr>
              <a:t> </a:t>
            </a:r>
            <a:r>
              <a:rPr lang="en" sz="1200">
                <a:solidFill>
                  <a:schemeClr val="dk1"/>
                </a:solidFill>
                <a:highlight>
                  <a:srgbClr val="F3F5F7"/>
                </a:highlight>
                <a:latin typeface="Courier New"/>
                <a:ea typeface="Courier New"/>
                <a:cs typeface="Courier New"/>
                <a:sym typeface="Courier New"/>
              </a:rPr>
              <a:t>tf</a:t>
            </a:r>
            <a:br>
              <a:rPr lang="en" sz="1200">
                <a:solidFill>
                  <a:srgbClr val="333333"/>
                </a:solidFill>
                <a:highlight>
                  <a:srgbClr val="F3F5F7"/>
                </a:highlight>
                <a:latin typeface="Courier New"/>
                <a:ea typeface="Courier New"/>
                <a:cs typeface="Courier New"/>
                <a:sym typeface="Courier New"/>
              </a:rPr>
            </a:br>
            <a:r>
              <a:rPr lang="en" sz="1200">
                <a:solidFill>
                  <a:srgbClr val="2B7FCF"/>
                </a:solidFill>
                <a:highlight>
                  <a:srgbClr val="F3F5F7"/>
                </a:highlight>
                <a:latin typeface="Courier New"/>
                <a:ea typeface="Courier New"/>
                <a:cs typeface="Courier New"/>
                <a:sym typeface="Courier New"/>
                <a:hlinkClick r:id="rId5"/>
              </a:rPr>
              <a:t>    </a:t>
            </a:r>
            <a:r>
              <a:rPr lang="en" sz="1200">
                <a:solidFill>
                  <a:srgbClr val="808080"/>
                </a:solidFill>
                <a:highlight>
                  <a:srgbClr val="F3F5F7"/>
                </a:highlight>
                <a:latin typeface="Courier New"/>
                <a:ea typeface="Courier New"/>
                <a:cs typeface="Courier New"/>
                <a:sym typeface="Courier New"/>
              </a:rPr>
              <a:t>4 </a:t>
            </a:r>
            <a:br>
              <a:rPr lang="en" sz="1200">
                <a:solidFill>
                  <a:srgbClr val="333333"/>
                </a:solidFill>
                <a:highlight>
                  <a:srgbClr val="F3F5F7"/>
                </a:highlight>
                <a:latin typeface="Courier New"/>
                <a:ea typeface="Courier New"/>
                <a:cs typeface="Courier New"/>
                <a:sym typeface="Courier New"/>
              </a:rPr>
            </a:br>
            <a:r>
              <a:rPr lang="en" sz="1200">
                <a:solidFill>
                  <a:srgbClr val="2B7FCF"/>
                </a:solidFill>
                <a:highlight>
                  <a:srgbClr val="F3F5F7"/>
                </a:highlight>
                <a:latin typeface="Courier New"/>
                <a:ea typeface="Courier New"/>
                <a:cs typeface="Courier New"/>
                <a:sym typeface="Courier New"/>
                <a:hlinkClick r:id="rId6"/>
              </a:rPr>
              <a:t>    </a:t>
            </a:r>
            <a:r>
              <a:rPr lang="en" sz="1200">
                <a:solidFill>
                  <a:srgbClr val="808080"/>
                </a:solidFill>
                <a:highlight>
                  <a:srgbClr val="F3F5F7"/>
                </a:highlight>
                <a:latin typeface="Courier New"/>
                <a:ea typeface="Courier New"/>
                <a:cs typeface="Courier New"/>
                <a:sym typeface="Courier New"/>
              </a:rPr>
              <a:t>5 </a:t>
            </a:r>
            <a:r>
              <a:rPr lang="en" sz="1200">
                <a:solidFill>
                  <a:srgbClr val="A00000"/>
                </a:solidFill>
                <a:highlight>
                  <a:srgbClr val="F3F5F7"/>
                </a:highlight>
                <a:latin typeface="Courier New"/>
                <a:ea typeface="Courier New"/>
                <a:cs typeface="Courier New"/>
                <a:sym typeface="Courier New"/>
              </a:rPr>
              <a:t>def</a:t>
            </a:r>
            <a:r>
              <a:rPr lang="en" sz="1200">
                <a:solidFill>
                  <a:srgbClr val="333333"/>
                </a:solidFill>
                <a:highlight>
                  <a:srgbClr val="F3F5F7"/>
                </a:highlight>
                <a:latin typeface="Courier New"/>
                <a:ea typeface="Courier New"/>
                <a:cs typeface="Courier New"/>
                <a:sym typeface="Courier New"/>
              </a:rPr>
              <a:t> </a:t>
            </a:r>
            <a:r>
              <a:rPr lang="en" sz="1200">
                <a:solidFill>
                  <a:schemeClr val="dk1"/>
                </a:solidFill>
                <a:highlight>
                  <a:srgbClr val="F3F5F7"/>
                </a:highlight>
                <a:latin typeface="Courier New"/>
                <a:ea typeface="Courier New"/>
                <a:cs typeface="Courier New"/>
                <a:sym typeface="Courier New"/>
              </a:rPr>
              <a:t>tfListener</a:t>
            </a:r>
            <a:r>
              <a:rPr lang="en" sz="1200">
                <a:solidFill>
                  <a:srgbClr val="333333"/>
                </a:solidFill>
                <a:highlight>
                  <a:srgbClr val="F3F5F7"/>
                </a:highlight>
                <a:latin typeface="Courier New"/>
                <a:ea typeface="Courier New"/>
                <a:cs typeface="Courier New"/>
                <a:sym typeface="Courier New"/>
              </a:rPr>
              <a:t>():</a:t>
            </a:r>
            <a:br>
              <a:rPr lang="en" sz="1200">
                <a:solidFill>
                  <a:srgbClr val="333333"/>
                </a:solidFill>
                <a:highlight>
                  <a:srgbClr val="F3F5F7"/>
                </a:highlight>
                <a:latin typeface="Courier New"/>
                <a:ea typeface="Courier New"/>
                <a:cs typeface="Courier New"/>
                <a:sym typeface="Courier New"/>
              </a:rPr>
            </a:br>
            <a:r>
              <a:rPr lang="en" sz="1200">
                <a:solidFill>
                  <a:srgbClr val="333333"/>
                </a:solidFill>
                <a:highlight>
                  <a:srgbClr val="F3F5F7"/>
                </a:highlight>
                <a:latin typeface="Courier New"/>
                <a:ea typeface="Courier New"/>
                <a:cs typeface="Courier New"/>
                <a:sym typeface="Courier New"/>
              </a:rPr>
              <a:t> </a:t>
            </a:r>
            <a:r>
              <a:rPr lang="en" sz="1200">
                <a:solidFill>
                  <a:srgbClr val="2B7FCF"/>
                </a:solidFill>
                <a:highlight>
                  <a:srgbClr val="F3F5F7"/>
                </a:highlight>
                <a:latin typeface="Courier New"/>
                <a:ea typeface="Courier New"/>
                <a:cs typeface="Courier New"/>
                <a:sym typeface="Courier New"/>
                <a:hlinkClick r:id="rId7"/>
              </a:rPr>
              <a:t>   </a:t>
            </a:r>
            <a:r>
              <a:rPr lang="en" sz="1200">
                <a:solidFill>
                  <a:srgbClr val="808080"/>
                </a:solidFill>
                <a:highlight>
                  <a:srgbClr val="F3F5F7"/>
                </a:highlight>
                <a:latin typeface="Courier New"/>
                <a:ea typeface="Courier New"/>
                <a:cs typeface="Courier New"/>
                <a:sym typeface="Courier New"/>
              </a:rPr>
              <a:t>6 </a:t>
            </a:r>
            <a:r>
              <a:rPr lang="en" sz="1200">
                <a:solidFill>
                  <a:srgbClr val="333333"/>
                </a:solidFill>
                <a:highlight>
                  <a:srgbClr val="F3F5F7"/>
                </a:highlight>
                <a:latin typeface="Courier New"/>
                <a:ea typeface="Courier New"/>
                <a:cs typeface="Courier New"/>
                <a:sym typeface="Courier New"/>
              </a:rPr>
              <a:t>   </a:t>
            </a:r>
            <a:r>
              <a:rPr lang="en" sz="1200">
                <a:solidFill>
                  <a:srgbClr val="008000"/>
                </a:solidFill>
                <a:highlight>
                  <a:srgbClr val="F3F5F7"/>
                </a:highlight>
                <a:latin typeface="Courier New"/>
                <a:ea typeface="Courier New"/>
                <a:cs typeface="Courier New"/>
                <a:sym typeface="Courier New"/>
              </a:rPr>
              <a:t># Initialize node</a:t>
            </a:r>
            <a:br>
              <a:rPr lang="en" sz="1200">
                <a:solidFill>
                  <a:srgbClr val="333333"/>
                </a:solidFill>
                <a:highlight>
                  <a:srgbClr val="F3F5F7"/>
                </a:highlight>
                <a:latin typeface="Courier New"/>
                <a:ea typeface="Courier New"/>
                <a:cs typeface="Courier New"/>
                <a:sym typeface="Courier New"/>
              </a:rPr>
            </a:br>
            <a:r>
              <a:rPr lang="en" sz="1200">
                <a:solidFill>
                  <a:srgbClr val="2B7FCF"/>
                </a:solidFill>
                <a:highlight>
                  <a:srgbClr val="F3F5F7"/>
                </a:highlight>
                <a:latin typeface="Courier New"/>
                <a:ea typeface="Courier New"/>
                <a:cs typeface="Courier New"/>
                <a:sym typeface="Courier New"/>
                <a:hlinkClick r:id="rId8"/>
              </a:rPr>
              <a:t>    </a:t>
            </a:r>
            <a:r>
              <a:rPr lang="en" sz="1200">
                <a:solidFill>
                  <a:srgbClr val="808080"/>
                </a:solidFill>
                <a:highlight>
                  <a:srgbClr val="F3F5F7"/>
                </a:highlight>
                <a:latin typeface="Courier New"/>
                <a:ea typeface="Courier New"/>
                <a:cs typeface="Courier New"/>
                <a:sym typeface="Courier New"/>
              </a:rPr>
              <a:t>7 </a:t>
            </a:r>
            <a:r>
              <a:rPr lang="en" sz="1200">
                <a:solidFill>
                  <a:srgbClr val="333333"/>
                </a:solidFill>
                <a:highlight>
                  <a:srgbClr val="F3F5F7"/>
                </a:highlight>
                <a:latin typeface="Courier New"/>
                <a:ea typeface="Courier New"/>
                <a:cs typeface="Courier New"/>
                <a:sym typeface="Courier New"/>
              </a:rPr>
              <a:t>   </a:t>
            </a:r>
            <a:r>
              <a:rPr lang="en" sz="1200">
                <a:solidFill>
                  <a:schemeClr val="dk1"/>
                </a:solidFill>
                <a:highlight>
                  <a:srgbClr val="F3F5F7"/>
                </a:highlight>
                <a:latin typeface="Courier New"/>
                <a:ea typeface="Courier New"/>
                <a:cs typeface="Courier New"/>
                <a:sym typeface="Courier New"/>
              </a:rPr>
              <a:t>rospy</a:t>
            </a:r>
            <a:r>
              <a:rPr lang="en" sz="1200">
                <a:solidFill>
                  <a:srgbClr val="333333"/>
                </a:solidFill>
                <a:highlight>
                  <a:srgbClr val="F3F5F7"/>
                </a:highlight>
                <a:latin typeface="Courier New"/>
                <a:ea typeface="Courier New"/>
                <a:cs typeface="Courier New"/>
                <a:sym typeface="Courier New"/>
              </a:rPr>
              <a:t>.</a:t>
            </a:r>
            <a:r>
              <a:rPr lang="en" sz="1200">
                <a:solidFill>
                  <a:schemeClr val="dk1"/>
                </a:solidFill>
                <a:highlight>
                  <a:srgbClr val="F3F5F7"/>
                </a:highlight>
                <a:latin typeface="Courier New"/>
                <a:ea typeface="Courier New"/>
                <a:cs typeface="Courier New"/>
                <a:sym typeface="Courier New"/>
              </a:rPr>
              <a:t>init_node</a:t>
            </a:r>
            <a:r>
              <a:rPr lang="en" sz="1200">
                <a:solidFill>
                  <a:srgbClr val="333333"/>
                </a:solidFill>
                <a:highlight>
                  <a:srgbClr val="F3F5F7"/>
                </a:highlight>
                <a:latin typeface="Courier New"/>
                <a:ea typeface="Courier New"/>
                <a:cs typeface="Courier New"/>
                <a:sym typeface="Courier New"/>
              </a:rPr>
              <a:t>(</a:t>
            </a:r>
            <a:r>
              <a:rPr lang="en" sz="1200">
                <a:solidFill>
                  <a:srgbClr val="004080"/>
                </a:solidFill>
                <a:highlight>
                  <a:srgbClr val="F3F5F7"/>
                </a:highlight>
                <a:latin typeface="Courier New"/>
                <a:ea typeface="Courier New"/>
                <a:cs typeface="Courier New"/>
                <a:sym typeface="Courier New"/>
              </a:rPr>
              <a:t>tf_listener</a:t>
            </a:r>
            <a:r>
              <a:rPr lang="en" sz="1200">
                <a:solidFill>
                  <a:srgbClr val="333333"/>
                </a:solidFill>
                <a:highlight>
                  <a:srgbClr val="F3F5F7"/>
                </a:highlight>
                <a:latin typeface="Courier New"/>
                <a:ea typeface="Courier New"/>
                <a:cs typeface="Courier New"/>
                <a:sym typeface="Courier New"/>
              </a:rPr>
              <a:t>, </a:t>
            </a:r>
            <a:r>
              <a:rPr lang="en" sz="1200">
                <a:solidFill>
                  <a:schemeClr val="dk1"/>
                </a:solidFill>
                <a:highlight>
                  <a:srgbClr val="F3F5F7"/>
                </a:highlight>
                <a:latin typeface="Courier New"/>
                <a:ea typeface="Courier New"/>
                <a:cs typeface="Courier New"/>
                <a:sym typeface="Courier New"/>
              </a:rPr>
              <a:t>anonymous</a:t>
            </a:r>
            <a:r>
              <a:rPr lang="en" sz="1200">
                <a:solidFill>
                  <a:srgbClr val="333333"/>
                </a:solidFill>
                <a:highlight>
                  <a:srgbClr val="F3F5F7"/>
                </a:highlight>
                <a:latin typeface="Courier New"/>
                <a:ea typeface="Courier New"/>
                <a:cs typeface="Courier New"/>
                <a:sym typeface="Courier New"/>
              </a:rPr>
              <a:t>=</a:t>
            </a:r>
            <a:r>
              <a:rPr lang="en" sz="1200">
                <a:solidFill>
                  <a:srgbClr val="A00000"/>
                </a:solidFill>
                <a:highlight>
                  <a:srgbClr val="F3F5F7"/>
                </a:highlight>
                <a:latin typeface="Courier New"/>
                <a:ea typeface="Courier New"/>
                <a:cs typeface="Courier New"/>
                <a:sym typeface="Courier New"/>
              </a:rPr>
              <a:t>True</a:t>
            </a:r>
            <a:r>
              <a:rPr lang="en" sz="1200">
                <a:solidFill>
                  <a:srgbClr val="333333"/>
                </a:solidFill>
                <a:highlight>
                  <a:srgbClr val="F3F5F7"/>
                </a:highlight>
                <a:latin typeface="Courier New"/>
                <a:ea typeface="Courier New"/>
                <a:cs typeface="Courier New"/>
                <a:sym typeface="Courier New"/>
              </a:rPr>
              <a:t>)</a:t>
            </a:r>
          </a:p>
          <a:p>
            <a:pPr indent="-69850" lvl="0" marL="0" marR="0" rtl="0" algn="l">
              <a:lnSpc>
                <a:spcPct val="142857"/>
              </a:lnSpc>
              <a:spcBef>
                <a:spcPts val="0"/>
              </a:spcBef>
              <a:spcAft>
                <a:spcPts val="0"/>
              </a:spcAft>
              <a:buClr>
                <a:srgbClr val="000000"/>
              </a:buClr>
              <a:buSzPct val="91666"/>
              <a:buFont typeface="Arial"/>
              <a:buNone/>
            </a:pPr>
            <a:r>
              <a:rPr lang="en" sz="1200">
                <a:solidFill>
                  <a:srgbClr val="333333"/>
                </a:solidFill>
                <a:highlight>
                  <a:srgbClr val="F3F5F7"/>
                </a:highlight>
                <a:latin typeface="Courier New"/>
                <a:ea typeface="Courier New"/>
                <a:cs typeface="Courier New"/>
                <a:sym typeface="Courier New"/>
              </a:rPr>
              <a:t>    </a:t>
            </a:r>
            <a:r>
              <a:rPr lang="en" sz="1200">
                <a:solidFill>
                  <a:srgbClr val="808080"/>
                </a:solidFill>
                <a:highlight>
                  <a:srgbClr val="F3F5F7"/>
                </a:highlight>
                <a:latin typeface="Courier New"/>
                <a:ea typeface="Courier New"/>
                <a:cs typeface="Courier New"/>
                <a:sym typeface="Courier New"/>
              </a:rPr>
              <a:t>8</a:t>
            </a:r>
            <a:br>
              <a:rPr lang="en" sz="1200">
                <a:solidFill>
                  <a:srgbClr val="333333"/>
                </a:solidFill>
                <a:highlight>
                  <a:srgbClr val="F3F5F7"/>
                </a:highlight>
                <a:latin typeface="Courier New"/>
                <a:ea typeface="Courier New"/>
                <a:cs typeface="Courier New"/>
                <a:sym typeface="Courier New"/>
              </a:rPr>
            </a:br>
            <a:r>
              <a:rPr lang="en" sz="1200">
                <a:solidFill>
                  <a:srgbClr val="2B7FCF"/>
                </a:solidFill>
                <a:highlight>
                  <a:srgbClr val="F3F5F7"/>
                </a:highlight>
                <a:latin typeface="Courier New"/>
                <a:ea typeface="Courier New"/>
                <a:cs typeface="Courier New"/>
                <a:sym typeface="Courier New"/>
                <a:hlinkClick r:id="rId9"/>
              </a:rPr>
              <a:t>  </a:t>
            </a:r>
            <a:r>
              <a:rPr lang="en" sz="1200">
                <a:solidFill>
                  <a:srgbClr val="808080"/>
                </a:solidFill>
                <a:highlight>
                  <a:srgbClr val="F3F5F7"/>
                </a:highlight>
                <a:latin typeface="Courier New"/>
                <a:ea typeface="Courier New"/>
                <a:cs typeface="Courier New"/>
                <a:sym typeface="Courier New"/>
              </a:rPr>
              <a:t>  9 </a:t>
            </a:r>
            <a:r>
              <a:rPr lang="en" sz="1200">
                <a:solidFill>
                  <a:srgbClr val="333333"/>
                </a:solidFill>
                <a:highlight>
                  <a:srgbClr val="F3F5F7"/>
                </a:highlight>
                <a:latin typeface="Courier New"/>
                <a:ea typeface="Courier New"/>
                <a:cs typeface="Courier New"/>
                <a:sym typeface="Courier New"/>
              </a:rPr>
              <a:t>   </a:t>
            </a:r>
            <a:r>
              <a:rPr lang="en" sz="1200">
                <a:solidFill>
                  <a:srgbClr val="008000"/>
                </a:solidFill>
                <a:highlight>
                  <a:srgbClr val="F3F5F7"/>
                </a:highlight>
                <a:latin typeface="Courier New"/>
                <a:ea typeface="Courier New"/>
                <a:cs typeface="Courier New"/>
                <a:sym typeface="Courier New"/>
              </a:rPr>
              <a:t># Initialize transform listener</a:t>
            </a:r>
            <a:br>
              <a:rPr lang="en" sz="1200">
                <a:solidFill>
                  <a:srgbClr val="333333"/>
                </a:solidFill>
                <a:highlight>
                  <a:srgbClr val="F3F5F7"/>
                </a:highlight>
                <a:latin typeface="Courier New"/>
                <a:ea typeface="Courier New"/>
                <a:cs typeface="Courier New"/>
                <a:sym typeface="Courier New"/>
              </a:rPr>
            </a:br>
            <a:r>
              <a:rPr lang="en" sz="1200">
                <a:solidFill>
                  <a:srgbClr val="2B7FCF"/>
                </a:solidFill>
                <a:highlight>
                  <a:srgbClr val="F3F5F7"/>
                </a:highlight>
                <a:latin typeface="Courier New"/>
                <a:ea typeface="Courier New"/>
                <a:cs typeface="Courier New"/>
                <a:sym typeface="Courier New"/>
                <a:hlinkClick r:id="rId10"/>
              </a:rPr>
              <a:t>   </a:t>
            </a:r>
            <a:r>
              <a:rPr lang="en" sz="1200">
                <a:solidFill>
                  <a:srgbClr val="808080"/>
                </a:solidFill>
                <a:highlight>
                  <a:srgbClr val="F3F5F7"/>
                </a:highlight>
                <a:latin typeface="Courier New"/>
                <a:ea typeface="Courier New"/>
                <a:cs typeface="Courier New"/>
                <a:sym typeface="Courier New"/>
              </a:rPr>
              <a:t>10 </a:t>
            </a:r>
            <a:r>
              <a:rPr lang="en" sz="1200">
                <a:solidFill>
                  <a:srgbClr val="333333"/>
                </a:solidFill>
                <a:highlight>
                  <a:srgbClr val="F3F5F7"/>
                </a:highlight>
                <a:latin typeface="Courier New"/>
                <a:ea typeface="Courier New"/>
                <a:cs typeface="Courier New"/>
                <a:sym typeface="Courier New"/>
              </a:rPr>
              <a:t>   </a:t>
            </a:r>
            <a:r>
              <a:rPr lang="en" sz="1200">
                <a:solidFill>
                  <a:schemeClr val="dk1"/>
                </a:solidFill>
                <a:highlight>
                  <a:srgbClr val="F3F5F7"/>
                </a:highlight>
                <a:latin typeface="Courier New"/>
                <a:ea typeface="Courier New"/>
                <a:cs typeface="Courier New"/>
                <a:sym typeface="Courier New"/>
              </a:rPr>
              <a:t>tfListener = tf.TransformListener()</a:t>
            </a:r>
            <a:r>
              <a:rPr lang="en" sz="1200">
                <a:solidFill>
                  <a:srgbClr val="808080"/>
                </a:solidFill>
                <a:highlight>
                  <a:srgbClr val="F3F5F7"/>
                </a:highlight>
                <a:latin typeface="Courier New"/>
                <a:ea typeface="Courier New"/>
                <a:cs typeface="Courier New"/>
                <a:sym typeface="Courier New"/>
              </a:rPr>
              <a:t> </a:t>
            </a:r>
          </a:p>
          <a:p>
            <a:pPr indent="-69850" lvl="0" marL="0" marR="0" rtl="0" algn="l">
              <a:lnSpc>
                <a:spcPct val="142857"/>
              </a:lnSpc>
              <a:spcBef>
                <a:spcPts val="0"/>
              </a:spcBef>
              <a:spcAft>
                <a:spcPts val="0"/>
              </a:spcAft>
              <a:buClr>
                <a:srgbClr val="000000"/>
              </a:buClr>
              <a:buSzPct val="91666"/>
              <a:buFont typeface="Arial"/>
              <a:buNone/>
            </a:pPr>
            <a:r>
              <a:rPr lang="en" sz="1200">
                <a:solidFill>
                  <a:srgbClr val="333333"/>
                </a:solidFill>
                <a:highlight>
                  <a:srgbClr val="F3F5F7"/>
                </a:highlight>
                <a:latin typeface="Courier New"/>
                <a:ea typeface="Courier New"/>
                <a:cs typeface="Courier New"/>
                <a:sym typeface="Courier New"/>
              </a:rPr>
              <a:t>   </a:t>
            </a:r>
            <a:r>
              <a:rPr lang="en" sz="1200">
                <a:solidFill>
                  <a:srgbClr val="808080"/>
                </a:solidFill>
                <a:highlight>
                  <a:srgbClr val="F3F5F7"/>
                </a:highlight>
                <a:latin typeface="Courier New"/>
                <a:ea typeface="Courier New"/>
                <a:cs typeface="Courier New"/>
                <a:sym typeface="Courier New"/>
              </a:rPr>
              <a:t>11</a:t>
            </a:r>
            <a:br>
              <a:rPr lang="en" sz="1200">
                <a:solidFill>
                  <a:srgbClr val="333333"/>
                </a:solidFill>
                <a:highlight>
                  <a:srgbClr val="F3F5F7"/>
                </a:highlight>
                <a:latin typeface="Courier New"/>
                <a:ea typeface="Courier New"/>
                <a:cs typeface="Courier New"/>
                <a:sym typeface="Courier New"/>
              </a:rPr>
            </a:br>
            <a:r>
              <a:rPr lang="en" sz="1200">
                <a:solidFill>
                  <a:srgbClr val="2B7FCF"/>
                </a:solidFill>
                <a:highlight>
                  <a:srgbClr val="F3F5F7"/>
                </a:highlight>
                <a:latin typeface="Courier New"/>
                <a:ea typeface="Courier New"/>
                <a:cs typeface="Courier New"/>
                <a:sym typeface="Courier New"/>
                <a:hlinkClick r:id="rId11"/>
              </a:rPr>
              <a:t>   </a:t>
            </a:r>
            <a:r>
              <a:rPr lang="en" sz="1200">
                <a:solidFill>
                  <a:srgbClr val="808080"/>
                </a:solidFill>
                <a:highlight>
                  <a:srgbClr val="F3F5F7"/>
                </a:highlight>
                <a:latin typeface="Courier New"/>
                <a:ea typeface="Courier New"/>
                <a:cs typeface="Courier New"/>
                <a:sym typeface="Courier New"/>
              </a:rPr>
              <a:t>12 </a:t>
            </a:r>
            <a:r>
              <a:rPr lang="en" sz="1200">
                <a:solidFill>
                  <a:srgbClr val="333333"/>
                </a:solidFill>
                <a:highlight>
                  <a:srgbClr val="F3F5F7"/>
                </a:highlight>
                <a:latin typeface="Courier New"/>
                <a:ea typeface="Courier New"/>
                <a:cs typeface="Courier New"/>
                <a:sym typeface="Courier New"/>
              </a:rPr>
              <a:t>   </a:t>
            </a:r>
            <a:r>
              <a:rPr lang="en" sz="1200">
                <a:solidFill>
                  <a:srgbClr val="008000"/>
                </a:solidFill>
                <a:highlight>
                  <a:srgbClr val="F3F5F7"/>
                </a:highlight>
                <a:latin typeface="Courier New"/>
                <a:ea typeface="Courier New"/>
                <a:cs typeface="Courier New"/>
                <a:sym typeface="Courier New"/>
              </a:rPr>
              <a:t># Wait for the transform to become available</a:t>
            </a:r>
            <a:br>
              <a:rPr lang="en" sz="1200">
                <a:solidFill>
                  <a:srgbClr val="333333"/>
                </a:solidFill>
                <a:highlight>
                  <a:srgbClr val="F3F5F7"/>
                </a:highlight>
                <a:latin typeface="Courier New"/>
                <a:ea typeface="Courier New"/>
                <a:cs typeface="Courier New"/>
                <a:sym typeface="Courier New"/>
              </a:rPr>
            </a:br>
            <a:r>
              <a:rPr lang="en" sz="1200">
                <a:solidFill>
                  <a:srgbClr val="2B7FCF"/>
                </a:solidFill>
                <a:highlight>
                  <a:srgbClr val="F3F5F7"/>
                </a:highlight>
                <a:latin typeface="Courier New"/>
                <a:ea typeface="Courier New"/>
                <a:cs typeface="Courier New"/>
                <a:sym typeface="Courier New"/>
                <a:hlinkClick r:id="rId12"/>
              </a:rPr>
              <a:t>   </a:t>
            </a:r>
            <a:r>
              <a:rPr lang="en" sz="1200">
                <a:solidFill>
                  <a:srgbClr val="808080"/>
                </a:solidFill>
                <a:highlight>
                  <a:srgbClr val="F3F5F7"/>
                </a:highlight>
                <a:latin typeface="Courier New"/>
                <a:ea typeface="Courier New"/>
                <a:cs typeface="Courier New"/>
                <a:sym typeface="Courier New"/>
              </a:rPr>
              <a:t>13 </a:t>
            </a:r>
            <a:r>
              <a:rPr lang="en" sz="1200">
                <a:solidFill>
                  <a:srgbClr val="333333"/>
                </a:solidFill>
                <a:highlight>
                  <a:srgbClr val="F3F5F7"/>
                </a:highlight>
                <a:latin typeface="Courier New"/>
                <a:ea typeface="Courier New"/>
                <a:cs typeface="Courier New"/>
                <a:sym typeface="Courier New"/>
              </a:rPr>
              <a:t>   </a:t>
            </a:r>
            <a:r>
              <a:rPr lang="en" sz="1200">
                <a:solidFill>
                  <a:schemeClr val="dk1"/>
                </a:solidFill>
                <a:highlight>
                  <a:srgbClr val="F3F5F7"/>
                </a:highlight>
                <a:latin typeface="Courier New"/>
                <a:ea typeface="Courier New"/>
                <a:cs typeface="Courier New"/>
                <a:sym typeface="Courier New"/>
              </a:rPr>
              <a:t>tfListener.waitForTransform(</a:t>
            </a:r>
            <a:r>
              <a:rPr lang="en" sz="1200">
                <a:solidFill>
                  <a:srgbClr val="004080"/>
                </a:solidFill>
                <a:highlight>
                  <a:srgbClr val="F3F5F7"/>
                </a:highlight>
                <a:latin typeface="Courier New"/>
                <a:ea typeface="Courier New"/>
                <a:cs typeface="Courier New"/>
                <a:sym typeface="Courier New"/>
              </a:rPr>
              <a:t>"/odom"</a:t>
            </a:r>
            <a:r>
              <a:rPr lang="en" sz="1200">
                <a:solidFill>
                  <a:schemeClr val="dk1"/>
                </a:solidFill>
                <a:highlight>
                  <a:srgbClr val="F3F5F7"/>
                </a:highlight>
                <a:latin typeface="Courier New"/>
                <a:ea typeface="Courier New"/>
                <a:cs typeface="Courier New"/>
                <a:sym typeface="Courier New"/>
              </a:rPr>
              <a:t>, </a:t>
            </a:r>
            <a:r>
              <a:rPr lang="en" sz="1200">
                <a:solidFill>
                  <a:srgbClr val="004080"/>
                </a:solidFill>
                <a:highlight>
                  <a:srgbClr val="F3F5F7"/>
                </a:highlight>
                <a:latin typeface="Courier New"/>
                <a:ea typeface="Courier New"/>
                <a:cs typeface="Courier New"/>
                <a:sym typeface="Courier New"/>
              </a:rPr>
              <a:t>"/base_footprint"</a:t>
            </a:r>
            <a:r>
              <a:rPr lang="en" sz="1200">
                <a:solidFill>
                  <a:schemeClr val="dk1"/>
                </a:solidFill>
                <a:highlight>
                  <a:srgbClr val="F3F5F7"/>
                </a:highlight>
                <a:latin typeface="Courier New"/>
                <a:ea typeface="Courier New"/>
                <a:cs typeface="Courier New"/>
                <a:sym typeface="Courier New"/>
              </a:rPr>
              <a:t>, rospy.Time(10))</a:t>
            </a:r>
          </a:p>
          <a:p>
            <a:pPr indent="-69850" lvl="0" marL="0" marR="0" rtl="0" algn="l">
              <a:lnSpc>
                <a:spcPct val="142857"/>
              </a:lnSpc>
              <a:spcBef>
                <a:spcPts val="0"/>
              </a:spcBef>
              <a:spcAft>
                <a:spcPts val="0"/>
              </a:spcAft>
              <a:buClr>
                <a:srgbClr val="000000"/>
              </a:buClr>
              <a:buSzPct val="91666"/>
              <a:buFont typeface="Arial"/>
              <a:buNone/>
            </a:pPr>
            <a:r>
              <a:rPr lang="en" sz="1200">
                <a:solidFill>
                  <a:schemeClr val="dk1"/>
                </a:solidFill>
                <a:highlight>
                  <a:srgbClr val="F3F5F7"/>
                </a:highlight>
                <a:latin typeface="Courier New"/>
                <a:ea typeface="Courier New"/>
                <a:cs typeface="Courier New"/>
                <a:sym typeface="Courier New"/>
              </a:rPr>
              <a:t>   </a:t>
            </a:r>
            <a:r>
              <a:rPr lang="en" sz="1200">
                <a:solidFill>
                  <a:srgbClr val="808080"/>
                </a:solidFill>
                <a:highlight>
                  <a:srgbClr val="F3F5F7"/>
                </a:highlight>
                <a:latin typeface="Courier New"/>
                <a:ea typeface="Courier New"/>
                <a:cs typeface="Courier New"/>
                <a:sym typeface="Courier New"/>
              </a:rPr>
              <a:t>14</a:t>
            </a:r>
          </a:p>
          <a:p>
            <a:pPr lvl="0" rtl="0">
              <a:lnSpc>
                <a:spcPct val="142857"/>
              </a:lnSpc>
              <a:spcBef>
                <a:spcPts val="0"/>
              </a:spcBef>
              <a:buClr>
                <a:schemeClr val="dk1"/>
              </a:buClr>
              <a:buSzPct val="91666"/>
              <a:buFont typeface="Arial"/>
              <a:buNone/>
            </a:pPr>
            <a:r>
              <a:rPr lang="en" sz="1200">
                <a:solidFill>
                  <a:srgbClr val="2B7FCF"/>
                </a:solidFill>
                <a:highlight>
                  <a:srgbClr val="F3F5F7"/>
                </a:highlight>
                <a:latin typeface="Courier New"/>
                <a:ea typeface="Courier New"/>
                <a:cs typeface="Courier New"/>
                <a:sym typeface="Courier New"/>
                <a:hlinkClick r:id="rId13"/>
              </a:rPr>
              <a:t>   </a:t>
            </a:r>
            <a:r>
              <a:rPr lang="en" sz="1200">
                <a:solidFill>
                  <a:srgbClr val="808080"/>
                </a:solidFill>
                <a:highlight>
                  <a:srgbClr val="F3F5F7"/>
                </a:highlight>
                <a:latin typeface="Courier New"/>
                <a:ea typeface="Courier New"/>
                <a:cs typeface="Courier New"/>
                <a:sym typeface="Courier New"/>
              </a:rPr>
              <a:t>15    </a:t>
            </a:r>
            <a:r>
              <a:rPr lang="en" sz="1200">
                <a:solidFill>
                  <a:srgbClr val="008000"/>
                </a:solidFill>
                <a:highlight>
                  <a:srgbClr val="F3F5F7"/>
                </a:highlight>
                <a:latin typeface="Courier New"/>
                <a:ea typeface="Courier New"/>
                <a:cs typeface="Courier New"/>
                <a:sym typeface="Courier New"/>
              </a:rPr>
              <a:t># Get the current transform</a:t>
            </a:r>
          </a:p>
          <a:p>
            <a:pPr indent="-69850" lvl="0" marL="0" marR="0" rtl="0" algn="l">
              <a:lnSpc>
                <a:spcPct val="142857"/>
              </a:lnSpc>
              <a:spcBef>
                <a:spcPts val="0"/>
              </a:spcBef>
              <a:spcAft>
                <a:spcPts val="0"/>
              </a:spcAft>
              <a:buClr>
                <a:srgbClr val="000000"/>
              </a:buClr>
              <a:buSzPct val="91666"/>
              <a:buFont typeface="Arial"/>
              <a:buNone/>
            </a:pPr>
            <a:r>
              <a:rPr lang="en" sz="1200">
                <a:solidFill>
                  <a:srgbClr val="2B7FCF"/>
                </a:solidFill>
                <a:highlight>
                  <a:srgbClr val="F3F5F7"/>
                </a:highlight>
                <a:latin typeface="Courier New"/>
                <a:ea typeface="Courier New"/>
                <a:cs typeface="Courier New"/>
                <a:sym typeface="Courier New"/>
                <a:hlinkClick r:id="rId14"/>
              </a:rPr>
              <a:t>   </a:t>
            </a:r>
            <a:r>
              <a:rPr lang="en" sz="1200">
                <a:solidFill>
                  <a:srgbClr val="808080"/>
                </a:solidFill>
                <a:highlight>
                  <a:srgbClr val="F3F5F7"/>
                </a:highlight>
                <a:latin typeface="Courier New"/>
                <a:ea typeface="Courier New"/>
                <a:cs typeface="Courier New"/>
                <a:sym typeface="Courier New"/>
              </a:rPr>
              <a:t>16    </a:t>
            </a:r>
            <a:r>
              <a:rPr lang="en" sz="1200">
                <a:solidFill>
                  <a:schemeClr val="dk1"/>
                </a:solidFill>
                <a:highlight>
                  <a:srgbClr val="F3F5F7"/>
                </a:highlight>
                <a:latin typeface="Courier New"/>
                <a:ea typeface="Courier New"/>
                <a:cs typeface="Courier New"/>
                <a:sym typeface="Courier New"/>
              </a:rPr>
              <a:t>(position, orientationQ) = tfListener.lookupTransform(</a:t>
            </a:r>
            <a:r>
              <a:rPr lang="en" sz="1200">
                <a:solidFill>
                  <a:srgbClr val="004080"/>
                </a:solidFill>
                <a:highlight>
                  <a:srgbClr val="F3F5F7"/>
                </a:highlight>
                <a:latin typeface="Courier New"/>
                <a:ea typeface="Courier New"/>
                <a:cs typeface="Courier New"/>
                <a:sym typeface="Courier New"/>
              </a:rPr>
              <a:t>"/odom"</a:t>
            </a:r>
            <a:r>
              <a:rPr lang="en" sz="1200">
                <a:solidFill>
                  <a:schemeClr val="dk1"/>
                </a:solidFill>
                <a:highlight>
                  <a:srgbClr val="F3F5F7"/>
                </a:highlight>
                <a:latin typeface="Courier New"/>
                <a:ea typeface="Courier New"/>
                <a:cs typeface="Courier New"/>
                <a:sym typeface="Courier New"/>
              </a:rPr>
              <a:t>,                                                                       </a:t>
            </a:r>
            <a:r>
              <a:rPr lang="en" sz="1200">
                <a:solidFill>
                  <a:srgbClr val="004080"/>
                </a:solidFill>
                <a:highlight>
                  <a:srgbClr val="F3F5F7"/>
                </a:highlight>
                <a:latin typeface="Courier New"/>
                <a:ea typeface="Courier New"/>
                <a:cs typeface="Courier New"/>
                <a:sym typeface="Courier New"/>
              </a:rPr>
              <a:t>"/base_footprint"</a:t>
            </a:r>
            <a:r>
              <a:rPr lang="en" sz="1200">
                <a:solidFill>
                  <a:schemeClr val="dk1"/>
                </a:solidFill>
                <a:highlight>
                  <a:srgbClr val="F3F5F7"/>
                </a:highlight>
                <a:latin typeface="Courier New"/>
                <a:ea typeface="Courier New"/>
                <a:cs typeface="Courier New"/>
                <a:sym typeface="Courier New"/>
              </a:rPr>
              <a:t>, rospy.Time(0))</a:t>
            </a:r>
          </a:p>
          <a:p>
            <a:pPr indent="-69850" lvl="0" marL="0" marR="0" rtl="0" algn="l">
              <a:lnSpc>
                <a:spcPct val="142857"/>
              </a:lnSpc>
              <a:spcBef>
                <a:spcPts val="0"/>
              </a:spcBef>
              <a:spcAft>
                <a:spcPts val="0"/>
              </a:spcAft>
              <a:buClr>
                <a:srgbClr val="000000"/>
              </a:buClr>
              <a:buSzPct val="91666"/>
              <a:buFont typeface="Arial"/>
              <a:buNone/>
            </a:pPr>
            <a:r>
              <a:rPr lang="en" sz="1200">
                <a:solidFill>
                  <a:schemeClr val="dk1"/>
                </a:solidFill>
                <a:highlight>
                  <a:srgbClr val="F3F5F7"/>
                </a:highlight>
                <a:latin typeface="Courier New"/>
                <a:ea typeface="Courier New"/>
                <a:cs typeface="Courier New"/>
                <a:sym typeface="Courier New"/>
              </a:rPr>
              <a:t>   </a:t>
            </a:r>
            <a:r>
              <a:rPr lang="en" sz="1200">
                <a:solidFill>
                  <a:srgbClr val="808080"/>
                </a:solidFill>
                <a:highlight>
                  <a:srgbClr val="F3F5F7"/>
                </a:highlight>
                <a:latin typeface="Courier New"/>
                <a:ea typeface="Courier New"/>
                <a:cs typeface="Courier New"/>
                <a:sym typeface="Courier New"/>
              </a:rPr>
              <a:t>17</a:t>
            </a:r>
          </a:p>
          <a:p>
            <a:pPr indent="-69850" lvl="0" marL="0" marR="0" rtl="0" algn="l">
              <a:lnSpc>
                <a:spcPct val="142857"/>
              </a:lnSpc>
              <a:spcBef>
                <a:spcPts val="0"/>
              </a:spcBef>
              <a:spcAft>
                <a:spcPts val="0"/>
              </a:spcAft>
              <a:buClr>
                <a:srgbClr val="000000"/>
              </a:buClr>
              <a:buSzPct val="91666"/>
              <a:buFont typeface="Arial"/>
              <a:buNone/>
            </a:pPr>
            <a:r>
              <a:rPr lang="en" sz="1200">
                <a:solidFill>
                  <a:srgbClr val="333333"/>
                </a:solidFill>
                <a:highlight>
                  <a:srgbClr val="F3F5F7"/>
                </a:highlight>
                <a:latin typeface="Courier New"/>
                <a:ea typeface="Courier New"/>
                <a:cs typeface="Courier New"/>
                <a:sym typeface="Courier New"/>
              </a:rPr>
              <a:t>   </a:t>
            </a:r>
            <a:r>
              <a:rPr lang="en" sz="1200">
                <a:solidFill>
                  <a:srgbClr val="808080"/>
                </a:solidFill>
                <a:highlight>
                  <a:srgbClr val="F3F5F7"/>
                </a:highlight>
                <a:latin typeface="Courier New"/>
                <a:ea typeface="Courier New"/>
                <a:cs typeface="Courier New"/>
                <a:sym typeface="Courier New"/>
              </a:rPr>
              <a:t>18    </a:t>
            </a:r>
            <a:r>
              <a:rPr lang="en" sz="1200">
                <a:solidFill>
                  <a:srgbClr val="008000"/>
                </a:solidFill>
                <a:highlight>
                  <a:srgbClr val="F3F5F7"/>
                </a:highlight>
                <a:latin typeface="Courier New"/>
                <a:ea typeface="Courier New"/>
                <a:cs typeface="Courier New"/>
                <a:sym typeface="Courier New"/>
              </a:rPr>
              <a:t># Convert orientation from quaternion to Euler angles</a:t>
            </a:r>
            <a:br>
              <a:rPr lang="en" sz="1200">
                <a:solidFill>
                  <a:srgbClr val="333333"/>
                </a:solidFill>
                <a:highlight>
                  <a:srgbClr val="F3F5F7"/>
                </a:highlight>
                <a:latin typeface="Courier New"/>
                <a:ea typeface="Courier New"/>
                <a:cs typeface="Courier New"/>
                <a:sym typeface="Courier New"/>
              </a:rPr>
            </a:br>
            <a:r>
              <a:rPr lang="en" sz="1200">
                <a:solidFill>
                  <a:srgbClr val="2B7FCF"/>
                </a:solidFill>
                <a:highlight>
                  <a:srgbClr val="F3F5F7"/>
                </a:highlight>
                <a:latin typeface="Courier New"/>
                <a:ea typeface="Courier New"/>
                <a:cs typeface="Courier New"/>
                <a:sym typeface="Courier New"/>
                <a:hlinkClick r:id="rId15"/>
              </a:rPr>
              <a:t>   </a:t>
            </a:r>
            <a:r>
              <a:rPr lang="en" sz="1200">
                <a:solidFill>
                  <a:srgbClr val="808080"/>
                </a:solidFill>
                <a:highlight>
                  <a:srgbClr val="F3F5F7"/>
                </a:highlight>
                <a:latin typeface="Courier New"/>
                <a:ea typeface="Courier New"/>
                <a:cs typeface="Courier New"/>
                <a:sym typeface="Courier New"/>
              </a:rPr>
              <a:t>19    </a:t>
            </a:r>
            <a:r>
              <a:rPr lang="en" sz="1200">
                <a:solidFill>
                  <a:schemeClr val="dk1"/>
                </a:solidFill>
                <a:highlight>
                  <a:srgbClr val="F3F5F7"/>
                </a:highlight>
                <a:latin typeface="Courier New"/>
                <a:ea typeface="Courier New"/>
                <a:cs typeface="Courier New"/>
                <a:sym typeface="Courier New"/>
              </a:rPr>
              <a:t>orientationE =</a:t>
            </a:r>
            <a:r>
              <a:rPr lang="en" sz="1200">
                <a:solidFill>
                  <a:srgbClr val="808080"/>
                </a:solidFill>
                <a:highlight>
                  <a:srgbClr val="F3F5F7"/>
                </a:highlight>
                <a:latin typeface="Courier New"/>
                <a:ea typeface="Courier New"/>
                <a:cs typeface="Courier New"/>
                <a:sym typeface="Courier New"/>
              </a:rPr>
              <a:t> </a:t>
            </a:r>
            <a:r>
              <a:rPr lang="en" sz="1200">
                <a:solidFill>
                  <a:schemeClr val="dk1"/>
                </a:solidFill>
                <a:highlight>
                  <a:srgbClr val="F3F5F7"/>
                </a:highlight>
                <a:latin typeface="Courier New"/>
                <a:ea typeface="Courier New"/>
                <a:cs typeface="Courier New"/>
                <a:sym typeface="Courier New"/>
              </a:rPr>
              <a:t>tf.transformations.euler_from_quaternion(orientationQ)</a:t>
            </a:r>
          </a:p>
        </p:txBody>
      </p:sp>
      <p:sp>
        <p:nvSpPr>
          <p:cNvPr id="272" name="Shape 272"/>
          <p:cNvSpPr txBox="1"/>
          <p:nvPr>
            <p:ph type="title"/>
          </p:nvPr>
        </p:nvSpPr>
        <p:spPr>
          <a:xfrm>
            <a:off x="0" y="86850"/>
            <a:ext cx="9144000" cy="772800"/>
          </a:xfrm>
          <a:prstGeom prst="rect">
            <a:avLst/>
          </a:prstGeom>
        </p:spPr>
        <p:txBody>
          <a:bodyPr anchorCtr="0" anchor="b" bIns="91425" lIns="91425" rIns="91425" tIns="91425">
            <a:noAutofit/>
          </a:bodyPr>
          <a:lstStyle/>
          <a:p>
            <a:pPr lvl="0" rtl="0">
              <a:spcBef>
                <a:spcPts val="0"/>
              </a:spcBef>
              <a:buNone/>
            </a:pPr>
            <a:r>
              <a:rPr lang="en">
                <a:latin typeface="Courier New"/>
                <a:ea typeface="Courier New"/>
                <a:cs typeface="Courier New"/>
                <a:sym typeface="Courier New"/>
              </a:rPr>
              <a:t>tf</a:t>
            </a:r>
            <a:r>
              <a:rPr lang="en"/>
              <a:t> listener example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idx="1" type="body"/>
          </p:nvPr>
        </p:nvSpPr>
        <p:spPr>
          <a:xfrm>
            <a:off x="457200" y="1242450"/>
            <a:ext cx="8229600" cy="5069400"/>
          </a:xfrm>
          <a:prstGeom prst="rect">
            <a:avLst/>
          </a:prstGeom>
        </p:spPr>
        <p:txBody>
          <a:bodyPr anchorCtr="0" anchor="t" bIns="91425" lIns="91425" rIns="91425" tIns="91425">
            <a:noAutofit/>
          </a:bodyPr>
          <a:lstStyle/>
          <a:p>
            <a:pPr lvl="0" rtl="0">
              <a:spcBef>
                <a:spcPts val="0"/>
              </a:spcBef>
              <a:buNone/>
            </a:pPr>
            <a:r>
              <a:rPr lang="en">
                <a:solidFill>
                  <a:schemeClr val="dk1"/>
                </a:solidFill>
              </a:rPr>
              <a:t>Print transform between two frames:</a:t>
            </a:r>
          </a:p>
          <a:p>
            <a:pPr indent="457200" lvl="0" rtl="0">
              <a:spcBef>
                <a:spcPts val="0"/>
              </a:spcBef>
              <a:buNone/>
            </a:pPr>
            <a:r>
              <a:rPr lang="en" sz="1800">
                <a:solidFill>
                  <a:schemeClr val="dk1"/>
                </a:solidFill>
                <a:latin typeface="Courier New"/>
                <a:ea typeface="Courier New"/>
                <a:cs typeface="Courier New"/>
                <a:sym typeface="Courier New"/>
              </a:rPr>
              <a:t>rosrun tf tf_echo source_frame_id target_frame_id</a:t>
            </a:r>
          </a:p>
          <a:p>
            <a:pPr lvl="0" rtl="0">
              <a:spcBef>
                <a:spcPts val="0"/>
              </a:spcBef>
              <a:buNone/>
            </a:pPr>
            <a:r>
              <a:rPr lang="en">
                <a:solidFill>
                  <a:schemeClr val="dk1"/>
                </a:solidFill>
              </a:rPr>
              <a:t>Print update information about transforms:</a:t>
            </a:r>
          </a:p>
          <a:p>
            <a:pPr indent="-69850" lvl="0" marL="0" marR="0" rtl="0" algn="l">
              <a:lnSpc>
                <a:spcPct val="100000"/>
              </a:lnSpc>
              <a:spcBef>
                <a:spcPts val="600"/>
              </a:spcBef>
              <a:spcAft>
                <a:spcPts val="0"/>
              </a:spcAft>
              <a:buClr>
                <a:srgbClr val="000000"/>
              </a:buClr>
              <a:buSzPct val="61111"/>
              <a:buFont typeface="Arial"/>
              <a:buNone/>
            </a:pPr>
            <a:r>
              <a:rPr lang="en" sz="1800">
                <a:solidFill>
                  <a:schemeClr val="dk1"/>
                </a:solidFill>
                <a:latin typeface="Courier New"/>
                <a:ea typeface="Courier New"/>
                <a:cs typeface="Courier New"/>
                <a:sym typeface="Courier New"/>
              </a:rPr>
              <a:t>	rosrun tf tf_monitor						(all frames)</a:t>
            </a:r>
          </a:p>
          <a:p>
            <a:pPr indent="0" lvl="0" marL="0" marR="0" rtl="0" algn="l">
              <a:lnSpc>
                <a:spcPct val="100000"/>
              </a:lnSpc>
              <a:spcBef>
                <a:spcPts val="600"/>
              </a:spcBef>
              <a:spcAft>
                <a:spcPts val="0"/>
              </a:spcAft>
              <a:buNone/>
            </a:pPr>
            <a:r>
              <a:rPr lang="en" sz="1800">
                <a:solidFill>
                  <a:schemeClr val="dk1"/>
                </a:solidFill>
                <a:latin typeface="Courier New"/>
                <a:ea typeface="Courier New"/>
                <a:cs typeface="Courier New"/>
                <a:sym typeface="Courier New"/>
              </a:rPr>
              <a:t>	rosrun tf tf_monitor source_frame_id target_frame_id</a:t>
            </a:r>
          </a:p>
          <a:p>
            <a:pPr indent="387350" lvl="0" marL="0" marR="0" rtl="0" algn="l">
              <a:lnSpc>
                <a:spcPct val="100000"/>
              </a:lnSpc>
              <a:spcBef>
                <a:spcPts val="600"/>
              </a:spcBef>
              <a:spcAft>
                <a:spcPts val="0"/>
              </a:spcAft>
              <a:buClr>
                <a:srgbClr val="000000"/>
              </a:buClr>
              <a:buSzPct val="61111"/>
              <a:buFont typeface="Arial"/>
              <a:buNone/>
            </a:pPr>
            <a:r>
              <a:t/>
            </a:r>
            <a:endParaRPr sz="1800">
              <a:solidFill>
                <a:schemeClr val="dk1"/>
              </a:solidFill>
              <a:latin typeface="Courier New"/>
              <a:ea typeface="Courier New"/>
              <a:cs typeface="Courier New"/>
              <a:sym typeface="Courier New"/>
            </a:endParaRPr>
          </a:p>
        </p:txBody>
      </p:sp>
      <p:sp>
        <p:nvSpPr>
          <p:cNvPr id="278" name="Shape 278"/>
          <p:cNvSpPr txBox="1"/>
          <p:nvPr>
            <p:ph type="title"/>
          </p:nvPr>
        </p:nvSpPr>
        <p:spPr>
          <a:xfrm>
            <a:off x="0" y="86850"/>
            <a:ext cx="9144000" cy="772800"/>
          </a:xfrm>
          <a:prstGeom prst="rect">
            <a:avLst/>
          </a:prstGeom>
        </p:spPr>
        <p:txBody>
          <a:bodyPr anchorCtr="0" anchor="b" bIns="91425" lIns="91425" rIns="91425" tIns="91425">
            <a:noAutofit/>
          </a:bodyPr>
          <a:lstStyle/>
          <a:p>
            <a:pPr lvl="0" rtl="0">
              <a:spcBef>
                <a:spcPts val="0"/>
              </a:spcBef>
              <a:buNone/>
            </a:pPr>
            <a:r>
              <a:rPr lang="en">
                <a:latin typeface="Courier New"/>
                <a:ea typeface="Courier New"/>
                <a:cs typeface="Courier New"/>
                <a:sym typeface="Courier New"/>
              </a:rPr>
              <a:t>tf</a:t>
            </a:r>
            <a:r>
              <a:rPr lang="en"/>
              <a:t> command line tools</a:t>
            </a:r>
          </a:p>
        </p:txBody>
      </p:sp>
      <p:pic>
        <p:nvPicPr>
          <p:cNvPr descr="13390630204578006.png" id="279" name="Shape 279"/>
          <p:cNvPicPr preferRelativeResize="0"/>
          <p:nvPr/>
        </p:nvPicPr>
        <p:blipFill>
          <a:blip r:embed="rId3">
            <a:alphaModFix/>
          </a:blip>
          <a:stretch>
            <a:fillRect/>
          </a:stretch>
        </p:blipFill>
        <p:spPr>
          <a:xfrm>
            <a:off x="4804374" y="3494166"/>
            <a:ext cx="3796549" cy="3250157"/>
          </a:xfrm>
          <a:prstGeom prst="rect">
            <a:avLst/>
          </a:prstGeom>
          <a:noFill/>
          <a:ln>
            <a:noFill/>
          </a:ln>
        </p:spPr>
      </p:pic>
      <p:sp>
        <p:nvSpPr>
          <p:cNvPr id="280" name="Shape 280"/>
          <p:cNvSpPr txBox="1"/>
          <p:nvPr>
            <p:ph idx="1" type="body"/>
          </p:nvPr>
        </p:nvSpPr>
        <p:spPr>
          <a:xfrm>
            <a:off x="457200" y="3432800"/>
            <a:ext cx="4301700" cy="50694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solidFill>
                  <a:schemeClr val="dk1"/>
                </a:solidFill>
              </a:rPr>
              <a:t>Create a document with the current transform tree:</a:t>
            </a:r>
          </a:p>
          <a:p>
            <a:pPr indent="457200" lvl="0" marL="0" marR="0" rtl="0" algn="l">
              <a:lnSpc>
                <a:spcPct val="100000"/>
              </a:lnSpc>
              <a:spcBef>
                <a:spcPts val="600"/>
              </a:spcBef>
              <a:spcAft>
                <a:spcPts val="0"/>
              </a:spcAft>
              <a:buNone/>
            </a:pPr>
            <a:r>
              <a:rPr lang="en" sz="1800">
                <a:solidFill>
                  <a:schemeClr val="dk1"/>
                </a:solidFill>
                <a:latin typeface="Courier New"/>
                <a:ea typeface="Courier New"/>
                <a:cs typeface="Courier New"/>
                <a:sym typeface="Courier New"/>
              </a:rPr>
              <a:t>rosrun tf view_frames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idx="1" type="body"/>
          </p:nvPr>
        </p:nvSpPr>
        <p:spPr>
          <a:xfrm>
            <a:off x="457200" y="1287925"/>
            <a:ext cx="8229600" cy="5069400"/>
          </a:xfrm>
          <a:prstGeom prst="rect">
            <a:avLst/>
          </a:prstGeom>
        </p:spPr>
        <p:txBody>
          <a:bodyPr anchorCtr="0" anchor="t" bIns="91425" lIns="91425" rIns="91425" tIns="91425">
            <a:noAutofit/>
          </a:bodyPr>
          <a:lstStyle/>
          <a:p>
            <a:pPr lvl="0" rtl="0">
              <a:spcBef>
                <a:spcPts val="0"/>
              </a:spcBef>
              <a:buNone/>
            </a:pPr>
            <a:r>
              <a:rPr lang="en"/>
              <a:t>3D visualization tool for ROS.</a:t>
            </a:r>
          </a:p>
          <a:p>
            <a:pPr lvl="0" rtl="0">
              <a:spcBef>
                <a:spcPts val="0"/>
              </a:spcBef>
              <a:buNone/>
            </a:pPr>
            <a:r>
              <a:rPr lang="en"/>
              <a:t>Can visualize:</a:t>
            </a:r>
          </a:p>
          <a:p>
            <a:pPr indent="-228600" lvl="0" marL="914400" rtl="0">
              <a:spcBef>
                <a:spcPts val="0"/>
              </a:spcBef>
              <a:buFont typeface="Arial"/>
            </a:pPr>
            <a:r>
              <a:rPr lang="en"/>
              <a:t>robot state (coordinate frames, robot model)</a:t>
            </a:r>
          </a:p>
          <a:p>
            <a:pPr indent="-228600" lvl="0" marL="914400" rtl="0">
              <a:spcBef>
                <a:spcPts val="0"/>
              </a:spcBef>
              <a:buFont typeface="Arial"/>
            </a:pPr>
            <a:r>
              <a:rPr lang="en"/>
              <a:t>sensor data (image, laserscan, pointcloud)</a:t>
            </a:r>
          </a:p>
          <a:p>
            <a:pPr indent="-228600" lvl="0" marL="914400" rtl="0">
              <a:spcBef>
                <a:spcPts val="0"/>
              </a:spcBef>
              <a:buFont typeface="Arial"/>
            </a:pPr>
            <a:r>
              <a:rPr lang="en"/>
              <a:t>environment map, robot path</a:t>
            </a:r>
          </a:p>
          <a:p>
            <a:pPr lvl="0" rtl="0">
              <a:spcBef>
                <a:spcPts val="0"/>
              </a:spcBef>
              <a:buNone/>
            </a:pPr>
            <a:r>
              <a:rPr lang="en"/>
              <a:t>Crucial tool for debugging.</a:t>
            </a:r>
          </a:p>
          <a:p>
            <a:pPr lvl="0" rtl="0">
              <a:spcBef>
                <a:spcPts val="0"/>
              </a:spcBef>
              <a:buNone/>
            </a:pPr>
            <a:r>
              <a:rPr lang="en"/>
              <a:t>Controlled using a GUI.</a:t>
            </a:r>
          </a:p>
          <a:p>
            <a:pPr lvl="0" rtl="0">
              <a:spcBef>
                <a:spcPts val="0"/>
              </a:spcBef>
              <a:buNone/>
            </a:pPr>
            <a:r>
              <a:rPr lang="en"/>
              <a:t>Running rviz:</a:t>
            </a:r>
          </a:p>
          <a:p>
            <a:pPr indent="457200" lvl="0">
              <a:spcBef>
                <a:spcPts val="0"/>
              </a:spcBef>
              <a:buNone/>
            </a:pPr>
            <a:r>
              <a:rPr lang="en" sz="1800">
                <a:solidFill>
                  <a:schemeClr val="dk1"/>
                </a:solidFill>
                <a:latin typeface="Courier New"/>
                <a:ea typeface="Courier New"/>
                <a:cs typeface="Courier New"/>
                <a:sym typeface="Courier New"/>
              </a:rPr>
              <a:t>rosrun rviz rviz</a:t>
            </a:r>
          </a:p>
        </p:txBody>
      </p:sp>
      <p:sp>
        <p:nvSpPr>
          <p:cNvPr id="286" name="Shape 286"/>
          <p:cNvSpPr txBox="1"/>
          <p:nvPr>
            <p:ph type="title"/>
          </p:nvPr>
        </p:nvSpPr>
        <p:spPr>
          <a:xfrm>
            <a:off x="0" y="86850"/>
            <a:ext cx="9144000" cy="772800"/>
          </a:xfrm>
          <a:prstGeom prst="rect">
            <a:avLst/>
          </a:prstGeom>
        </p:spPr>
        <p:txBody>
          <a:bodyPr anchorCtr="0" anchor="b" bIns="91425" lIns="91425" rIns="91425" tIns="91425">
            <a:noAutofit/>
          </a:bodyPr>
          <a:lstStyle/>
          <a:p>
            <a:pPr lvl="0">
              <a:spcBef>
                <a:spcPts val="0"/>
              </a:spcBef>
              <a:buNone/>
            </a:pPr>
            <a:r>
              <a:rPr lang="en"/>
              <a:t>Rviz</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idx="1" type="body"/>
          </p:nvPr>
        </p:nvSpPr>
        <p:spPr>
          <a:xfrm>
            <a:off x="457200" y="1113648"/>
            <a:ext cx="5301900" cy="50694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rPr lang="en"/>
              <a:t>Consists of:</a:t>
            </a:r>
          </a:p>
          <a:p>
            <a:pPr indent="-228600" lvl="0" marL="914400" rtl="0">
              <a:spcBef>
                <a:spcPts val="0"/>
              </a:spcBef>
              <a:buFont typeface="Arial"/>
            </a:pPr>
            <a:r>
              <a:rPr lang="en"/>
              <a:t>Kobuki base</a:t>
            </a:r>
          </a:p>
          <a:p>
            <a:pPr indent="-228600" lvl="0" marL="914400" rtl="0">
              <a:spcBef>
                <a:spcPts val="0"/>
              </a:spcBef>
              <a:buFont typeface="Arial"/>
            </a:pPr>
            <a:r>
              <a:rPr lang="en"/>
              <a:t>Asus Xtion Pro RGB-D sensor</a:t>
            </a:r>
          </a:p>
          <a:p>
            <a:pPr indent="-228600" lvl="0" marL="914400" rtl="0">
              <a:spcBef>
                <a:spcPts val="0"/>
              </a:spcBef>
              <a:buFont typeface="Arial"/>
            </a:pPr>
            <a:r>
              <a:rPr lang="en"/>
              <a:t>Netbook</a:t>
            </a:r>
          </a:p>
          <a:p>
            <a:pPr indent="-228600" lvl="0" marL="914400" rtl="0">
              <a:spcBef>
                <a:spcPts val="0"/>
              </a:spcBef>
              <a:buFont typeface="Arial"/>
            </a:pPr>
            <a:r>
              <a:rPr lang="en"/>
              <a:t>Mounting hardware</a:t>
            </a:r>
          </a:p>
          <a:p>
            <a:pPr lvl="0" rtl="0">
              <a:spcBef>
                <a:spcPts val="0"/>
              </a:spcBef>
              <a:buNone/>
            </a:pPr>
            <a:r>
              <a:rPr lang="en"/>
              <a:t>Specialized ROS packages that implement basic functions.</a:t>
            </a:r>
          </a:p>
          <a:p>
            <a:pPr lvl="0" rtl="0">
              <a:spcBef>
                <a:spcPts val="0"/>
              </a:spcBef>
              <a:buNone/>
            </a:pPr>
            <a:r>
              <a:t/>
            </a:r>
            <a:endParaRPr/>
          </a:p>
        </p:txBody>
      </p:sp>
      <p:sp>
        <p:nvSpPr>
          <p:cNvPr id="292" name="Shape 292"/>
          <p:cNvSpPr txBox="1"/>
          <p:nvPr>
            <p:ph type="title"/>
          </p:nvPr>
        </p:nvSpPr>
        <p:spPr>
          <a:xfrm>
            <a:off x="0" y="86850"/>
            <a:ext cx="9144000" cy="772800"/>
          </a:xfrm>
          <a:prstGeom prst="rect">
            <a:avLst/>
          </a:prstGeom>
        </p:spPr>
        <p:txBody>
          <a:bodyPr anchorCtr="0" anchor="b" bIns="91425" lIns="91425" rIns="91425" tIns="91425">
            <a:noAutofit/>
          </a:bodyPr>
          <a:lstStyle/>
          <a:p>
            <a:pPr lvl="0" rtl="0">
              <a:spcBef>
                <a:spcPts val="0"/>
              </a:spcBef>
              <a:buNone/>
            </a:pPr>
            <a:r>
              <a:rPr lang="en"/>
              <a:t>Turtlebot robot</a:t>
            </a:r>
          </a:p>
        </p:txBody>
      </p:sp>
      <p:pic>
        <p:nvPicPr>
          <p:cNvPr descr="turtlebot_2_lg_edited.png" id="293" name="Shape 293"/>
          <p:cNvPicPr preferRelativeResize="0"/>
          <p:nvPr/>
        </p:nvPicPr>
        <p:blipFill>
          <a:blip r:embed="rId3">
            <a:alphaModFix/>
          </a:blip>
          <a:stretch>
            <a:fillRect/>
          </a:stretch>
        </p:blipFill>
        <p:spPr>
          <a:xfrm>
            <a:off x="5918324" y="2281036"/>
            <a:ext cx="2972199" cy="3955600"/>
          </a:xfrm>
          <a:prstGeom prst="rect">
            <a:avLst/>
          </a:prstGeom>
          <a:noFill/>
          <a:ln>
            <a:noFill/>
          </a:ln>
        </p:spPr>
      </p:pic>
      <p:sp>
        <p:nvSpPr>
          <p:cNvPr id="294" name="Shape 294"/>
          <p:cNvSpPr txBox="1"/>
          <p:nvPr>
            <p:ph idx="1" type="body"/>
          </p:nvPr>
        </p:nvSpPr>
        <p:spPr>
          <a:xfrm>
            <a:off x="457200" y="1114500"/>
            <a:ext cx="8204400" cy="992100"/>
          </a:xfrm>
          <a:prstGeom prst="rect">
            <a:avLst/>
          </a:prstGeom>
        </p:spPr>
        <p:txBody>
          <a:bodyPr anchorCtr="0" anchor="t" bIns="91425" lIns="91425" rIns="91425" tIns="91425">
            <a:noAutofit/>
          </a:bodyPr>
          <a:lstStyle/>
          <a:p>
            <a:pPr lvl="0" rtl="0">
              <a:spcBef>
                <a:spcPts val="0"/>
              </a:spcBef>
              <a:buNone/>
            </a:pPr>
            <a:r>
              <a:rPr lang="en"/>
              <a:t>An open source robotic platform for research and education.</a:t>
            </a:r>
          </a:p>
          <a:p>
            <a:pPr lvl="0" rtl="0">
              <a:spcBef>
                <a:spcPts val="0"/>
              </a:spcBef>
              <a:buNone/>
            </a:pPr>
            <a:r>
              <a:t/>
            </a:r>
            <a:endParaRPr/>
          </a:p>
        </p:txBody>
      </p:sp>
      <p:sp>
        <p:nvSpPr>
          <p:cNvPr id="295" name="Shape 295"/>
          <p:cNvSpPr txBox="1"/>
          <p:nvPr>
            <p:ph idx="1" type="body"/>
          </p:nvPr>
        </p:nvSpPr>
        <p:spPr>
          <a:xfrm>
            <a:off x="457200" y="5298325"/>
            <a:ext cx="8204400" cy="992100"/>
          </a:xfrm>
          <a:prstGeom prst="rect">
            <a:avLst/>
          </a:prstGeom>
        </p:spPr>
        <p:txBody>
          <a:bodyPr anchorCtr="0" anchor="t" bIns="91425" lIns="91425" rIns="91425" tIns="91425">
            <a:noAutofit/>
          </a:bodyPr>
          <a:lstStyle/>
          <a:p>
            <a:pPr lvl="0" rtl="0">
              <a:spcBef>
                <a:spcPts val="0"/>
              </a:spcBef>
              <a:buNone/>
            </a:pPr>
            <a:r>
              <a:rPr lang="en"/>
              <a:t>Online tutorials:</a:t>
            </a:r>
          </a:p>
          <a:p>
            <a:pPr indent="457200" lvl="0" rtl="0">
              <a:spcBef>
                <a:spcPts val="0"/>
              </a:spcBef>
              <a:buNone/>
            </a:pPr>
            <a:r>
              <a:rPr lang="en" u="sng">
                <a:solidFill>
                  <a:schemeClr val="hlink"/>
                </a:solidFill>
                <a:hlinkClick r:id="rId4"/>
              </a:rPr>
              <a:t>http://wiki.ros.org/turtlebot/Tutorials/indigo</a:t>
            </a:r>
          </a:p>
          <a:p>
            <a:pPr lvl="0" rt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idx="1" type="body"/>
          </p:nvPr>
        </p:nvSpPr>
        <p:spPr>
          <a:xfrm>
            <a:off x="457200" y="1287925"/>
            <a:ext cx="8229600" cy="5069400"/>
          </a:xfrm>
          <a:prstGeom prst="rect">
            <a:avLst/>
          </a:prstGeom>
        </p:spPr>
        <p:txBody>
          <a:bodyPr anchorCtr="0" anchor="t" bIns="91425" lIns="91425" rIns="91425" tIns="91425">
            <a:noAutofit/>
          </a:bodyPr>
          <a:lstStyle/>
          <a:p>
            <a:pPr lvl="0" rtl="0">
              <a:spcBef>
                <a:spcPts val="0"/>
              </a:spcBef>
              <a:buNone/>
            </a:pPr>
            <a:r>
              <a:rPr lang="en"/>
              <a:t>A robot consists of many moving and static parts e.g. base, wheels, cameras, manipulators, grippers etc.</a:t>
            </a:r>
          </a:p>
          <a:p>
            <a:pPr lvl="0" rtl="0">
              <a:spcBef>
                <a:spcPts val="0"/>
              </a:spcBef>
              <a:buClr>
                <a:schemeClr val="dk1"/>
              </a:buClr>
              <a:buSzPct val="36666"/>
              <a:buFont typeface="Arial"/>
              <a:buNone/>
            </a:pPr>
            <a:r>
              <a:rPr lang="en">
                <a:solidFill>
                  <a:schemeClr val="dk1"/>
                </a:solidFill>
              </a:rPr>
              <a:t>Each part can be associated with a coordinate frame.</a:t>
            </a:r>
          </a:p>
          <a:p>
            <a:pPr lvl="0" rtl="0">
              <a:spcBef>
                <a:spcPts val="0"/>
              </a:spcBef>
              <a:buNone/>
            </a:pPr>
            <a:r>
              <a:t/>
            </a:r>
            <a:endParaRPr/>
          </a:p>
        </p:txBody>
      </p:sp>
      <p:sp>
        <p:nvSpPr>
          <p:cNvPr id="69" name="Shape 69"/>
          <p:cNvSpPr txBox="1"/>
          <p:nvPr>
            <p:ph type="title"/>
          </p:nvPr>
        </p:nvSpPr>
        <p:spPr>
          <a:xfrm>
            <a:off x="0" y="86850"/>
            <a:ext cx="9144000" cy="772800"/>
          </a:xfrm>
          <a:prstGeom prst="rect">
            <a:avLst/>
          </a:prstGeom>
        </p:spPr>
        <p:txBody>
          <a:bodyPr anchorCtr="0" anchor="b" bIns="91425" lIns="91425" rIns="91425" tIns="91425">
            <a:noAutofit/>
          </a:bodyPr>
          <a:lstStyle/>
          <a:p>
            <a:pPr lvl="0" rtl="0">
              <a:spcBef>
                <a:spcPts val="0"/>
              </a:spcBef>
              <a:buNone/>
            </a:pPr>
            <a:r>
              <a:rPr lang="en"/>
              <a:t>Representing robot state</a:t>
            </a:r>
          </a:p>
        </p:txBody>
      </p:sp>
      <p:sp>
        <p:nvSpPr>
          <p:cNvPr id="70" name="Shape 70"/>
          <p:cNvSpPr txBox="1"/>
          <p:nvPr>
            <p:ph idx="1" type="body"/>
          </p:nvPr>
        </p:nvSpPr>
        <p:spPr>
          <a:xfrm>
            <a:off x="457200" y="2322592"/>
            <a:ext cx="4502100" cy="26073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rPr lang="en"/>
              <a:t>Robot state can be represented by the poses of these frames.</a:t>
            </a:r>
          </a:p>
        </p:txBody>
      </p:sp>
      <p:pic>
        <p:nvPicPr>
          <p:cNvPr descr="pr2_frames.png" id="71" name="Shape 71"/>
          <p:cNvPicPr preferRelativeResize="0"/>
          <p:nvPr/>
        </p:nvPicPr>
        <p:blipFill>
          <a:blip r:embed="rId3">
            <a:alphaModFix/>
          </a:blip>
          <a:stretch>
            <a:fillRect/>
          </a:stretch>
        </p:blipFill>
        <p:spPr>
          <a:xfrm>
            <a:off x="5153800" y="2985017"/>
            <a:ext cx="3905801" cy="3695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idx="1" type="body"/>
          </p:nvPr>
        </p:nvSpPr>
        <p:spPr>
          <a:xfrm>
            <a:off x="457200" y="1287925"/>
            <a:ext cx="8229600" cy="5069400"/>
          </a:xfrm>
          <a:prstGeom prst="rect">
            <a:avLst/>
          </a:prstGeom>
        </p:spPr>
        <p:txBody>
          <a:bodyPr anchorCtr="0" anchor="t" bIns="91425" lIns="91425" rIns="91425" tIns="91425">
            <a:noAutofit/>
          </a:bodyPr>
          <a:lstStyle/>
          <a:p>
            <a:pPr lvl="0" rtl="0">
              <a:spcBef>
                <a:spcPts val="0"/>
              </a:spcBef>
              <a:buNone/>
            </a:pPr>
            <a:r>
              <a:rPr lang="en"/>
              <a:t>Running a robot requires two computers running ROS:</a:t>
            </a:r>
          </a:p>
          <a:p>
            <a:pPr lvl="0" rtl="0">
              <a:spcBef>
                <a:spcPts val="0"/>
              </a:spcBef>
              <a:buNone/>
            </a:pPr>
            <a:r>
              <a:rPr lang="en"/>
              <a:t>Robot laptop</a:t>
            </a:r>
          </a:p>
          <a:p>
            <a:pPr indent="-381000" lvl="0" marL="914400" rtl="0">
              <a:spcBef>
                <a:spcPts val="0"/>
              </a:spcBef>
              <a:buSzPct val="100000"/>
              <a:buFont typeface="Arial"/>
            </a:pPr>
            <a:r>
              <a:rPr lang="en" sz="2400"/>
              <a:t>roscore</a:t>
            </a:r>
          </a:p>
          <a:p>
            <a:pPr indent="-381000" lvl="0" marL="914400" rtl="0">
              <a:spcBef>
                <a:spcPts val="0"/>
              </a:spcBef>
              <a:buSzPct val="100000"/>
              <a:buFont typeface="Arial"/>
            </a:pPr>
            <a:r>
              <a:rPr lang="en" sz="2400"/>
              <a:t>drivers</a:t>
            </a:r>
          </a:p>
          <a:p>
            <a:pPr lvl="0" rtl="0">
              <a:spcBef>
                <a:spcPts val="0"/>
              </a:spcBef>
              <a:buNone/>
            </a:pPr>
            <a:r>
              <a:rPr lang="en"/>
              <a:t>Control laptop</a:t>
            </a:r>
          </a:p>
          <a:p>
            <a:pPr indent="-381000" lvl="0" marL="914400" rtl="0">
              <a:spcBef>
                <a:spcPts val="0"/>
              </a:spcBef>
              <a:buSzPct val="100000"/>
              <a:buFont typeface="Arial"/>
            </a:pPr>
            <a:r>
              <a:rPr lang="en" sz="2400"/>
              <a:t>debugging</a:t>
            </a:r>
          </a:p>
          <a:p>
            <a:pPr indent="-381000" lvl="0" marL="914400" rtl="0">
              <a:spcBef>
                <a:spcPts val="0"/>
              </a:spcBef>
              <a:buSzPct val="100000"/>
              <a:buFont typeface="Arial"/>
            </a:pPr>
            <a:r>
              <a:rPr lang="en" sz="2400"/>
              <a:t>high level control</a:t>
            </a:r>
          </a:p>
          <a:p>
            <a:pPr lvl="0" rtl="0">
              <a:spcBef>
                <a:spcPts val="0"/>
              </a:spcBef>
              <a:buNone/>
            </a:pPr>
            <a:r>
              <a:rPr lang="en">
                <a:solidFill>
                  <a:schemeClr val="dk1"/>
                </a:solidFill>
              </a:rPr>
              <a:t>Robot laptop is controlled remotely using SSH.</a:t>
            </a:r>
          </a:p>
          <a:p>
            <a:pPr lvl="0" rtl="0">
              <a:spcBef>
                <a:spcPts val="0"/>
              </a:spcBef>
              <a:buNone/>
            </a:pPr>
            <a:r>
              <a:rPr lang="en">
                <a:solidFill>
                  <a:schemeClr val="dk1"/>
                </a:solidFill>
              </a:rPr>
              <a:t>To setup communication between them both must be on the same network and know each other’s IP addresses.</a:t>
            </a:r>
          </a:p>
          <a:p>
            <a:pPr lvl="0" rtl="0">
              <a:spcBef>
                <a:spcPts val="0"/>
              </a:spcBef>
              <a:buNone/>
            </a:pPr>
            <a:r>
              <a:rPr lang="en">
                <a:solidFill>
                  <a:schemeClr val="dk1"/>
                </a:solidFill>
              </a:rPr>
              <a:t>See Piazza for detailed instructions on network setup.</a:t>
            </a:r>
          </a:p>
          <a:p>
            <a:pPr indent="0" lvl="0" marL="0" rtl="0">
              <a:spcBef>
                <a:spcPts val="0"/>
              </a:spcBef>
              <a:buNone/>
            </a:pPr>
            <a:r>
              <a:t/>
            </a:r>
            <a:endParaRPr/>
          </a:p>
        </p:txBody>
      </p:sp>
      <p:sp>
        <p:nvSpPr>
          <p:cNvPr id="301" name="Shape 301"/>
          <p:cNvSpPr txBox="1"/>
          <p:nvPr>
            <p:ph type="title"/>
          </p:nvPr>
        </p:nvSpPr>
        <p:spPr>
          <a:xfrm>
            <a:off x="0" y="86850"/>
            <a:ext cx="9144000" cy="772800"/>
          </a:xfrm>
          <a:prstGeom prst="rect">
            <a:avLst/>
          </a:prstGeom>
        </p:spPr>
        <p:txBody>
          <a:bodyPr anchorCtr="0" anchor="b" bIns="91425" lIns="91425" rIns="91425" tIns="91425">
            <a:noAutofit/>
          </a:bodyPr>
          <a:lstStyle/>
          <a:p>
            <a:pPr lvl="0" rtl="0">
              <a:spcBef>
                <a:spcPts val="0"/>
              </a:spcBef>
              <a:buNone/>
            </a:pPr>
            <a:r>
              <a:rPr lang="en"/>
              <a:t>ROS networking</a:t>
            </a:r>
          </a:p>
        </p:txBody>
      </p:sp>
      <p:pic>
        <p:nvPicPr>
          <p:cNvPr descr="Turtlebot-Developer Habitats" id="302" name="Shape 302"/>
          <p:cNvPicPr preferRelativeResize="0"/>
          <p:nvPr/>
        </p:nvPicPr>
        <p:blipFill>
          <a:blip r:embed="rId3">
            <a:alphaModFix/>
          </a:blip>
          <a:stretch>
            <a:fillRect/>
          </a:stretch>
        </p:blipFill>
        <p:spPr>
          <a:xfrm>
            <a:off x="3879900" y="1949550"/>
            <a:ext cx="5103124" cy="26363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0" y="86850"/>
            <a:ext cx="9144000" cy="772800"/>
          </a:xfrm>
          <a:prstGeom prst="rect">
            <a:avLst/>
          </a:prstGeom>
        </p:spPr>
        <p:txBody>
          <a:bodyPr anchorCtr="0" anchor="b" bIns="91425" lIns="91425" rIns="91425" tIns="91425">
            <a:noAutofit/>
          </a:bodyPr>
          <a:lstStyle/>
          <a:p>
            <a:pPr lvl="0" rtl="0">
              <a:spcBef>
                <a:spcPts val="0"/>
              </a:spcBef>
              <a:buNone/>
            </a:pPr>
            <a:r>
              <a:rPr lang="en"/>
              <a:t>Available robots</a:t>
            </a:r>
          </a:p>
        </p:txBody>
      </p:sp>
      <p:pic>
        <p:nvPicPr>
          <p:cNvPr descr="latest" id="308" name="Shape 308"/>
          <p:cNvPicPr preferRelativeResize="0"/>
          <p:nvPr/>
        </p:nvPicPr>
        <p:blipFill>
          <a:blip r:embed="rId3">
            <a:alphaModFix/>
          </a:blip>
          <a:stretch>
            <a:fillRect/>
          </a:stretch>
        </p:blipFill>
        <p:spPr>
          <a:xfrm>
            <a:off x="437677" y="2156836"/>
            <a:ext cx="2499543" cy="3829349"/>
          </a:xfrm>
          <a:prstGeom prst="rect">
            <a:avLst/>
          </a:prstGeom>
          <a:noFill/>
          <a:ln>
            <a:noFill/>
          </a:ln>
        </p:spPr>
      </p:pic>
      <p:pic>
        <p:nvPicPr>
          <p:cNvPr descr="jake_the_dog_by_car0003-d5td6mx.png" id="309" name="Shape 309"/>
          <p:cNvPicPr preferRelativeResize="0"/>
          <p:nvPr/>
        </p:nvPicPr>
        <p:blipFill rotWithShape="1">
          <a:blip r:embed="rId4">
            <a:alphaModFix/>
          </a:blip>
          <a:srcRect b="0" l="0" r="2305" t="0"/>
          <a:stretch/>
        </p:blipFill>
        <p:spPr>
          <a:xfrm>
            <a:off x="2417874" y="2538225"/>
            <a:ext cx="2356200" cy="2856875"/>
          </a:xfrm>
          <a:prstGeom prst="rect">
            <a:avLst/>
          </a:prstGeom>
          <a:noFill/>
          <a:ln>
            <a:noFill/>
          </a:ln>
        </p:spPr>
      </p:pic>
      <p:pic>
        <p:nvPicPr>
          <p:cNvPr descr="gunter_by_purplegem7-d5ovcam.png" id="310" name="Shape 310"/>
          <p:cNvPicPr preferRelativeResize="0"/>
          <p:nvPr/>
        </p:nvPicPr>
        <p:blipFill>
          <a:blip r:embed="rId5">
            <a:alphaModFix/>
          </a:blip>
          <a:stretch>
            <a:fillRect/>
          </a:stretch>
        </p:blipFill>
        <p:spPr>
          <a:xfrm>
            <a:off x="4412173" y="3092483"/>
            <a:ext cx="2150975" cy="2484499"/>
          </a:xfrm>
          <a:prstGeom prst="rect">
            <a:avLst/>
          </a:prstGeom>
          <a:noFill/>
          <a:ln>
            <a:noFill/>
          </a:ln>
        </p:spPr>
      </p:pic>
      <p:pic>
        <p:nvPicPr>
          <p:cNvPr descr="2402.png" id="311" name="Shape 311"/>
          <p:cNvPicPr preferRelativeResize="0"/>
          <p:nvPr/>
        </p:nvPicPr>
        <p:blipFill>
          <a:blip r:embed="rId6">
            <a:alphaModFix/>
          </a:blip>
          <a:stretch>
            <a:fillRect/>
          </a:stretch>
        </p:blipFill>
        <p:spPr>
          <a:xfrm>
            <a:off x="6297232" y="3947733"/>
            <a:ext cx="2667424" cy="2667424"/>
          </a:xfrm>
          <a:prstGeom prst="rect">
            <a:avLst/>
          </a:prstGeom>
          <a:noFill/>
          <a:ln>
            <a:noFill/>
          </a:ln>
        </p:spPr>
      </p:pic>
      <p:sp>
        <p:nvSpPr>
          <p:cNvPr id="312" name="Shape 312"/>
          <p:cNvSpPr txBox="1"/>
          <p:nvPr/>
        </p:nvSpPr>
        <p:spPr>
          <a:xfrm>
            <a:off x="759173" y="1384308"/>
            <a:ext cx="1462500" cy="509099"/>
          </a:xfrm>
          <a:prstGeom prst="rect">
            <a:avLst/>
          </a:prstGeom>
          <a:noFill/>
          <a:ln>
            <a:noFill/>
          </a:ln>
        </p:spPr>
        <p:txBody>
          <a:bodyPr anchorCtr="0" anchor="t" bIns="91425" lIns="91425" rIns="91425" tIns="91425">
            <a:noAutofit/>
          </a:bodyPr>
          <a:lstStyle/>
          <a:p>
            <a:pPr lvl="0">
              <a:spcBef>
                <a:spcPts val="0"/>
              </a:spcBef>
              <a:buNone/>
            </a:pPr>
            <a:r>
              <a:rPr lang="en" sz="4800">
                <a:latin typeface="Corsiva"/>
                <a:ea typeface="Corsiva"/>
                <a:cs typeface="Corsiva"/>
                <a:sym typeface="Corsiva"/>
              </a:rPr>
              <a:t>Finn</a:t>
            </a:r>
          </a:p>
        </p:txBody>
      </p:sp>
      <p:sp>
        <p:nvSpPr>
          <p:cNvPr id="313" name="Shape 313"/>
          <p:cNvSpPr txBox="1"/>
          <p:nvPr/>
        </p:nvSpPr>
        <p:spPr>
          <a:xfrm>
            <a:off x="2847023" y="5395108"/>
            <a:ext cx="1462500" cy="509100"/>
          </a:xfrm>
          <a:prstGeom prst="rect">
            <a:avLst/>
          </a:prstGeom>
          <a:noFill/>
          <a:ln>
            <a:noFill/>
          </a:ln>
        </p:spPr>
        <p:txBody>
          <a:bodyPr anchorCtr="0" anchor="t" bIns="91425" lIns="91425" rIns="91425" tIns="91425">
            <a:noAutofit/>
          </a:bodyPr>
          <a:lstStyle/>
          <a:p>
            <a:pPr lvl="0" rtl="0">
              <a:spcBef>
                <a:spcPts val="0"/>
              </a:spcBef>
              <a:buNone/>
            </a:pPr>
            <a:r>
              <a:rPr lang="en" sz="4800">
                <a:latin typeface="Corsiva"/>
                <a:ea typeface="Corsiva"/>
                <a:cs typeface="Corsiva"/>
                <a:sym typeface="Corsiva"/>
              </a:rPr>
              <a:t>Jake</a:t>
            </a:r>
          </a:p>
        </p:txBody>
      </p:sp>
      <p:sp>
        <p:nvSpPr>
          <p:cNvPr id="314" name="Shape 314"/>
          <p:cNvSpPr txBox="1"/>
          <p:nvPr/>
        </p:nvSpPr>
        <p:spPr>
          <a:xfrm>
            <a:off x="4654498" y="2156833"/>
            <a:ext cx="1794300" cy="509100"/>
          </a:xfrm>
          <a:prstGeom prst="rect">
            <a:avLst/>
          </a:prstGeom>
          <a:noFill/>
          <a:ln>
            <a:noFill/>
          </a:ln>
        </p:spPr>
        <p:txBody>
          <a:bodyPr anchorCtr="0" anchor="t" bIns="91425" lIns="91425" rIns="91425" tIns="91425">
            <a:noAutofit/>
          </a:bodyPr>
          <a:lstStyle/>
          <a:p>
            <a:pPr lvl="0" rtl="0">
              <a:spcBef>
                <a:spcPts val="0"/>
              </a:spcBef>
              <a:buNone/>
            </a:pPr>
            <a:r>
              <a:rPr lang="en" sz="4800">
                <a:latin typeface="Corsiva"/>
                <a:ea typeface="Corsiva"/>
                <a:cs typeface="Corsiva"/>
                <a:sym typeface="Corsiva"/>
              </a:rPr>
              <a:t>Gunter</a:t>
            </a:r>
          </a:p>
        </p:txBody>
      </p:sp>
      <p:sp>
        <p:nvSpPr>
          <p:cNvPr id="315" name="Shape 315"/>
          <p:cNvSpPr txBox="1"/>
          <p:nvPr/>
        </p:nvSpPr>
        <p:spPr>
          <a:xfrm>
            <a:off x="6960336" y="3266183"/>
            <a:ext cx="1462500" cy="509100"/>
          </a:xfrm>
          <a:prstGeom prst="rect">
            <a:avLst/>
          </a:prstGeom>
          <a:noFill/>
          <a:ln>
            <a:noFill/>
          </a:ln>
        </p:spPr>
        <p:txBody>
          <a:bodyPr anchorCtr="0" anchor="t" bIns="91425" lIns="91425" rIns="91425" tIns="91425">
            <a:noAutofit/>
          </a:bodyPr>
          <a:lstStyle/>
          <a:p>
            <a:pPr lvl="0" rtl="0">
              <a:spcBef>
                <a:spcPts val="0"/>
              </a:spcBef>
              <a:buNone/>
            </a:pPr>
            <a:r>
              <a:rPr lang="en" sz="4800">
                <a:latin typeface="Corsiva"/>
                <a:ea typeface="Corsiva"/>
                <a:cs typeface="Corsiva"/>
                <a:sym typeface="Corsiva"/>
              </a:rPr>
              <a:t>BMO</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idx="1" type="body"/>
          </p:nvPr>
        </p:nvSpPr>
        <p:spPr>
          <a:xfrm>
            <a:off x="457200" y="1287925"/>
            <a:ext cx="8229600" cy="5069400"/>
          </a:xfrm>
          <a:prstGeom prst="rect">
            <a:avLst/>
          </a:prstGeom>
        </p:spPr>
        <p:txBody>
          <a:bodyPr anchorCtr="0" anchor="t" bIns="91425" lIns="91425" rIns="91425" tIns="91425">
            <a:noAutofit/>
          </a:bodyPr>
          <a:lstStyle/>
          <a:p>
            <a:pPr lvl="0" rtl="0">
              <a:spcBef>
                <a:spcPts val="0"/>
              </a:spcBef>
              <a:buNone/>
            </a:pPr>
            <a:r>
              <a:t/>
            </a:r>
            <a:endParaRPr/>
          </a:p>
        </p:txBody>
      </p:sp>
      <p:sp>
        <p:nvSpPr>
          <p:cNvPr id="321" name="Shape 321"/>
          <p:cNvSpPr txBox="1"/>
          <p:nvPr>
            <p:ph type="title"/>
          </p:nvPr>
        </p:nvSpPr>
        <p:spPr>
          <a:xfrm>
            <a:off x="0" y="86850"/>
            <a:ext cx="9144000" cy="772800"/>
          </a:xfrm>
          <a:prstGeom prst="rect">
            <a:avLst/>
          </a:prstGeom>
        </p:spPr>
        <p:txBody>
          <a:bodyPr anchorCtr="0" anchor="b" bIns="91425" lIns="91425" rIns="91425" tIns="91425">
            <a:noAutofit/>
          </a:bodyPr>
          <a:lstStyle/>
          <a:p>
            <a:pPr lvl="0" rtl="0">
              <a:spcBef>
                <a:spcPts val="0"/>
              </a:spcBef>
              <a:buNone/>
            </a:pPr>
            <a:r>
              <a:rPr lang="en"/>
              <a:t>Turtlebot demonstration</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idx="1" type="body"/>
          </p:nvPr>
        </p:nvSpPr>
        <p:spPr>
          <a:xfrm>
            <a:off x="457200" y="1287925"/>
            <a:ext cx="8229600" cy="5069400"/>
          </a:xfrm>
          <a:prstGeom prst="rect">
            <a:avLst/>
          </a:prstGeom>
        </p:spPr>
        <p:txBody>
          <a:bodyPr anchorCtr="0" anchor="t" bIns="91425" lIns="91425" rIns="91425" tIns="91425">
            <a:noAutofit/>
          </a:bodyPr>
          <a:lstStyle/>
          <a:p>
            <a:pPr lvl="0" rtl="0">
              <a:spcBef>
                <a:spcPts val="0"/>
              </a:spcBef>
              <a:buNone/>
            </a:pPr>
            <a:r>
              <a:rPr lang="en"/>
              <a:t>Gazebo is a 3D dynamic simulator </a:t>
            </a:r>
          </a:p>
          <a:p>
            <a:pPr lvl="0" rtl="0">
              <a:spcBef>
                <a:spcPts val="0"/>
              </a:spcBef>
              <a:buNone/>
            </a:pPr>
            <a:r>
              <a:rPr lang="en"/>
              <a:t>Simulates the robot and it’s environment.</a:t>
            </a:r>
          </a:p>
          <a:p>
            <a:pPr lvl="0" rtl="0">
              <a:spcBef>
                <a:spcPts val="0"/>
              </a:spcBef>
              <a:buNone/>
            </a:pPr>
            <a:r>
              <a:rPr lang="en"/>
              <a:t>Can generate robot sensor data.</a:t>
            </a:r>
          </a:p>
          <a:p>
            <a:pPr lvl="0" rtl="0">
              <a:spcBef>
                <a:spcPts val="0"/>
              </a:spcBef>
              <a:buNone/>
            </a:pPr>
            <a:r>
              <a:rPr lang="en"/>
              <a:t>Uses a physics engine to simulate the interaction of the robot and the environment.</a:t>
            </a:r>
          </a:p>
          <a:p>
            <a:pPr lvl="0" rtl="0">
              <a:spcBef>
                <a:spcPts val="0"/>
              </a:spcBef>
              <a:buNone/>
            </a:pPr>
            <a:r>
              <a:rPr lang="en"/>
              <a:t>Essential tool for robot algorithm development.</a:t>
            </a:r>
          </a:p>
          <a:p>
            <a:pPr lvl="0" rtl="0">
              <a:spcBef>
                <a:spcPts val="0"/>
              </a:spcBef>
              <a:buNone/>
            </a:pPr>
            <a:r>
              <a:t/>
            </a:r>
            <a:endParaRPr/>
          </a:p>
        </p:txBody>
      </p:sp>
      <p:sp>
        <p:nvSpPr>
          <p:cNvPr id="327" name="Shape 327"/>
          <p:cNvSpPr txBox="1"/>
          <p:nvPr>
            <p:ph type="title"/>
          </p:nvPr>
        </p:nvSpPr>
        <p:spPr>
          <a:xfrm>
            <a:off x="0" y="86850"/>
            <a:ext cx="9144000" cy="772800"/>
          </a:xfrm>
          <a:prstGeom prst="rect">
            <a:avLst/>
          </a:prstGeom>
        </p:spPr>
        <p:txBody>
          <a:bodyPr anchorCtr="0" anchor="b" bIns="91425" lIns="91425" rIns="91425" tIns="91425">
            <a:noAutofit/>
          </a:bodyPr>
          <a:lstStyle/>
          <a:p>
            <a:pPr lvl="0" rtl="0">
              <a:spcBef>
                <a:spcPts val="0"/>
              </a:spcBef>
              <a:buNone/>
            </a:pPr>
            <a:r>
              <a:rPr lang="en"/>
              <a:t>Gazebo</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txBox="1"/>
          <p:nvPr>
            <p:ph idx="1" type="body"/>
          </p:nvPr>
        </p:nvSpPr>
        <p:spPr>
          <a:xfrm>
            <a:off x="457200" y="1287925"/>
            <a:ext cx="8229600" cy="5069400"/>
          </a:xfrm>
          <a:prstGeom prst="rect">
            <a:avLst/>
          </a:prstGeom>
        </p:spPr>
        <p:txBody>
          <a:bodyPr anchorCtr="0" anchor="t" bIns="91425" lIns="91425" rIns="91425" tIns="91425">
            <a:noAutofit/>
          </a:bodyPr>
          <a:lstStyle/>
          <a:p>
            <a:pPr lvl="0" rtl="0">
              <a:spcBef>
                <a:spcPts val="0"/>
              </a:spcBef>
              <a:buNone/>
            </a:pPr>
            <a:r>
              <a:t/>
            </a:r>
            <a:endParaRPr/>
          </a:p>
        </p:txBody>
      </p:sp>
      <p:sp>
        <p:nvSpPr>
          <p:cNvPr id="333" name="Shape 333"/>
          <p:cNvSpPr txBox="1"/>
          <p:nvPr>
            <p:ph type="title"/>
          </p:nvPr>
        </p:nvSpPr>
        <p:spPr>
          <a:xfrm>
            <a:off x="0" y="86850"/>
            <a:ext cx="9144000" cy="772800"/>
          </a:xfrm>
          <a:prstGeom prst="rect">
            <a:avLst/>
          </a:prstGeom>
        </p:spPr>
        <p:txBody>
          <a:bodyPr anchorCtr="0" anchor="b" bIns="91425" lIns="91425" rIns="91425" tIns="91425">
            <a:noAutofit/>
          </a:bodyPr>
          <a:lstStyle/>
          <a:p>
            <a:pPr lvl="0" rtl="0">
              <a:spcBef>
                <a:spcPts val="0"/>
              </a:spcBef>
              <a:buNone/>
            </a:pPr>
            <a:r>
              <a:rPr lang="en"/>
              <a:t>Gazebo demonstration</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idx="1" type="body"/>
          </p:nvPr>
        </p:nvSpPr>
        <p:spPr>
          <a:xfrm>
            <a:off x="457200" y="2970525"/>
            <a:ext cx="8229600" cy="3667199"/>
          </a:xfrm>
          <a:prstGeom prst="rect">
            <a:avLst/>
          </a:prstGeom>
        </p:spPr>
        <p:txBody>
          <a:bodyPr anchorCtr="0" anchor="t" bIns="91425" lIns="91425" rIns="91425" tIns="91425">
            <a:noAutofit/>
          </a:bodyPr>
          <a:lstStyle/>
          <a:p>
            <a:pPr lvl="0" algn="ctr">
              <a:spcBef>
                <a:spcPts val="0"/>
              </a:spcBef>
              <a:buNone/>
            </a:pPr>
            <a:r>
              <a:rPr lang="en" sz="6000"/>
              <a:t>Questions?</a:t>
            </a:r>
          </a:p>
        </p:txBody>
      </p:sp>
      <p:sp>
        <p:nvSpPr>
          <p:cNvPr id="339" name="Shape 339"/>
          <p:cNvSpPr txBox="1"/>
          <p:nvPr>
            <p:ph type="title"/>
          </p:nvPr>
        </p:nvSpPr>
        <p:spPr>
          <a:xfrm>
            <a:off x="0" y="86850"/>
            <a:ext cx="9144000" cy="772800"/>
          </a:xfrm>
          <a:prstGeom prst="rect">
            <a:avLst/>
          </a:prstGeom>
        </p:spPr>
        <p:txBody>
          <a:bodyPr anchorCtr="0" anchor="b" bIns="91425" lIns="91425" rIns="91425" tIns="91425">
            <a:noAutofit/>
          </a:bodyPr>
          <a:lstStyle/>
          <a:p>
            <a:pPr lvl="0">
              <a:spcBef>
                <a:spcPts val="0"/>
              </a:spcBef>
              <a:buNone/>
            </a:pPr>
            <a:r>
              <a:rPr lang="en"/>
              <a:t>The end!</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idx="1" type="body"/>
          </p:nvPr>
        </p:nvSpPr>
        <p:spPr>
          <a:xfrm>
            <a:off x="457200" y="1287925"/>
            <a:ext cx="8229600" cy="5069400"/>
          </a:xfrm>
          <a:prstGeom prst="rect">
            <a:avLst/>
          </a:prstGeom>
        </p:spPr>
        <p:txBody>
          <a:bodyPr anchorCtr="0" anchor="t" bIns="91425" lIns="91425" rIns="91425" tIns="91425">
            <a:noAutofit/>
          </a:bodyPr>
          <a:lstStyle/>
          <a:p>
            <a:pPr lvl="0" rtl="0">
              <a:spcBef>
                <a:spcPts val="0"/>
              </a:spcBef>
              <a:buNone/>
            </a:pPr>
            <a:r>
              <a:rPr lang="en"/>
              <a:t>A robot consists of many moving and static parts e.g. base, wheels, cameras, manipulators, grippers etc.</a:t>
            </a:r>
          </a:p>
          <a:p>
            <a:pPr lvl="0" rtl="0">
              <a:spcBef>
                <a:spcPts val="0"/>
              </a:spcBef>
              <a:buNone/>
            </a:pPr>
            <a:r>
              <a:rPr lang="en">
                <a:solidFill>
                  <a:schemeClr val="dk1"/>
                </a:solidFill>
              </a:rPr>
              <a:t>Each part can be associated with a coordinate frame.</a:t>
            </a:r>
          </a:p>
          <a:p>
            <a:pPr lvl="0" rtl="0">
              <a:spcBef>
                <a:spcPts val="0"/>
              </a:spcBef>
              <a:buNone/>
            </a:pPr>
            <a:r>
              <a:t/>
            </a:r>
            <a:endParaRPr/>
          </a:p>
        </p:txBody>
      </p:sp>
      <p:sp>
        <p:nvSpPr>
          <p:cNvPr id="77" name="Shape 77"/>
          <p:cNvSpPr txBox="1"/>
          <p:nvPr>
            <p:ph type="title"/>
          </p:nvPr>
        </p:nvSpPr>
        <p:spPr>
          <a:xfrm>
            <a:off x="0" y="86850"/>
            <a:ext cx="9144000" cy="772800"/>
          </a:xfrm>
          <a:prstGeom prst="rect">
            <a:avLst/>
          </a:prstGeom>
        </p:spPr>
        <p:txBody>
          <a:bodyPr anchorCtr="0" anchor="b" bIns="91425" lIns="91425" rIns="91425" tIns="91425">
            <a:noAutofit/>
          </a:bodyPr>
          <a:lstStyle/>
          <a:p>
            <a:pPr lvl="0" rtl="0">
              <a:spcBef>
                <a:spcPts val="0"/>
              </a:spcBef>
              <a:buNone/>
            </a:pPr>
            <a:r>
              <a:rPr lang="en"/>
              <a:t>Representing robot state</a:t>
            </a:r>
          </a:p>
        </p:txBody>
      </p:sp>
      <p:sp>
        <p:nvSpPr>
          <p:cNvPr id="78" name="Shape 78"/>
          <p:cNvSpPr txBox="1"/>
          <p:nvPr>
            <p:ph idx="1" type="body"/>
          </p:nvPr>
        </p:nvSpPr>
        <p:spPr>
          <a:xfrm>
            <a:off x="457200" y="2322592"/>
            <a:ext cx="4502100" cy="26073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rPr lang="en"/>
              <a:t>Robot state can be represented by the poses of these frames.</a:t>
            </a:r>
          </a:p>
          <a:p>
            <a:pPr lvl="0" rtl="0">
              <a:spcBef>
                <a:spcPts val="0"/>
              </a:spcBef>
              <a:buNone/>
            </a:pPr>
            <a:r>
              <a:rPr lang="en"/>
              <a:t>More sophisticated control schemes may require time derivatives of the poses i.e velocity, acceleration and jerk.</a:t>
            </a:r>
          </a:p>
          <a:p>
            <a:pPr lvl="0" rtl="0">
              <a:spcBef>
                <a:spcPts val="0"/>
              </a:spcBef>
              <a:buNone/>
            </a:pPr>
            <a:r>
              <a:t/>
            </a:r>
            <a:endParaRPr/>
          </a:p>
        </p:txBody>
      </p:sp>
      <p:pic>
        <p:nvPicPr>
          <p:cNvPr descr="pr2_frames.png" id="79" name="Shape 79"/>
          <p:cNvPicPr preferRelativeResize="0"/>
          <p:nvPr/>
        </p:nvPicPr>
        <p:blipFill>
          <a:blip r:embed="rId3">
            <a:alphaModFix/>
          </a:blip>
          <a:stretch>
            <a:fillRect/>
          </a:stretch>
        </p:blipFill>
        <p:spPr>
          <a:xfrm>
            <a:off x="5153800" y="2985017"/>
            <a:ext cx="3905801" cy="3695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idx="1" type="body"/>
          </p:nvPr>
        </p:nvSpPr>
        <p:spPr>
          <a:xfrm>
            <a:off x="457200" y="1287925"/>
            <a:ext cx="8229600" cy="5069400"/>
          </a:xfrm>
          <a:prstGeom prst="rect">
            <a:avLst/>
          </a:prstGeom>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tf</a:t>
            </a:r>
            <a:r>
              <a:rPr lang="en"/>
              <a:t> is a ROS package that keeps track of multiple coordinate frames over time.</a:t>
            </a:r>
          </a:p>
          <a:p>
            <a:pPr lvl="0" rtl="0">
              <a:spcBef>
                <a:spcPts val="0"/>
              </a:spcBef>
              <a:buNone/>
            </a:pPr>
            <a:r>
              <a:rPr lang="en"/>
              <a:t>Can answer questions like:</a:t>
            </a:r>
          </a:p>
          <a:p>
            <a:pPr indent="-228600" lvl="0" marL="457200" rtl="0">
              <a:spcBef>
                <a:spcPts val="0"/>
              </a:spcBef>
              <a:buFont typeface="Arial"/>
            </a:pPr>
            <a:r>
              <a:rPr lang="en"/>
              <a:t>What is the current pose of the base frame of the robot in the map frame?</a:t>
            </a:r>
          </a:p>
          <a:p>
            <a:pPr indent="-228600" lvl="0" marL="457200" rtl="0">
              <a:spcBef>
                <a:spcPts val="0"/>
              </a:spcBef>
              <a:buFont typeface="Arial"/>
            </a:pPr>
            <a:r>
              <a:rPr lang="en"/>
              <a:t>What is </a:t>
            </a:r>
            <a:r>
              <a:rPr lang="en">
                <a:solidFill>
                  <a:schemeClr val="dk1"/>
                </a:solidFill>
              </a:rPr>
              <a:t>the pose of the object in my gripper relative to my base?</a:t>
            </a:r>
          </a:p>
          <a:p>
            <a:pPr indent="-228600" lvl="0" marL="457200" rtl="0">
              <a:spcBef>
                <a:spcPts val="0"/>
              </a:spcBef>
              <a:buClr>
                <a:schemeClr val="dk1"/>
              </a:buClr>
              <a:buFont typeface="Arial"/>
            </a:pPr>
            <a:r>
              <a:rPr lang="en">
                <a:solidFill>
                  <a:schemeClr val="dk1"/>
                </a:solidFill>
              </a:rPr>
              <a:t>Where was the head frame relative to the world frame, 5 seconds ago?</a:t>
            </a:r>
          </a:p>
          <a:p>
            <a:pPr lvl="0" rtl="0">
              <a:spcBef>
                <a:spcPts val="0"/>
              </a:spcBef>
              <a:buNone/>
            </a:pPr>
            <a:r>
              <a:rPr lang="en"/>
              <a:t>	</a:t>
            </a:r>
          </a:p>
          <a:p>
            <a:pPr lvl="0" rtl="0">
              <a:spcBef>
                <a:spcPts val="0"/>
              </a:spcBef>
              <a:buClr>
                <a:srgbClr val="000000"/>
              </a:buClr>
              <a:buSzPct val="36666"/>
              <a:buFont typeface="Arial"/>
              <a:buNone/>
            </a:pPr>
            <a:r>
              <a:t/>
            </a:r>
            <a:endParaRPr/>
          </a:p>
        </p:txBody>
      </p:sp>
      <p:sp>
        <p:nvSpPr>
          <p:cNvPr id="85" name="Shape 85"/>
          <p:cNvSpPr txBox="1"/>
          <p:nvPr>
            <p:ph type="title"/>
          </p:nvPr>
        </p:nvSpPr>
        <p:spPr>
          <a:xfrm>
            <a:off x="0" y="86850"/>
            <a:ext cx="9144000" cy="772800"/>
          </a:xfrm>
          <a:prstGeom prst="rect">
            <a:avLst/>
          </a:prstGeom>
        </p:spPr>
        <p:txBody>
          <a:bodyPr anchorCtr="0" anchor="b" bIns="91425" lIns="91425" rIns="91425" tIns="91425">
            <a:noAutofit/>
          </a:bodyPr>
          <a:lstStyle/>
          <a:p>
            <a:pPr lvl="0" rtl="0">
              <a:spcBef>
                <a:spcPts val="0"/>
              </a:spcBef>
              <a:buNone/>
            </a:pPr>
            <a:r>
              <a:rPr lang="en">
                <a:latin typeface="Courier New"/>
                <a:ea typeface="Courier New"/>
                <a:cs typeface="Courier New"/>
                <a:sym typeface="Courier New"/>
              </a:rPr>
              <a:t>tf</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0" y="86850"/>
            <a:ext cx="9144000" cy="772800"/>
          </a:xfrm>
          <a:prstGeom prst="rect">
            <a:avLst/>
          </a:prstGeom>
        </p:spPr>
        <p:txBody>
          <a:bodyPr anchorCtr="0" anchor="b" bIns="91425" lIns="91425" rIns="91425" tIns="91425">
            <a:noAutofit/>
          </a:bodyPr>
          <a:lstStyle/>
          <a:p>
            <a:pPr lvl="0">
              <a:spcBef>
                <a:spcPts val="0"/>
              </a:spcBef>
              <a:buNone/>
            </a:pPr>
            <a:r>
              <a:rPr lang="en">
                <a:latin typeface="Courier New"/>
                <a:ea typeface="Courier New"/>
                <a:cs typeface="Courier New"/>
                <a:sym typeface="Courier New"/>
              </a:rPr>
              <a:t>tf</a:t>
            </a:r>
            <a:r>
              <a:rPr lang="en"/>
              <a:t> tree</a:t>
            </a:r>
          </a:p>
        </p:txBody>
      </p:sp>
      <p:grpSp>
        <p:nvGrpSpPr>
          <p:cNvPr id="91" name="Shape 91"/>
          <p:cNvGrpSpPr/>
          <p:nvPr/>
        </p:nvGrpSpPr>
        <p:grpSpPr>
          <a:xfrm>
            <a:off x="3680996" y="1836950"/>
            <a:ext cx="1782003" cy="794400"/>
            <a:chOff x="3568196" y="1513375"/>
            <a:chExt cx="1782003" cy="794400"/>
          </a:xfrm>
        </p:grpSpPr>
        <p:sp>
          <p:nvSpPr>
            <p:cNvPr id="92" name="Shape 92"/>
            <p:cNvSpPr/>
            <p:nvPr/>
          </p:nvSpPr>
          <p:spPr>
            <a:xfrm>
              <a:off x="3568200" y="1513375"/>
              <a:ext cx="1782000" cy="794400"/>
            </a:xfrm>
            <a:prstGeom prst="ellipse">
              <a:avLst/>
            </a:prstGeom>
            <a:solidFill>
              <a:schemeClr val="lt1"/>
            </a:solid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3" name="Shape 93"/>
            <p:cNvSpPr txBox="1"/>
            <p:nvPr/>
          </p:nvSpPr>
          <p:spPr>
            <a:xfrm>
              <a:off x="3568196" y="1624071"/>
              <a:ext cx="1782000" cy="683699"/>
            </a:xfrm>
            <a:prstGeom prst="rect">
              <a:avLst/>
            </a:prstGeom>
            <a:noFill/>
            <a:ln>
              <a:noFill/>
            </a:ln>
          </p:spPr>
          <p:txBody>
            <a:bodyPr anchorCtr="0" anchor="t" bIns="91425" lIns="91425" rIns="91425" tIns="91425">
              <a:noAutofit/>
            </a:bodyPr>
            <a:lstStyle/>
            <a:p>
              <a:pPr lvl="0" rtl="0" algn="ctr">
                <a:spcBef>
                  <a:spcPts val="0"/>
                </a:spcBef>
                <a:buNone/>
              </a:pPr>
              <a:r>
                <a:rPr lang="en" sz="2400"/>
                <a:t>/map</a:t>
              </a: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0" y="86850"/>
            <a:ext cx="9144000" cy="772800"/>
          </a:xfrm>
          <a:prstGeom prst="rect">
            <a:avLst/>
          </a:prstGeom>
        </p:spPr>
        <p:txBody>
          <a:bodyPr anchorCtr="0" anchor="b" bIns="91425" lIns="91425" rIns="91425" tIns="91425">
            <a:noAutofit/>
          </a:bodyPr>
          <a:lstStyle/>
          <a:p>
            <a:pPr lvl="0" rtl="0">
              <a:spcBef>
                <a:spcPts val="0"/>
              </a:spcBef>
              <a:buNone/>
            </a:pPr>
            <a:r>
              <a:rPr lang="en">
                <a:latin typeface="Courier New"/>
                <a:ea typeface="Courier New"/>
                <a:cs typeface="Courier New"/>
                <a:sym typeface="Courier New"/>
              </a:rPr>
              <a:t>tf</a:t>
            </a:r>
            <a:r>
              <a:rPr lang="en"/>
              <a:t> tree</a:t>
            </a:r>
          </a:p>
        </p:txBody>
      </p:sp>
      <p:cxnSp>
        <p:nvCxnSpPr>
          <p:cNvPr id="99" name="Shape 99"/>
          <p:cNvCxnSpPr>
            <a:stCxn id="100" idx="2"/>
          </p:cNvCxnSpPr>
          <p:nvPr/>
        </p:nvCxnSpPr>
        <p:spPr>
          <a:xfrm>
            <a:off x="4571996" y="2631346"/>
            <a:ext cx="0" cy="633600"/>
          </a:xfrm>
          <a:prstGeom prst="straightConnector1">
            <a:avLst/>
          </a:prstGeom>
          <a:noFill/>
          <a:ln cap="flat" cmpd="sng" w="38100">
            <a:solidFill>
              <a:schemeClr val="dk2"/>
            </a:solidFill>
            <a:prstDash val="solid"/>
            <a:round/>
            <a:headEnd len="lg" w="lg" type="none"/>
            <a:tailEnd len="lg" w="lg" type="triangle"/>
          </a:ln>
        </p:spPr>
      </p:cxnSp>
      <p:grpSp>
        <p:nvGrpSpPr>
          <p:cNvPr id="101" name="Shape 101"/>
          <p:cNvGrpSpPr/>
          <p:nvPr/>
        </p:nvGrpSpPr>
        <p:grpSpPr>
          <a:xfrm>
            <a:off x="3331500" y="3279417"/>
            <a:ext cx="2481000" cy="794372"/>
            <a:chOff x="3218699" y="3881627"/>
            <a:chExt cx="2481000" cy="794372"/>
          </a:xfrm>
        </p:grpSpPr>
        <p:sp>
          <p:nvSpPr>
            <p:cNvPr id="102" name="Shape 102"/>
            <p:cNvSpPr/>
            <p:nvPr/>
          </p:nvSpPr>
          <p:spPr>
            <a:xfrm>
              <a:off x="3271891" y="3881627"/>
              <a:ext cx="2419800" cy="772800"/>
            </a:xfrm>
            <a:prstGeom prst="ellipse">
              <a:avLst/>
            </a:prstGeom>
            <a:solidFill>
              <a:schemeClr val="lt1"/>
            </a:solid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 name="Shape 103"/>
            <p:cNvSpPr txBox="1"/>
            <p:nvPr/>
          </p:nvSpPr>
          <p:spPr>
            <a:xfrm>
              <a:off x="3218699" y="3992300"/>
              <a:ext cx="2481000" cy="6837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chemeClr val="dk1"/>
                  </a:solidFill>
                </a:rPr>
                <a:t>/robot</a:t>
              </a:r>
              <a:r>
                <a:rPr lang="en" sz="2400"/>
                <a:t>/base_link</a:t>
              </a:r>
            </a:p>
          </p:txBody>
        </p:sp>
      </p:grpSp>
      <p:grpSp>
        <p:nvGrpSpPr>
          <p:cNvPr id="104" name="Shape 104"/>
          <p:cNvGrpSpPr/>
          <p:nvPr/>
        </p:nvGrpSpPr>
        <p:grpSpPr>
          <a:xfrm>
            <a:off x="3680996" y="1836950"/>
            <a:ext cx="1782003" cy="794400"/>
            <a:chOff x="3568196" y="1513375"/>
            <a:chExt cx="1782003" cy="794400"/>
          </a:xfrm>
        </p:grpSpPr>
        <p:sp>
          <p:nvSpPr>
            <p:cNvPr id="105" name="Shape 105"/>
            <p:cNvSpPr/>
            <p:nvPr/>
          </p:nvSpPr>
          <p:spPr>
            <a:xfrm>
              <a:off x="3568200" y="1513375"/>
              <a:ext cx="1782000" cy="794400"/>
            </a:xfrm>
            <a:prstGeom prst="ellipse">
              <a:avLst/>
            </a:prstGeom>
            <a:solidFill>
              <a:schemeClr val="lt1"/>
            </a:solid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 name="Shape 100"/>
            <p:cNvSpPr txBox="1"/>
            <p:nvPr/>
          </p:nvSpPr>
          <p:spPr>
            <a:xfrm>
              <a:off x="3568196" y="1624071"/>
              <a:ext cx="1782000" cy="683699"/>
            </a:xfrm>
            <a:prstGeom prst="rect">
              <a:avLst/>
            </a:prstGeom>
            <a:noFill/>
            <a:ln>
              <a:noFill/>
            </a:ln>
          </p:spPr>
          <p:txBody>
            <a:bodyPr anchorCtr="0" anchor="t" bIns="91425" lIns="91425" rIns="91425" tIns="91425">
              <a:noAutofit/>
            </a:bodyPr>
            <a:lstStyle/>
            <a:p>
              <a:pPr lvl="0" rtl="0" algn="ctr">
                <a:spcBef>
                  <a:spcPts val="0"/>
                </a:spcBef>
                <a:buNone/>
              </a:pPr>
              <a:r>
                <a:rPr lang="en" sz="2400"/>
                <a:t>/map</a:t>
              </a: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grpSp>
        <p:nvGrpSpPr>
          <p:cNvPr id="110" name="Shape 110"/>
          <p:cNvGrpSpPr/>
          <p:nvPr/>
        </p:nvGrpSpPr>
        <p:grpSpPr>
          <a:xfrm>
            <a:off x="684537" y="5028778"/>
            <a:ext cx="2481000" cy="794372"/>
            <a:chOff x="937075" y="5383277"/>
            <a:chExt cx="2481000" cy="794372"/>
          </a:xfrm>
        </p:grpSpPr>
        <p:sp>
          <p:nvSpPr>
            <p:cNvPr id="111" name="Shape 111"/>
            <p:cNvSpPr/>
            <p:nvPr/>
          </p:nvSpPr>
          <p:spPr>
            <a:xfrm>
              <a:off x="980820" y="5383277"/>
              <a:ext cx="2419800" cy="772800"/>
            </a:xfrm>
            <a:prstGeom prst="ellipse">
              <a:avLst/>
            </a:prstGeom>
            <a:solidFill>
              <a:schemeClr val="lt1"/>
            </a:solid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 name="Shape 112"/>
            <p:cNvSpPr txBox="1"/>
            <p:nvPr/>
          </p:nvSpPr>
          <p:spPr>
            <a:xfrm>
              <a:off x="937075" y="5493950"/>
              <a:ext cx="2481000" cy="6837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chemeClr val="dk1"/>
                  </a:solidFill>
                </a:rPr>
                <a:t>/robot</a:t>
              </a:r>
              <a:r>
                <a:rPr lang="en" sz="2400"/>
                <a:t>/camera</a:t>
              </a:r>
            </a:p>
          </p:txBody>
        </p:sp>
      </p:grpSp>
      <p:sp>
        <p:nvSpPr>
          <p:cNvPr id="113" name="Shape 113"/>
          <p:cNvSpPr txBox="1"/>
          <p:nvPr>
            <p:ph type="title"/>
          </p:nvPr>
        </p:nvSpPr>
        <p:spPr>
          <a:xfrm>
            <a:off x="0" y="86850"/>
            <a:ext cx="9144000" cy="772800"/>
          </a:xfrm>
          <a:prstGeom prst="rect">
            <a:avLst/>
          </a:prstGeom>
        </p:spPr>
        <p:txBody>
          <a:bodyPr anchorCtr="0" anchor="b" bIns="91425" lIns="91425" rIns="91425" tIns="91425">
            <a:noAutofit/>
          </a:bodyPr>
          <a:lstStyle/>
          <a:p>
            <a:pPr lvl="0" rtl="0">
              <a:spcBef>
                <a:spcPts val="0"/>
              </a:spcBef>
              <a:buNone/>
            </a:pPr>
            <a:r>
              <a:rPr lang="en">
                <a:latin typeface="Courier New"/>
                <a:ea typeface="Courier New"/>
                <a:cs typeface="Courier New"/>
                <a:sym typeface="Courier New"/>
              </a:rPr>
              <a:t>tf</a:t>
            </a:r>
            <a:r>
              <a:rPr lang="en"/>
              <a:t> tree</a:t>
            </a:r>
          </a:p>
        </p:txBody>
      </p:sp>
      <p:cxnSp>
        <p:nvCxnSpPr>
          <p:cNvPr id="114" name="Shape 114"/>
          <p:cNvCxnSpPr>
            <a:stCxn id="115" idx="2"/>
          </p:cNvCxnSpPr>
          <p:nvPr/>
        </p:nvCxnSpPr>
        <p:spPr>
          <a:xfrm>
            <a:off x="4571996" y="2631346"/>
            <a:ext cx="0" cy="633600"/>
          </a:xfrm>
          <a:prstGeom prst="straightConnector1">
            <a:avLst/>
          </a:prstGeom>
          <a:noFill/>
          <a:ln cap="flat" cmpd="sng" w="38100">
            <a:solidFill>
              <a:schemeClr val="dk2"/>
            </a:solidFill>
            <a:prstDash val="solid"/>
            <a:round/>
            <a:headEnd len="lg" w="lg" type="none"/>
            <a:tailEnd len="lg" w="lg" type="triangle"/>
          </a:ln>
        </p:spPr>
      </p:cxnSp>
      <p:grpSp>
        <p:nvGrpSpPr>
          <p:cNvPr id="116" name="Shape 116"/>
          <p:cNvGrpSpPr/>
          <p:nvPr/>
        </p:nvGrpSpPr>
        <p:grpSpPr>
          <a:xfrm>
            <a:off x="2245196" y="3967962"/>
            <a:ext cx="1782000" cy="1091461"/>
            <a:chOff x="2048792" y="4543788"/>
            <a:chExt cx="1782000" cy="1091461"/>
          </a:xfrm>
        </p:grpSpPr>
        <p:cxnSp>
          <p:nvCxnSpPr>
            <p:cNvPr id="117" name="Shape 117"/>
            <p:cNvCxnSpPr/>
            <p:nvPr/>
          </p:nvCxnSpPr>
          <p:spPr>
            <a:xfrm flipH="1">
              <a:off x="2228800" y="5343350"/>
              <a:ext cx="396000" cy="291900"/>
            </a:xfrm>
            <a:prstGeom prst="straightConnector1">
              <a:avLst/>
            </a:prstGeom>
            <a:noFill/>
            <a:ln cap="flat" cmpd="sng" w="38100">
              <a:solidFill>
                <a:schemeClr val="dk2"/>
              </a:solidFill>
              <a:prstDash val="solid"/>
              <a:round/>
              <a:headEnd len="lg" w="lg" type="none"/>
              <a:tailEnd len="lg" w="lg" type="triangle"/>
            </a:ln>
          </p:spPr>
        </p:cxnSp>
        <p:cxnSp>
          <p:nvCxnSpPr>
            <p:cNvPr id="118" name="Shape 118"/>
            <p:cNvCxnSpPr/>
            <p:nvPr/>
          </p:nvCxnSpPr>
          <p:spPr>
            <a:xfrm flipH="1">
              <a:off x="3271837" y="4543788"/>
              <a:ext cx="396000" cy="291900"/>
            </a:xfrm>
            <a:prstGeom prst="straightConnector1">
              <a:avLst/>
            </a:prstGeom>
            <a:noFill/>
            <a:ln cap="flat" cmpd="sng" w="38100">
              <a:solidFill>
                <a:schemeClr val="dk2"/>
              </a:solidFill>
              <a:prstDash val="solid"/>
              <a:round/>
              <a:headEnd len="lg" w="lg" type="none"/>
              <a:tailEnd len="lg" w="lg" type="triangle"/>
            </a:ln>
          </p:spPr>
        </p:cxnSp>
        <p:grpSp>
          <p:nvGrpSpPr>
            <p:cNvPr id="119" name="Shape 119"/>
            <p:cNvGrpSpPr/>
            <p:nvPr/>
          </p:nvGrpSpPr>
          <p:grpSpPr>
            <a:xfrm>
              <a:off x="2048792" y="4717088"/>
              <a:ext cx="1782000" cy="664297"/>
              <a:chOff x="5958675" y="2182427"/>
              <a:chExt cx="1782000" cy="664297"/>
            </a:xfrm>
          </p:grpSpPr>
          <p:sp>
            <p:nvSpPr>
              <p:cNvPr id="120" name="Shape 120"/>
              <p:cNvSpPr/>
              <p:nvPr/>
            </p:nvSpPr>
            <p:spPr>
              <a:xfrm>
                <a:off x="6219825" y="2265025"/>
                <a:ext cx="1267500" cy="581700"/>
              </a:xfrm>
              <a:prstGeom prst="ellipse">
                <a:avLst/>
              </a:prstGeom>
              <a:solidFill>
                <a:schemeClr val="lt1"/>
              </a:solid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1" name="Shape 121"/>
              <p:cNvSpPr txBox="1"/>
              <p:nvPr/>
            </p:nvSpPr>
            <p:spPr>
              <a:xfrm>
                <a:off x="5958675" y="2182427"/>
                <a:ext cx="1782000" cy="510900"/>
              </a:xfrm>
              <a:prstGeom prst="rect">
                <a:avLst/>
              </a:prstGeom>
              <a:noFill/>
              <a:ln>
                <a:noFill/>
              </a:ln>
            </p:spPr>
            <p:txBody>
              <a:bodyPr anchorCtr="0" anchor="t" bIns="91425" lIns="91425" rIns="91425" tIns="91425">
                <a:noAutofit/>
              </a:bodyPr>
              <a:lstStyle/>
              <a:p>
                <a:pPr lvl="0" rtl="0" algn="ctr">
                  <a:spcBef>
                    <a:spcPts val="0"/>
                  </a:spcBef>
                  <a:buNone/>
                </a:pPr>
                <a:r>
                  <a:rPr lang="en" sz="2400"/>
                  <a:t>...</a:t>
                </a:r>
              </a:p>
            </p:txBody>
          </p:sp>
        </p:grpSp>
      </p:grpSp>
      <p:grpSp>
        <p:nvGrpSpPr>
          <p:cNvPr id="122" name="Shape 122"/>
          <p:cNvGrpSpPr/>
          <p:nvPr/>
        </p:nvGrpSpPr>
        <p:grpSpPr>
          <a:xfrm>
            <a:off x="3331500" y="3279417"/>
            <a:ext cx="2481000" cy="794372"/>
            <a:chOff x="3218699" y="3881627"/>
            <a:chExt cx="2481000" cy="794372"/>
          </a:xfrm>
        </p:grpSpPr>
        <p:sp>
          <p:nvSpPr>
            <p:cNvPr id="123" name="Shape 123"/>
            <p:cNvSpPr/>
            <p:nvPr/>
          </p:nvSpPr>
          <p:spPr>
            <a:xfrm>
              <a:off x="3271891" y="3881627"/>
              <a:ext cx="2419800" cy="772800"/>
            </a:xfrm>
            <a:prstGeom prst="ellipse">
              <a:avLst/>
            </a:prstGeom>
            <a:solidFill>
              <a:schemeClr val="lt1"/>
            </a:solid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4" name="Shape 124"/>
            <p:cNvSpPr txBox="1"/>
            <p:nvPr/>
          </p:nvSpPr>
          <p:spPr>
            <a:xfrm>
              <a:off x="3218699" y="3992300"/>
              <a:ext cx="2481000" cy="6837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chemeClr val="dk1"/>
                  </a:solidFill>
                </a:rPr>
                <a:t>/robot</a:t>
              </a:r>
              <a:r>
                <a:rPr lang="en" sz="2400"/>
                <a:t>/base_link</a:t>
              </a:r>
            </a:p>
          </p:txBody>
        </p:sp>
      </p:grpSp>
      <p:grpSp>
        <p:nvGrpSpPr>
          <p:cNvPr id="125" name="Shape 125"/>
          <p:cNvGrpSpPr/>
          <p:nvPr/>
        </p:nvGrpSpPr>
        <p:grpSpPr>
          <a:xfrm>
            <a:off x="3680996" y="1836950"/>
            <a:ext cx="1782003" cy="794400"/>
            <a:chOff x="3568196" y="1513375"/>
            <a:chExt cx="1782003" cy="794400"/>
          </a:xfrm>
        </p:grpSpPr>
        <p:sp>
          <p:nvSpPr>
            <p:cNvPr id="126" name="Shape 126"/>
            <p:cNvSpPr/>
            <p:nvPr/>
          </p:nvSpPr>
          <p:spPr>
            <a:xfrm>
              <a:off x="3568200" y="1513375"/>
              <a:ext cx="1782000" cy="794400"/>
            </a:xfrm>
            <a:prstGeom prst="ellipse">
              <a:avLst/>
            </a:prstGeom>
            <a:solidFill>
              <a:schemeClr val="lt1"/>
            </a:solid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 name="Shape 115"/>
            <p:cNvSpPr txBox="1"/>
            <p:nvPr/>
          </p:nvSpPr>
          <p:spPr>
            <a:xfrm>
              <a:off x="3568196" y="1624071"/>
              <a:ext cx="1782000" cy="683699"/>
            </a:xfrm>
            <a:prstGeom prst="rect">
              <a:avLst/>
            </a:prstGeom>
            <a:noFill/>
            <a:ln>
              <a:noFill/>
            </a:ln>
          </p:spPr>
          <p:txBody>
            <a:bodyPr anchorCtr="0" anchor="t" bIns="91425" lIns="91425" rIns="91425" tIns="91425">
              <a:noAutofit/>
            </a:bodyPr>
            <a:lstStyle/>
            <a:p>
              <a:pPr lvl="0" rtl="0" algn="ctr">
                <a:spcBef>
                  <a:spcPts val="0"/>
                </a:spcBef>
                <a:buNone/>
              </a:pPr>
              <a:r>
                <a:rPr lang="en" sz="2400"/>
                <a:t>/map</a:t>
              </a:r>
            </a:p>
          </p:txBody>
        </p:sp>
      </p:grpSp>
      <p:sp>
        <p:nvSpPr>
          <p:cNvPr id="127" name="Shape 127"/>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
              <a:t>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grpSp>
        <p:nvGrpSpPr>
          <p:cNvPr id="132" name="Shape 132"/>
          <p:cNvGrpSpPr/>
          <p:nvPr/>
        </p:nvGrpSpPr>
        <p:grpSpPr>
          <a:xfrm>
            <a:off x="684537" y="5017991"/>
            <a:ext cx="7774925" cy="805160"/>
            <a:chOff x="937075" y="5372489"/>
            <a:chExt cx="7774925" cy="805160"/>
          </a:xfrm>
        </p:grpSpPr>
        <p:grpSp>
          <p:nvGrpSpPr>
            <p:cNvPr id="133" name="Shape 133"/>
            <p:cNvGrpSpPr/>
            <p:nvPr/>
          </p:nvGrpSpPr>
          <p:grpSpPr>
            <a:xfrm>
              <a:off x="937075" y="5383277"/>
              <a:ext cx="2481000" cy="794372"/>
              <a:chOff x="937075" y="5383277"/>
              <a:chExt cx="2481000" cy="794372"/>
            </a:xfrm>
          </p:grpSpPr>
          <p:sp>
            <p:nvSpPr>
              <p:cNvPr id="134" name="Shape 134"/>
              <p:cNvSpPr/>
              <p:nvPr/>
            </p:nvSpPr>
            <p:spPr>
              <a:xfrm>
                <a:off x="980820" y="5383277"/>
                <a:ext cx="2419800" cy="772800"/>
              </a:xfrm>
              <a:prstGeom prst="ellipse">
                <a:avLst/>
              </a:prstGeom>
              <a:solidFill>
                <a:schemeClr val="lt1"/>
              </a:solid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5" name="Shape 135"/>
              <p:cNvSpPr txBox="1"/>
              <p:nvPr/>
            </p:nvSpPr>
            <p:spPr>
              <a:xfrm>
                <a:off x="937075" y="5493950"/>
                <a:ext cx="2481000" cy="6837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chemeClr val="dk1"/>
                    </a:solidFill>
                  </a:rPr>
                  <a:t>/robot</a:t>
                </a:r>
                <a:r>
                  <a:rPr lang="en" sz="2400"/>
                  <a:t>/camera</a:t>
                </a:r>
              </a:p>
            </p:txBody>
          </p:sp>
        </p:grpSp>
        <p:grpSp>
          <p:nvGrpSpPr>
            <p:cNvPr id="136" name="Shape 136"/>
            <p:cNvGrpSpPr/>
            <p:nvPr/>
          </p:nvGrpSpPr>
          <p:grpSpPr>
            <a:xfrm>
              <a:off x="6231000" y="5372489"/>
              <a:ext cx="2481000" cy="794372"/>
              <a:chOff x="6231000" y="5372489"/>
              <a:chExt cx="2481000" cy="794372"/>
            </a:xfrm>
          </p:grpSpPr>
          <p:sp>
            <p:nvSpPr>
              <p:cNvPr id="137" name="Shape 137"/>
              <p:cNvSpPr/>
              <p:nvPr/>
            </p:nvSpPr>
            <p:spPr>
              <a:xfrm>
                <a:off x="6274745" y="5372489"/>
                <a:ext cx="2419799" cy="772800"/>
              </a:xfrm>
              <a:prstGeom prst="ellipse">
                <a:avLst/>
              </a:prstGeom>
              <a:solidFill>
                <a:schemeClr val="lt1"/>
              </a:solid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8" name="Shape 138"/>
              <p:cNvSpPr txBox="1"/>
              <p:nvPr/>
            </p:nvSpPr>
            <p:spPr>
              <a:xfrm>
                <a:off x="6231000" y="5483162"/>
                <a:ext cx="2481000" cy="6837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chemeClr val="dk1"/>
                    </a:solidFill>
                  </a:rPr>
                  <a:t>/robot</a:t>
                </a:r>
                <a:r>
                  <a:rPr lang="en" sz="2400"/>
                  <a:t>/gripper</a:t>
                </a:r>
              </a:p>
            </p:txBody>
          </p:sp>
        </p:grpSp>
      </p:grpSp>
      <p:sp>
        <p:nvSpPr>
          <p:cNvPr id="139" name="Shape 139"/>
          <p:cNvSpPr txBox="1"/>
          <p:nvPr>
            <p:ph type="title"/>
          </p:nvPr>
        </p:nvSpPr>
        <p:spPr>
          <a:xfrm>
            <a:off x="0" y="86850"/>
            <a:ext cx="9144000" cy="772800"/>
          </a:xfrm>
          <a:prstGeom prst="rect">
            <a:avLst/>
          </a:prstGeom>
        </p:spPr>
        <p:txBody>
          <a:bodyPr anchorCtr="0" anchor="b" bIns="91425" lIns="91425" rIns="91425" tIns="91425">
            <a:noAutofit/>
          </a:bodyPr>
          <a:lstStyle/>
          <a:p>
            <a:pPr lvl="0" rtl="0">
              <a:spcBef>
                <a:spcPts val="0"/>
              </a:spcBef>
              <a:buNone/>
            </a:pPr>
            <a:r>
              <a:rPr lang="en">
                <a:latin typeface="Courier New"/>
                <a:ea typeface="Courier New"/>
                <a:cs typeface="Courier New"/>
                <a:sym typeface="Courier New"/>
              </a:rPr>
              <a:t>tf</a:t>
            </a:r>
            <a:r>
              <a:rPr lang="en"/>
              <a:t> tree</a:t>
            </a:r>
          </a:p>
        </p:txBody>
      </p:sp>
      <p:cxnSp>
        <p:nvCxnSpPr>
          <p:cNvPr id="140" name="Shape 140"/>
          <p:cNvCxnSpPr>
            <a:stCxn id="141" idx="2"/>
          </p:cNvCxnSpPr>
          <p:nvPr/>
        </p:nvCxnSpPr>
        <p:spPr>
          <a:xfrm>
            <a:off x="4571996" y="2631346"/>
            <a:ext cx="0" cy="633600"/>
          </a:xfrm>
          <a:prstGeom prst="straightConnector1">
            <a:avLst/>
          </a:prstGeom>
          <a:noFill/>
          <a:ln cap="flat" cmpd="sng" w="38100">
            <a:solidFill>
              <a:schemeClr val="dk2"/>
            </a:solidFill>
            <a:prstDash val="solid"/>
            <a:round/>
            <a:headEnd len="lg" w="lg" type="none"/>
            <a:tailEnd len="lg" w="lg" type="triangle"/>
          </a:ln>
        </p:spPr>
      </p:cxnSp>
      <p:grpSp>
        <p:nvGrpSpPr>
          <p:cNvPr id="142" name="Shape 142"/>
          <p:cNvGrpSpPr/>
          <p:nvPr/>
        </p:nvGrpSpPr>
        <p:grpSpPr>
          <a:xfrm>
            <a:off x="2245196" y="3967962"/>
            <a:ext cx="4653606" cy="1091461"/>
            <a:chOff x="2048792" y="4556889"/>
            <a:chExt cx="4653606" cy="1091461"/>
          </a:xfrm>
        </p:grpSpPr>
        <p:grpSp>
          <p:nvGrpSpPr>
            <p:cNvPr id="143" name="Shape 143"/>
            <p:cNvGrpSpPr/>
            <p:nvPr/>
          </p:nvGrpSpPr>
          <p:grpSpPr>
            <a:xfrm>
              <a:off x="2048792" y="4556889"/>
              <a:ext cx="1782000" cy="1091461"/>
              <a:chOff x="2048792" y="4543788"/>
              <a:chExt cx="1782000" cy="1091461"/>
            </a:xfrm>
          </p:grpSpPr>
          <p:cxnSp>
            <p:nvCxnSpPr>
              <p:cNvPr id="144" name="Shape 144"/>
              <p:cNvCxnSpPr/>
              <p:nvPr/>
            </p:nvCxnSpPr>
            <p:spPr>
              <a:xfrm flipH="1">
                <a:off x="2228800" y="5343350"/>
                <a:ext cx="396000" cy="291900"/>
              </a:xfrm>
              <a:prstGeom prst="straightConnector1">
                <a:avLst/>
              </a:prstGeom>
              <a:noFill/>
              <a:ln cap="flat" cmpd="sng" w="38100">
                <a:solidFill>
                  <a:schemeClr val="dk2"/>
                </a:solidFill>
                <a:prstDash val="solid"/>
                <a:round/>
                <a:headEnd len="lg" w="lg" type="none"/>
                <a:tailEnd len="lg" w="lg" type="triangle"/>
              </a:ln>
            </p:spPr>
          </p:cxnSp>
          <p:cxnSp>
            <p:nvCxnSpPr>
              <p:cNvPr id="145" name="Shape 145"/>
              <p:cNvCxnSpPr/>
              <p:nvPr/>
            </p:nvCxnSpPr>
            <p:spPr>
              <a:xfrm flipH="1">
                <a:off x="3271837" y="4543788"/>
                <a:ext cx="396000" cy="291900"/>
              </a:xfrm>
              <a:prstGeom prst="straightConnector1">
                <a:avLst/>
              </a:prstGeom>
              <a:noFill/>
              <a:ln cap="flat" cmpd="sng" w="38100">
                <a:solidFill>
                  <a:schemeClr val="dk2"/>
                </a:solidFill>
                <a:prstDash val="solid"/>
                <a:round/>
                <a:headEnd len="lg" w="lg" type="none"/>
                <a:tailEnd len="lg" w="lg" type="triangle"/>
              </a:ln>
            </p:spPr>
          </p:cxnSp>
          <p:grpSp>
            <p:nvGrpSpPr>
              <p:cNvPr id="146" name="Shape 146"/>
              <p:cNvGrpSpPr/>
              <p:nvPr/>
            </p:nvGrpSpPr>
            <p:grpSpPr>
              <a:xfrm>
                <a:off x="2048792" y="4717088"/>
                <a:ext cx="1782000" cy="664297"/>
                <a:chOff x="5958675" y="2182427"/>
                <a:chExt cx="1782000" cy="664297"/>
              </a:xfrm>
            </p:grpSpPr>
            <p:sp>
              <p:nvSpPr>
                <p:cNvPr id="147" name="Shape 147"/>
                <p:cNvSpPr/>
                <p:nvPr/>
              </p:nvSpPr>
              <p:spPr>
                <a:xfrm>
                  <a:off x="6219825" y="2265025"/>
                  <a:ext cx="1267500" cy="581700"/>
                </a:xfrm>
                <a:prstGeom prst="ellipse">
                  <a:avLst/>
                </a:prstGeom>
                <a:solidFill>
                  <a:schemeClr val="lt1"/>
                </a:solid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 name="Shape 148"/>
                <p:cNvSpPr txBox="1"/>
                <p:nvPr/>
              </p:nvSpPr>
              <p:spPr>
                <a:xfrm>
                  <a:off x="5958675" y="2182427"/>
                  <a:ext cx="1782000" cy="510900"/>
                </a:xfrm>
                <a:prstGeom prst="rect">
                  <a:avLst/>
                </a:prstGeom>
                <a:noFill/>
                <a:ln>
                  <a:noFill/>
                </a:ln>
              </p:spPr>
              <p:txBody>
                <a:bodyPr anchorCtr="0" anchor="t" bIns="91425" lIns="91425" rIns="91425" tIns="91425">
                  <a:noAutofit/>
                </a:bodyPr>
                <a:lstStyle/>
                <a:p>
                  <a:pPr lvl="0" rtl="0" algn="ctr">
                    <a:spcBef>
                      <a:spcPts val="0"/>
                    </a:spcBef>
                    <a:buNone/>
                  </a:pPr>
                  <a:r>
                    <a:rPr lang="en" sz="2400"/>
                    <a:t>...</a:t>
                  </a:r>
                </a:p>
              </p:txBody>
            </p:sp>
          </p:grpSp>
        </p:grpSp>
        <p:grpSp>
          <p:nvGrpSpPr>
            <p:cNvPr id="149" name="Shape 149"/>
            <p:cNvGrpSpPr/>
            <p:nvPr/>
          </p:nvGrpSpPr>
          <p:grpSpPr>
            <a:xfrm>
              <a:off x="4920398" y="4556889"/>
              <a:ext cx="1782000" cy="1091461"/>
              <a:chOff x="4920398" y="4569991"/>
              <a:chExt cx="1782000" cy="1091461"/>
            </a:xfrm>
          </p:grpSpPr>
          <p:cxnSp>
            <p:nvCxnSpPr>
              <p:cNvPr id="150" name="Shape 150"/>
              <p:cNvCxnSpPr/>
              <p:nvPr/>
            </p:nvCxnSpPr>
            <p:spPr>
              <a:xfrm>
                <a:off x="6126390" y="5369552"/>
                <a:ext cx="396000" cy="291900"/>
              </a:xfrm>
              <a:prstGeom prst="straightConnector1">
                <a:avLst/>
              </a:prstGeom>
              <a:noFill/>
              <a:ln cap="flat" cmpd="sng" w="38100">
                <a:solidFill>
                  <a:schemeClr val="dk2"/>
                </a:solidFill>
                <a:prstDash val="solid"/>
                <a:round/>
                <a:headEnd len="lg" w="lg" type="none"/>
                <a:tailEnd len="lg" w="lg" type="triangle"/>
              </a:ln>
            </p:spPr>
          </p:cxnSp>
          <p:cxnSp>
            <p:nvCxnSpPr>
              <p:cNvPr id="151" name="Shape 151"/>
              <p:cNvCxnSpPr/>
              <p:nvPr/>
            </p:nvCxnSpPr>
            <p:spPr>
              <a:xfrm>
                <a:off x="5083353" y="4569991"/>
                <a:ext cx="396000" cy="291900"/>
              </a:xfrm>
              <a:prstGeom prst="straightConnector1">
                <a:avLst/>
              </a:prstGeom>
              <a:noFill/>
              <a:ln cap="flat" cmpd="sng" w="38100">
                <a:solidFill>
                  <a:schemeClr val="dk2"/>
                </a:solidFill>
                <a:prstDash val="solid"/>
                <a:round/>
                <a:headEnd len="lg" w="lg" type="none"/>
                <a:tailEnd len="lg" w="lg" type="triangle"/>
              </a:ln>
            </p:spPr>
          </p:cxnSp>
          <p:grpSp>
            <p:nvGrpSpPr>
              <p:cNvPr id="152" name="Shape 152"/>
              <p:cNvGrpSpPr/>
              <p:nvPr/>
            </p:nvGrpSpPr>
            <p:grpSpPr>
              <a:xfrm flipH="1">
                <a:off x="4920398" y="4743290"/>
                <a:ext cx="1782000" cy="664297"/>
                <a:chOff x="5958675" y="2182427"/>
                <a:chExt cx="1782000" cy="664297"/>
              </a:xfrm>
            </p:grpSpPr>
            <p:sp>
              <p:nvSpPr>
                <p:cNvPr id="153" name="Shape 153"/>
                <p:cNvSpPr/>
                <p:nvPr/>
              </p:nvSpPr>
              <p:spPr>
                <a:xfrm>
                  <a:off x="6219825" y="2265025"/>
                  <a:ext cx="1267500" cy="581700"/>
                </a:xfrm>
                <a:prstGeom prst="ellipse">
                  <a:avLst/>
                </a:prstGeom>
                <a:solidFill>
                  <a:schemeClr val="lt1"/>
                </a:solid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4" name="Shape 154"/>
                <p:cNvSpPr txBox="1"/>
                <p:nvPr/>
              </p:nvSpPr>
              <p:spPr>
                <a:xfrm>
                  <a:off x="5958675" y="2182427"/>
                  <a:ext cx="1782000" cy="510900"/>
                </a:xfrm>
                <a:prstGeom prst="rect">
                  <a:avLst/>
                </a:prstGeom>
                <a:noFill/>
                <a:ln>
                  <a:noFill/>
                </a:ln>
              </p:spPr>
              <p:txBody>
                <a:bodyPr anchorCtr="0" anchor="t" bIns="91425" lIns="91425" rIns="91425" tIns="91425">
                  <a:noAutofit/>
                </a:bodyPr>
                <a:lstStyle/>
                <a:p>
                  <a:pPr lvl="0" rtl="0" algn="ctr">
                    <a:spcBef>
                      <a:spcPts val="0"/>
                    </a:spcBef>
                    <a:buNone/>
                  </a:pPr>
                  <a:r>
                    <a:rPr lang="en" sz="2400"/>
                    <a:t>...</a:t>
                  </a:r>
                </a:p>
              </p:txBody>
            </p:sp>
          </p:grpSp>
        </p:grpSp>
      </p:grpSp>
      <p:grpSp>
        <p:nvGrpSpPr>
          <p:cNvPr id="155" name="Shape 155"/>
          <p:cNvGrpSpPr/>
          <p:nvPr/>
        </p:nvGrpSpPr>
        <p:grpSpPr>
          <a:xfrm>
            <a:off x="3331500" y="3279417"/>
            <a:ext cx="2481000" cy="794372"/>
            <a:chOff x="3218699" y="3881627"/>
            <a:chExt cx="2481000" cy="794372"/>
          </a:xfrm>
        </p:grpSpPr>
        <p:sp>
          <p:nvSpPr>
            <p:cNvPr id="156" name="Shape 156"/>
            <p:cNvSpPr/>
            <p:nvPr/>
          </p:nvSpPr>
          <p:spPr>
            <a:xfrm>
              <a:off x="3271891" y="3881627"/>
              <a:ext cx="2419800" cy="772800"/>
            </a:xfrm>
            <a:prstGeom prst="ellipse">
              <a:avLst/>
            </a:prstGeom>
            <a:solidFill>
              <a:schemeClr val="lt1"/>
            </a:solid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7" name="Shape 157"/>
            <p:cNvSpPr txBox="1"/>
            <p:nvPr/>
          </p:nvSpPr>
          <p:spPr>
            <a:xfrm>
              <a:off x="3218699" y="3992300"/>
              <a:ext cx="2481000" cy="6837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chemeClr val="dk1"/>
                  </a:solidFill>
                </a:rPr>
                <a:t>/robot</a:t>
              </a:r>
              <a:r>
                <a:rPr lang="en" sz="2400"/>
                <a:t>/base_link</a:t>
              </a:r>
            </a:p>
          </p:txBody>
        </p:sp>
      </p:grpSp>
      <p:grpSp>
        <p:nvGrpSpPr>
          <p:cNvPr id="158" name="Shape 158"/>
          <p:cNvGrpSpPr/>
          <p:nvPr/>
        </p:nvGrpSpPr>
        <p:grpSpPr>
          <a:xfrm>
            <a:off x="3680996" y="1836950"/>
            <a:ext cx="1782003" cy="794400"/>
            <a:chOff x="3568196" y="1513375"/>
            <a:chExt cx="1782003" cy="794400"/>
          </a:xfrm>
        </p:grpSpPr>
        <p:sp>
          <p:nvSpPr>
            <p:cNvPr id="159" name="Shape 159"/>
            <p:cNvSpPr/>
            <p:nvPr/>
          </p:nvSpPr>
          <p:spPr>
            <a:xfrm>
              <a:off x="3568200" y="1513375"/>
              <a:ext cx="1782000" cy="794400"/>
            </a:xfrm>
            <a:prstGeom prst="ellipse">
              <a:avLst/>
            </a:prstGeom>
            <a:solidFill>
              <a:schemeClr val="lt1"/>
            </a:solid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1" name="Shape 141"/>
            <p:cNvSpPr txBox="1"/>
            <p:nvPr/>
          </p:nvSpPr>
          <p:spPr>
            <a:xfrm>
              <a:off x="3568196" y="1624071"/>
              <a:ext cx="1782000" cy="683699"/>
            </a:xfrm>
            <a:prstGeom prst="rect">
              <a:avLst/>
            </a:prstGeom>
            <a:noFill/>
            <a:ln>
              <a:noFill/>
            </a:ln>
          </p:spPr>
          <p:txBody>
            <a:bodyPr anchorCtr="0" anchor="t" bIns="91425" lIns="91425" rIns="91425" tIns="91425">
              <a:noAutofit/>
            </a:bodyPr>
            <a:lstStyle/>
            <a:p>
              <a:pPr lvl="0" rtl="0" algn="ctr">
                <a:spcBef>
                  <a:spcPts val="0"/>
                </a:spcBef>
                <a:buNone/>
              </a:pPr>
              <a:r>
                <a:rPr lang="en" sz="2400"/>
                <a:t>/map</a:t>
              </a: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p:nvPr/>
        </p:nvSpPr>
        <p:spPr>
          <a:xfrm>
            <a:off x="2364300" y="5880450"/>
            <a:ext cx="4069350" cy="797850"/>
          </a:xfrm>
          <a:custGeom>
            <a:pathLst>
              <a:path extrusionOk="0" h="31914" w="162774">
                <a:moveTo>
                  <a:pt x="0" y="2728"/>
                </a:moveTo>
                <a:cubicBezTo>
                  <a:pt x="11063" y="6820"/>
                  <a:pt x="47640" y="22834"/>
                  <a:pt x="66383" y="27280"/>
                </a:cubicBezTo>
                <a:cubicBezTo>
                  <a:pt x="85125" y="31725"/>
                  <a:pt x="96390" y="33948"/>
                  <a:pt x="112456" y="29402"/>
                </a:cubicBezTo>
                <a:cubicBezTo>
                  <a:pt x="128521" y="24855"/>
                  <a:pt x="154387" y="4900"/>
                  <a:pt x="162774" y="0"/>
                </a:cubicBezTo>
              </a:path>
            </a:pathLst>
          </a:custGeom>
          <a:noFill/>
          <a:ln cap="flat" cmpd="sng" w="38100">
            <a:solidFill>
              <a:schemeClr val="dk2"/>
            </a:solidFill>
            <a:prstDash val="solid"/>
            <a:round/>
            <a:headEnd len="lg" w="lg" type="none"/>
            <a:tailEnd len="lg" w="lg" type="triangle"/>
          </a:ln>
        </p:spPr>
      </p:sp>
      <p:grpSp>
        <p:nvGrpSpPr>
          <p:cNvPr id="165" name="Shape 165"/>
          <p:cNvGrpSpPr/>
          <p:nvPr/>
        </p:nvGrpSpPr>
        <p:grpSpPr>
          <a:xfrm>
            <a:off x="684537" y="5017991"/>
            <a:ext cx="7774925" cy="805160"/>
            <a:chOff x="937075" y="5372489"/>
            <a:chExt cx="7774925" cy="805160"/>
          </a:xfrm>
        </p:grpSpPr>
        <p:grpSp>
          <p:nvGrpSpPr>
            <p:cNvPr id="166" name="Shape 166"/>
            <p:cNvGrpSpPr/>
            <p:nvPr/>
          </p:nvGrpSpPr>
          <p:grpSpPr>
            <a:xfrm>
              <a:off x="937075" y="5383277"/>
              <a:ext cx="2481000" cy="794372"/>
              <a:chOff x="937075" y="5383277"/>
              <a:chExt cx="2481000" cy="794372"/>
            </a:xfrm>
          </p:grpSpPr>
          <p:sp>
            <p:nvSpPr>
              <p:cNvPr id="167" name="Shape 167"/>
              <p:cNvSpPr/>
              <p:nvPr/>
            </p:nvSpPr>
            <p:spPr>
              <a:xfrm>
                <a:off x="980820" y="5383277"/>
                <a:ext cx="2419800" cy="772800"/>
              </a:xfrm>
              <a:prstGeom prst="ellipse">
                <a:avLst/>
              </a:prstGeom>
              <a:solidFill>
                <a:schemeClr val="lt1"/>
              </a:solid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8" name="Shape 168"/>
              <p:cNvSpPr txBox="1"/>
              <p:nvPr/>
            </p:nvSpPr>
            <p:spPr>
              <a:xfrm>
                <a:off x="937075" y="5493950"/>
                <a:ext cx="2481000" cy="6837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chemeClr val="dk1"/>
                    </a:solidFill>
                  </a:rPr>
                  <a:t>/robot</a:t>
                </a:r>
                <a:r>
                  <a:rPr lang="en" sz="2400"/>
                  <a:t>/camera</a:t>
                </a:r>
              </a:p>
            </p:txBody>
          </p:sp>
        </p:grpSp>
        <p:grpSp>
          <p:nvGrpSpPr>
            <p:cNvPr id="169" name="Shape 169"/>
            <p:cNvGrpSpPr/>
            <p:nvPr/>
          </p:nvGrpSpPr>
          <p:grpSpPr>
            <a:xfrm>
              <a:off x="6231000" y="5372489"/>
              <a:ext cx="2481000" cy="794372"/>
              <a:chOff x="6231000" y="5372489"/>
              <a:chExt cx="2481000" cy="794372"/>
            </a:xfrm>
          </p:grpSpPr>
          <p:sp>
            <p:nvSpPr>
              <p:cNvPr id="170" name="Shape 170"/>
              <p:cNvSpPr/>
              <p:nvPr/>
            </p:nvSpPr>
            <p:spPr>
              <a:xfrm>
                <a:off x="6274745" y="5372489"/>
                <a:ext cx="2419799" cy="772800"/>
              </a:xfrm>
              <a:prstGeom prst="ellipse">
                <a:avLst/>
              </a:prstGeom>
              <a:solidFill>
                <a:schemeClr val="lt1"/>
              </a:solid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1" name="Shape 171"/>
              <p:cNvSpPr txBox="1"/>
              <p:nvPr/>
            </p:nvSpPr>
            <p:spPr>
              <a:xfrm>
                <a:off x="6231000" y="5483162"/>
                <a:ext cx="2481000" cy="6837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chemeClr val="dk1"/>
                    </a:solidFill>
                  </a:rPr>
                  <a:t>/robot</a:t>
                </a:r>
                <a:r>
                  <a:rPr lang="en" sz="2400"/>
                  <a:t>/gripper</a:t>
                </a:r>
              </a:p>
            </p:txBody>
          </p:sp>
        </p:grpSp>
      </p:grpSp>
      <p:sp>
        <p:nvSpPr>
          <p:cNvPr id="172" name="Shape 172"/>
          <p:cNvSpPr txBox="1"/>
          <p:nvPr>
            <p:ph type="title"/>
          </p:nvPr>
        </p:nvSpPr>
        <p:spPr>
          <a:xfrm>
            <a:off x="0" y="86850"/>
            <a:ext cx="9144000" cy="772800"/>
          </a:xfrm>
          <a:prstGeom prst="rect">
            <a:avLst/>
          </a:prstGeom>
        </p:spPr>
        <p:txBody>
          <a:bodyPr anchorCtr="0" anchor="b" bIns="91425" lIns="91425" rIns="91425" tIns="91425">
            <a:noAutofit/>
          </a:bodyPr>
          <a:lstStyle/>
          <a:p>
            <a:pPr lvl="0" rtl="0">
              <a:spcBef>
                <a:spcPts val="0"/>
              </a:spcBef>
              <a:buNone/>
            </a:pPr>
            <a:r>
              <a:rPr lang="en">
                <a:latin typeface="Courier New"/>
                <a:ea typeface="Courier New"/>
                <a:cs typeface="Courier New"/>
                <a:sym typeface="Courier New"/>
              </a:rPr>
              <a:t>tf</a:t>
            </a:r>
            <a:r>
              <a:rPr lang="en"/>
              <a:t> tree</a:t>
            </a:r>
          </a:p>
        </p:txBody>
      </p:sp>
      <p:cxnSp>
        <p:nvCxnSpPr>
          <p:cNvPr id="173" name="Shape 173"/>
          <p:cNvCxnSpPr>
            <a:stCxn id="174" idx="2"/>
          </p:cNvCxnSpPr>
          <p:nvPr/>
        </p:nvCxnSpPr>
        <p:spPr>
          <a:xfrm>
            <a:off x="4571996" y="2631346"/>
            <a:ext cx="0" cy="633600"/>
          </a:xfrm>
          <a:prstGeom prst="straightConnector1">
            <a:avLst/>
          </a:prstGeom>
          <a:noFill/>
          <a:ln cap="flat" cmpd="sng" w="38100">
            <a:solidFill>
              <a:schemeClr val="dk2"/>
            </a:solidFill>
            <a:prstDash val="solid"/>
            <a:round/>
            <a:headEnd len="lg" w="lg" type="none"/>
            <a:tailEnd len="lg" w="lg" type="triangle"/>
          </a:ln>
        </p:spPr>
      </p:cxnSp>
      <p:grpSp>
        <p:nvGrpSpPr>
          <p:cNvPr id="175" name="Shape 175"/>
          <p:cNvGrpSpPr/>
          <p:nvPr/>
        </p:nvGrpSpPr>
        <p:grpSpPr>
          <a:xfrm>
            <a:off x="2245196" y="3967962"/>
            <a:ext cx="4653606" cy="1091461"/>
            <a:chOff x="2048792" y="4556889"/>
            <a:chExt cx="4653606" cy="1091461"/>
          </a:xfrm>
        </p:grpSpPr>
        <p:grpSp>
          <p:nvGrpSpPr>
            <p:cNvPr id="176" name="Shape 176"/>
            <p:cNvGrpSpPr/>
            <p:nvPr/>
          </p:nvGrpSpPr>
          <p:grpSpPr>
            <a:xfrm>
              <a:off x="2048792" y="4556889"/>
              <a:ext cx="1782000" cy="1091461"/>
              <a:chOff x="2048792" y="4543788"/>
              <a:chExt cx="1782000" cy="1091461"/>
            </a:xfrm>
          </p:grpSpPr>
          <p:cxnSp>
            <p:nvCxnSpPr>
              <p:cNvPr id="177" name="Shape 177"/>
              <p:cNvCxnSpPr/>
              <p:nvPr/>
            </p:nvCxnSpPr>
            <p:spPr>
              <a:xfrm flipH="1">
                <a:off x="2228800" y="5343350"/>
                <a:ext cx="396000" cy="291900"/>
              </a:xfrm>
              <a:prstGeom prst="straightConnector1">
                <a:avLst/>
              </a:prstGeom>
              <a:noFill/>
              <a:ln cap="flat" cmpd="sng" w="38100">
                <a:solidFill>
                  <a:schemeClr val="dk2"/>
                </a:solidFill>
                <a:prstDash val="solid"/>
                <a:round/>
                <a:headEnd len="lg" w="lg" type="none"/>
                <a:tailEnd len="lg" w="lg" type="triangle"/>
              </a:ln>
            </p:spPr>
          </p:cxnSp>
          <p:cxnSp>
            <p:nvCxnSpPr>
              <p:cNvPr id="178" name="Shape 178"/>
              <p:cNvCxnSpPr/>
              <p:nvPr/>
            </p:nvCxnSpPr>
            <p:spPr>
              <a:xfrm flipH="1">
                <a:off x="3271837" y="4543788"/>
                <a:ext cx="396000" cy="291900"/>
              </a:xfrm>
              <a:prstGeom prst="straightConnector1">
                <a:avLst/>
              </a:prstGeom>
              <a:noFill/>
              <a:ln cap="flat" cmpd="sng" w="38100">
                <a:solidFill>
                  <a:schemeClr val="dk2"/>
                </a:solidFill>
                <a:prstDash val="solid"/>
                <a:round/>
                <a:headEnd len="lg" w="lg" type="none"/>
                <a:tailEnd len="lg" w="lg" type="triangle"/>
              </a:ln>
            </p:spPr>
          </p:cxnSp>
          <p:grpSp>
            <p:nvGrpSpPr>
              <p:cNvPr id="179" name="Shape 179"/>
              <p:cNvGrpSpPr/>
              <p:nvPr/>
            </p:nvGrpSpPr>
            <p:grpSpPr>
              <a:xfrm>
                <a:off x="2048792" y="4717088"/>
                <a:ext cx="1782000" cy="664297"/>
                <a:chOff x="5958675" y="2182427"/>
                <a:chExt cx="1782000" cy="664297"/>
              </a:xfrm>
            </p:grpSpPr>
            <p:sp>
              <p:nvSpPr>
                <p:cNvPr id="180" name="Shape 180"/>
                <p:cNvSpPr/>
                <p:nvPr/>
              </p:nvSpPr>
              <p:spPr>
                <a:xfrm>
                  <a:off x="6219825" y="2265025"/>
                  <a:ext cx="1267500" cy="581700"/>
                </a:xfrm>
                <a:prstGeom prst="ellipse">
                  <a:avLst/>
                </a:prstGeom>
                <a:solidFill>
                  <a:schemeClr val="lt1"/>
                </a:solid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1" name="Shape 181"/>
                <p:cNvSpPr txBox="1"/>
                <p:nvPr/>
              </p:nvSpPr>
              <p:spPr>
                <a:xfrm>
                  <a:off x="5958675" y="2182427"/>
                  <a:ext cx="1782000" cy="510900"/>
                </a:xfrm>
                <a:prstGeom prst="rect">
                  <a:avLst/>
                </a:prstGeom>
                <a:noFill/>
                <a:ln>
                  <a:noFill/>
                </a:ln>
              </p:spPr>
              <p:txBody>
                <a:bodyPr anchorCtr="0" anchor="t" bIns="91425" lIns="91425" rIns="91425" tIns="91425">
                  <a:noAutofit/>
                </a:bodyPr>
                <a:lstStyle/>
                <a:p>
                  <a:pPr lvl="0" rtl="0" algn="ctr">
                    <a:spcBef>
                      <a:spcPts val="0"/>
                    </a:spcBef>
                    <a:buNone/>
                  </a:pPr>
                  <a:r>
                    <a:rPr lang="en" sz="2400"/>
                    <a:t>...</a:t>
                  </a:r>
                </a:p>
              </p:txBody>
            </p:sp>
          </p:grpSp>
        </p:grpSp>
        <p:grpSp>
          <p:nvGrpSpPr>
            <p:cNvPr id="182" name="Shape 182"/>
            <p:cNvGrpSpPr/>
            <p:nvPr/>
          </p:nvGrpSpPr>
          <p:grpSpPr>
            <a:xfrm>
              <a:off x="4920398" y="4556889"/>
              <a:ext cx="1782000" cy="1091461"/>
              <a:chOff x="4920398" y="4569991"/>
              <a:chExt cx="1782000" cy="1091461"/>
            </a:xfrm>
          </p:grpSpPr>
          <p:cxnSp>
            <p:nvCxnSpPr>
              <p:cNvPr id="183" name="Shape 183"/>
              <p:cNvCxnSpPr/>
              <p:nvPr/>
            </p:nvCxnSpPr>
            <p:spPr>
              <a:xfrm>
                <a:off x="6126390" y="5369552"/>
                <a:ext cx="396000" cy="291900"/>
              </a:xfrm>
              <a:prstGeom prst="straightConnector1">
                <a:avLst/>
              </a:prstGeom>
              <a:noFill/>
              <a:ln cap="flat" cmpd="sng" w="38100">
                <a:solidFill>
                  <a:schemeClr val="dk2"/>
                </a:solidFill>
                <a:prstDash val="solid"/>
                <a:round/>
                <a:headEnd len="lg" w="lg" type="none"/>
                <a:tailEnd len="lg" w="lg" type="triangle"/>
              </a:ln>
            </p:spPr>
          </p:cxnSp>
          <p:cxnSp>
            <p:nvCxnSpPr>
              <p:cNvPr id="184" name="Shape 184"/>
              <p:cNvCxnSpPr/>
              <p:nvPr/>
            </p:nvCxnSpPr>
            <p:spPr>
              <a:xfrm>
                <a:off x="5083353" y="4569991"/>
                <a:ext cx="396000" cy="291900"/>
              </a:xfrm>
              <a:prstGeom prst="straightConnector1">
                <a:avLst/>
              </a:prstGeom>
              <a:noFill/>
              <a:ln cap="flat" cmpd="sng" w="38100">
                <a:solidFill>
                  <a:schemeClr val="dk2"/>
                </a:solidFill>
                <a:prstDash val="solid"/>
                <a:round/>
                <a:headEnd len="lg" w="lg" type="none"/>
                <a:tailEnd len="lg" w="lg" type="triangle"/>
              </a:ln>
            </p:spPr>
          </p:cxnSp>
          <p:grpSp>
            <p:nvGrpSpPr>
              <p:cNvPr id="185" name="Shape 185"/>
              <p:cNvGrpSpPr/>
              <p:nvPr/>
            </p:nvGrpSpPr>
            <p:grpSpPr>
              <a:xfrm flipH="1">
                <a:off x="4920398" y="4743290"/>
                <a:ext cx="1782000" cy="664297"/>
                <a:chOff x="5958675" y="2182427"/>
                <a:chExt cx="1782000" cy="664297"/>
              </a:xfrm>
            </p:grpSpPr>
            <p:sp>
              <p:nvSpPr>
                <p:cNvPr id="186" name="Shape 186"/>
                <p:cNvSpPr/>
                <p:nvPr/>
              </p:nvSpPr>
              <p:spPr>
                <a:xfrm>
                  <a:off x="6219825" y="2265025"/>
                  <a:ext cx="1267500" cy="581700"/>
                </a:xfrm>
                <a:prstGeom prst="ellipse">
                  <a:avLst/>
                </a:prstGeom>
                <a:solidFill>
                  <a:schemeClr val="lt1"/>
                </a:solid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7" name="Shape 187"/>
                <p:cNvSpPr txBox="1"/>
                <p:nvPr/>
              </p:nvSpPr>
              <p:spPr>
                <a:xfrm>
                  <a:off x="5958675" y="2182427"/>
                  <a:ext cx="1782000" cy="510900"/>
                </a:xfrm>
                <a:prstGeom prst="rect">
                  <a:avLst/>
                </a:prstGeom>
                <a:noFill/>
                <a:ln>
                  <a:noFill/>
                </a:ln>
              </p:spPr>
              <p:txBody>
                <a:bodyPr anchorCtr="0" anchor="t" bIns="91425" lIns="91425" rIns="91425" tIns="91425">
                  <a:noAutofit/>
                </a:bodyPr>
                <a:lstStyle/>
                <a:p>
                  <a:pPr lvl="0" rtl="0" algn="ctr">
                    <a:spcBef>
                      <a:spcPts val="0"/>
                    </a:spcBef>
                    <a:buNone/>
                  </a:pPr>
                  <a:r>
                    <a:rPr lang="en" sz="2400"/>
                    <a:t>...</a:t>
                  </a:r>
                </a:p>
              </p:txBody>
            </p:sp>
          </p:grpSp>
        </p:grpSp>
      </p:grpSp>
      <p:grpSp>
        <p:nvGrpSpPr>
          <p:cNvPr id="188" name="Shape 188"/>
          <p:cNvGrpSpPr/>
          <p:nvPr/>
        </p:nvGrpSpPr>
        <p:grpSpPr>
          <a:xfrm>
            <a:off x="3331500" y="3279417"/>
            <a:ext cx="2481000" cy="794372"/>
            <a:chOff x="3218699" y="3881627"/>
            <a:chExt cx="2481000" cy="794372"/>
          </a:xfrm>
        </p:grpSpPr>
        <p:sp>
          <p:nvSpPr>
            <p:cNvPr id="189" name="Shape 189"/>
            <p:cNvSpPr/>
            <p:nvPr/>
          </p:nvSpPr>
          <p:spPr>
            <a:xfrm>
              <a:off x="3271891" y="3881627"/>
              <a:ext cx="2419800" cy="772800"/>
            </a:xfrm>
            <a:prstGeom prst="ellipse">
              <a:avLst/>
            </a:prstGeom>
            <a:solidFill>
              <a:schemeClr val="lt1"/>
            </a:solid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0" name="Shape 190"/>
            <p:cNvSpPr txBox="1"/>
            <p:nvPr/>
          </p:nvSpPr>
          <p:spPr>
            <a:xfrm>
              <a:off x="3218699" y="3992300"/>
              <a:ext cx="2481000" cy="6837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chemeClr val="dk1"/>
                  </a:solidFill>
                </a:rPr>
                <a:t>/robot</a:t>
              </a:r>
              <a:r>
                <a:rPr lang="en" sz="2400"/>
                <a:t>/base_link</a:t>
              </a:r>
            </a:p>
          </p:txBody>
        </p:sp>
      </p:grpSp>
      <p:grpSp>
        <p:nvGrpSpPr>
          <p:cNvPr id="191" name="Shape 191"/>
          <p:cNvGrpSpPr/>
          <p:nvPr/>
        </p:nvGrpSpPr>
        <p:grpSpPr>
          <a:xfrm>
            <a:off x="3680996" y="1836950"/>
            <a:ext cx="1782003" cy="794400"/>
            <a:chOff x="3568196" y="1513375"/>
            <a:chExt cx="1782003" cy="794400"/>
          </a:xfrm>
        </p:grpSpPr>
        <p:sp>
          <p:nvSpPr>
            <p:cNvPr id="192" name="Shape 192"/>
            <p:cNvSpPr/>
            <p:nvPr/>
          </p:nvSpPr>
          <p:spPr>
            <a:xfrm>
              <a:off x="3568200" y="1513375"/>
              <a:ext cx="1782000" cy="794400"/>
            </a:xfrm>
            <a:prstGeom prst="ellipse">
              <a:avLst/>
            </a:prstGeom>
            <a:solidFill>
              <a:schemeClr val="lt1"/>
            </a:solid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4" name="Shape 174"/>
            <p:cNvSpPr txBox="1"/>
            <p:nvPr/>
          </p:nvSpPr>
          <p:spPr>
            <a:xfrm>
              <a:off x="3568196" y="1624071"/>
              <a:ext cx="1782000" cy="683699"/>
            </a:xfrm>
            <a:prstGeom prst="rect">
              <a:avLst/>
            </a:prstGeom>
            <a:noFill/>
            <a:ln>
              <a:noFill/>
            </a:ln>
          </p:spPr>
          <p:txBody>
            <a:bodyPr anchorCtr="0" anchor="t" bIns="91425" lIns="91425" rIns="91425" tIns="91425">
              <a:noAutofit/>
            </a:bodyPr>
            <a:lstStyle/>
            <a:p>
              <a:pPr lvl="0" rtl="0" algn="ctr">
                <a:spcBef>
                  <a:spcPts val="0"/>
                </a:spcBef>
                <a:buNone/>
              </a:pPr>
              <a:r>
                <a:rPr lang="en" sz="2400"/>
                <a:t>/map</a:t>
              </a:r>
            </a:p>
          </p:txBody>
        </p:sp>
      </p:grpSp>
      <p:sp>
        <p:nvSpPr>
          <p:cNvPr id="193" name="Shape 193"/>
          <p:cNvSpPr txBox="1"/>
          <p:nvPr/>
        </p:nvSpPr>
        <p:spPr>
          <a:xfrm>
            <a:off x="4026950" y="6210800"/>
            <a:ext cx="1322400" cy="603900"/>
          </a:xfrm>
          <a:prstGeom prst="rect">
            <a:avLst/>
          </a:prstGeom>
          <a:noFill/>
          <a:ln>
            <a:noFill/>
          </a:ln>
        </p:spPr>
        <p:txBody>
          <a:bodyPr anchorCtr="0" anchor="t" bIns="91425" lIns="91425" rIns="91425" tIns="91425">
            <a:noAutofit/>
          </a:bodyPr>
          <a:lstStyle/>
          <a:p>
            <a:pPr lvl="0" rtl="0" algn="ctr">
              <a:spcBef>
                <a:spcPts val="0"/>
              </a:spcBef>
              <a:buNone/>
            </a:pPr>
            <a:r>
              <a:rPr lang="en" sz="1800"/>
              <a:t>T?</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