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9" roundtripDataSignature="AMtx7mh72taIU++45v0PK0bfuzL9tVcti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customschemas.google.com/relationships/presentationmetadata" Target="meta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2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4" name="Google Shape;24;p26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5" name="Google Shape;25;p26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6" name="Google Shape;26;p26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27" name="Google Shape;27;p26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28" name="Google Shape;28;p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6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30" name="Google Shape;30;p26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31" name="Google Shape;31;p26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32" name="Google Shape;32;p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6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6"/>
          <p:cNvSpPr txBox="1"/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  <a:defRPr sz="54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6"/>
          <p:cNvSpPr txBox="1"/>
          <p:nvPr>
            <p:ph idx="1" type="subTitle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rgbClr val="7F7F7F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6" name="Google Shape;36;p26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6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5"/>
          <p:cNvSpPr txBox="1"/>
          <p:nvPr>
            <p:ph type="title"/>
          </p:nvPr>
        </p:nvSpPr>
        <p:spPr>
          <a:xfrm>
            <a:off x="677335" y="609600"/>
            <a:ext cx="8596668" cy="34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35"/>
          <p:cNvSpPr txBox="1"/>
          <p:nvPr>
            <p:ph idx="1" type="body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3" name="Google Shape;93;p35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35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3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6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36"/>
          <p:cNvSpPr txBox="1"/>
          <p:nvPr>
            <p:ph idx="1" type="body"/>
          </p:nvPr>
        </p:nvSpPr>
        <p:spPr>
          <a:xfrm>
            <a:off x="1366139" y="3632200"/>
            <a:ext cx="7224524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 sz="16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99" name="Google Shape;99;p36"/>
          <p:cNvSpPr txBox="1"/>
          <p:nvPr>
            <p:ph idx="2" type="body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0" name="Google Shape;100;p36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36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3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3" name="Google Shape;103;p36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04" name="Google Shape;104;p36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1800">
              <a:solidFill>
                <a:srgbClr val="BFE47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7"/>
          <p:cNvSpPr txBox="1"/>
          <p:nvPr>
            <p:ph type="title"/>
          </p:nvPr>
        </p:nvSpPr>
        <p:spPr>
          <a:xfrm>
            <a:off x="677335" y="1931988"/>
            <a:ext cx="8596668" cy="25954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37"/>
          <p:cNvSpPr txBox="1"/>
          <p:nvPr>
            <p:ph idx="1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8" name="Google Shape;108;p37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37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37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Name Card">
  <p:cSld name="Quote Name Card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8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38"/>
          <p:cNvSpPr txBox="1"/>
          <p:nvPr>
            <p:ph idx="1" type="body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14" name="Google Shape;114;p38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5" name="Google Shape;115;p38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38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38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8" name="Google Shape;118;p38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19" name="Google Shape;119;p38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ue or False">
  <p:cSld name="True or False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9"/>
          <p:cNvSpPr txBox="1"/>
          <p:nvPr>
            <p:ph type="title"/>
          </p:nvPr>
        </p:nvSpPr>
        <p:spPr>
          <a:xfrm>
            <a:off x="685799" y="609600"/>
            <a:ext cx="8588203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39"/>
          <p:cNvSpPr txBox="1"/>
          <p:nvPr>
            <p:ph idx="1" type="body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23" name="Google Shape;123;p39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4" name="Google Shape;124;p39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39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39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40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40"/>
          <p:cNvSpPr txBox="1"/>
          <p:nvPr>
            <p:ph idx="1" type="body"/>
          </p:nvPr>
        </p:nvSpPr>
        <p:spPr>
          <a:xfrm rot="5400000">
            <a:off x="3035281" y="-197358"/>
            <a:ext cx="3880773" cy="85966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0" name="Google Shape;130;p40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40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40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41"/>
          <p:cNvSpPr txBox="1"/>
          <p:nvPr>
            <p:ph type="title"/>
          </p:nvPr>
        </p:nvSpPr>
        <p:spPr>
          <a:xfrm rot="5400000">
            <a:off x="5994319" y="2582953"/>
            <a:ext cx="5251451" cy="13047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41"/>
          <p:cNvSpPr txBox="1"/>
          <p:nvPr>
            <p:ph idx="1" type="body"/>
          </p:nvPr>
        </p:nvSpPr>
        <p:spPr>
          <a:xfrm rot="5400000">
            <a:off x="1581685" y="-294750"/>
            <a:ext cx="5251450" cy="7060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6" name="Google Shape;136;p41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41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4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7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7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7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8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28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46" name="Google Shape;46;p28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8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8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9"/>
          <p:cNvSpPr txBox="1"/>
          <p:nvPr>
            <p:ph type="title"/>
          </p:nvPr>
        </p:nvSpPr>
        <p:spPr>
          <a:xfrm>
            <a:off x="677335" y="2700867"/>
            <a:ext cx="8596668" cy="18265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9"/>
          <p:cNvSpPr txBox="1"/>
          <p:nvPr>
            <p:ph idx="1" type="body"/>
          </p:nvPr>
        </p:nvSpPr>
        <p:spPr>
          <a:xfrm>
            <a:off x="677335" y="4527448"/>
            <a:ext cx="859666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2" name="Google Shape;52;p29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9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9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0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0"/>
          <p:cNvSpPr txBox="1"/>
          <p:nvPr>
            <p:ph idx="1" type="body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58" name="Google Shape;58;p30"/>
          <p:cNvSpPr txBox="1"/>
          <p:nvPr>
            <p:ph idx="2" type="body"/>
          </p:nvPr>
        </p:nvSpPr>
        <p:spPr>
          <a:xfrm>
            <a:off x="5089970" y="2160589"/>
            <a:ext cx="4184034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59" name="Google Shape;59;p30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0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30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1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1"/>
          <p:cNvSpPr txBox="1"/>
          <p:nvPr>
            <p:ph idx="1" type="body"/>
          </p:nvPr>
        </p:nvSpPr>
        <p:spPr>
          <a:xfrm>
            <a:off x="675745" y="2160983"/>
            <a:ext cx="418562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65" name="Google Shape;65;p31"/>
          <p:cNvSpPr txBox="1"/>
          <p:nvPr>
            <p:ph idx="2" type="body"/>
          </p:nvPr>
        </p:nvSpPr>
        <p:spPr>
          <a:xfrm>
            <a:off x="675745" y="2737245"/>
            <a:ext cx="4185623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6" name="Google Shape;66;p31"/>
          <p:cNvSpPr txBox="1"/>
          <p:nvPr>
            <p:ph idx="3" type="body"/>
          </p:nvPr>
        </p:nvSpPr>
        <p:spPr>
          <a:xfrm>
            <a:off x="5088383" y="2160983"/>
            <a:ext cx="418561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67" name="Google Shape;67;p31"/>
          <p:cNvSpPr txBox="1"/>
          <p:nvPr>
            <p:ph idx="4" type="body"/>
          </p:nvPr>
        </p:nvSpPr>
        <p:spPr>
          <a:xfrm>
            <a:off x="5088384" y="2737245"/>
            <a:ext cx="4185617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8" name="Google Shape;68;p31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31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2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32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2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3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3"/>
          <p:cNvSpPr txBox="1"/>
          <p:nvPr>
            <p:ph type="title"/>
          </p:nvPr>
        </p:nvSpPr>
        <p:spPr>
          <a:xfrm>
            <a:off x="677334" y="1498604"/>
            <a:ext cx="3854528" cy="12784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rebuchet MS"/>
              <a:buNone/>
              <a:defRPr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3"/>
          <p:cNvSpPr txBox="1"/>
          <p:nvPr>
            <p:ph idx="1" type="body"/>
          </p:nvPr>
        </p:nvSpPr>
        <p:spPr>
          <a:xfrm>
            <a:off x="4760461" y="514924"/>
            <a:ext cx="4513541" cy="5526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79" name="Google Shape;79;p33"/>
          <p:cNvSpPr txBox="1"/>
          <p:nvPr>
            <p:ph idx="2" type="body"/>
          </p:nvPr>
        </p:nvSpPr>
        <p:spPr>
          <a:xfrm>
            <a:off x="677334" y="2777069"/>
            <a:ext cx="3854528" cy="25844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/>
        </p:txBody>
      </p:sp>
      <p:sp>
        <p:nvSpPr>
          <p:cNvPr id="80" name="Google Shape;80;p33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33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3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4"/>
          <p:cNvSpPr txBox="1"/>
          <p:nvPr>
            <p:ph type="title"/>
          </p:nvPr>
        </p:nvSpPr>
        <p:spPr>
          <a:xfrm>
            <a:off x="677334" y="4800600"/>
            <a:ext cx="8596667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rebuchet MS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34"/>
          <p:cNvSpPr/>
          <p:nvPr>
            <p:ph idx="2" type="pic"/>
          </p:nvPr>
        </p:nvSpPr>
        <p:spPr>
          <a:xfrm>
            <a:off x="677334" y="609600"/>
            <a:ext cx="8596668" cy="3845718"/>
          </a:xfrm>
          <a:prstGeom prst="rect">
            <a:avLst/>
          </a:prstGeom>
          <a:noFill/>
          <a:ln>
            <a:noFill/>
          </a:ln>
        </p:spPr>
      </p:sp>
      <p:sp>
        <p:nvSpPr>
          <p:cNvPr id="86" name="Google Shape;86;p34"/>
          <p:cNvSpPr txBox="1"/>
          <p:nvPr>
            <p:ph idx="1" type="body"/>
          </p:nvPr>
        </p:nvSpPr>
        <p:spPr>
          <a:xfrm>
            <a:off x="677334" y="5367338"/>
            <a:ext cx="8596667" cy="6740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87" name="Google Shape;87;p34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34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34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2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7" name="Google Shape;7;p25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" name="Google Shape;8;p25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9" name="Google Shape;9;p25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10" name="Google Shape;10;p25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1" name="Google Shape;11;p25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5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13" name="Google Shape;13;p25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14" name="Google Shape;14;p25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15" name="Google Shape;15;p25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5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fmla="val 0" name="adj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" name="Google Shape;17;p25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8" name="Google Shape;18;p25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9" name="Google Shape;19;p25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0" name="Google Shape;20;p25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1" name="Google Shape;21;p2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"/>
          <p:cNvSpPr txBox="1"/>
          <p:nvPr>
            <p:ph type="ctrTitle"/>
          </p:nvPr>
        </p:nvSpPr>
        <p:spPr>
          <a:xfrm>
            <a:off x="1524000" y="2199171"/>
            <a:ext cx="9144000" cy="14028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</a:pPr>
            <a:r>
              <a:rPr b="1" lang="en-US">
                <a:solidFill>
                  <a:schemeClr val="accent1"/>
                </a:solidFill>
              </a:rPr>
              <a:t>SQL PROJECT</a:t>
            </a:r>
            <a:endParaRPr b="1">
              <a:solidFill>
                <a:schemeClr val="accent1"/>
              </a:solidFill>
            </a:endParaRPr>
          </a:p>
        </p:txBody>
      </p:sp>
      <p:sp>
        <p:nvSpPr>
          <p:cNvPr id="144" name="Google Shape;144;p1"/>
          <p:cNvSpPr txBox="1"/>
          <p:nvPr>
            <p:ph idx="1" type="subTitle"/>
          </p:nvPr>
        </p:nvSpPr>
        <p:spPr>
          <a:xfrm>
            <a:off x="1619200" y="3602038"/>
            <a:ext cx="9144000" cy="10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sz="4000">
                <a:solidFill>
                  <a:schemeClr val="dk2"/>
                </a:solidFill>
              </a:rPr>
              <a:t> CAR LAUNCH ANALYSIS IN UK MARKET</a:t>
            </a:r>
            <a:endParaRPr sz="4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Google Shape;193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874643"/>
            <a:ext cx="12192000" cy="5981683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10"/>
          <p:cNvSpPr txBox="1"/>
          <p:nvPr/>
        </p:nvSpPr>
        <p:spPr>
          <a:xfrm>
            <a:off x="172279" y="0"/>
            <a:ext cx="1117158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strike="noStrike">
                <a:solidFill>
                  <a:srgbClr val="6C64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Using the above identified categories for both points (a) &amp; (b), do a root cause analysis to identify the probable reason for their increase.</a:t>
            </a:r>
            <a:endParaRPr b="1" sz="1800">
              <a:solidFill>
                <a:srgbClr val="6C64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1"/>
          <p:cNvSpPr txBox="1"/>
          <p:nvPr/>
        </p:nvSpPr>
        <p:spPr>
          <a:xfrm>
            <a:off x="357808" y="442077"/>
            <a:ext cx="9395791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--AVG_TAX YEAR WISE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year</a:t>
            </a:r>
            <a:r>
              <a:rPr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COUNT</a:t>
            </a:r>
            <a:r>
              <a:rPr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MODEL_ID</a:t>
            </a:r>
            <a:r>
              <a:rPr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as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total_cars</a:t>
            </a:r>
            <a:r>
              <a:rPr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avg</a:t>
            </a:r>
            <a:r>
              <a:rPr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tax</a:t>
            </a:r>
            <a:r>
              <a:rPr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As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avg_tax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into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avg_tax </a:t>
            </a: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CARS_DATA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group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by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year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order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by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count</a:t>
            </a:r>
            <a:r>
              <a:rPr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model_id</a:t>
            </a:r>
            <a:r>
              <a:rPr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desc</a:t>
            </a:r>
            <a:r>
              <a:rPr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avg_tax </a:t>
            </a: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order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by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avg_tax </a:t>
            </a: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asc</a:t>
            </a:r>
            <a:r>
              <a:rPr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00" name="Google Shape;200;p11"/>
          <p:cNvSpPr txBox="1"/>
          <p:nvPr/>
        </p:nvSpPr>
        <p:spPr>
          <a:xfrm>
            <a:off x="735496" y="2751892"/>
            <a:ext cx="11012700" cy="22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3F7818"/>
                </a:solidFill>
                <a:latin typeface="Trebuchet MS"/>
                <a:ea typeface="Trebuchet MS"/>
                <a:cs typeface="Trebuchet MS"/>
                <a:sym typeface="Trebuchet MS"/>
              </a:rPr>
              <a:t>Insights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3F7818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3F7818"/>
              </a:buClr>
              <a:buSzPts val="1800"/>
              <a:buFont typeface="Trebuchet MS"/>
              <a:buAutoNum type="alphaUcPeriod"/>
            </a:pPr>
            <a:r>
              <a:rPr lang="en-US" sz="1800">
                <a:solidFill>
                  <a:srgbClr val="3F7818"/>
                </a:solidFill>
                <a:latin typeface="Trebuchet MS"/>
                <a:ea typeface="Trebuchet MS"/>
                <a:cs typeface="Trebuchet MS"/>
                <a:sym typeface="Trebuchet MS"/>
              </a:rPr>
              <a:t>The car sales has been rise because the concession in tax since year in 2012.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3F7818"/>
              </a:buClr>
              <a:buSzPts val="1800"/>
              <a:buFont typeface="Trebuchet MS"/>
              <a:buAutoNum type="alphaUcPeriod"/>
            </a:pPr>
            <a:r>
              <a:rPr lang="en-US" sz="1800">
                <a:solidFill>
                  <a:srgbClr val="3F7818"/>
                </a:solidFill>
                <a:latin typeface="Trebuchet MS"/>
                <a:ea typeface="Trebuchet MS"/>
                <a:cs typeface="Trebuchet MS"/>
                <a:sym typeface="Trebuchet MS"/>
              </a:rPr>
              <a:t>There is 30% to 35% improvement in tax benefit.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3F7818"/>
              </a:buClr>
              <a:buSzPts val="1800"/>
              <a:buFont typeface="Trebuchet MS"/>
              <a:buAutoNum type="alphaUcPeriod"/>
            </a:pPr>
            <a:r>
              <a:rPr lang="en-US" sz="1800">
                <a:solidFill>
                  <a:srgbClr val="3F7818"/>
                </a:solidFill>
                <a:latin typeface="Trebuchet MS"/>
                <a:ea typeface="Trebuchet MS"/>
                <a:cs typeface="Trebuchet MS"/>
                <a:sym typeface="Trebuchet MS"/>
              </a:rPr>
              <a:t>There is a significant improvement in a diesel car sales since 2012 because of the cost effectiveness.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3F7818"/>
              </a:buClr>
              <a:buSzPts val="1800"/>
              <a:buFont typeface="Trebuchet MS"/>
              <a:buAutoNum type="alphaUcPeriod"/>
            </a:pPr>
            <a:r>
              <a:rPr lang="en-US" sz="1800">
                <a:solidFill>
                  <a:srgbClr val="3F7818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>
                <a:solidFill>
                  <a:srgbClr val="3F7818"/>
                </a:solidFill>
                <a:latin typeface="Trebuchet MS"/>
                <a:ea typeface="Trebuchet MS"/>
                <a:cs typeface="Trebuchet MS"/>
                <a:sym typeface="Trebuchet MS"/>
              </a:rPr>
              <a:t> The sales of diesel car is twice as compared to petrol cars.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Google Shape;205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020417"/>
            <a:ext cx="12192000" cy="5835909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12"/>
          <p:cNvSpPr txBox="1"/>
          <p:nvPr/>
        </p:nvSpPr>
        <p:spPr>
          <a:xfrm>
            <a:off x="132520" y="97087"/>
            <a:ext cx="11025809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strike="noStrike">
                <a:solidFill>
                  <a:schemeClr val="accent6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c. Find relationship between fuel efficiency &amp; price of car/sales of car/fuel type/, etc</a:t>
            </a:r>
            <a:r>
              <a:rPr b="0" i="0" lang="en-US" sz="1800" u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.</a:t>
            </a:r>
            <a:endParaRPr b="0"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3"/>
          <p:cNvSpPr txBox="1"/>
          <p:nvPr/>
        </p:nvSpPr>
        <p:spPr>
          <a:xfrm>
            <a:off x="649355" y="566678"/>
            <a:ext cx="10058402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YEAR</a:t>
            </a:r>
            <a:r>
              <a:rPr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fueltype</a:t>
            </a:r>
            <a:r>
              <a:rPr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avg</a:t>
            </a:r>
            <a:r>
              <a:rPr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price</a:t>
            </a:r>
            <a:r>
              <a:rPr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as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avg_price</a:t>
            </a:r>
            <a:r>
              <a:rPr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avg</a:t>
            </a:r>
            <a:r>
              <a:rPr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mpg</a:t>
            </a:r>
            <a:r>
              <a:rPr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as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avg_mileage</a:t>
            </a:r>
            <a:r>
              <a:rPr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800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COUNT</a:t>
            </a:r>
            <a:r>
              <a:rPr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MODEL_ID</a:t>
            </a:r>
            <a:r>
              <a:rPr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AS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TOTAL_CARS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into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avg_fuel_efficiency </a:t>
            </a: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CARS_DATA </a:t>
            </a: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as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inner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join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fueltype </a:t>
            </a: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as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B </a:t>
            </a: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on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A</a:t>
            </a:r>
            <a:r>
              <a:rPr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fuel_ID </a:t>
            </a:r>
            <a:r>
              <a:rPr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B</a:t>
            </a:r>
            <a:r>
              <a:rPr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fuel_ID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GROUP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BY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year</a:t>
            </a:r>
            <a:r>
              <a:rPr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fueltype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ORDER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BY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COUNT</a:t>
            </a:r>
            <a:r>
              <a:rPr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MODEL_ID</a:t>
            </a:r>
            <a:r>
              <a:rPr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DESC</a:t>
            </a:r>
            <a:r>
              <a:rPr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avg</a:t>
            </a:r>
            <a:r>
              <a:rPr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mpg</a:t>
            </a:r>
            <a:r>
              <a:rPr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desc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avg_fuel_efficiency </a:t>
            </a: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order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by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TOTAL_CARS </a:t>
            </a: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desc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4"/>
          <p:cNvSpPr txBox="1"/>
          <p:nvPr/>
        </p:nvSpPr>
        <p:spPr>
          <a:xfrm>
            <a:off x="119269" y="161188"/>
            <a:ext cx="1166191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strike="noStrike">
                <a:solidFill>
                  <a:schemeClr val="accent6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d. Create an analysis to show the effect of fuel expenditure on the sales of car over the years(Get the fuel prices in UK through the years through internet sources)</a:t>
            </a:r>
            <a:endParaRPr b="1" sz="1800">
              <a:solidFill>
                <a:schemeClr val="accent6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17" name="Google Shape;217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807519"/>
            <a:ext cx="12192000" cy="60488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5"/>
          <p:cNvSpPr txBox="1"/>
          <p:nvPr/>
        </p:nvSpPr>
        <p:spPr>
          <a:xfrm>
            <a:off x="344556" y="188988"/>
            <a:ext cx="7938053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car_fuel </a:t>
            </a: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as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left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join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fueltype </a:t>
            </a: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as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B </a:t>
            </a: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on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A</a:t>
            </a:r>
            <a:r>
              <a:rPr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fuel_id </a:t>
            </a:r>
            <a:r>
              <a:rPr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B</a:t>
            </a:r>
            <a:r>
              <a:rPr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fuel_ID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car_fuel </a:t>
            </a: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order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by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year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desc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6"/>
          <p:cNvSpPr txBox="1"/>
          <p:nvPr/>
        </p:nvSpPr>
        <p:spPr>
          <a:xfrm>
            <a:off x="424070" y="636104"/>
            <a:ext cx="8905460" cy="26776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3F7818"/>
                </a:solidFill>
                <a:latin typeface="Trebuchet MS"/>
                <a:ea typeface="Trebuchet MS"/>
                <a:cs typeface="Trebuchet MS"/>
                <a:sym typeface="Trebuchet MS"/>
              </a:rPr>
              <a:t>Insights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3F7818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3F7818"/>
              </a:buClr>
              <a:buSzPts val="2000"/>
              <a:buFont typeface="Trebuchet MS"/>
              <a:buAutoNum type="arabicPeriod"/>
            </a:pPr>
            <a:r>
              <a:rPr lang="en-US" sz="2000">
                <a:solidFill>
                  <a:srgbClr val="3F7818"/>
                </a:solidFill>
                <a:latin typeface="Trebuchet MS"/>
                <a:ea typeface="Trebuchet MS"/>
                <a:cs typeface="Trebuchet MS"/>
                <a:sym typeface="Trebuchet MS"/>
              </a:rPr>
              <a:t>The maximum sales has been observed 10000 to 20000 category.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3F7818"/>
              </a:buClr>
              <a:buSzPts val="2000"/>
              <a:buFont typeface="Trebuchet MS"/>
              <a:buAutoNum type="arabicPeriod"/>
            </a:pPr>
            <a:r>
              <a:rPr lang="en-US" sz="2000">
                <a:solidFill>
                  <a:srgbClr val="3F7818"/>
                </a:solidFill>
                <a:latin typeface="Trebuchet MS"/>
                <a:ea typeface="Trebuchet MS"/>
                <a:cs typeface="Trebuchet MS"/>
                <a:sym typeface="Trebuchet MS"/>
              </a:rPr>
              <a:t>As per the data we will suggest to launch the diesel car as we are getting maximum sale in that category.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3F7818"/>
              </a:buClr>
              <a:buSzPts val="2000"/>
              <a:buFont typeface="Trebuchet MS"/>
              <a:buAutoNum type="arabicPeriod"/>
            </a:pPr>
            <a:r>
              <a:rPr lang="en-US" sz="2000">
                <a:solidFill>
                  <a:srgbClr val="3F7818"/>
                </a:solidFill>
                <a:latin typeface="Trebuchet MS"/>
                <a:ea typeface="Trebuchet MS"/>
                <a:cs typeface="Trebuchet MS"/>
                <a:sym typeface="Trebuchet MS"/>
              </a:rPr>
              <a:t>Incase if we are able to manage tax around 120 pound it ill be additional booster.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3F7818"/>
              </a:buClr>
              <a:buSzPts val="2000"/>
              <a:buFont typeface="Trebuchet MS"/>
              <a:buAutoNum type="arabicPeriod"/>
            </a:pPr>
            <a:r>
              <a:rPr lang="en-US" sz="2000">
                <a:solidFill>
                  <a:srgbClr val="3F7818"/>
                </a:solidFill>
                <a:latin typeface="Trebuchet MS"/>
                <a:ea typeface="Trebuchet MS"/>
                <a:cs typeface="Trebuchet MS"/>
                <a:sym typeface="Trebuchet MS"/>
              </a:rPr>
              <a:t>We will suggest semiautomatic transmission as per the total sales.</a:t>
            </a:r>
            <a:endParaRPr sz="1600">
              <a:solidFill>
                <a:srgbClr val="3F7818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" name="Google Shape;232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200329"/>
            <a:ext cx="12192000" cy="5657671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17"/>
          <p:cNvSpPr txBox="1"/>
          <p:nvPr/>
        </p:nvSpPr>
        <p:spPr>
          <a:xfrm>
            <a:off x="0" y="0"/>
            <a:ext cx="1219200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--You are also asked to rank across all the models based on their total sales, 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--average price, average mileage, average engine size, etc. 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--and now filter the top 5 basis their sales. 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--Observe the identified models and provide your inference.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8"/>
          <p:cNvSpPr txBox="1"/>
          <p:nvPr/>
        </p:nvSpPr>
        <p:spPr>
          <a:xfrm>
            <a:off x="440635" y="633585"/>
            <a:ext cx="8968408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TOP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5 MODEL_ID</a:t>
            </a:r>
            <a:r>
              <a:rPr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COUNT</a:t>
            </a:r>
            <a:r>
              <a:rPr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MODEL_ID</a:t>
            </a:r>
            <a:r>
              <a:rPr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AS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TOATL_MODEL</a:t>
            </a:r>
            <a:r>
              <a:rPr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avg</a:t>
            </a:r>
            <a:r>
              <a:rPr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price</a:t>
            </a:r>
            <a:r>
              <a:rPr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as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avg_price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CARS_DATA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GROUP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BY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model_ID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ORDER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BY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800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avg</a:t>
            </a:r>
            <a:r>
              <a:rPr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price</a:t>
            </a:r>
            <a:r>
              <a:rPr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desc</a:t>
            </a:r>
            <a:r>
              <a:rPr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COUNT</a:t>
            </a:r>
            <a:r>
              <a:rPr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MODEL_ID</a:t>
            </a:r>
            <a:r>
              <a:rPr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DESC</a:t>
            </a:r>
            <a:r>
              <a:rPr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3" name="Google Shape;243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673"/>
            <a:ext cx="12192000" cy="68546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000539"/>
            <a:ext cx="12192000" cy="5857461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"/>
          <p:cNvSpPr txBox="1"/>
          <p:nvPr/>
        </p:nvSpPr>
        <p:spPr>
          <a:xfrm>
            <a:off x="549965" y="354208"/>
            <a:ext cx="1109206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--A.Create an analysis to find income class of UK citizens based on price of Cars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--(You can use per-capita income in UK from internet sources</a:t>
            </a:r>
            <a:endParaRPr b="1" sz="1800">
              <a:solidFill>
                <a:schemeClr val="accent6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0"/>
          <p:cNvSpPr txBox="1"/>
          <p:nvPr/>
        </p:nvSpPr>
        <p:spPr>
          <a:xfrm>
            <a:off x="718930" y="805863"/>
            <a:ext cx="8438322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TOP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5 MODEL_ID</a:t>
            </a:r>
            <a:r>
              <a:rPr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COUNT</a:t>
            </a:r>
            <a:r>
              <a:rPr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MODEL_ID</a:t>
            </a:r>
            <a:r>
              <a:rPr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AS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TOATL_MODEL</a:t>
            </a:r>
            <a:r>
              <a:rPr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avg</a:t>
            </a:r>
            <a:r>
              <a:rPr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mileage</a:t>
            </a:r>
            <a:r>
              <a:rPr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as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avg_mileage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CARS_DATA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GROUP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BY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model_ID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ORDER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BY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avg</a:t>
            </a:r>
            <a:r>
              <a:rPr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mileage</a:t>
            </a:r>
            <a:r>
              <a:rPr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desc</a:t>
            </a:r>
            <a:r>
              <a:rPr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COUNT</a:t>
            </a:r>
            <a:r>
              <a:rPr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MODEL_ID</a:t>
            </a:r>
            <a:r>
              <a:rPr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DESC</a:t>
            </a:r>
            <a:r>
              <a:rPr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" name="Google Shape;253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673"/>
            <a:ext cx="12192000" cy="68546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2"/>
          <p:cNvSpPr txBox="1"/>
          <p:nvPr/>
        </p:nvSpPr>
        <p:spPr>
          <a:xfrm>
            <a:off x="612912" y="864849"/>
            <a:ext cx="8531087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TOP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5 MODEL_ID</a:t>
            </a:r>
            <a:r>
              <a:rPr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COUNT</a:t>
            </a:r>
            <a:r>
              <a:rPr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MODEL_ID</a:t>
            </a:r>
            <a:r>
              <a:rPr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AS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TOATL_MODEL_sales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CARS_DATA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GROUP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BY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model_ID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ORDER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BY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800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COUNT</a:t>
            </a:r>
            <a:r>
              <a:rPr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MODEL_ID</a:t>
            </a:r>
            <a:r>
              <a:rPr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DESC</a:t>
            </a:r>
            <a:r>
              <a:rPr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3" name="Google Shape;263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673"/>
            <a:ext cx="12192000" cy="68546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4"/>
          <p:cNvSpPr txBox="1"/>
          <p:nvPr/>
        </p:nvSpPr>
        <p:spPr>
          <a:xfrm>
            <a:off x="626165" y="680616"/>
            <a:ext cx="8292548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TOP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5 MODEL_ID</a:t>
            </a:r>
            <a:r>
              <a:rPr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COUNT</a:t>
            </a:r>
            <a:r>
              <a:rPr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MODEL_ID</a:t>
            </a:r>
            <a:r>
              <a:rPr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AS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TOATL_MODEL_sales</a:t>
            </a:r>
            <a:r>
              <a:rPr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avg</a:t>
            </a:r>
            <a:r>
              <a:rPr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enginesize</a:t>
            </a:r>
            <a:r>
              <a:rPr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as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avg_enginesize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CARS_DATA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GROUP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BY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model_ID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ORDER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BY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avg</a:t>
            </a:r>
            <a:r>
              <a:rPr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enginesize</a:t>
            </a:r>
            <a:r>
              <a:rPr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desc</a:t>
            </a:r>
            <a:r>
              <a:rPr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COUNT</a:t>
            </a:r>
            <a:r>
              <a:rPr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MODEL_ID</a:t>
            </a:r>
            <a:r>
              <a:rPr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DESC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"/>
          <p:cNvSpPr txBox="1"/>
          <p:nvPr/>
        </p:nvSpPr>
        <p:spPr>
          <a:xfrm>
            <a:off x="795130" y="428178"/>
            <a:ext cx="10641496" cy="57554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*,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case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when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price </a:t>
            </a:r>
            <a:r>
              <a:rPr lang="en-US" sz="16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10000 </a:t>
            </a:r>
            <a:r>
              <a:rPr lang="en-US" sz="16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then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30000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when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cast</a:t>
            </a:r>
            <a:r>
              <a:rPr lang="en-US" sz="16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price </a:t>
            </a:r>
            <a:r>
              <a:rPr lang="en-US" sz="16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as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varchar</a:t>
            </a:r>
            <a:r>
              <a:rPr lang="en-US" sz="16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100</a:t>
            </a:r>
            <a:r>
              <a:rPr lang="en-US" sz="16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))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&gt;=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10001 </a:t>
            </a:r>
            <a:r>
              <a:rPr lang="en-US" sz="16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and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cast</a:t>
            </a:r>
            <a:r>
              <a:rPr lang="en-US" sz="16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price </a:t>
            </a:r>
            <a:r>
              <a:rPr lang="en-US" sz="16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as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varchar</a:t>
            </a:r>
            <a:r>
              <a:rPr lang="en-US" sz="16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100</a:t>
            </a:r>
            <a:r>
              <a:rPr lang="en-US" sz="16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))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&lt;=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15000 </a:t>
            </a:r>
            <a:r>
              <a:rPr lang="en-US" sz="16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then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40000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when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cast</a:t>
            </a:r>
            <a:r>
              <a:rPr lang="en-US" sz="16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price </a:t>
            </a:r>
            <a:r>
              <a:rPr lang="en-US" sz="16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as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varchar</a:t>
            </a:r>
            <a:r>
              <a:rPr lang="en-US" sz="16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100</a:t>
            </a:r>
            <a:r>
              <a:rPr lang="en-US" sz="16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))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&gt;=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15001 </a:t>
            </a:r>
            <a:r>
              <a:rPr lang="en-US" sz="16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and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cast</a:t>
            </a:r>
            <a:r>
              <a:rPr lang="en-US" sz="16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price </a:t>
            </a:r>
            <a:r>
              <a:rPr lang="en-US" sz="16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as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varchar</a:t>
            </a:r>
            <a:r>
              <a:rPr lang="en-US" sz="16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100</a:t>
            </a:r>
            <a:r>
              <a:rPr lang="en-US" sz="16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))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&lt;=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25000 </a:t>
            </a:r>
            <a:r>
              <a:rPr lang="en-US" sz="16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then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50000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when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cast</a:t>
            </a:r>
            <a:r>
              <a:rPr lang="en-US" sz="16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price </a:t>
            </a:r>
            <a:r>
              <a:rPr lang="en-US" sz="16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as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varchar</a:t>
            </a:r>
            <a:r>
              <a:rPr lang="en-US" sz="16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100</a:t>
            </a:r>
            <a:r>
              <a:rPr lang="en-US" sz="16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))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&gt;=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25001 </a:t>
            </a:r>
            <a:r>
              <a:rPr lang="en-US" sz="16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and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cast</a:t>
            </a:r>
            <a:r>
              <a:rPr lang="en-US" sz="16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price </a:t>
            </a:r>
            <a:r>
              <a:rPr lang="en-US" sz="16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as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varchar</a:t>
            </a:r>
            <a:r>
              <a:rPr lang="en-US" sz="16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100</a:t>
            </a:r>
            <a:r>
              <a:rPr lang="en-US" sz="16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))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&lt;=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35001 </a:t>
            </a:r>
            <a:r>
              <a:rPr lang="en-US" sz="16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then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60000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70000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end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as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income_bucket </a:t>
            </a:r>
            <a:r>
              <a:rPr lang="en-US" sz="16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into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income_buckets</a:t>
            </a:r>
            <a:endParaRPr sz="16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CARS_DATA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order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by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income_bucket</a:t>
            </a:r>
            <a:r>
              <a:rPr lang="en-US" sz="16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income_buckets</a:t>
            </a:r>
            <a:endParaRPr sz="16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drop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table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income_buckets</a:t>
            </a:r>
            <a:endParaRPr sz="16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--A.a.</a:t>
            </a:r>
            <a:endParaRPr sz="16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income_bucket</a:t>
            </a:r>
            <a:r>
              <a:rPr lang="en-US" sz="16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count</a:t>
            </a:r>
            <a:r>
              <a:rPr lang="en-US" sz="16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model_id</a:t>
            </a:r>
            <a:r>
              <a:rPr lang="en-US" sz="16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as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total_car </a:t>
            </a:r>
            <a:r>
              <a:rPr lang="en-US" sz="16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into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income_category </a:t>
            </a:r>
            <a:r>
              <a:rPr lang="en-US" sz="16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income_buckets </a:t>
            </a:r>
            <a:r>
              <a:rPr lang="en-US" sz="16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group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by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income_bucket</a:t>
            </a:r>
            <a:endParaRPr sz="16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order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by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income_bucket</a:t>
            </a:r>
            <a:r>
              <a:rPr lang="en-US" sz="16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income_category</a:t>
            </a:r>
            <a:endParaRPr sz="16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--A.a. year_wise</a:t>
            </a:r>
            <a:endParaRPr sz="16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year</a:t>
            </a:r>
            <a:r>
              <a:rPr lang="en-US" sz="16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income_bucket</a:t>
            </a:r>
            <a:r>
              <a:rPr lang="en-US" sz="16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count</a:t>
            </a:r>
            <a:r>
              <a:rPr lang="en-US" sz="16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model_id</a:t>
            </a:r>
            <a:r>
              <a:rPr lang="en-US" sz="16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as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total_car </a:t>
            </a:r>
            <a:r>
              <a:rPr lang="en-US" sz="16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into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yoy_income </a:t>
            </a:r>
            <a:r>
              <a:rPr lang="en-US" sz="16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income_buckets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group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by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year</a:t>
            </a:r>
            <a:r>
              <a:rPr lang="en-US" sz="16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income_bucket</a:t>
            </a:r>
            <a:endParaRPr sz="16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order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by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year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desc</a:t>
            </a:r>
            <a:r>
              <a:rPr lang="en-US" sz="16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income_bucket </a:t>
            </a:r>
            <a:r>
              <a:rPr lang="en-US" sz="16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desc</a:t>
            </a:r>
            <a:r>
              <a:rPr lang="en-US" sz="16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yoy_income</a:t>
            </a: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0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152939"/>
            <a:ext cx="12192000" cy="5703387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4"/>
          <p:cNvSpPr txBox="1"/>
          <p:nvPr/>
        </p:nvSpPr>
        <p:spPr>
          <a:xfrm>
            <a:off x="251791" y="96223"/>
            <a:ext cx="11569148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strike="noStrike">
                <a:solidFill>
                  <a:srgbClr val="6C64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b. Categorize the cars on the basis of their price(Create as many buckets as you want as per your understanding of data) and analyze the:</a:t>
            </a:r>
            <a:endParaRPr b="1" sz="1800">
              <a:solidFill>
                <a:srgbClr val="6C64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5"/>
          <p:cNvSpPr txBox="1"/>
          <p:nvPr/>
        </p:nvSpPr>
        <p:spPr>
          <a:xfrm>
            <a:off x="371059" y="608884"/>
            <a:ext cx="8945219" cy="36933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*,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case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when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price </a:t>
            </a:r>
            <a:r>
              <a:rPr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10000 </a:t>
            </a: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then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10000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when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price </a:t>
            </a:r>
            <a:r>
              <a:rPr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&gt;=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10001 </a:t>
            </a:r>
            <a:r>
              <a:rPr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and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price </a:t>
            </a:r>
            <a:r>
              <a:rPr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&lt;=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20000 </a:t>
            </a: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then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20000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when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price </a:t>
            </a:r>
            <a:r>
              <a:rPr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&gt;=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20001 </a:t>
            </a:r>
            <a:r>
              <a:rPr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and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price </a:t>
            </a:r>
            <a:r>
              <a:rPr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&lt;=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30000 </a:t>
            </a: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then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30000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when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price </a:t>
            </a:r>
            <a:r>
              <a:rPr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&gt;=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30001 </a:t>
            </a:r>
            <a:r>
              <a:rPr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and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price </a:t>
            </a:r>
            <a:r>
              <a:rPr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&lt;=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40001 </a:t>
            </a: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then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40000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50000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end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as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Range_of_price </a:t>
            </a: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into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per_capita </a:t>
            </a: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CARS_DATA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per_capita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--b. bucket according to car_price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count</a:t>
            </a:r>
            <a:r>
              <a:rPr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model_id</a:t>
            </a:r>
            <a:r>
              <a:rPr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as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total_car</a:t>
            </a:r>
            <a:r>
              <a:rPr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range_of_price </a:t>
            </a: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per_capita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where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range_of_price </a:t>
            </a:r>
            <a:r>
              <a:rPr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is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not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null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group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by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Range_of_price </a:t>
            </a: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order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by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range_of_price </a:t>
            </a: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asc</a:t>
            </a:r>
            <a:r>
              <a:rPr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car_price_category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171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993913"/>
            <a:ext cx="12192000" cy="5862413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6"/>
          <p:cNvSpPr txBox="1"/>
          <p:nvPr/>
        </p:nvSpPr>
        <p:spPr>
          <a:xfrm>
            <a:off x="106017" y="102201"/>
            <a:ext cx="11118574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strike="noStrike">
                <a:solidFill>
                  <a:srgbClr val="6C64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a. price changes across the years and identify the categories which has seen significant jump in its price</a:t>
            </a:r>
            <a:endParaRPr b="1" sz="1800">
              <a:solidFill>
                <a:srgbClr val="6C64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7"/>
          <p:cNvSpPr txBox="1"/>
          <p:nvPr/>
        </p:nvSpPr>
        <p:spPr>
          <a:xfrm>
            <a:off x="278296" y="450647"/>
            <a:ext cx="8958469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year</a:t>
            </a:r>
            <a:r>
              <a:rPr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B</a:t>
            </a:r>
            <a:r>
              <a:rPr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fueltype</a:t>
            </a:r>
            <a:r>
              <a:rPr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count</a:t>
            </a:r>
            <a:r>
              <a:rPr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model_id</a:t>
            </a:r>
            <a:r>
              <a:rPr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as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total_selling</a:t>
            </a:r>
            <a:r>
              <a:rPr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avg</a:t>
            </a:r>
            <a:r>
              <a:rPr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price</a:t>
            </a:r>
            <a:r>
              <a:rPr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as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avg_price </a:t>
            </a: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into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yoy_avg_price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per_capita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as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A </a:t>
            </a:r>
            <a:r>
              <a:rPr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inner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join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fueltype </a:t>
            </a: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as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B </a:t>
            </a: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on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A</a:t>
            </a:r>
            <a:r>
              <a:rPr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fuel_id </a:t>
            </a:r>
            <a:r>
              <a:rPr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B</a:t>
            </a:r>
            <a:r>
              <a:rPr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fuel_ID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group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by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year</a:t>
            </a:r>
            <a:r>
              <a:rPr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b</a:t>
            </a:r>
            <a:r>
              <a:rPr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fueltype</a:t>
            </a:r>
            <a:r>
              <a:rPr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order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by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year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desc</a:t>
            </a:r>
            <a:r>
              <a:rPr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count</a:t>
            </a:r>
            <a:r>
              <a:rPr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model_id</a:t>
            </a:r>
            <a:r>
              <a:rPr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desc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yoy_avg_price </a:t>
            </a: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order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by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total_selling </a:t>
            </a: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desc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182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139687"/>
            <a:ext cx="12192000" cy="5716639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8"/>
          <p:cNvSpPr txBox="1"/>
          <p:nvPr/>
        </p:nvSpPr>
        <p:spPr>
          <a:xfrm>
            <a:off x="106016" y="153913"/>
            <a:ext cx="116619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strike="noStrike">
                <a:solidFill>
                  <a:srgbClr val="6C64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b. changes in no of cars sold across the years and identify the categories which has seen significant jump in its sales </a:t>
            </a:r>
            <a:endParaRPr b="1" sz="1800">
              <a:solidFill>
                <a:srgbClr val="6C64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9"/>
          <p:cNvSpPr txBox="1"/>
          <p:nvPr/>
        </p:nvSpPr>
        <p:spPr>
          <a:xfrm>
            <a:off x="291548" y="477152"/>
            <a:ext cx="10098156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YEAR</a:t>
            </a:r>
            <a:r>
              <a:rPr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800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COUNT</a:t>
            </a:r>
            <a:r>
              <a:rPr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MODEL_ID</a:t>
            </a:r>
            <a:r>
              <a:rPr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AS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TOTAL_CARS</a:t>
            </a:r>
            <a:r>
              <a:rPr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transmission </a:t>
            </a: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into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yoy_carsolds_transmission </a:t>
            </a: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CARS_DATA </a:t>
            </a: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AS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INNER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JOIN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transmission </a:t>
            </a: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AS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B </a:t>
            </a: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ON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B</a:t>
            </a:r>
            <a:r>
              <a:rPr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ID </a:t>
            </a:r>
            <a:r>
              <a:rPr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A</a:t>
            </a:r>
            <a:r>
              <a:rPr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transmission_ID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GROUP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BY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YEAR</a:t>
            </a:r>
            <a:r>
              <a:rPr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transmission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ORDER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BY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year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desc</a:t>
            </a:r>
            <a:r>
              <a:rPr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transmission </a:t>
            </a: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desc</a:t>
            </a:r>
            <a:r>
              <a:rPr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COUNT</a:t>
            </a:r>
            <a:r>
              <a:rPr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MODEL_ID</a:t>
            </a:r>
            <a:r>
              <a:rPr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DESC</a:t>
            </a:r>
            <a:r>
              <a:rPr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yoy_carsolds_transmission </a:t>
            </a: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order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by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total_cars </a:t>
            </a: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desc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2022-05-27T21:52:46Z</dcterms:created>
  <dc:creator>amit singh</dc:creator>
</cp:coreProperties>
</file>