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8" r:id="rId1"/>
  </p:sldMasterIdLst>
  <p:sldIdLst>
    <p:sldId id="256" r:id="rId2"/>
    <p:sldId id="257" r:id="rId3"/>
    <p:sldId id="258" r:id="rId4"/>
    <p:sldId id="261" r:id="rId5"/>
    <p:sldId id="260" r:id="rId6"/>
    <p:sldId id="262" r:id="rId7"/>
    <p:sldId id="264" r:id="rId8"/>
    <p:sldId id="263" r:id="rId9"/>
    <p:sldId id="265"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ingle\Downloads\unit5\final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'q1.regionwise_access'!$B$1</c:f>
              <c:strCache>
                <c:ptCount val="1"/>
                <c:pt idx="0">
                  <c:v>Rural</c:v>
                </c:pt>
              </c:strCache>
            </c:strRef>
          </c:tx>
          <c:spPr>
            <a:solidFill>
              <a:schemeClr val="accent1"/>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'q1.regionwise_access'!$B$2:$B$8</c:f>
              <c:numCache>
                <c:formatCode>_(* #,##0.00_);_(* \(#,##0.00\);_(* "-"??_);_(@_)</c:formatCode>
                <c:ptCount val="7"/>
                <c:pt idx="0">
                  <c:v>100</c:v>
                </c:pt>
                <c:pt idx="1">
                  <c:v>99.933354121999301</c:v>
                </c:pt>
                <c:pt idx="2">
                  <c:v>89.144639724923493</c:v>
                </c:pt>
                <c:pt idx="3">
                  <c:v>87.1019626942402</c:v>
                </c:pt>
                <c:pt idx="4">
                  <c:v>80.009381358859002</c:v>
                </c:pt>
                <c:pt idx="5">
                  <c:v>67.168582147083001</c:v>
                </c:pt>
                <c:pt idx="6">
                  <c:v>20.526032702913199</c:v>
                </c:pt>
              </c:numCache>
            </c:numRef>
          </c:val>
          <c:extLst>
            <c:ext xmlns:c16="http://schemas.microsoft.com/office/drawing/2014/chart" uri="{C3380CC4-5D6E-409C-BE32-E72D297353CC}">
              <c16:uniqueId val="{00000000-E8E0-421F-918A-AE5C06ADAC17}"/>
            </c:ext>
          </c:extLst>
        </c:ser>
        <c:ser>
          <c:idx val="1"/>
          <c:order val="1"/>
          <c:tx>
            <c:strRef>
              <c:f>'q1.regionwise_access'!$C$1</c:f>
              <c:strCache>
                <c:ptCount val="1"/>
                <c:pt idx="0">
                  <c:v>Urban</c:v>
                </c:pt>
              </c:strCache>
            </c:strRef>
          </c:tx>
          <c:spPr>
            <a:solidFill>
              <a:schemeClr val="accent2"/>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'q1.regionwise_access'!$C$2:$C$8</c:f>
              <c:numCache>
                <c:formatCode>_(* #,##0.00_);_(* \(#,##0.00\);_(* "-"??_);_(@_)</c:formatCode>
                <c:ptCount val="7"/>
                <c:pt idx="0">
                  <c:v>100</c:v>
                </c:pt>
                <c:pt idx="1">
                  <c:v>99.952752471992298</c:v>
                </c:pt>
                <c:pt idx="2">
                  <c:v>97.8193340572398</c:v>
                </c:pt>
                <c:pt idx="3">
                  <c:v>97.922807093734903</c:v>
                </c:pt>
                <c:pt idx="4">
                  <c:v>93.589810275194907</c:v>
                </c:pt>
                <c:pt idx="5">
                  <c:v>94.603876596305795</c:v>
                </c:pt>
                <c:pt idx="6">
                  <c:v>64.023022915343404</c:v>
                </c:pt>
              </c:numCache>
            </c:numRef>
          </c:val>
          <c:extLst>
            <c:ext xmlns:c16="http://schemas.microsoft.com/office/drawing/2014/chart" uri="{C3380CC4-5D6E-409C-BE32-E72D297353CC}">
              <c16:uniqueId val="{00000001-E8E0-421F-918A-AE5C06ADAC17}"/>
            </c:ext>
          </c:extLst>
        </c:ser>
        <c:ser>
          <c:idx val="2"/>
          <c:order val="2"/>
          <c:tx>
            <c:strRef>
              <c:f>'q1.regionwise_access'!$D$1</c:f>
              <c:strCache>
                <c:ptCount val="1"/>
                <c:pt idx="0">
                  <c:v>Total</c:v>
                </c:pt>
              </c:strCache>
            </c:strRef>
          </c:tx>
          <c:spPr>
            <a:solidFill>
              <a:schemeClr val="accent3"/>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'q1.regionwise_access'!$D$2:$D$8</c:f>
              <c:numCache>
                <c:formatCode>_(* #,##0.00_);_(* \(#,##0.00\);_(* "-"??_);_(@_)</c:formatCode>
                <c:ptCount val="7"/>
                <c:pt idx="0">
                  <c:v>100</c:v>
                </c:pt>
                <c:pt idx="1">
                  <c:v>99.9262422227023</c:v>
                </c:pt>
                <c:pt idx="2">
                  <c:v>94.010634722028499</c:v>
                </c:pt>
                <c:pt idx="3">
                  <c:v>93.545267730806003</c:v>
                </c:pt>
                <c:pt idx="4">
                  <c:v>84.243985156438995</c:v>
                </c:pt>
                <c:pt idx="5">
                  <c:v>73.788103744387598</c:v>
                </c:pt>
                <c:pt idx="6">
                  <c:v>37.108000074888999</c:v>
                </c:pt>
              </c:numCache>
            </c:numRef>
          </c:val>
          <c:extLst>
            <c:ext xmlns:c16="http://schemas.microsoft.com/office/drawing/2014/chart" uri="{C3380CC4-5D6E-409C-BE32-E72D297353CC}">
              <c16:uniqueId val="{00000002-E8E0-421F-918A-AE5C06ADAC17}"/>
            </c:ext>
          </c:extLst>
        </c:ser>
        <c:dLbls>
          <c:showLegendKey val="0"/>
          <c:showVal val="0"/>
          <c:showCatName val="0"/>
          <c:showSerName val="0"/>
          <c:showPercent val="0"/>
          <c:showBubbleSize val="0"/>
        </c:dLbls>
        <c:gapWidth val="219"/>
        <c:overlap val="-27"/>
        <c:axId val="409353824"/>
        <c:axId val="409359648"/>
      </c:barChart>
      <c:catAx>
        <c:axId val="40935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409359648"/>
        <c:crosses val="autoZero"/>
        <c:auto val="1"/>
        <c:lblAlgn val="ctr"/>
        <c:lblOffset val="100"/>
        <c:noMultiLvlLbl val="0"/>
      </c:catAx>
      <c:valAx>
        <c:axId val="409359648"/>
        <c:scaling>
          <c:orientation val="minMax"/>
          <c:max val="100"/>
        </c:scaling>
        <c:delete val="0"/>
        <c:axPos val="l"/>
        <c:numFmt formatCode="_(* #,##0.00_);_(* \(#,##0.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353824"/>
        <c:crossesAt val="1"/>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1990s</c:v>
                </c:pt>
              </c:strCache>
            </c:strRef>
          </c:tx>
          <c:spPr>
            <a:solidFill>
              <a:schemeClr val="accent1"/>
            </a:solidFill>
            <a:ln>
              <a:noFill/>
            </a:ln>
            <a:effectLst/>
          </c:spPr>
          <c:invertIfNegative val="0"/>
          <c:cat>
            <c:strRef>
              <c:f>Sheet1!$A$2:$A$8</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Sheet1!$B$2:$B$8</c:f>
              <c:numCache>
                <c:formatCode>General</c:formatCode>
                <c:ptCount val="7"/>
                <c:pt idx="0">
                  <c:v>84.428942717205402</c:v>
                </c:pt>
                <c:pt idx="1">
                  <c:v>99.960874632000895</c:v>
                </c:pt>
                <c:pt idx="2">
                  <c:v>87.798219018590899</c:v>
                </c:pt>
                <c:pt idx="3">
                  <c:v>91.425933179237902</c:v>
                </c:pt>
                <c:pt idx="4">
                  <c:v>100</c:v>
                </c:pt>
                <c:pt idx="5">
                  <c:v>38.320186003049201</c:v>
                </c:pt>
                <c:pt idx="6">
                  <c:v>26.366544536568899</c:v>
                </c:pt>
              </c:numCache>
            </c:numRef>
          </c:val>
          <c:extLst>
            <c:ext xmlns:c16="http://schemas.microsoft.com/office/drawing/2014/chart" uri="{C3380CC4-5D6E-409C-BE32-E72D297353CC}">
              <c16:uniqueId val="{00000000-9521-4F1D-A33A-4FC456CD6544}"/>
            </c:ext>
          </c:extLst>
        </c:ser>
        <c:ser>
          <c:idx val="1"/>
          <c:order val="1"/>
          <c:tx>
            <c:strRef>
              <c:f>Sheet1!$C$1</c:f>
              <c:strCache>
                <c:ptCount val="1"/>
                <c:pt idx="0">
                  <c:v>2000s</c:v>
                </c:pt>
              </c:strCache>
            </c:strRef>
          </c:tx>
          <c:spPr>
            <a:solidFill>
              <a:schemeClr val="accent2"/>
            </a:solidFill>
            <a:ln>
              <a:noFill/>
            </a:ln>
            <a:effectLst/>
          </c:spPr>
          <c:invertIfNegative val="0"/>
          <c:cat>
            <c:strRef>
              <c:f>Sheet1!$A$2:$A$8</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Sheet1!$C$2:$C$8</c:f>
              <c:numCache>
                <c:formatCode>General</c:formatCode>
                <c:ptCount val="7"/>
                <c:pt idx="0">
                  <c:v>86.321430435234802</c:v>
                </c:pt>
                <c:pt idx="1">
                  <c:v>99.912025277961206</c:v>
                </c:pt>
                <c:pt idx="2">
                  <c:v>91.511619499751504</c:v>
                </c:pt>
                <c:pt idx="3">
                  <c:v>93.565907941545802</c:v>
                </c:pt>
                <c:pt idx="4">
                  <c:v>100</c:v>
                </c:pt>
                <c:pt idx="5">
                  <c:v>61.064544194936801</c:v>
                </c:pt>
                <c:pt idx="6">
                  <c:v>32.308303925089298</c:v>
                </c:pt>
              </c:numCache>
            </c:numRef>
          </c:val>
          <c:extLst>
            <c:ext xmlns:c16="http://schemas.microsoft.com/office/drawing/2014/chart" uri="{C3380CC4-5D6E-409C-BE32-E72D297353CC}">
              <c16:uniqueId val="{00000001-9521-4F1D-A33A-4FC456CD6544}"/>
            </c:ext>
          </c:extLst>
        </c:ser>
        <c:ser>
          <c:idx val="2"/>
          <c:order val="2"/>
          <c:tx>
            <c:strRef>
              <c:f>Sheet1!$D$1</c:f>
              <c:strCache>
                <c:ptCount val="1"/>
                <c:pt idx="0">
                  <c:v>2010s</c:v>
                </c:pt>
              </c:strCache>
            </c:strRef>
          </c:tx>
          <c:spPr>
            <a:solidFill>
              <a:schemeClr val="accent3"/>
            </a:solidFill>
            <a:ln>
              <a:noFill/>
            </a:ln>
            <a:effectLst/>
          </c:spPr>
          <c:invertIfNegative val="0"/>
          <c:cat>
            <c:strRef>
              <c:f>Sheet1!$A$2:$A$8</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Sheet1!$D$2:$D$8</c:f>
              <c:numCache>
                <c:formatCode>General</c:formatCode>
                <c:ptCount val="7"/>
                <c:pt idx="0">
                  <c:v>89.074317185083999</c:v>
                </c:pt>
                <c:pt idx="1">
                  <c:v>99.946777026409507</c:v>
                </c:pt>
                <c:pt idx="2">
                  <c:v>95.886132794334799</c:v>
                </c:pt>
                <c:pt idx="3">
                  <c:v>94.455361502511195</c:v>
                </c:pt>
                <c:pt idx="4">
                  <c:v>100</c:v>
                </c:pt>
                <c:pt idx="5">
                  <c:v>86.511663293838495</c:v>
                </c:pt>
                <c:pt idx="6">
                  <c:v>44.473826997478803</c:v>
                </c:pt>
              </c:numCache>
            </c:numRef>
          </c:val>
          <c:extLst>
            <c:ext xmlns:c16="http://schemas.microsoft.com/office/drawing/2014/chart" uri="{C3380CC4-5D6E-409C-BE32-E72D297353CC}">
              <c16:uniqueId val="{00000002-9521-4F1D-A33A-4FC456CD6544}"/>
            </c:ext>
          </c:extLst>
        </c:ser>
        <c:dLbls>
          <c:showLegendKey val="0"/>
          <c:showVal val="0"/>
          <c:showCatName val="0"/>
          <c:showSerName val="0"/>
          <c:showPercent val="0"/>
          <c:showBubbleSize val="0"/>
        </c:dLbls>
        <c:gapWidth val="219"/>
        <c:overlap val="-27"/>
        <c:axId val="378139824"/>
        <c:axId val="203062688"/>
      </c:barChart>
      <c:catAx>
        <c:axId val="378139824"/>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203062688"/>
        <c:crosses val="autoZero"/>
        <c:auto val="1"/>
        <c:lblAlgn val="ctr"/>
        <c:lblOffset val="100"/>
        <c:tickLblSkip val="1"/>
        <c:noMultiLvlLbl val="0"/>
      </c:catAx>
      <c:valAx>
        <c:axId val="203062688"/>
        <c:scaling>
          <c:orientation val="minMax"/>
          <c:max val="100"/>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139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'q4'!$B$1</c:f>
              <c:strCache>
                <c:ptCount val="1"/>
                <c:pt idx="0">
                  <c:v>Count &gt; 75</c:v>
                </c:pt>
              </c:strCache>
            </c:strRef>
          </c:tx>
          <c:spPr>
            <a:solidFill>
              <a:schemeClr val="accent1"/>
            </a:solidFill>
            <a:ln>
              <a:noFill/>
            </a:ln>
            <a:effectLst/>
          </c:spPr>
          <c:invertIfNegative val="0"/>
          <c:cat>
            <c:numRef>
              <c:f>'q4'!$A$2:$A$32</c:f>
              <c:numCache>
                <c:formatCode>General</c:formatCod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numCache>
            </c:numRef>
          </c:cat>
          <c:val>
            <c:numRef>
              <c:f>'q4'!$B$2:$B$32</c:f>
              <c:numCache>
                <c:formatCode>General</c:formatCode>
                <c:ptCount val="31"/>
                <c:pt idx="0">
                  <c:v>92</c:v>
                </c:pt>
                <c:pt idx="1">
                  <c:v>93</c:v>
                </c:pt>
                <c:pt idx="2">
                  <c:v>98</c:v>
                </c:pt>
                <c:pt idx="3">
                  <c:v>98</c:v>
                </c:pt>
                <c:pt idx="4">
                  <c:v>101</c:v>
                </c:pt>
                <c:pt idx="5">
                  <c:v>104</c:v>
                </c:pt>
                <c:pt idx="6">
                  <c:v>109</c:v>
                </c:pt>
                <c:pt idx="7">
                  <c:v>110</c:v>
                </c:pt>
                <c:pt idx="8">
                  <c:v>114</c:v>
                </c:pt>
                <c:pt idx="9">
                  <c:v>120</c:v>
                </c:pt>
                <c:pt idx="10">
                  <c:v>145</c:v>
                </c:pt>
                <c:pt idx="11">
                  <c:v>148</c:v>
                </c:pt>
                <c:pt idx="12">
                  <c:v>149</c:v>
                </c:pt>
                <c:pt idx="13">
                  <c:v>148</c:v>
                </c:pt>
                <c:pt idx="14">
                  <c:v>152</c:v>
                </c:pt>
                <c:pt idx="15">
                  <c:v>153</c:v>
                </c:pt>
                <c:pt idx="16">
                  <c:v>155</c:v>
                </c:pt>
                <c:pt idx="17">
                  <c:v>155</c:v>
                </c:pt>
                <c:pt idx="18">
                  <c:v>156</c:v>
                </c:pt>
                <c:pt idx="19">
                  <c:v>159</c:v>
                </c:pt>
                <c:pt idx="20">
                  <c:v>165</c:v>
                </c:pt>
                <c:pt idx="21">
                  <c:v>164</c:v>
                </c:pt>
                <c:pt idx="22">
                  <c:v>168</c:v>
                </c:pt>
                <c:pt idx="23">
                  <c:v>169</c:v>
                </c:pt>
                <c:pt idx="24">
                  <c:v>175</c:v>
                </c:pt>
                <c:pt idx="25">
                  <c:v>181</c:v>
                </c:pt>
                <c:pt idx="26">
                  <c:v>184</c:v>
                </c:pt>
                <c:pt idx="27">
                  <c:v>188</c:v>
                </c:pt>
                <c:pt idx="28">
                  <c:v>190</c:v>
                </c:pt>
                <c:pt idx="29">
                  <c:v>192</c:v>
                </c:pt>
                <c:pt idx="30">
                  <c:v>193</c:v>
                </c:pt>
              </c:numCache>
            </c:numRef>
          </c:val>
          <c:extLst>
            <c:ext xmlns:c16="http://schemas.microsoft.com/office/drawing/2014/chart" uri="{C3380CC4-5D6E-409C-BE32-E72D297353CC}">
              <c16:uniqueId val="{00000000-8D42-42DB-A3CB-100126519879}"/>
            </c:ext>
          </c:extLst>
        </c:ser>
        <c:dLbls>
          <c:showLegendKey val="0"/>
          <c:showVal val="0"/>
          <c:showCatName val="0"/>
          <c:showSerName val="0"/>
          <c:showPercent val="0"/>
          <c:showBubbleSize val="0"/>
        </c:dLbls>
        <c:gapWidth val="219"/>
        <c:overlap val="-27"/>
        <c:axId val="209074016"/>
        <c:axId val="209070272"/>
      </c:barChart>
      <c:catAx>
        <c:axId val="20907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70272"/>
        <c:crosses val="autoZero"/>
        <c:auto val="1"/>
        <c:lblAlgn val="ctr"/>
        <c:lblOffset val="100"/>
        <c:noMultiLvlLbl val="0"/>
      </c:catAx>
      <c:valAx>
        <c:axId val="209070272"/>
        <c:scaling>
          <c:orientation val="minMax"/>
          <c:max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74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489704465591496E-2"/>
          <c:y val="7.4639730111635383E-2"/>
          <c:w val="0.90342652437857029"/>
          <c:h val="0.80724102659430519"/>
        </c:manualLayout>
      </c:layout>
      <c:lineChart>
        <c:grouping val="standard"/>
        <c:varyColors val="0"/>
        <c:ser>
          <c:idx val="0"/>
          <c:order val="0"/>
          <c:tx>
            <c:strRef>
              <c:f>'q7'!$G$1</c:f>
              <c:strCache>
                <c:ptCount val="1"/>
                <c:pt idx="0">
                  <c:v>Avg_Nuclear_Prod</c:v>
                </c:pt>
              </c:strCache>
            </c:strRef>
          </c:tx>
          <c:spPr>
            <a:ln w="28575" cap="rnd">
              <a:solidFill>
                <a:schemeClr val="accent1"/>
              </a:solidFill>
              <a:round/>
            </a:ln>
            <a:effectLst/>
          </c:spPr>
          <c:marker>
            <c:symbol val="none"/>
          </c:marker>
          <c:cat>
            <c:strRef>
              <c:f>'q7'!$F$2:$F$8</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'q7'!$G$2:$G$8</c:f>
              <c:numCache>
                <c:formatCode>_(* #,##0.00_);_(* \(#,##0.00\);_(* "-"??_);_(@_)</c:formatCode>
                <c:ptCount val="7"/>
                <c:pt idx="0">
                  <c:v>2.8504087288416402</c:v>
                </c:pt>
                <c:pt idx="1">
                  <c:v>11.1030561626329</c:v>
                </c:pt>
                <c:pt idx="2">
                  <c:v>0.50613626944962398</c:v>
                </c:pt>
                <c:pt idx="3">
                  <c:v>5.0458051041747803E-3</c:v>
                </c:pt>
                <c:pt idx="4">
                  <c:v>11.673485886837801</c:v>
                </c:pt>
                <c:pt idx="5">
                  <c:v>0.92587130517190797</c:v>
                </c:pt>
                <c:pt idx="6">
                  <c:v>0.16800090112364</c:v>
                </c:pt>
              </c:numCache>
            </c:numRef>
          </c:val>
          <c:smooth val="0"/>
          <c:extLst>
            <c:ext xmlns:c16="http://schemas.microsoft.com/office/drawing/2014/chart" uri="{C3380CC4-5D6E-409C-BE32-E72D297353CC}">
              <c16:uniqueId val="{00000000-E15B-4543-8645-F4EB537FAD89}"/>
            </c:ext>
          </c:extLst>
        </c:ser>
        <c:ser>
          <c:idx val="1"/>
          <c:order val="1"/>
          <c:tx>
            <c:strRef>
              <c:f>'q7'!$H$1</c:f>
              <c:strCache>
                <c:ptCount val="1"/>
                <c:pt idx="0">
                  <c:v>Avg_oil_Prod</c:v>
                </c:pt>
              </c:strCache>
            </c:strRef>
          </c:tx>
          <c:spPr>
            <a:ln w="28575" cap="rnd">
              <a:solidFill>
                <a:schemeClr val="accent2"/>
              </a:solidFill>
              <a:round/>
            </a:ln>
            <a:effectLst/>
          </c:spPr>
          <c:marker>
            <c:symbol val="none"/>
          </c:marker>
          <c:cat>
            <c:strRef>
              <c:f>'q7'!$F$2:$F$8</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'q7'!$H$2:$H$8</c:f>
              <c:numCache>
                <c:formatCode>_(* #,##0.00_);_(* \(#,##0.00\);_(* "-"??_);_(@_)</c:formatCode>
                <c:ptCount val="7"/>
                <c:pt idx="0">
                  <c:v>23.700266774514901</c:v>
                </c:pt>
                <c:pt idx="1">
                  <c:v>13.8849662845772</c:v>
                </c:pt>
                <c:pt idx="2">
                  <c:v>31.522073460961199</c:v>
                </c:pt>
                <c:pt idx="3">
                  <c:v>45.405768885082203</c:v>
                </c:pt>
                <c:pt idx="4">
                  <c:v>4.3517913323427901</c:v>
                </c:pt>
                <c:pt idx="5">
                  <c:v>14.7741799937106</c:v>
                </c:pt>
                <c:pt idx="6">
                  <c:v>25.586425587702699</c:v>
                </c:pt>
              </c:numCache>
            </c:numRef>
          </c:val>
          <c:smooth val="0"/>
          <c:extLst>
            <c:ext xmlns:c16="http://schemas.microsoft.com/office/drawing/2014/chart" uri="{C3380CC4-5D6E-409C-BE32-E72D297353CC}">
              <c16:uniqueId val="{00000001-E15B-4543-8645-F4EB537FAD89}"/>
            </c:ext>
          </c:extLst>
        </c:ser>
        <c:dLbls>
          <c:showLegendKey val="0"/>
          <c:showVal val="0"/>
          <c:showCatName val="0"/>
          <c:showSerName val="0"/>
          <c:showPercent val="0"/>
          <c:showBubbleSize val="0"/>
        </c:dLbls>
        <c:smooth val="0"/>
        <c:axId val="136324991"/>
        <c:axId val="136326239"/>
      </c:lineChart>
      <c:catAx>
        <c:axId val="136324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326239"/>
        <c:crosses val="autoZero"/>
        <c:auto val="1"/>
        <c:lblAlgn val="ctr"/>
        <c:lblOffset val="100"/>
        <c:noMultiLvlLbl val="0"/>
      </c:catAx>
      <c:valAx>
        <c:axId val="136326239"/>
        <c:scaling>
          <c:orientation val="minMax"/>
          <c:max val="47"/>
          <c:min val="0"/>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324991"/>
        <c:crosses val="autoZero"/>
        <c:crossBetween val="between"/>
      </c:valAx>
      <c:spPr>
        <a:noFill/>
        <a:ln>
          <a:noFill/>
        </a:ln>
        <a:effectLst/>
      </c:spPr>
    </c:plotArea>
    <c:legend>
      <c:legendPos val="r"/>
      <c:layout>
        <c:manualLayout>
          <c:xMode val="edge"/>
          <c:yMode val="edge"/>
          <c:x val="0.86196976390392199"/>
          <c:y val="0.19425238279882834"/>
          <c:w val="0.1262899513448198"/>
          <c:h val="0.125405172748650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'q5'!$K$1</c:f>
              <c:strCache>
                <c:ptCount val="1"/>
                <c:pt idx="0">
                  <c:v>Avg_Nuclear_Prod</c:v>
                </c:pt>
              </c:strCache>
            </c:strRef>
          </c:tx>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1-42B6-4D16-885A-7ADA90B75D3D}"/>
              </c:ext>
            </c:extLst>
          </c:dPt>
          <c:dPt>
            <c:idx val="1"/>
            <c:bubble3D val="0"/>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3-42B6-4D16-885A-7ADA90B75D3D}"/>
              </c:ext>
            </c:extLst>
          </c:dPt>
          <c:dPt>
            <c:idx val="2"/>
            <c:bubble3D val="0"/>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5-42B6-4D16-885A-7ADA90B75D3D}"/>
              </c:ext>
            </c:extLst>
          </c:dPt>
          <c:dPt>
            <c:idx val="3"/>
            <c:bubble3D val="0"/>
            <c:spPr>
              <a:gradFill rotWithShape="1">
                <a:gsLst>
                  <a:gs pos="0">
                    <a:schemeClr val="accent4">
                      <a:tint val="98000"/>
                      <a:lumMod val="100000"/>
                    </a:schemeClr>
                  </a:gs>
                  <a:gs pos="100000">
                    <a:schemeClr val="accent4">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7-42B6-4D16-885A-7ADA90B75D3D}"/>
              </c:ext>
            </c:extLst>
          </c:dPt>
          <c:dLbls>
            <c:dLbl>
              <c:idx val="0"/>
              <c:layout>
                <c:manualLayout>
                  <c:x val="5.2142453472701779E-2"/>
                  <c:y val="-3.51712869367748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2B6-4D16-885A-7ADA90B75D3D}"/>
                </c:ext>
              </c:extLst>
            </c:dLbl>
            <c:dLbl>
              <c:idx val="1"/>
              <c:layout>
                <c:manualLayout>
                  <c:x val="-4.907525032724884E-2"/>
                  <c:y val="0.2989559389625854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2B6-4D16-885A-7ADA90B75D3D}"/>
                </c:ext>
              </c:extLst>
            </c:dLbl>
            <c:dLbl>
              <c:idx val="2"/>
              <c:layout>
                <c:manualLayout>
                  <c:x val="-0.16869617299991788"/>
                  <c:y val="8.7928217341936912E-3"/>
                </c:manualLayout>
              </c:layout>
              <c:spPr>
                <a:solidFill>
                  <a:prstClr val="white"/>
                </a:solidFill>
                <a:ln w="19050" cap="rnd" cmpd="sng" algn="ctr">
                  <a:solidFill>
                    <a:prstClr val="black"/>
                  </a:solidFill>
                  <a:prstDash val="soli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42B6-4D16-885A-7ADA90B75D3D}"/>
                </c:ext>
              </c:extLst>
            </c:dLbl>
            <c:dLbl>
              <c:idx val="3"/>
              <c:layout>
                <c:manualLayout>
                  <c:x val="0.1932337981635423"/>
                  <c:y val="-1.3877787807814457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2B6-4D16-885A-7ADA90B75D3D}"/>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'q5'!$J$2:$J$5</c:f>
              <c:strCache>
                <c:ptCount val="4"/>
                <c:pt idx="0">
                  <c:v>High income</c:v>
                </c:pt>
                <c:pt idx="1">
                  <c:v>Upper middle income</c:v>
                </c:pt>
                <c:pt idx="2">
                  <c:v>Lower middle income</c:v>
                </c:pt>
                <c:pt idx="3">
                  <c:v>Low income</c:v>
                </c:pt>
              </c:strCache>
            </c:strRef>
          </c:cat>
          <c:val>
            <c:numRef>
              <c:f>'q5'!$K$2:$K$5</c:f>
              <c:numCache>
                <c:formatCode>General</c:formatCode>
                <c:ptCount val="4"/>
                <c:pt idx="0">
                  <c:v>9.0086667121783908</c:v>
                </c:pt>
                <c:pt idx="1">
                  <c:v>2.1500480512748701</c:v>
                </c:pt>
                <c:pt idx="2">
                  <c:v>0.83337246445340196</c:v>
                </c:pt>
                <c:pt idx="3">
                  <c:v>0</c:v>
                </c:pt>
              </c:numCache>
            </c:numRef>
          </c:val>
          <c:extLst>
            <c:ext xmlns:c16="http://schemas.microsoft.com/office/drawing/2014/chart" uri="{C3380CC4-5D6E-409C-BE32-E72D297353CC}">
              <c16:uniqueId val="{00000008-42B6-4D16-885A-7ADA90B75D3D}"/>
            </c:ext>
          </c:extLst>
        </c:ser>
        <c:dLbls>
          <c:dLblPos val="outEnd"/>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Sheet2!$B$1</c:f>
              <c:strCache>
                <c:ptCount val="1"/>
                <c:pt idx="0">
                  <c:v>Avg_Oil_Prod</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A58-490F-A5AB-70D8A21620C9}"/>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A58-490F-A5AB-70D8A21620C9}"/>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A58-490F-A5AB-70D8A21620C9}"/>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0A58-490F-A5AB-70D8A21620C9}"/>
              </c:ext>
            </c:extLst>
          </c:dPt>
          <c:dLbls>
            <c:dLbl>
              <c:idx val="0"/>
              <c:layout>
                <c:manualLayout>
                  <c:x val="1.5002187720603036E-2"/>
                  <c:y val="-1.9868989826138522E-2"/>
                </c:manualLayout>
              </c:layout>
              <c:spPr>
                <a:solidFill>
                  <a:prstClr val="white"/>
                </a:solidFill>
                <a:ln>
                  <a:solidFill>
                    <a:srgbClr val="AC3EC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0A58-490F-A5AB-70D8A21620C9}"/>
                </c:ext>
              </c:extLst>
            </c:dLbl>
            <c:dLbl>
              <c:idx val="1"/>
              <c:layout>
                <c:manualLayout>
                  <c:x val="0.12375849416242919"/>
                  <c:y val="-0.13908292878296971"/>
                </c:manualLayout>
              </c:layout>
              <c:spPr>
                <a:solidFill>
                  <a:prstClr val="white"/>
                </a:solidFill>
                <a:ln>
                  <a:solidFill>
                    <a:srgbClr val="AC3EC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0A58-490F-A5AB-70D8A21620C9}"/>
                </c:ext>
              </c:extLst>
            </c:dLbl>
            <c:dLbl>
              <c:idx val="2"/>
              <c:spPr>
                <a:solidFill>
                  <a:prstClr val="white"/>
                </a:solidFill>
                <a:ln>
                  <a:solidFill>
                    <a:srgbClr val="AC3EC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0A58-490F-A5AB-70D8A21620C9}"/>
                </c:ext>
              </c:extLst>
            </c:dLbl>
            <c:dLbl>
              <c:idx val="3"/>
              <c:layout>
                <c:manualLayout>
                  <c:x val="-4.2006125617688503E-2"/>
                  <c:y val="0"/>
                </c:manualLayout>
              </c:layout>
              <c:spPr>
                <a:solidFill>
                  <a:prstClr val="white"/>
                </a:solidFill>
                <a:ln>
                  <a:solidFill>
                    <a:srgbClr val="AC3EC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0A58-490F-A5AB-70D8A21620C9}"/>
                </c:ext>
              </c:extLst>
            </c:dLbl>
            <c:spPr>
              <a:solidFill>
                <a:prstClr val="white"/>
              </a:solidFill>
              <a:ln>
                <a:solidFill>
                  <a:srgbClr val="AC3EC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Sheet2!$A$2:$A$5</c:f>
              <c:strCache>
                <c:ptCount val="4"/>
                <c:pt idx="0">
                  <c:v>Low income</c:v>
                </c:pt>
                <c:pt idx="1">
                  <c:v>Upper middle income</c:v>
                </c:pt>
                <c:pt idx="2">
                  <c:v>Lower middle income</c:v>
                </c:pt>
                <c:pt idx="3">
                  <c:v>High income</c:v>
                </c:pt>
              </c:strCache>
            </c:strRef>
          </c:cat>
          <c:val>
            <c:numRef>
              <c:f>Sheet2!$B$2:$B$5</c:f>
              <c:numCache>
                <c:formatCode>General</c:formatCode>
                <c:ptCount val="4"/>
                <c:pt idx="0">
                  <c:v>33.128166306517102</c:v>
                </c:pt>
                <c:pt idx="1">
                  <c:v>26.9882856017941</c:v>
                </c:pt>
                <c:pt idx="2">
                  <c:v>26.813995564400901</c:v>
                </c:pt>
                <c:pt idx="3">
                  <c:v>20.019368757792101</c:v>
                </c:pt>
              </c:numCache>
            </c:numRef>
          </c:val>
          <c:extLst>
            <c:ext xmlns:c16="http://schemas.microsoft.com/office/drawing/2014/chart" uri="{C3380CC4-5D6E-409C-BE32-E72D297353CC}">
              <c16:uniqueId val="{00000008-0A58-490F-A5AB-70D8A21620C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dLbls>
          <c:showLegendKey val="0"/>
          <c:showVal val="0"/>
          <c:showCatName val="0"/>
          <c:showSerName val="0"/>
          <c:showPercent val="0"/>
          <c:showBubbleSize val="0"/>
        </c:dLbls>
        <c:gapWidth val="182"/>
        <c:axId val="22192544"/>
        <c:axId val="22190880"/>
      </c:barChart>
      <c:valAx>
        <c:axId val="22190880"/>
        <c:scaling>
          <c:orientation val="minMax"/>
        </c:scaling>
        <c:delete val="0"/>
        <c:axPos val="b"/>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92544"/>
        <c:crosses val="autoZero"/>
        <c:crossBetween val="between"/>
      </c:valAx>
      <c:catAx>
        <c:axId val="221925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9088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'q2'!$X$1</c:f>
              <c:strCache>
                <c:ptCount val="1"/>
                <c:pt idx="0">
                  <c:v>Avg_Growth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'q2'!$W$2:$W$11</c:f>
              <c:strCache>
                <c:ptCount val="10"/>
                <c:pt idx="0">
                  <c:v>Comoros</c:v>
                </c:pt>
                <c:pt idx="1">
                  <c:v>Gambia, The</c:v>
                </c:pt>
                <c:pt idx="2">
                  <c:v>Lao PDR</c:v>
                </c:pt>
                <c:pt idx="3">
                  <c:v>Bangladesh</c:v>
                </c:pt>
                <c:pt idx="4">
                  <c:v>Bhutan</c:v>
                </c:pt>
                <c:pt idx="5">
                  <c:v>Botswana</c:v>
                </c:pt>
                <c:pt idx="6">
                  <c:v>Vanuatu</c:v>
                </c:pt>
                <c:pt idx="7">
                  <c:v>Nepal</c:v>
                </c:pt>
                <c:pt idx="8">
                  <c:v>Eswatini</c:v>
                </c:pt>
                <c:pt idx="9">
                  <c:v>Timor-Leste</c:v>
                </c:pt>
              </c:strCache>
            </c:strRef>
          </c:cat>
          <c:val>
            <c:numRef>
              <c:f>'q2'!$X$2:$X$11</c:f>
              <c:numCache>
                <c:formatCode>_(* #,##0.00_);_(* \(#,##0.00\);_(* "-"??_);_(@_)</c:formatCode>
                <c:ptCount val="10"/>
                <c:pt idx="0">
                  <c:v>41.8373035930885</c:v>
                </c:pt>
                <c:pt idx="1">
                  <c:v>50.4646885954986</c:v>
                </c:pt>
                <c:pt idx="2">
                  <c:v>53.133997616526003</c:v>
                </c:pt>
                <c:pt idx="3">
                  <c:v>61.393474226649303</c:v>
                </c:pt>
                <c:pt idx="4">
                  <c:v>61.711617327475899</c:v>
                </c:pt>
                <c:pt idx="5">
                  <c:v>63.798605555710999</c:v>
                </c:pt>
                <c:pt idx="6">
                  <c:v>66.076973768574106</c:v>
                </c:pt>
                <c:pt idx="7">
                  <c:v>76.444371560784006</c:v>
                </c:pt>
                <c:pt idx="8">
                  <c:v>84.7766234125843</c:v>
                </c:pt>
                <c:pt idx="9">
                  <c:v>104.901073002077</c:v>
                </c:pt>
              </c:numCache>
            </c:numRef>
          </c:val>
          <c:extLst>
            <c:ext xmlns:c16="http://schemas.microsoft.com/office/drawing/2014/chart" uri="{C3380CC4-5D6E-409C-BE32-E72D297353CC}">
              <c16:uniqueId val="{00000000-5F52-4138-94C7-C51DB788A66B}"/>
            </c:ext>
          </c:extLst>
        </c:ser>
        <c:dLbls>
          <c:dLblPos val="outEnd"/>
          <c:showLegendKey val="0"/>
          <c:showVal val="1"/>
          <c:showCatName val="0"/>
          <c:showSerName val="0"/>
          <c:showPercent val="0"/>
          <c:showBubbleSize val="0"/>
        </c:dLbls>
        <c:gapWidth val="182"/>
        <c:axId val="496908016"/>
        <c:axId val="496906352"/>
      </c:barChart>
      <c:catAx>
        <c:axId val="4969080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906352"/>
        <c:crosses val="autoZero"/>
        <c:auto val="1"/>
        <c:lblAlgn val="ctr"/>
        <c:lblOffset val="100"/>
        <c:noMultiLvlLbl val="0"/>
      </c:catAx>
      <c:valAx>
        <c:axId val="496906352"/>
        <c:scaling>
          <c:orientation val="minMax"/>
        </c:scaling>
        <c:delete val="1"/>
        <c:axPos val="b"/>
        <c:numFmt formatCode="_(* #,##0.00_);_(* \(#,##0.00\);_(* &quot;-&quot;??_);_(@_)" sourceLinked="1"/>
        <c:majorTickMark val="none"/>
        <c:minorTickMark val="none"/>
        <c:tickLblPos val="nextTo"/>
        <c:crossAx val="496908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Sheet3!$B$1</c:f>
              <c:strCache>
                <c:ptCount val="1"/>
                <c:pt idx="0">
                  <c:v>Total Production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B9-4C66-947B-EB57735BA6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B9-4C66-947B-EB57735BA6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5B9-4C66-947B-EB57735BA6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B9-4C66-947B-EB57735BA6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5B9-4C66-947B-EB57735BA6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5B9-4C66-947B-EB57735BA6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5B9-4C66-947B-EB57735BA60F}"/>
              </c:ext>
            </c:extLst>
          </c:dPt>
          <c:dLbls>
            <c:dLbl>
              <c:idx val="0"/>
              <c:layout>
                <c:manualLayout>
                  <c:x val="0.16524216524216503"/>
                  <c:y val="0.12190811024900398"/>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5B9-4C66-947B-EB57735BA60F}"/>
                </c:ext>
              </c:extLst>
            </c:dLbl>
            <c:dLbl>
              <c:idx val="1"/>
              <c:layout>
                <c:manualLayout>
                  <c:x val="-0.16101464880992439"/>
                  <c:y val="7.0422522194646311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5B9-4C66-947B-EB57735BA60F}"/>
                </c:ext>
              </c:extLst>
            </c:dLbl>
            <c:dLbl>
              <c:idx val="2"/>
              <c:layout>
                <c:manualLayout>
                  <c:x val="-0.2199737532808399"/>
                  <c:y val="-3.624647833592703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A5B9-4C66-947B-EB57735BA60F}"/>
                </c:ext>
              </c:extLst>
            </c:dLbl>
            <c:dLbl>
              <c:idx val="3"/>
              <c:layout>
                <c:manualLayout>
                  <c:x val="-0.23118279569892472"/>
                  <c:y val="-8.699154800622489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A5B9-4C66-947B-EB57735BA60F}"/>
                </c:ext>
              </c:extLst>
            </c:dLbl>
            <c:dLbl>
              <c:idx val="4"/>
              <c:layout>
                <c:manualLayout>
                  <c:x val="-0.13978494623655913"/>
                  <c:y val="-0.1498187771218317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A5B9-4C66-947B-EB57735BA60F}"/>
                </c:ext>
              </c:extLst>
            </c:dLbl>
            <c:dLbl>
              <c:idx val="5"/>
              <c:layout>
                <c:manualLayout>
                  <c:x val="4.3010752688172046E-2"/>
                  <c:y val="-0.1546516408999553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A5B9-4C66-947B-EB57735BA60F}"/>
                </c:ext>
              </c:extLst>
            </c:dLbl>
            <c:dLbl>
              <c:idx val="6"/>
              <c:layout>
                <c:manualLayout>
                  <c:x val="0.22580645161290322"/>
                  <c:y val="-0.1474023452327699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A5B9-4C66-947B-EB57735BA60F}"/>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Sheet3!$A$2:$A$8</c:f>
              <c:strCache>
                <c:ptCount val="7"/>
                <c:pt idx="0">
                  <c:v>North America</c:v>
                </c:pt>
                <c:pt idx="1">
                  <c:v>East Asia &amp; Pacific</c:v>
                </c:pt>
                <c:pt idx="2">
                  <c:v>Europe &amp; Central Asia</c:v>
                </c:pt>
                <c:pt idx="3">
                  <c:v>South Asia</c:v>
                </c:pt>
                <c:pt idx="4">
                  <c:v>Latin America &amp; Caribbean</c:v>
                </c:pt>
                <c:pt idx="5">
                  <c:v>Sub-Saharan Africa</c:v>
                </c:pt>
                <c:pt idx="6">
                  <c:v>Middle East &amp; North Africa</c:v>
                </c:pt>
              </c:strCache>
            </c:strRef>
          </c:cat>
          <c:val>
            <c:numRef>
              <c:f>Sheet3!$B$2:$B$8</c:f>
              <c:numCache>
                <c:formatCode>General</c:formatCode>
                <c:ptCount val="7"/>
                <c:pt idx="0">
                  <c:v>33696285472</c:v>
                </c:pt>
                <c:pt idx="1">
                  <c:v>3624552630</c:v>
                </c:pt>
                <c:pt idx="2">
                  <c:v>2405977358</c:v>
                </c:pt>
                <c:pt idx="3">
                  <c:v>2073297781</c:v>
                </c:pt>
                <c:pt idx="4">
                  <c:v>1101320970</c:v>
                </c:pt>
                <c:pt idx="5">
                  <c:v>65810756</c:v>
                </c:pt>
                <c:pt idx="6">
                  <c:v>41463157</c:v>
                </c:pt>
              </c:numCache>
            </c:numRef>
          </c:val>
          <c:extLst>
            <c:ext xmlns:c16="http://schemas.microsoft.com/office/drawing/2014/chart" uri="{C3380CC4-5D6E-409C-BE32-E72D297353CC}">
              <c16:uniqueId val="{0000000E-A5B9-4C66-947B-EB57735BA60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'q7'!$A$2:$A$11</cx:f>
        <cx:lvl ptCount="10">
          <cx:pt idx="0">Benin</cx:pt>
          <cx:pt idx="1">Haiti</cx:pt>
          <cx:pt idx="2">Niger</cx:pt>
          <cx:pt idx="3">Congo, Rep.</cx:pt>
          <cx:pt idx="4">Togo</cx:pt>
          <cx:pt idx="5">Myanmar</cx:pt>
          <cx:pt idx="6">Libya</cx:pt>
          <cx:pt idx="7">Nigeria</cx:pt>
          <cx:pt idx="8">Nepal</cx:pt>
          <cx:pt idx="9">Kyrgyz Republic</cx:pt>
        </cx:lvl>
      </cx:strDim>
      <cx:numDim type="val">
        <cx:f>'q7'!$B$2:$B$11</cx:f>
        <cx:lvl ptCount="10" formatCode="General">
          <cx:pt idx="0">54.930926731654601</cx:pt>
          <cx:pt idx="1">38.929255788976498</cx:pt>
          <cx:pt idx="2">33.335769144693998</cx:pt>
          <cx:pt idx="3">32.778438775967302</cx:pt>
          <cx:pt idx="4">29.075138092041001</cx:pt>
          <cx:pt idx="5">27.4739284515381</cx:pt>
          <cx:pt idx="6">27.418372956189199</cx:pt>
          <cx:pt idx="7">26.749317689375399</cx:pt>
          <cx:pt idx="8">24.679328159852499</cx:pt>
          <cx:pt idx="9">24.583430881500199</cx:pt>
        </cx:lvl>
      </cx:numDim>
    </cx:data>
  </cx:chartData>
  <cx:chart>
    <cx:plotArea>
      <cx:plotAreaRegion>
        <cx:series layoutId="funnel" uniqueId="{D7BBF64D-0584-4283-8BC3-DC380ADEBAEA}">
          <cx:tx>
            <cx:txData>
              <cx:f>'q7'!$B$1</cx:f>
              <cx:v>Avg_loss</cx:v>
            </cx:txData>
          </cx:tx>
          <cx:dataLabels>
            <cx:visibility seriesName="0" categoryName="0" value="1"/>
          </cx:dataLabels>
          <cx:dataId val="0"/>
        </cx:series>
      </cx:plotAreaRegion>
      <cx:axis id="0">
        <cx:catScaling gapWidth="0.400000006"/>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Reversed" id="23">
  <a:schemeClr val="accent3"/>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26">
  <cs:axisTitle>
    <cs:lnRef idx="0"/>
    <cs:fillRef idx="0"/>
    <cs:effectRef idx="0"/>
    <cs:fontRef idx="minor">
      <a:schemeClr val="tx2"/>
    </cs:fontRef>
    <cs:defRPr sz="9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cs:chartArea>
  <cs:dataLabel>
    <cs:lnRef idx="0"/>
    <cs:fillRef idx="0"/>
    <cs:effectRef idx="0"/>
    <cs:fontRef idx="minor">
      <a:schemeClr val="tx2"/>
    </cs:fontRef>
    <cs:defRPr sz="9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9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1600"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2865803"/>
      </p:ext>
    </p:extLst>
  </p:cSld>
  <p:clrMapOvr>
    <a:overrideClrMapping bg1="dk1" tx1="lt1" bg2="dk2" tx2="lt2" accent1="accent1" accent2="accent2" accent3="accent3" accent4="accent4" accent5="accent5" accent6="accent6" hlink="hlink" folHlink="folHlink"/>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567599"/>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8446492"/>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7802096"/>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29183"/>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521892"/>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755503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40307627"/>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3031690"/>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9872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60206"/>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6811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929111"/>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4213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46178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826502"/>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9805051"/>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9/11/2022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771496"/>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Lst>
  <p:transition>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BF47-9DB1-4EDA-2B47-1FCF32C1DD80}"/>
              </a:ext>
            </a:extLst>
          </p:cNvPr>
          <p:cNvSpPr>
            <a:spLocks noGrp="1"/>
          </p:cNvSpPr>
          <p:nvPr>
            <p:ph type="ctrTitle"/>
          </p:nvPr>
        </p:nvSpPr>
        <p:spPr>
          <a:xfrm>
            <a:off x="4746170" y="1904891"/>
            <a:ext cx="7197726" cy="2421464"/>
          </a:xfrm>
        </p:spPr>
        <p:txBody>
          <a:bodyPr/>
          <a:lstStyle/>
          <a:p>
            <a:r>
              <a:rPr lang="en-IN" b="1" dirty="0"/>
              <a:t>World Electricity Analysis</a:t>
            </a:r>
          </a:p>
        </p:txBody>
      </p:sp>
      <p:sp>
        <p:nvSpPr>
          <p:cNvPr id="3" name="Subtitle 2">
            <a:extLst>
              <a:ext uri="{FF2B5EF4-FFF2-40B4-BE49-F238E27FC236}">
                <a16:creationId xmlns:a16="http://schemas.microsoft.com/office/drawing/2014/main" id="{382CB5A2-F33F-F7DD-A052-AB5A4C3866B0}"/>
              </a:ext>
            </a:extLst>
          </p:cNvPr>
          <p:cNvSpPr>
            <a:spLocks noGrp="1"/>
          </p:cNvSpPr>
          <p:nvPr>
            <p:ph type="subTitle" idx="1"/>
          </p:nvPr>
        </p:nvSpPr>
        <p:spPr>
          <a:xfrm>
            <a:off x="10622477" y="5151690"/>
            <a:ext cx="1321419" cy="1405467"/>
          </a:xfrm>
        </p:spPr>
        <p:txBody>
          <a:bodyPr>
            <a:normAutofit fontScale="62500" lnSpcReduction="20000"/>
          </a:bodyPr>
          <a:lstStyle/>
          <a:p>
            <a:r>
              <a:rPr lang="en-US" u="sng" dirty="0"/>
              <a:t>Group – 6</a:t>
            </a:r>
          </a:p>
          <a:p>
            <a:r>
              <a:rPr lang="en-IN" dirty="0"/>
              <a:t>Vaishali Sharma</a:t>
            </a:r>
          </a:p>
          <a:p>
            <a:r>
              <a:rPr lang="en-IN" dirty="0"/>
              <a:t>Tejas Natani</a:t>
            </a:r>
          </a:p>
          <a:p>
            <a:r>
              <a:rPr lang="en-IN" dirty="0"/>
              <a:t>Tejas Ingle</a:t>
            </a:r>
          </a:p>
          <a:p>
            <a:r>
              <a:rPr lang="en-IN" dirty="0"/>
              <a:t>Amit Singh</a:t>
            </a:r>
          </a:p>
          <a:p>
            <a:endParaRPr lang="en-IN" dirty="0"/>
          </a:p>
          <a:p>
            <a:endParaRPr lang="en-IN" dirty="0"/>
          </a:p>
        </p:txBody>
      </p:sp>
    </p:spTree>
    <p:extLst>
      <p:ext uri="{BB962C8B-B14F-4D97-AF65-F5344CB8AC3E}">
        <p14:creationId xmlns:p14="http://schemas.microsoft.com/office/powerpoint/2010/main" val="3224352648"/>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B671-5615-F045-0BAA-BB595B831BCE}"/>
              </a:ext>
            </a:extLst>
          </p:cNvPr>
          <p:cNvSpPr>
            <a:spLocks noGrp="1"/>
          </p:cNvSpPr>
          <p:nvPr>
            <p:ph type="title"/>
          </p:nvPr>
        </p:nvSpPr>
        <p:spPr>
          <a:xfrm>
            <a:off x="2784437" y="120650"/>
            <a:ext cx="6513944" cy="673100"/>
          </a:xfrm>
        </p:spPr>
        <p:txBody>
          <a:bodyPr>
            <a:normAutofit/>
          </a:bodyPr>
          <a:lstStyle/>
          <a:p>
            <a:r>
              <a:rPr lang="en-US" sz="3200" b="1" u="sng" dirty="0"/>
              <a:t>renewable electricity production </a:t>
            </a:r>
            <a:endParaRPr lang="en-IN" sz="3200" b="1" u="sng" dirty="0"/>
          </a:p>
        </p:txBody>
      </p:sp>
      <p:sp>
        <p:nvSpPr>
          <p:cNvPr id="3" name="Content Placeholder 2">
            <a:extLst>
              <a:ext uri="{FF2B5EF4-FFF2-40B4-BE49-F238E27FC236}">
                <a16:creationId xmlns:a16="http://schemas.microsoft.com/office/drawing/2014/main" id="{7E87A87E-90D8-E8DA-8239-604CC306539C}"/>
              </a:ext>
            </a:extLst>
          </p:cNvPr>
          <p:cNvSpPr>
            <a:spLocks noGrp="1"/>
          </p:cNvSpPr>
          <p:nvPr>
            <p:ph idx="1"/>
          </p:nvPr>
        </p:nvSpPr>
        <p:spPr>
          <a:xfrm>
            <a:off x="5680077" y="1485900"/>
            <a:ext cx="5197473" cy="4914900"/>
          </a:xfrm>
        </p:spPr>
        <p:txBody>
          <a:bodyPr>
            <a:normAutofit/>
          </a:bodyPr>
          <a:lstStyle/>
          <a:p>
            <a:r>
              <a:rPr lang="en-US" dirty="0"/>
              <a:t>As seen in previous charts, nuclear production is more efficient and clean. Renewable energy provides similar benefits at comparatively cheaper cost.</a:t>
            </a:r>
          </a:p>
          <a:p>
            <a:r>
              <a:rPr lang="en-US" dirty="0"/>
              <a:t>Though the efficiency remains low compared to non renewable sources , overall efficiency is greater  in the long run.</a:t>
            </a:r>
          </a:p>
          <a:p>
            <a:r>
              <a:rPr lang="en-US" dirty="0"/>
              <a:t>There is similar pattern found in the usage of nuclear sources and renewable sources. </a:t>
            </a:r>
            <a:r>
              <a:rPr lang="en-US" dirty="0" err="1"/>
              <a:t>i.e</a:t>
            </a:r>
            <a:r>
              <a:rPr lang="en-US" dirty="0"/>
              <a:t> developed regions are increasing production using renewable sources whereas developing region are unable to invest in the infrastructure.</a:t>
            </a:r>
          </a:p>
          <a:p>
            <a:r>
              <a:rPr lang="en-US" dirty="0"/>
              <a:t>Some of developing regions have great potential towards renewable energy in the future.</a:t>
            </a:r>
          </a:p>
          <a:p>
            <a:endParaRPr lang="en-IN" dirty="0"/>
          </a:p>
        </p:txBody>
      </p:sp>
      <p:graphicFrame>
        <p:nvGraphicFramePr>
          <p:cNvPr id="7" name="Chart 6">
            <a:extLst>
              <a:ext uri="{FF2B5EF4-FFF2-40B4-BE49-F238E27FC236}">
                <a16:creationId xmlns:a16="http://schemas.microsoft.com/office/drawing/2014/main" id="{58EA40A4-3618-720E-7B16-991960B6A80B}"/>
              </a:ext>
            </a:extLst>
          </p:cNvPr>
          <p:cNvGraphicFramePr>
            <a:graphicFrameLocks/>
          </p:cNvGraphicFramePr>
          <p:nvPr>
            <p:extLst>
              <p:ext uri="{D42A27DB-BD31-4B8C-83A1-F6EECF244321}">
                <p14:modId xmlns:p14="http://schemas.microsoft.com/office/powerpoint/2010/main" val="253498074"/>
              </p:ext>
            </p:extLst>
          </p:nvPr>
        </p:nvGraphicFramePr>
        <p:xfrm>
          <a:off x="400050" y="1295400"/>
          <a:ext cx="4457700" cy="54102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297554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069C-4FC8-5B1A-EF77-7D035146B2B1}"/>
              </a:ext>
            </a:extLst>
          </p:cNvPr>
          <p:cNvSpPr>
            <a:spLocks noGrp="1"/>
          </p:cNvSpPr>
          <p:nvPr>
            <p:ph type="title"/>
          </p:nvPr>
        </p:nvSpPr>
        <p:spPr>
          <a:xfrm>
            <a:off x="4755039" y="219980"/>
            <a:ext cx="2681922" cy="351520"/>
          </a:xfrm>
        </p:spPr>
        <p:txBody>
          <a:bodyPr>
            <a:normAutofit fontScale="90000"/>
          </a:bodyPr>
          <a:lstStyle/>
          <a:p>
            <a:pPr algn="ctr"/>
            <a:r>
              <a:rPr lang="en-US" b="1" u="sng" dirty="0"/>
              <a:t>Conclusions</a:t>
            </a:r>
            <a:endParaRPr lang="en-IN" b="1" u="sng" dirty="0"/>
          </a:p>
        </p:txBody>
      </p:sp>
      <p:sp>
        <p:nvSpPr>
          <p:cNvPr id="3" name="Content Placeholder 2">
            <a:extLst>
              <a:ext uri="{FF2B5EF4-FFF2-40B4-BE49-F238E27FC236}">
                <a16:creationId xmlns:a16="http://schemas.microsoft.com/office/drawing/2014/main" id="{6EC99091-7FC0-13D6-02B5-CF3BB7D14AD3}"/>
              </a:ext>
            </a:extLst>
          </p:cNvPr>
          <p:cNvSpPr>
            <a:spLocks noGrp="1"/>
          </p:cNvSpPr>
          <p:nvPr>
            <p:ph idx="1"/>
          </p:nvPr>
        </p:nvSpPr>
        <p:spPr>
          <a:xfrm>
            <a:off x="768351" y="745067"/>
            <a:ext cx="10131425" cy="5541433"/>
          </a:xfrm>
        </p:spPr>
        <p:txBody>
          <a:bodyPr/>
          <a:lstStyle/>
          <a:p>
            <a:r>
              <a:rPr lang="en-US" dirty="0"/>
              <a:t>North America And Europe have the highest average electrification in both rural and urban areas as they are among highly developed regions in the world. </a:t>
            </a:r>
          </a:p>
          <a:p>
            <a:r>
              <a:rPr lang="en-US" dirty="0"/>
              <a:t>Regions belonging to lower and lower middle income have comparatively lower electrification along with considerable difference of distribution between rural and urban areas.</a:t>
            </a:r>
          </a:p>
          <a:p>
            <a:r>
              <a:rPr lang="en-US" dirty="0"/>
              <a:t>There is gradual increase in number of developing countries accomplishing minimum 75% electrification over the last two decades.</a:t>
            </a:r>
          </a:p>
          <a:p>
            <a:r>
              <a:rPr lang="en-US" dirty="0"/>
              <a:t>Developed regions have increased their electricity production through nuclear sources whereas some developing regions have gradually started increasing their foothold in nuclear power generation while some regions have been unable to do so.</a:t>
            </a:r>
          </a:p>
          <a:p>
            <a:r>
              <a:rPr lang="en-US" dirty="0"/>
              <a:t>Transmission loss has been highest among the countries having poor economy, political instability , infrastructure issues and outdated technologies.</a:t>
            </a:r>
          </a:p>
          <a:p>
            <a:r>
              <a:rPr lang="en-US" dirty="0"/>
              <a:t>Countries having emphasis on tourism , geographical &amp; demographic constraint have seen highest growth rate of electrification in the last two decades.</a:t>
            </a:r>
          </a:p>
          <a:p>
            <a:r>
              <a:rPr lang="en-US" dirty="0"/>
              <a:t>Higher income region have been in forefront of increasing renewable energy production along with nuclear sources whereas middle and lower middle countries are in gradual process.</a:t>
            </a:r>
          </a:p>
        </p:txBody>
      </p:sp>
    </p:spTree>
    <p:extLst>
      <p:ext uri="{BB962C8B-B14F-4D97-AF65-F5344CB8AC3E}">
        <p14:creationId xmlns:p14="http://schemas.microsoft.com/office/powerpoint/2010/main" val="110927489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2498-5792-7DAB-0935-1D5D2557D3AE}"/>
              </a:ext>
            </a:extLst>
          </p:cNvPr>
          <p:cNvSpPr>
            <a:spLocks noGrp="1"/>
          </p:cNvSpPr>
          <p:nvPr>
            <p:ph type="title"/>
          </p:nvPr>
        </p:nvSpPr>
        <p:spPr>
          <a:xfrm>
            <a:off x="4244935" y="2313710"/>
            <a:ext cx="4334987" cy="1456267"/>
          </a:xfrm>
        </p:spPr>
        <p:txBody>
          <a:bodyPr>
            <a:normAutofit fontScale="90000"/>
          </a:bodyPr>
          <a:lstStyle/>
          <a:p>
            <a:r>
              <a:rPr lang="en-US" sz="6000" b="1" u="sng" dirty="0"/>
              <a:t>THANK YOU !!!</a:t>
            </a:r>
            <a:endParaRPr lang="en-IN" sz="6000" b="1" u="sng" dirty="0"/>
          </a:p>
        </p:txBody>
      </p:sp>
    </p:spTree>
    <p:extLst>
      <p:ext uri="{BB962C8B-B14F-4D97-AF65-F5344CB8AC3E}">
        <p14:creationId xmlns:p14="http://schemas.microsoft.com/office/powerpoint/2010/main" val="24838979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53C6-8473-45B0-E2CF-E14842867889}"/>
              </a:ext>
            </a:extLst>
          </p:cNvPr>
          <p:cNvSpPr>
            <a:spLocks noGrp="1"/>
          </p:cNvSpPr>
          <p:nvPr>
            <p:ph type="title"/>
          </p:nvPr>
        </p:nvSpPr>
        <p:spPr>
          <a:xfrm>
            <a:off x="3941472" y="186029"/>
            <a:ext cx="4610595" cy="518556"/>
          </a:xfrm>
        </p:spPr>
        <p:txBody>
          <a:bodyPr>
            <a:normAutofit fontScale="90000"/>
          </a:bodyPr>
          <a:lstStyle/>
          <a:p>
            <a:r>
              <a:rPr lang="en-US" b="1" u="sng" dirty="0">
                <a:solidFill>
                  <a:schemeClr val="tx1">
                    <a:lumMod val="95000"/>
                  </a:schemeClr>
                </a:solidFill>
              </a:rPr>
              <a:t>OBJECTIVE AND Overview</a:t>
            </a:r>
            <a:endParaRPr lang="en-IN" b="1" u="sng" dirty="0">
              <a:solidFill>
                <a:schemeClr val="tx1">
                  <a:lumMod val="95000"/>
                </a:schemeClr>
              </a:solidFill>
            </a:endParaRPr>
          </a:p>
        </p:txBody>
      </p:sp>
      <p:sp>
        <p:nvSpPr>
          <p:cNvPr id="17" name="Content Placeholder 16">
            <a:extLst>
              <a:ext uri="{FF2B5EF4-FFF2-40B4-BE49-F238E27FC236}">
                <a16:creationId xmlns:a16="http://schemas.microsoft.com/office/drawing/2014/main" id="{92B11E7B-1F08-6393-149D-E0FBC45D6537}"/>
              </a:ext>
            </a:extLst>
          </p:cNvPr>
          <p:cNvSpPr>
            <a:spLocks noGrp="1"/>
          </p:cNvSpPr>
          <p:nvPr>
            <p:ph idx="1"/>
          </p:nvPr>
        </p:nvSpPr>
        <p:spPr>
          <a:xfrm>
            <a:off x="583318" y="3257351"/>
            <a:ext cx="11326905" cy="3288552"/>
          </a:xfrm>
        </p:spPr>
        <p:txBody>
          <a:bodyPr>
            <a:normAutofit/>
          </a:bodyPr>
          <a:lstStyle/>
          <a:p>
            <a:pPr marL="0" indent="0">
              <a:buNone/>
            </a:pPr>
            <a:r>
              <a:rPr lang="en-US" b="1" u="sng" dirty="0">
                <a:solidFill>
                  <a:schemeClr val="tx1">
                    <a:lumMod val="95000"/>
                  </a:schemeClr>
                </a:solidFill>
              </a:rPr>
              <a:t>Dataset Overview</a:t>
            </a:r>
          </a:p>
          <a:p>
            <a:r>
              <a:rPr lang="en-US" dirty="0">
                <a:solidFill>
                  <a:schemeClr val="tx1">
                    <a:lumMod val="95000"/>
                  </a:schemeClr>
                </a:solidFill>
              </a:rPr>
              <a:t>World Electricity Access of all countries since 1960</a:t>
            </a:r>
          </a:p>
          <a:p>
            <a:r>
              <a:rPr lang="en-US" dirty="0">
                <a:solidFill>
                  <a:schemeClr val="tx1">
                    <a:lumMod val="95000"/>
                  </a:schemeClr>
                </a:solidFill>
              </a:rPr>
              <a:t>Electricity Production across the world by different sources (nuclear , oil , renewable)</a:t>
            </a:r>
          </a:p>
          <a:p>
            <a:r>
              <a:rPr lang="en-US" dirty="0">
                <a:solidFill>
                  <a:schemeClr val="tx1">
                    <a:lumMod val="95000"/>
                  </a:schemeClr>
                </a:solidFill>
              </a:rPr>
              <a:t>Overall transmission loss across the world</a:t>
            </a:r>
          </a:p>
          <a:p>
            <a:pPr marL="0" indent="0">
              <a:buNone/>
            </a:pPr>
            <a:r>
              <a:rPr lang="en-US" b="1" u="sng" dirty="0">
                <a:solidFill>
                  <a:schemeClr val="tx1">
                    <a:lumMod val="95000"/>
                  </a:schemeClr>
                </a:solidFill>
              </a:rPr>
              <a:t>Objective</a:t>
            </a:r>
          </a:p>
          <a:p>
            <a:r>
              <a:rPr lang="en-US" dirty="0">
                <a:solidFill>
                  <a:schemeClr val="tx1">
                    <a:lumMod val="95000"/>
                  </a:schemeClr>
                </a:solidFill>
              </a:rPr>
              <a:t>Analysis of access to the electricity  based on different parameter as a function of time</a:t>
            </a:r>
          </a:p>
          <a:p>
            <a:r>
              <a:rPr lang="en-US" dirty="0">
                <a:solidFill>
                  <a:schemeClr val="tx1">
                    <a:lumMod val="95000"/>
                  </a:schemeClr>
                </a:solidFill>
              </a:rPr>
              <a:t>getting meaningful insights of Electricity Production by different Sources (nuclear , oil , renewable) </a:t>
            </a:r>
          </a:p>
          <a:p>
            <a:r>
              <a:rPr lang="en-US" dirty="0">
                <a:solidFill>
                  <a:schemeClr val="tx1">
                    <a:lumMod val="95000"/>
                  </a:schemeClr>
                </a:solidFill>
              </a:rPr>
              <a:t>transmission loss across the world and getting trends &amp; insights</a:t>
            </a:r>
          </a:p>
        </p:txBody>
      </p:sp>
      <p:pic>
        <p:nvPicPr>
          <p:cNvPr id="11" name="Picture 10">
            <a:extLst>
              <a:ext uri="{FF2B5EF4-FFF2-40B4-BE49-F238E27FC236}">
                <a16:creationId xmlns:a16="http://schemas.microsoft.com/office/drawing/2014/main" id="{E783F447-AFB6-337F-BCF3-2E91809E1776}"/>
              </a:ext>
            </a:extLst>
          </p:cNvPr>
          <p:cNvPicPr>
            <a:picLocks noChangeAspect="1"/>
          </p:cNvPicPr>
          <p:nvPr/>
        </p:nvPicPr>
        <p:blipFill>
          <a:blip r:embed="rId2"/>
          <a:stretch>
            <a:fillRect/>
          </a:stretch>
        </p:blipFill>
        <p:spPr>
          <a:xfrm>
            <a:off x="9324930" y="907858"/>
            <a:ext cx="2283752" cy="2283752"/>
          </a:xfrm>
          <a:prstGeom prst="rect">
            <a:avLst/>
          </a:prstGeom>
        </p:spPr>
      </p:pic>
      <p:pic>
        <p:nvPicPr>
          <p:cNvPr id="13" name="Picture 12">
            <a:extLst>
              <a:ext uri="{FF2B5EF4-FFF2-40B4-BE49-F238E27FC236}">
                <a16:creationId xmlns:a16="http://schemas.microsoft.com/office/drawing/2014/main" id="{10374565-021F-A084-E98B-CAA44C4011B1}"/>
              </a:ext>
            </a:extLst>
          </p:cNvPr>
          <p:cNvPicPr>
            <a:picLocks noChangeAspect="1"/>
          </p:cNvPicPr>
          <p:nvPr/>
        </p:nvPicPr>
        <p:blipFill>
          <a:blip r:embed="rId3"/>
          <a:stretch>
            <a:fillRect/>
          </a:stretch>
        </p:blipFill>
        <p:spPr>
          <a:xfrm>
            <a:off x="4876060" y="973599"/>
            <a:ext cx="2283752" cy="2283752"/>
          </a:xfrm>
          <a:prstGeom prst="rect">
            <a:avLst/>
          </a:prstGeom>
        </p:spPr>
      </p:pic>
      <p:pic>
        <p:nvPicPr>
          <p:cNvPr id="15" name="Picture 14">
            <a:extLst>
              <a:ext uri="{FF2B5EF4-FFF2-40B4-BE49-F238E27FC236}">
                <a16:creationId xmlns:a16="http://schemas.microsoft.com/office/drawing/2014/main" id="{BEA9F854-C94B-2733-BA02-1D2A7720E5A8}"/>
              </a:ext>
            </a:extLst>
          </p:cNvPr>
          <p:cNvPicPr>
            <a:picLocks noChangeAspect="1"/>
          </p:cNvPicPr>
          <p:nvPr/>
        </p:nvPicPr>
        <p:blipFill>
          <a:blip r:embed="rId4"/>
          <a:stretch>
            <a:fillRect/>
          </a:stretch>
        </p:blipFill>
        <p:spPr>
          <a:xfrm>
            <a:off x="583318" y="973599"/>
            <a:ext cx="2470710" cy="2264280"/>
          </a:xfrm>
          <a:prstGeom prst="rect">
            <a:avLst/>
          </a:prstGeom>
        </p:spPr>
      </p:pic>
    </p:spTree>
    <p:extLst>
      <p:ext uri="{BB962C8B-B14F-4D97-AF65-F5344CB8AC3E}">
        <p14:creationId xmlns:p14="http://schemas.microsoft.com/office/powerpoint/2010/main" val="105051616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717F-1A0F-793E-07A1-55445231C8BC}"/>
              </a:ext>
            </a:extLst>
          </p:cNvPr>
          <p:cNvSpPr>
            <a:spLocks noGrp="1"/>
          </p:cNvSpPr>
          <p:nvPr>
            <p:ph type="title"/>
          </p:nvPr>
        </p:nvSpPr>
        <p:spPr>
          <a:xfrm>
            <a:off x="3460477" y="155832"/>
            <a:ext cx="5760712" cy="570016"/>
          </a:xfrm>
        </p:spPr>
        <p:txBody>
          <a:bodyPr>
            <a:normAutofit fontScale="90000"/>
          </a:bodyPr>
          <a:lstStyle/>
          <a:p>
            <a:pPr algn="ctr"/>
            <a:r>
              <a:rPr lang="en-US" sz="3200" b="1" u="sng" dirty="0"/>
              <a:t>Region wise access to electricity </a:t>
            </a:r>
            <a:endParaRPr lang="en-IN" sz="3200" b="1" u="sng" dirty="0"/>
          </a:p>
        </p:txBody>
      </p:sp>
      <p:graphicFrame>
        <p:nvGraphicFramePr>
          <p:cNvPr id="4" name="Content Placeholder 3">
            <a:extLst>
              <a:ext uri="{FF2B5EF4-FFF2-40B4-BE49-F238E27FC236}">
                <a16:creationId xmlns:a16="http://schemas.microsoft.com/office/drawing/2014/main" id="{CC6574EC-D4A4-42A8-8F4D-BD56E78A8CDE}"/>
              </a:ext>
            </a:extLst>
          </p:cNvPr>
          <p:cNvGraphicFramePr>
            <a:graphicFrameLocks noGrp="1"/>
          </p:cNvGraphicFramePr>
          <p:nvPr>
            <p:ph idx="1"/>
            <p:extLst>
              <p:ext uri="{D42A27DB-BD31-4B8C-83A1-F6EECF244321}">
                <p14:modId xmlns:p14="http://schemas.microsoft.com/office/powerpoint/2010/main" val="2113979849"/>
              </p:ext>
            </p:extLst>
          </p:nvPr>
        </p:nvGraphicFramePr>
        <p:xfrm>
          <a:off x="927750" y="994495"/>
          <a:ext cx="10178540" cy="243450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239DE97-0CF3-E0FF-E0D2-B34D4EB86623}"/>
              </a:ext>
            </a:extLst>
          </p:cNvPr>
          <p:cNvSpPr txBox="1"/>
          <p:nvPr/>
        </p:nvSpPr>
        <p:spPr>
          <a:xfrm>
            <a:off x="836531" y="3697647"/>
            <a:ext cx="1051893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There is high proportion of electrification in developed regions ( North America &amp; Europe )</a:t>
            </a:r>
          </a:p>
          <a:p>
            <a:endParaRPr lang="en-US" dirty="0"/>
          </a:p>
          <a:p>
            <a:pPr marL="285750" indent="-285750">
              <a:buFont typeface="Arial" panose="020B0604020202020204" pitchFamily="34" charset="0"/>
              <a:buChar char="•"/>
            </a:pPr>
            <a:r>
              <a:rPr lang="en-US" dirty="0"/>
              <a:t>There is no difference in access to electricity between urban and rural areas of those economically developed regions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Developing economies there is stark difference between the distribution of electricity between the rural and urban areas.</a:t>
            </a:r>
          </a:p>
          <a:p>
            <a:endParaRPr lang="en-US" dirty="0"/>
          </a:p>
          <a:p>
            <a:pPr marL="285750" indent="-285750">
              <a:buFont typeface="Arial" panose="020B0604020202020204" pitchFamily="34" charset="0"/>
              <a:buChar char="•"/>
            </a:pPr>
            <a:r>
              <a:rPr lang="en-US" dirty="0"/>
              <a:t>Rural areas of developing countries have considerably less  access to electricity as compared to their urban counterparts.</a:t>
            </a:r>
            <a:endParaRPr lang="en-IN" dirty="0"/>
          </a:p>
        </p:txBody>
      </p:sp>
    </p:spTree>
    <p:extLst>
      <p:ext uri="{BB962C8B-B14F-4D97-AF65-F5344CB8AC3E}">
        <p14:creationId xmlns:p14="http://schemas.microsoft.com/office/powerpoint/2010/main" val="1389486034"/>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BDB4-C4DD-2B8C-99D3-0C8791E0B00E}"/>
              </a:ext>
            </a:extLst>
          </p:cNvPr>
          <p:cNvSpPr>
            <a:spLocks noGrp="1"/>
          </p:cNvSpPr>
          <p:nvPr>
            <p:ph type="title"/>
          </p:nvPr>
        </p:nvSpPr>
        <p:spPr>
          <a:xfrm>
            <a:off x="1668959" y="196779"/>
            <a:ext cx="9230075" cy="493989"/>
          </a:xfrm>
        </p:spPr>
        <p:txBody>
          <a:bodyPr>
            <a:normAutofit fontScale="90000"/>
          </a:bodyPr>
          <a:lstStyle/>
          <a:p>
            <a:r>
              <a:rPr lang="en-US" b="1" u="sng" dirty="0"/>
              <a:t>Decade wise growth of electrification (region)</a:t>
            </a:r>
            <a:endParaRPr lang="en-IN" b="1" u="sng" dirty="0"/>
          </a:p>
        </p:txBody>
      </p:sp>
      <p:graphicFrame>
        <p:nvGraphicFramePr>
          <p:cNvPr id="4" name="Content Placeholder 3">
            <a:extLst>
              <a:ext uri="{FF2B5EF4-FFF2-40B4-BE49-F238E27FC236}">
                <a16:creationId xmlns:a16="http://schemas.microsoft.com/office/drawing/2014/main" id="{231153E7-AC34-A0F9-CD6F-7B33BF8AD9E6}"/>
              </a:ext>
            </a:extLst>
          </p:cNvPr>
          <p:cNvGraphicFramePr>
            <a:graphicFrameLocks noGrp="1"/>
          </p:cNvGraphicFramePr>
          <p:nvPr>
            <p:ph idx="1"/>
            <p:extLst>
              <p:ext uri="{D42A27DB-BD31-4B8C-83A1-F6EECF244321}">
                <p14:modId xmlns:p14="http://schemas.microsoft.com/office/powerpoint/2010/main" val="3897134360"/>
              </p:ext>
            </p:extLst>
          </p:nvPr>
        </p:nvGraphicFramePr>
        <p:xfrm>
          <a:off x="1007842" y="973509"/>
          <a:ext cx="9964958" cy="313127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DEBCBBE-ACA6-9903-190D-6212574BC400}"/>
              </a:ext>
            </a:extLst>
          </p:cNvPr>
          <p:cNvSpPr txBox="1"/>
          <p:nvPr/>
        </p:nvSpPr>
        <p:spPr>
          <a:xfrm>
            <a:off x="887702" y="4283159"/>
            <a:ext cx="107925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Economically developed regions had already achieved complete electrification by 90s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1990s Developing regions had comparatively less access to electricity owing to belonging to lower income group as compared to the developed economies.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last three decades developing economies have shown a great increment in overall access to electricity specially after 2000 as they develop gradually.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54508335"/>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94E5-9234-CDD0-6547-E79E1CC7A39D}"/>
              </a:ext>
            </a:extLst>
          </p:cNvPr>
          <p:cNvSpPr>
            <a:spLocks noGrp="1"/>
          </p:cNvSpPr>
          <p:nvPr>
            <p:ph type="title"/>
          </p:nvPr>
        </p:nvSpPr>
        <p:spPr>
          <a:xfrm>
            <a:off x="1528163" y="-17471"/>
            <a:ext cx="9456308" cy="852105"/>
          </a:xfrm>
        </p:spPr>
        <p:txBody>
          <a:bodyPr>
            <a:normAutofit/>
          </a:bodyPr>
          <a:lstStyle/>
          <a:p>
            <a:pPr algn="ctr"/>
            <a:r>
              <a:rPr lang="en-US" sz="3200" b="1" u="sng" dirty="0"/>
              <a:t>count of  countries (75%+ access)</a:t>
            </a:r>
            <a:endParaRPr lang="en-IN" sz="3200" b="1" u="sng" dirty="0"/>
          </a:p>
        </p:txBody>
      </p:sp>
      <p:sp>
        <p:nvSpPr>
          <p:cNvPr id="3" name="Content Placeholder 2">
            <a:extLst>
              <a:ext uri="{FF2B5EF4-FFF2-40B4-BE49-F238E27FC236}">
                <a16:creationId xmlns:a16="http://schemas.microsoft.com/office/drawing/2014/main" id="{F774414D-C1E4-80AE-6135-8A20D429C343}"/>
              </a:ext>
            </a:extLst>
          </p:cNvPr>
          <p:cNvSpPr>
            <a:spLocks noGrp="1"/>
          </p:cNvSpPr>
          <p:nvPr>
            <p:ph idx="1"/>
          </p:nvPr>
        </p:nvSpPr>
        <p:spPr>
          <a:xfrm>
            <a:off x="1110743" y="3839603"/>
            <a:ext cx="11081257" cy="3018397"/>
          </a:xfrm>
        </p:spPr>
        <p:txBody>
          <a:bodyPr/>
          <a:lstStyle/>
          <a:p>
            <a:r>
              <a:rPr lang="en-US" dirty="0"/>
              <a:t>There has been gradual increase in countries having minimum 75% of electrification. Most of growth in count of these countries comes from countries belonging to lower economic group.</a:t>
            </a:r>
          </a:p>
          <a:p>
            <a:endParaRPr lang="en-US" dirty="0"/>
          </a:p>
          <a:p>
            <a:r>
              <a:rPr lang="en-US" dirty="0"/>
              <a:t>2000s have seen a sharp increase in total count of countries having minimum 75% electricity access as such countries are gradually developing.</a:t>
            </a:r>
          </a:p>
          <a:p>
            <a:endParaRPr lang="en-US" dirty="0"/>
          </a:p>
          <a:p>
            <a:r>
              <a:rPr lang="en-US" dirty="0"/>
              <a:t>Developing countries have contributed most in increasing Trend.</a:t>
            </a:r>
            <a:endParaRPr lang="en-IN" dirty="0"/>
          </a:p>
        </p:txBody>
      </p:sp>
      <p:graphicFrame>
        <p:nvGraphicFramePr>
          <p:cNvPr id="5" name="Chart 4">
            <a:extLst>
              <a:ext uri="{FF2B5EF4-FFF2-40B4-BE49-F238E27FC236}">
                <a16:creationId xmlns:a16="http://schemas.microsoft.com/office/drawing/2014/main" id="{A7161BFF-CC63-1854-BBD2-4DDBCE577CE5}"/>
              </a:ext>
            </a:extLst>
          </p:cNvPr>
          <p:cNvGraphicFramePr>
            <a:graphicFrameLocks/>
          </p:cNvGraphicFramePr>
          <p:nvPr>
            <p:extLst>
              <p:ext uri="{D42A27DB-BD31-4B8C-83A1-F6EECF244321}">
                <p14:modId xmlns:p14="http://schemas.microsoft.com/office/powerpoint/2010/main" val="2872864875"/>
              </p:ext>
            </p:extLst>
          </p:nvPr>
        </p:nvGraphicFramePr>
        <p:xfrm>
          <a:off x="1886262" y="801926"/>
          <a:ext cx="8268639" cy="31293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5561910"/>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BB6A-6690-F0A4-771E-4D4707667D70}"/>
              </a:ext>
            </a:extLst>
          </p:cNvPr>
          <p:cNvSpPr>
            <a:spLocks noGrp="1"/>
          </p:cNvSpPr>
          <p:nvPr>
            <p:ph type="title"/>
          </p:nvPr>
        </p:nvSpPr>
        <p:spPr>
          <a:xfrm>
            <a:off x="3183867" y="89066"/>
            <a:ext cx="6173889" cy="363628"/>
          </a:xfrm>
        </p:spPr>
        <p:txBody>
          <a:bodyPr>
            <a:normAutofit fontScale="90000"/>
          </a:bodyPr>
          <a:lstStyle/>
          <a:p>
            <a:r>
              <a:rPr lang="en-US" b="1" u="sng" dirty="0"/>
              <a:t>Energy production comparison</a:t>
            </a:r>
            <a:endParaRPr lang="en-IN" b="1" u="sng" dirty="0"/>
          </a:p>
        </p:txBody>
      </p:sp>
      <p:graphicFrame>
        <p:nvGraphicFramePr>
          <p:cNvPr id="4" name="Content Placeholder 3">
            <a:extLst>
              <a:ext uri="{FF2B5EF4-FFF2-40B4-BE49-F238E27FC236}">
                <a16:creationId xmlns:a16="http://schemas.microsoft.com/office/drawing/2014/main" id="{E0DD63EA-7A3A-7EB0-C08F-2664AA77B88D}"/>
              </a:ext>
            </a:extLst>
          </p:cNvPr>
          <p:cNvGraphicFramePr>
            <a:graphicFrameLocks noGrp="1"/>
          </p:cNvGraphicFramePr>
          <p:nvPr>
            <p:ph idx="1"/>
            <p:extLst>
              <p:ext uri="{D42A27DB-BD31-4B8C-83A1-F6EECF244321}">
                <p14:modId xmlns:p14="http://schemas.microsoft.com/office/powerpoint/2010/main" val="927205081"/>
              </p:ext>
            </p:extLst>
          </p:nvPr>
        </p:nvGraphicFramePr>
        <p:xfrm>
          <a:off x="1" y="172192"/>
          <a:ext cx="12120806" cy="413950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E5B9640-58B8-7353-FAF8-EB2AFD9C2783}"/>
              </a:ext>
            </a:extLst>
          </p:cNvPr>
          <p:cNvSpPr txBox="1"/>
          <p:nvPr/>
        </p:nvSpPr>
        <p:spPr>
          <a:xfrm>
            <a:off x="759775" y="4621132"/>
            <a:ext cx="1067245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As we know Oil is non-renewable source of energy and cheaper source to produce electricity and easier to acquire </a:t>
            </a:r>
          </a:p>
          <a:p>
            <a:pPr marL="285750" indent="-285750">
              <a:buFont typeface="Arial" panose="020B0604020202020204" pitchFamily="34" charset="0"/>
              <a:buChar char="•"/>
            </a:pPr>
            <a:r>
              <a:rPr lang="en-US" dirty="0"/>
              <a:t>Producing electricity using oil or non - renewable sources produces lots of hazardous waste and pollutes the environment.</a:t>
            </a:r>
          </a:p>
          <a:p>
            <a:pPr marL="285750" indent="-285750">
              <a:buFont typeface="Arial" panose="020B0604020202020204" pitchFamily="34" charset="0"/>
              <a:buChar char="•"/>
            </a:pPr>
            <a:r>
              <a:rPr lang="en-US" dirty="0"/>
              <a:t>As we can see , reliance on nuclear energy is more in North-America and Europe whereas rest regions relies more on oil sources.</a:t>
            </a: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182006225"/>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96C3-DD77-C1C1-30DE-2766E0D28A00}"/>
              </a:ext>
            </a:extLst>
          </p:cNvPr>
          <p:cNvSpPr>
            <a:spLocks noGrp="1"/>
          </p:cNvSpPr>
          <p:nvPr>
            <p:ph type="title"/>
          </p:nvPr>
        </p:nvSpPr>
        <p:spPr>
          <a:xfrm>
            <a:off x="2414312" y="36327"/>
            <a:ext cx="7909641" cy="665346"/>
          </a:xfrm>
        </p:spPr>
        <p:txBody>
          <a:bodyPr>
            <a:normAutofit fontScale="90000"/>
          </a:bodyPr>
          <a:lstStyle/>
          <a:p>
            <a:r>
              <a:rPr lang="en-US" b="1" u="sng" dirty="0"/>
              <a:t>Nuclear vs oil production (INCOME-wise)</a:t>
            </a:r>
            <a:endParaRPr lang="en-IN" b="1" u="sng" dirty="0"/>
          </a:p>
        </p:txBody>
      </p:sp>
      <p:sp>
        <p:nvSpPr>
          <p:cNvPr id="6" name="Content Placeholder 5">
            <a:extLst>
              <a:ext uri="{FF2B5EF4-FFF2-40B4-BE49-F238E27FC236}">
                <a16:creationId xmlns:a16="http://schemas.microsoft.com/office/drawing/2014/main" id="{2DD36C5B-1D1A-E471-2650-610CD60A4176}"/>
              </a:ext>
            </a:extLst>
          </p:cNvPr>
          <p:cNvSpPr>
            <a:spLocks noGrp="1"/>
          </p:cNvSpPr>
          <p:nvPr>
            <p:ph idx="1"/>
          </p:nvPr>
        </p:nvSpPr>
        <p:spPr>
          <a:xfrm>
            <a:off x="805941" y="4064310"/>
            <a:ext cx="10131425" cy="2556748"/>
          </a:xfrm>
        </p:spPr>
        <p:txBody>
          <a:bodyPr>
            <a:normAutofit/>
          </a:bodyPr>
          <a:lstStyle/>
          <a:p>
            <a:pPr marL="285750" indent="-285750">
              <a:buFont typeface="Arial" panose="020B0604020202020204" pitchFamily="34" charset="0"/>
              <a:buChar char="•"/>
            </a:pPr>
            <a:r>
              <a:rPr lang="en-IN" dirty="0"/>
              <a:t>Nuclear sources are quite hard to acquire and much expensive to generate electricity. But it the one of the cleaner and efficient source of generating electricity. </a:t>
            </a:r>
          </a:p>
          <a:p>
            <a:pPr marL="285750" indent="-285750">
              <a:buFont typeface="Arial" panose="020B0604020202020204" pitchFamily="34" charset="0"/>
              <a:buChar char="•"/>
            </a:pPr>
            <a:r>
              <a:rPr lang="en-IN" dirty="0"/>
              <a:t>As we can see , high income and upper middle income countries relies more on nuclear sources as compared oil.</a:t>
            </a:r>
          </a:p>
          <a:p>
            <a:pPr marL="285750" indent="-285750">
              <a:buFont typeface="Arial" panose="020B0604020202020204" pitchFamily="34" charset="0"/>
              <a:buChar char="•"/>
            </a:pPr>
            <a:r>
              <a:rPr lang="en-IN" dirty="0"/>
              <a:t>Oil being overall easy to acquire and comparatively cheaper to generate electricity.</a:t>
            </a:r>
          </a:p>
          <a:p>
            <a:pPr marL="285750" indent="-285750">
              <a:buFont typeface="Arial" panose="020B0604020202020204" pitchFamily="34" charset="0"/>
              <a:buChar char="•"/>
            </a:pPr>
            <a:r>
              <a:rPr lang="en-IN" dirty="0"/>
              <a:t>As seen in chart , low income and lower middle income countries prefer oil sources as compared to nuclear as they also face technological hurdles to produce nuclear energy.</a:t>
            </a:r>
          </a:p>
          <a:p>
            <a:pPr marL="285750" indent="-285750">
              <a:buFont typeface="Arial" panose="020B0604020202020204" pitchFamily="34" charset="0"/>
              <a:buChar char="•"/>
            </a:pPr>
            <a:endParaRPr lang="en-IN" dirty="0"/>
          </a:p>
        </p:txBody>
      </p:sp>
      <p:graphicFrame>
        <p:nvGraphicFramePr>
          <p:cNvPr id="9" name="Chart 8">
            <a:extLst>
              <a:ext uri="{FF2B5EF4-FFF2-40B4-BE49-F238E27FC236}">
                <a16:creationId xmlns:a16="http://schemas.microsoft.com/office/drawing/2014/main" id="{EB473CAE-99B6-2C63-CB98-674AD73C3982}"/>
              </a:ext>
            </a:extLst>
          </p:cNvPr>
          <p:cNvGraphicFramePr>
            <a:graphicFrameLocks/>
          </p:cNvGraphicFramePr>
          <p:nvPr>
            <p:extLst>
              <p:ext uri="{D42A27DB-BD31-4B8C-83A1-F6EECF244321}">
                <p14:modId xmlns:p14="http://schemas.microsoft.com/office/powerpoint/2010/main" val="3729415360"/>
              </p:ext>
            </p:extLst>
          </p:nvPr>
        </p:nvGraphicFramePr>
        <p:xfrm>
          <a:off x="333722" y="859645"/>
          <a:ext cx="5686634" cy="28887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5BF20D6F-0514-3567-13CC-71C4EFC41FE8}"/>
              </a:ext>
            </a:extLst>
          </p:cNvPr>
          <p:cNvGraphicFramePr>
            <a:graphicFrameLocks/>
          </p:cNvGraphicFramePr>
          <p:nvPr>
            <p:extLst>
              <p:ext uri="{D42A27DB-BD31-4B8C-83A1-F6EECF244321}">
                <p14:modId xmlns:p14="http://schemas.microsoft.com/office/powerpoint/2010/main" val="172140840"/>
              </p:ext>
            </p:extLst>
          </p:nvPr>
        </p:nvGraphicFramePr>
        <p:xfrm>
          <a:off x="6420822" y="875671"/>
          <a:ext cx="5619889" cy="28726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480704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BD15-8519-B238-92FF-6D2B8159CEF7}"/>
              </a:ext>
            </a:extLst>
          </p:cNvPr>
          <p:cNvSpPr>
            <a:spLocks noGrp="1"/>
          </p:cNvSpPr>
          <p:nvPr>
            <p:ph type="title"/>
          </p:nvPr>
        </p:nvSpPr>
        <p:spPr>
          <a:xfrm>
            <a:off x="2722097" y="136569"/>
            <a:ext cx="7009731" cy="625696"/>
          </a:xfrm>
        </p:spPr>
        <p:txBody>
          <a:bodyPr>
            <a:normAutofit/>
          </a:bodyPr>
          <a:lstStyle/>
          <a:p>
            <a:r>
              <a:rPr lang="en-US" sz="3200" b="1" u="sng" dirty="0"/>
              <a:t>Transmission loss (top 10 countries)</a:t>
            </a:r>
            <a:endParaRPr lang="en-IN" sz="3200" b="1" u="sng" dirty="0"/>
          </a:p>
        </p:txBody>
      </p:sp>
      <mc:AlternateContent xmlns:mc="http://schemas.openxmlformats.org/markup-compatibility/2006" xmlns:cx2="http://schemas.microsoft.com/office/drawing/2015/10/21/chartex">
        <mc:Choice Requires="cx2">
          <p:graphicFrame>
            <p:nvGraphicFramePr>
              <p:cNvPr id="4" name="Content Placeholder 3">
                <a:extLst>
                  <a:ext uri="{FF2B5EF4-FFF2-40B4-BE49-F238E27FC236}">
                    <a16:creationId xmlns:a16="http://schemas.microsoft.com/office/drawing/2014/main" id="{6109E56A-426D-BBF0-6748-4ED90C04E6F5}"/>
                  </a:ext>
                </a:extLst>
              </p:cNvPr>
              <p:cNvGraphicFramePr>
                <a:graphicFrameLocks noGrp="1"/>
              </p:cNvGraphicFramePr>
              <p:nvPr>
                <p:ph idx="1"/>
                <p:extLst>
                  <p:ext uri="{D42A27DB-BD31-4B8C-83A1-F6EECF244321}">
                    <p14:modId xmlns:p14="http://schemas.microsoft.com/office/powerpoint/2010/main" val="2622397780"/>
                  </p:ext>
                </p:extLst>
              </p:nvPr>
            </p:nvGraphicFramePr>
            <p:xfrm>
              <a:off x="6757327" y="1300228"/>
              <a:ext cx="5341231" cy="518369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6109E56A-426D-BBF0-6748-4ED90C04E6F5}"/>
                  </a:ext>
                </a:extLst>
              </p:cNvPr>
              <p:cNvPicPr>
                <a:picLocks noGrp="1" noRot="1" noChangeAspect="1" noMove="1" noResize="1" noEditPoints="1" noAdjustHandles="1" noChangeArrowheads="1" noChangeShapeType="1"/>
              </p:cNvPicPr>
              <p:nvPr/>
            </p:nvPicPr>
            <p:blipFill>
              <a:blip r:embed="rId3"/>
              <a:stretch>
                <a:fillRect/>
              </a:stretch>
            </p:blipFill>
            <p:spPr>
              <a:xfrm>
                <a:off x="6757327" y="1300228"/>
                <a:ext cx="5341231" cy="5183699"/>
              </a:xfrm>
              <a:prstGeom prst="rect">
                <a:avLst/>
              </a:prstGeom>
            </p:spPr>
          </p:pic>
        </mc:Fallback>
      </mc:AlternateContent>
      <p:sp>
        <p:nvSpPr>
          <p:cNvPr id="7" name="TextBox 6">
            <a:extLst>
              <a:ext uri="{FF2B5EF4-FFF2-40B4-BE49-F238E27FC236}">
                <a16:creationId xmlns:a16="http://schemas.microsoft.com/office/drawing/2014/main" id="{4311696E-517F-5200-C91B-9A3642BE46A4}"/>
              </a:ext>
            </a:extLst>
          </p:cNvPr>
          <p:cNvSpPr txBox="1"/>
          <p:nvPr/>
        </p:nvSpPr>
        <p:spPr>
          <a:xfrm>
            <a:off x="936648" y="1053271"/>
            <a:ext cx="5159352" cy="535531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On research , its found that most countries having higher proportion of transmission loss belongs to poor economy.</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Which on further inspection, proved that one of the main reason could be faulty infrastructure among many others.</a:t>
            </a:r>
          </a:p>
          <a:p>
            <a:endParaRPr lang="en-IN" dirty="0"/>
          </a:p>
          <a:p>
            <a:endParaRPr lang="en-IN" dirty="0"/>
          </a:p>
          <a:p>
            <a:pPr marL="285750" indent="-285750">
              <a:buFont typeface="Arial" panose="020B0604020202020204" pitchFamily="34" charset="0"/>
              <a:buChar char="•"/>
            </a:pPr>
            <a:r>
              <a:rPr lang="en-IN" dirty="0"/>
              <a:t>Due to poor economies, there could be funds issues which result into outdated infrastructure.</a:t>
            </a:r>
          </a:p>
          <a:p>
            <a:endParaRPr lang="en-IN" dirty="0"/>
          </a:p>
          <a:p>
            <a:endParaRPr lang="en-IN" dirty="0"/>
          </a:p>
          <a:p>
            <a:pPr marL="285750" indent="-285750">
              <a:buFont typeface="Arial" panose="020B0604020202020204" pitchFamily="34" charset="0"/>
              <a:buChar char="•"/>
            </a:pPr>
            <a:r>
              <a:rPr lang="en-IN" dirty="0"/>
              <a:t>Many countries are going through or went through issues such as political conflicts , civil war etc. which exacerbated to the above given issues.</a:t>
            </a:r>
          </a:p>
          <a:p>
            <a:endParaRPr lang="en-IN" dirty="0"/>
          </a:p>
        </p:txBody>
      </p:sp>
    </p:spTree>
    <p:extLst>
      <p:ext uri="{BB962C8B-B14F-4D97-AF65-F5344CB8AC3E}">
        <p14:creationId xmlns:p14="http://schemas.microsoft.com/office/powerpoint/2010/main" val="3582870978"/>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0A89-C5CD-9D28-1534-387548F2CBF8}"/>
              </a:ext>
            </a:extLst>
          </p:cNvPr>
          <p:cNvSpPr>
            <a:spLocks noGrp="1"/>
          </p:cNvSpPr>
          <p:nvPr>
            <p:ph type="title"/>
          </p:nvPr>
        </p:nvSpPr>
        <p:spPr>
          <a:xfrm>
            <a:off x="1647963" y="77104"/>
            <a:ext cx="9580157" cy="550642"/>
          </a:xfrm>
        </p:spPr>
        <p:txBody>
          <a:bodyPr>
            <a:normAutofit fontScale="90000"/>
          </a:bodyPr>
          <a:lstStyle/>
          <a:p>
            <a:r>
              <a:rPr lang="en-US" b="1" u="sng" dirty="0"/>
              <a:t>Top 10 countries (highest  % growth in 2 decades)</a:t>
            </a:r>
            <a:endParaRPr lang="en-IN" b="1" u="sng" dirty="0"/>
          </a:p>
        </p:txBody>
      </p:sp>
      <p:graphicFrame>
        <p:nvGraphicFramePr>
          <p:cNvPr id="5" name="Chart 4">
            <a:extLst>
              <a:ext uri="{FF2B5EF4-FFF2-40B4-BE49-F238E27FC236}">
                <a16:creationId xmlns:a16="http://schemas.microsoft.com/office/drawing/2014/main" id="{F95ADBBA-F7D6-CEF8-D621-E1E4575B03CE}"/>
              </a:ext>
            </a:extLst>
          </p:cNvPr>
          <p:cNvGraphicFramePr>
            <a:graphicFrameLocks/>
          </p:cNvGraphicFramePr>
          <p:nvPr>
            <p:extLst>
              <p:ext uri="{D42A27DB-BD31-4B8C-83A1-F6EECF244321}">
                <p14:modId xmlns:p14="http://schemas.microsoft.com/office/powerpoint/2010/main" val="3051106348"/>
              </p:ext>
            </p:extLst>
          </p:nvPr>
        </p:nvGraphicFramePr>
        <p:xfrm>
          <a:off x="278172" y="680794"/>
          <a:ext cx="5174856" cy="59202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D6E5D98-7622-54BA-BF8E-71E350D59D56}"/>
              </a:ext>
            </a:extLst>
          </p:cNvPr>
          <p:cNvGraphicFramePr>
            <a:graphicFrameLocks/>
          </p:cNvGraphicFramePr>
          <p:nvPr>
            <p:extLst>
              <p:ext uri="{D42A27DB-BD31-4B8C-83A1-F6EECF244321}">
                <p14:modId xmlns:p14="http://schemas.microsoft.com/office/powerpoint/2010/main" val="926599562"/>
              </p:ext>
            </p:extLst>
          </p:nvPr>
        </p:nvGraphicFramePr>
        <p:xfrm>
          <a:off x="401893" y="807608"/>
          <a:ext cx="4572000" cy="5926915"/>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7">
            <a:extLst>
              <a:ext uri="{FF2B5EF4-FFF2-40B4-BE49-F238E27FC236}">
                <a16:creationId xmlns:a16="http://schemas.microsoft.com/office/drawing/2014/main" id="{34DD24EE-0ECA-ED7E-413F-EB9B2D08F79C}"/>
              </a:ext>
            </a:extLst>
          </p:cNvPr>
          <p:cNvSpPr>
            <a:spLocks noGrp="1"/>
          </p:cNvSpPr>
          <p:nvPr>
            <p:ph idx="1"/>
          </p:nvPr>
        </p:nvSpPr>
        <p:spPr>
          <a:xfrm>
            <a:off x="5153027" y="884148"/>
            <a:ext cx="6589351" cy="5773834"/>
          </a:xfrm>
        </p:spPr>
        <p:txBody>
          <a:bodyPr>
            <a:normAutofit/>
          </a:bodyPr>
          <a:lstStyle/>
          <a:p>
            <a:pPr marL="0" indent="0">
              <a:buNone/>
            </a:pPr>
            <a:endParaRPr lang="en-US" dirty="0"/>
          </a:p>
          <a:p>
            <a:r>
              <a:rPr lang="en-US" dirty="0"/>
              <a:t>On analyzing it is found that many of the countries having highest growth in electrification have a great tourism attraction which contributes to the need of better infrastructure for electricity.</a:t>
            </a:r>
          </a:p>
          <a:p>
            <a:endParaRPr lang="en-US" dirty="0"/>
          </a:p>
          <a:p>
            <a:r>
              <a:rPr lang="en-US" dirty="0"/>
              <a:t>Also one of the major contributing factor for the need of electrification is emerging economies. Improving economies constitutes to the need of great infrastructure, facilities which further necessitates the growing demand of electricity.</a:t>
            </a:r>
          </a:p>
          <a:p>
            <a:endParaRPr lang="en-US" dirty="0"/>
          </a:p>
          <a:p>
            <a:r>
              <a:rPr lang="en-US" dirty="0"/>
              <a:t>Geographic and demographic factors of location constitutes to cater growing need of electricity due to multiple factors such as harsh climate , tourism and growing population.</a:t>
            </a:r>
          </a:p>
          <a:p>
            <a:endParaRPr lang="en-US" dirty="0"/>
          </a:p>
          <a:p>
            <a:endParaRPr lang="en-US" dirty="0"/>
          </a:p>
        </p:txBody>
      </p:sp>
    </p:spTree>
    <p:extLst>
      <p:ext uri="{BB962C8B-B14F-4D97-AF65-F5344CB8AC3E}">
        <p14:creationId xmlns:p14="http://schemas.microsoft.com/office/powerpoint/2010/main" val="3072700102"/>
      </p:ext>
    </p:extLst>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805</TotalTime>
  <Words>982</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World Electricity Analysis</vt:lpstr>
      <vt:lpstr>OBJECTIVE AND Overview</vt:lpstr>
      <vt:lpstr>Region wise access to electricity </vt:lpstr>
      <vt:lpstr>Decade wise growth of electrification (region)</vt:lpstr>
      <vt:lpstr>count of  countries (75%+ access)</vt:lpstr>
      <vt:lpstr>Energy production comparison</vt:lpstr>
      <vt:lpstr>Nuclear vs oil production (INCOME-wise)</vt:lpstr>
      <vt:lpstr>Transmission loss (top 10 countries)</vt:lpstr>
      <vt:lpstr>Top 10 countries (highest  % growth in 2 decades)</vt:lpstr>
      <vt:lpstr>renewable electricity production </vt:lpstr>
      <vt:lpstr>Conclusions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Electricity Analysis</dc:title>
  <dc:creator>Tejas Ingle</dc:creator>
  <cp:lastModifiedBy>Tejas Ingle</cp:lastModifiedBy>
  <cp:revision>19</cp:revision>
  <dcterms:created xsi:type="dcterms:W3CDTF">2022-09-10T07:06:18Z</dcterms:created>
  <dcterms:modified xsi:type="dcterms:W3CDTF">2022-09-11T14:33:37Z</dcterms:modified>
</cp:coreProperties>
</file>