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81" r:id="rId4"/>
    <p:sldId id="282" r:id="rId5"/>
    <p:sldId id="274" r:id="rId6"/>
    <p:sldId id="276" r:id="rId7"/>
    <p:sldId id="277" r:id="rId8"/>
    <p:sldId id="278" r:id="rId9"/>
    <p:sldId id="275" r:id="rId10"/>
  </p:sldIdLst>
  <p:sldSz cx="12188825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5020" autoAdjust="0"/>
  </p:normalViewPr>
  <p:slideViewPr>
    <p:cSldViewPr>
      <p:cViewPr varScale="1">
        <p:scale>
          <a:sx n="87" d="100"/>
          <a:sy n="87" d="100"/>
        </p:scale>
        <p:origin x="528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404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B7DC3A2E-BC92-44B8-A4FC-8B4359B71017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י"ז/סיון/תשפ"א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92837A6B-DAA4-4C2D-AEAB-4E9E70095794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83AC91F-874C-4C13-99DE-B8F56AA5D671}" type="datetime1">
              <a:rPr lang="he-IL" smtClean="0"/>
              <a:pPr/>
              <a:t>י"ז/סיון/תשפ"א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3266150-FA26-45B5-BF0B-186B42A09DC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321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132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3201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6367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9557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7566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5267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241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501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תמונה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 flipH="1"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מלבן 12"/>
          <p:cNvSpPr/>
          <p:nvPr/>
        </p:nvSpPr>
        <p:spPr bwMode="hidden">
          <a:xfrm flipH="1"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מלבן 14"/>
          <p:cNvSpPr/>
          <p:nvPr/>
        </p:nvSpPr>
        <p:spPr bwMode="hidden">
          <a:xfrm flipH="1"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522412" y="1905000"/>
            <a:ext cx="9144000" cy="2667000"/>
          </a:xfrm>
        </p:spPr>
        <p:txBody>
          <a:bodyPr rtlCol="1">
            <a:normAutofit/>
          </a:bodyPr>
          <a:lstStyle>
            <a:lvl1pPr algn="r" rtl="1">
              <a:lnSpc>
                <a:spcPct val="80000"/>
              </a:lnSpc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2436812" y="5029200"/>
            <a:ext cx="8229600" cy="11430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noProof="0"/>
              <a:t>לחץ כדי לערוך סגנון כותרת משנה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noProof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6D8C502-38F5-48E8-BC94-506E90A4547B}" type="datetime1">
              <a:rPr lang="he-IL" smtClean="0"/>
              <a:pPr/>
              <a:t>י"ז/סיון/תשפ"א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 dirty="0"/>
          </a:p>
        </p:txBody>
      </p:sp>
      <p:sp useBgFill="1">
        <p:nvSpPr>
          <p:cNvPr id="20" name="צורה חופשית 9"/>
          <p:cNvSpPr>
            <a:spLocks/>
          </p:cNvSpPr>
          <p:nvPr/>
        </p:nvSpPr>
        <p:spPr bwMode="white">
          <a:xfrm flipH="1">
            <a:off x="1058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2" y="189723"/>
            <a:ext cx="9144000" cy="114455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522412" y="1905000"/>
            <a:ext cx="9144000" cy="4267200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2F70DB06-4D54-411D-AFD4-14D64D0C8739}" type="datetime1">
              <a:rPr lang="he-IL" smtClean="0"/>
              <a:pPr/>
              <a:t>י"ז/סיון/תשפ"א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 flipH="1">
            <a:off x="2874285" y="0"/>
            <a:ext cx="9314539" cy="6858000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 bwMode="hidden">
          <a:xfrm flipH="1">
            <a:off x="2970213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צורה חופשית 9"/>
          <p:cNvSpPr>
            <a:spLocks/>
          </p:cNvSpPr>
          <p:nvPr/>
        </p:nvSpPr>
        <p:spPr bwMode="hidden">
          <a:xfrm rot="16200000" flipH="1">
            <a:off x="-554715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1334757" y="685800"/>
            <a:ext cx="1295401" cy="5486400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205570" y="685800"/>
            <a:ext cx="7460842" cy="5486400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dirty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4C1FD7F-52F4-4729-AE7B-0BD7B24E038C}" type="datetime1">
              <a:rPr lang="he-IL" smtClean="0"/>
              <a:pPr/>
              <a:t>י"ז/סיון/תשפ"א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2" y="189723"/>
            <a:ext cx="9144000" cy="114455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522412" y="1905000"/>
            <a:ext cx="9144000" cy="4267200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1D450965-8814-4752-9012-7BF9C2DABFF7}" type="datetime1">
              <a:rPr lang="he-IL" smtClean="0"/>
              <a:pPr/>
              <a:t>י"ז/סיון/תשפ"א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תמונה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 flipH="1"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מלבן 17"/>
          <p:cNvSpPr/>
          <p:nvPr/>
        </p:nvSpPr>
        <p:spPr bwMode="hidden">
          <a:xfrm flipH="1"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3466" y="1905000"/>
            <a:ext cx="9142999" cy="2667000"/>
          </a:xfrm>
        </p:spPr>
        <p:txBody>
          <a:bodyPr rtlCol="1" anchor="b">
            <a:noAutofit/>
          </a:bodyPr>
          <a:lstStyle>
            <a:lvl1pPr algn="r" rtl="1">
              <a:defRPr sz="4800" b="0" cap="none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436812" y="5029200"/>
            <a:ext cx="8229601" cy="1143000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noProof="0"/>
              <a:t>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noProof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3CFF324-9629-4478-8DFD-1E917A0920DE}" type="datetime1">
              <a:rPr lang="he-IL" smtClean="0"/>
              <a:pPr/>
              <a:t>י"ז/סיון/תשפ"א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6" name="צורה חופשית 9"/>
          <p:cNvSpPr>
            <a:spLocks/>
          </p:cNvSpPr>
          <p:nvPr/>
        </p:nvSpPr>
        <p:spPr bwMode="hidden">
          <a:xfrm flipH="1">
            <a:off x="1058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2" y="189723"/>
            <a:ext cx="9144000" cy="114455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249860" y="1905000"/>
            <a:ext cx="4416552" cy="42672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marL="1920240" algn="r" rtl="1">
              <a:defRPr sz="1600"/>
            </a:lvl6pPr>
            <a:lvl7pPr marL="1920240" algn="r" rtl="1">
              <a:defRPr sz="1600"/>
            </a:lvl7pPr>
            <a:lvl8pPr marL="1920240" algn="r" rtl="1">
              <a:defRPr sz="1600"/>
            </a:lvl8pPr>
            <a:lvl9pPr marL="1920240" algn="r" rtl="1"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noProof="0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525461" y="1905000"/>
            <a:ext cx="4416552" cy="42672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marL="1920240" algn="r" rtl="1">
              <a:defRPr sz="1600"/>
            </a:lvl5pPr>
            <a:lvl6pPr marL="1920240" algn="r" rtl="1">
              <a:defRPr sz="1600"/>
            </a:lvl6pPr>
            <a:lvl7pPr marL="1920240" algn="r" rtl="1">
              <a:defRPr sz="1600"/>
            </a:lvl7pPr>
            <a:lvl8pPr marL="1920240" algn="r" rtl="1">
              <a:defRPr sz="1600"/>
            </a:lvl8pPr>
            <a:lvl9pPr marL="1920240" algn="r" rtl="1"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noProof="0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1DF564B4-374C-44AA-BDF3-07F3BD526D90}" type="datetime1">
              <a:rPr lang="he-IL" smtClean="0"/>
              <a:pPr/>
              <a:t>י"ז/סיון/תשפ"א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2" y="189723"/>
            <a:ext cx="9144000" cy="114455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249860" y="1905000"/>
            <a:ext cx="4416552" cy="7620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400" b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249860" y="2743200"/>
            <a:ext cx="4416552" cy="3429001"/>
          </a:xfrm>
        </p:spPr>
        <p:txBody>
          <a:bodyPr rtlCol="1"/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marL="1920240" algn="r" rtl="1">
              <a:defRPr sz="1600"/>
            </a:lvl6pPr>
            <a:lvl7pPr marL="1920240" algn="r" rtl="1">
              <a:defRPr sz="1600"/>
            </a:lvl7pPr>
            <a:lvl8pPr marL="1920240" algn="r" rtl="1">
              <a:defRPr sz="1600" baseline="0"/>
            </a:lvl8pPr>
            <a:lvl9pPr marL="1920240" algn="r" rtl="1">
              <a:defRPr sz="1600" baseline="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noProof="0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525461" y="1905000"/>
            <a:ext cx="4416552" cy="7620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400" b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525461" y="2743200"/>
            <a:ext cx="4416552" cy="3429001"/>
          </a:xfrm>
        </p:spPr>
        <p:txBody>
          <a:bodyPr rtlCol="1"/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marL="1920240" algn="r" rtl="1">
              <a:defRPr sz="1600"/>
            </a:lvl5pPr>
            <a:lvl6pPr marL="1920240" algn="r" rtl="1">
              <a:defRPr sz="1600"/>
            </a:lvl6pPr>
            <a:lvl7pPr marL="1920240" algn="r" rtl="1">
              <a:defRPr sz="1600"/>
            </a:lvl7pPr>
            <a:lvl8pPr marL="1920240" algn="r" rtl="1">
              <a:defRPr sz="1600"/>
            </a:lvl8pPr>
            <a:lvl9pPr marL="1920240" algn="r" rtl="1"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noProof="0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881C93AC-6B0A-42A0-831D-C78AC764DD92}" type="datetime1">
              <a:rPr lang="he-IL" smtClean="0"/>
              <a:pPr/>
              <a:t>י"ז/סיון/תשפ"א</a:t>
            </a:fld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2" y="189723"/>
            <a:ext cx="9144000" cy="114455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8003B7AE-A2BF-432E-97C4-A1ED114515FC}" type="datetime1">
              <a:rPr lang="he-IL" smtClean="0"/>
              <a:pPr/>
              <a:t>י"ז/סיון/תשפ"א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 flipH="1"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 bwMode="hidden">
          <a:xfrm flipH="1"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noProof="0"/>
              <a:t>הוסף כותרת תחתונה</a:t>
            </a:r>
          </a:p>
        </p:txBody>
      </p:sp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50EBB5B-4183-4ACE-A369-DE7759021971}" type="datetime1">
              <a:rPr lang="he-IL" smtClean="0"/>
              <a:pPr/>
              <a:t>י"ז/סיון/תשפ"א</a:t>
            </a:fld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צורה חופשית 15"/>
          <p:cNvSpPr>
            <a:spLocks/>
          </p:cNvSpPr>
          <p:nvPr/>
        </p:nvSpPr>
        <p:spPr bwMode="auto">
          <a:xfrm flipH="1">
            <a:off x="1540701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2" y="189723"/>
            <a:ext cx="9144000" cy="1144556"/>
          </a:xfrm>
        </p:spPr>
        <p:txBody>
          <a:bodyPr rtlCol="1" anchor="b">
            <a:normAutofit/>
          </a:bodyPr>
          <a:lstStyle>
            <a:lvl1pPr algn="r" rtl="1">
              <a:defRPr sz="3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722057" y="2087880"/>
            <a:ext cx="5791200" cy="3886200"/>
          </a:xfrm>
        </p:spPr>
        <p:txBody>
          <a:bodyPr rtlCol="1">
            <a:normAutofit/>
          </a:bodyPr>
          <a:lstStyle>
            <a:lvl1pPr algn="r" rtl="1"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7923212" y="3429000"/>
            <a:ext cx="2743200" cy="25146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dirty="0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BED61C2-8F25-47AA-8972-768326ECA085}" type="datetime1">
              <a:rPr lang="he-IL" smtClean="0"/>
              <a:pPr/>
              <a:t>י"ז/סיון/תשפ"א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צורה חופשית 15"/>
          <p:cNvSpPr>
            <a:spLocks/>
          </p:cNvSpPr>
          <p:nvPr/>
        </p:nvSpPr>
        <p:spPr bwMode="auto">
          <a:xfrm flipH="1">
            <a:off x="4512500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2" y="189723"/>
            <a:ext cx="9144000" cy="1144556"/>
          </a:xfrm>
        </p:spPr>
        <p:txBody>
          <a:bodyPr rtlCol="1" anchor="b">
            <a:normAutofit/>
          </a:bodyPr>
          <a:lstStyle>
            <a:lvl1pPr algn="r" rtl="1">
              <a:defRPr sz="3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"/>
          <p:cNvSpPr>
            <a:spLocks noGrp="1"/>
          </p:cNvSpPr>
          <p:nvPr>
            <p:ph type="pic" idx="1"/>
          </p:nvPr>
        </p:nvSpPr>
        <p:spPr>
          <a:xfrm flipH="1">
            <a:off x="4696967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 rtlCol="1">
            <a:normAutofit/>
          </a:bodyPr>
          <a:lstStyle>
            <a:lvl1pPr marL="0" indent="0" algn="ctr" rtl="1">
              <a:buNone/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1522414" y="3429000"/>
            <a:ext cx="2743200" cy="25146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noProof="0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678AF7E-FAB6-41B8-B1D5-FF209A2DECCC}" type="datetime1">
              <a:rPr lang="he-IL" smtClean="0"/>
              <a:pPr/>
              <a:t>י"ז/סיון/תשפ"א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522412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-IL" dirty="0"/>
              <a:t>לחץ כדי לערוך סגנון כותרת של תבנית בסיס</a:t>
            </a:r>
            <a:endParaRPr lang="he-IL" noProof="0" dirty="0"/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 flipH="1"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מלבן 16"/>
          <p:cNvSpPr/>
          <p:nvPr/>
        </p:nvSpPr>
        <p:spPr bwMode="hidden">
          <a:xfrm flipH="1"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522412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36560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noProof="0" dirty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293937" y="6420898"/>
            <a:ext cx="1219199" cy="23603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851F80A-90A4-492C-B32F-9DF66BF0C873}" type="datetime1">
              <a:rPr lang="he-IL" smtClean="0"/>
              <a:pPr/>
              <a:t>י"ז/סיון/תשפ"א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522412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38" name="צורה חופשית 9"/>
          <p:cNvSpPr>
            <a:spLocks/>
          </p:cNvSpPr>
          <p:nvPr/>
        </p:nvSpPr>
        <p:spPr bwMode="white">
          <a:xfrm flipH="1">
            <a:off x="1058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274320" indent="-274320" algn="r" defTabSz="914400" rtl="1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2625" indent="-274320" algn="r" defTabSz="914400" rtl="1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097280" indent="-274320" algn="r" defTabSz="914400" rtl="1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508760" indent="-274320" algn="r" defTabSz="914400" rtl="1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920240" indent="-274320" algn="r" defTabSz="914400" rtl="1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331720" indent="-274320" algn="r" defTabSz="914400" rtl="1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r" defTabSz="914400" rtl="1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r" defTabSz="914400" rtl="1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r" defTabSz="914400" rtl="1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7246540" y="3429000"/>
            <a:ext cx="4463480" cy="1431032"/>
          </a:xfrm>
        </p:spPr>
        <p:txBody>
          <a:bodyPr rtlCol="1">
            <a:normAutofit/>
          </a:bodyPr>
          <a:lstStyle/>
          <a:p>
            <a:pPr algn="r" rtl="1"/>
            <a:r>
              <a:rPr lang="he-IL" sz="7200" dirty="0">
                <a:latin typeface="Abraham" panose="00000500000000000000" pitchFamily="2" charset="-79"/>
                <a:cs typeface="Abraham" panose="00000500000000000000" pitchFamily="2" charset="-79"/>
              </a:rPr>
              <a:t>דוח גרסה   </a:t>
            </a:r>
            <a:endParaRPr lang="he-IL" sz="7200" dirty="0"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0B36B48C-D375-4051-BCAF-B610075A9568}"/>
              </a:ext>
            </a:extLst>
          </p:cNvPr>
          <p:cNvSpPr/>
          <p:nvPr/>
        </p:nvSpPr>
        <p:spPr>
          <a:xfrm>
            <a:off x="405780" y="5013176"/>
            <a:ext cx="43924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latin typeface="Algerian" panose="04020705040A02060702" pitchFamily="82" charset="0"/>
                <a:cs typeface="Aharoni" panose="02010803020104030203" pitchFamily="2" charset="-79"/>
              </a:rPr>
              <a:t>Version3</a:t>
            </a: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8768953" y="836712"/>
            <a:ext cx="3419872" cy="648478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חלוקת תפקידים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 flipH="1">
            <a:off x="1773932" y="2096852"/>
            <a:ext cx="9144000" cy="2664296"/>
          </a:xfrm>
        </p:spPr>
        <p:txBody>
          <a:bodyPr rtlCol="1">
            <a:normAutofit/>
          </a:bodyPr>
          <a:lstStyle/>
          <a:p>
            <a:pPr marL="0" indent="0">
              <a:buNone/>
            </a:pPr>
            <a:r>
              <a:rPr lang="he-IL" sz="3200" dirty="0">
                <a:latin typeface="Suez One" panose="00000500000000000000" pitchFamily="2" charset="-79"/>
                <a:cs typeface="Suez One" panose="00000500000000000000" pitchFamily="2" charset="-79"/>
              </a:rPr>
              <a:t>אלינור - מנהלת גרסה</a:t>
            </a:r>
          </a:p>
          <a:p>
            <a:pPr marL="0" indent="0">
              <a:buNone/>
            </a:pPr>
            <a:r>
              <a:rPr lang="he-IL" sz="3200" dirty="0">
                <a:latin typeface="Suez One" panose="00000500000000000000" pitchFamily="2" charset="-79"/>
                <a:cs typeface="Suez One" panose="00000500000000000000" pitchFamily="2" charset="-79"/>
              </a:rPr>
              <a:t>רעות, עמית – מפתחי צד שרת</a:t>
            </a:r>
          </a:p>
          <a:p>
            <a:pPr marL="0" indent="0" algn="r" rtl="1">
              <a:buNone/>
            </a:pPr>
            <a:r>
              <a:rPr lang="he-IL" sz="3200" dirty="0">
                <a:latin typeface="Suez One" panose="00000500000000000000" pitchFamily="2" charset="-79"/>
                <a:cs typeface="Suez One" panose="00000500000000000000" pitchFamily="2" charset="-79"/>
              </a:rPr>
              <a:t>הדס, רועי – מפתחי </a:t>
            </a:r>
            <a:r>
              <a:rPr lang="en-US" sz="3200" dirty="0">
                <a:latin typeface="Suez One" panose="00000500000000000000" pitchFamily="2" charset="-79"/>
                <a:cs typeface="Suez One" panose="00000500000000000000" pitchFamily="2" charset="-79"/>
              </a:rPr>
              <a:t>front-end</a:t>
            </a:r>
            <a:endParaRPr lang="he-IL" sz="3200" dirty="0">
              <a:latin typeface="Suez One" panose="00000500000000000000" pitchFamily="2" charset="-79"/>
              <a:cs typeface="Suez One" panose="00000500000000000000" pitchFamily="2" charset="-79"/>
            </a:endParaRPr>
          </a:p>
          <a:p>
            <a:pPr marL="0" indent="0" algn="r" rtl="1">
              <a:buNone/>
            </a:pPr>
            <a:r>
              <a:rPr lang="he-IL" sz="3200" dirty="0">
                <a:latin typeface="Suez One" panose="00000500000000000000" pitchFamily="2" charset="-79"/>
                <a:cs typeface="Suez One" panose="00000500000000000000" pitchFamily="2" charset="-79"/>
              </a:rPr>
              <a:t>נופת – אחראית בדיקות</a:t>
            </a:r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6238428" y="440465"/>
            <a:ext cx="5734372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דרישות שהיינו צריכים לממש 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B39C7-460D-46C9-B3F3-FC235C6FA4A5}"/>
              </a:ext>
            </a:extLst>
          </p:cNvPr>
          <p:cNvSpPr txBox="1"/>
          <p:nvPr/>
        </p:nvSpPr>
        <p:spPr>
          <a:xfrm>
            <a:off x="0" y="1925239"/>
            <a:ext cx="11972800" cy="4600105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r>
              <a:rPr lang="he-IL" sz="2000" b="1" dirty="0"/>
              <a:t>גרסה 2 ( השלמות):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בדיקת מצב אחרי טסטים שצריכים להיכשל, שמצב המערכת נשאר כמו שהוא  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טסטים של רכישה מכל הסוגים   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עדכון ה </a:t>
            </a:r>
            <a:r>
              <a:rPr lang="en-US" sz="2000" dirty="0"/>
              <a:t>state chart</a:t>
            </a:r>
            <a:r>
              <a:rPr lang="he-IL" sz="2000" dirty="0"/>
              <a:t>  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מימוש תבנית ה </a:t>
            </a:r>
            <a:r>
              <a:rPr lang="en-US" sz="2000" dirty="0"/>
              <a:t>observer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מימוש </a:t>
            </a:r>
            <a:r>
              <a:rPr lang="en-US" sz="2000" dirty="0"/>
              <a:t>https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טסטים מקביליים שהם </a:t>
            </a:r>
            <a:r>
              <a:rPr lang="en-US" sz="2000" dirty="0"/>
              <a:t>unit tests</a:t>
            </a:r>
            <a:endParaRPr lang="he-IL" sz="2000" dirty="0"/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עדכון דיאגרמת ארכיטקטורה עם תבנית ה </a:t>
            </a:r>
            <a:r>
              <a:rPr lang="en-US" sz="2000" dirty="0"/>
              <a:t>observer</a:t>
            </a:r>
            <a:r>
              <a:rPr lang="he-IL" sz="2000" dirty="0"/>
              <a:t> – (לעדכן את המחלקות שהוספנו)</a:t>
            </a:r>
            <a:endParaRPr lang="en-US" sz="2000" dirty="0"/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 עדכון מודל הארכיטקטורה בהתאם לתוספות החדשות ( דיברנו על רכיב ה</a:t>
            </a:r>
            <a:r>
              <a:rPr lang="en-US" sz="2000" dirty="0"/>
              <a:t>Notification</a:t>
            </a:r>
            <a:r>
              <a:rPr lang="he-IL" sz="2000" dirty="0"/>
              <a:t> רכיב הקליינט והתקשורת)</a:t>
            </a:r>
            <a:endParaRPr lang="en-US" sz="2000" dirty="0"/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מימוש של עדכוני זמן אמת שניתן לראות ב</a:t>
            </a:r>
            <a:r>
              <a:rPr lang="en-US" sz="2000" dirty="0"/>
              <a:t>GUI</a:t>
            </a:r>
            <a:endParaRPr lang="he-IL" sz="2000" dirty="0"/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Policy</a:t>
            </a:r>
            <a:r>
              <a:rPr lang="he-IL" sz="2000" dirty="0"/>
              <a:t> (מומש לא כולל </a:t>
            </a:r>
            <a:r>
              <a:rPr lang="en-US" sz="2000" dirty="0"/>
              <a:t>GUI</a:t>
            </a:r>
            <a:r>
              <a:rPr lang="he-IL" sz="2000" dirty="0"/>
              <a:t>)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סידור טסטים </a:t>
            </a:r>
            <a:r>
              <a:rPr lang="he-IL" sz="2000" dirty="0" err="1"/>
              <a:t>ויוזקייסים</a:t>
            </a:r>
            <a:endParaRPr lang="he-IL" b="1" dirty="0"/>
          </a:p>
        </p:txBody>
      </p:sp>
      <p:pic>
        <p:nvPicPr>
          <p:cNvPr id="12" name="גרפיקה 11" descr="סימן ביקורת">
            <a:extLst>
              <a:ext uri="{FF2B5EF4-FFF2-40B4-BE49-F238E27FC236}">
                <a16:creationId xmlns:a16="http://schemas.microsoft.com/office/drawing/2014/main" id="{E08CB67C-5630-4AD0-8DCB-499FBD996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9028" y="4157487"/>
            <a:ext cx="333772" cy="333772"/>
          </a:xfrm>
          <a:prstGeom prst="rect">
            <a:avLst/>
          </a:prstGeom>
        </p:spPr>
      </p:pic>
      <p:pic>
        <p:nvPicPr>
          <p:cNvPr id="15" name="גרפיקה 14" descr="סימן ביקורת">
            <a:extLst>
              <a:ext uri="{FF2B5EF4-FFF2-40B4-BE49-F238E27FC236}">
                <a16:creationId xmlns:a16="http://schemas.microsoft.com/office/drawing/2014/main" id="{1DF5C993-83FB-4DE7-A172-D95AF992E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9028" y="3725439"/>
            <a:ext cx="333772" cy="333772"/>
          </a:xfrm>
          <a:prstGeom prst="rect">
            <a:avLst/>
          </a:prstGeom>
        </p:spPr>
      </p:pic>
      <p:pic>
        <p:nvPicPr>
          <p:cNvPr id="16" name="גרפיקה 15" descr="סימן ביקורת">
            <a:extLst>
              <a:ext uri="{FF2B5EF4-FFF2-40B4-BE49-F238E27FC236}">
                <a16:creationId xmlns:a16="http://schemas.microsoft.com/office/drawing/2014/main" id="{75C6EB96-9FCB-4CB1-98DC-4E1755F07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9028" y="6055963"/>
            <a:ext cx="333772" cy="333772"/>
          </a:xfrm>
          <a:prstGeom prst="rect">
            <a:avLst/>
          </a:prstGeom>
        </p:spPr>
      </p:pic>
      <p:pic>
        <p:nvPicPr>
          <p:cNvPr id="7" name="גרפיקה 6" descr="סימן ביקורת">
            <a:extLst>
              <a:ext uri="{FF2B5EF4-FFF2-40B4-BE49-F238E27FC236}">
                <a16:creationId xmlns:a16="http://schemas.microsoft.com/office/drawing/2014/main" id="{E6666325-827D-4E4A-AF2B-2DE15BF1B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19120" y="2213271"/>
            <a:ext cx="333772" cy="333772"/>
          </a:xfrm>
          <a:prstGeom prst="rect">
            <a:avLst/>
          </a:prstGeom>
        </p:spPr>
      </p:pic>
      <p:pic>
        <p:nvPicPr>
          <p:cNvPr id="8" name="גרפיקה 7" descr="סימן ביקורת">
            <a:extLst>
              <a:ext uri="{FF2B5EF4-FFF2-40B4-BE49-F238E27FC236}">
                <a16:creationId xmlns:a16="http://schemas.microsoft.com/office/drawing/2014/main" id="{21F7C583-4FB4-42BA-A6BD-927CDDCB4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9028" y="2573311"/>
            <a:ext cx="333772" cy="333772"/>
          </a:xfrm>
          <a:prstGeom prst="rect">
            <a:avLst/>
          </a:prstGeom>
        </p:spPr>
      </p:pic>
      <p:pic>
        <p:nvPicPr>
          <p:cNvPr id="9" name="גרפיקה 8" descr="סימן ביקורת">
            <a:extLst>
              <a:ext uri="{FF2B5EF4-FFF2-40B4-BE49-F238E27FC236}">
                <a16:creationId xmlns:a16="http://schemas.microsoft.com/office/drawing/2014/main" id="{26F77E72-D9E7-4E9D-A1C9-D8C482901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19120" y="4517527"/>
            <a:ext cx="333772" cy="333772"/>
          </a:xfrm>
          <a:prstGeom prst="rect">
            <a:avLst/>
          </a:prstGeom>
        </p:spPr>
      </p:pic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528A3E22-3EE9-4377-8FAC-F0577C49A4FE}"/>
              </a:ext>
            </a:extLst>
          </p:cNvPr>
          <p:cNvGrpSpPr/>
          <p:nvPr/>
        </p:nvGrpSpPr>
        <p:grpSpPr>
          <a:xfrm>
            <a:off x="11639028" y="5669655"/>
            <a:ext cx="333772" cy="333772"/>
            <a:chOff x="11157551" y="5301912"/>
            <a:chExt cx="333772" cy="333772"/>
          </a:xfrm>
        </p:grpSpPr>
        <p:pic>
          <p:nvPicPr>
            <p:cNvPr id="11" name="גרפיקה 10" descr="סימן ביקורת">
              <a:extLst>
                <a:ext uri="{FF2B5EF4-FFF2-40B4-BE49-F238E27FC236}">
                  <a16:creationId xmlns:a16="http://schemas.microsoft.com/office/drawing/2014/main" id="{98E6BC7F-DD43-4E60-94A0-EE6C0B6B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57551" y="5301912"/>
              <a:ext cx="333772" cy="333772"/>
            </a:xfrm>
            <a:prstGeom prst="rect">
              <a:avLst/>
            </a:prstGeom>
          </p:spPr>
        </p:pic>
        <p:cxnSp>
          <p:nvCxnSpPr>
            <p:cNvPr id="14" name="מחבר ישר 13">
              <a:extLst>
                <a:ext uri="{FF2B5EF4-FFF2-40B4-BE49-F238E27FC236}">
                  <a16:creationId xmlns:a16="http://schemas.microsoft.com/office/drawing/2014/main" id="{7326D24C-51D2-4D4B-B02C-000461FE5081}"/>
                </a:ext>
              </a:extLst>
            </p:cNvPr>
            <p:cNvCxnSpPr>
              <a:cxnSpLocks/>
            </p:cNvCxnSpPr>
            <p:nvPr/>
          </p:nvCxnSpPr>
          <p:spPr>
            <a:xfrm>
              <a:off x="11316969" y="5383985"/>
              <a:ext cx="144016" cy="140618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גרפיקה 16" descr="סימן ביקורת">
            <a:extLst>
              <a:ext uri="{FF2B5EF4-FFF2-40B4-BE49-F238E27FC236}">
                <a16:creationId xmlns:a16="http://schemas.microsoft.com/office/drawing/2014/main" id="{0FDEAA20-CD59-4C68-B077-D16D6369D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08690" y="5304043"/>
            <a:ext cx="333772" cy="333772"/>
          </a:xfrm>
          <a:prstGeom prst="rect">
            <a:avLst/>
          </a:prstGeom>
        </p:spPr>
      </p:pic>
      <p:pic>
        <p:nvPicPr>
          <p:cNvPr id="18" name="גרפיקה 17" descr="סימן ביקורת">
            <a:extLst>
              <a:ext uri="{FF2B5EF4-FFF2-40B4-BE49-F238E27FC236}">
                <a16:creationId xmlns:a16="http://schemas.microsoft.com/office/drawing/2014/main" id="{621FD746-9B01-483E-8445-39DA22C56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61090" y="5456443"/>
            <a:ext cx="333772" cy="33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4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9530A99-21F3-408F-A96C-7F874D54F054}"/>
              </a:ext>
            </a:extLst>
          </p:cNvPr>
          <p:cNvSpPr txBox="1"/>
          <p:nvPr/>
        </p:nvSpPr>
        <p:spPr>
          <a:xfrm>
            <a:off x="-31545" y="1925239"/>
            <a:ext cx="11972800" cy="9787295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r>
              <a:rPr lang="he-IL" sz="2000" b="1" dirty="0"/>
              <a:t>גרסה 3: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חיבור למערכת </a:t>
            </a:r>
            <a:r>
              <a:rPr lang="en-US" sz="2000" dirty="0"/>
              <a:t>supply payment </a:t>
            </a:r>
            <a:r>
              <a:rPr lang="he-IL" sz="2000" dirty="0"/>
              <a:t> חיצונית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להוסיף </a:t>
            </a:r>
            <a:r>
              <a:rPr lang="en-US" sz="2000" dirty="0"/>
              <a:t>Data Layer </a:t>
            </a:r>
            <a:r>
              <a:rPr lang="he-IL" sz="2000" dirty="0"/>
              <a:t> ולסדר את כל </a:t>
            </a:r>
            <a:r>
              <a:rPr lang="he-IL" sz="2000" dirty="0" err="1"/>
              <a:t>הפרוייקט</a:t>
            </a:r>
            <a:endParaRPr lang="he-IL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חיבור לדאטה </a:t>
            </a:r>
            <a:r>
              <a:rPr lang="he-IL" sz="2000" dirty="0" err="1"/>
              <a:t>בייס</a:t>
            </a:r>
            <a:r>
              <a:rPr lang="he-IL" sz="2000" dirty="0"/>
              <a:t> מרוחק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קובץ אתחול מערכת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 מערכת נגד נפילות: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he-IL" dirty="0"/>
              <a:t>מערכות חיצוניות (פרמטרים +</a:t>
            </a:r>
            <a:r>
              <a:rPr lang="he-IL" dirty="0" err="1"/>
              <a:t>טיימאאוט</a:t>
            </a:r>
            <a:r>
              <a:rPr lang="he-IL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he-IL" dirty="0" err="1"/>
              <a:t>טיימאאוט</a:t>
            </a:r>
            <a:r>
              <a:rPr lang="he-IL" dirty="0"/>
              <a:t> ברכישה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he-IL" dirty="0"/>
              <a:t>ניתוק עם בסיס נתונים</a:t>
            </a:r>
          </a:p>
          <a:p>
            <a:pPr lvl="1"/>
            <a:endParaRPr lang="he-IL" sz="20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he-IL" sz="2000" dirty="0"/>
              <a:t>הצעת מחיר  (מומש לא כולל </a:t>
            </a:r>
            <a:r>
              <a:rPr lang="en-US" sz="2000" dirty="0"/>
              <a:t>GUI</a:t>
            </a:r>
            <a:r>
              <a:rPr lang="he-IL" sz="20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he-IL" sz="2000" dirty="0"/>
              <a:t>חתך יומי      (מומש לא כולל </a:t>
            </a:r>
            <a:r>
              <a:rPr lang="en-US" sz="2000" dirty="0"/>
              <a:t>GUI</a:t>
            </a:r>
            <a:r>
              <a:rPr lang="he-IL" sz="2000" dirty="0"/>
              <a:t>)</a:t>
            </a:r>
          </a:p>
          <a:p>
            <a:pPr lvl="1"/>
            <a:endParaRPr lang="he-IL" sz="2000" dirty="0"/>
          </a:p>
          <a:p>
            <a:pPr>
              <a:lnSpc>
                <a:spcPct val="150000"/>
              </a:lnSpc>
            </a:pPr>
            <a:endParaRPr lang="he-IL" b="1" dirty="0"/>
          </a:p>
          <a:p>
            <a:pPr>
              <a:lnSpc>
                <a:spcPct val="150000"/>
              </a:lnSpc>
            </a:pPr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r>
              <a:rPr lang="he-IL" b="1" dirty="0" err="1"/>
              <a:t>גרסא</a:t>
            </a:r>
            <a:r>
              <a:rPr lang="he-IL" b="1" dirty="0"/>
              <a:t> 3:</a:t>
            </a:r>
          </a:p>
        </p:txBody>
      </p:sp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6238428" y="440465"/>
            <a:ext cx="5734372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דרישות שהיינו צריכים לממש 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pic>
        <p:nvPicPr>
          <p:cNvPr id="30" name="גרפיקה 29" descr="סימן ביקורת">
            <a:extLst>
              <a:ext uri="{FF2B5EF4-FFF2-40B4-BE49-F238E27FC236}">
                <a16:creationId xmlns:a16="http://schemas.microsoft.com/office/drawing/2014/main" id="{9F6E3BE8-3665-4B4A-827B-34D4271B3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0064" y="2812205"/>
            <a:ext cx="333772" cy="333772"/>
          </a:xfrm>
          <a:prstGeom prst="rect">
            <a:avLst/>
          </a:prstGeom>
        </p:spPr>
      </p:pic>
      <p:pic>
        <p:nvPicPr>
          <p:cNvPr id="31" name="גרפיקה 30" descr="סימן ביקורת">
            <a:extLst>
              <a:ext uri="{FF2B5EF4-FFF2-40B4-BE49-F238E27FC236}">
                <a16:creationId xmlns:a16="http://schemas.microsoft.com/office/drawing/2014/main" id="{464C0104-F48C-4437-A014-0082D1D29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03427" y="2285279"/>
            <a:ext cx="333772" cy="333772"/>
          </a:xfrm>
          <a:prstGeom prst="rect">
            <a:avLst/>
          </a:prstGeom>
        </p:spPr>
      </p:pic>
      <p:pic>
        <p:nvPicPr>
          <p:cNvPr id="32" name="גרפיקה 31" descr="סימן ביקורת">
            <a:extLst>
              <a:ext uri="{FF2B5EF4-FFF2-40B4-BE49-F238E27FC236}">
                <a16:creationId xmlns:a16="http://schemas.microsoft.com/office/drawing/2014/main" id="{B10E188A-B170-4321-A83F-DA002D1C1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0064" y="3179980"/>
            <a:ext cx="333772" cy="333772"/>
          </a:xfrm>
          <a:prstGeom prst="rect">
            <a:avLst/>
          </a:prstGeom>
        </p:spPr>
      </p:pic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87BE0240-A5B0-4ED0-9AE3-4254FF7D6B43}"/>
              </a:ext>
            </a:extLst>
          </p:cNvPr>
          <p:cNvGrpSpPr/>
          <p:nvPr/>
        </p:nvGrpSpPr>
        <p:grpSpPr>
          <a:xfrm>
            <a:off x="11126006" y="5598351"/>
            <a:ext cx="333772" cy="333772"/>
            <a:chOff x="11157551" y="5301912"/>
            <a:chExt cx="333772" cy="333772"/>
          </a:xfrm>
        </p:grpSpPr>
        <p:pic>
          <p:nvPicPr>
            <p:cNvPr id="34" name="גרפיקה 33" descr="סימן ביקורת">
              <a:extLst>
                <a:ext uri="{FF2B5EF4-FFF2-40B4-BE49-F238E27FC236}">
                  <a16:creationId xmlns:a16="http://schemas.microsoft.com/office/drawing/2014/main" id="{A20B87A6-B240-44A3-83FB-4CF4B4766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57551" y="5301912"/>
              <a:ext cx="333772" cy="333772"/>
            </a:xfrm>
            <a:prstGeom prst="rect">
              <a:avLst/>
            </a:prstGeom>
          </p:spPr>
        </p:pic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FAD74C13-836F-4F3D-A50A-1D65D9757C91}"/>
                </a:ext>
              </a:extLst>
            </p:cNvPr>
            <p:cNvCxnSpPr>
              <a:cxnSpLocks/>
            </p:cNvCxnSpPr>
            <p:nvPr/>
          </p:nvCxnSpPr>
          <p:spPr>
            <a:xfrm>
              <a:off x="11316969" y="5383985"/>
              <a:ext cx="144016" cy="140618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98EFA197-0D19-41D9-B430-A68B59B262E7}"/>
              </a:ext>
            </a:extLst>
          </p:cNvPr>
          <p:cNvGrpSpPr/>
          <p:nvPr/>
        </p:nvGrpSpPr>
        <p:grpSpPr>
          <a:xfrm>
            <a:off x="11126006" y="5917883"/>
            <a:ext cx="333772" cy="333772"/>
            <a:chOff x="11157551" y="5301912"/>
            <a:chExt cx="333772" cy="333772"/>
          </a:xfrm>
        </p:grpSpPr>
        <p:pic>
          <p:nvPicPr>
            <p:cNvPr id="37" name="גרפיקה 36" descr="סימן ביקורת">
              <a:extLst>
                <a:ext uri="{FF2B5EF4-FFF2-40B4-BE49-F238E27FC236}">
                  <a16:creationId xmlns:a16="http://schemas.microsoft.com/office/drawing/2014/main" id="{6FCCACB7-45DB-4D91-B124-315C77F49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57551" y="5301912"/>
              <a:ext cx="333772" cy="333772"/>
            </a:xfrm>
            <a:prstGeom prst="rect">
              <a:avLst/>
            </a:prstGeom>
          </p:spPr>
        </p:pic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B4F59877-B846-473A-82E1-AE2026B62CB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6969" y="5383985"/>
              <a:ext cx="144016" cy="140618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569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7966620" y="116632"/>
            <a:ext cx="3574133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עדכון תוצרים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BA692-A958-4FB8-B8AB-20E6403B6217}"/>
              </a:ext>
            </a:extLst>
          </p:cNvPr>
          <p:cNvSpPr txBox="1"/>
          <p:nvPr/>
        </p:nvSpPr>
        <p:spPr>
          <a:xfrm>
            <a:off x="405780" y="836712"/>
            <a:ext cx="56521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dirty="0" err="1">
                <a:latin typeface="Suez One" panose="00000500000000000000" pitchFamily="2" charset="-79"/>
                <a:cs typeface="Suez One" panose="00000500000000000000" pitchFamily="2" charset="-79"/>
              </a:rPr>
              <a:t>WhiteDiagram</a:t>
            </a:r>
            <a:endParaRPr lang="en-US" sz="4000" dirty="0"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B9220D83-9651-4A7D-A97D-1E462A289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098" y="1712594"/>
            <a:ext cx="4275604" cy="5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3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7966620" y="116632"/>
            <a:ext cx="3574133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עדכון תוצרים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BA692-A958-4FB8-B8AB-20E6403B6217}"/>
              </a:ext>
            </a:extLst>
          </p:cNvPr>
          <p:cNvSpPr txBox="1"/>
          <p:nvPr/>
        </p:nvSpPr>
        <p:spPr>
          <a:xfrm>
            <a:off x="405780" y="836712"/>
            <a:ext cx="56521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dirty="0" err="1">
                <a:latin typeface="Suez One" panose="00000500000000000000" pitchFamily="2" charset="-79"/>
                <a:cs typeface="Suez One" panose="00000500000000000000" pitchFamily="2" charset="-79"/>
              </a:rPr>
              <a:t>WhiteDiagram</a:t>
            </a:r>
            <a:endParaRPr lang="en-US" sz="4000" dirty="0"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4A48EA70-0BE1-41E1-A226-1DE60E23752A}"/>
              </a:ext>
            </a:extLst>
          </p:cNvPr>
          <p:cNvGrpSpPr/>
          <p:nvPr/>
        </p:nvGrpSpPr>
        <p:grpSpPr>
          <a:xfrm>
            <a:off x="1845940" y="2204864"/>
            <a:ext cx="8568952" cy="3744415"/>
            <a:chOff x="2705166" y="1772817"/>
            <a:chExt cx="6975040" cy="2736304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DDFD0B01-1787-4490-B847-8716B98B7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840" t="18829" r="74" b="64178"/>
            <a:stretch/>
          </p:blipFill>
          <p:spPr>
            <a:xfrm>
              <a:off x="2705167" y="1772817"/>
              <a:ext cx="6975039" cy="2736304"/>
            </a:xfrm>
            <a:prstGeom prst="rect">
              <a:avLst/>
            </a:prstGeom>
          </p:spPr>
        </p:pic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08D692C5-5B36-4B5F-A780-8B9E3647291E}"/>
                </a:ext>
              </a:extLst>
            </p:cNvPr>
            <p:cNvSpPr/>
            <p:nvPr/>
          </p:nvSpPr>
          <p:spPr>
            <a:xfrm>
              <a:off x="5233195" y="2852935"/>
              <a:ext cx="4447011" cy="1656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ECB2E89B-498D-4F84-9ECE-D7175D072CE9}"/>
                </a:ext>
              </a:extLst>
            </p:cNvPr>
            <p:cNvSpPr/>
            <p:nvPr/>
          </p:nvSpPr>
          <p:spPr>
            <a:xfrm>
              <a:off x="4521499" y="4020055"/>
              <a:ext cx="1428897" cy="4170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9EBC0532-9A39-484C-85CE-5F3304B730B4}"/>
                </a:ext>
              </a:extLst>
            </p:cNvPr>
            <p:cNvSpPr/>
            <p:nvPr/>
          </p:nvSpPr>
          <p:spPr>
            <a:xfrm>
              <a:off x="3593525" y="4324908"/>
              <a:ext cx="772441" cy="1842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100D33F5-7590-490A-AAD1-86D5D7DD5749}"/>
                </a:ext>
              </a:extLst>
            </p:cNvPr>
            <p:cNvSpPr/>
            <p:nvPr/>
          </p:nvSpPr>
          <p:spPr>
            <a:xfrm>
              <a:off x="2705166" y="3681027"/>
              <a:ext cx="732825" cy="8280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0158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7966620" y="116632"/>
            <a:ext cx="3574133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עדכון תוצרים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BA692-A958-4FB8-B8AB-20E6403B6217}"/>
              </a:ext>
            </a:extLst>
          </p:cNvPr>
          <p:cNvSpPr txBox="1"/>
          <p:nvPr/>
        </p:nvSpPr>
        <p:spPr>
          <a:xfrm>
            <a:off x="405780" y="836712"/>
            <a:ext cx="56521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dirty="0" err="1">
                <a:latin typeface="Suez One" panose="00000500000000000000" pitchFamily="2" charset="-79"/>
                <a:cs typeface="Suez One" panose="00000500000000000000" pitchFamily="2" charset="-79"/>
              </a:rPr>
              <a:t>WhiteDiagram</a:t>
            </a:r>
            <a:endParaRPr lang="en-US" sz="4000" dirty="0"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273C4B88-2EFA-49BD-AB85-57915DD7C098}"/>
              </a:ext>
            </a:extLst>
          </p:cNvPr>
          <p:cNvGrpSpPr/>
          <p:nvPr/>
        </p:nvGrpSpPr>
        <p:grpSpPr>
          <a:xfrm>
            <a:off x="1917948" y="1729442"/>
            <a:ext cx="9351586" cy="5011926"/>
            <a:chOff x="1917948" y="1729442"/>
            <a:chExt cx="9351586" cy="501192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DDFD0B01-1787-4490-B847-8716B98B7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922" t="47109" r="1546" b="24475"/>
            <a:stretch/>
          </p:blipFill>
          <p:spPr>
            <a:xfrm>
              <a:off x="1917948" y="1729442"/>
              <a:ext cx="9351586" cy="5011926"/>
            </a:xfrm>
            <a:prstGeom prst="rect">
              <a:avLst/>
            </a:prstGeom>
          </p:spPr>
        </p:pic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8DCCFDA5-AF1C-4EC7-80B0-E3FACB73F0EF}"/>
                </a:ext>
              </a:extLst>
            </p:cNvPr>
            <p:cNvSpPr/>
            <p:nvPr/>
          </p:nvSpPr>
          <p:spPr>
            <a:xfrm>
              <a:off x="6598468" y="1729442"/>
              <a:ext cx="4464496" cy="22036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B15D6F84-B911-40CB-9255-6424A3C12A85}"/>
                </a:ext>
              </a:extLst>
            </p:cNvPr>
            <p:cNvSpPr/>
            <p:nvPr/>
          </p:nvSpPr>
          <p:spPr>
            <a:xfrm>
              <a:off x="1917948" y="4140696"/>
              <a:ext cx="2151856" cy="26006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2A4AC5B1-348C-45FC-8F53-0419F6703664}"/>
                </a:ext>
              </a:extLst>
            </p:cNvPr>
            <p:cNvSpPr/>
            <p:nvPr/>
          </p:nvSpPr>
          <p:spPr>
            <a:xfrm>
              <a:off x="3510508" y="1729442"/>
              <a:ext cx="2151856" cy="9878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85512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7966620" y="116632"/>
            <a:ext cx="3574133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עדכון תוצרים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BA692-A958-4FB8-B8AB-20E6403B6217}"/>
              </a:ext>
            </a:extLst>
          </p:cNvPr>
          <p:cNvSpPr txBox="1"/>
          <p:nvPr/>
        </p:nvSpPr>
        <p:spPr>
          <a:xfrm>
            <a:off x="405780" y="836712"/>
            <a:ext cx="56521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dirty="0" err="1">
                <a:latin typeface="Suez One" panose="00000500000000000000" pitchFamily="2" charset="-79"/>
                <a:cs typeface="Suez One" panose="00000500000000000000" pitchFamily="2" charset="-79"/>
              </a:rPr>
              <a:t>WhiteDiagram</a:t>
            </a:r>
            <a:endParaRPr lang="en-US" sz="4000" dirty="0"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63424707-08D2-48FB-BB1B-1983D31D8758}"/>
              </a:ext>
            </a:extLst>
          </p:cNvPr>
          <p:cNvGrpSpPr/>
          <p:nvPr/>
        </p:nvGrpSpPr>
        <p:grpSpPr>
          <a:xfrm>
            <a:off x="1629916" y="1772816"/>
            <a:ext cx="9577064" cy="4809988"/>
            <a:chOff x="1845940" y="2348880"/>
            <a:chExt cx="8772554" cy="4233924"/>
          </a:xfrm>
        </p:grpSpPr>
        <p:pic>
          <p:nvPicPr>
            <p:cNvPr id="11" name="תמונה 10">
              <a:extLst>
                <a:ext uri="{FF2B5EF4-FFF2-40B4-BE49-F238E27FC236}">
                  <a16:creationId xmlns:a16="http://schemas.microsoft.com/office/drawing/2014/main" id="{B9220D83-9651-4A7D-A97D-1E462A289C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9" t="68037" r="21565"/>
            <a:stretch/>
          </p:blipFill>
          <p:spPr>
            <a:xfrm>
              <a:off x="1845940" y="2348880"/>
              <a:ext cx="8772554" cy="4233924"/>
            </a:xfrm>
            <a:prstGeom prst="rect">
              <a:avLst/>
            </a:prstGeom>
          </p:spPr>
        </p:pic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5512D26B-E9F1-413B-B82B-E6C66CD18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522" t="54501" r="66087" b="41359"/>
            <a:stretch/>
          </p:blipFill>
          <p:spPr>
            <a:xfrm>
              <a:off x="3430116" y="2348880"/>
              <a:ext cx="1008112" cy="432048"/>
            </a:xfrm>
            <a:prstGeom prst="rect">
              <a:avLst/>
            </a:prstGeom>
          </p:spPr>
        </p:pic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F4FEB67E-7155-4708-AE87-62FF81B2B59A}"/>
                </a:ext>
              </a:extLst>
            </p:cNvPr>
            <p:cNvSpPr/>
            <p:nvPr/>
          </p:nvSpPr>
          <p:spPr>
            <a:xfrm>
              <a:off x="7162110" y="2348880"/>
              <a:ext cx="3456384" cy="8640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28117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7966620" y="116632"/>
            <a:ext cx="3574133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עדכון תוצרים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BA692-A958-4FB8-B8AB-20E6403B6217}"/>
              </a:ext>
            </a:extLst>
          </p:cNvPr>
          <p:cNvSpPr txBox="1"/>
          <p:nvPr/>
        </p:nvSpPr>
        <p:spPr>
          <a:xfrm>
            <a:off x="-170284" y="836712"/>
            <a:ext cx="56521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err="1">
                <a:latin typeface="Suez One" panose="00000500000000000000" pitchFamily="2" charset="-79"/>
                <a:cs typeface="Suez One" panose="00000500000000000000" pitchFamily="2" charset="-79"/>
              </a:rPr>
              <a:t>ArchitectureDiagram</a:t>
            </a:r>
            <a:endParaRPr lang="en-US" sz="4000" dirty="0"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DE6B677-FA94-4A1E-B0C6-D81349ECF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1844824"/>
            <a:ext cx="3458780" cy="4450918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95C3FE9B-0A9E-491B-8F4E-05AAE4F0E8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98" t="61477"/>
          <a:stretch/>
        </p:blipFill>
        <p:spPr>
          <a:xfrm>
            <a:off x="5506334" y="1860690"/>
            <a:ext cx="5869160" cy="4435052"/>
          </a:xfrm>
          <a:prstGeom prst="rect">
            <a:avLst/>
          </a:prstGeom>
        </p:spPr>
      </p:pic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201A82BE-8A3C-41C0-B0B5-530EC7A417DD}"/>
              </a:ext>
            </a:extLst>
          </p:cNvPr>
          <p:cNvCxnSpPr/>
          <p:nvPr/>
        </p:nvCxnSpPr>
        <p:spPr>
          <a:xfrm>
            <a:off x="4080584" y="3717032"/>
            <a:ext cx="1365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976321_TF02801065.potx" id="{2E52FB7E-1D18-4F1D-91FF-19ED14BF174A}" vid="{47573776-1474-4166-812E-56B751933C05}"/>
    </a:ext>
  </a:extLst>
</a:theme>
</file>

<file path=ppt/theme/theme2.xml><?xml version="1.0" encoding="utf-8"?>
<a:theme xmlns:a="http://schemas.openxmlformats.org/drawingml/2006/main" name="ערכת נושא של Offic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מצגת גווני אדמה (מסך רחב)</Template>
  <TotalTime>72</TotalTime>
  <Words>204</Words>
  <Application>Microsoft Office PowerPoint</Application>
  <PresentationFormat>מותאם אישית</PresentationFormat>
  <Paragraphs>69</Paragraphs>
  <Slides>9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9" baseType="lpstr">
      <vt:lpstr>Abraham</vt:lpstr>
      <vt:lpstr>Aharoni</vt:lpstr>
      <vt:lpstr>Algerian</vt:lpstr>
      <vt:lpstr>Arial</vt:lpstr>
      <vt:lpstr>Corbel</vt:lpstr>
      <vt:lpstr>Gisha</vt:lpstr>
      <vt:lpstr>Suez One</vt:lpstr>
      <vt:lpstr>Tahoma</vt:lpstr>
      <vt:lpstr>Wingdings</vt:lpstr>
      <vt:lpstr>Earthtones 16x9</vt:lpstr>
      <vt:lpstr>דוח גרסה   </vt:lpstr>
      <vt:lpstr>חלוקת תפקידים</vt:lpstr>
      <vt:lpstr>דרישות שהיינו צריכים לממש </vt:lpstr>
      <vt:lpstr>דרישות שהיינו צריכים לממש </vt:lpstr>
      <vt:lpstr>עדכון תוצרים</vt:lpstr>
      <vt:lpstr>עדכון תוצרים</vt:lpstr>
      <vt:lpstr>עדכון תוצרים</vt:lpstr>
      <vt:lpstr>עדכון תוצרים</vt:lpstr>
      <vt:lpstr>עדכון תוצרים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דוח גרסה</dc:title>
  <dc:creator>user</dc:creator>
  <cp:lastModifiedBy>user</cp:lastModifiedBy>
  <cp:revision>19</cp:revision>
  <dcterms:created xsi:type="dcterms:W3CDTF">2021-05-28T13:58:28Z</dcterms:created>
  <dcterms:modified xsi:type="dcterms:W3CDTF">2021-05-28T15:11:24Z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