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p:scale>
          <a:sx n="75" d="100"/>
          <a:sy n="75"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3710962" y="3930185"/>
            <a:ext cx="3359145" cy="1096899"/>
          </a:xfrm>
        </p:spPr>
        <p:txBody>
          <a:bodyPr/>
          <a:lstStyle/>
          <a:p>
            <a:pPr algn="ctr"/>
            <a:r>
              <a:rPr lang="he-IL" dirty="0"/>
              <a:t>גרסה מס 4</a:t>
            </a:r>
          </a:p>
          <a:p>
            <a:pPr algn="ctr"/>
            <a:r>
              <a:rPr lang="he-IL" dirty="0"/>
              <a:t>מציגה: הדס </a:t>
            </a:r>
            <a:r>
              <a:rPr lang="he-IL" dirty="0" err="1"/>
              <a:t>זעירא</a:t>
            </a:r>
            <a:endParaRPr lang="he-IL" dirty="0"/>
          </a:p>
        </p:txBody>
      </p:sp>
      <p:sp>
        <p:nvSpPr>
          <p:cNvPr id="5" name="תיבת טקסט 4">
            <a:extLst>
              <a:ext uri="{FF2B5EF4-FFF2-40B4-BE49-F238E27FC236}">
                <a16:creationId xmlns:a16="http://schemas.microsoft.com/office/drawing/2014/main" id="{4960B840-3DB3-4326-B623-A3B1589352DF}"/>
              </a:ext>
            </a:extLst>
          </p:cNvPr>
          <p:cNvSpPr txBox="1"/>
          <p:nvPr/>
        </p:nvSpPr>
        <p:spPr>
          <a:xfrm>
            <a:off x="1688209" y="1604377"/>
            <a:ext cx="7404652" cy="1323439"/>
          </a:xfrm>
          <a:prstGeom prst="rect">
            <a:avLst/>
          </a:prstGeom>
          <a:noFill/>
        </p:spPr>
        <p:txBody>
          <a:bodyPr wrap="square">
            <a:spAutoFit/>
          </a:bodyPr>
          <a:lstStyle/>
          <a:p>
            <a:pPr algn="ctr"/>
            <a:r>
              <a:rPr lang="he-IL" sz="4000" dirty="0"/>
              <a:t>מצגת כתה: </a:t>
            </a:r>
          </a:p>
          <a:p>
            <a:pPr algn="ctr"/>
            <a:r>
              <a:rPr lang="he-IL" sz="4000" dirty="0"/>
              <a:t>התאמת מערכת לשימוש בינלאומי </a:t>
            </a:r>
          </a:p>
        </p:txBody>
      </p:sp>
    </p:spTree>
    <p:extLst>
      <p:ext uri="{BB962C8B-B14F-4D97-AF65-F5344CB8AC3E}">
        <p14:creationId xmlns:p14="http://schemas.microsoft.com/office/powerpoint/2010/main" val="510315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22DC39-367A-4F22-9D62-F2C90108DF4F}"/>
              </a:ext>
            </a:extLst>
          </p:cNvPr>
          <p:cNvSpPr>
            <a:spLocks noGrp="1"/>
          </p:cNvSpPr>
          <p:nvPr>
            <p:ph type="title"/>
          </p:nvPr>
        </p:nvSpPr>
        <p:spPr>
          <a:xfrm>
            <a:off x="4495800" y="1193800"/>
            <a:ext cx="5321300" cy="546100"/>
          </a:xfrm>
        </p:spPr>
        <p:txBody>
          <a:bodyPr>
            <a:normAutofit/>
          </a:bodyPr>
          <a:lstStyle/>
          <a:p>
            <a:r>
              <a:rPr lang="he-IL" sz="2000" b="1" dirty="0">
                <a:solidFill>
                  <a:schemeClr val="tx1"/>
                </a:solidFill>
                <a:latin typeface="+mn-lt"/>
                <a:ea typeface="+mn-ea"/>
                <a:cs typeface="+mn-cs"/>
              </a:rPr>
              <a:t>דוגמה לכלי שהשתמשנו בו לבדיקת עומס</a:t>
            </a:r>
          </a:p>
        </p:txBody>
      </p:sp>
      <p:pic>
        <p:nvPicPr>
          <p:cNvPr id="5" name="תמונה 4">
            <a:extLst>
              <a:ext uri="{FF2B5EF4-FFF2-40B4-BE49-F238E27FC236}">
                <a16:creationId xmlns:a16="http://schemas.microsoft.com/office/drawing/2014/main" id="{1EDA7E3C-6244-4BFC-9449-AEA83EF7810B}"/>
              </a:ext>
            </a:extLst>
          </p:cNvPr>
          <p:cNvPicPr>
            <a:picLocks noChangeAspect="1"/>
          </p:cNvPicPr>
          <p:nvPr/>
        </p:nvPicPr>
        <p:blipFill>
          <a:blip r:embed="rId2"/>
          <a:stretch>
            <a:fillRect/>
          </a:stretch>
        </p:blipFill>
        <p:spPr>
          <a:xfrm>
            <a:off x="1088446" y="2068244"/>
            <a:ext cx="8287907" cy="3839111"/>
          </a:xfrm>
          <a:prstGeom prst="rect">
            <a:avLst/>
          </a:prstGeom>
        </p:spPr>
      </p:pic>
    </p:spTree>
    <p:extLst>
      <p:ext uri="{BB962C8B-B14F-4D97-AF65-F5344CB8AC3E}">
        <p14:creationId xmlns:p14="http://schemas.microsoft.com/office/powerpoint/2010/main" val="31895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413000" y="1257300"/>
            <a:ext cx="6997700" cy="800100"/>
          </a:xfrm>
        </p:spPr>
        <p:txBody>
          <a:bodyPr/>
          <a:lstStyle/>
          <a:p>
            <a:r>
              <a:rPr lang="he-IL" sz="4000" dirty="0" err="1"/>
              <a:t>בינאום</a:t>
            </a:r>
            <a:r>
              <a:rPr lang="he-IL" sz="4000" dirty="0"/>
              <a:t>, גלובליזציה </a:t>
            </a:r>
            <a:r>
              <a:rPr lang="he-IL" sz="4000" dirty="0" err="1"/>
              <a:t>ולוקאליזציה</a:t>
            </a:r>
            <a:endParaRPr lang="he-IL" sz="4000" dirty="0"/>
          </a:p>
        </p:txBody>
      </p:sp>
      <p:sp>
        <p:nvSpPr>
          <p:cNvPr id="3" name="כותרת משנה 2"/>
          <p:cNvSpPr>
            <a:spLocks noGrp="1"/>
          </p:cNvSpPr>
          <p:nvPr>
            <p:ph type="subTitle" idx="1"/>
          </p:nvPr>
        </p:nvSpPr>
        <p:spPr>
          <a:xfrm>
            <a:off x="1443567" y="2717333"/>
            <a:ext cx="7766936" cy="1096899"/>
          </a:xfrm>
        </p:spPr>
        <p:txBody>
          <a:bodyPr>
            <a:noAutofit/>
          </a:bodyPr>
          <a:lstStyle/>
          <a:p>
            <a:r>
              <a:rPr lang="he-IL" sz="2400" dirty="0" err="1"/>
              <a:t>לוקאליזציה</a:t>
            </a:r>
            <a:r>
              <a:rPr lang="he-IL" sz="2400" dirty="0"/>
              <a:t>, גלובליזציה </a:t>
            </a:r>
            <a:r>
              <a:rPr lang="he-IL" sz="2400" dirty="0" err="1"/>
              <a:t>ואינטרנליזיישן</a:t>
            </a:r>
            <a:r>
              <a:rPr lang="he-IL" sz="2400" dirty="0"/>
              <a:t> הם כולם מושגים שנשמעים דומים בקונספט שלהם, ואכן באמת אנשים רבים לא מבחינים ולא מבדילים ביניהם כמו שצריך. </a:t>
            </a:r>
          </a:p>
          <a:p>
            <a:r>
              <a:rPr lang="he-IL" sz="2400" dirty="0"/>
              <a:t>בכל אופן, דקויות קטנות אכן מבדילות ביניהם. על מנת להפוך חברה לעולמית, חשוב מאוד להבין את ההבדל.</a:t>
            </a:r>
          </a:p>
        </p:txBody>
      </p:sp>
    </p:spTree>
    <p:extLst>
      <p:ext uri="{BB962C8B-B14F-4D97-AF65-F5344CB8AC3E}">
        <p14:creationId xmlns:p14="http://schemas.microsoft.com/office/powerpoint/2010/main" val="20248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type="subTitle" idx="1"/>
          </p:nvPr>
        </p:nvSpPr>
        <p:spPr bwMode="auto">
          <a:xfrm>
            <a:off x="786294" y="1998612"/>
            <a:ext cx="8905702" cy="159018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גלובליזציה מתייחסת לכל פעילות שמקרבת את האנשים, התרבויות והכלכלות של מדינות שונות.</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 בעסקים, "גלובליזציה" מתייחסת לשיטות שבהן </a:t>
            </a:r>
            <a:r>
              <a:rPr kumimoji="0" lang="he-IL" altLang="he-IL" sz="2100" b="1" i="0" u="none" strike="noStrike" cap="none" normalizeH="0" baseline="0" dirty="0">
                <a:ln>
                  <a:noFill/>
                </a:ln>
                <a:solidFill>
                  <a:srgbClr val="202124"/>
                </a:solidFill>
                <a:effectLst/>
                <a:latin typeface="inherit"/>
                <a:cs typeface="Arial" panose="020B0604020202020204" pitchFamily="34" charset="0"/>
              </a:rPr>
              <a:t>ארגונים מתחברים טוב יותר ללקוחות</a:t>
            </a:r>
            <a:r>
              <a:rPr kumimoji="0" lang="he-IL" altLang="he-IL" sz="2100" b="0" i="0" u="none" strike="noStrike" cap="none" normalizeH="0" baseline="0" dirty="0">
                <a:ln>
                  <a:noFill/>
                </a:ln>
                <a:solidFill>
                  <a:srgbClr val="202124"/>
                </a:solidFill>
                <a:effectLst/>
                <a:latin typeface="inherit"/>
                <a:cs typeface="Arial" panose="020B0604020202020204" pitchFamily="34" charset="0"/>
              </a:rPr>
              <a:t> שלהם ברחבי העולם.</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 זה כולל כל היבט של פעילות בשווקים לאומיים שונים, החל מעיצוב מוצרים ועד שיווק.</a:t>
            </a:r>
            <a:r>
              <a:rPr kumimoji="0" lang="he-IL" altLang="he-IL" sz="800" b="0" i="0" u="none" strike="noStrike" cap="none" normalizeH="0" baseline="0" dirty="0">
                <a:ln>
                  <a:noFill/>
                </a:ln>
                <a:solidFill>
                  <a:schemeClr val="tx1"/>
                </a:solidFill>
                <a:effectLst/>
              </a:rPr>
              <a:t> </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5" name="תמונה 4"/>
          <p:cNvPicPr>
            <a:picLocks noChangeAspect="1"/>
          </p:cNvPicPr>
          <p:nvPr/>
        </p:nvPicPr>
        <p:blipFill>
          <a:blip r:embed="rId2"/>
          <a:stretch>
            <a:fillRect/>
          </a:stretch>
        </p:blipFill>
        <p:spPr>
          <a:xfrm>
            <a:off x="1466719" y="4548470"/>
            <a:ext cx="7544853" cy="790685"/>
          </a:xfrm>
          <a:prstGeom prst="rect">
            <a:avLst/>
          </a:prstGeom>
        </p:spPr>
      </p:pic>
      <p:sp>
        <p:nvSpPr>
          <p:cNvPr id="6" name="כותרת 1"/>
          <p:cNvSpPr txBox="1">
            <a:spLocks/>
          </p:cNvSpPr>
          <p:nvPr/>
        </p:nvSpPr>
        <p:spPr>
          <a:xfrm>
            <a:off x="3546116" y="778343"/>
            <a:ext cx="2961991" cy="790686"/>
          </a:xfrm>
          <a:prstGeom prst="rect">
            <a:avLst/>
          </a:prstGeom>
        </p:spPr>
        <p:txBody>
          <a:bodyPr vert="horz" lIns="91440" tIns="45720" rIns="91440" bIns="45720" rtlCol="0" anchor="b">
            <a:noAutofit/>
          </a:bodyPr>
          <a:lstStyle>
            <a:lvl1pPr algn="r" defTabSz="457200" rtl="1" eaLnBrk="1" latinLnBrk="0" hangingPunct="1">
              <a:spcBef>
                <a:spcPct val="0"/>
              </a:spcBef>
              <a:buNone/>
              <a:defRPr sz="54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600" b="1" dirty="0">
                <a:solidFill>
                  <a:schemeClr val="tx1"/>
                </a:solidFill>
                <a:latin typeface="+mn-lt"/>
                <a:ea typeface="+mn-ea"/>
                <a:cs typeface="+mn-cs"/>
              </a:rPr>
              <a:t>גלובליזציה</a:t>
            </a:r>
          </a:p>
        </p:txBody>
      </p:sp>
    </p:spTree>
    <p:extLst>
      <p:ext uri="{BB962C8B-B14F-4D97-AF65-F5344CB8AC3E}">
        <p14:creationId xmlns:p14="http://schemas.microsoft.com/office/powerpoint/2010/main" val="305843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416986" y="2026369"/>
            <a:ext cx="8040222" cy="1913352"/>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he-IL" altLang="he-IL" sz="2100" dirty="0" err="1">
                <a:solidFill>
                  <a:srgbClr val="202124"/>
                </a:solidFill>
                <a:latin typeface="inherit"/>
                <a:cs typeface="Arial" panose="020B0604020202020204" pitchFamily="34" charset="0"/>
              </a:rPr>
              <a:t>בינאום</a:t>
            </a:r>
            <a:r>
              <a:rPr lang="he-IL" altLang="he-IL" sz="2100" dirty="0">
                <a:solidFill>
                  <a:srgbClr val="202124"/>
                </a:solidFill>
                <a:latin typeface="inherit"/>
                <a:cs typeface="Arial" panose="020B0604020202020204" pitchFamily="34" charset="0"/>
              </a:rPr>
              <a:t> היא אסטרטגיה ארגונית הכוללת הפיכת מוצרים ושירותים ליותר מסתגלים, כך שהם יכולים להיכנס בקלות לשווקים לאומיים שונים. לעיתים קרובות הדבר מצריך סיוע של מומחים בנושא.</a:t>
            </a:r>
            <a:br>
              <a:rPr kumimoji="0" lang="he-IL" altLang="he-IL" sz="2100" b="0" i="0" u="none" strike="noStrike" cap="none" normalizeH="0" baseline="0" dirty="0">
                <a:ln>
                  <a:noFill/>
                </a:ln>
                <a:solidFill>
                  <a:srgbClr val="202124"/>
                </a:solidFill>
                <a:effectLst/>
                <a:latin typeface="inherit"/>
                <a:cs typeface="Arial" panose="020B0604020202020204" pitchFamily="34" charset="0"/>
              </a:rPr>
            </a:br>
            <a:br>
              <a:rPr kumimoji="0" lang="he-IL" altLang="he-IL" sz="2100" b="0" i="0" u="none" strike="noStrike" cap="none" normalizeH="0" baseline="0" dirty="0">
                <a:ln>
                  <a:noFill/>
                </a:ln>
                <a:solidFill>
                  <a:srgbClr val="202124"/>
                </a:solidFill>
                <a:effectLst/>
                <a:latin typeface="inherit"/>
                <a:cs typeface="Arial" panose="020B0604020202020204" pitchFamily="34" charset="0"/>
              </a:rPr>
            </a:br>
            <a:r>
              <a:rPr kumimoji="0" lang="he-IL" altLang="he-IL" sz="2100" b="0" i="0" u="none" strike="noStrike" cap="none" normalizeH="0" baseline="0" dirty="0">
                <a:ln>
                  <a:noFill/>
                </a:ln>
                <a:solidFill>
                  <a:srgbClr val="202124"/>
                </a:solidFill>
                <a:effectLst/>
                <a:latin typeface="inherit"/>
                <a:cs typeface="Arial" panose="020B0604020202020204" pitchFamily="34" charset="0"/>
              </a:rPr>
              <a:t>זהו למעשה הקונספט</a:t>
            </a:r>
            <a:r>
              <a:rPr kumimoji="0" lang="he-IL" altLang="he-IL" sz="2100" b="0" i="0" u="none" strike="noStrike" cap="none" normalizeH="0" dirty="0">
                <a:ln>
                  <a:noFill/>
                </a:ln>
                <a:solidFill>
                  <a:srgbClr val="202124"/>
                </a:solidFill>
                <a:effectLst/>
                <a:latin typeface="inherit"/>
                <a:cs typeface="Arial" panose="020B0604020202020204" pitchFamily="34" charset="0"/>
              </a:rPr>
              <a:t> </a:t>
            </a:r>
            <a:r>
              <a:rPr kumimoji="0" lang="he-IL" altLang="he-IL" sz="2100" b="0" i="0" u="none" strike="noStrike" cap="none" normalizeH="0" baseline="0" dirty="0">
                <a:ln>
                  <a:noFill/>
                </a:ln>
                <a:solidFill>
                  <a:srgbClr val="202124"/>
                </a:solidFill>
                <a:effectLst/>
                <a:latin typeface="inherit"/>
                <a:cs typeface="Arial" panose="020B0604020202020204" pitchFamily="34" charset="0"/>
              </a:rPr>
              <a:t>של תכנון מוצרים, שירותים ופעולות פנימיות בכדי </a:t>
            </a:r>
            <a:r>
              <a:rPr kumimoji="0" lang="he-IL" altLang="he-IL" sz="2100" b="1" i="0" u="none" strike="noStrike" cap="none" normalizeH="0" baseline="0" dirty="0">
                <a:ln>
                  <a:noFill/>
                </a:ln>
                <a:solidFill>
                  <a:srgbClr val="202124"/>
                </a:solidFill>
                <a:effectLst/>
                <a:latin typeface="inherit"/>
                <a:cs typeface="Arial" panose="020B0604020202020204" pitchFamily="34" charset="0"/>
              </a:rPr>
              <a:t>לאפשר התרחבות לשווקים בינלאומיים</a:t>
            </a:r>
            <a:r>
              <a:rPr kumimoji="0" lang="he-IL" altLang="he-IL" sz="2100" b="0" i="0" u="none" strike="noStrike" cap="none" normalizeH="0" baseline="0" dirty="0">
                <a:ln>
                  <a:noFill/>
                </a:ln>
                <a:solidFill>
                  <a:srgbClr val="202124"/>
                </a:solidFill>
                <a:effectLst/>
                <a:latin typeface="inherit"/>
                <a:cs typeface="Arial" panose="020B0604020202020204" pitchFamily="34" charset="0"/>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6" name="מלבן 5"/>
          <p:cNvSpPr/>
          <p:nvPr/>
        </p:nvSpPr>
        <p:spPr>
          <a:xfrm>
            <a:off x="2959554" y="742295"/>
            <a:ext cx="4955086" cy="646331"/>
          </a:xfrm>
          <a:prstGeom prst="rect">
            <a:avLst/>
          </a:prstGeom>
          <a:noFill/>
        </p:spPr>
        <p:txBody>
          <a:bodyPr wrap="square" lIns="91440" tIns="45720" rIns="91440" bIns="45720">
            <a:spAutoFit/>
          </a:bodyPr>
          <a:lstStyle/>
          <a:p>
            <a:r>
              <a:rPr lang="en-US" sz="3600" b="1" dirty="0"/>
              <a:t>Internationalization</a:t>
            </a:r>
          </a:p>
        </p:txBody>
      </p:sp>
      <p:pic>
        <p:nvPicPr>
          <p:cNvPr id="7" name="תמונה 6"/>
          <p:cNvPicPr>
            <a:picLocks noChangeAspect="1"/>
          </p:cNvPicPr>
          <p:nvPr/>
        </p:nvPicPr>
        <p:blipFill>
          <a:blip r:embed="rId2"/>
          <a:stretch>
            <a:fillRect/>
          </a:stretch>
        </p:blipFill>
        <p:spPr>
          <a:xfrm>
            <a:off x="1416986" y="4577464"/>
            <a:ext cx="8040222" cy="685896"/>
          </a:xfrm>
          <a:prstGeom prst="rect">
            <a:avLst/>
          </a:prstGeom>
        </p:spPr>
      </p:pic>
    </p:spTree>
    <p:extLst>
      <p:ext uri="{BB962C8B-B14F-4D97-AF65-F5344CB8AC3E}">
        <p14:creationId xmlns:p14="http://schemas.microsoft.com/office/powerpoint/2010/main" val="283197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683654" y="975059"/>
            <a:ext cx="2721244" cy="847842"/>
          </a:xfrm>
        </p:spPr>
        <p:txBody>
          <a:bodyPr>
            <a:normAutofit/>
          </a:bodyPr>
          <a:lstStyle/>
          <a:p>
            <a:pPr algn="r"/>
            <a:r>
              <a:rPr lang="he-IL" b="1" dirty="0">
                <a:solidFill>
                  <a:schemeClr val="tx1"/>
                </a:solidFill>
                <a:latin typeface="+mn-lt"/>
                <a:ea typeface="+mn-ea"/>
                <a:cs typeface="+mn-cs"/>
              </a:rPr>
              <a:t>לוקליזציה</a:t>
            </a:r>
          </a:p>
        </p:txBody>
      </p:sp>
      <p:sp>
        <p:nvSpPr>
          <p:cNvPr id="4" name="Rectangle 1"/>
          <p:cNvSpPr>
            <a:spLocks noGrp="1" noChangeArrowheads="1"/>
          </p:cNvSpPr>
          <p:nvPr>
            <p:ph idx="1"/>
          </p:nvPr>
        </p:nvSpPr>
        <p:spPr bwMode="auto">
          <a:xfrm>
            <a:off x="1503573" y="2117843"/>
            <a:ext cx="7081406" cy="197645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לוקליזציה היא </a:t>
            </a:r>
            <a:r>
              <a:rPr kumimoji="0" lang="he-IL" altLang="he-IL" sz="2100" b="1" i="0" u="none" strike="noStrike" cap="none" normalizeH="0" baseline="0" dirty="0">
                <a:ln>
                  <a:noFill/>
                </a:ln>
                <a:solidFill>
                  <a:srgbClr val="202124"/>
                </a:solidFill>
                <a:effectLst/>
                <a:latin typeface="inherit"/>
                <a:cs typeface="Arial" panose="020B0604020202020204" pitchFamily="34" charset="0"/>
              </a:rPr>
              <a:t>תהליך התאמת מוצר לשוק יעד ספציפי</a:t>
            </a:r>
            <a:r>
              <a:rPr kumimoji="0" lang="he-IL" altLang="he-IL" sz="2100" b="0" i="0" u="none" strike="noStrike" cap="none" normalizeH="0" baseline="0" dirty="0">
                <a:ln>
                  <a:noFill/>
                </a:ln>
                <a:solidFill>
                  <a:srgbClr val="202124"/>
                </a:solidFill>
                <a:effectLst/>
                <a:latin typeface="inherit"/>
                <a:cs typeface="Arial" panose="020B0604020202020204" pitchFamily="34" charset="0"/>
              </a:rPr>
              <a:t>. </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זה קורה בדרך כלל לאחר שהבינלאומיות התרחשה. </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כאשר בינלאומיות מפתחת מוצר שקל להתאים אותו לקהלים רבים במדינות רבות ושונות, </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solidFill>
                  <a:srgbClr val="202124"/>
                </a:solidFill>
                <a:effectLst/>
                <a:latin typeface="inherit"/>
                <a:cs typeface="Arial" panose="020B0604020202020204" pitchFamily="34" charset="0"/>
              </a:rPr>
              <a:t>לוקליזציה לוקחת את המוצר והופכת אותו לרלוונטי ביותר לשוק ספציפי אחד.</a:t>
            </a:r>
            <a:r>
              <a:rPr kumimoji="0" lang="he-IL" altLang="he-IL" sz="800" b="0" i="0" u="none" strike="noStrike" cap="none" normalizeH="0" baseline="0" dirty="0">
                <a:ln>
                  <a:noFill/>
                </a:ln>
                <a:solidFill>
                  <a:schemeClr val="tx1"/>
                </a:solidFill>
                <a:effectLst/>
              </a:rPr>
              <a:t> </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5" name="תמונה 4"/>
          <p:cNvPicPr>
            <a:picLocks noChangeAspect="1"/>
          </p:cNvPicPr>
          <p:nvPr/>
        </p:nvPicPr>
        <p:blipFill>
          <a:blip r:embed="rId2"/>
          <a:stretch>
            <a:fillRect/>
          </a:stretch>
        </p:blipFill>
        <p:spPr>
          <a:xfrm>
            <a:off x="1371876" y="4816840"/>
            <a:ext cx="7344800" cy="847843"/>
          </a:xfrm>
          <a:prstGeom prst="rect">
            <a:avLst/>
          </a:prstGeom>
        </p:spPr>
      </p:pic>
    </p:spTree>
    <p:extLst>
      <p:ext uri="{BB962C8B-B14F-4D97-AF65-F5344CB8AC3E}">
        <p14:creationId xmlns:p14="http://schemas.microsoft.com/office/powerpoint/2010/main" val="335677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211580" y="975059"/>
            <a:ext cx="7601116" cy="847842"/>
          </a:xfrm>
        </p:spPr>
        <p:txBody>
          <a:bodyPr>
            <a:normAutofit fontScale="90000"/>
          </a:bodyPr>
          <a:lstStyle/>
          <a:p>
            <a:pPr algn="r"/>
            <a:r>
              <a:rPr lang="he-IL" b="1" dirty="0">
                <a:solidFill>
                  <a:schemeClr val="tx1"/>
                </a:solidFill>
                <a:latin typeface="+mn-lt"/>
                <a:ea typeface="+mn-ea"/>
                <a:cs typeface="+mn-cs"/>
              </a:rPr>
              <a:t>תהליך התאמת מערכת לשימוש בינלאומי </a:t>
            </a:r>
          </a:p>
        </p:txBody>
      </p:sp>
      <p:sp>
        <p:nvSpPr>
          <p:cNvPr id="4" name="Rectangle 1"/>
          <p:cNvSpPr>
            <a:spLocks noGrp="1" noChangeArrowheads="1"/>
          </p:cNvSpPr>
          <p:nvPr>
            <p:ph idx="1"/>
          </p:nvPr>
        </p:nvSpPr>
        <p:spPr bwMode="auto">
          <a:xfrm>
            <a:off x="1569833" y="2494871"/>
            <a:ext cx="7759697" cy="2959793"/>
          </a:xfrm>
          <a:prstGeom prst="rect">
            <a:avLst/>
          </a:prstGeom>
          <a:noFill/>
          <a:ln>
            <a:noFill/>
          </a:ln>
          <a:effectLst/>
        </p:spPr>
        <p:txBody>
          <a:bodyPr vert="horz" wrap="square" lIns="0" tIns="-12696" rIns="0" bIns="-12696" numCol="1" anchor="ctr" anchorCtr="0" compatLnSpc="1">
            <a:prstTxWarp prst="textNoShape">
              <a:avLst/>
            </a:prstTxWarp>
            <a:spAutoFit/>
          </a:bodyPr>
          <a:lstStyle/>
          <a:p>
            <a:pPr lvl="1" defTabSz="914400" eaLnBrk="0" fontAlgn="base" hangingPunct="0">
              <a:spcBef>
                <a:spcPct val="0"/>
              </a:spcBef>
              <a:spcAft>
                <a:spcPct val="0"/>
              </a:spcAft>
              <a:buClrTx/>
              <a:buSzTx/>
              <a:buFont typeface="Wingdings" panose="05000000000000000000" pitchFamily="2" charset="2"/>
              <a:buChar char="q"/>
            </a:pPr>
            <a:r>
              <a:rPr lang="he-IL" altLang="he-IL" dirty="0">
                <a:solidFill>
                  <a:schemeClr val="tx1"/>
                </a:solidFill>
                <a:latin typeface="Arial" panose="020B0604020202020204" pitchFamily="34" charset="0"/>
                <a:cs typeface="Arial" panose="020B0604020202020204" pitchFamily="34" charset="0"/>
              </a:rPr>
              <a:t>נשאף להשתמש מראש, בכלים מותאמים ומוכרים בינלאומית. בחלקם לא נצליח, ונצטרך לבצע התאמות ספציפיות עבור מדינה</a:t>
            </a:r>
            <a:r>
              <a:rPr lang="en-US" altLang="he-IL" dirty="0">
                <a:solidFill>
                  <a:schemeClr val="tx1"/>
                </a:solidFill>
                <a:latin typeface="Arial" panose="020B0604020202020204" pitchFamily="34" charset="0"/>
                <a:cs typeface="Arial" panose="020B0604020202020204" pitchFamily="34" charset="0"/>
              </a:rPr>
              <a:t>/</a:t>
            </a:r>
            <a:r>
              <a:rPr lang="he-IL" altLang="he-IL" dirty="0">
                <a:solidFill>
                  <a:schemeClr val="tx1"/>
                </a:solidFill>
                <a:latin typeface="Arial" panose="020B0604020202020204" pitchFamily="34" charset="0"/>
                <a:cs typeface="Arial" panose="020B0604020202020204" pitchFamily="34" charset="0"/>
              </a:rPr>
              <a:t>תרבות</a:t>
            </a:r>
            <a:r>
              <a:rPr lang="en-US" altLang="he-IL" dirty="0">
                <a:solidFill>
                  <a:schemeClr val="tx1"/>
                </a:solidFill>
                <a:latin typeface="Arial" panose="020B0604020202020204" pitchFamily="34" charset="0"/>
                <a:cs typeface="Arial" panose="020B0604020202020204" pitchFamily="34" charset="0"/>
              </a:rPr>
              <a:t>/</a:t>
            </a:r>
            <a:r>
              <a:rPr lang="he-IL" altLang="he-IL" dirty="0">
                <a:solidFill>
                  <a:schemeClr val="tx1"/>
                </a:solidFill>
                <a:latin typeface="Arial" panose="020B0604020202020204" pitchFamily="34" charset="0"/>
                <a:cs typeface="Arial" panose="020B0604020202020204" pitchFamily="34" charset="0"/>
              </a:rPr>
              <a:t>קהילה ספציפית.</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endParaRPr lang="he-IL" altLang="he-IL" dirty="0">
              <a:solidFill>
                <a:schemeClr val="tx1"/>
              </a:solidFill>
              <a:latin typeface="Arial" panose="020B0604020202020204" pitchFamily="34" charset="0"/>
              <a:cs typeface="Arial" panose="020B0604020202020204" pitchFamily="34" charset="0"/>
            </a:endParaRP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מספרי טלפון.</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תאריך ושעה.</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מטבע. </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כיוון כתיבה.</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יחידות מידה.</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סימני פיסוק, קיצורים, נורמות כתיבה.</a:t>
            </a:r>
          </a:p>
          <a:p>
            <a:pPr marR="0" lvl="0" defTabSz="914400" eaLnBrk="0" fontAlgn="base" latinLnBrk="0" hangingPunct="0">
              <a:lnSpc>
                <a:spcPct val="100000"/>
              </a:lnSpc>
              <a:spcBef>
                <a:spcPct val="0"/>
              </a:spcBef>
              <a:spcAft>
                <a:spcPct val="0"/>
              </a:spcAft>
              <a:buClrTx/>
              <a:buSzTx/>
              <a:buFont typeface="Wingdings" panose="05000000000000000000" pitchFamily="2" charset="2"/>
              <a:buChar char="q"/>
              <a:tabLst/>
            </a:pPr>
            <a:r>
              <a:rPr lang="he-IL" altLang="he-IL" dirty="0">
                <a:solidFill>
                  <a:schemeClr val="tx1"/>
                </a:solidFill>
                <a:latin typeface="Arial" panose="020B0604020202020204" pitchFamily="34" charset="0"/>
                <a:cs typeface="Arial" panose="020B0604020202020204" pitchFamily="34" charset="0"/>
              </a:rPr>
              <a:t>שימוש בסמלים וסימנים מוכרים.</a:t>
            </a:r>
          </a:p>
          <a:p>
            <a:pPr marL="0" marR="0" lvl="0" indent="0" defTabSz="914400" eaLnBrk="0" fontAlgn="base" latinLnBrk="0" hangingPunct="0">
              <a:lnSpc>
                <a:spcPct val="100000"/>
              </a:lnSpc>
              <a:spcBef>
                <a:spcPct val="0"/>
              </a:spcBef>
              <a:spcAft>
                <a:spcPct val="0"/>
              </a:spcAft>
              <a:buClrTx/>
              <a:buSzTx/>
              <a:buNone/>
              <a:tabLst/>
            </a:pPr>
            <a:r>
              <a:rPr lang="he-IL" altLang="he-IL"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1288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683654" y="975059"/>
            <a:ext cx="2721244" cy="847842"/>
          </a:xfrm>
        </p:spPr>
        <p:txBody>
          <a:bodyPr>
            <a:normAutofit/>
          </a:bodyPr>
          <a:lstStyle/>
          <a:p>
            <a:pPr algn="r"/>
            <a:r>
              <a:rPr lang="en-US" b="1" dirty="0">
                <a:solidFill>
                  <a:schemeClr val="tx1"/>
                </a:solidFill>
                <a:latin typeface="+mn-lt"/>
                <a:ea typeface="+mn-ea"/>
                <a:cs typeface="+mn-cs"/>
              </a:rPr>
              <a:t>SLR</a:t>
            </a:r>
            <a:endParaRPr lang="he-IL" b="1" dirty="0">
              <a:solidFill>
                <a:schemeClr val="tx1"/>
              </a:solidFill>
              <a:latin typeface="+mn-lt"/>
              <a:ea typeface="+mn-ea"/>
              <a:cs typeface="+mn-cs"/>
            </a:endParaRPr>
          </a:p>
        </p:txBody>
      </p:sp>
      <p:sp>
        <p:nvSpPr>
          <p:cNvPr id="7" name="תיבת טקסט 6">
            <a:extLst>
              <a:ext uri="{FF2B5EF4-FFF2-40B4-BE49-F238E27FC236}">
                <a16:creationId xmlns:a16="http://schemas.microsoft.com/office/drawing/2014/main" id="{AE4A3C23-AD37-4488-B8B7-E7C5943AF307}"/>
              </a:ext>
            </a:extLst>
          </p:cNvPr>
          <p:cNvSpPr txBox="1"/>
          <p:nvPr/>
        </p:nvSpPr>
        <p:spPr>
          <a:xfrm>
            <a:off x="1988591" y="1480001"/>
            <a:ext cx="7746999" cy="3693319"/>
          </a:xfrm>
          <a:prstGeom prst="rect">
            <a:avLst/>
          </a:prstGeom>
          <a:noFill/>
        </p:spPr>
        <p:txBody>
          <a:bodyPr wrap="square" rtlCol="1">
            <a:spAutoFit/>
          </a:bodyPr>
          <a:lstStyle/>
          <a:p>
            <a:pPr algn="r" rtl="1"/>
            <a:r>
              <a:rPr lang="he-IL" dirty="0"/>
              <a:t>מה זה </a:t>
            </a:r>
            <a:r>
              <a:rPr lang="en-US" dirty="0"/>
              <a:t>SLR</a:t>
            </a:r>
            <a:r>
              <a:rPr lang="he-IL" dirty="0"/>
              <a:t>? </a:t>
            </a:r>
          </a:p>
          <a:p>
            <a:pPr algn="r" rtl="1"/>
            <a:endParaRPr lang="he-IL" dirty="0"/>
          </a:p>
          <a:p>
            <a:pPr algn="r" rtl="1"/>
            <a:r>
              <a:rPr lang="en-US" dirty="0"/>
              <a:t>Service Layer Requirements</a:t>
            </a:r>
            <a:r>
              <a:rPr lang="he-IL" dirty="0"/>
              <a:t>. </a:t>
            </a:r>
          </a:p>
          <a:p>
            <a:pPr algn="r" rtl="1"/>
            <a:r>
              <a:rPr lang="he-IL" dirty="0"/>
              <a:t>הצהרה רחבה של לקוח לספק שירות, המתארת את ציפיות השירות שלהם.</a:t>
            </a:r>
            <a:endParaRPr lang="en-US" dirty="0"/>
          </a:p>
          <a:p>
            <a:pPr algn="r" rtl="1"/>
            <a:endParaRPr lang="en-US" dirty="0"/>
          </a:p>
          <a:p>
            <a:pPr algn="r" rtl="1"/>
            <a:r>
              <a:rPr lang="he-IL" u="sng" dirty="0"/>
              <a:t>הקשר למדדים של דרישות רמת שירות.</a:t>
            </a:r>
          </a:p>
          <a:p>
            <a:pPr marL="285750" indent="-285750" algn="r" rtl="1">
              <a:buFont typeface="Wingdings" panose="05000000000000000000" pitchFamily="2" charset="2"/>
              <a:buChar char="ü"/>
            </a:pPr>
            <a:r>
              <a:rPr lang="he-IL" b="1" dirty="0"/>
              <a:t>הלקוח נותן הצהרה</a:t>
            </a:r>
            <a:r>
              <a:rPr lang="he-IL" dirty="0"/>
              <a:t> של דרישות ויעדים שהוא מצפה מאיתנו שנעמוד בהן מבחינת רמת שירות.</a:t>
            </a:r>
          </a:p>
          <a:p>
            <a:pPr marL="285750" indent="-285750" algn="r" rtl="1">
              <a:buFont typeface="Wingdings" panose="05000000000000000000" pitchFamily="2" charset="2"/>
              <a:buChar char="ü"/>
            </a:pPr>
            <a:r>
              <a:rPr lang="he-IL" dirty="0"/>
              <a:t>במקרה שלנו: </a:t>
            </a:r>
          </a:p>
          <a:p>
            <a:pPr marL="742950" lvl="1" indent="-285750" algn="r" rtl="1">
              <a:buFont typeface="Wingdings" panose="05000000000000000000" pitchFamily="2" charset="2"/>
              <a:buChar char="ü"/>
            </a:pPr>
            <a:r>
              <a:rPr lang="he-IL" dirty="0"/>
              <a:t>קיבלנו דרישות </a:t>
            </a:r>
            <a:r>
              <a:rPr lang="en-US" dirty="0"/>
              <a:t>SLO</a:t>
            </a:r>
            <a:r>
              <a:rPr lang="he-IL" dirty="0"/>
              <a:t> של קיבול ועומס. </a:t>
            </a:r>
          </a:p>
          <a:p>
            <a:pPr marL="742950" lvl="1" indent="-285750" algn="r" rtl="1">
              <a:buFont typeface="Wingdings" panose="05000000000000000000" pitchFamily="2" charset="2"/>
              <a:buChar char="ü"/>
            </a:pPr>
            <a:r>
              <a:rPr lang="he-IL" dirty="0"/>
              <a:t>קיבלנו מדדים </a:t>
            </a:r>
            <a:r>
              <a:rPr lang="en-US" dirty="0"/>
              <a:t>SLI</a:t>
            </a:r>
            <a:r>
              <a:rPr lang="he-IL" dirty="0"/>
              <a:t> עבור עמידה ביעדים והסכמה על מדדים מהלקוח. (</a:t>
            </a:r>
            <a:r>
              <a:rPr lang="en-US" dirty="0"/>
              <a:t>SLA</a:t>
            </a:r>
            <a:r>
              <a:rPr lang="he-IL" dirty="0"/>
              <a:t>).</a:t>
            </a:r>
          </a:p>
          <a:p>
            <a:pPr marL="1200150" lvl="2" indent="-285750" algn="r" rtl="1">
              <a:buFont typeface="Wingdings" panose="05000000000000000000" pitchFamily="2" charset="2"/>
              <a:buChar char="ü"/>
            </a:pPr>
            <a:r>
              <a:rPr lang="he-IL" dirty="0"/>
              <a:t>לדוגמא: </a:t>
            </a:r>
          </a:p>
          <a:p>
            <a:pPr marL="285750" indent="-285750" algn="r" rtl="1">
              <a:buFont typeface="Wingdings" panose="05000000000000000000" pitchFamily="2" charset="2"/>
              <a:buChar char="ü"/>
            </a:pPr>
            <a:endParaRPr lang="he-IL" dirty="0"/>
          </a:p>
        </p:txBody>
      </p:sp>
      <p:pic>
        <p:nvPicPr>
          <p:cNvPr id="9" name="תמונה 8">
            <a:extLst>
              <a:ext uri="{FF2B5EF4-FFF2-40B4-BE49-F238E27FC236}">
                <a16:creationId xmlns:a16="http://schemas.microsoft.com/office/drawing/2014/main" id="{D3FF8C3E-5EF2-4445-8773-664385BF18A6}"/>
              </a:ext>
            </a:extLst>
          </p:cNvPr>
          <p:cNvPicPr>
            <a:picLocks noChangeAspect="1"/>
          </p:cNvPicPr>
          <p:nvPr/>
        </p:nvPicPr>
        <p:blipFill>
          <a:blip r:embed="rId2"/>
          <a:stretch>
            <a:fillRect/>
          </a:stretch>
        </p:blipFill>
        <p:spPr>
          <a:xfrm>
            <a:off x="977900" y="4721540"/>
            <a:ext cx="6655145" cy="627119"/>
          </a:xfrm>
          <a:prstGeom prst="rect">
            <a:avLst/>
          </a:prstGeom>
        </p:spPr>
      </p:pic>
    </p:spTree>
    <p:extLst>
      <p:ext uri="{BB962C8B-B14F-4D97-AF65-F5344CB8AC3E}">
        <p14:creationId xmlns:p14="http://schemas.microsoft.com/office/powerpoint/2010/main" val="286914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683654" y="975059"/>
            <a:ext cx="2721244" cy="847842"/>
          </a:xfrm>
        </p:spPr>
        <p:txBody>
          <a:bodyPr>
            <a:normAutofit/>
          </a:bodyPr>
          <a:lstStyle/>
          <a:p>
            <a:pPr algn="r"/>
            <a:r>
              <a:rPr lang="he-IL" b="1" dirty="0">
                <a:solidFill>
                  <a:schemeClr val="tx1"/>
                </a:solidFill>
                <a:latin typeface="+mn-lt"/>
                <a:ea typeface="+mn-ea"/>
                <a:cs typeface="+mn-cs"/>
              </a:rPr>
              <a:t>הקשר ל-</a:t>
            </a:r>
            <a:r>
              <a:rPr lang="en-US" b="1" dirty="0">
                <a:solidFill>
                  <a:schemeClr val="tx1"/>
                </a:solidFill>
                <a:latin typeface="+mn-lt"/>
                <a:ea typeface="+mn-ea"/>
                <a:cs typeface="+mn-cs"/>
              </a:rPr>
              <a:t>SLR</a:t>
            </a:r>
            <a:endParaRPr lang="he-IL" b="1" dirty="0">
              <a:solidFill>
                <a:schemeClr val="tx1"/>
              </a:solidFill>
              <a:latin typeface="+mn-lt"/>
              <a:ea typeface="+mn-ea"/>
              <a:cs typeface="+mn-cs"/>
            </a:endParaRPr>
          </a:p>
        </p:txBody>
      </p:sp>
      <p:sp>
        <p:nvSpPr>
          <p:cNvPr id="7" name="תיבת טקסט 6">
            <a:extLst>
              <a:ext uri="{FF2B5EF4-FFF2-40B4-BE49-F238E27FC236}">
                <a16:creationId xmlns:a16="http://schemas.microsoft.com/office/drawing/2014/main" id="{AE4A3C23-AD37-4488-B8B7-E7C5943AF307}"/>
              </a:ext>
            </a:extLst>
          </p:cNvPr>
          <p:cNvSpPr txBox="1"/>
          <p:nvPr/>
        </p:nvSpPr>
        <p:spPr>
          <a:xfrm>
            <a:off x="1417091" y="1568901"/>
            <a:ext cx="7746999" cy="2585323"/>
          </a:xfrm>
          <a:prstGeom prst="rect">
            <a:avLst/>
          </a:prstGeom>
          <a:noFill/>
        </p:spPr>
        <p:txBody>
          <a:bodyPr wrap="square" rtlCol="1">
            <a:spAutoFit/>
          </a:bodyPr>
          <a:lstStyle/>
          <a:p>
            <a:pPr algn="r" rtl="1"/>
            <a:endParaRPr lang="en-US" dirty="0"/>
          </a:p>
          <a:p>
            <a:pPr algn="r" rtl="1"/>
            <a:r>
              <a:rPr lang="he-IL" u="sng" dirty="0"/>
              <a:t>הקשר </a:t>
            </a:r>
            <a:r>
              <a:rPr lang="he-IL" u="sng" dirty="0" err="1"/>
              <a:t>לבינאום</a:t>
            </a:r>
            <a:r>
              <a:rPr lang="he-IL" u="sng" dirty="0"/>
              <a:t>, לוקליזציה וגלובליזציה. </a:t>
            </a:r>
          </a:p>
          <a:p>
            <a:pPr marL="285750" indent="-285750" algn="r" rtl="1">
              <a:buFont typeface="Wingdings" panose="05000000000000000000" pitchFamily="2" charset="2"/>
              <a:buChar char="ü"/>
            </a:pPr>
            <a:r>
              <a:rPr lang="he-IL" dirty="0"/>
              <a:t>הלקוח ישאף לעמוד מראש ביעדים ובמדדים שיתאימו לשימוש בינלאומי, שיתאימו לשימוש למדינות וקהלים שונים. 	</a:t>
            </a:r>
          </a:p>
          <a:p>
            <a:pPr marL="742950" lvl="1" indent="-285750" algn="r" rtl="1">
              <a:buFont typeface="Wingdings" panose="05000000000000000000" pitchFamily="2" charset="2"/>
              <a:buChar char="ü"/>
            </a:pPr>
            <a:r>
              <a:rPr lang="he-IL" dirty="0"/>
              <a:t>קיבולת שתתמוך בכמות אנשים מספיקה להתרחבות בינלאומית.</a:t>
            </a:r>
          </a:p>
          <a:p>
            <a:pPr marL="742950" lvl="1" indent="-285750" algn="r" rtl="1">
              <a:buFont typeface="Wingdings" panose="05000000000000000000" pitchFamily="2" charset="2"/>
              <a:buChar char="ü"/>
            </a:pPr>
            <a:r>
              <a:rPr lang="he-IL" dirty="0"/>
              <a:t>דרישות עומס שיתייחסו לכמות השרתים שיש לנו בכל מדינה.</a:t>
            </a:r>
          </a:p>
          <a:p>
            <a:pPr marL="742950" lvl="1" indent="-285750" algn="r" rtl="1">
              <a:buFont typeface="Wingdings" panose="05000000000000000000" pitchFamily="2" charset="2"/>
              <a:buChar char="ü"/>
            </a:pPr>
            <a:r>
              <a:rPr lang="he-IL" dirty="0"/>
              <a:t>דרישות עומס שיותאמו לכמות האנשים הממוצעת המשתמש במדינות מסוימות </a:t>
            </a:r>
            <a:r>
              <a:rPr lang="en-US" dirty="0"/>
              <a:t>/</a:t>
            </a:r>
            <a:r>
              <a:rPr lang="he-IL" dirty="0"/>
              <a:t> קהילות מסוימות, בהתאם לשעות הרלוונטיות בכל מדינה.</a:t>
            </a:r>
          </a:p>
          <a:p>
            <a:pPr marL="285750" indent="-285750" algn="r" rtl="1">
              <a:buFont typeface="Wingdings" panose="05000000000000000000" pitchFamily="2" charset="2"/>
              <a:buChar char="ü"/>
            </a:pPr>
            <a:endParaRPr lang="he-IL" dirty="0"/>
          </a:p>
        </p:txBody>
      </p:sp>
    </p:spTree>
    <p:extLst>
      <p:ext uri="{BB962C8B-B14F-4D97-AF65-F5344CB8AC3E}">
        <p14:creationId xmlns:p14="http://schemas.microsoft.com/office/powerpoint/2010/main" val="117338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349500" y="975059"/>
            <a:ext cx="6489700" cy="847842"/>
          </a:xfrm>
        </p:spPr>
        <p:txBody>
          <a:bodyPr>
            <a:normAutofit/>
          </a:bodyPr>
          <a:lstStyle/>
          <a:p>
            <a:pPr algn="r"/>
            <a:r>
              <a:rPr lang="he-IL" b="1" dirty="0">
                <a:solidFill>
                  <a:schemeClr val="tx1"/>
                </a:solidFill>
                <a:latin typeface="+mn-lt"/>
                <a:ea typeface="+mn-ea"/>
                <a:cs typeface="+mn-cs"/>
              </a:rPr>
              <a:t>איך ההתאמות האלה נתמכות ?</a:t>
            </a:r>
          </a:p>
        </p:txBody>
      </p:sp>
      <p:sp>
        <p:nvSpPr>
          <p:cNvPr id="7" name="תיבת טקסט 6">
            <a:extLst>
              <a:ext uri="{FF2B5EF4-FFF2-40B4-BE49-F238E27FC236}">
                <a16:creationId xmlns:a16="http://schemas.microsoft.com/office/drawing/2014/main" id="{AE4A3C23-AD37-4488-B8B7-E7C5943AF307}"/>
              </a:ext>
            </a:extLst>
          </p:cNvPr>
          <p:cNvSpPr txBox="1"/>
          <p:nvPr/>
        </p:nvSpPr>
        <p:spPr>
          <a:xfrm>
            <a:off x="1885950" y="1346578"/>
            <a:ext cx="7746999" cy="1754326"/>
          </a:xfrm>
          <a:prstGeom prst="rect">
            <a:avLst/>
          </a:prstGeom>
          <a:noFill/>
        </p:spPr>
        <p:txBody>
          <a:bodyPr wrap="square" rtlCol="1">
            <a:spAutoFit/>
          </a:bodyPr>
          <a:lstStyle/>
          <a:p>
            <a:pPr algn="r" rtl="1"/>
            <a:endParaRPr lang="en-US" dirty="0"/>
          </a:p>
          <a:p>
            <a:pPr algn="r" rtl="1"/>
            <a:r>
              <a:rPr lang="he-IL" dirty="0"/>
              <a:t>לכל סוג של התאמה יש כלי אחר שבו ניתן להשתמש, מהצד של הלקוח עד לצד של השרת ושרתי האחסון.</a:t>
            </a:r>
            <a:endParaRPr lang="en-US" dirty="0"/>
          </a:p>
          <a:p>
            <a:pPr algn="r" rtl="1"/>
            <a:endParaRPr lang="en-US" dirty="0"/>
          </a:p>
          <a:p>
            <a:pPr algn="r" rtl="1"/>
            <a:r>
              <a:rPr lang="he-IL" dirty="0"/>
              <a:t>דוגמה לכלי לתרגומים והתאמות בשפה:</a:t>
            </a:r>
          </a:p>
          <a:p>
            <a:pPr marL="285750" indent="-285750" algn="r" rtl="1">
              <a:buFont typeface="Wingdings" panose="05000000000000000000" pitchFamily="2" charset="2"/>
              <a:buChar char="ü"/>
            </a:pPr>
            <a:endParaRPr lang="he-IL" dirty="0"/>
          </a:p>
        </p:txBody>
      </p:sp>
      <p:pic>
        <p:nvPicPr>
          <p:cNvPr id="4" name="תמונה 3">
            <a:extLst>
              <a:ext uri="{FF2B5EF4-FFF2-40B4-BE49-F238E27FC236}">
                <a16:creationId xmlns:a16="http://schemas.microsoft.com/office/drawing/2014/main" id="{581C448E-4110-4326-81B8-80F5A6D66335}"/>
              </a:ext>
            </a:extLst>
          </p:cNvPr>
          <p:cNvPicPr>
            <a:picLocks noChangeAspect="1"/>
          </p:cNvPicPr>
          <p:nvPr/>
        </p:nvPicPr>
        <p:blipFill>
          <a:blip r:embed="rId2"/>
          <a:stretch>
            <a:fillRect/>
          </a:stretch>
        </p:blipFill>
        <p:spPr>
          <a:xfrm>
            <a:off x="631326" y="2918426"/>
            <a:ext cx="7144747" cy="2257740"/>
          </a:xfrm>
          <a:prstGeom prst="rect">
            <a:avLst/>
          </a:prstGeom>
        </p:spPr>
      </p:pic>
      <p:pic>
        <p:nvPicPr>
          <p:cNvPr id="6" name="תמונה 5">
            <a:extLst>
              <a:ext uri="{FF2B5EF4-FFF2-40B4-BE49-F238E27FC236}">
                <a16:creationId xmlns:a16="http://schemas.microsoft.com/office/drawing/2014/main" id="{93589F30-26CB-4F27-852C-44E16FA02D73}"/>
              </a:ext>
            </a:extLst>
          </p:cNvPr>
          <p:cNvPicPr>
            <a:picLocks noChangeAspect="1"/>
          </p:cNvPicPr>
          <p:nvPr/>
        </p:nvPicPr>
        <p:blipFill>
          <a:blip r:embed="rId3"/>
          <a:stretch>
            <a:fillRect/>
          </a:stretch>
        </p:blipFill>
        <p:spPr>
          <a:xfrm>
            <a:off x="2488960" y="5176166"/>
            <a:ext cx="5287113" cy="1200318"/>
          </a:xfrm>
          <a:prstGeom prst="rect">
            <a:avLst/>
          </a:prstGeom>
        </p:spPr>
      </p:pic>
    </p:spTree>
    <p:extLst>
      <p:ext uri="{BB962C8B-B14F-4D97-AF65-F5344CB8AC3E}">
        <p14:creationId xmlns:p14="http://schemas.microsoft.com/office/powerpoint/2010/main" val="1890198438"/>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331</TotalTime>
  <Words>433</Words>
  <Application>Microsoft Office PowerPoint</Application>
  <PresentationFormat>מסך רחב</PresentationFormat>
  <Paragraphs>54</Paragraphs>
  <Slides>10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inherit</vt:lpstr>
      <vt:lpstr>Trebuchet MS</vt:lpstr>
      <vt:lpstr>Wingdings</vt:lpstr>
      <vt:lpstr>Wingdings 3</vt:lpstr>
      <vt:lpstr>פיאה</vt:lpstr>
      <vt:lpstr>מצגת של PowerPoint‏</vt:lpstr>
      <vt:lpstr>בינאום, גלובליזציה ולוקאליזציה</vt:lpstr>
      <vt:lpstr>מצגת של PowerPoint‏</vt:lpstr>
      <vt:lpstr>בינאום היא אסטרטגיה ארגונית הכוללת הפיכת מוצרים ושירותים ליותר מסתגלים, כך שהם יכולים להיכנס בקלות לשווקים לאומיים שונים. לעיתים קרובות הדבר מצריך סיוע של מומחים בנושא.  זהו למעשה הקונספט של תכנון מוצרים, שירותים ופעולות פנימיות בכדי לאפשר התרחבות לשווקים בינלאומיים.</vt:lpstr>
      <vt:lpstr>לוקליזציה</vt:lpstr>
      <vt:lpstr>תהליך התאמת מערכת לשימוש בינלאומי </vt:lpstr>
      <vt:lpstr>SLR</vt:lpstr>
      <vt:lpstr>הקשר ל-SLR</vt:lpstr>
      <vt:lpstr>איך ההתאמות האלה נתמכות ?</vt:lpstr>
      <vt:lpstr>דוגמה לכלי שהשתמשנו בו לבדיקת עומס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רועי בנחוס</dc:creator>
  <cp:lastModifiedBy>hadas zeira</cp:lastModifiedBy>
  <cp:revision>11</cp:revision>
  <dcterms:created xsi:type="dcterms:W3CDTF">2021-06-13T09:11:23Z</dcterms:created>
  <dcterms:modified xsi:type="dcterms:W3CDTF">2021-06-13T15:14:09Z</dcterms:modified>
</cp:coreProperties>
</file>