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2" r:id="rId3"/>
    <p:sldId id="261" r:id="rId4"/>
    <p:sldId id="263" r:id="rId5"/>
    <p:sldId id="264" r:id="rId6"/>
    <p:sldId id="266" r:id="rId7"/>
    <p:sldId id="265" r:id="rId8"/>
    <p:sldId id="267" r:id="rId9"/>
    <p:sldId id="268" r:id="rId10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A19057D7-29C8-4098-AA5A-D5B5080A0273}" type="datetime1">
              <a:rPr lang="he-IL" smtClean="0"/>
              <a:t>כ"א/אייר/תשפ"א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7ACF5E7-ACB0-497B-A8C6-F2E617B4631D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487BAAEE-F7BD-4A16-8518-0FD93306B6A0}" type="datetime1">
              <a:rPr lang="he-IL" smtClean="0"/>
              <a:t>כ"א/אייר/תשפ"א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37A705E3-E620-489D-9973-6221209A4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 useBgFill="1">
        <p:nvSpPr>
          <p:cNvPr id="10" name="מלבן 9"/>
          <p:cNvSpPr/>
          <p:nvPr/>
        </p:nvSpPr>
        <p:spPr>
          <a:xfrm flipH="1">
            <a:off x="1307868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1" name="מלבן 10"/>
          <p:cNvSpPr/>
          <p:nvPr/>
        </p:nvSpPr>
        <p:spPr>
          <a:xfrm flipH="1">
            <a:off x="1447799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5" name="מלבן 14"/>
          <p:cNvSpPr/>
          <p:nvPr/>
        </p:nvSpPr>
        <p:spPr>
          <a:xfrm flipH="1"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 flipH="1"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מחבר ישר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629101" y="2244830"/>
            <a:ext cx="8933796" cy="2437232"/>
          </a:xfrm>
        </p:spPr>
        <p:txBody>
          <a:bodyPr tIns="45720" bIns="45720" rtlCol="1" anchor="ctr">
            <a:normAutofit/>
          </a:bodyPr>
          <a:lstStyle>
            <a:lvl1pPr algn="ctr" rtl="1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626053" y="4682062"/>
            <a:ext cx="8936846" cy="457201"/>
          </a:xfrm>
        </p:spPr>
        <p:txBody>
          <a:bodyPr rtlCol="1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 rtl="1">
              <a:buNone/>
              <a:defRPr sz="1600"/>
            </a:lvl2pPr>
            <a:lvl3pPr marL="914400" indent="0" algn="ctr" rtl="1">
              <a:buNone/>
              <a:defRPr sz="16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20" name="מציין מיקום של תאריך 19"/>
          <p:cNvSpPr>
            <a:spLocks noGrp="1"/>
          </p:cNvSpPr>
          <p:nvPr>
            <p:ph type="dt" sz="half" idx="10"/>
          </p:nvPr>
        </p:nvSpPr>
        <p:spPr>
          <a:xfrm flipH="1">
            <a:off x="5318760" y="1341256"/>
            <a:ext cx="1554480" cy="485546"/>
          </a:xfrm>
        </p:spPr>
        <p:txBody>
          <a:bodyPr rtlCol="1"/>
          <a:lstStyle>
            <a:lvl1pPr algn="ctr" rtl="1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1"/>
            <a:fld id="{BF7160C1-15A3-436B-BE8D-A4D9E0EAAE91}" type="datetime1">
              <a:rPr lang="he-IL" smtClean="0"/>
              <a:t>כ"א/אייר/תשפ"א</a:t>
            </a:fld>
            <a:endParaRPr lang="en-US" dirty="0"/>
          </a:p>
        </p:txBody>
      </p:sp>
      <p:sp>
        <p:nvSpPr>
          <p:cNvPr id="21" name="מציין מיקום של כותרת תחתונה 20"/>
          <p:cNvSpPr>
            <a:spLocks noGrp="1"/>
          </p:cNvSpPr>
          <p:nvPr>
            <p:ph type="ftr" sz="quarter" idx="11"/>
          </p:nvPr>
        </p:nvSpPr>
        <p:spPr>
          <a:xfrm flipH="1">
            <a:off x="4832605" y="5177408"/>
            <a:ext cx="5730295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endParaRPr lang="en-US" dirty="0"/>
          </a:p>
        </p:txBody>
      </p:sp>
      <p:sp>
        <p:nvSpPr>
          <p:cNvPr id="22" name="מציין מיקום של מספר שקופית 21"/>
          <p:cNvSpPr>
            <a:spLocks noGrp="1"/>
          </p:cNvSpPr>
          <p:nvPr>
            <p:ph type="sldNum" sz="quarter" idx="12"/>
          </p:nvPr>
        </p:nvSpPr>
        <p:spPr>
          <a:xfrm flipH="1">
            <a:off x="1629100" y="5177408"/>
            <a:ext cx="1955980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1066800" y="2103120"/>
            <a:ext cx="10058400" cy="3849624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9E18CD11-5483-4186-9C9D-D99E7FE92433}" type="datetime1">
              <a:rPr lang="he-IL" smtClean="0"/>
              <a:t>כ"א/אייר/תשפ"א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rot="10800000" flipH="1">
            <a:off x="838200" y="762000"/>
            <a:ext cx="2362200" cy="5257800"/>
          </a:xfrm>
        </p:spPr>
        <p:txBody>
          <a:bodyPr vert="eaVert"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3276600" y="762000"/>
            <a:ext cx="8077200" cy="5257800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8128C7A3-6078-4E1D-A45D-7F8EB763EDD3}" type="datetime1">
              <a:rPr lang="he-IL" smtClean="0"/>
              <a:t>כ"א/אייר/תשפ"א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066800" y="2103120"/>
            <a:ext cx="10058400" cy="3849624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2AC4221-72F6-45F6-B2F2-4BE5E859C5B9}" type="datetime1">
              <a:rPr lang="he-IL" smtClean="0"/>
              <a:t>כ"א/אייר/תשפ"א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 useBgFill="1">
        <p:nvSpPr>
          <p:cNvPr id="23" name="מלבן 22"/>
          <p:cNvSpPr/>
          <p:nvPr/>
        </p:nvSpPr>
        <p:spPr>
          <a:xfrm flipH="1">
            <a:off x="1307868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4" name="מלבן 23"/>
          <p:cNvSpPr/>
          <p:nvPr/>
        </p:nvSpPr>
        <p:spPr>
          <a:xfrm flipH="1">
            <a:off x="1447799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30" name="מלבן 29"/>
          <p:cNvSpPr/>
          <p:nvPr/>
        </p:nvSpPr>
        <p:spPr>
          <a:xfrm flipH="1"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629156" y="2275165"/>
            <a:ext cx="8933688" cy="2406895"/>
          </a:xfrm>
        </p:spPr>
        <p:txBody>
          <a:bodyPr rtlCol="1" anchor="ctr">
            <a:normAutofit/>
          </a:bodyPr>
          <a:lstStyle>
            <a:lvl1pPr algn="ctr" rtl="1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 flipH="1"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623060" y="4682062"/>
            <a:ext cx="8939784" cy="457200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5318760" y="1344502"/>
            <a:ext cx="1554480" cy="498781"/>
          </a:xfrm>
        </p:spPr>
        <p:txBody>
          <a:bodyPr rtlCol="1"/>
          <a:lstStyle>
            <a:lvl1pPr algn="ctr" rtl="1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1"/>
            <a:fld id="{7E798AAF-4D28-4EAA-AAA2-0B0D10BF921A}" type="datetime1">
              <a:rPr lang="he-IL" smtClean="0"/>
              <a:t>כ"א/אייר/תשפ"א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902709" y="5177408"/>
            <a:ext cx="5660134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629157" y="5177408"/>
            <a:ext cx="1958339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 flipH="1">
            <a:off x="6461760" y="2103120"/>
            <a:ext cx="4663440" cy="3749040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1066800" y="2103120"/>
            <a:ext cx="4663440" cy="3749040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86298B-D689-4B54-8E0F-6FF70DC91813}" type="datetime1">
              <a:rPr lang="he-IL" smtClean="0"/>
              <a:t>כ"א/אייר/תשפ"א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58712" y="2074334"/>
            <a:ext cx="4663440" cy="64008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 algn="r" rtl="1">
              <a:buNone/>
              <a:defRPr sz="18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458712" y="2792472"/>
            <a:ext cx="4663440" cy="3163825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069848" y="2074334"/>
            <a:ext cx="4663440" cy="64008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 flipH="1">
            <a:off x="1069848" y="2792471"/>
            <a:ext cx="4663440" cy="3164509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73807155-A311-4510-8D30-D78E6A05356E}" type="datetime1">
              <a:rPr lang="he-IL" smtClean="0"/>
              <a:t>כ"א/אייר/תשפ"א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C61730B-C49D-4774-8B68-B748FEA5604F}" type="datetime1">
              <a:rPr lang="he-IL" smtClean="0"/>
              <a:t>כ"א/אייר/תשפ"א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5DD4575C-2D90-4767-8FC9-62CC2DF9AD34}" type="datetime1">
              <a:rPr lang="he-IL" smtClean="0"/>
              <a:t>כ"א/אייר/תשפ"א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 flipH="1">
            <a:off x="245534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 flipH="1">
            <a:off x="380324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71837" y="607392"/>
            <a:ext cx="3161963" cy="1645920"/>
          </a:xfrm>
        </p:spPr>
        <p:txBody>
          <a:bodyPr rtlCol="1" anchor="b">
            <a:normAutofit/>
          </a:bodyPr>
          <a:lstStyle>
            <a:lvl1pPr algn="r" defTabSz="914400" rtl="1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648200" y="609600"/>
            <a:ext cx="6858000" cy="5334000"/>
          </a:xfrm>
        </p:spPr>
        <p:txBody>
          <a:bodyPr rtlCol="1"/>
          <a:lstStyle>
            <a:lvl1pPr algn="r" rtl="1">
              <a:defRPr sz="19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71837" y="2336800"/>
            <a:ext cx="3161963" cy="36068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0"/>
          </p:nvPr>
        </p:nvSpPr>
        <p:spPr>
          <a:xfrm flipH="1">
            <a:off x="4648200" y="6035040"/>
            <a:ext cx="1955800" cy="36576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A177B91D-4277-4997-971F-08A00B31D816}" type="datetime1">
              <a:rPr lang="he-IL" smtClean="0"/>
              <a:t>כ"א/אייר/תשפ"א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>
          <a:xfrm flipH="1">
            <a:off x="6921499" y="6035040"/>
            <a:ext cx="45847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11" name="מציין מיקום של מספר שקופית 10"/>
          <p:cNvSpPr>
            <a:spLocks noGrp="1"/>
          </p:cNvSpPr>
          <p:nvPr>
            <p:ph type="sldNum" sz="quarter" idx="12"/>
          </p:nvPr>
        </p:nvSpPr>
        <p:spPr>
          <a:xfrm flipH="1">
            <a:off x="571837" y="6035040"/>
            <a:ext cx="1223435" cy="36576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 flipH="1">
            <a:off x="245534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4267200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1" anchor="t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4457700" y="6035040"/>
            <a:ext cx="2071963" cy="365760"/>
          </a:xfrm>
        </p:spPr>
        <p:txBody>
          <a:bodyPr rtlCol="1"/>
          <a:lstStyle>
            <a:lvl1pPr algn="r" rtl="1"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1"/>
            <a:fld id="{C5447206-BEB7-4694-8BE2-489006A54066}" type="datetime1">
              <a:rPr lang="he-IL" smtClean="0"/>
              <a:t>כ"א/אייר/תשפ"א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6991350" y="6035040"/>
            <a:ext cx="4588002" cy="365760"/>
          </a:xfrm>
        </p:spPr>
        <p:txBody>
          <a:bodyPr rtlCol="1"/>
          <a:lstStyle>
            <a:lvl1pPr marL="0" algn="r" defTabSz="914400" rtl="1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69976" y="6035040"/>
            <a:ext cx="1225296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 flipH="1">
            <a:off x="380324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69976" y="603504"/>
            <a:ext cx="3144774" cy="1645920"/>
          </a:xfrm>
        </p:spPr>
        <p:txBody>
          <a:bodyPr rtlCol="1" anchor="b">
            <a:noAutofit/>
          </a:bodyPr>
          <a:lstStyle>
            <a:lvl1pPr algn="r" rtl="1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69976" y="2386584"/>
            <a:ext cx="3144774" cy="3511296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מלבן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6"/>
          <p:cNvSpPr/>
          <p:nvPr/>
        </p:nvSpPr>
        <p:spPr>
          <a:xfrm flipH="1"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מלבן 7"/>
          <p:cNvSpPr/>
          <p:nvPr/>
        </p:nvSpPr>
        <p:spPr>
          <a:xfrm flipH="1"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" dirty="0"/>
              <a:t>לחץ כדי לערוך סגנונות טקסט של תבנית 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042161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7F10649-3B66-4FAF-A227-F0AA5C25BF42}" type="datetime1">
              <a:rPr lang="he-IL" smtClean="0"/>
              <a:t>כ"א/אייר/תשפ"א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53086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0668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lang="en-US" sz="3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82880" indent="-182880" algn="r" defTabSz="914400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viceStack/ServiceStack.OrmLite#transaction-suppor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קריב של סמל&#10;&#10;תיאור נוצר באופן אוטומטי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 flipH="1">
            <a:off x="1" y="10"/>
            <a:ext cx="12191979" cy="6857990"/>
          </a:xfrm>
          <a:prstGeom prst="rect">
            <a:avLst/>
          </a:prstGeom>
        </p:spPr>
      </p:pic>
      <p:sp>
        <p:nvSpPr>
          <p:cNvPr id="82" name="מלבן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44406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1035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383132" y="2355458"/>
            <a:ext cx="4775075" cy="1630907"/>
          </a:xfrm>
        </p:spPr>
        <p:txBody>
          <a:bodyPr rtlCol="1">
            <a:normAutofit/>
          </a:bodyPr>
          <a:lstStyle/>
          <a:p>
            <a:pPr rtl="1"/>
            <a:r>
              <a:rPr lang="af-ZA" sz="4400" dirty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ORM</a:t>
            </a:r>
            <a:endParaRPr lang="he" sz="4400" dirty="0">
              <a:solidFill>
                <a:schemeClr val="tx1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83132" y="3995988"/>
            <a:ext cx="4775075" cy="559656"/>
          </a:xfrm>
        </p:spPr>
        <p:txBody>
          <a:bodyPr rtlCol="1">
            <a:normAutofit/>
          </a:bodyPr>
          <a:lstStyle/>
          <a:p>
            <a:pPr rtl="1">
              <a:spcAft>
                <a:spcPts val="600"/>
              </a:spcAft>
            </a:pPr>
            <a:r>
              <a:rPr lang="en-US" b="0" i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object-relational mapping</a:t>
            </a:r>
            <a:endParaRPr lang="h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כותרת 1">
            <a:extLst>
              <a:ext uri="{FF2B5EF4-FFF2-40B4-BE49-F238E27FC236}">
                <a16:creationId xmlns:a16="http://schemas.microsoft.com/office/drawing/2014/main" id="{2112E49E-5050-4B7E-B66C-F43918F3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/>
          <a:lstStyle/>
          <a:p>
            <a:r>
              <a:rPr lang="he-IL" sz="4000" dirty="0"/>
              <a:t>קצת רקע</a:t>
            </a:r>
            <a:endParaRPr lang="he-IL" dirty="0"/>
          </a:p>
        </p:txBody>
      </p:sp>
      <p:sp>
        <p:nvSpPr>
          <p:cNvPr id="16" name="מציין מיקום טקסט 2">
            <a:extLst>
              <a:ext uri="{FF2B5EF4-FFF2-40B4-BE49-F238E27FC236}">
                <a16:creationId xmlns:a16="http://schemas.microsoft.com/office/drawing/2014/main" id="{FF87623D-A6C6-4F75-8610-5CED7D551EC9}"/>
              </a:ext>
            </a:extLst>
          </p:cNvPr>
          <p:cNvSpPr txBox="1">
            <a:spLocks/>
          </p:cNvSpPr>
          <p:nvPr/>
        </p:nvSpPr>
        <p:spPr>
          <a:xfrm flipH="1">
            <a:off x="6458712" y="2074334"/>
            <a:ext cx="4663440" cy="64008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182880" indent="-182880" algn="r" defTabSz="914400" rtl="1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3152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8016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6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800"/>
              <a:t>בשפה מונחית עצמים</a:t>
            </a:r>
            <a:endParaRPr lang="he-IL" dirty="0"/>
          </a:p>
        </p:txBody>
      </p:sp>
      <p:sp>
        <p:nvSpPr>
          <p:cNvPr id="17" name="מציין מיקום תוכן 3">
            <a:extLst>
              <a:ext uri="{FF2B5EF4-FFF2-40B4-BE49-F238E27FC236}">
                <a16:creationId xmlns:a16="http://schemas.microsoft.com/office/drawing/2014/main" id="{1ECC7FAB-01F6-4707-B1B4-BB6AED1A47EF}"/>
              </a:ext>
            </a:extLst>
          </p:cNvPr>
          <p:cNvSpPr txBox="1">
            <a:spLocks/>
          </p:cNvSpPr>
          <p:nvPr/>
        </p:nvSpPr>
        <p:spPr>
          <a:xfrm flipH="1">
            <a:off x="6458712" y="2714414"/>
            <a:ext cx="4663440" cy="3163825"/>
          </a:xfrm>
          <a:prstGeom prst="rect">
            <a:avLst/>
          </a:prstGeom>
        </p:spPr>
        <p:txBody>
          <a:bodyPr/>
          <a:lstStyle>
            <a:lvl1pPr marL="182880" indent="-182880" algn="r" defTabSz="914400" rtl="1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3152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8016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6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altLang="he-IL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אובייקטים (מופעים) מתייחסים זה לזה ולכן יוצרים גרף במובן המתמטי (רשת הכוללת לולאות ומעגלים)</a:t>
            </a:r>
            <a:r>
              <a:rPr lang="he-IL" altLang="he-IL"/>
              <a:t> </a:t>
            </a:r>
          </a:p>
          <a:p>
            <a:endParaRPr lang="he-IL" dirty="0"/>
          </a:p>
        </p:txBody>
      </p:sp>
      <p:sp>
        <p:nvSpPr>
          <p:cNvPr id="18" name="מציין מיקום טקסט 4">
            <a:extLst>
              <a:ext uri="{FF2B5EF4-FFF2-40B4-BE49-F238E27FC236}">
                <a16:creationId xmlns:a16="http://schemas.microsoft.com/office/drawing/2014/main" id="{2FD5A833-F77E-4100-BCF2-9885B62227F2}"/>
              </a:ext>
            </a:extLst>
          </p:cNvPr>
          <p:cNvSpPr txBox="1">
            <a:spLocks/>
          </p:cNvSpPr>
          <p:nvPr/>
        </p:nvSpPr>
        <p:spPr>
          <a:xfrm flipH="1">
            <a:off x="1069848" y="2074334"/>
            <a:ext cx="4663440" cy="640080"/>
          </a:xfrm>
          <a:prstGeom prst="rect">
            <a:avLst/>
          </a:prstGeom>
        </p:spPr>
        <p:txBody>
          <a:bodyPr/>
          <a:lstStyle>
            <a:lvl1pPr marL="182880" indent="-182880" algn="r" defTabSz="914400" rtl="1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3152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8016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6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altLang="he-IL" sz="1800">
                <a:latin typeface="Arial" panose="020B0604020202020204" pitchFamily="34" charset="0"/>
              </a:rPr>
              <a:t>בסכמות רלציוניות</a:t>
            </a:r>
            <a:endParaRPr lang="he-IL" dirty="0"/>
          </a:p>
        </p:txBody>
      </p:sp>
      <p:sp>
        <p:nvSpPr>
          <p:cNvPr id="19" name="מציין מיקום תוכן 5">
            <a:extLst>
              <a:ext uri="{FF2B5EF4-FFF2-40B4-BE49-F238E27FC236}">
                <a16:creationId xmlns:a16="http://schemas.microsoft.com/office/drawing/2014/main" id="{B5447B98-B347-41D7-B52E-E69ED8CDD1C3}"/>
              </a:ext>
            </a:extLst>
          </p:cNvPr>
          <p:cNvSpPr txBox="1">
            <a:spLocks/>
          </p:cNvSpPr>
          <p:nvPr/>
        </p:nvSpPr>
        <p:spPr>
          <a:xfrm flipH="1">
            <a:off x="1069848" y="2714414"/>
            <a:ext cx="4663440" cy="3164509"/>
          </a:xfrm>
          <a:prstGeom prst="rect">
            <a:avLst/>
          </a:prstGeom>
        </p:spPr>
        <p:txBody>
          <a:bodyPr/>
          <a:lstStyle>
            <a:lvl1pPr marL="182880" indent="-182880" algn="r" defTabSz="914400" rtl="1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3152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8016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6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altLang="he-IL" sz="1600">
                <a:latin typeface="Arial" panose="020B0604020202020204" pitchFamily="34" charset="0"/>
              </a:rPr>
              <a:t>מגדירים</a:t>
            </a:r>
            <a:r>
              <a:rPr lang="he-IL" altLang="he-IL">
                <a:latin typeface="Arial" panose="020B0604020202020204" pitchFamily="34" charset="0"/>
              </a:rPr>
              <a:t> </a:t>
            </a:r>
            <a:r>
              <a:rPr lang="he-IL" altLang="he-IL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טבלאות המבוססות על אלגברה רלציונית, המגדירה צמדים (או יותר)</a:t>
            </a:r>
            <a:r>
              <a:rPr lang="en-US" altLang="he-IL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he-IL" altLang="he-IL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הטרוגניים מקושרים (מקבץ קבוצות של שדות נתונים לשורה (רשומה)</a:t>
            </a:r>
            <a:r>
              <a:rPr lang="en-US" altLang="he-IL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he-IL" altLang="he-IL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עם טיפוסים שונים לכל שדה).</a:t>
            </a:r>
            <a:r>
              <a:rPr lang="he-IL" altLang="he-IL" sz="600"/>
              <a:t> </a:t>
            </a:r>
            <a:endParaRPr lang="he-IL" altLang="he-IL">
              <a:latin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20" name="מציין מיקום של תאריך 6">
            <a:extLst>
              <a:ext uri="{FF2B5EF4-FFF2-40B4-BE49-F238E27FC236}">
                <a16:creationId xmlns:a16="http://schemas.microsoft.com/office/drawing/2014/main" id="{F28F82CC-C4AA-4BCC-A48C-D7E0A034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/>
          <a:lstStyle/>
          <a:p>
            <a:pPr rtl="1"/>
            <a:fld id="{73807155-A311-4510-8D30-D78E6A05356E}" type="datetime1">
              <a:rPr lang="he-IL" smtClean="0"/>
              <a:t>כ"א/אייר/תשפ"א</a:t>
            </a:fld>
            <a:endParaRPr lang="en-US"/>
          </a:p>
        </p:txBody>
      </p:sp>
      <p:pic>
        <p:nvPicPr>
          <p:cNvPr id="21" name="Picture 6" descr="קורס:&quot;תקציר UML&quot;שיעור 4: תרשימי תיכון - עיטם רובוטיקה">
            <a:extLst>
              <a:ext uri="{FF2B5EF4-FFF2-40B4-BE49-F238E27FC236}">
                <a16:creationId xmlns:a16="http://schemas.microsoft.com/office/drawing/2014/main" id="{0B9EB384-A3D1-4975-88A0-6B1F208CE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08" y="3605373"/>
            <a:ext cx="4663440" cy="27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Relational Table Model Example | Qt SQL 5.12.11">
            <a:extLst>
              <a:ext uri="{FF2B5EF4-FFF2-40B4-BE49-F238E27FC236}">
                <a16:creationId xmlns:a16="http://schemas.microsoft.com/office/drawing/2014/main" id="{B0D8D57A-181B-4C7C-877D-AB1D28335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2" r="3271" b="11656"/>
          <a:stretch/>
        </p:blipFill>
        <p:spPr bwMode="auto">
          <a:xfrm>
            <a:off x="795752" y="4330056"/>
            <a:ext cx="528866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98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">
            <a:extLst>
              <a:ext uri="{FF2B5EF4-FFF2-40B4-BE49-F238E27FC236}">
                <a16:creationId xmlns:a16="http://schemas.microsoft.com/office/drawing/2014/main" id="{C8B00722-423C-4AD1-95AA-77E9E1CB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/>
          <a:lstStyle/>
          <a:p>
            <a:r>
              <a:rPr lang="he-IL" dirty="0"/>
              <a:t>אז יש מתורגמן בקהל???? </a:t>
            </a:r>
          </a:p>
        </p:txBody>
      </p:sp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EA2F3A5F-45D7-4740-8772-781C7698845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en-US" sz="2400" dirty="0"/>
              <a:t>ORM</a:t>
            </a:r>
            <a:r>
              <a:rPr lang="he-IL" sz="2400" dirty="0"/>
              <a:t>, נעים להכיר </a:t>
            </a:r>
            <a:r>
              <a:rPr lang="he-IL" sz="2400" dirty="0">
                <a:sym typeface="Wingdings" panose="05000000000000000000" pitchFamily="2" charset="2"/>
              </a:rPr>
              <a:t>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endParaRPr lang="he-IL" sz="2400" dirty="0">
              <a:sym typeface="Wingdings" panose="05000000000000000000" pitchFamily="2" charset="2"/>
            </a:endParaRPr>
          </a:p>
          <a:p>
            <a:r>
              <a:rPr lang="en-US" sz="2400" dirty="0"/>
              <a:t> ORM</a:t>
            </a:r>
            <a:r>
              <a:rPr lang="he-IL" sz="2400" dirty="0"/>
              <a:t>היא טכניקת תכנות בשפות תכנות מונחות-עצמים, להמרת נתונים בין מערכות טיפוסים בלתי-תואמות: </a:t>
            </a:r>
            <a:endParaRPr lang="en-US" sz="2400" dirty="0"/>
          </a:p>
          <a:p>
            <a:r>
              <a:rPr lang="he-IL" sz="2400" dirty="0"/>
              <a:t>טיפוסים מורכבים (אובייקטים) בשפות תכנות מונחות-עצמים, </a:t>
            </a:r>
            <a:endParaRPr lang="en-US" sz="2400" dirty="0"/>
          </a:p>
          <a:p>
            <a:r>
              <a:rPr lang="he-IL" sz="2400" dirty="0"/>
              <a:t>וטבלאות בבסיסי נתונים יחסיים (</a:t>
            </a:r>
            <a:r>
              <a:rPr lang="he-IL" sz="2400" dirty="0" err="1"/>
              <a:t>רלציוניים</a:t>
            </a:r>
            <a:r>
              <a:rPr lang="he-IL" sz="2400" dirty="0"/>
              <a:t>). </a:t>
            </a:r>
            <a:endParaRPr lang="en-US" sz="2400" dirty="0"/>
          </a:p>
          <a:p>
            <a:r>
              <a:rPr lang="he-IL" sz="2400" dirty="0"/>
              <a:t>למעשה, השימוש בטכניקה זו יוצר "בסיס נתונים מונחה-עצמים וירטואלי" הניתן לשימוש מתוך שפת התכנות.</a:t>
            </a:r>
          </a:p>
        </p:txBody>
      </p:sp>
      <p:sp>
        <p:nvSpPr>
          <p:cNvPr id="13" name="מציין מיקום של תאריך 3">
            <a:extLst>
              <a:ext uri="{FF2B5EF4-FFF2-40B4-BE49-F238E27FC236}">
                <a16:creationId xmlns:a16="http://schemas.microsoft.com/office/drawing/2014/main" id="{687F7171-8C46-404B-9ADD-C3C1D1D5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/>
          <a:lstStyle/>
          <a:p>
            <a:pPr rtl="1"/>
            <a:fld id="{B2AC4221-72F6-45F6-B2F2-4BE5E859C5B9}" type="datetime1">
              <a:rPr lang="he-IL" smtClean="0"/>
              <a:t>כ"א/אייר/תשפ"א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F60D33-AF11-4FAA-A48E-9135565E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00125" y="475563"/>
            <a:ext cx="10058400" cy="1371600"/>
          </a:xfrm>
        </p:spPr>
        <p:txBody>
          <a:bodyPr/>
          <a:lstStyle/>
          <a:p>
            <a:pPr algn="ctr"/>
            <a:r>
              <a:rPr lang="af-ZA" dirty="0">
                <a:latin typeface="Calibri" panose="020F0502020204030204" pitchFamily="34" charset="0"/>
                <a:cs typeface="Calibri" panose="020F0502020204030204" pitchFamily="34" charset="0"/>
              </a:rPr>
              <a:t>ORM-LITE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092406-070D-4C53-BDEE-A896C815F91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438275" y="1608963"/>
            <a:ext cx="10058400" cy="3849624"/>
          </a:xfrm>
        </p:spPr>
        <p:txBody>
          <a:bodyPr/>
          <a:lstStyle/>
          <a:p>
            <a:pPr algn="r"/>
            <a:r>
              <a:rPr lang="he-IL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סוג של ספריית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ORM</a:t>
            </a:r>
            <a:r>
              <a:rPr lang="he-IL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אשר מותאמת לאפליקציות </a:t>
            </a:r>
            <a:r>
              <a:rPr lang="af-ZA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</a:t>
            </a:r>
          </a:p>
          <a:p>
            <a:pPr algn="r"/>
            <a:r>
              <a:rPr lang="he-IL" sz="2000" b="0" dirty="0">
                <a:solidFill>
                  <a:srgbClr val="202124"/>
                </a:solidFill>
                <a:latin typeface="arial" panose="020B0604020202020204" pitchFamily="34" charset="0"/>
              </a:rPr>
              <a:t>מספקת כלים בסיסיים של ספריית </a:t>
            </a:r>
            <a:r>
              <a:rPr lang="en-US" sz="2000" b="0" dirty="0">
                <a:solidFill>
                  <a:srgbClr val="202124"/>
                </a:solidFill>
                <a:latin typeface="arial" panose="020B0604020202020204" pitchFamily="34" charset="0"/>
              </a:rPr>
              <a:t>ORM</a:t>
            </a:r>
            <a:endParaRPr lang="he-IL" sz="2000" b="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he-IL" sz="2000" dirty="0"/>
              <a:t>הספרייה משמשת כגשר על ידי כך שהיא יודעת לקשר בין האובייקט לבין הטבלה המתאימה בה הוא נשמר ב-</a:t>
            </a:r>
            <a:r>
              <a:rPr lang="en-US" sz="2000" dirty="0"/>
              <a:t> DB</a:t>
            </a:r>
            <a:r>
              <a:rPr lang="he-IL" sz="2000" dirty="0"/>
              <a:t>ומזהה את השדה המתאים בטבלה עבור כל אחד מהשדות של האובייקט.</a:t>
            </a:r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 rtl="0"/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56071B-6032-4F51-B009-5A8E9471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B2AC4221-72F6-45F6-B2F2-4BE5E859C5B9}" type="datetime1">
              <a:rPr lang="he-IL" smtClean="0"/>
              <a:t>כ"א/אייר/תשפ"א</a:t>
            </a:fld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86EF1F0E-355F-4765-8044-3B3A5D12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91" y="3314038"/>
            <a:ext cx="5027309" cy="27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4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714EC0-87A1-4289-B9A4-95C45D1C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השינויים שיש להכניס למערכת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CAFFF5-C908-4C86-BBF3-07EA70E3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על מנת לתמוך בספרייה נצטרך שכבה חדשה </a:t>
            </a:r>
            <a:r>
              <a:rPr lang="af-ZA" sz="2400" dirty="0"/>
              <a:t>Data access Layer</a:t>
            </a:r>
            <a:endParaRPr lang="he-IL" sz="2400" dirty="0"/>
          </a:p>
          <a:p>
            <a:r>
              <a:rPr lang="he-IL" sz="2400" dirty="0"/>
              <a:t>בשכבה זו נעבוד עם הספרייה ונקשר בין האובייקטים במערכת לבין בסיס הנתונים, הקישור יתבצע על ידי </a:t>
            </a:r>
            <a:r>
              <a:rPr lang="en-US" sz="2400" dirty="0"/>
              <a:t>ORMLITE</a:t>
            </a:r>
            <a:endParaRPr lang="he-IL" sz="2400" dirty="0"/>
          </a:p>
          <a:p>
            <a:r>
              <a:rPr lang="he-IL" sz="2400" dirty="0"/>
              <a:t>וכמובן שנוסיף בסיס נתונים חדש למערכת בו נשמור את כל המידע הרלוונטי.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34F16F-E2FF-4605-8BBF-84EDD0B2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B2AC4221-72F6-45F6-B2F2-4BE5E859C5B9}" type="datetime1">
              <a:rPr lang="he-IL" smtClean="0"/>
              <a:t>כ"א/אייר/תשפ"א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050B46-E66E-4C84-B121-58D6CB76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לדוגמא: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E6E88A-1CAF-4D7A-9A07-73938979D6B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57300" y="1855470"/>
            <a:ext cx="10058400" cy="3849624"/>
          </a:xfrm>
        </p:spPr>
        <p:txBody>
          <a:bodyPr>
            <a:normAutofit/>
          </a:bodyPr>
          <a:lstStyle/>
          <a:p>
            <a:r>
              <a:rPr lang="he-IL" sz="2400" dirty="0"/>
              <a:t>בואו נניח שקיים לנו אובייקט במערכת אשר נקרא </a:t>
            </a:r>
            <a:r>
              <a:rPr lang="af-ZA" sz="2400" dirty="0"/>
              <a:t>Account</a:t>
            </a:r>
            <a:r>
              <a:rPr lang="he-IL" sz="2400" dirty="0"/>
              <a:t> ב-</a:t>
            </a:r>
            <a:r>
              <a:rPr lang="af-ZA" sz="2400" dirty="0"/>
              <a:t>Buissness Layer</a:t>
            </a:r>
            <a:r>
              <a:rPr lang="he-IL" sz="2400" dirty="0"/>
              <a:t> האובייקט ייראה כך: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72404DC-E3F9-42FD-98FB-B4848F61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B2AC4221-72F6-45F6-B2F2-4BE5E859C5B9}" type="datetime1">
              <a:rPr lang="he-IL" smtClean="0"/>
              <a:t>כ"א/אייר/תשפ"א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6BED3D1-4332-44A5-8101-49123C279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041961"/>
            <a:ext cx="10201275" cy="24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98CFDE-E660-4DD3-8FAE-25967153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071360" y="544817"/>
            <a:ext cx="4450080" cy="556286"/>
          </a:xfrm>
        </p:spPr>
        <p:txBody>
          <a:bodyPr>
            <a:normAutofit fontScale="90000"/>
          </a:bodyPr>
          <a:lstStyle/>
          <a:p>
            <a:r>
              <a:rPr lang="he-IL" dirty="0"/>
              <a:t>ב-</a:t>
            </a:r>
            <a:r>
              <a:rPr lang="af-ZA" dirty="0"/>
              <a:t>Data access layer</a:t>
            </a:r>
            <a:r>
              <a:rPr lang="he-IL" dirty="0"/>
              <a:t>: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4D7322-716D-4AA6-B60F-F28FF690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B2AC4221-72F6-45F6-B2F2-4BE5E859C5B9}" type="datetime1">
              <a:rPr lang="he-IL" smtClean="0"/>
              <a:t>כ"א/אייר/תשפ"א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65D8C38-3384-4D6D-A8B1-9886CB478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90" y="1347694"/>
            <a:ext cx="7103374" cy="468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4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B2899A-688F-4B9E-BC22-17C25775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תמיכה </a:t>
            </a:r>
            <a:r>
              <a:rPr lang="he-IL" dirty="0" err="1"/>
              <a:t>בטרנזקציות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FEFDBA-F7AA-4F05-BC4C-7CF16F84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אז מה זה בכלל </a:t>
            </a:r>
            <a:r>
              <a:rPr lang="he-IL" sz="2400" dirty="0" err="1"/>
              <a:t>טרנזקציה</a:t>
            </a:r>
            <a:r>
              <a:rPr lang="he-IL" sz="2400" dirty="0"/>
              <a:t> ? </a:t>
            </a:r>
            <a:r>
              <a:rPr lang="he-IL" sz="2400" dirty="0" err="1"/>
              <a:t>טרנזקציה</a:t>
            </a:r>
            <a:r>
              <a:rPr lang="he-IL" sz="2400" dirty="0"/>
              <a:t> היא ביצוע של כמה פעולות ברצף באופן אטומי, כלומר כל הפעולות </a:t>
            </a:r>
            <a:r>
              <a:rPr lang="he-IL" sz="2400" dirty="0" err="1"/>
              <a:t>בטרנזקציה</a:t>
            </a:r>
            <a:r>
              <a:rPr lang="he-IL" sz="2400" dirty="0"/>
              <a:t> יבוצעו ביחד.</a:t>
            </a:r>
          </a:p>
          <a:p>
            <a:r>
              <a:rPr lang="he-IL" sz="2400" dirty="0"/>
              <a:t>אם פעולה אחת תיכשל, אז </a:t>
            </a:r>
            <a:r>
              <a:rPr lang="he-IL" sz="2400" dirty="0" err="1"/>
              <a:t>הטרנזקציה</a:t>
            </a:r>
            <a:r>
              <a:rPr lang="he-IL" sz="2400" dirty="0"/>
              <a:t> לא תצא לפועל.</a:t>
            </a:r>
          </a:p>
          <a:p>
            <a:r>
              <a:rPr lang="he-IL" sz="2400" dirty="0"/>
              <a:t>הצלחת </a:t>
            </a:r>
            <a:r>
              <a:rPr lang="he-IL" sz="2400" dirty="0" err="1"/>
              <a:t>הטרנזקציה</a:t>
            </a:r>
            <a:r>
              <a:rPr lang="he-IL" sz="2400" dirty="0"/>
              <a:t> תלויה בהצלחת כל הפעולות מהן היא מורכבת.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C7DE944-DFAF-430E-AC23-D4D52A19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B2AC4221-72F6-45F6-B2F2-4BE5E859C5B9}" type="datetime1">
              <a:rPr lang="he-IL" smtClean="0"/>
              <a:t>כ"א/אייר/תשפ"א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1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F29E43-9656-4721-A44A-17AC66F2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אז כיצד נתמוך </a:t>
            </a:r>
            <a:r>
              <a:rPr lang="he-IL" dirty="0" err="1"/>
              <a:t>בטרנזקציות</a:t>
            </a:r>
            <a:r>
              <a:rPr lang="he-IL" dirty="0"/>
              <a:t> ?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7C9FBA-CDE0-4926-BAEE-7166DA07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B2AC4221-72F6-45F6-B2F2-4BE5E859C5B9}" type="datetime1">
              <a:rPr lang="he-IL" smtClean="0"/>
              <a:t>כ"א/אייר/תשפ"א</a:t>
            </a:fld>
            <a:endParaRPr lang="en-US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0255C894-A425-4CA1-81FB-484441BD895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833360" y="2103120"/>
            <a:ext cx="3291840" cy="3759200"/>
          </a:xfrm>
        </p:spPr>
        <p:txBody>
          <a:bodyPr>
            <a:normAutofit/>
          </a:bodyPr>
          <a:lstStyle/>
          <a:p>
            <a:r>
              <a:rPr lang="he-IL" sz="2400" dirty="0"/>
              <a:t>ניתן להגדיר בספרייה </a:t>
            </a:r>
            <a:r>
              <a:rPr lang="he-IL" sz="2400" dirty="0" err="1"/>
              <a:t>טרנזקציות</a:t>
            </a:r>
            <a:r>
              <a:rPr lang="he-IL" sz="2400" dirty="0"/>
              <a:t> באופן ידני, על ידי שימוש ב-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IDbTransaction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דוגמא לכך נוכל לראות בקוד הבא:</a:t>
            </a:r>
          </a:p>
          <a:p>
            <a:endParaRPr kumimoji="0" lang="he-IL" altLang="he-I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he-IL" sz="24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ED6205E8-EB9D-4610-BB65-3C6D1208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79" y="2103120"/>
            <a:ext cx="6629741" cy="3638737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4015D8A-0D5F-4A08-9FDD-B6A0DF974293}"/>
              </a:ext>
            </a:extLst>
          </p:cNvPr>
          <p:cNvSpPr txBox="1"/>
          <p:nvPr/>
        </p:nvSpPr>
        <p:spPr>
          <a:xfrm>
            <a:off x="7610646" y="4612974"/>
            <a:ext cx="38004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>
                <a:hlinkClick r:id="rId3"/>
              </a:rPr>
              <a:t>https://github.com/ServiceStack/ServiceStack.OrmLite#transaction-support</a:t>
            </a:r>
            <a:r>
              <a:rPr lang="en-US" sz="1200" dirty="0"/>
              <a:t> 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101854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09_TF78438558" id="{592B5E68-C93F-4479-98A9-067798264FBC}" vid="{5A2EF50A-4EF5-498F-AD4D-FD6F63444EDD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{2C80E2A2-7268-4A20-B17A-2313A1F4001B}tf78438558_win32</Template>
  <TotalTime>59</TotalTime>
  <Words>325</Words>
  <Application>Microsoft Office PowerPoint</Application>
  <PresentationFormat>מסך רחב</PresentationFormat>
  <Paragraphs>39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8" baseType="lpstr">
      <vt:lpstr>Arial</vt:lpstr>
      <vt:lpstr>Arial</vt:lpstr>
      <vt:lpstr>Calibri</vt:lpstr>
      <vt:lpstr>Century Gothic</vt:lpstr>
      <vt:lpstr>Garamond</vt:lpstr>
      <vt:lpstr>inherit</vt:lpstr>
      <vt:lpstr>SFMono-Regular</vt:lpstr>
      <vt:lpstr>Tahoma</vt:lpstr>
      <vt:lpstr>SavonVTI</vt:lpstr>
      <vt:lpstr>ORM</vt:lpstr>
      <vt:lpstr>קצת רקע</vt:lpstr>
      <vt:lpstr>אז יש מתורגמן בקהל???? </vt:lpstr>
      <vt:lpstr>ORM-LITE</vt:lpstr>
      <vt:lpstr>השינויים שיש להכניס למערכת </vt:lpstr>
      <vt:lpstr>לדוגמא:</vt:lpstr>
      <vt:lpstr>ב-Data access layer:</vt:lpstr>
      <vt:lpstr>תמיכה בטרנזקציות</vt:lpstr>
      <vt:lpstr>אז כיצד נתמוך בטרנזקציות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</dc:title>
  <dc:creator>רעות לוי</dc:creator>
  <cp:lastModifiedBy>רעות לוי</cp:lastModifiedBy>
  <cp:revision>8</cp:revision>
  <dcterms:created xsi:type="dcterms:W3CDTF">2021-05-03T08:47:22Z</dcterms:created>
  <dcterms:modified xsi:type="dcterms:W3CDTF">2021-05-03T09:46:45Z</dcterms:modified>
</cp:coreProperties>
</file>