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handoutMasterIdLst>
    <p:handoutMasterId r:id="rId18"/>
  </p:handoutMasterIdLst>
  <p:sldIdLst>
    <p:sldId id="257" r:id="rId2"/>
    <p:sldId id="269" r:id="rId3"/>
    <p:sldId id="281" r:id="rId4"/>
    <p:sldId id="270" r:id="rId5"/>
    <p:sldId id="276" r:id="rId6"/>
    <p:sldId id="271" r:id="rId7"/>
    <p:sldId id="272" r:id="rId8"/>
    <p:sldId id="273" r:id="rId9"/>
    <p:sldId id="274" r:id="rId10"/>
    <p:sldId id="275" r:id="rId11"/>
    <p:sldId id="264" r:id="rId12"/>
    <p:sldId id="278" r:id="rId13"/>
    <p:sldId id="284" r:id="rId14"/>
    <p:sldId id="277" r:id="rId15"/>
    <p:sldId id="283" r:id="rId16"/>
  </p:sldIdLst>
  <p:sldSz cx="12188825"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15" autoAdjust="0"/>
    <p:restoredTop sz="94706" autoAdjust="0"/>
  </p:normalViewPr>
  <p:slideViewPr>
    <p:cSldViewPr>
      <p:cViewPr varScale="1">
        <p:scale>
          <a:sx n="87" d="100"/>
          <a:sy n="87" d="100"/>
        </p:scale>
        <p:origin x="432" y="5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9" d="100"/>
          <a:sy n="89" d="100"/>
        </p:scale>
        <p:origin x="3780"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7200"/>
          </a:xfrm>
          <a:prstGeom prst="rect">
            <a:avLst/>
          </a:prstGeom>
        </p:spPr>
        <p:txBody>
          <a:bodyPr vert="horz" lIns="91440" tIns="45720" rIns="91440" bIns="45720" rtlCol="1"/>
          <a:lstStyle>
            <a:lvl1pPr algn="r" rtl="1">
              <a:defRPr sz="1200"/>
            </a:lvl1pPr>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3" name="מציין מיקום של תאריך 2"/>
          <p:cNvSpPr>
            <a:spLocks noGrp="1"/>
          </p:cNvSpPr>
          <p:nvPr>
            <p:ph type="dt" sz="quarter" idx="1"/>
          </p:nvPr>
        </p:nvSpPr>
        <p:spPr>
          <a:xfrm flipH="1">
            <a:off x="1587" y="0"/>
            <a:ext cx="2971800" cy="457200"/>
          </a:xfrm>
          <a:prstGeom prst="rect">
            <a:avLst/>
          </a:prstGeom>
        </p:spPr>
        <p:txBody>
          <a:bodyPr vert="horz" lIns="91440" tIns="45720" rIns="91440" bIns="45720" rtlCol="1"/>
          <a:lstStyle>
            <a:lvl1pPr algn="r" rtl="1">
              <a:defRPr sz="1200"/>
            </a:lvl1pPr>
          </a:lstStyle>
          <a:p>
            <a:pPr algn="l" rtl="1"/>
            <a:fld id="{66F0008C-8A64-4AA4-8683-F8D79C03C359}" type="datetime1">
              <a:rPr lang="he-IL" smtClean="0">
                <a:latin typeface="Tahoma" panose="020B0604030504040204" pitchFamily="34" charset="0"/>
                <a:cs typeface="Tahoma" panose="020B0604030504040204" pitchFamily="34" charset="0"/>
                <a:sym typeface="Tahoma" panose="020B0604030504040204" pitchFamily="34" charset="0"/>
              </a:rPr>
              <a:t>י"ז/סיון/תשפ"א</a:t>
            </a:fld>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כותרת תחתונה 3"/>
          <p:cNvSpPr>
            <a:spLocks noGrp="1"/>
          </p:cNvSpPr>
          <p:nvPr>
            <p:ph type="ftr" sz="quarter" idx="2"/>
          </p:nvPr>
        </p:nvSpPr>
        <p:spPr>
          <a:xfrm flipH="1">
            <a:off x="3886200" y="8685213"/>
            <a:ext cx="2971800" cy="457200"/>
          </a:xfrm>
          <a:prstGeom prst="rect">
            <a:avLst/>
          </a:prstGeom>
        </p:spPr>
        <p:txBody>
          <a:bodyPr vert="horz" lIns="91440" tIns="45720" rIns="91440" bIns="45720" rtlCol="1" anchor="b"/>
          <a:lstStyle>
            <a:lvl1pPr algn="r" rtl="1">
              <a:defRPr sz="1200"/>
            </a:lvl1pPr>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5" name="מציין מיקום של מספר שקופית 4"/>
          <p:cNvSpPr>
            <a:spLocks noGrp="1"/>
          </p:cNvSpPr>
          <p:nvPr>
            <p:ph type="sldNum" sz="quarter" idx="3"/>
          </p:nvPr>
        </p:nvSpPr>
        <p:spPr>
          <a:xfrm flipH="1">
            <a:off x="1587" y="8685213"/>
            <a:ext cx="2971800" cy="457200"/>
          </a:xfrm>
          <a:prstGeom prst="rect">
            <a:avLst/>
          </a:prstGeom>
        </p:spPr>
        <p:txBody>
          <a:bodyPr vert="horz" lIns="91440" tIns="45720" rIns="91440" bIns="45720" rtlCol="1" anchor="b"/>
          <a:lstStyle>
            <a:lvl1pPr algn="r" rtl="1">
              <a:defRPr sz="1200"/>
            </a:lvl1pPr>
          </a:lstStyle>
          <a:p>
            <a:pPr algn="l" rtl="1"/>
            <a:fld id="{7C119DBA-4540-49B3-8FA9-6259387ECF9E}" type="slidenum">
              <a:rPr lang="he-IL" smtClean="0">
                <a:latin typeface="Tahoma" panose="020B0604030504040204" pitchFamily="34" charset="0"/>
                <a:cs typeface="Tahoma" panose="020B0604030504040204" pitchFamily="34" charset="0"/>
                <a:sym typeface="Tahoma" panose="020B0604030504040204" pitchFamily="34" charset="0"/>
              </a:rPr>
              <a:pPr algn="l" rtl="1"/>
              <a:t>‹#›</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7200"/>
          </a:xfrm>
          <a:prstGeom prst="rect">
            <a:avLst/>
          </a:prstGeom>
        </p:spPr>
        <p:txBody>
          <a:bodyPr vert="horz" lIns="91440" tIns="45720" rIns="91440" bIns="45720" rtlCol="1"/>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7200"/>
          </a:xfrm>
          <a:prstGeom prst="rect">
            <a:avLst/>
          </a:prstGeom>
        </p:spPr>
        <p:txBody>
          <a:bodyPr vert="horz" lIns="91440" tIns="45720" rIns="91440" bIns="45720" rtlCol="1"/>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79F78F18-BBF6-43F7-B090-60BBA5AE4169}" type="datetime1">
              <a:rPr lang="he-IL" noProof="0" smtClean="0"/>
              <a:pPr/>
              <a:t>י"ז/סיון/תשפ"א</a:t>
            </a:fld>
            <a:endParaRPr lang="he-IL" noProof="0"/>
          </a:p>
        </p:txBody>
      </p:sp>
      <p:sp>
        <p:nvSpPr>
          <p:cNvPr id="4" name="מציין מיקום של תמונת שקופית 3"/>
          <p:cNvSpPr>
            <a:spLocks noGrp="1" noRot="1" noChangeAspect="1"/>
          </p:cNvSpPr>
          <p:nvPr>
            <p:ph type="sldImg" idx="2"/>
          </p:nvPr>
        </p:nvSpPr>
        <p:spPr>
          <a:xfrm>
            <a:off x="382587"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343400"/>
            <a:ext cx="5486400" cy="4114800"/>
          </a:xfrm>
          <a:prstGeom prst="rect">
            <a:avLst/>
          </a:prstGeom>
        </p:spPr>
        <p:txBody>
          <a:bodyPr vert="horz" lIns="91440" tIns="45720" rIns="91440" bIns="45720" rtlCol="1"/>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6" name="מציין מיקום של כותרת תחתונה 5"/>
          <p:cNvSpPr>
            <a:spLocks noGrp="1"/>
          </p:cNvSpPr>
          <p:nvPr>
            <p:ph type="ftr" sz="quarter" idx="4"/>
          </p:nvPr>
        </p:nvSpPr>
        <p:spPr>
          <a:xfrm flipH="1">
            <a:off x="38862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7200"/>
          </a:xfrm>
          <a:prstGeom prst="rect">
            <a:avLst/>
          </a:prstGeom>
        </p:spPr>
        <p:txBody>
          <a:bodyPr vert="horz" lIns="91440" tIns="45720" rIns="91440" bIns="45720" rtlCol="1" anchor="b"/>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E3B36274-F2B9-4C45-BBB4-0EDF4CD651A7}" type="slidenum">
              <a:rPr lang="he-IL" noProof="0" smtClean="0"/>
              <a:pPr/>
              <a:t>‹#›</a:t>
            </a:fld>
            <a:endParaRPr lang="he-IL" noProof="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a:t>
            </a:fld>
            <a:endParaRPr lang="he-IL" dirty="0"/>
          </a:p>
        </p:txBody>
      </p:sp>
    </p:spTree>
    <p:extLst>
      <p:ext uri="{BB962C8B-B14F-4D97-AF65-F5344CB8AC3E}">
        <p14:creationId xmlns:p14="http://schemas.microsoft.com/office/powerpoint/2010/main" val="274082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10</a:t>
            </a:fld>
            <a:endParaRPr lang="he-IL" dirty="0"/>
          </a:p>
        </p:txBody>
      </p:sp>
    </p:spTree>
    <p:extLst>
      <p:ext uri="{BB962C8B-B14F-4D97-AF65-F5344CB8AC3E}">
        <p14:creationId xmlns:p14="http://schemas.microsoft.com/office/powerpoint/2010/main" val="1658366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11</a:t>
            </a:fld>
            <a:endParaRPr lang="he-IL" dirty="0"/>
          </a:p>
        </p:txBody>
      </p:sp>
    </p:spTree>
    <p:extLst>
      <p:ext uri="{BB962C8B-B14F-4D97-AF65-F5344CB8AC3E}">
        <p14:creationId xmlns:p14="http://schemas.microsoft.com/office/powerpoint/2010/main" val="7011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12</a:t>
            </a:fld>
            <a:endParaRPr lang="he-IL" dirty="0"/>
          </a:p>
        </p:txBody>
      </p:sp>
    </p:spTree>
    <p:extLst>
      <p:ext uri="{BB962C8B-B14F-4D97-AF65-F5344CB8AC3E}">
        <p14:creationId xmlns:p14="http://schemas.microsoft.com/office/powerpoint/2010/main" val="422840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13</a:t>
            </a:fld>
            <a:endParaRPr lang="he-IL" dirty="0"/>
          </a:p>
        </p:txBody>
      </p:sp>
    </p:spTree>
    <p:extLst>
      <p:ext uri="{BB962C8B-B14F-4D97-AF65-F5344CB8AC3E}">
        <p14:creationId xmlns:p14="http://schemas.microsoft.com/office/powerpoint/2010/main" val="390945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14</a:t>
            </a:fld>
            <a:endParaRPr lang="he-IL" dirty="0"/>
          </a:p>
        </p:txBody>
      </p:sp>
    </p:spTree>
    <p:extLst>
      <p:ext uri="{BB962C8B-B14F-4D97-AF65-F5344CB8AC3E}">
        <p14:creationId xmlns:p14="http://schemas.microsoft.com/office/powerpoint/2010/main" val="1722708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15</a:t>
            </a:fld>
            <a:endParaRPr lang="he-IL" dirty="0"/>
          </a:p>
        </p:txBody>
      </p:sp>
    </p:spTree>
    <p:extLst>
      <p:ext uri="{BB962C8B-B14F-4D97-AF65-F5344CB8AC3E}">
        <p14:creationId xmlns:p14="http://schemas.microsoft.com/office/powerpoint/2010/main" val="304963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2</a:t>
            </a:fld>
            <a:endParaRPr lang="he-IL" dirty="0"/>
          </a:p>
        </p:txBody>
      </p:sp>
    </p:spTree>
    <p:extLst>
      <p:ext uri="{BB962C8B-B14F-4D97-AF65-F5344CB8AC3E}">
        <p14:creationId xmlns:p14="http://schemas.microsoft.com/office/powerpoint/2010/main" val="315556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3</a:t>
            </a:fld>
            <a:endParaRPr lang="he-IL" dirty="0"/>
          </a:p>
        </p:txBody>
      </p:sp>
    </p:spTree>
    <p:extLst>
      <p:ext uri="{BB962C8B-B14F-4D97-AF65-F5344CB8AC3E}">
        <p14:creationId xmlns:p14="http://schemas.microsoft.com/office/powerpoint/2010/main" val="345250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4</a:t>
            </a:fld>
            <a:endParaRPr lang="he-IL" dirty="0"/>
          </a:p>
        </p:txBody>
      </p:sp>
    </p:spTree>
    <p:extLst>
      <p:ext uri="{BB962C8B-B14F-4D97-AF65-F5344CB8AC3E}">
        <p14:creationId xmlns:p14="http://schemas.microsoft.com/office/powerpoint/2010/main" val="35098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5</a:t>
            </a:fld>
            <a:endParaRPr lang="he-IL" dirty="0"/>
          </a:p>
        </p:txBody>
      </p:sp>
    </p:spTree>
    <p:extLst>
      <p:ext uri="{BB962C8B-B14F-4D97-AF65-F5344CB8AC3E}">
        <p14:creationId xmlns:p14="http://schemas.microsoft.com/office/powerpoint/2010/main" val="331911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6</a:t>
            </a:fld>
            <a:endParaRPr lang="he-IL" dirty="0"/>
          </a:p>
        </p:txBody>
      </p:sp>
    </p:spTree>
    <p:extLst>
      <p:ext uri="{BB962C8B-B14F-4D97-AF65-F5344CB8AC3E}">
        <p14:creationId xmlns:p14="http://schemas.microsoft.com/office/powerpoint/2010/main" val="90701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7</a:t>
            </a:fld>
            <a:endParaRPr lang="he-IL" dirty="0"/>
          </a:p>
        </p:txBody>
      </p:sp>
    </p:spTree>
    <p:extLst>
      <p:ext uri="{BB962C8B-B14F-4D97-AF65-F5344CB8AC3E}">
        <p14:creationId xmlns:p14="http://schemas.microsoft.com/office/powerpoint/2010/main" val="149576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8</a:t>
            </a:fld>
            <a:endParaRPr lang="he-IL" dirty="0"/>
          </a:p>
        </p:txBody>
      </p:sp>
    </p:spTree>
    <p:extLst>
      <p:ext uri="{BB962C8B-B14F-4D97-AF65-F5344CB8AC3E}">
        <p14:creationId xmlns:p14="http://schemas.microsoft.com/office/powerpoint/2010/main" val="89938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E3B36274-F2B9-4C45-BBB4-0EDF4CD651A7}" type="slidenum">
              <a:rPr lang="he-IL" smtClean="0"/>
              <a:pPr algn="l"/>
              <a:t>9</a:t>
            </a:fld>
            <a:endParaRPr lang="he-IL" dirty="0"/>
          </a:p>
        </p:txBody>
      </p:sp>
    </p:spTree>
    <p:extLst>
      <p:ext uri="{BB962C8B-B14F-4D97-AF65-F5344CB8AC3E}">
        <p14:creationId xmlns:p14="http://schemas.microsoft.com/office/powerpoint/2010/main" val="187361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1"/>
        </a:solidFill>
        <a:effectLst/>
      </p:bgPr>
    </p:bg>
    <p:spTree>
      <p:nvGrpSpPr>
        <p:cNvPr id="1" name=""/>
        <p:cNvGrpSpPr/>
        <p:nvPr/>
      </p:nvGrpSpPr>
      <p:grpSpPr>
        <a:xfrm>
          <a:off x="0" y="0"/>
          <a:ext cx="0" cy="0"/>
          <a:chOff x="0" y="0"/>
          <a:chExt cx="0" cy="0"/>
        </a:xfrm>
      </p:grpSpPr>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2188825" cy="6858000"/>
          </a:xfrm>
          <a:prstGeom prst="rect">
            <a:avLst/>
          </a:prstGeom>
        </p:spPr>
      </p:pic>
      <p:sp>
        <p:nvSpPr>
          <p:cNvPr id="8" name="מקבילית 7"/>
          <p:cNvSpPr/>
          <p:nvPr userDrawn="1"/>
        </p:nvSpPr>
        <p:spPr>
          <a:xfrm flipH="1">
            <a:off x="862449"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n>
                <a:noFill/>
              </a:ln>
              <a:solidFill>
                <a:schemeClr val="tx1"/>
              </a:solidFill>
              <a:latin typeface="Tahoma" panose="020B0604030504040204" pitchFamily="34" charset="0"/>
              <a:cs typeface="Tahoma" panose="020B0604030504040204" pitchFamily="34" charset="0"/>
              <a:sym typeface="Tahoma" panose="020B0604030504040204" pitchFamily="34" charset="0"/>
            </a:endParaRPr>
          </a:p>
        </p:txBody>
      </p:sp>
      <p:sp>
        <p:nvSpPr>
          <p:cNvPr id="2" name="כותרת 1"/>
          <p:cNvSpPr>
            <a:spLocks noGrp="1"/>
          </p:cNvSpPr>
          <p:nvPr>
            <p:ph type="ctrTitle" hasCustomPrompt="1"/>
          </p:nvPr>
        </p:nvSpPr>
        <p:spPr bwMode="white">
          <a:xfrm flipH="1">
            <a:off x="1522412" y="914400"/>
            <a:ext cx="9144000" cy="3505200"/>
          </a:xfrm>
        </p:spPr>
        <p:txBody>
          <a:bodyPr rtlCol="1">
            <a:noAutofit/>
          </a:bodyPr>
          <a:lstStyle>
            <a:lvl1pPr algn="r" rtl="1">
              <a:defRPr sz="720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כותרת משנה 2"/>
          <p:cNvSpPr>
            <a:spLocks noGrp="1"/>
          </p:cNvSpPr>
          <p:nvPr>
            <p:ph type="subTitle" idx="1" hasCustomPrompt="1"/>
          </p:nvPr>
        </p:nvSpPr>
        <p:spPr bwMode="white">
          <a:xfrm flipH="1">
            <a:off x="2436812" y="4495800"/>
            <a:ext cx="8229600" cy="1066800"/>
          </a:xfrm>
        </p:spPr>
        <p:txBody>
          <a:bodyPr rtlCol="1">
            <a:normAutofit/>
          </a:bodyPr>
          <a:lstStyle>
            <a:lvl1pPr marL="0" indent="0" algn="r" rtl="1">
              <a:spcBef>
                <a:spcPts val="0"/>
              </a:spcBef>
              <a:buNone/>
              <a:defRPr sz="2400">
                <a:solidFill>
                  <a:schemeClr val="bg1"/>
                </a:solidFill>
                <a:latin typeface="Tahoma" panose="020B0604030504040204" pitchFamily="34" charset="0"/>
                <a:cs typeface="Tahoma" panose="020B0604030504040204" pitchFamily="34" charset="0"/>
                <a:sym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a:t>לחץ כדי לערוך סגנון כותרת משנה של תבנית בסיס</a:t>
            </a:r>
            <a:endParaRPr lang="he-IL" dirty="0"/>
          </a:p>
        </p:txBody>
      </p:sp>
      <p:sp>
        <p:nvSpPr>
          <p:cNvPr id="5" name="מציין מיקום של כותרת תחתונה 4"/>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DB1DA5-D73E-4F55-85B3-6224344348C6}" type="datetime1">
              <a:rPr lang="he-IL" smtClean="0"/>
              <a:pPr/>
              <a:t>י"ז/סיון/תשפ"א</a:t>
            </a:fld>
            <a:endParaRPr lang="he-IL" dirty="0"/>
          </a:p>
        </p:txBody>
      </p:sp>
      <p:sp>
        <p:nvSpPr>
          <p:cNvPr id="6" name="מציין מיקום של מספר שקופית 5"/>
          <p:cNvSpPr>
            <a:spLocks noGrp="1"/>
          </p:cNvSpPr>
          <p:nvPr>
            <p:ph type="sldNum" sz="quarter" idx="12"/>
          </p:nvPr>
        </p:nvSpPr>
        <p:spPr>
          <a:xfrm flipH="1">
            <a:off x="1065212" y="6324600"/>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3" y="533400"/>
            <a:ext cx="9601200" cy="1143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flipH="1">
            <a:off x="1522413" y="1828800"/>
            <a:ext cx="9601200" cy="4191000"/>
          </a:xfrm>
        </p:spPr>
        <p:txBody>
          <a:bodyPr vert="eaVert"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baseline="0"/>
            </a:lvl6pPr>
            <a:lvl7pPr algn="r" rtl="1">
              <a:defRPr baseline="0"/>
            </a:lvl7pPr>
            <a:lvl8pPr algn="r" rtl="1">
              <a:defRPr baseline="0"/>
            </a:lvl8pPr>
            <a:lvl9pPr algn="r" rtl="1">
              <a:defRPr baseline="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37000964-DB29-47BC-BDEE-AC255ADF3132}" type="datetime1">
              <a:rPr lang="he-IL" smtClean="0"/>
              <a:pPr/>
              <a:t>י"ז/סיון/תשפ"א</a:t>
            </a:fld>
            <a:endParaRPr lang="he-IL" dirty="0"/>
          </a:p>
        </p:txBody>
      </p:sp>
      <p:sp>
        <p:nvSpPr>
          <p:cNvPr id="6" name="מציין מיקום של מספר שקופית 5"/>
          <p:cNvSpPr>
            <a:spLocks noGrp="1"/>
          </p:cNvSpPr>
          <p:nvPr>
            <p:ph type="sldNum" sz="quarter" idx="12"/>
          </p:nvPr>
        </p:nvSpPr>
        <p:spPr>
          <a:xfrm flipH="1">
            <a:off x="1065212" y="6324600"/>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1065213" y="533400"/>
            <a:ext cx="1371600" cy="5592764"/>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flipH="1">
            <a:off x="2589213" y="533400"/>
            <a:ext cx="8077201" cy="5592764"/>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a:lvl6pPr>
            <a:lvl7pPr algn="r" rtl="1">
              <a:defRPr/>
            </a:lvl7pPr>
            <a:lvl8pPr algn="r" rtl="1">
              <a:defRPr/>
            </a:lvl8pPr>
            <a:lvl9pPr algn="r" rtl="1">
              <a:defRPr/>
            </a:lvl9p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p:txBody>
      </p:sp>
      <p:sp>
        <p:nvSpPr>
          <p:cNvPr id="5" name="מציין מיקום של כותרת תחתונה 4"/>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BDB371D-CF5C-4528-8273-84DBC77D30A7}" type="datetime1">
              <a:rPr lang="he-IL" smtClean="0"/>
              <a:pPr/>
              <a:t>י"ז/סיון/תשפ"א</a:t>
            </a:fld>
            <a:endParaRPr lang="he-IL" dirty="0"/>
          </a:p>
        </p:txBody>
      </p:sp>
      <p:sp>
        <p:nvSpPr>
          <p:cNvPr id="6" name="מציין מיקום של מספר שקופית 5"/>
          <p:cNvSpPr>
            <a:spLocks noGrp="1"/>
          </p:cNvSpPr>
          <p:nvPr>
            <p:ph type="sldNum" sz="quarter" idx="12"/>
          </p:nvPr>
        </p:nvSpPr>
        <p:spPr>
          <a:xfrm flipH="1">
            <a:off x="1065212" y="6324600"/>
            <a:ext cx="990601"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E5137D0E-4A4F-4307-8994-C1891D747D59}" type="slidenum">
              <a:rPr lang="he-IL" smtClean="0"/>
              <a:pPr algn="l"/>
              <a:t>‹#›</a:t>
            </a:fld>
            <a:endParaRPr lang="he-IL" dirty="0"/>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3" y="533400"/>
            <a:ext cx="9601200" cy="1143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1522413" y="1828800"/>
            <a:ext cx="9601200" cy="4191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baseline="0"/>
            </a:lvl6pPr>
            <a:lvl7pPr algn="r" rtl="1">
              <a:defRPr baseline="0"/>
            </a:lvl7pPr>
            <a:lvl8pPr algn="r" rtl="1">
              <a:defRPr baseline="0"/>
            </a:lvl8pPr>
            <a:lvl9pPr algn="r" rtl="1">
              <a:defRPr baseline="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03A428CD-5F88-489A-9188-3C95111E0193}" type="datetime1">
              <a:rPr lang="he-IL" smtClean="0"/>
              <a:pPr/>
              <a:t>י"ז/סיון/תשפ"א</a:t>
            </a:fld>
            <a:endParaRPr lang="he-IL" dirty="0"/>
          </a:p>
        </p:txBody>
      </p:sp>
      <p:sp>
        <p:nvSpPr>
          <p:cNvPr id="6" name="מציין מיקום של מספר שקופית 5"/>
          <p:cNvSpPr>
            <a:spLocks noGrp="1"/>
          </p:cNvSpPr>
          <p:nvPr>
            <p:ph type="sldNum" sz="quarter" idx="12"/>
          </p:nvPr>
        </p:nvSpPr>
        <p:spPr>
          <a:xfrm flipH="1">
            <a:off x="1065212" y="6324600"/>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979612" y="2514601"/>
            <a:ext cx="9144000" cy="2819400"/>
          </a:xfrm>
        </p:spPr>
        <p:txBody>
          <a:bodyPr rtlCol="1" anchor="b">
            <a:noAutofit/>
          </a:bodyPr>
          <a:lstStyle>
            <a:lvl1pPr algn="r" rtl="1">
              <a:defRPr sz="6600" b="0" i="0" cap="none" baseline="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flipH="1">
            <a:off x="2894013" y="990600"/>
            <a:ext cx="8229600" cy="1143000"/>
          </a:xfrm>
        </p:spPr>
        <p:txBody>
          <a:bodyPr rtlCol="1" anchor="t">
            <a:normAutofit/>
          </a:bodyPr>
          <a:lstStyle>
            <a:lvl1pPr marL="0" indent="0" algn="r" rtl="1">
              <a:spcBef>
                <a:spcPts val="0"/>
              </a:spcBef>
              <a:buNone/>
              <a:defRPr sz="2400">
                <a:solidFill>
                  <a:schemeClr val="tx1"/>
                </a:solidFill>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endParaRPr lang="he-IL" dirty="0"/>
          </a:p>
        </p:txBody>
      </p:sp>
      <p:sp>
        <p:nvSpPr>
          <p:cNvPr id="5" name="מציין מיקום של כותרת תחתונה 4"/>
          <p:cNvSpPr>
            <a:spLocks noGrp="1"/>
          </p:cNvSpPr>
          <p:nvPr>
            <p:ph type="ftr" sz="quarter" idx="11"/>
          </p:nvPr>
        </p:nvSpPr>
        <p:spPr>
          <a:xfrm flipH="1">
            <a:off x="3808413" y="6327648"/>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259754" y="6327648"/>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ADF2888-827F-4ABD-A1B9-613E0FF3908F}" type="datetime1">
              <a:rPr lang="he-IL" smtClean="0"/>
              <a:pPr/>
              <a:t>י"ז/סיון/תשפ"א</a:t>
            </a:fld>
            <a:endParaRPr lang="he-IL" dirty="0"/>
          </a:p>
        </p:txBody>
      </p:sp>
      <p:sp>
        <p:nvSpPr>
          <p:cNvPr id="6" name="מציין מיקום של מספר שקופית 5"/>
          <p:cNvSpPr>
            <a:spLocks noGrp="1"/>
          </p:cNvSpPr>
          <p:nvPr>
            <p:ph type="sldNum" sz="quarter" idx="12"/>
          </p:nvPr>
        </p:nvSpPr>
        <p:spPr>
          <a:xfrm flipH="1">
            <a:off x="1065212" y="6327648"/>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3" y="533400"/>
            <a:ext cx="9601200" cy="1143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hasCustomPrompt="1"/>
          </p:nvPr>
        </p:nvSpPr>
        <p:spPr>
          <a:xfrm flipH="1">
            <a:off x="6478461" y="1828800"/>
            <a:ext cx="4645152" cy="41910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hasCustomPrompt="1"/>
          </p:nvPr>
        </p:nvSpPr>
        <p:spPr>
          <a:xfrm flipH="1">
            <a:off x="1522414" y="1828800"/>
            <a:ext cx="4648201" cy="41910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27DB3276-8D3F-429E-9B38-179B70977970}" type="datetime1">
              <a:rPr lang="he-IL" smtClean="0"/>
              <a:pPr/>
              <a:t>י"ז/סיון/תשפ"א</a:t>
            </a:fld>
            <a:endParaRPr lang="he-IL" dirty="0"/>
          </a:p>
        </p:txBody>
      </p:sp>
      <p:sp>
        <p:nvSpPr>
          <p:cNvPr id="7" name="מציין מיקום של מספר שקופית 6"/>
          <p:cNvSpPr>
            <a:spLocks noGrp="1"/>
          </p:cNvSpPr>
          <p:nvPr>
            <p:ph type="sldNum" sz="quarter" idx="12"/>
          </p:nvPr>
        </p:nvSpPr>
        <p:spPr>
          <a:xfrm flipH="1">
            <a:off x="1065212" y="6324600"/>
            <a:ext cx="990601"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E5137D0E-4A4F-4307-8994-C1891D747D59}" type="slidenum">
              <a:rPr lang="he-IL" smtClean="0"/>
              <a:pPr algn="l"/>
              <a:t>‹#›</a:t>
            </a:fld>
            <a:endParaRPr lang="he-IL"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3" y="533400"/>
            <a:ext cx="9601200" cy="1143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flipH="1">
            <a:off x="6478461" y="1828800"/>
            <a:ext cx="4645152" cy="762000"/>
          </a:xfrm>
        </p:spPr>
        <p:txBody>
          <a:bodyPr rtlCol="1" anchor="ctr"/>
          <a:lstStyle>
            <a:lvl1pPr marL="0" indent="0" algn="r" rtl="1">
              <a:spcBef>
                <a:spcPts val="0"/>
              </a:spcBef>
              <a:buNone/>
              <a:defRPr sz="2400" b="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4" name="מציין מיקום תוכן 3"/>
          <p:cNvSpPr>
            <a:spLocks noGrp="1"/>
          </p:cNvSpPr>
          <p:nvPr>
            <p:ph sz="half" idx="2" hasCustomPrompt="1"/>
          </p:nvPr>
        </p:nvSpPr>
        <p:spPr>
          <a:xfrm flipH="1">
            <a:off x="6478461" y="2667000"/>
            <a:ext cx="4645152" cy="33528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baseline="0"/>
            </a:lvl6pPr>
            <a:lvl7pPr algn="r" rtl="1">
              <a:defRPr sz="1400" baseline="0"/>
            </a:lvl7pPr>
            <a:lvl8pPr algn="r" rtl="1">
              <a:defRPr sz="1400" baseline="0"/>
            </a:lvl8pPr>
            <a:lvl9pPr algn="r" rtl="1">
              <a:defRPr sz="1400" baseline="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hasCustomPrompt="1"/>
          </p:nvPr>
        </p:nvSpPr>
        <p:spPr>
          <a:xfrm flipH="1">
            <a:off x="1522413" y="1828800"/>
            <a:ext cx="4645152" cy="762000"/>
          </a:xfrm>
        </p:spPr>
        <p:txBody>
          <a:bodyPr rtlCol="1" anchor="ctr"/>
          <a:lstStyle>
            <a:lvl1pPr marL="0" indent="0" algn="r" rtl="1">
              <a:spcBef>
                <a:spcPts val="0"/>
              </a:spcBef>
              <a:buNone/>
              <a:defRPr sz="2400" b="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6" name="מציין מיקום תוכן 5"/>
          <p:cNvSpPr>
            <a:spLocks noGrp="1"/>
          </p:cNvSpPr>
          <p:nvPr>
            <p:ph sz="quarter" idx="4" hasCustomPrompt="1"/>
          </p:nvPr>
        </p:nvSpPr>
        <p:spPr>
          <a:xfrm flipH="1">
            <a:off x="1522413" y="2667000"/>
            <a:ext cx="4645152" cy="33528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7" name="מציין מיקום של תאריך 6"/>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16574BA1-FBF1-4C3F-9D7A-42C0D7527A15}" type="datetime1">
              <a:rPr lang="he-IL" smtClean="0"/>
              <a:pPr/>
              <a:t>י"ז/סיון/תשפ"א</a:t>
            </a:fld>
            <a:endParaRPr lang="he-IL" dirty="0"/>
          </a:p>
        </p:txBody>
      </p:sp>
      <p:sp>
        <p:nvSpPr>
          <p:cNvPr id="9" name="מציין מיקום של מספר שקופית 8"/>
          <p:cNvSpPr>
            <a:spLocks noGrp="1"/>
          </p:cNvSpPr>
          <p:nvPr>
            <p:ph type="sldNum" sz="quarter" idx="12"/>
          </p:nvPr>
        </p:nvSpPr>
        <p:spPr>
          <a:xfrm flipH="1">
            <a:off x="1065212" y="6324600"/>
            <a:ext cx="990601"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E5137D0E-4A4F-4307-8994-C1891D747D59}" type="slidenum">
              <a:rPr lang="he-IL" smtClean="0"/>
              <a:pPr algn="l"/>
              <a:t>‹#›</a:t>
            </a:fld>
            <a:endParaRPr lang="he-IL" dirty="0"/>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3" y="533400"/>
            <a:ext cx="9601200" cy="1143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3" name="מציין מיקום של תאריך 2"/>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B03FAF0F-D415-47D8-8405-F516A462B9C4}" type="datetime1">
              <a:rPr lang="he-IL" smtClean="0"/>
              <a:pPr/>
              <a:t>י"ז/סיון/תשפ"א</a:t>
            </a:fld>
            <a:endParaRPr lang="he-IL" dirty="0"/>
          </a:p>
        </p:txBody>
      </p:sp>
      <p:sp>
        <p:nvSpPr>
          <p:cNvPr id="5" name="מציין מיקום של מספר שקופית 4"/>
          <p:cNvSpPr>
            <a:spLocks noGrp="1"/>
          </p:cNvSpPr>
          <p:nvPr>
            <p:ph type="sldNum" sz="quarter" idx="12"/>
          </p:nvPr>
        </p:nvSpPr>
        <p:spPr>
          <a:xfrm flipH="1">
            <a:off x="1065212" y="6324600"/>
            <a:ext cx="990601"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E5137D0E-4A4F-4307-8994-C1891D747D59}" type="slidenum">
              <a:rPr lang="he-IL" smtClean="0"/>
              <a:pPr algn="l"/>
              <a:t>‹#›</a:t>
            </a:fld>
            <a:endParaRPr lang="he-IL" dirty="0"/>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2" name="מציין מיקום של תאריך 1"/>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8BCB0BA4-C834-4E8D-8CB6-5B1A30A1DF0C}" type="datetime1">
              <a:rPr lang="he-IL" smtClean="0"/>
              <a:pPr/>
              <a:t>י"ז/סיון/תשפ"א</a:t>
            </a:fld>
            <a:endParaRPr lang="he-IL" dirty="0"/>
          </a:p>
        </p:txBody>
      </p:sp>
      <p:sp>
        <p:nvSpPr>
          <p:cNvPr id="4" name="מציין מיקום של מספר שקופית 3"/>
          <p:cNvSpPr>
            <a:spLocks noGrp="1"/>
          </p:cNvSpPr>
          <p:nvPr>
            <p:ph type="sldNum" sz="quarter" idx="12"/>
          </p:nvPr>
        </p:nvSpPr>
        <p:spPr>
          <a:xfrm flipH="1">
            <a:off x="1065212" y="6324600"/>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7847014" y="2590800"/>
            <a:ext cx="3276599" cy="1924050"/>
          </a:xfrm>
        </p:spPr>
        <p:txBody>
          <a:bodyPr rtlCol="1" anchor="b">
            <a:normAutofit/>
          </a:bodyPr>
          <a:lstStyle>
            <a:lvl1pPr algn="r" rtl="1">
              <a:defRPr sz="3200" b="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1370013" y="838200"/>
            <a:ext cx="6172201" cy="51816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טקסט 3"/>
          <p:cNvSpPr>
            <a:spLocks noGrp="1"/>
          </p:cNvSpPr>
          <p:nvPr>
            <p:ph type="body" sz="half" idx="2" hasCustomPrompt="1"/>
          </p:nvPr>
        </p:nvSpPr>
        <p:spPr>
          <a:xfrm flipH="1">
            <a:off x="7847014" y="4648200"/>
            <a:ext cx="3276599" cy="1371600"/>
          </a:xfrm>
        </p:spPr>
        <p:txBody>
          <a:bodyPr rtlCol="1">
            <a:normAutofit/>
          </a:bodyPr>
          <a:lstStyle>
            <a:lvl1pPr marL="0" indent="0" algn="r" rtl="1">
              <a:spcBef>
                <a:spcPts val="600"/>
              </a:spcBef>
              <a:buNone/>
              <a:defRPr sz="16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9" name="מציין מיקום של כותרת תחתונה 8"/>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8" name="מציין מיקום של תאריך 7"/>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BBBA64DD-DDE2-4120-B29B-7FC3907E55B5}" type="datetime1">
              <a:rPr lang="he-IL" smtClean="0"/>
              <a:pPr/>
              <a:t>י"ז/סיון/תשפ"א</a:t>
            </a:fld>
            <a:endParaRPr lang="he-IL" dirty="0"/>
          </a:p>
        </p:txBody>
      </p:sp>
      <p:sp>
        <p:nvSpPr>
          <p:cNvPr id="10" name="מציין מיקום של מספר שקופית 9"/>
          <p:cNvSpPr>
            <a:spLocks noGrp="1"/>
          </p:cNvSpPr>
          <p:nvPr>
            <p:ph type="sldNum" sz="quarter" idx="12"/>
          </p:nvPr>
        </p:nvSpPr>
        <p:spPr>
          <a:xfrm flipH="1">
            <a:off x="1065212" y="6324600"/>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7847014" y="2590800"/>
            <a:ext cx="3276599" cy="1924050"/>
          </a:xfrm>
        </p:spPr>
        <p:txBody>
          <a:bodyPr rtlCol="1" anchor="b">
            <a:normAutofit/>
          </a:bodyPr>
          <a:lstStyle>
            <a:lvl1pPr algn="r" rtl="1">
              <a:defRPr sz="3200" b="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hasCustomPrompt="1"/>
          </p:nvPr>
        </p:nvSpPr>
        <p:spPr>
          <a:xfrm flipH="1">
            <a:off x="1522412" y="836610"/>
            <a:ext cx="5867401" cy="5183190"/>
          </a:xfrm>
          <a:solidFill>
            <a:schemeClr val="bg2"/>
          </a:solidFill>
        </p:spPr>
        <p:txBody>
          <a:bodyPr tIns="914400" rtlCol="1">
            <a:normAutofit/>
          </a:bodyPr>
          <a:lstStyle>
            <a:lvl1pPr marL="0" indent="0" algn="ctr" rtl="1">
              <a:buNone/>
              <a:defRPr sz="24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hasCustomPrompt="1"/>
          </p:nvPr>
        </p:nvSpPr>
        <p:spPr>
          <a:xfrm flipH="1">
            <a:off x="7847014" y="4648200"/>
            <a:ext cx="3276599" cy="1371600"/>
          </a:xfrm>
        </p:spPr>
        <p:txBody>
          <a:bodyPr rtlCol="1">
            <a:normAutofit/>
          </a:bodyPr>
          <a:lstStyle>
            <a:lvl1pPr marL="0" indent="0" algn="r" rtl="1">
              <a:spcBef>
                <a:spcPts val="600"/>
              </a:spcBef>
              <a:buNone/>
              <a:defRPr sz="16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5" name="מציין מיקום של כותרת תחתונה 8"/>
          <p:cNvSpPr>
            <a:spLocks noGrp="1"/>
          </p:cNvSpPr>
          <p:nvPr>
            <p:ph type="ftr" sz="quarter" idx="11"/>
          </p:nvPr>
        </p:nvSpPr>
        <p:spPr>
          <a:xfrm flipH="1">
            <a:off x="3808413" y="6324600"/>
            <a:ext cx="6862462" cy="273049"/>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6" name="מציין מיקום של תאריך 7"/>
          <p:cNvSpPr>
            <a:spLocks noGrp="1"/>
          </p:cNvSpPr>
          <p:nvPr>
            <p:ph type="dt" sz="half" idx="10"/>
          </p:nvPr>
        </p:nvSpPr>
        <p:spPr>
          <a:xfrm flipH="1">
            <a:off x="2259754" y="6324600"/>
            <a:ext cx="1320059"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2D15CF14-4DB6-46D6-A342-D2B9E8643780}" type="datetime1">
              <a:rPr lang="he-IL" smtClean="0"/>
              <a:pPr/>
              <a:t>י"ז/סיון/תשפ"א</a:t>
            </a:fld>
            <a:endParaRPr lang="he-IL" dirty="0"/>
          </a:p>
        </p:txBody>
      </p:sp>
      <p:sp>
        <p:nvSpPr>
          <p:cNvPr id="7" name="מציין מיקום של מספר שקופית 9"/>
          <p:cNvSpPr>
            <a:spLocks noGrp="1"/>
          </p:cNvSpPr>
          <p:nvPr>
            <p:ph type="sldNum" sz="quarter" idx="12"/>
          </p:nvPr>
        </p:nvSpPr>
        <p:spPr>
          <a:xfrm flipH="1">
            <a:off x="1065212" y="6324600"/>
            <a:ext cx="990601" cy="273049"/>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5137D0E-4A4F-4307-8994-C1891D747D59}" type="slidenum">
              <a:rPr lang="he-IL" smtClean="0"/>
              <a:pPr/>
              <a:t>‹#›</a:t>
            </a:fld>
            <a:endParaRPr lang="he-IL" dirty="0"/>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תמונה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1" y="0"/>
            <a:ext cx="12188825" cy="6858000"/>
          </a:xfrm>
          <a:prstGeom prst="rect">
            <a:avLst/>
          </a:prstGeom>
        </p:spPr>
      </p:pic>
      <p:sp>
        <p:nvSpPr>
          <p:cNvPr id="2" name="מציין מיקום של כותרת 1"/>
          <p:cNvSpPr>
            <a:spLocks noGrp="1"/>
          </p:cNvSpPr>
          <p:nvPr>
            <p:ph type="title"/>
          </p:nvPr>
        </p:nvSpPr>
        <p:spPr>
          <a:xfrm flipH="1">
            <a:off x="1522413" y="533400"/>
            <a:ext cx="9601200" cy="1143000"/>
          </a:xfrm>
          <a:prstGeom prst="rect">
            <a:avLst/>
          </a:prstGeom>
        </p:spPr>
        <p:txBody>
          <a:bodyPr vert="horz" lIns="91440" tIns="45720" rIns="91440" bIns="45720" rtlCol="1" anchor="b">
            <a:normAutofit/>
          </a:body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flipH="1">
            <a:off x="1522413" y="1828800"/>
            <a:ext cx="9601200" cy="4191000"/>
          </a:xfrm>
          <a:prstGeom prst="rect">
            <a:avLst/>
          </a:prstGeom>
        </p:spPr>
        <p:txBody>
          <a:bodyPr vert="horz" lIns="91440" tIns="45720" rIns="91440" bIns="45720" rtlCol="1">
            <a:normAutofit/>
          </a:body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3"/>
          </p:nvPr>
        </p:nvSpPr>
        <p:spPr>
          <a:xfrm flipH="1">
            <a:off x="3808413" y="6324600"/>
            <a:ext cx="6862462" cy="273049"/>
          </a:xfrm>
          <a:prstGeom prst="rect">
            <a:avLst/>
          </a:prstGeom>
        </p:spPr>
        <p:txBody>
          <a:bodyPr vert="horz" lIns="91440" tIns="45720" rIns="91440" bIns="45720" rtlCol="1" anchor="ctr"/>
          <a:lstStyle>
            <a:lvl1pPr algn="r" rtl="1">
              <a:defRPr sz="1100">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2"/>
          </p:nvPr>
        </p:nvSpPr>
        <p:spPr>
          <a:xfrm flipH="1">
            <a:off x="2259754" y="6324600"/>
            <a:ext cx="1320059" cy="273049"/>
          </a:xfrm>
          <a:prstGeom prst="rect">
            <a:avLst/>
          </a:prstGeom>
        </p:spPr>
        <p:txBody>
          <a:bodyPr vert="horz" lIns="91440" tIns="45720" rIns="91440" bIns="45720" rtlCol="1" anchor="ctr"/>
          <a:lstStyle>
            <a:lvl1pPr algn="l" rtl="1">
              <a:defRPr sz="1100">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fld id="{0F7762CB-DB7E-46B3-81CD-ED3B9DA79848}" type="datetime1">
              <a:rPr lang="he-IL" smtClean="0"/>
              <a:pPr/>
              <a:t>י"ז/סיון/תשפ"א</a:t>
            </a:fld>
            <a:endParaRPr lang="he-IL" dirty="0"/>
          </a:p>
        </p:txBody>
      </p:sp>
      <p:sp>
        <p:nvSpPr>
          <p:cNvPr id="6" name="מציין מיקום של מספר שקופית 5"/>
          <p:cNvSpPr>
            <a:spLocks noGrp="1"/>
          </p:cNvSpPr>
          <p:nvPr>
            <p:ph type="sldNum" sz="quarter" idx="4"/>
          </p:nvPr>
        </p:nvSpPr>
        <p:spPr>
          <a:xfrm flipH="1">
            <a:off x="1065212" y="6324600"/>
            <a:ext cx="990601" cy="273049"/>
          </a:xfrm>
          <a:prstGeom prst="rect">
            <a:avLst/>
          </a:prstGeom>
        </p:spPr>
        <p:txBody>
          <a:bodyPr vert="horz" lIns="91440" tIns="45720" rIns="91440" bIns="45720" rtlCol="1" anchor="ctr"/>
          <a:lstStyle>
            <a:lvl1pPr algn="r" rtl="1">
              <a:defRPr sz="1100">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pPr algn="l"/>
            <a:fld id="{E5137D0E-4A4F-4307-8994-C1891D747D59}" type="slidenum">
              <a:rPr lang="he-IL" smtClean="0"/>
              <a:pPr algn="l"/>
              <a:t>‹#›</a:t>
            </a:fld>
            <a:endParaRPr lang="he-IL" dirty="0"/>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400" rtl="1" eaLnBrk="1" latinLnBrk="0" hangingPunct="1">
        <a:lnSpc>
          <a:spcPct val="90000"/>
        </a:lnSpc>
        <a:spcBef>
          <a:spcPct val="0"/>
        </a:spcBef>
        <a:buNone/>
        <a:defRPr sz="3200" kern="1200">
          <a:solidFill>
            <a:schemeClr val="tx1"/>
          </a:solidFill>
          <a:latin typeface="Tahoma" panose="020B0604030504040204" pitchFamily="34" charset="0"/>
          <a:ea typeface="+mj-ea"/>
          <a:cs typeface="Tahoma" panose="020B0604030504040204" pitchFamily="34" charset="0"/>
          <a:sym typeface="Tahoma" panose="020B0604030504040204" pitchFamily="34" charset="0"/>
        </a:defRPr>
      </a:lvl1pPr>
    </p:titleStyle>
    <p:bodyStyle>
      <a:lvl1pPr marL="223838" indent="-223838" algn="r" defTabSz="914400" rtl="1" eaLnBrk="1" latinLnBrk="0" hangingPunct="1">
        <a:lnSpc>
          <a:spcPct val="90000"/>
        </a:lnSpc>
        <a:spcBef>
          <a:spcPts val="1800"/>
        </a:spcBef>
        <a:buFont typeface="Arial" pitchFamily="34" charset="0"/>
        <a:buChar char="•"/>
        <a:defRPr sz="20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502920" indent="-223838" algn="r" defTabSz="914400" rtl="1" eaLnBrk="1" latinLnBrk="0" hangingPunct="1">
        <a:lnSpc>
          <a:spcPct val="90000"/>
        </a:lnSpc>
        <a:spcBef>
          <a:spcPts val="800"/>
        </a:spcBef>
        <a:buFont typeface="Arial" pitchFamily="34" charset="0"/>
        <a:buChar char="–"/>
        <a:defRPr sz="18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741363" indent="-171450" algn="r" defTabSz="914400" rtl="1" eaLnBrk="1" latinLnBrk="0" hangingPunct="1">
        <a:lnSpc>
          <a:spcPct val="90000"/>
        </a:lnSpc>
        <a:spcBef>
          <a:spcPts val="600"/>
        </a:spcBef>
        <a:buFont typeface="Arial" pitchFamily="34" charset="0"/>
        <a:buChar char="•"/>
        <a:defRPr sz="16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966788" indent="-173038" algn="r" defTabSz="914400" rtl="1" eaLnBrk="1" latinLnBrk="0" hangingPunct="1">
        <a:lnSpc>
          <a:spcPct val="90000"/>
        </a:lnSpc>
        <a:spcBef>
          <a:spcPts val="600"/>
        </a:spcBef>
        <a:buFont typeface="Arial" pitchFamily="34" charset="0"/>
        <a:buChar char="–"/>
        <a:defRPr sz="14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208088" indent="-173038" algn="r" defTabSz="914400" rtl="1" eaLnBrk="1" latinLnBrk="0" hangingPunct="1">
        <a:lnSpc>
          <a:spcPct val="90000"/>
        </a:lnSpc>
        <a:spcBef>
          <a:spcPts val="600"/>
        </a:spcBef>
        <a:buFont typeface="Arial" pitchFamily="34" charset="0"/>
        <a:buChar char="•"/>
        <a:defRPr sz="14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1444752" indent="-173736" algn="r" defTabSz="914400" rtl="1"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r" defTabSz="914400" rtl="1"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r" defTabSz="914400" rtl="1"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r" defTabSz="914400" rtl="1"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flipH="1">
            <a:off x="1485900" y="1996072"/>
            <a:ext cx="9865096" cy="1368152"/>
          </a:xfrm>
        </p:spPr>
        <p:txBody>
          <a:bodyPr rtlCol="1"/>
          <a:lstStyle/>
          <a:p>
            <a:pPr algn="l"/>
            <a:r>
              <a:rPr lang="en-US" sz="6600" dirty="0">
                <a:solidFill>
                  <a:srgbClr val="EDECCC"/>
                </a:solidFill>
                <a:latin typeface="Suez One" panose="00000500000000000000" pitchFamily="2" charset="-79"/>
                <a:cs typeface="Suez One" panose="00000500000000000000" pitchFamily="2" charset="-79"/>
              </a:rPr>
              <a:t>Stress and load  Tests</a:t>
            </a:r>
            <a:endParaRPr lang="he-IL" sz="6600" dirty="0">
              <a:solidFill>
                <a:srgbClr val="EDECCC"/>
              </a:solidFill>
              <a:latin typeface="Suez One" panose="00000500000000000000" pitchFamily="2" charset="-79"/>
              <a:cs typeface="Suez One" panose="00000500000000000000" pitchFamily="2" charset="-79"/>
            </a:endParaRPr>
          </a:p>
        </p:txBody>
      </p:sp>
      <p:sp>
        <p:nvSpPr>
          <p:cNvPr id="3" name="כותרת משנה 2"/>
          <p:cNvSpPr>
            <a:spLocks noGrp="1"/>
          </p:cNvSpPr>
          <p:nvPr>
            <p:ph type="subTitle" idx="1"/>
          </p:nvPr>
        </p:nvSpPr>
        <p:spPr>
          <a:xfrm flipH="1">
            <a:off x="3214092" y="3372907"/>
            <a:ext cx="6012160" cy="1066800"/>
          </a:xfrm>
        </p:spPr>
        <p:txBody>
          <a:bodyPr rtlCol="1">
            <a:normAutofit/>
          </a:bodyPr>
          <a:lstStyle/>
          <a:p>
            <a:r>
              <a:rPr lang="he-IL" sz="5400" dirty="0">
                <a:solidFill>
                  <a:srgbClr val="EDECCC"/>
                </a:solidFill>
                <a:latin typeface="Suez One" panose="00000500000000000000" pitchFamily="2" charset="-79"/>
                <a:cs typeface="Suez One" panose="00000500000000000000" pitchFamily="2" charset="-79"/>
              </a:rPr>
              <a:t>בדיקות קיבול ועומס</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413892" y="620688"/>
            <a:ext cx="9900591" cy="551656"/>
          </a:xfrm>
        </p:spPr>
        <p:txBody>
          <a:bodyPr rtlCol="1">
            <a:normAutofit/>
          </a:bodyPr>
          <a:lstStyle/>
          <a:p>
            <a:r>
              <a:rPr lang="he-IL" sz="2800" dirty="0">
                <a:latin typeface="Abraham" panose="00000500000000000000" pitchFamily="2" charset="-79"/>
                <a:cs typeface="Abraham" panose="00000500000000000000" pitchFamily="2" charset="-79"/>
              </a:rPr>
              <a:t>תרחישי בדיקה למערכת המסחר המשמשים לצורך בדיקת קיבול ועומס:</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2" name="TextBox 1">
            <a:extLst>
              <a:ext uri="{FF2B5EF4-FFF2-40B4-BE49-F238E27FC236}">
                <a16:creationId xmlns:a16="http://schemas.microsoft.com/office/drawing/2014/main" id="{11A685A8-78BB-4EC0-8BDF-82A13CC05C8A}"/>
              </a:ext>
            </a:extLst>
          </p:cNvPr>
          <p:cNvSpPr txBox="1"/>
          <p:nvPr/>
        </p:nvSpPr>
        <p:spPr>
          <a:xfrm>
            <a:off x="4942284" y="2060848"/>
            <a:ext cx="5760640" cy="923330"/>
          </a:xfrm>
          <a:prstGeom prst="rect">
            <a:avLst/>
          </a:prstGeom>
          <a:noFill/>
        </p:spPr>
        <p:txBody>
          <a:bodyPr wrap="square" rtlCol="1">
            <a:spAutoFit/>
          </a:bodyPr>
          <a:lstStyle/>
          <a:p>
            <a:r>
              <a:rPr lang="he-IL" dirty="0"/>
              <a:t>אולי הנחה על מוצר ספציפי? שהמון ירצו לקנות אותו בבת אחת?</a:t>
            </a:r>
          </a:p>
          <a:p>
            <a:r>
              <a:rPr lang="he-IL" dirty="0"/>
              <a:t>אולי שעה </a:t>
            </a:r>
            <a:r>
              <a:rPr lang="he-IL" dirty="0" err="1"/>
              <a:t>מסויימת</a:t>
            </a:r>
            <a:r>
              <a:rPr lang="he-IL" dirty="0"/>
              <a:t> של הנחות שמלא יבצעו רכישה באותו זמן?</a:t>
            </a:r>
          </a:p>
          <a:p>
            <a:r>
              <a:rPr lang="he-IL" dirty="0" err="1"/>
              <a:t>איזהשהו</a:t>
            </a:r>
            <a:r>
              <a:rPr lang="he-IL" dirty="0"/>
              <a:t> </a:t>
            </a:r>
            <a:r>
              <a:rPr lang="he-IL" dirty="0" err="1"/>
              <a:t>פרסמות</a:t>
            </a:r>
            <a:r>
              <a:rPr lang="he-IL" dirty="0"/>
              <a:t> לאתר שתביא המון משתמשים </a:t>
            </a:r>
            <a:r>
              <a:rPr lang="he-IL" dirty="0" err="1"/>
              <a:t>להרשם</a:t>
            </a:r>
            <a:r>
              <a:rPr lang="he-IL" dirty="0"/>
              <a:t> באותו רגע?</a:t>
            </a:r>
          </a:p>
        </p:txBody>
      </p:sp>
    </p:spTree>
    <p:extLst>
      <p:ext uri="{BB962C8B-B14F-4D97-AF65-F5344CB8AC3E}">
        <p14:creationId xmlns:p14="http://schemas.microsoft.com/office/powerpoint/2010/main" val="13509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949BAE-8096-4806-AC53-C1ECEB8C4C88}"/>
              </a:ext>
            </a:extLst>
          </p:cNvPr>
          <p:cNvSpPr txBox="1"/>
          <p:nvPr/>
        </p:nvSpPr>
        <p:spPr>
          <a:xfrm>
            <a:off x="3538128" y="1074509"/>
            <a:ext cx="5112568" cy="4708981"/>
          </a:xfrm>
          <a:prstGeom prst="rect">
            <a:avLst/>
          </a:prstGeom>
          <a:noFill/>
        </p:spPr>
        <p:txBody>
          <a:bodyPr wrap="square" rtlCol="1">
            <a:spAutoFit/>
          </a:bodyPr>
          <a:lstStyle/>
          <a:p>
            <a:pPr algn="ctr"/>
            <a:r>
              <a:rPr lang="he-IL" sz="6000" dirty="0">
                <a:latin typeface="Abraham" panose="00000500000000000000" pitchFamily="2" charset="-79"/>
                <a:cs typeface="Abraham" panose="00000500000000000000" pitchFamily="2" charset="-79"/>
              </a:rPr>
              <a:t>היה נהדר לשתף במחשבות ובמסקנות.</a:t>
            </a:r>
          </a:p>
          <a:p>
            <a:pPr algn="ctr"/>
            <a:endParaRPr lang="he-IL" sz="6000" dirty="0">
              <a:latin typeface="Abraham" panose="00000500000000000000" pitchFamily="2" charset="-79"/>
              <a:cs typeface="Abraham" panose="00000500000000000000" pitchFamily="2" charset="-79"/>
            </a:endParaRPr>
          </a:p>
          <a:p>
            <a:pPr algn="ctr"/>
            <a:r>
              <a:rPr lang="he-IL" sz="6000" dirty="0">
                <a:latin typeface="Abraham" panose="00000500000000000000" pitchFamily="2" charset="-79"/>
                <a:cs typeface="Abraham" panose="00000500000000000000" pitchFamily="2" charset="-79"/>
              </a:rPr>
              <a:t>רק בשמחות!</a:t>
            </a:r>
          </a:p>
        </p:txBody>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48106561-58C3-4368-BE24-771DC4248FC7}"/>
              </a:ext>
            </a:extLst>
          </p:cNvPr>
          <p:cNvSpPr/>
          <p:nvPr/>
        </p:nvSpPr>
        <p:spPr>
          <a:xfrm>
            <a:off x="2349996" y="836712"/>
            <a:ext cx="8784976" cy="5355312"/>
          </a:xfrm>
          <a:prstGeom prst="rect">
            <a:avLst/>
          </a:prstGeom>
        </p:spPr>
        <p:txBody>
          <a:bodyPr wrap="square">
            <a:spAutoFit/>
          </a:bodyPr>
          <a:lstStyle/>
          <a:p>
            <a:r>
              <a:rPr lang="he-IL" sz="2000" dirty="0">
                <a:latin typeface="Abraham" panose="00000500000000000000" pitchFamily="2" charset="-79"/>
                <a:cs typeface="Abraham" panose="00000500000000000000" pitchFamily="2" charset="-79"/>
              </a:rPr>
              <a:t>איך עושים בדיקת לחץ?</a:t>
            </a:r>
          </a:p>
          <a:p>
            <a:r>
              <a:rPr lang="he-IL" dirty="0">
                <a:latin typeface="Arial" panose="020B0604020202020204" pitchFamily="34" charset="0"/>
                <a:cs typeface="Arial" panose="020B0604020202020204" pitchFamily="34" charset="0"/>
              </a:rPr>
              <a:t>תהליך בדיקת לחץ יכול להיעשות בחמישה שלבים עיקריים:</a:t>
            </a:r>
          </a:p>
          <a:p>
            <a:endParaRPr lang="he-IL" dirty="0">
              <a:latin typeface="Arial" panose="020B0604020202020204" pitchFamily="34" charset="0"/>
              <a:cs typeface="Arial" panose="020B0604020202020204" pitchFamily="34" charset="0"/>
            </a:endParaRPr>
          </a:p>
          <a:p>
            <a:r>
              <a:rPr lang="he-IL" dirty="0">
                <a:latin typeface="Arial" panose="020B0604020202020204" pitchFamily="34" charset="0"/>
                <a:cs typeface="Arial" panose="020B0604020202020204" pitchFamily="34" charset="0"/>
              </a:rPr>
              <a:t>1. תכנון מבחן הלחץ: </a:t>
            </a:r>
          </a:p>
          <a:p>
            <a:r>
              <a:rPr lang="he-IL" dirty="0">
                <a:latin typeface="Arial" panose="020B0604020202020204" pitchFamily="34" charset="0"/>
                <a:cs typeface="Arial" panose="020B0604020202020204" pitchFamily="34" charset="0"/>
              </a:rPr>
              <a:t>     כאן אתה אוסף את נתוני המערכת, מנתח את המערכת, מגדיר את יעדי מבחן הלחץ.</a:t>
            </a:r>
          </a:p>
          <a:p>
            <a:r>
              <a:rPr lang="he-IL" dirty="0">
                <a:latin typeface="Arial" panose="020B0604020202020204" pitchFamily="34" charset="0"/>
                <a:cs typeface="Arial" panose="020B0604020202020204" pitchFamily="34" charset="0"/>
              </a:rPr>
              <a:t>2. צור סקריפטים של אוטומציה: </a:t>
            </a:r>
          </a:p>
          <a:p>
            <a:r>
              <a:rPr lang="he-IL" dirty="0">
                <a:latin typeface="Arial" panose="020B0604020202020204" pitchFamily="34" charset="0"/>
                <a:cs typeface="Arial" panose="020B0604020202020204" pitchFamily="34" charset="0"/>
              </a:rPr>
              <a:t>     בשלב זה, אתה יוצר את סקריפטים האוטומציה לבדיקת לחץ, מייצר את נתוני הבדיקה  </a:t>
            </a:r>
          </a:p>
          <a:p>
            <a:r>
              <a:rPr lang="he-IL" dirty="0">
                <a:latin typeface="Arial" panose="020B0604020202020204" pitchFamily="34" charset="0"/>
                <a:cs typeface="Arial" panose="020B0604020202020204" pitchFamily="34" charset="0"/>
              </a:rPr>
              <a:t>     עבור תרחישי הלחץ.</a:t>
            </a:r>
          </a:p>
          <a:p>
            <a:r>
              <a:rPr lang="he-IL" dirty="0">
                <a:latin typeface="Arial" panose="020B0604020202020204" pitchFamily="34" charset="0"/>
                <a:cs typeface="Arial" panose="020B0604020202020204" pitchFamily="34" charset="0"/>
              </a:rPr>
              <a:t>3. ביצוע סקריפטים:  </a:t>
            </a:r>
          </a:p>
          <a:p>
            <a:r>
              <a:rPr lang="he-IL" dirty="0">
                <a:latin typeface="Arial" panose="020B0604020202020204" pitchFamily="34" charset="0"/>
                <a:cs typeface="Arial" panose="020B0604020202020204" pitchFamily="34" charset="0"/>
              </a:rPr>
              <a:t>    בשלב זה, אתה מריץ את תסריטי האוטומציה לבדיקת לחץ ומאחסנים את תוצאות הלחץ.</a:t>
            </a:r>
          </a:p>
          <a:p>
            <a:r>
              <a:rPr lang="he-IL" dirty="0">
                <a:latin typeface="Arial" panose="020B0604020202020204" pitchFamily="34" charset="0"/>
                <a:cs typeface="Arial" panose="020B0604020202020204" pitchFamily="34" charset="0"/>
              </a:rPr>
              <a:t>4. ניתוח תוצאות: </a:t>
            </a:r>
          </a:p>
          <a:p>
            <a:r>
              <a:rPr lang="he-IL" dirty="0">
                <a:latin typeface="Arial" panose="020B0604020202020204" pitchFamily="34" charset="0"/>
                <a:cs typeface="Arial" panose="020B0604020202020204" pitchFamily="34" charset="0"/>
              </a:rPr>
              <a:t>    בשלב זה אתה מנתח את תוצאות מבחן הלחץ ומזהה צווארי בקבוק.</a:t>
            </a:r>
          </a:p>
          <a:p>
            <a:r>
              <a:rPr lang="he-IL" dirty="0">
                <a:latin typeface="Arial" panose="020B0604020202020204" pitchFamily="34" charset="0"/>
                <a:cs typeface="Arial" panose="020B0604020202020204" pitchFamily="34" charset="0"/>
              </a:rPr>
              <a:t>5. צביעה ואופטימיזציה:</a:t>
            </a:r>
          </a:p>
          <a:p>
            <a:r>
              <a:rPr lang="he-IL" dirty="0">
                <a:latin typeface="Arial" panose="020B0604020202020204" pitchFamily="34" charset="0"/>
                <a:cs typeface="Arial" panose="020B0604020202020204" pitchFamily="34" charset="0"/>
              </a:rPr>
              <a:t>    בשלב זה אתה מכוון את המערכת, משנה תצורות, מבצע אופטימיזציה של הקוד עם המטרה כדי   </a:t>
            </a:r>
          </a:p>
          <a:p>
            <a:r>
              <a:rPr lang="he-IL" dirty="0">
                <a:latin typeface="Arial" panose="020B0604020202020204" pitchFamily="34" charset="0"/>
                <a:cs typeface="Arial" panose="020B0604020202020204" pitchFamily="34" charset="0"/>
              </a:rPr>
              <a:t>    לעמוד בסטנדרט הרצוי.</a:t>
            </a:r>
          </a:p>
          <a:p>
            <a:endParaRPr lang="he-IL" dirty="0">
              <a:latin typeface="Arial" panose="020B0604020202020204" pitchFamily="34" charset="0"/>
              <a:cs typeface="Arial" panose="020B0604020202020204" pitchFamily="34" charset="0"/>
            </a:endParaRPr>
          </a:p>
          <a:p>
            <a:r>
              <a:rPr lang="he-IL" dirty="0">
                <a:latin typeface="Arial" panose="020B0604020202020204" pitchFamily="34" charset="0"/>
                <a:cs typeface="Arial" panose="020B0604020202020204" pitchFamily="34" charset="0"/>
              </a:rPr>
              <a:t>לבסוף, שוב אתה מריץ את כל המחזור כדי לקבוע כי השינויים הניבו את התוצאות הרצויות. לדוגמא, זה לא יוצא דופן שצריך לבצע בין 3 ל -4 מחזורים של תהליך בדיקת הלחץ כדי להשיג את יעדי הביצועים</a:t>
            </a:r>
          </a:p>
        </p:txBody>
      </p:sp>
    </p:spTree>
    <p:extLst>
      <p:ext uri="{BB962C8B-B14F-4D97-AF65-F5344CB8AC3E}">
        <p14:creationId xmlns:p14="http://schemas.microsoft.com/office/powerpoint/2010/main" val="143520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48106561-58C3-4368-BE24-771DC4248FC7}"/>
              </a:ext>
            </a:extLst>
          </p:cNvPr>
          <p:cNvSpPr/>
          <p:nvPr/>
        </p:nvSpPr>
        <p:spPr>
          <a:xfrm>
            <a:off x="1629917" y="836712"/>
            <a:ext cx="9505056" cy="2893100"/>
          </a:xfrm>
          <a:prstGeom prst="rect">
            <a:avLst/>
          </a:prstGeom>
        </p:spPr>
        <p:txBody>
          <a:bodyPr wrap="square">
            <a:spAutoFit/>
          </a:bodyPr>
          <a:lstStyle/>
          <a:p>
            <a:r>
              <a:rPr lang="he-IL" sz="2000" dirty="0">
                <a:latin typeface="Abraham" panose="00000500000000000000" pitchFamily="2" charset="-79"/>
                <a:cs typeface="Abraham" panose="00000500000000000000" pitchFamily="2" charset="-79"/>
              </a:rPr>
              <a:t>איך עושים בדיקת עומס?</a:t>
            </a:r>
          </a:p>
          <a:p>
            <a:endParaRPr lang="he-IL" dirty="0">
              <a:latin typeface="Arial" panose="020B0604020202020204" pitchFamily="34" charset="0"/>
              <a:cs typeface="Arial" panose="020B0604020202020204" pitchFamily="34" charset="0"/>
            </a:endParaRPr>
          </a:p>
          <a:p>
            <a:r>
              <a:rPr lang="he-IL" dirty="0">
                <a:latin typeface="Arial" panose="020B0604020202020204" pitchFamily="34" charset="0"/>
                <a:cs typeface="Arial" panose="020B0604020202020204" pitchFamily="34" charset="0"/>
              </a:rPr>
              <a:t>תהליך בדיקת עומס יכול להיעשות בחמישה שלבים עיקריים:</a:t>
            </a:r>
          </a:p>
          <a:p>
            <a:endParaRPr lang="he-IL" dirty="0">
              <a:latin typeface="Arial" panose="020B0604020202020204" pitchFamily="34" charset="0"/>
              <a:cs typeface="Arial" panose="020B0604020202020204" pitchFamily="34" charset="0"/>
            </a:endParaRPr>
          </a:p>
          <a:p>
            <a:r>
              <a:rPr lang="he-IL" dirty="0">
                <a:latin typeface="Arial" panose="020B0604020202020204" pitchFamily="34" charset="0"/>
                <a:cs typeface="Arial" panose="020B0604020202020204" pitchFamily="34" charset="0"/>
              </a:rPr>
              <a:t>1. יש לתכנן בדיקת עומסים לאחר שהיישום יציב מבחינה פונקציונאלית.</a:t>
            </a:r>
          </a:p>
          <a:p>
            <a:r>
              <a:rPr lang="he-IL" dirty="0">
                <a:latin typeface="Arial" panose="020B0604020202020204" pitchFamily="34" charset="0"/>
                <a:cs typeface="Arial" panose="020B0604020202020204" pitchFamily="34" charset="0"/>
              </a:rPr>
              <a:t>2. מספר גדול של נתונים ייחודיים אמור להיות מוכן במאגר הנתונים</a:t>
            </a:r>
          </a:p>
          <a:p>
            <a:r>
              <a:rPr lang="he-IL" dirty="0">
                <a:latin typeface="Arial" panose="020B0604020202020204" pitchFamily="34" charset="0"/>
                <a:cs typeface="Arial" panose="020B0604020202020204" pitchFamily="34" charset="0"/>
              </a:rPr>
              <a:t>3. יש להחליט על מספר המשתמשים עבור כל תרחיש או סקריפטים</a:t>
            </a:r>
          </a:p>
          <a:p>
            <a:r>
              <a:rPr lang="he-IL" dirty="0">
                <a:latin typeface="Arial" panose="020B0604020202020204" pitchFamily="34" charset="0"/>
                <a:cs typeface="Arial" panose="020B0604020202020204" pitchFamily="34" charset="0"/>
              </a:rPr>
              <a:t>4. הימנע מיצירת יומנים מפורטים כדי לחסוך את שטח ה- </a:t>
            </a:r>
            <a:r>
              <a:rPr lang="en-US" dirty="0">
                <a:latin typeface="Arial" panose="020B0604020202020204" pitchFamily="34" charset="0"/>
                <a:cs typeface="Arial" panose="020B0604020202020204" pitchFamily="34" charset="0"/>
              </a:rPr>
              <a:t>IO </a:t>
            </a:r>
            <a:r>
              <a:rPr lang="he-IL" dirty="0">
                <a:latin typeface="Arial" panose="020B0604020202020204" pitchFamily="34" charset="0"/>
                <a:cs typeface="Arial" panose="020B0604020202020204" pitchFamily="34" charset="0"/>
              </a:rPr>
              <a:t>בדיסק</a:t>
            </a:r>
          </a:p>
          <a:p>
            <a:r>
              <a:rPr lang="he-IL" dirty="0">
                <a:latin typeface="Arial" panose="020B0604020202020204" pitchFamily="34" charset="0"/>
                <a:cs typeface="Arial" panose="020B0604020202020204" pitchFamily="34" charset="0"/>
              </a:rPr>
              <a:t>5. נסו להימנע מהורדת תמונות באתר</a:t>
            </a:r>
          </a:p>
          <a:p>
            <a:r>
              <a:rPr lang="he-IL" dirty="0">
                <a:latin typeface="Arial" panose="020B0604020202020204" pitchFamily="34" charset="0"/>
                <a:cs typeface="Arial" panose="020B0604020202020204" pitchFamily="34" charset="0"/>
              </a:rPr>
              <a:t>6. יש לרשום את עקביות זמן התגובה לאורך התקופה שחלפה ולהשוות את אותה ריצות בדיקות שונות</a:t>
            </a:r>
          </a:p>
        </p:txBody>
      </p:sp>
    </p:spTree>
    <p:extLst>
      <p:ext uri="{BB962C8B-B14F-4D97-AF65-F5344CB8AC3E}">
        <p14:creationId xmlns:p14="http://schemas.microsoft.com/office/powerpoint/2010/main" val="93518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413892" y="846321"/>
            <a:ext cx="9601200" cy="479648"/>
          </a:xfrm>
        </p:spPr>
        <p:txBody>
          <a:bodyPr rtlCol="1">
            <a:normAutofit/>
          </a:bodyPr>
          <a:lstStyle/>
          <a:p>
            <a:r>
              <a:rPr lang="he-IL" sz="2000" dirty="0">
                <a:latin typeface="Abraham" panose="00000500000000000000" pitchFamily="2" charset="-79"/>
                <a:cs typeface="Abraham" panose="00000500000000000000" pitchFamily="2" charset="-79"/>
              </a:rPr>
              <a:t>מטרות סטרס:</a:t>
            </a:r>
            <a:endParaRPr lang="he-IL" sz="2000" dirty="0">
              <a:latin typeface="Abraham" panose="00000500000000000000" pitchFamily="2" charset="-79"/>
              <a:cs typeface="Abraham" panose="00000500000000000000" pitchFamily="2" charset="-79"/>
              <a:sym typeface="Tahoma" panose="020B0604030504040204" pitchFamily="34" charset="0"/>
            </a:endParaRPr>
          </a:p>
        </p:txBody>
      </p:sp>
      <p:sp>
        <p:nvSpPr>
          <p:cNvPr id="14" name="מציין מיקום תוכן 13"/>
          <p:cNvSpPr>
            <a:spLocks noGrp="1"/>
          </p:cNvSpPr>
          <p:nvPr>
            <p:ph idx="1"/>
          </p:nvPr>
        </p:nvSpPr>
        <p:spPr>
          <a:xfrm flipH="1">
            <a:off x="1444624" y="1556792"/>
            <a:ext cx="9601200" cy="4191000"/>
          </a:xfrm>
        </p:spPr>
        <p:txBody>
          <a:bodyPr rtlCol="1">
            <a:normAutofit/>
          </a:bodyPr>
          <a:lstStyle/>
          <a:p>
            <a:pPr marL="50800" indent="0">
              <a:buNone/>
            </a:pPr>
            <a:r>
              <a:rPr lang="he-IL" dirty="0">
                <a:latin typeface="Arial" panose="020B0604020202020204" pitchFamily="34" charset="0"/>
                <a:cs typeface="Arial" panose="020B0604020202020204" pitchFamily="34" charset="0"/>
              </a:rPr>
              <a:t>מטרת בדיקת הלחץ היא לנתח את התנהגות המערכת לאחר תקלה. כדי שבדיקת הלחץ תצליח, מערכת צריכה להציג הודעת שגיאה מתאימה בזמן שהיא בתנאים קיצוניים.</a:t>
            </a:r>
            <a:endParaRPr lang="he-IL" sz="2000" dirty="0">
              <a:latin typeface="Arial" panose="020B0604020202020204" pitchFamily="34" charset="0"/>
              <a:cs typeface="Arial" panose="020B0604020202020204" pitchFamily="34" charset="0"/>
            </a:endParaRPr>
          </a:p>
          <a:p>
            <a:pPr marL="50800" indent="0">
              <a:buNone/>
            </a:pPr>
            <a:r>
              <a:rPr lang="he-IL" dirty="0">
                <a:latin typeface="Arial" panose="020B0604020202020204" pitchFamily="34" charset="0"/>
                <a:cs typeface="Arial" panose="020B0604020202020204" pitchFamily="34" charset="0"/>
              </a:rPr>
              <a:t>לצורך ביצוע בדיקות לחץ, לפעמים ניתן להשתמש בערכות נתונים מסיביות העלולות ללכת לאיבוד במהלך בדיקת לחץ. על בודקים לא לאבד את הנתונים הקשורים לאבטחה בעת ביצוע בדיקות לחץ.</a:t>
            </a:r>
            <a:endParaRPr lang="he-IL" sz="2000" dirty="0">
              <a:latin typeface="Arial" panose="020B0604020202020204" pitchFamily="34" charset="0"/>
              <a:cs typeface="Arial" panose="020B0604020202020204" pitchFamily="34" charset="0"/>
            </a:endParaRPr>
          </a:p>
          <a:p>
            <a:pPr marL="50800" indent="0">
              <a:buNone/>
            </a:pPr>
            <a:r>
              <a:rPr lang="he-IL" dirty="0">
                <a:latin typeface="Arial" panose="020B0604020202020204" pitchFamily="34" charset="0"/>
                <a:cs typeface="Arial" panose="020B0604020202020204" pitchFamily="34" charset="0"/>
              </a:rPr>
              <a:t>המטרה העיקרית של בדיקת לחץ היא לוודא שהמערכת מחלימה לאחר כשל הנקרא כשחזור.</a:t>
            </a:r>
            <a:endParaRPr lang="he-IL" sz="2000" dirty="0">
              <a:latin typeface="Arial" panose="020B0604020202020204" pitchFamily="34" charset="0"/>
              <a:cs typeface="Arial" panose="020B0604020202020204" pitchFamily="34" charset="0"/>
              <a:sym typeface="Tahoma" panose="020B0604030504040204" pitchFamily="34" charset="0"/>
            </a:endParaRPr>
          </a:p>
          <a:p>
            <a:pPr marL="0" lvl="0" indent="0">
              <a:buNone/>
            </a:pPr>
            <a:r>
              <a:rPr lang="he-IL" dirty="0">
                <a:latin typeface="Arial" panose="020B0604020202020204" pitchFamily="34" charset="0"/>
                <a:cs typeface="Arial" panose="020B0604020202020204" pitchFamily="34" charset="0"/>
              </a:rPr>
              <a:t>לא אמורה להיות ירידת ביצועים בשעות השיא. </a:t>
            </a:r>
          </a:p>
          <a:p>
            <a:pPr marL="0" lvl="0" indent="0">
              <a:buNone/>
            </a:pPr>
            <a:r>
              <a:rPr lang="he-IL" dirty="0">
                <a:latin typeface="Arial" panose="020B0604020202020204" pitchFamily="34" charset="0"/>
                <a:cs typeface="Arial" panose="020B0604020202020204" pitchFamily="34" charset="0"/>
              </a:rPr>
              <a:t>לבדוק אם המערכת פועלת בתנאים חריגים.</a:t>
            </a:r>
          </a:p>
          <a:p>
            <a:pPr marL="0" lvl="0" indent="0">
              <a:buNone/>
            </a:pPr>
            <a:r>
              <a:rPr lang="he-IL" dirty="0">
                <a:latin typeface="Arial" panose="020B0604020202020204" pitchFamily="34" charset="0"/>
                <a:cs typeface="Arial" panose="020B0604020202020204" pitchFamily="34" charset="0"/>
              </a:rPr>
              <a:t>מציג הודעת שגיאה מתאימה כאשר המערכת נמצאת במתח.</a:t>
            </a:r>
          </a:p>
          <a:p>
            <a:pPr marL="329882" lvl="1" indent="0">
              <a:buNone/>
            </a:pPr>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143850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413892" y="846321"/>
            <a:ext cx="9601200" cy="479648"/>
          </a:xfrm>
        </p:spPr>
        <p:txBody>
          <a:bodyPr rtlCol="1">
            <a:normAutofit/>
          </a:bodyPr>
          <a:lstStyle/>
          <a:p>
            <a:r>
              <a:rPr lang="he-IL" sz="2000" dirty="0">
                <a:latin typeface="Abraham" panose="00000500000000000000" pitchFamily="2" charset="-79"/>
                <a:cs typeface="Abraham" panose="00000500000000000000" pitchFamily="2" charset="-79"/>
              </a:rPr>
              <a:t>מטרות עומס:</a:t>
            </a:r>
            <a:endParaRPr lang="he-IL" sz="2000" dirty="0">
              <a:latin typeface="Abraham" panose="00000500000000000000" pitchFamily="2" charset="-79"/>
              <a:cs typeface="Abraham" panose="00000500000000000000" pitchFamily="2" charset="-79"/>
              <a:sym typeface="Tahoma" panose="020B0604030504040204" pitchFamily="34" charset="0"/>
            </a:endParaRPr>
          </a:p>
        </p:txBody>
      </p:sp>
      <p:sp>
        <p:nvSpPr>
          <p:cNvPr id="14" name="מציין מיקום תוכן 13"/>
          <p:cNvSpPr>
            <a:spLocks noGrp="1"/>
          </p:cNvSpPr>
          <p:nvPr>
            <p:ph idx="1"/>
          </p:nvPr>
        </p:nvSpPr>
        <p:spPr>
          <a:xfrm flipH="1">
            <a:off x="1522413" y="1828800"/>
            <a:ext cx="9601200" cy="4191000"/>
          </a:xfrm>
        </p:spPr>
        <p:txBody>
          <a:bodyPr rtlCol="1">
            <a:normAutofit/>
          </a:bodyPr>
          <a:lstStyle/>
          <a:p>
            <a:pPr marL="50800" indent="0">
              <a:buNone/>
            </a:pPr>
            <a:r>
              <a:rPr lang="he-IL" dirty="0"/>
              <a:t>יכולת ההפעלה המרבית של יישום</a:t>
            </a:r>
          </a:p>
          <a:p>
            <a:pPr marL="50800" indent="0">
              <a:buNone/>
            </a:pPr>
            <a:r>
              <a:rPr lang="he-IL" dirty="0"/>
              <a:t>קבע אם התשתית הנוכחית מספיקה להפעלת היישום</a:t>
            </a:r>
          </a:p>
          <a:p>
            <a:pPr marL="50800" indent="0">
              <a:buNone/>
            </a:pPr>
            <a:r>
              <a:rPr lang="he-IL" dirty="0"/>
              <a:t>קיימות היישום ביחס לעומס המשתמשים בשיא</a:t>
            </a:r>
          </a:p>
          <a:p>
            <a:pPr marL="50800" indent="0">
              <a:buNone/>
            </a:pPr>
            <a:r>
              <a:rPr lang="he-IL" dirty="0"/>
              <a:t>מספר המשתמשים בו זמנית שאפליקציה יכולה לתמוך בה, ומדרגיות כדי לאפשר למשתמשים רבים יותר לגשת אליה.</a:t>
            </a:r>
          </a:p>
          <a:p>
            <a:pPr marL="50800" indent="0">
              <a:buNone/>
            </a:pPr>
            <a:r>
              <a:rPr lang="he-IL" dirty="0"/>
              <a:t>זהו סוג של בדיקות לא פונקציונליות. בהנדסת תוכנה, נעשה שימוש נפוץ בבדיקות עומס עבור הלקוח / שרת, יישומים מבוססי אינטרנט - אינטראנט ואינטרנט.</a:t>
            </a:r>
          </a:p>
          <a:p>
            <a:pPr marL="329882" lvl="1" indent="0">
              <a:buNone/>
            </a:pPr>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3981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773932" y="560884"/>
            <a:ext cx="9601200" cy="695672"/>
          </a:xfrm>
        </p:spPr>
        <p:txBody>
          <a:bodyPr rtlCol="1">
            <a:normAutofit/>
          </a:bodyPr>
          <a:lstStyle/>
          <a:p>
            <a:r>
              <a:rPr lang="he-IL" sz="2800" dirty="0">
                <a:latin typeface="Abraham" panose="00000500000000000000" pitchFamily="2" charset="-79"/>
                <a:cs typeface="Abraham" panose="00000500000000000000" pitchFamily="2" charset="-79"/>
              </a:rPr>
              <a:t>קיבול ועומס במערכות מרובות משתמשים </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14" name="מציין מיקום תוכן 13"/>
          <p:cNvSpPr>
            <a:spLocks noGrp="1"/>
          </p:cNvSpPr>
          <p:nvPr>
            <p:ph idx="1"/>
          </p:nvPr>
        </p:nvSpPr>
        <p:spPr>
          <a:xfrm flipH="1">
            <a:off x="1269875" y="1556792"/>
            <a:ext cx="9972599" cy="4392488"/>
          </a:xfrm>
        </p:spPr>
        <p:txBody>
          <a:bodyPr rtlCol="1">
            <a:normAutofit/>
          </a:bodyPr>
          <a:lstStyle/>
          <a:p>
            <a:pPr marL="0" lvl="0" indent="0" algn="ctr">
              <a:buNone/>
            </a:pPr>
            <a:r>
              <a:rPr lang="he-IL" dirty="0"/>
              <a:t>כאשר משתמש יחיד נכנס למערכת מסוימת, ככל הנראה הוא יקבל שירות טוב ואמין. עם זאת, ככל שיהיו יותר משתמשים, ודרישות גדולות יותר מהמערכת במקביל, המערכת יכולה להיות איטית יותר, להיתקע או אפילו לקרוס. </a:t>
            </a:r>
          </a:p>
          <a:p>
            <a:pPr marL="0" lvl="0" indent="0">
              <a:spcBef>
                <a:spcPts val="600"/>
              </a:spcBef>
              <a:buNone/>
            </a:pPr>
            <a:endParaRPr lang="he-IL" dirty="0"/>
          </a:p>
          <a:p>
            <a:pPr marL="0" lvl="0" indent="0">
              <a:spcBef>
                <a:spcPts val="600"/>
              </a:spcBef>
              <a:buNone/>
            </a:pPr>
            <a:r>
              <a:rPr lang="he-IL" dirty="0"/>
              <a:t>נתונים מראים כי-</a:t>
            </a:r>
          </a:p>
          <a:p>
            <a:pPr marL="0">
              <a:spcBef>
                <a:spcPts val="600"/>
              </a:spcBef>
            </a:pPr>
            <a:r>
              <a:rPr lang="he-IL" dirty="0"/>
              <a:t>40% מהמשתמשים יינטשו את האתר אם הטעינה תיקח יותר מ3 שניות, ורובם </a:t>
            </a:r>
            <a:r>
              <a:rPr lang="he-IL" dirty="0" err="1"/>
              <a:t>ינטשו</a:t>
            </a:r>
            <a:r>
              <a:rPr lang="he-IL" dirty="0"/>
              <a:t> לאחר 8 שניות </a:t>
            </a:r>
          </a:p>
          <a:p>
            <a:pPr marL="0">
              <a:spcBef>
                <a:spcPts val="600"/>
              </a:spcBef>
            </a:pPr>
            <a:r>
              <a:rPr lang="he-IL" dirty="0"/>
              <a:t>עיכוב של שנייה בלבד יכול לגרום לאתרי מסחר אלקטרונים קטנים עד בינוניים להפסיד מעל 250,000 $ בשנה. </a:t>
            </a:r>
          </a:p>
          <a:p>
            <a:pPr marL="0">
              <a:spcBef>
                <a:spcPts val="600"/>
              </a:spcBef>
            </a:pPr>
            <a:r>
              <a:rPr lang="he-IL" dirty="0"/>
              <a:t>79% מהלקוחות המדווחים על חוסר שביעות רצון מביצועי האתר, נוטים פחות לחזור אליו.</a:t>
            </a:r>
          </a:p>
          <a:p>
            <a:pPr marL="0" indent="0">
              <a:buNone/>
            </a:pPr>
            <a:r>
              <a:rPr lang="he-IL" dirty="0"/>
              <a:t>לא חסרות דוגמאות בהם מערכת לא עומדת בעומסים (מכירת כרטיסים ליום הסטודנט 2021 שם שם)</a:t>
            </a: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773932" y="560884"/>
            <a:ext cx="9601200" cy="695672"/>
          </a:xfrm>
        </p:spPr>
        <p:txBody>
          <a:bodyPr rtlCol="1">
            <a:normAutofit/>
          </a:bodyPr>
          <a:lstStyle/>
          <a:p>
            <a:r>
              <a:rPr lang="he-IL" sz="2800" dirty="0">
                <a:latin typeface="Abraham" panose="00000500000000000000" pitchFamily="2" charset="-79"/>
                <a:cs typeface="Abraham" panose="00000500000000000000" pitchFamily="2" charset="-79"/>
              </a:rPr>
              <a:t>קיבול ועומס במערכות מרובות משתמשים </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14" name="מציין מיקום תוכן 13"/>
          <p:cNvSpPr>
            <a:spLocks noGrp="1"/>
          </p:cNvSpPr>
          <p:nvPr>
            <p:ph idx="1"/>
          </p:nvPr>
        </p:nvSpPr>
        <p:spPr>
          <a:xfrm flipH="1">
            <a:off x="1341882" y="1556792"/>
            <a:ext cx="9900591" cy="3960440"/>
          </a:xfrm>
        </p:spPr>
        <p:txBody>
          <a:bodyPr rtlCol="1">
            <a:normAutofit/>
          </a:bodyPr>
          <a:lstStyle/>
          <a:p>
            <a:pPr marL="0" lvl="0" indent="0" algn="ctr">
              <a:lnSpc>
                <a:spcPts val="2400"/>
              </a:lnSpc>
              <a:buNone/>
            </a:pPr>
            <a:r>
              <a:rPr lang="he-IL" dirty="0"/>
              <a:t>כלומר, חוויות המשתמש והאמון שמשתמשים נותנים בתכנה, חשובה מאוד למפתחי התוכנה.  ולכן כשבונים מערכת,  צריך לוודא שהיא מסוגלת להתמודד עם עומס צפוי ובלתי צפוי שיהיה לה. </a:t>
            </a:r>
          </a:p>
          <a:p>
            <a:pPr marL="0" lvl="0" indent="0" algn="ctr">
              <a:lnSpc>
                <a:spcPts val="2400"/>
              </a:lnSpc>
              <a:buNone/>
            </a:pPr>
            <a:endParaRPr lang="he-IL" dirty="0"/>
          </a:p>
          <a:p>
            <a:pPr marL="0" lvl="0" indent="0" algn="ctr">
              <a:buNone/>
            </a:pPr>
            <a:r>
              <a:rPr lang="he-IL" dirty="0"/>
              <a:t>חוסר יכולת להתמודד עם עומסים, עלול לגרום לאובדן הכנסות ומוניטין.</a:t>
            </a:r>
          </a:p>
          <a:p>
            <a:pPr marL="0" lvl="0" indent="0" algn="ctr">
              <a:buNone/>
            </a:pPr>
            <a:endParaRPr lang="he-IL" dirty="0"/>
          </a:p>
          <a:p>
            <a:pPr marL="0" lvl="0" indent="0" algn="ctr">
              <a:buNone/>
            </a:pPr>
            <a:r>
              <a:rPr lang="he-IL" dirty="0"/>
              <a:t>כדי לפתח את החסינות והיציבות הזו, מפתחי מערכת צריכים לדעת את נתוני הביצועים שלה, כך יוכלו לשפור אותם. </a:t>
            </a:r>
          </a:p>
          <a:p>
            <a:pPr marL="0" indent="0">
              <a:buNone/>
            </a:pPr>
            <a:endParaRPr lang="he-IL" dirty="0"/>
          </a:p>
        </p:txBody>
      </p:sp>
    </p:spTree>
    <p:extLst>
      <p:ext uri="{BB962C8B-B14F-4D97-AF65-F5344CB8AC3E}">
        <p14:creationId xmlns:p14="http://schemas.microsoft.com/office/powerpoint/2010/main" val="123565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5158308" y="3484495"/>
            <a:ext cx="2436913" cy="623664"/>
          </a:xfrm>
        </p:spPr>
        <p:txBody>
          <a:bodyPr rtlCol="1">
            <a:normAutofit/>
          </a:bodyPr>
          <a:lstStyle/>
          <a:p>
            <a:r>
              <a:rPr lang="en-US" sz="2800" dirty="0">
                <a:latin typeface="Tahoma" panose="020B0604030504040204" pitchFamily="34" charset="0"/>
                <a:cs typeface="Tahoma" panose="020B0604030504040204" pitchFamily="34" charset="0"/>
                <a:sym typeface="Tahoma" panose="020B0604030504040204" pitchFamily="34" charset="0"/>
              </a:rPr>
              <a:t>Stress tests</a:t>
            </a:r>
            <a:endParaRPr lang="he-IL" sz="2800" dirty="0">
              <a:latin typeface="Tahoma" panose="020B0604030504040204" pitchFamily="34" charset="0"/>
              <a:cs typeface="Tahoma" panose="020B0604030504040204" pitchFamily="34" charset="0"/>
              <a:sym typeface="Tahoma" panose="020B0604030504040204" pitchFamily="34" charset="0"/>
            </a:endParaRPr>
          </a:p>
        </p:txBody>
      </p:sp>
      <p:sp>
        <p:nvSpPr>
          <p:cNvPr id="14" name="מציין מיקום תוכן 13"/>
          <p:cNvSpPr>
            <a:spLocks noGrp="1"/>
          </p:cNvSpPr>
          <p:nvPr>
            <p:ph idx="1"/>
          </p:nvPr>
        </p:nvSpPr>
        <p:spPr>
          <a:xfrm flipH="1">
            <a:off x="1629916" y="4164959"/>
            <a:ext cx="9601200" cy="1240160"/>
          </a:xfrm>
        </p:spPr>
        <p:txBody>
          <a:bodyPr rtlCol="1"/>
          <a:lstStyle/>
          <a:p>
            <a:pPr marL="0" lvl="0" indent="0" algn="ctr">
              <a:buNone/>
            </a:pPr>
            <a:r>
              <a:rPr lang="he-IL" dirty="0"/>
              <a:t>בדיקות תוכנה המאמתות ה</a:t>
            </a:r>
            <a:r>
              <a:rPr lang="he-IL" u="sng" dirty="0"/>
              <a:t>יציבות והאמינות של יישום תוכנה</a:t>
            </a:r>
            <a:r>
              <a:rPr lang="he-IL" dirty="0"/>
              <a:t>. </a:t>
            </a:r>
          </a:p>
          <a:p>
            <a:pPr marL="0" lvl="0" indent="0" algn="ctr">
              <a:buNone/>
            </a:pPr>
            <a:r>
              <a:rPr lang="he-IL" dirty="0"/>
              <a:t>המטרה של בדיקות אלו היא מדידת חוסן התוכנה, טיפול בשגיאות בתנאי עומס כבדים במיוחד וכן להבטיח שתוכנה לא תקרוס במצבי מחץ. </a:t>
            </a:r>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6" name="מלבן 5">
            <a:extLst>
              <a:ext uri="{FF2B5EF4-FFF2-40B4-BE49-F238E27FC236}">
                <a16:creationId xmlns:a16="http://schemas.microsoft.com/office/drawing/2014/main" id="{BFFC0E15-51A9-4EE7-8803-851D802B1A3D}"/>
              </a:ext>
            </a:extLst>
          </p:cNvPr>
          <p:cNvSpPr/>
          <p:nvPr/>
        </p:nvSpPr>
        <p:spPr>
          <a:xfrm>
            <a:off x="1341884" y="1730823"/>
            <a:ext cx="9743156" cy="1323439"/>
          </a:xfrm>
          <a:prstGeom prst="rect">
            <a:avLst/>
          </a:prstGeom>
        </p:spPr>
        <p:txBody>
          <a:bodyPr wrap="square">
            <a:spAutoFit/>
          </a:bodyPr>
          <a:lstStyle/>
          <a:p>
            <a:pPr algn="ctr"/>
            <a:r>
              <a:rPr lang="he-IL" sz="2000" dirty="0">
                <a:latin typeface="Tahoma" panose="020B0604030504040204" pitchFamily="34" charset="0"/>
                <a:cs typeface="Tahoma" panose="020B0604030504040204" pitchFamily="34" charset="0"/>
                <a:sym typeface="Tahoma" panose="020B0604030504040204" pitchFamily="34" charset="0"/>
              </a:rPr>
              <a:t>בדיקות תוכנה המאמתות את </a:t>
            </a:r>
            <a:r>
              <a:rPr lang="he-IL" sz="2000" u="sng" dirty="0">
                <a:latin typeface="Tahoma" panose="020B0604030504040204" pitchFamily="34" charset="0"/>
                <a:cs typeface="Tahoma" panose="020B0604030504040204" pitchFamily="34" charset="0"/>
                <a:sym typeface="Tahoma" panose="020B0604030504040204" pitchFamily="34" charset="0"/>
              </a:rPr>
              <a:t>ביצועי יישום התוכנה</a:t>
            </a:r>
            <a:r>
              <a:rPr lang="he-IL" sz="2000" dirty="0">
                <a:latin typeface="Tahoma" panose="020B0604030504040204" pitchFamily="34" charset="0"/>
                <a:cs typeface="Tahoma" panose="020B0604030504040204" pitchFamily="34" charset="0"/>
                <a:sym typeface="Tahoma" panose="020B0604030504040204" pitchFamily="34" charset="0"/>
              </a:rPr>
              <a:t> תחת עומס צפוי ספציפי. </a:t>
            </a:r>
          </a:p>
          <a:p>
            <a:pPr algn="ctr"/>
            <a:endParaRPr lang="he-IL" sz="2000" dirty="0">
              <a:latin typeface="Tahoma" panose="020B0604030504040204" pitchFamily="34" charset="0"/>
              <a:cs typeface="Tahoma" panose="020B0604030504040204" pitchFamily="34" charset="0"/>
              <a:sym typeface="Tahoma" panose="020B0604030504040204" pitchFamily="34" charset="0"/>
            </a:endParaRPr>
          </a:p>
          <a:p>
            <a:pPr algn="ctr"/>
            <a:r>
              <a:rPr lang="he-IL" sz="2000" dirty="0">
                <a:latin typeface="Tahoma" panose="020B0604030504040204" pitchFamily="34" charset="0"/>
                <a:cs typeface="Tahoma" panose="020B0604030504040204" pitchFamily="34" charset="0"/>
                <a:sym typeface="Tahoma" panose="020B0604030504040204" pitchFamily="34" charset="0"/>
              </a:rPr>
              <a:t>המטרה של בדיקות אלו היא לשפר את צוואר הבקבוק של הביצועים ולהבטיח יציבות ותפקוד חלק של התוכנה.</a:t>
            </a:r>
          </a:p>
        </p:txBody>
      </p:sp>
      <p:sp>
        <p:nvSpPr>
          <p:cNvPr id="9" name="כותרת 12">
            <a:extLst>
              <a:ext uri="{FF2B5EF4-FFF2-40B4-BE49-F238E27FC236}">
                <a16:creationId xmlns:a16="http://schemas.microsoft.com/office/drawing/2014/main" id="{CA509841-5973-4803-8FB8-0E941072607C}"/>
              </a:ext>
            </a:extLst>
          </p:cNvPr>
          <p:cNvSpPr txBox="1">
            <a:spLocks/>
          </p:cNvSpPr>
          <p:nvPr/>
        </p:nvSpPr>
        <p:spPr>
          <a:xfrm flipH="1">
            <a:off x="5176563" y="1107159"/>
            <a:ext cx="2436913" cy="623664"/>
          </a:xfrm>
          <a:prstGeom prst="rect">
            <a:avLst/>
          </a:prstGeom>
        </p:spPr>
        <p:txBody>
          <a:bodyPr vert="horz" lIns="91440" tIns="45720" rIns="91440" bIns="45720" rtlCol="1" anchor="b">
            <a:normAutofit/>
          </a:bodyPr>
          <a:lstStyle>
            <a:lvl1pPr algn="r" defTabSz="914400" rtl="1" eaLnBrk="1" latinLnBrk="0" hangingPunct="1">
              <a:lnSpc>
                <a:spcPct val="90000"/>
              </a:lnSpc>
              <a:spcBef>
                <a:spcPct val="0"/>
              </a:spcBef>
              <a:buNone/>
              <a:defRPr sz="3200" kern="1200">
                <a:solidFill>
                  <a:schemeClr val="tx1"/>
                </a:solidFill>
                <a:latin typeface="Tahoma" panose="020B0604030504040204" pitchFamily="34" charset="0"/>
                <a:ea typeface="+mj-ea"/>
                <a:cs typeface="Tahoma" panose="020B0604030504040204" pitchFamily="34" charset="0"/>
                <a:sym typeface="Tahoma" panose="020B0604030504040204" pitchFamily="34" charset="0"/>
              </a:defRPr>
            </a:lvl1pPr>
          </a:lstStyle>
          <a:p>
            <a:r>
              <a:rPr lang="en-US" sz="2800" dirty="0"/>
              <a:t>Load tests</a:t>
            </a:r>
            <a:endParaRPr lang="he-IL" sz="2800" dirty="0"/>
          </a:p>
        </p:txBody>
      </p:sp>
    </p:spTree>
    <p:extLst>
      <p:ext uri="{BB962C8B-B14F-4D97-AF65-F5344CB8AC3E}">
        <p14:creationId xmlns:p14="http://schemas.microsoft.com/office/powerpoint/2010/main" val="418394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טבלה 5">
            <a:extLst>
              <a:ext uri="{FF2B5EF4-FFF2-40B4-BE49-F238E27FC236}">
                <a16:creationId xmlns:a16="http://schemas.microsoft.com/office/drawing/2014/main" id="{51D12D27-E60D-4BF4-BB74-EE1024654CB5}"/>
              </a:ext>
            </a:extLst>
          </p:cNvPr>
          <p:cNvGraphicFramePr>
            <a:graphicFrameLocks noGrp="1"/>
          </p:cNvGraphicFramePr>
          <p:nvPr>
            <p:extLst>
              <p:ext uri="{D42A27DB-BD31-4B8C-83A1-F6EECF244321}">
                <p14:modId xmlns:p14="http://schemas.microsoft.com/office/powerpoint/2010/main" val="583283488"/>
              </p:ext>
            </p:extLst>
          </p:nvPr>
        </p:nvGraphicFramePr>
        <p:xfrm>
          <a:off x="1629916" y="1484784"/>
          <a:ext cx="9156036" cy="4162753"/>
        </p:xfrm>
        <a:graphic>
          <a:graphicData uri="http://schemas.openxmlformats.org/drawingml/2006/table">
            <a:tbl>
              <a:tblPr rtl="1" firstRow="1" bandRow="1">
                <a:tableStyleId>{5C22544A-7EE6-4342-B048-85BDC9FD1C3A}</a:tableStyleId>
              </a:tblPr>
              <a:tblGrid>
                <a:gridCol w="4614989">
                  <a:extLst>
                    <a:ext uri="{9D8B030D-6E8A-4147-A177-3AD203B41FA5}">
                      <a16:colId xmlns:a16="http://schemas.microsoft.com/office/drawing/2014/main" val="421121913"/>
                    </a:ext>
                  </a:extLst>
                </a:gridCol>
                <a:gridCol w="4541047">
                  <a:extLst>
                    <a:ext uri="{9D8B030D-6E8A-4147-A177-3AD203B41FA5}">
                      <a16:colId xmlns:a16="http://schemas.microsoft.com/office/drawing/2014/main" val="570921897"/>
                    </a:ext>
                  </a:extLst>
                </a:gridCol>
              </a:tblGrid>
              <a:tr h="531951">
                <a:tc>
                  <a:txBody>
                    <a:bodyPr/>
                    <a:lstStyle/>
                    <a:p>
                      <a:pPr algn="ctr" rtl="1"/>
                      <a:r>
                        <a:rPr lang="en-US" dirty="0"/>
                        <a:t>Load Tests</a:t>
                      </a:r>
                      <a:endParaRPr lang="he-IL" dirty="0"/>
                    </a:p>
                  </a:txBody>
                  <a:tcPr anchor="ctr"/>
                </a:tc>
                <a:tc>
                  <a:txBody>
                    <a:bodyPr/>
                    <a:lstStyle/>
                    <a:p>
                      <a:pPr algn="ctr" rtl="1"/>
                      <a:r>
                        <a:rPr lang="en-US" sz="1800" b="1" i="0" kern="1200" dirty="0">
                          <a:solidFill>
                            <a:schemeClr val="lt1"/>
                          </a:solidFill>
                          <a:effectLst/>
                          <a:latin typeface="+mn-lt"/>
                          <a:ea typeface="+mn-ea"/>
                          <a:cs typeface="+mn-cs"/>
                        </a:rPr>
                        <a:t>Stress Tests</a:t>
                      </a:r>
                      <a:endParaRPr lang="he-IL" dirty="0"/>
                    </a:p>
                  </a:txBody>
                  <a:tcPr anchor="ctr"/>
                </a:tc>
                <a:extLst>
                  <a:ext uri="{0D108BD9-81ED-4DB2-BD59-A6C34878D82A}">
                    <a16:rowId xmlns:a16="http://schemas.microsoft.com/office/drawing/2014/main" val="768016833"/>
                  </a:ext>
                </a:extLst>
              </a:tr>
              <a:tr h="1130422">
                <a:tc>
                  <a:txBody>
                    <a:bodyPr/>
                    <a:lstStyle/>
                    <a:p>
                      <a:pPr algn="ctr" rtl="1"/>
                      <a:r>
                        <a:rPr lang="he-IL" dirty="0">
                          <a:latin typeface="Arial" panose="020B0604020202020204" pitchFamily="34" charset="0"/>
                          <a:cs typeface="Arial" panose="020B0604020202020204" pitchFamily="34" charset="0"/>
                        </a:rPr>
                        <a:t>בודקות את התנהגות המערכת בתנאי עומס עבודה רגילים,</a:t>
                      </a:r>
                    </a:p>
                    <a:p>
                      <a:pPr algn="ctr" rtl="1"/>
                      <a:r>
                        <a:rPr lang="he-IL" dirty="0">
                          <a:latin typeface="Arial" panose="020B0604020202020204" pitchFamily="34" charset="0"/>
                          <a:cs typeface="Arial" panose="020B0604020202020204" pitchFamily="34" charset="0"/>
                        </a:rPr>
                        <a:t>בודקות או מדמות את עומס עבודה ספציפי וצפוי</a:t>
                      </a:r>
                    </a:p>
                  </a:txBody>
                  <a:tcPr anchor="ctr"/>
                </a:tc>
                <a:tc>
                  <a:txBody>
                    <a:bodyPr/>
                    <a:lstStyle/>
                    <a:p>
                      <a:pPr algn="ctr" rtl="1"/>
                      <a:r>
                        <a:rPr lang="he-IL" dirty="0">
                          <a:latin typeface="Arial" panose="020B0604020202020204" pitchFamily="34" charset="0"/>
                          <a:cs typeface="Arial" panose="020B0604020202020204" pitchFamily="34" charset="0"/>
                        </a:rPr>
                        <a:t>בודקות את התנהגות המערכת בתנאים קיצוניים</a:t>
                      </a:r>
                    </a:p>
                  </a:txBody>
                  <a:tcPr anchor="ctr"/>
                </a:tc>
                <a:extLst>
                  <a:ext uri="{0D108BD9-81ED-4DB2-BD59-A6C34878D82A}">
                    <a16:rowId xmlns:a16="http://schemas.microsoft.com/office/drawing/2014/main" val="1713906843"/>
                  </a:ext>
                </a:extLst>
              </a:tr>
              <a:tr h="1311660">
                <a:tc>
                  <a:txBody>
                    <a:bodyPr/>
                    <a:lstStyle/>
                    <a:p>
                      <a:pPr algn="ctr" rtl="1"/>
                      <a:r>
                        <a:rPr lang="he-IL" dirty="0">
                          <a:latin typeface="Arial" panose="020B0604020202020204" pitchFamily="34" charset="0"/>
                          <a:cs typeface="Arial" panose="020B0604020202020204" pitchFamily="34" charset="0"/>
                        </a:rPr>
                        <a:t>אינן שוברות את המערכת</a:t>
                      </a:r>
                    </a:p>
                  </a:txBody>
                  <a:tcPr anchor="ctr"/>
                </a:tc>
                <a:tc>
                  <a:txBody>
                    <a:bodyPr/>
                    <a:lstStyle/>
                    <a:p>
                      <a:pPr algn="ctr" rtl="1"/>
                      <a:r>
                        <a:rPr lang="he-IL" dirty="0">
                          <a:latin typeface="Arial" panose="020B0604020202020204" pitchFamily="34" charset="0"/>
                          <a:cs typeface="Arial" panose="020B0604020202020204" pitchFamily="34" charset="0"/>
                        </a:rPr>
                        <a:t>מנסות לשבור את המערכת,</a:t>
                      </a:r>
                    </a:p>
                    <a:p>
                      <a:pPr algn="ctr" rtl="1"/>
                      <a:r>
                        <a:rPr lang="he-IL" dirty="0">
                          <a:latin typeface="Arial" panose="020B0604020202020204" pitchFamily="34" charset="0"/>
                          <a:cs typeface="Arial" panose="020B0604020202020204" pitchFamily="34" charset="0"/>
                        </a:rPr>
                        <a:t>על ידי בדיקות עם נתונים או משאבים שיגרמו לקריסה</a:t>
                      </a:r>
                    </a:p>
                  </a:txBody>
                  <a:tcPr anchor="ctr"/>
                </a:tc>
                <a:extLst>
                  <a:ext uri="{0D108BD9-81ED-4DB2-BD59-A6C34878D82A}">
                    <a16:rowId xmlns:a16="http://schemas.microsoft.com/office/drawing/2014/main" val="13542558"/>
                  </a:ext>
                </a:extLst>
              </a:tr>
              <a:tr h="1130422">
                <a:tc>
                  <a:txBody>
                    <a:bodyPr/>
                    <a:lstStyle/>
                    <a:p>
                      <a:pPr algn="ctr" rtl="1"/>
                      <a:r>
                        <a:rPr lang="he-IL" dirty="0">
                          <a:latin typeface="Arial" panose="020B0604020202020204" pitchFamily="34" charset="0"/>
                          <a:cs typeface="Arial" panose="020B0604020202020204" pitchFamily="34" charset="0"/>
                        </a:rPr>
                        <a:t>המטרה היא לוודא שהמערכת יודעת להתמודד עם עומסים עליה, בלי שחווית המשתמש נפגעת </a:t>
                      </a:r>
                    </a:p>
                  </a:txBody>
                  <a:tcPr anchor="ctr"/>
                </a:tc>
                <a:tc>
                  <a:txBody>
                    <a:bodyPr/>
                    <a:lstStyle/>
                    <a:p>
                      <a:pPr algn="ctr" rtl="1"/>
                      <a:r>
                        <a:rPr lang="he-IL" dirty="0">
                          <a:latin typeface="Arial" panose="020B0604020202020204" pitchFamily="34" charset="0"/>
                          <a:cs typeface="Arial" panose="020B0604020202020204" pitchFamily="34" charset="0"/>
                        </a:rPr>
                        <a:t>המטרה היא לוודא שהמערכת יודעת להתמודד עם מצבים שיכולים להביא לקריסות </a:t>
                      </a:r>
                    </a:p>
                    <a:p>
                      <a:pPr algn="ctr" rtl="1"/>
                      <a:r>
                        <a:rPr lang="he-IL" dirty="0">
                          <a:solidFill>
                            <a:srgbClr val="FF0000"/>
                          </a:solidFill>
                          <a:latin typeface="Arial" panose="020B0604020202020204" pitchFamily="34" charset="0"/>
                          <a:cs typeface="Arial" panose="020B0604020202020204" pitchFamily="34" charset="0"/>
                        </a:rPr>
                        <a:t>(לוודא- הכוונה שהיא לא תקרוס בכלל?</a:t>
                      </a:r>
                    </a:p>
                    <a:p>
                      <a:pPr algn="ctr" rtl="1"/>
                      <a:r>
                        <a:rPr lang="he-IL" dirty="0">
                          <a:solidFill>
                            <a:srgbClr val="FF0000"/>
                          </a:solidFill>
                          <a:latin typeface="Arial" panose="020B0604020202020204" pitchFamily="34" charset="0"/>
                          <a:cs typeface="Arial" panose="020B0604020202020204" pitchFamily="34" charset="0"/>
                        </a:rPr>
                        <a:t> או שאם היא קורסת היא עושה את זה חכם? )</a:t>
                      </a:r>
                    </a:p>
                  </a:txBody>
                  <a:tcPr anchor="ctr"/>
                </a:tc>
                <a:extLst>
                  <a:ext uri="{0D108BD9-81ED-4DB2-BD59-A6C34878D82A}">
                    <a16:rowId xmlns:a16="http://schemas.microsoft.com/office/drawing/2014/main" val="2201493248"/>
                  </a:ext>
                </a:extLst>
              </a:tr>
            </a:tbl>
          </a:graphicData>
        </a:graphic>
      </p:graphicFrame>
      <p:sp>
        <p:nvSpPr>
          <p:cNvPr id="7" name="TextBox 6">
            <a:extLst>
              <a:ext uri="{FF2B5EF4-FFF2-40B4-BE49-F238E27FC236}">
                <a16:creationId xmlns:a16="http://schemas.microsoft.com/office/drawing/2014/main" id="{6558DA13-5B4C-46D0-94D3-D253D0F320EC}"/>
              </a:ext>
            </a:extLst>
          </p:cNvPr>
          <p:cNvSpPr txBox="1"/>
          <p:nvPr/>
        </p:nvSpPr>
        <p:spPr>
          <a:xfrm>
            <a:off x="4222204" y="834389"/>
            <a:ext cx="4392488" cy="523220"/>
          </a:xfrm>
          <a:prstGeom prst="rect">
            <a:avLst/>
          </a:prstGeom>
          <a:noFill/>
        </p:spPr>
        <p:txBody>
          <a:bodyPr wrap="square" rtlCol="1">
            <a:spAutoFit/>
          </a:bodyPr>
          <a:lstStyle/>
          <a:p>
            <a:r>
              <a:rPr lang="he-IL" sz="2800" dirty="0">
                <a:latin typeface="Abraham" panose="00000500000000000000" pitchFamily="2" charset="-79"/>
                <a:cs typeface="Abraham" panose="00000500000000000000" pitchFamily="2" charset="-79"/>
              </a:rPr>
              <a:t>הבדלים בין שני סוגי הבדיקות</a:t>
            </a:r>
          </a:p>
        </p:txBody>
      </p:sp>
    </p:spTree>
    <p:extLst>
      <p:ext uri="{BB962C8B-B14F-4D97-AF65-F5344CB8AC3E}">
        <p14:creationId xmlns:p14="http://schemas.microsoft.com/office/powerpoint/2010/main" val="183099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7534572" y="692696"/>
            <a:ext cx="3805065" cy="551656"/>
          </a:xfrm>
        </p:spPr>
        <p:txBody>
          <a:bodyPr rtlCol="1">
            <a:normAutofit/>
          </a:bodyPr>
          <a:lstStyle/>
          <a:p>
            <a:r>
              <a:rPr lang="he-IL" sz="2800" dirty="0">
                <a:latin typeface="Abraham" panose="00000500000000000000" pitchFamily="2" charset="-79"/>
                <a:cs typeface="Abraham" panose="00000500000000000000" pitchFamily="2" charset="-79"/>
              </a:rPr>
              <a:t>המידע המתקבל מבדיקות</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2" name="TextBox 1">
            <a:extLst>
              <a:ext uri="{FF2B5EF4-FFF2-40B4-BE49-F238E27FC236}">
                <a16:creationId xmlns:a16="http://schemas.microsoft.com/office/drawing/2014/main" id="{610C6533-83A7-47B5-A786-91BE01149A25}"/>
              </a:ext>
            </a:extLst>
          </p:cNvPr>
          <p:cNvSpPr txBox="1"/>
          <p:nvPr/>
        </p:nvSpPr>
        <p:spPr>
          <a:xfrm>
            <a:off x="1557908" y="1412776"/>
            <a:ext cx="9709721" cy="4247317"/>
          </a:xfrm>
          <a:prstGeom prst="rect">
            <a:avLst/>
          </a:prstGeom>
          <a:noFill/>
        </p:spPr>
        <p:txBody>
          <a:bodyPr wrap="square" rtlCol="1">
            <a:spAutoFit/>
          </a:bodyPr>
          <a:lstStyle/>
          <a:p>
            <a:r>
              <a:rPr lang="he-IL" dirty="0">
                <a:latin typeface="Arial" panose="020B0604020202020204" pitchFamily="34" charset="0"/>
                <a:cs typeface="Arial" panose="020B0604020202020204" pitchFamily="34" charset="0"/>
              </a:rPr>
              <a:t>בדיקות קיבול-</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זמן תגובה לכל עסקה</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ביצועי רכיבי מערכת בעומסים שונים</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ביצועי רכיבי מסד נתונים בעומסים שונים</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עיכוב ברשת בין הלקוח לשרת</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בעיות בעיצוב תוכנה</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בעיות בתצורת שרת כמו שרת אינטרנט, שרת יישומים, שרת מסד נתונים </a:t>
            </a:r>
            <a:r>
              <a:rPr lang="he-IL" dirty="0" err="1">
                <a:latin typeface="Arial" panose="020B0604020202020204" pitchFamily="34" charset="0"/>
                <a:cs typeface="Arial" panose="020B0604020202020204" pitchFamily="34" charset="0"/>
              </a:rPr>
              <a:t>וכו</a:t>
            </a:r>
            <a:r>
              <a:rPr lang="he-IL"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בעיות בהגבלת חומרה כמו מקסום מעבד, מגבלות זיכרון, צוואר בקבוק ברשת </a:t>
            </a:r>
            <a:r>
              <a:rPr lang="he-IL" dirty="0" err="1">
                <a:latin typeface="Arial" panose="020B0604020202020204" pitchFamily="34" charset="0"/>
                <a:cs typeface="Arial" panose="020B0604020202020204" pitchFamily="34" charset="0"/>
              </a:rPr>
              <a:t>וכו</a:t>
            </a:r>
            <a:r>
              <a:rPr lang="he-IL"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he-IL" dirty="0">
              <a:latin typeface="Arial" panose="020B0604020202020204" pitchFamily="34" charset="0"/>
              <a:cs typeface="Arial" panose="020B0604020202020204" pitchFamily="34" charset="0"/>
            </a:endParaRPr>
          </a:p>
          <a:p>
            <a:r>
              <a:rPr lang="he-IL" dirty="0">
                <a:latin typeface="Arial" panose="020B0604020202020204" pitchFamily="34" charset="0"/>
                <a:cs typeface="Arial" panose="020B0604020202020204" pitchFamily="34" charset="0"/>
              </a:rPr>
              <a:t>בדיקות עומס-</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מה מביא את המערכת לקריסה</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איך המערכת מתנהגת לאחר קריסה</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האם נתונים נאבדים בקריסה</a:t>
            </a:r>
          </a:p>
          <a:p>
            <a:pPr marL="285750" indent="-285750">
              <a:buFont typeface="Arial" panose="020B0604020202020204" pitchFamily="34" charset="0"/>
              <a:buChar char="•"/>
            </a:pPr>
            <a:r>
              <a:rPr lang="he-IL" dirty="0">
                <a:latin typeface="Arial" panose="020B0604020202020204" pitchFamily="34" charset="0"/>
                <a:cs typeface="Arial" panose="020B0604020202020204" pitchFamily="34" charset="0"/>
              </a:rPr>
              <a:t>איך המערכת "מחלימה" לאחר קריסה</a:t>
            </a:r>
          </a:p>
          <a:p>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25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522413" y="533400"/>
            <a:ext cx="9601200" cy="1143000"/>
          </a:xfrm>
        </p:spPr>
        <p:txBody>
          <a:bodyPr rtlCol="1">
            <a:normAutofit/>
          </a:bodyPr>
          <a:lstStyle/>
          <a:p>
            <a:r>
              <a:rPr lang="he-IL" sz="2800" dirty="0">
                <a:latin typeface="Abraham" panose="00000500000000000000" pitchFamily="2" charset="-79"/>
                <a:cs typeface="Abraham" panose="00000500000000000000" pitchFamily="2" charset="-79"/>
              </a:rPr>
              <a:t>כיצד ניתן להשתמש במידע של הבדיקות בכדי לשפר את המערכת</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14" name="מציין מיקום תוכן 13"/>
          <p:cNvSpPr>
            <a:spLocks noGrp="1"/>
          </p:cNvSpPr>
          <p:nvPr>
            <p:ph idx="1"/>
          </p:nvPr>
        </p:nvSpPr>
        <p:spPr>
          <a:xfrm flipH="1">
            <a:off x="1522413" y="1828800"/>
            <a:ext cx="9601200" cy="4191000"/>
          </a:xfrm>
        </p:spPr>
        <p:txBody>
          <a:bodyPr rtlCol="1">
            <a:normAutofit/>
          </a:bodyPr>
          <a:lstStyle/>
          <a:p>
            <a:r>
              <a:rPr lang="he-IL" dirty="0">
                <a:solidFill>
                  <a:srgbClr val="FF0000"/>
                </a:solidFill>
              </a:rPr>
              <a:t>המטרה הכוללת היא לזהות את 'אזור הבטיחות' של המערכת ולהשאיר אותה שם ככל האפשר. הבדיקות עוזרות לקבוע עד כמה ניתן למתוח את המערכת מבלי לפגוע בחוויית משתמש.</a:t>
            </a:r>
          </a:p>
          <a:p>
            <a:r>
              <a:rPr lang="he-IL" dirty="0">
                <a:solidFill>
                  <a:srgbClr val="FF0000"/>
                </a:solidFill>
              </a:rPr>
              <a:t>ניתן לקבוע אם יש לכוונן את המערכת או שנדרש שינוי חומרה ותוכנה בכדי לשפר את הביצועים.</a:t>
            </a:r>
          </a:p>
          <a:p>
            <a:r>
              <a:rPr lang="he-IL" dirty="0">
                <a:solidFill>
                  <a:srgbClr val="FF0000"/>
                </a:solidFill>
              </a:rPr>
              <a:t>ניתן לזהות ליקויים שבהם נתוני יישום אחד חוסמים יישום אחר.</a:t>
            </a:r>
          </a:p>
          <a:p>
            <a:r>
              <a:rPr lang="he-IL" dirty="0">
                <a:solidFill>
                  <a:srgbClr val="FF0000"/>
                </a:solidFill>
              </a:rPr>
              <a:t>למצוא את הנקודות בהם המשתמש יכול לחוות תסכול כלשהו ולהציג לו הודעה.</a:t>
            </a:r>
          </a:p>
          <a:p>
            <a:pPr marL="0" lvl="0" indent="0">
              <a:buNone/>
            </a:pPr>
            <a:endParaRPr lang="he-IL" dirty="0"/>
          </a:p>
        </p:txBody>
      </p:sp>
    </p:spTree>
    <p:extLst>
      <p:ext uri="{BB962C8B-B14F-4D97-AF65-F5344CB8AC3E}">
        <p14:creationId xmlns:p14="http://schemas.microsoft.com/office/powerpoint/2010/main" val="140679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4366220" y="836712"/>
            <a:ext cx="7008912" cy="623664"/>
          </a:xfrm>
        </p:spPr>
        <p:txBody>
          <a:bodyPr rtlCol="1">
            <a:normAutofit/>
          </a:bodyPr>
          <a:lstStyle/>
          <a:p>
            <a:r>
              <a:rPr lang="he-IL" sz="2800" dirty="0">
                <a:latin typeface="Abraham" panose="00000500000000000000" pitchFamily="2" charset="-79"/>
                <a:cs typeface="Abraham" panose="00000500000000000000" pitchFamily="2" charset="-79"/>
              </a:rPr>
              <a:t>בדיקות יחידה וקבלה לעומת בדיקות קיבול ועומס</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2" name="TextBox 1">
            <a:extLst>
              <a:ext uri="{FF2B5EF4-FFF2-40B4-BE49-F238E27FC236}">
                <a16:creationId xmlns:a16="http://schemas.microsoft.com/office/drawing/2014/main" id="{F61F9D83-E044-422E-996B-FE02EA541BD3}"/>
              </a:ext>
            </a:extLst>
          </p:cNvPr>
          <p:cNvSpPr txBox="1"/>
          <p:nvPr/>
        </p:nvSpPr>
        <p:spPr>
          <a:xfrm>
            <a:off x="1845940" y="1628800"/>
            <a:ext cx="9277672" cy="3416320"/>
          </a:xfrm>
          <a:prstGeom prst="rect">
            <a:avLst/>
          </a:prstGeom>
          <a:noFill/>
        </p:spPr>
        <p:txBody>
          <a:bodyPr wrap="square" rtlCol="1">
            <a:spAutoFit/>
          </a:bodyPr>
          <a:lstStyle/>
          <a:p>
            <a:pPr algn="ctr"/>
            <a:r>
              <a:rPr lang="he-IL" sz="2400" dirty="0">
                <a:latin typeface="Arial" panose="020B0604020202020204" pitchFamily="34" charset="0"/>
                <a:cs typeface="Arial" panose="020B0604020202020204" pitchFamily="34" charset="0"/>
              </a:rPr>
              <a:t>בדיקות יחידה וקבלה, בודקות את הפונקציונאליות של התוכנה- האם המערכת מסוגלת לבצע את מה שהיא נדרשת לבצע. </a:t>
            </a:r>
          </a:p>
          <a:p>
            <a:pPr algn="ctr"/>
            <a:r>
              <a:rPr lang="he-IL" sz="2400" dirty="0">
                <a:latin typeface="Arial" panose="020B0604020202020204" pitchFamily="34" charset="0"/>
                <a:cs typeface="Arial" panose="020B0604020202020204" pitchFamily="34" charset="0"/>
              </a:rPr>
              <a:t>הביצוע תקף בדרך כלל למשתמש אחד / שנים. </a:t>
            </a:r>
          </a:p>
          <a:p>
            <a:pPr algn="ctr"/>
            <a:r>
              <a:rPr lang="he-IL" sz="2400" dirty="0">
                <a:latin typeface="Arial" panose="020B0604020202020204" pitchFamily="34" charset="0"/>
                <a:cs typeface="Arial" panose="020B0604020202020204" pitchFamily="34" charset="0"/>
              </a:rPr>
              <a:t>בדיקות אלו </a:t>
            </a:r>
            <a:r>
              <a:rPr lang="he-IL" sz="2400" u="sng" dirty="0">
                <a:latin typeface="Arial" panose="020B0604020202020204" pitchFamily="34" charset="0"/>
                <a:cs typeface="Arial" panose="020B0604020202020204" pitchFamily="34" charset="0"/>
              </a:rPr>
              <a:t>לא</a:t>
            </a:r>
            <a:r>
              <a:rPr lang="he-IL" sz="2400" dirty="0">
                <a:latin typeface="Arial" panose="020B0604020202020204" pitchFamily="34" charset="0"/>
                <a:cs typeface="Arial" panose="020B0604020202020204" pitchFamily="34" charset="0"/>
              </a:rPr>
              <a:t> מדמות מצבים בהם המערכת עמוסה מאוד במשתמשים או בקשות. </a:t>
            </a:r>
          </a:p>
          <a:p>
            <a:pPr algn="ctr"/>
            <a:endParaRPr lang="he-IL" sz="2400" dirty="0">
              <a:latin typeface="Arial" panose="020B0604020202020204" pitchFamily="34" charset="0"/>
              <a:cs typeface="Arial" panose="020B0604020202020204" pitchFamily="34" charset="0"/>
            </a:endParaRPr>
          </a:p>
          <a:p>
            <a:pPr algn="ctr"/>
            <a:r>
              <a:rPr lang="he-IL" sz="2400" dirty="0">
                <a:latin typeface="Arial" panose="020B0604020202020204" pitchFamily="34" charset="0"/>
                <a:cs typeface="Arial" panose="020B0604020202020204" pitchFamily="34" charset="0"/>
              </a:rPr>
              <a:t>כלומר, בדיקות אלו לא מכניסות את המערכת למצבי קצה או לעומס כמו שבדיקות קיבול ועומס עושות, ולכן הן לא מכסות את כל מקרי הבדיקה שהמערכת צריכה לעבור.</a:t>
            </a:r>
          </a:p>
        </p:txBody>
      </p:sp>
    </p:spTree>
    <p:extLst>
      <p:ext uri="{BB962C8B-B14F-4D97-AF65-F5344CB8AC3E}">
        <p14:creationId xmlns:p14="http://schemas.microsoft.com/office/powerpoint/2010/main" val="376053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a:xfrm flipH="1">
            <a:off x="1845940" y="620688"/>
            <a:ext cx="9601200" cy="623664"/>
          </a:xfrm>
        </p:spPr>
        <p:txBody>
          <a:bodyPr rtlCol="1">
            <a:normAutofit/>
          </a:bodyPr>
          <a:lstStyle/>
          <a:p>
            <a:r>
              <a:rPr lang="he-IL" sz="2800" dirty="0">
                <a:latin typeface="Abraham" panose="00000500000000000000" pitchFamily="2" charset="-79"/>
                <a:cs typeface="Abraham" panose="00000500000000000000" pitchFamily="2" charset="-79"/>
              </a:rPr>
              <a:t>כלי המאפשר הגדרה והרצה של בדיקות קיבול ועומס של המערכת:</a:t>
            </a:r>
            <a:endParaRPr lang="he-IL" sz="2800" dirty="0">
              <a:latin typeface="Abraham" panose="00000500000000000000" pitchFamily="2" charset="-79"/>
              <a:cs typeface="Abraham" panose="00000500000000000000" pitchFamily="2" charset="-79"/>
              <a:sym typeface="Tahoma" panose="020B0604030504040204" pitchFamily="34" charset="0"/>
            </a:endParaRPr>
          </a:p>
        </p:txBody>
      </p:sp>
      <p:sp>
        <p:nvSpPr>
          <p:cNvPr id="6" name="כותרת 1">
            <a:extLst>
              <a:ext uri="{FF2B5EF4-FFF2-40B4-BE49-F238E27FC236}">
                <a16:creationId xmlns:a16="http://schemas.microsoft.com/office/drawing/2014/main" id="{0BEEBEB4-7844-4DC1-BEB6-52998536BA7D}"/>
              </a:ext>
            </a:extLst>
          </p:cNvPr>
          <p:cNvSpPr txBox="1">
            <a:spLocks/>
          </p:cNvSpPr>
          <p:nvPr/>
        </p:nvSpPr>
        <p:spPr>
          <a:xfrm flipH="1">
            <a:off x="2494012" y="1916832"/>
            <a:ext cx="8351912" cy="1512168"/>
          </a:xfrm>
          <a:prstGeom prst="rect">
            <a:avLst/>
          </a:prstGeom>
        </p:spPr>
        <p:txBody>
          <a:bodyPr vert="horz" lIns="91440" tIns="45720" rIns="91440" bIns="45720" rtlCol="1" anchor="b">
            <a:normAutofit fontScale="97500"/>
          </a:bodyPr>
          <a:lstStyle>
            <a:lvl1pPr algn="r" defTabSz="914400" rtl="1" eaLnBrk="1" latinLnBrk="0" hangingPunct="1">
              <a:lnSpc>
                <a:spcPct val="90000"/>
              </a:lnSpc>
              <a:spcBef>
                <a:spcPct val="0"/>
              </a:spcBef>
              <a:buNone/>
              <a:defRPr sz="3600" b="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marL="342900" indent="-342900">
              <a:buFont typeface="Arial" panose="020B0604020202020204" pitchFamily="34" charset="0"/>
              <a:buChar char="•"/>
            </a:pPr>
            <a:r>
              <a:rPr lang="he-IL" sz="2400" dirty="0"/>
              <a:t>הדגם/י עבודה עם הכלי. </a:t>
            </a:r>
          </a:p>
          <a:p>
            <a:pPr marL="342900" indent="-342900">
              <a:buFont typeface="Arial" panose="020B0604020202020204" pitchFamily="34" charset="0"/>
              <a:buChar char="•"/>
            </a:pPr>
            <a:r>
              <a:rPr lang="he-IL" sz="2400" dirty="0"/>
              <a:t>הסבר/י כיצד ניתן להשתמש בכלי זה בכדי ללמוד את צווארי הבקבוק במערכת </a:t>
            </a:r>
          </a:p>
          <a:p>
            <a:r>
              <a:rPr lang="he-IL" sz="2400" dirty="0"/>
              <a:t>     (מגבלות על משאבים שונים והגורמים להם)</a:t>
            </a:r>
          </a:p>
        </p:txBody>
      </p:sp>
    </p:spTree>
    <p:extLst>
      <p:ext uri="{BB962C8B-B14F-4D97-AF65-F5344CB8AC3E}">
        <p14:creationId xmlns:p14="http://schemas.microsoft.com/office/powerpoint/2010/main" val="402161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תבנית בעיצוב גיאומטרי">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26713491_TF03460518" id="{E7150E1C-EAC6-4AE8-860C-449B0D7347C1}" vid="{0516E677-FDA2-4717-992B-62B6A8B84E8F}"/>
    </a:ext>
  </a:extLst>
</a:theme>
</file>

<file path=ppt/theme/theme2.xml><?xml version="1.0" encoding="utf-8"?>
<a:theme xmlns:a="http://schemas.openxmlformats.org/drawingml/2006/main" name="ערכת נושא של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שקופיות בעיצוב גיאומטרי</Template>
  <TotalTime>165</TotalTime>
  <Words>1128</Words>
  <Application>Microsoft Office PowerPoint</Application>
  <PresentationFormat>מותאם אישית</PresentationFormat>
  <Paragraphs>128</Paragraphs>
  <Slides>15</Slides>
  <Notes>15</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Abraham</vt:lpstr>
      <vt:lpstr>Arial</vt:lpstr>
      <vt:lpstr>Palatino Linotype</vt:lpstr>
      <vt:lpstr>Suez One</vt:lpstr>
      <vt:lpstr>Tahoma</vt:lpstr>
      <vt:lpstr>Times New Roman</vt:lpstr>
      <vt:lpstr>תבנית בעיצוב גיאומטרי</vt:lpstr>
      <vt:lpstr>Stress and load  Tests</vt:lpstr>
      <vt:lpstr>קיבול ועומס במערכות מרובות משתמשים </vt:lpstr>
      <vt:lpstr>קיבול ועומס במערכות מרובות משתמשים </vt:lpstr>
      <vt:lpstr>Stress tests</vt:lpstr>
      <vt:lpstr>מצגת של PowerPoint‏</vt:lpstr>
      <vt:lpstr>המידע המתקבל מבדיקות</vt:lpstr>
      <vt:lpstr>כיצד ניתן להשתמש במידע של הבדיקות בכדי לשפר את המערכת</vt:lpstr>
      <vt:lpstr>בדיקות יחידה וקבלה לעומת בדיקות קיבול ועומס</vt:lpstr>
      <vt:lpstr>כלי המאפשר הגדרה והרצה של בדיקות קיבול ועומס של המערכת:</vt:lpstr>
      <vt:lpstr>תרחישי בדיקה למערכת המסחר המשמשים לצורך בדיקת קיבול ועומס:</vt:lpstr>
      <vt:lpstr>מצגת של PowerPoint‏</vt:lpstr>
      <vt:lpstr>מצגת של PowerPoint‏</vt:lpstr>
      <vt:lpstr>מצגת של PowerPoint‏</vt:lpstr>
      <vt:lpstr>מטרות סטרס:</vt:lpstr>
      <vt:lpstr>מטרות עומס: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and load  Tests</dc:title>
  <dc:creator>user</dc:creator>
  <cp:lastModifiedBy>user</cp:lastModifiedBy>
  <cp:revision>38</cp:revision>
  <dcterms:created xsi:type="dcterms:W3CDTF">2021-05-28T10:26:54Z</dcterms:created>
  <dcterms:modified xsi:type="dcterms:W3CDTF">2021-05-28T13:12:05Z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