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embeddedFontLst>
    <p:embeddedFont>
      <p:font typeface="Libre Baskerville"/>
      <p:regular r:id="rId36"/>
      <p:bold r:id="rId37"/>
      <p:italic r:id="rId38"/>
    </p:embeddedFont>
    <p:embeddedFont>
      <p:font typeface="Jim Nightshade"/>
      <p:regular r:id="rId39"/>
    </p:embeddedFont>
    <p:embeddedFont>
      <p:font typeface="Helvetica Neue"/>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5.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HelveticaNeue-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LibreBaskerville-bold.fntdata"/><Relationship Id="rId14" Type="http://schemas.openxmlformats.org/officeDocument/2006/relationships/slide" Target="slides/slide9.xml"/><Relationship Id="rId36" Type="http://schemas.openxmlformats.org/officeDocument/2006/relationships/font" Target="fonts/LibreBaskerville-regular.fntdata"/><Relationship Id="rId17" Type="http://schemas.openxmlformats.org/officeDocument/2006/relationships/slide" Target="slides/slide12.xml"/><Relationship Id="rId39" Type="http://schemas.openxmlformats.org/officeDocument/2006/relationships/font" Target="fonts/JimNightshade-regular.fntdata"/><Relationship Id="rId16" Type="http://schemas.openxmlformats.org/officeDocument/2006/relationships/slide" Target="slides/slide11.xml"/><Relationship Id="rId38" Type="http://schemas.openxmlformats.org/officeDocument/2006/relationships/font" Target="fonts/LibreBaskerville-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feralchildren.com/en/listbooks.php?bk=pixerecourt1798" TargetMode="External"/><Relationship Id="rId3" Type="http://schemas.openxmlformats.org/officeDocument/2006/relationships/hyperlink" Target="http://www.feralchildren.com/en/listbooks.php?bk=ducrayduminil1797" TargetMode="External"/><Relationship Id="rId4" Type="http://schemas.openxmlformats.org/officeDocument/2006/relationships/hyperlink" Target="http://www.feralchildren.com/en/pager.php?df=perry2002"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Wild Peter enticed and trapped (aged 13)</a:t>
            </a:r>
            <a:endParaRPr/>
          </a:p>
          <a:p>
            <a:pPr indent="0" lvl="0" marL="0" rtl="0" algn="l">
              <a:spcBef>
                <a:spcPts val="0"/>
              </a:spcBef>
              <a:spcAft>
                <a:spcPts val="0"/>
              </a:spcAft>
              <a:buNone/>
            </a:pPr>
            <a:r>
              <a:rPr lang="en-US">
                <a:latin typeface="Arial"/>
                <a:ea typeface="Arial"/>
                <a:cs typeface="Arial"/>
                <a:sym typeface="Arial"/>
              </a:rPr>
              <a:t>In 1724, near the German town of Hamelin, a boy, described as a naked brownish black-haired creature, was seen running up and down in the fields. The boy was enticed into town, and once there immediately became a subject of great interest. He behaved like a trapped wild animal, eating birds and vegetables raw, and when threatened, he sat on his haunches or on all-fours looking for opportunities to escape. </a:t>
            </a:r>
            <a:endParaRPr b="1">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Wild Peter moves to England</a:t>
            </a:r>
            <a:endParaRPr/>
          </a:p>
          <a:p>
            <a:pPr indent="0" lvl="0" marL="0" rtl="0" algn="l">
              <a:spcBef>
                <a:spcPts val="0"/>
              </a:spcBef>
              <a:spcAft>
                <a:spcPts val="0"/>
              </a:spcAft>
              <a:buNone/>
            </a:pPr>
            <a:r>
              <a:rPr lang="en-US">
                <a:latin typeface="Arial"/>
                <a:ea typeface="Arial"/>
                <a:cs typeface="Arial"/>
                <a:sym typeface="Arial"/>
              </a:rPr>
              <a:t>Wild Peter was soon made the possession of King George I of England, where he lived the rest of his life. During his life Peter never learned to talk, showed a complete indifference to money or sex, and was never seen laughing. However he loved music, could be taught a number of menial tasks, and when he once got lost, he found his own way back home. Peter died in Hertfordshire (England) in 1785. </a:t>
            </a:r>
            <a:endParaRPr b="1">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Was Wild Peter really a feral child?</a:t>
            </a:r>
            <a:endParaRPr/>
          </a:p>
          <a:p>
            <a:pPr indent="0" lvl="0" marL="0" rtl="0" algn="l">
              <a:spcBef>
                <a:spcPts val="0"/>
              </a:spcBef>
              <a:spcAft>
                <a:spcPts val="0"/>
              </a:spcAft>
              <a:buNone/>
            </a:pPr>
            <a:r>
              <a:rPr lang="en-US">
                <a:latin typeface="Arial"/>
                <a:ea typeface="Arial"/>
                <a:cs typeface="Arial"/>
                <a:sym typeface="Arial"/>
              </a:rPr>
              <a:t>Although Wild Peter was famous in his time and his case is well known today, he was barely a feral child. He'd been living in the wild for only around a year, having run away from home owing to the physical abuse he suffered at the hands of his father. He was found and returned home, but in the meantime his father had re-married, and this time his stepmother threw him out. His inability to speak and other characteristics could have led to the abuse. </a:t>
            </a:r>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Found in the forest (aged 11)</a:t>
            </a:r>
            <a:endParaRPr/>
          </a:p>
          <a:p>
            <a:pPr indent="0" lvl="0" marL="0" rtl="0" algn="l">
              <a:spcBef>
                <a:spcPts val="0"/>
              </a:spcBef>
              <a:spcAft>
                <a:spcPts val="0"/>
              </a:spcAft>
              <a:buNone/>
            </a:pPr>
            <a:r>
              <a:rPr lang="en-US">
                <a:latin typeface="Arial"/>
                <a:ea typeface="Arial"/>
                <a:cs typeface="Arial"/>
                <a:sym typeface="Arial"/>
              </a:rPr>
              <a:t>Victor was first sighted wandering in the woods near Saint Sernin sur Rance, in southern France, at the end of the 18th century. He was captured but subsequently escaped, and wasn't retaken until January 1800 when he emerged from the woods. Aged about 12, he couldn't speak and bore a number of scars, suggesting he'd been in the wild for some time. </a:t>
            </a:r>
            <a:endParaRPr b="1">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Why he was called Victor</a:t>
            </a:r>
            <a:endParaRPr/>
          </a:p>
          <a:p>
            <a:pPr indent="0" lvl="0" marL="0" rtl="0" algn="l">
              <a:spcBef>
                <a:spcPts val="0"/>
              </a:spcBef>
              <a:spcAft>
                <a:spcPts val="0"/>
              </a:spcAft>
              <a:buNone/>
            </a:pPr>
            <a:r>
              <a:rPr lang="en-US">
                <a:latin typeface="Arial"/>
                <a:ea typeface="Arial"/>
                <a:cs typeface="Arial"/>
                <a:sym typeface="Arial"/>
              </a:rPr>
              <a:t>Victor was given his name after the leading character in the play </a:t>
            </a:r>
            <a:r>
              <a:rPr i="1" lang="en-US" u="sng">
                <a:solidFill>
                  <a:schemeClr val="hlink"/>
                </a:solidFill>
                <a:latin typeface="Arial"/>
                <a:ea typeface="Arial"/>
                <a:cs typeface="Arial"/>
                <a:sym typeface="Arial"/>
                <a:hlinkClick r:id="rId2"/>
              </a:rPr>
              <a:t>Victor, ou l'enfant de la forêt</a:t>
            </a:r>
            <a:r>
              <a:rPr lang="en-US">
                <a:latin typeface="Arial"/>
                <a:ea typeface="Arial"/>
                <a:cs typeface="Arial"/>
                <a:sym typeface="Arial"/>
              </a:rPr>
              <a:t>, the oddly prescient melodramatic play — indeed, the first fully developed melodrama — by René Guilbert de Pixérécourt, written in 1797/8, first produced in 1798 and published in 1803, and itself based on </a:t>
            </a:r>
            <a:r>
              <a:rPr lang="en-US" u="sng">
                <a:solidFill>
                  <a:schemeClr val="hlink"/>
                </a:solidFill>
                <a:latin typeface="Arial"/>
                <a:ea typeface="Arial"/>
                <a:cs typeface="Arial"/>
                <a:sym typeface="Arial"/>
                <a:hlinkClick r:id="rId3"/>
              </a:rPr>
              <a:t>a book with the same name written by François Guillaume Ducray-Duminil in 1796</a:t>
            </a:r>
            <a:r>
              <a:rPr lang="en-US">
                <a:latin typeface="Arial"/>
                <a:ea typeface="Arial"/>
                <a:cs typeface="Arial"/>
                <a:sym typeface="Arial"/>
              </a:rPr>
              <a:t>. </a:t>
            </a:r>
            <a:endParaRPr b="1">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Who was Victor?</a:t>
            </a:r>
            <a:endParaRPr/>
          </a:p>
          <a:p>
            <a:pPr indent="0" lvl="0" marL="0" rtl="0" algn="l">
              <a:spcBef>
                <a:spcPts val="0"/>
              </a:spcBef>
              <a:spcAft>
                <a:spcPts val="0"/>
              </a:spcAft>
              <a:buNone/>
            </a:pPr>
            <a:r>
              <a:rPr lang="en-US">
                <a:latin typeface="Arial"/>
                <a:ea typeface="Arial"/>
                <a:cs typeface="Arial"/>
                <a:sym typeface="Arial"/>
              </a:rPr>
              <a:t>Recent research into local and national archives in France suggests that Victor was probably abandoned by his family. There are suggestions that there was a child living in the area who could not speak. </a:t>
            </a:r>
            <a:endParaRPr b="1">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Human or animal?</a:t>
            </a:r>
            <a:endParaRPr/>
          </a:p>
          <a:p>
            <a:pPr indent="0" lvl="0" marL="0" rtl="0" algn="l">
              <a:spcBef>
                <a:spcPts val="0"/>
              </a:spcBef>
              <a:spcAft>
                <a:spcPts val="0"/>
              </a:spcAft>
              <a:buNone/>
            </a:pPr>
            <a:r>
              <a:rPr lang="en-US">
                <a:latin typeface="Arial"/>
                <a:ea typeface="Arial"/>
                <a:cs typeface="Arial"/>
                <a:sym typeface="Arial"/>
              </a:rPr>
              <a:t>Victor's discovery coincided with the age of Enlightenment, when debate raged about what exactly separated humans from animals, and he was thus ideal experimental fodder for the scientists, just as Genie was so many years later. Victor eventually ended up with Itard, who wanted to teach him to speak and generally civilise him, but Itard made little progress. </a:t>
            </a:r>
            <a:endParaRPr b="1">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What became of Victor?</a:t>
            </a:r>
            <a:endParaRPr/>
          </a:p>
          <a:p>
            <a:pPr indent="0" lvl="0" marL="0" rtl="0" algn="l">
              <a:spcBef>
                <a:spcPts val="0"/>
              </a:spcBef>
              <a:spcAft>
                <a:spcPts val="0"/>
              </a:spcAft>
              <a:buNone/>
            </a:pPr>
            <a:r>
              <a:rPr lang="en-US">
                <a:latin typeface="Arial"/>
                <a:ea typeface="Arial"/>
                <a:cs typeface="Arial"/>
                <a:sym typeface="Arial"/>
              </a:rPr>
              <a:t>Victor, the wild boy of Averyon, died at the age of 40 at an annexe of the Paris Institution des Sourds-Muets at 4 Impasse des Feuillantines where he lived with Mme Guérin. </a:t>
            </a:r>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Kaspar Hauser turns up out of the blue</a:t>
            </a:r>
            <a:endParaRPr/>
          </a:p>
          <a:p>
            <a:pPr indent="0" lvl="0" marL="0" rtl="0" algn="l">
              <a:spcBef>
                <a:spcPts val="0"/>
              </a:spcBef>
              <a:spcAft>
                <a:spcPts val="0"/>
              </a:spcAft>
              <a:buNone/>
            </a:pPr>
            <a:r>
              <a:rPr lang="en-US">
                <a:latin typeface="Arial"/>
                <a:ea typeface="Arial"/>
                <a:cs typeface="Arial"/>
                <a:sym typeface="Arial"/>
              </a:rPr>
              <a:t>Kaspar Hauser was discovered in 1828, walking down the road in Nuremberg, Germany. Kaspar was oddly dressed and unsteady on his feet, with a strange letter in his pocket and the phrase 'I want to be a horseman like my father is' on his lips. Although about 16 years old, he behaved like a small child. When eventually he could talk, he explained that he had been confined in a small cell into which food and insufficient water — he was always thirsty — were placed while he slept. </a:t>
            </a:r>
            <a:endParaRPr b="1">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Kaspar Hauser's development</a:t>
            </a:r>
            <a:endParaRPr/>
          </a:p>
          <a:p>
            <a:pPr indent="0" lvl="0" marL="0" rtl="0" algn="l">
              <a:spcBef>
                <a:spcPts val="0"/>
              </a:spcBef>
              <a:spcAft>
                <a:spcPts val="0"/>
              </a:spcAft>
              <a:buNone/>
            </a:pPr>
            <a:r>
              <a:rPr lang="en-US">
                <a:latin typeface="Arial"/>
                <a:ea typeface="Arial"/>
                <a:cs typeface="Arial"/>
                <a:sym typeface="Arial"/>
              </a:rPr>
              <a:t>When Kaspar was released, he barely had the use of his fingers and had the gait of a toddler. However, unlike many other feral children, Kaspar did learn a lot, and was able to talk, read and write. We can assume from this that he probably learned to talk before his incarceration. Nevertheless, the development of his brain was profoundly affected. </a:t>
            </a:r>
            <a:endParaRPr/>
          </a:p>
          <a:p>
            <a:pPr indent="0" lvl="0" marL="0" rtl="0" algn="l">
              <a:spcBef>
                <a:spcPts val="0"/>
              </a:spcBef>
              <a:spcAft>
                <a:spcPts val="0"/>
              </a:spcAft>
              <a:buNone/>
            </a:pPr>
            <a:r>
              <a:rPr lang="en-US">
                <a:latin typeface="Arial"/>
                <a:ea typeface="Arial"/>
                <a:cs typeface="Arial"/>
                <a:sym typeface="Arial"/>
              </a:rPr>
              <a:t>On autopsy, the brain of Kasper Hauser was notable for small cortical size and few, non-distinct cortical gyri — all consistent with cortical atrophy. </a:t>
            </a:r>
            <a:br>
              <a:rPr lang="en-US">
                <a:latin typeface="Arial"/>
                <a:ea typeface="Arial"/>
                <a:cs typeface="Arial"/>
                <a:sym typeface="Arial"/>
              </a:rPr>
            </a:br>
            <a:r>
              <a:rPr lang="en-US">
                <a:latin typeface="Arial"/>
                <a:ea typeface="Arial"/>
                <a:cs typeface="Arial"/>
                <a:sym typeface="Arial"/>
              </a:rPr>
              <a:t>(Dr Bruce D Perry, </a:t>
            </a:r>
            <a:r>
              <a:rPr i="1" lang="en-US" u="sng">
                <a:solidFill>
                  <a:schemeClr val="hlink"/>
                </a:solidFill>
                <a:latin typeface="Arial"/>
                <a:ea typeface="Arial"/>
                <a:cs typeface="Arial"/>
                <a:sym typeface="Arial"/>
                <a:hlinkClick r:id="rId4"/>
              </a:rPr>
              <a:t>Childhood Experience and the Expression of Genetic Potential</a:t>
            </a:r>
            <a:r>
              <a:rPr lang="en-US">
                <a:latin typeface="Arial"/>
                <a:ea typeface="Arial"/>
                <a:cs typeface="Arial"/>
                <a:sym typeface="Arial"/>
              </a:rPr>
              <a:t>) </a:t>
            </a:r>
            <a:endParaRPr/>
          </a:p>
          <a:p>
            <a:pPr indent="0" lvl="0" marL="0" rtl="0" algn="l">
              <a:spcBef>
                <a:spcPts val="0"/>
              </a:spcBef>
              <a:spcAft>
                <a:spcPts val="0"/>
              </a:spcAft>
              <a:buNone/>
            </a:pPr>
            <a:r>
              <a:rPr lang="en-US">
                <a:latin typeface="Arial"/>
                <a:ea typeface="Arial"/>
                <a:cs typeface="Arial"/>
                <a:sym typeface="Arial"/>
              </a:rPr>
              <a:t>Kaspar claimed that he had been confined for 10-12 years, an estimate that could well be right: or it could have been a much shorter period.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7" name="Google Shape;18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The Story of Genie</a:t>
            </a:r>
            <a:endParaRPr/>
          </a:p>
          <a:p>
            <a:pPr indent="0" lvl="0" marL="0" rtl="0" algn="l">
              <a:spcBef>
                <a:spcPts val="0"/>
              </a:spcBef>
              <a:spcAft>
                <a:spcPts val="0"/>
              </a:spcAft>
              <a:buNone/>
            </a:pPr>
            <a:r>
              <a:rPr lang="en-US">
                <a:latin typeface="Arial"/>
                <a:ea typeface="Arial"/>
                <a:cs typeface="Arial"/>
                <a:sym typeface="Arial"/>
              </a:rPr>
              <a:t>On November 4, 1970 a girl was discovered. She had been locked in a room alone for over ten years. She was tied to a potty chair and left to sit alone day after day. At night, she was tied into a sleeping bag which restrained her arms. She was put into an over-sized crib with a cover made of metal screening. Often she was forgotten. On those nights she slept tied to the potty chair. </a:t>
            </a:r>
            <a:endParaRPr/>
          </a:p>
          <a:p>
            <a:pPr indent="0" lvl="0" marL="0" rtl="0" algn="l">
              <a:spcBef>
                <a:spcPts val="0"/>
              </a:spcBef>
              <a:spcAft>
                <a:spcPts val="0"/>
              </a:spcAft>
              <a:buNone/>
            </a:pPr>
            <a:r>
              <a:rPr lang="en-US">
                <a:latin typeface="Arial"/>
                <a:ea typeface="Arial"/>
                <a:cs typeface="Arial"/>
                <a:sym typeface="Arial"/>
              </a:rPr>
              <a:t>At first, people could hardly believe that Genie was thirteen years old. While she seemed to understand a few words, the only words she could say were, "stopit" and "nomore." She had a strange bunny-like walk— she held her hands up in front of her like paws and moved in a halting way. She could not chew solid food and could hardly swallow. She spat constantly. She sniffed. She was not toilet-trained and could not focus her eyes beyond 12 feet. She weighed 59 pounds and was 54 inches tall. </a:t>
            </a:r>
            <a:endParaRPr/>
          </a:p>
          <a:p>
            <a:pPr indent="0" lvl="0" marL="0" rtl="0" algn="l">
              <a:spcBef>
                <a:spcPts val="0"/>
              </a:spcBef>
              <a:spcAft>
                <a:spcPts val="0"/>
              </a:spcAft>
              <a:buNone/>
            </a:pPr>
            <a:r>
              <a:rPr lang="en-US">
                <a:latin typeface="Arial"/>
                <a:ea typeface="Arial"/>
                <a:cs typeface="Arial"/>
                <a:sym typeface="Arial"/>
              </a:rPr>
              <a:t>Genie was rescued and put in Children's Hospital in Los Angeles, California. Genie's mental and physical development began almost immediately. By the third day in the hospital, Genie began helping dress herself and using the toilet voluntarily. She began moving more smoothly. She was hungry to learn words, pointing at things until people would give her a word for them. </a:t>
            </a:r>
            <a:endParaRPr/>
          </a:p>
          <a:p>
            <a:pPr indent="0" lvl="0" marL="0" rtl="0" algn="l">
              <a:spcBef>
                <a:spcPts val="0"/>
              </a:spcBef>
              <a:spcAft>
                <a:spcPts val="0"/>
              </a:spcAft>
              <a:buNone/>
            </a:pPr>
            <a:r>
              <a:rPr lang="en-US">
                <a:latin typeface="Arial"/>
                <a:ea typeface="Arial"/>
                <a:cs typeface="Arial"/>
                <a:sym typeface="Arial"/>
              </a:rPr>
              <a:t>Scientists wondered, "Did Genie have a normal learning capacity? Could a nurturing, enriched environment make up for Genie's horrible past? Would it be possible for Genie to recover completely?" This is how the "experiment" began. </a:t>
            </a:r>
            <a:endParaRPr/>
          </a:p>
          <a:p>
            <a:pPr indent="0" lvl="0" marL="0" rtl="0" algn="l">
              <a:spcBef>
                <a:spcPts val="0"/>
              </a:spcBef>
              <a:spcAft>
                <a:spcPts val="0"/>
              </a:spcAft>
              <a:buNone/>
            </a:pPr>
            <a:r>
              <a:rPr lang="en-US">
                <a:latin typeface="Arial"/>
                <a:ea typeface="Arial"/>
                <a:cs typeface="Arial"/>
                <a:sym typeface="Arial"/>
              </a:rPr>
              <a:t>A team of scientists (referred to as the Genie Team) began working with Genie. They wanted to find out what they could about how humans learn. Over 200 years ago, scientists had studied another "wild child" in France named Victor. They called that case "The Forbidden Experiment." Genie's case was similar because it would be unthinkable to lock up or put a child in such severe isolation on purpose. </a:t>
            </a:r>
            <a:endParaRPr/>
          </a:p>
          <a:p>
            <a:pPr indent="0" lvl="0" marL="0" rtl="0" algn="l">
              <a:spcBef>
                <a:spcPts val="0"/>
              </a:spcBef>
              <a:spcAft>
                <a:spcPts val="0"/>
              </a:spcAft>
              <a:buNone/>
            </a:pPr>
            <a:r>
              <a:rPr lang="en-US">
                <a:latin typeface="Arial"/>
                <a:ea typeface="Arial"/>
                <a:cs typeface="Arial"/>
                <a:sym typeface="Arial"/>
              </a:rPr>
              <a:t>But having discovered a child who had been isolated, scientists wanted to learn from that experience. Was that wrong? As with Victor, people wondered if scientists should be studying Genie. Could she be both studied and taken care of well? Or should the Genie research be forbidden? </a:t>
            </a:r>
            <a:endParaRPr/>
          </a:p>
          <a:p>
            <a:pPr indent="0" lvl="0" marL="0" rtl="0" algn="l">
              <a:spcBef>
                <a:spcPts val="0"/>
              </a:spcBef>
              <a:spcAft>
                <a:spcPts val="0"/>
              </a:spcAft>
              <a:buNone/>
            </a:pPr>
            <a:r>
              <a:rPr lang="en-US">
                <a:latin typeface="Arial"/>
                <a:ea typeface="Arial"/>
                <a:cs typeface="Arial"/>
                <a:sym typeface="Arial"/>
              </a:rPr>
              <a:t>Within several months Genie had a vocabulary of over one hundred words that she understood, though she was still very silent. Her talking was limited to short high-pitched squeaks that were hard to understand. The team of scientists discovered that Genie had been beaten for making noise. It was hard to know if her inability to talk was a result of living so long without interacting with other humans, being in an impoverished environment with little sensory stimulation, or because she had been abused. </a:t>
            </a:r>
            <a:endParaRPr/>
          </a:p>
          <a:p>
            <a:pPr indent="0" lvl="0" marL="0" rtl="0" algn="l">
              <a:spcBef>
                <a:spcPts val="0"/>
              </a:spcBef>
              <a:spcAft>
                <a:spcPts val="0"/>
              </a:spcAft>
              <a:buNone/>
            </a:pPr>
            <a:r>
              <a:rPr lang="en-US">
                <a:latin typeface="Arial"/>
                <a:ea typeface="Arial"/>
                <a:cs typeface="Arial"/>
                <a:sym typeface="Arial"/>
              </a:rPr>
              <a:t>Genie began to become emotionally attached to some of the scientists who spent time with her. One scientist made sure that he was there every morning when Genie woke up, for important events during the day, and to put her to bed each night, in order to build a sense of family. Some people thought that it was necessary to feel connected to other humans before one could learn to speak. After about six months, Genie lived in a foster home. The father of the family she lived with was the head of the Genie Team. </a:t>
            </a:r>
            <a:endParaRPr/>
          </a:p>
          <a:p>
            <a:pPr indent="0" lvl="0" marL="0" rtl="0" algn="l">
              <a:spcBef>
                <a:spcPts val="0"/>
              </a:spcBef>
              <a:spcAft>
                <a:spcPts val="0"/>
              </a:spcAft>
              <a:buNone/>
            </a:pPr>
            <a:r>
              <a:rPr lang="en-US">
                <a:latin typeface="Arial"/>
                <a:ea typeface="Arial"/>
                <a:cs typeface="Arial"/>
                <a:sym typeface="Arial"/>
              </a:rPr>
              <a:t>Genie continued to recover and develop. She ran, giggled, and smiled. People commented that in some ways she seemed like a normal 18-20-month-old child. If you were to give her a toy, she would feel it gently first with her fingertips. Then she would rub it against her mouth and face, using her lips to feel the object. Genie did not seem to know when to use her eyes and when to use her sense of touch. </a:t>
            </a:r>
            <a:endParaRPr/>
          </a:p>
          <a:p>
            <a:pPr indent="0" lvl="0" marL="0" rtl="0" algn="l">
              <a:spcBef>
                <a:spcPts val="0"/>
              </a:spcBef>
              <a:spcAft>
                <a:spcPts val="0"/>
              </a:spcAft>
              <a:buNone/>
            </a:pPr>
            <a:r>
              <a:rPr lang="en-US">
                <a:latin typeface="Arial"/>
                <a:ea typeface="Arial"/>
                <a:cs typeface="Arial"/>
                <a:sym typeface="Arial"/>
              </a:rPr>
              <a:t>Genie's scientist "friends" took her on daily outings—walks through the neighborhood, visits to stores. Genie was so curious and hungry for experiences. She would demand to know the names for all the things in stores, almost faster than she could be told. She would pick up items and intently explore them. Even strangers felt compelled to help her learn about the world. A butcher, who knew nothing about Genie, used to hand her an unwrapped bone, piece of meat or fish each time she passed by his shop. She would explore it by rubbing it on her lips and face. Other strangers would go out of their way to give Genie things. Somehow her thirst for learning about her world showed. </a:t>
            </a:r>
            <a:endParaRPr/>
          </a:p>
          <a:p>
            <a:pPr indent="0" lvl="0" marL="0" rtl="0" algn="l">
              <a:spcBef>
                <a:spcPts val="0"/>
              </a:spcBef>
              <a:spcAft>
                <a:spcPts val="0"/>
              </a:spcAft>
              <a:buNone/>
            </a:pPr>
            <a:r>
              <a:rPr lang="en-US">
                <a:latin typeface="Arial"/>
                <a:ea typeface="Arial"/>
                <a:cs typeface="Arial"/>
                <a:sym typeface="Arial"/>
              </a:rPr>
              <a:t>Many scientists came from all over to meet and observe Genie. They argued and debated about what research to do, as did the Genie Team itself. What could Genie best help scientists discover about learning? Could they conduct their research without interfering with her well- being? </a:t>
            </a:r>
            <a:endParaRPr/>
          </a:p>
          <a:p>
            <a:pPr indent="0" lvl="0" marL="0" rtl="0" algn="l">
              <a:spcBef>
                <a:spcPts val="0"/>
              </a:spcBef>
              <a:spcAft>
                <a:spcPts val="0"/>
              </a:spcAft>
              <a:buNone/>
            </a:pPr>
            <a:r>
              <a:rPr lang="en-US">
                <a:latin typeface="Arial"/>
                <a:ea typeface="Arial"/>
                <a:cs typeface="Arial"/>
                <a:sym typeface="Arial"/>
              </a:rPr>
              <a:t>Genie's vocabulary grew by leaps and bounds, but she was still not able to string words together into meaningful sentences. Normal children begin by learning to say simple sentences, like "No have toy." Soon they are able to say "I not have toy." Eventually they will learn to say, "I do not have the toy.' Later they will refine the sentence to say, "I don't have the toy." Genie seemed to be stuck at the first stage. We do learn many words from experience, from seeing, hearing, reading, and asking. But some scientists think that learning how to speak in sentences and sensing how words get put together in logical order also depends on something that is built into our brains from birth. Was Genie's brain missing something which was necessary for learning language? </a:t>
            </a:r>
            <a:endParaRPr/>
          </a:p>
          <a:p>
            <a:pPr indent="0" lvl="0" marL="0" rtl="0" algn="l">
              <a:spcBef>
                <a:spcPts val="0"/>
              </a:spcBef>
              <a:spcAft>
                <a:spcPts val="0"/>
              </a:spcAft>
              <a:buNone/>
            </a:pPr>
            <a:r>
              <a:rPr lang="en-US">
                <a:latin typeface="Arial"/>
                <a:ea typeface="Arial"/>
                <a:cs typeface="Arial"/>
                <a:sym typeface="Arial"/>
              </a:rPr>
              <a:t>Scientists began to wonder if Genie was mentally retarded. If she was, had she been mentally retarded from birth? Had she been injured? Or was the retardation a result of her brain being deprived of good nutrition and/or stimulation? How had her poor diet and isolated upbringing affected her growing brain? </a:t>
            </a:r>
            <a:endParaRPr/>
          </a:p>
          <a:p>
            <a:pPr indent="0" lvl="0" marL="0" rtl="0" algn="l">
              <a:spcBef>
                <a:spcPts val="0"/>
              </a:spcBef>
              <a:spcAft>
                <a:spcPts val="0"/>
              </a:spcAft>
              <a:buNone/>
            </a:pPr>
            <a:r>
              <a:rPr lang="en-US">
                <a:latin typeface="Arial"/>
                <a:ea typeface="Arial"/>
                <a:cs typeface="Arial"/>
                <a:sym typeface="Arial"/>
              </a:rPr>
              <a:t>Over the next couple of years, some scientists concluded that Genie was not mentally retarded, even though she was still unable to master language. She was brilliant at nonverbal communication. Sometimes she would be so frustrated at not being able to say what she wanted that she would grab a pencil and paper and in a few strokes, illustrate fairly complex ideas and even feelings. She scored the highest recorded score ever on tests that measure a person's ability to make sense out of chaos and to see patterns. Her abilities to understand and to think logically were also strong. She had a perfect score on an adult-level test that measured spatial abilities. One test required that she use a set of colored sticks to recreate a complicated structure from memory. She was not only able to build the structure perfectly, she built it with sticks of the exact same color as the first structure! Despite all this, Genie remained unable to master the basics of language. </a:t>
            </a:r>
            <a:endParaRPr/>
          </a:p>
          <a:p>
            <a:pPr indent="0" lvl="0" marL="0" rtl="0" algn="l">
              <a:spcBef>
                <a:spcPts val="0"/>
              </a:spcBef>
              <a:spcAft>
                <a:spcPts val="0"/>
              </a:spcAft>
              <a:buNone/>
            </a:pPr>
            <a:r>
              <a:rPr lang="en-US">
                <a:latin typeface="Arial"/>
                <a:ea typeface="Arial"/>
                <a:cs typeface="Arial"/>
                <a:sym typeface="Arial"/>
              </a:rPr>
              <a:t>Scientists wondered—-could she ever be taught to speak? If so, how would her brain have to grow and adapt to do so? Could a teenager still learn to talk or is the structure of language something that must be learned in the early years of life when the brain is growing and changing so much? </a:t>
            </a:r>
            <a:endParaRPr/>
          </a:p>
          <a:p>
            <a:pPr indent="0" lvl="0" marL="0" rtl="0" algn="l">
              <a:spcBef>
                <a:spcPts val="0"/>
              </a:spcBef>
              <a:spcAft>
                <a:spcPts val="0"/>
              </a:spcAft>
              <a:buNone/>
            </a:pPr>
            <a:r>
              <a:rPr lang="en-US">
                <a:latin typeface="Arial"/>
                <a:ea typeface="Arial"/>
                <a:cs typeface="Arial"/>
                <a:sym typeface="Arial"/>
              </a:rPr>
              <a:t>In most humans, both sides of the brain are involved in every task, but some tasks result in more electrical activity on the right side of the brain and some in more activity on the left side of the brain. Scientists noticed that Genie was particularly good, quick, and confident at those tasks that involved more of the right brain. She was hesitant at tasks that require equal coordination between the two sides of the brain. She failed at tasks that involved more of the left brain, such as language. </a:t>
            </a:r>
            <a:endParaRPr/>
          </a:p>
          <a:p>
            <a:pPr indent="0" lvl="0" marL="0" rtl="0" algn="l">
              <a:spcBef>
                <a:spcPts val="0"/>
              </a:spcBef>
              <a:spcAft>
                <a:spcPts val="0"/>
              </a:spcAft>
              <a:buNone/>
            </a:pPr>
            <a:r>
              <a:rPr lang="en-US">
                <a:latin typeface="Arial"/>
                <a:ea typeface="Arial"/>
                <a:cs typeface="Arial"/>
                <a:sym typeface="Arial"/>
              </a:rPr>
              <a:t>One of the last tests that was done on Genie measured what parts of her brain were active as she conducted different kinds of tasks. Scientists were shocked at how unbalanced the activity in her brain was. There was almost no left brain activity. Her tests looked similar to tests of children who had to have their left brains removed. </a:t>
            </a:r>
            <a:endParaRPr/>
          </a:p>
          <a:p>
            <a:pPr indent="0" lvl="0" marL="0" rtl="0" algn="l">
              <a:spcBef>
                <a:spcPts val="0"/>
              </a:spcBef>
              <a:spcAft>
                <a:spcPts val="0"/>
              </a:spcAft>
              <a:buNone/>
            </a:pPr>
            <a:r>
              <a:rPr lang="en-US">
                <a:latin typeface="Arial"/>
                <a:ea typeface="Arial"/>
                <a:cs typeface="Arial"/>
                <a:sym typeface="Arial"/>
              </a:rPr>
              <a:t>Some scientists thought this explained her inability to learn language. Whether this was correct or not, it raised the question: Why was her brain activity so lopsided? Does the left brain develop in those critical early years of life when Genie was so isolated? Does the left brain need to receive stimulation and hear language to develop? </a:t>
            </a:r>
            <a:endParaRPr/>
          </a:p>
          <a:p>
            <a:pPr indent="0" lvl="0" marL="0" rtl="0" algn="l">
              <a:spcBef>
                <a:spcPts val="0"/>
              </a:spcBef>
              <a:spcAft>
                <a:spcPts val="0"/>
              </a:spcAft>
              <a:buNone/>
            </a:pPr>
            <a:r>
              <a:rPr lang="en-US">
                <a:latin typeface="Arial"/>
                <a:ea typeface="Arial"/>
                <a:cs typeface="Arial"/>
                <a:sym typeface="Arial"/>
              </a:rPr>
              <a:t>After about five years of researching Genie's progress, the Genie Team lost their funding from the government agency that had awarded the research grant. The scientists at this agency felt that the Genie Team was not doing good scientific research because the tests Genie was being given were not producing enough new information. At the same time that these people felt that Genie wasn't being tested enough, others felt that Genie was being over- tested. </a:t>
            </a:r>
            <a:endParaRPr/>
          </a:p>
          <a:p>
            <a:pPr indent="0" lvl="0" marL="0" rtl="0" algn="l">
              <a:spcBef>
                <a:spcPts val="0"/>
              </a:spcBef>
              <a:spcAft>
                <a:spcPts val="0"/>
              </a:spcAft>
              <a:buNone/>
            </a:pPr>
            <a:r>
              <a:rPr lang="en-US">
                <a:latin typeface="Arial"/>
                <a:ea typeface="Arial"/>
                <a:cs typeface="Arial"/>
                <a:sym typeface="Arial"/>
              </a:rPr>
              <a:t>Genie's mother, encouraged by one of Genie's old teachers, tried to sue the Genie Team for "cruel" treatment of Genie. Their lawsuit claimed that Genie was exhausted by the testing and that the interests of science were being viewed as more important than Genie's personal development. </a:t>
            </a:r>
            <a:endParaRPr/>
          </a:p>
          <a:p>
            <a:pPr indent="0" lvl="0" marL="0" rtl="0" algn="l">
              <a:spcBef>
                <a:spcPts val="0"/>
              </a:spcBef>
              <a:spcAft>
                <a:spcPts val="0"/>
              </a:spcAft>
              <a:buNone/>
            </a:pPr>
            <a:r>
              <a:rPr lang="en-US">
                <a:latin typeface="Arial"/>
                <a:ea typeface="Arial"/>
                <a:cs typeface="Arial"/>
                <a:sym typeface="Arial"/>
              </a:rPr>
              <a:t>In the late 1970s Genie's mother forbid the Genie Team from having contact with Genie. Even though she at first lived again with her mother, her mother was unable to care for Genie herself, and Genie had to be sent to a series of foster homes. </a:t>
            </a:r>
            <a:endParaRPr/>
          </a:p>
          <a:p>
            <a:pPr indent="0" lvl="0" marL="0" rtl="0" algn="l">
              <a:spcBef>
                <a:spcPts val="0"/>
              </a:spcBef>
              <a:spcAft>
                <a:spcPts val="0"/>
              </a:spcAft>
              <a:buNone/>
            </a:pPr>
            <a:r>
              <a:rPr lang="en-US">
                <a:latin typeface="Arial"/>
                <a:ea typeface="Arial"/>
                <a:cs typeface="Arial"/>
                <a:sym typeface="Arial"/>
              </a:rPr>
              <a:t>In one of these homes she was again abused—this time punished for vomiting. Genie responded by not opening her mouth for several months. Genie began to deteriorate both physically and mentally. Genie's mother moved and placed Genie in a home for retarded adults. Genie is said to still live in a home for retarded adults. "Genie" is not her real name. It was first given to her by the scientists in an effort to protect her privacy. Now her privacy is guarded by her mother. She has no contact with any of the scientist who worked with her and come to love her. Several books have been written about her, and a television documentary program was also made about the story of Genie.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Libre Baskerville"/>
                <a:ea typeface="Libre Baskerville"/>
                <a:cs typeface="Libre Baskerville"/>
                <a:sym typeface="Libre Baskerville"/>
              </a:rPr>
              <a:t>“…. WS language is impressive for a retarded population, but it is by no means entirely intact. However, much debate has revolved around two questions: is WS language at least </a:t>
            </a:r>
            <a:r>
              <a:rPr i="1" lang="en-US">
                <a:latin typeface="Libre Baskerville"/>
                <a:ea typeface="Libre Baskerville"/>
                <a:cs typeface="Libre Baskerville"/>
                <a:sym typeface="Libre Baskerville"/>
              </a:rPr>
              <a:t>selectively spared </a:t>
            </a:r>
            <a:r>
              <a:rPr lang="en-US">
                <a:latin typeface="Libre Baskerville"/>
                <a:ea typeface="Libre Baskerville"/>
                <a:cs typeface="Libre Baskerville"/>
                <a:sym typeface="Libre Baskerville"/>
              </a:rPr>
              <a:t>relative to the rest of cognition [= </a:t>
            </a:r>
            <a:r>
              <a:rPr i="1" lang="en-US">
                <a:latin typeface="Libre Baskerville"/>
                <a:ea typeface="Libre Baskerville"/>
                <a:cs typeface="Libre Baskerville"/>
                <a:sym typeface="Libre Baskerville"/>
              </a:rPr>
              <a:t>Big Modularity</a:t>
            </a:r>
            <a:r>
              <a:rPr lang="en-US">
                <a:latin typeface="Libre Baskerville"/>
                <a:ea typeface="Libre Baskerville"/>
                <a:cs typeface="Libre Baskerville"/>
                <a:sym typeface="Libre Baskerville"/>
              </a:rPr>
              <a:t>], and does the pattern of linguistic strengths and weakness reflect theoretically interesting divisions within language [= </a:t>
            </a:r>
            <a:r>
              <a:rPr i="1" lang="en-US">
                <a:latin typeface="Libre Baskerville"/>
                <a:ea typeface="Libre Baskerville"/>
                <a:cs typeface="Libre Baskerville"/>
                <a:sym typeface="Libre Baskerville"/>
              </a:rPr>
              <a:t>Little Modularity</a:t>
            </a:r>
            <a:r>
              <a:rPr lang="en-US">
                <a:latin typeface="Libre Baskerville"/>
                <a:ea typeface="Libre Baskerville"/>
                <a:cs typeface="Libre Baskerville"/>
                <a:sym typeface="Libre Baskerville"/>
              </a:rPr>
              <a:t>]?  -Zukowski 2001:5</a:t>
            </a:r>
            <a:endParaRPr/>
          </a:p>
          <a:p>
            <a:pPr indent="0" lvl="0" marL="0" rtl="0" algn="l">
              <a:spcBef>
                <a:spcPts val="0"/>
              </a:spcBef>
              <a:spcAft>
                <a:spcPts val="0"/>
              </a:spcAft>
              <a:buNone/>
            </a:pPr>
            <a:r>
              <a:rPr lang="en-US" sz="800">
                <a:solidFill>
                  <a:srgbClr val="000000"/>
                </a:solidFill>
                <a:latin typeface="Libre Baskerville"/>
                <a:ea typeface="Libre Baskerville"/>
                <a:cs typeface="Libre Baskerville"/>
                <a:sym typeface="Libre Baskerville"/>
              </a:rPr>
              <a:t>“If language is an instinct, it should have an identifiable seat in the brain, and perhaps even a special set of genes that help wire it into place. Disrupt these genes or neurons, and language should suffer while the other parts of intelligence carry on; spare them in an otherwise damaged brain, and you should have a retarded individual with intact language, a linguistic idiot savant. If on the other hand, language is just the exercise of human smarts, </a:t>
            </a:r>
            <a:r>
              <a:rPr i="1" lang="en-US" sz="800">
                <a:solidFill>
                  <a:srgbClr val="000000"/>
                </a:solidFill>
                <a:latin typeface="Libre Baskerville"/>
                <a:ea typeface="Libre Baskerville"/>
                <a:cs typeface="Libre Baskerville"/>
                <a:sym typeface="Libre Baskerville"/>
              </a:rPr>
              <a:t>we might expect that injuries and impairments would make people stupider across the board, including their language.</a:t>
            </a:r>
            <a:r>
              <a:rPr lang="en-US" sz="800">
                <a:solidFill>
                  <a:srgbClr val="000000"/>
                </a:solidFill>
                <a:latin typeface="Libre Baskerville"/>
                <a:ea typeface="Libre Baskerville"/>
                <a:cs typeface="Libre Baskerville"/>
                <a:sym typeface="Libre Baskerville"/>
              </a:rPr>
              <a:t>” Pinker xxxx:45)</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0" name="Google Shape;110;p5: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US"/>
              <a:t>Chomsky’s dissatisfaction with the descriptive adequacy of linguistic theories to date (in the 1950’s) led to the development of his theory of transformational grammar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7" name="Google Shape;127;p7: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8" name="Google Shape;28;p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9" name="Google Shape;2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2" name="Shape 32"/>
        <p:cNvGrpSpPr/>
        <p:nvPr/>
      </p:nvGrpSpPr>
      <p:grpSpPr>
        <a:xfrm>
          <a:off x="0" y="0"/>
          <a:ext cx="0" cy="0"/>
          <a:chOff x="0" y="0"/>
          <a:chExt cx="0" cy="0"/>
        </a:xfrm>
      </p:grpSpPr>
      <p:sp>
        <p:nvSpPr>
          <p:cNvPr id="33" name="Google Shape;33;p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5" name="Google Shape;35;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hyperlink" Target="http://listverse.com/wp-content/uploads/2008/03/peter.jpg" TargetMode="External"/><Relationship Id="rId5" Type="http://schemas.openxmlformats.org/officeDocument/2006/relationships/image" Target="../media/image12.jpg"/><Relationship Id="rId6" Type="http://schemas.openxmlformats.org/officeDocument/2006/relationships/image" Target="../media/image5.jpg"/><Relationship Id="rId7" Type="http://schemas.openxmlformats.org/officeDocument/2006/relationships/hyperlink" Target="http://listverse.com/wp-content/uploads/2008/03/04entsavage0.jpg" TargetMode="External"/><Relationship Id="rId8"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feralchildren.com/en/showchild.php?ch=genie" TargetMode="External"/><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en.wikipedia.org/wiki/Chomsk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Milestones in psycholinguistics</a:t>
            </a:r>
            <a:endParaRPr/>
          </a:p>
        </p:txBody>
      </p:sp>
      <p:sp>
        <p:nvSpPr>
          <p:cNvPr id="89" name="Google Shape;8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240"/>
              <a:buChar char="•"/>
            </a:pPr>
            <a:r>
              <a:rPr lang="en-US" sz="2240"/>
              <a:t>Wundt’s experimental work</a:t>
            </a:r>
            <a:endParaRPr/>
          </a:p>
          <a:p>
            <a:pPr indent="-342900" lvl="0" marL="342900" rtl="0" algn="l">
              <a:lnSpc>
                <a:spcPct val="80000"/>
              </a:lnSpc>
              <a:spcBef>
                <a:spcPts val="448"/>
              </a:spcBef>
              <a:spcAft>
                <a:spcPts val="0"/>
              </a:spcAft>
              <a:buClr>
                <a:schemeClr val="dk1"/>
              </a:buClr>
              <a:buSzPts val="2240"/>
              <a:buChar char="•"/>
            </a:pPr>
            <a:r>
              <a:rPr lang="en-US" sz="2240"/>
              <a:t>Early progress in neurobiology of language</a:t>
            </a:r>
            <a:endParaRPr/>
          </a:p>
          <a:p>
            <a:pPr indent="-342900" lvl="0" marL="342900" rtl="0" algn="l">
              <a:lnSpc>
                <a:spcPct val="80000"/>
              </a:lnSpc>
              <a:spcBef>
                <a:spcPts val="448"/>
              </a:spcBef>
              <a:spcAft>
                <a:spcPts val="0"/>
              </a:spcAft>
              <a:buClr>
                <a:schemeClr val="dk1"/>
              </a:buClr>
              <a:buSzPts val="2240"/>
              <a:buChar char="•"/>
            </a:pPr>
            <a:r>
              <a:rPr lang="en-US" sz="2240"/>
              <a:t>Structure-function relationship</a:t>
            </a:r>
            <a:endParaRPr/>
          </a:p>
          <a:p>
            <a:pPr indent="-342900" lvl="0" marL="342900" rtl="0" algn="l">
              <a:lnSpc>
                <a:spcPct val="80000"/>
              </a:lnSpc>
              <a:spcBef>
                <a:spcPts val="448"/>
              </a:spcBef>
              <a:spcAft>
                <a:spcPts val="0"/>
              </a:spcAft>
              <a:buClr>
                <a:schemeClr val="dk1"/>
              </a:buClr>
              <a:buSzPts val="2240"/>
              <a:buChar char="•"/>
            </a:pPr>
            <a:r>
              <a:rPr lang="en-US" sz="2240"/>
              <a:t>Behaviouraim  (  Skinner)</a:t>
            </a:r>
            <a:endParaRPr/>
          </a:p>
          <a:p>
            <a:pPr indent="-342900" lvl="0" marL="342900" rtl="0" algn="l">
              <a:lnSpc>
                <a:spcPct val="80000"/>
              </a:lnSpc>
              <a:spcBef>
                <a:spcPts val="448"/>
              </a:spcBef>
              <a:spcAft>
                <a:spcPts val="0"/>
              </a:spcAft>
              <a:buClr>
                <a:schemeClr val="dk1"/>
              </a:buClr>
              <a:buSzPts val="2240"/>
              <a:buChar char="•"/>
            </a:pPr>
            <a:r>
              <a:rPr lang="en-US" sz="2240"/>
              <a:t>Chomsky</a:t>
            </a:r>
            <a:endParaRPr/>
          </a:p>
          <a:p>
            <a:pPr indent="-342900" lvl="0" marL="342900" rtl="0" algn="l">
              <a:lnSpc>
                <a:spcPct val="80000"/>
              </a:lnSpc>
              <a:spcBef>
                <a:spcPts val="448"/>
              </a:spcBef>
              <a:spcAft>
                <a:spcPts val="0"/>
              </a:spcAft>
              <a:buClr>
                <a:schemeClr val="dk1"/>
              </a:buClr>
              <a:buSzPts val="2240"/>
              <a:buChar char="•"/>
            </a:pPr>
            <a:r>
              <a:rPr lang="en-US" sz="2240"/>
              <a:t>Modularity</a:t>
            </a:r>
            <a:endParaRPr/>
          </a:p>
          <a:p>
            <a:pPr indent="-342900" lvl="0" marL="342900" rtl="0" algn="l">
              <a:lnSpc>
                <a:spcPct val="80000"/>
              </a:lnSpc>
              <a:spcBef>
                <a:spcPts val="448"/>
              </a:spcBef>
              <a:spcAft>
                <a:spcPts val="0"/>
              </a:spcAft>
              <a:buClr>
                <a:schemeClr val="dk1"/>
              </a:buClr>
              <a:buSzPts val="2240"/>
              <a:buChar char="•"/>
            </a:pPr>
            <a:r>
              <a:rPr lang="en-US" sz="2240"/>
              <a:t>Critical period in language acquisition</a:t>
            </a:r>
            <a:endParaRPr/>
          </a:p>
          <a:p>
            <a:pPr indent="-342900" lvl="0" marL="342900" rtl="0" algn="l">
              <a:lnSpc>
                <a:spcPct val="80000"/>
              </a:lnSpc>
              <a:spcBef>
                <a:spcPts val="448"/>
              </a:spcBef>
              <a:spcAft>
                <a:spcPts val="0"/>
              </a:spcAft>
              <a:buClr>
                <a:schemeClr val="dk1"/>
              </a:buClr>
              <a:buSzPts val="2240"/>
              <a:buChar char="•"/>
            </a:pPr>
            <a:r>
              <a:rPr lang="en-US" sz="2240"/>
              <a:t>Advancements in methods</a:t>
            </a:r>
            <a:endParaRPr/>
          </a:p>
          <a:p>
            <a:pPr indent="-342900" lvl="0" marL="342900" rtl="0" algn="l">
              <a:lnSpc>
                <a:spcPct val="80000"/>
              </a:lnSpc>
              <a:spcBef>
                <a:spcPts val="448"/>
              </a:spcBef>
              <a:spcAft>
                <a:spcPts val="0"/>
              </a:spcAft>
              <a:buClr>
                <a:schemeClr val="dk1"/>
              </a:buClr>
              <a:buSzPts val="2240"/>
              <a:buChar char="•"/>
            </a:pPr>
            <a:r>
              <a:rPr lang="en-US" sz="2240"/>
              <a:t>Embodiment</a:t>
            </a:r>
            <a:endParaRPr/>
          </a:p>
          <a:p>
            <a:pPr indent="-342900" lvl="0" marL="342900" rtl="0" algn="l">
              <a:lnSpc>
                <a:spcPct val="80000"/>
              </a:lnSpc>
              <a:spcBef>
                <a:spcPts val="448"/>
              </a:spcBef>
              <a:spcAft>
                <a:spcPts val="0"/>
              </a:spcAft>
              <a:buClr>
                <a:schemeClr val="dk1"/>
              </a:buClr>
              <a:buSzPts val="2240"/>
              <a:buChar char="•"/>
            </a:pPr>
            <a:r>
              <a:rPr lang="en-US" sz="2240"/>
              <a:t>Language disorders</a:t>
            </a:r>
            <a:endParaRPr/>
          </a:p>
          <a:p>
            <a:pPr indent="-342900" lvl="0" marL="342900" rtl="0" algn="l">
              <a:lnSpc>
                <a:spcPct val="80000"/>
              </a:lnSpc>
              <a:spcBef>
                <a:spcPts val="448"/>
              </a:spcBef>
              <a:spcAft>
                <a:spcPts val="0"/>
              </a:spcAft>
              <a:buClr>
                <a:schemeClr val="dk1"/>
              </a:buClr>
              <a:buSzPts val="2240"/>
              <a:buChar char="•"/>
            </a:pPr>
            <a:r>
              <a:rPr lang="en-US" sz="2240"/>
              <a:t>Rise in computational support</a:t>
            </a:r>
            <a:endParaRPr/>
          </a:p>
          <a:p>
            <a:pPr indent="-342900" lvl="0" marL="342900" rtl="0" algn="l">
              <a:lnSpc>
                <a:spcPct val="80000"/>
              </a:lnSpc>
              <a:spcBef>
                <a:spcPts val="448"/>
              </a:spcBef>
              <a:spcAft>
                <a:spcPts val="0"/>
              </a:spcAft>
              <a:buClr>
                <a:schemeClr val="dk1"/>
              </a:buClr>
              <a:buSzPts val="2240"/>
              <a:buChar char="•"/>
            </a:pPr>
            <a:r>
              <a:rPr lang="en-US" sz="2240"/>
              <a:t>Brain imaging in real time</a:t>
            </a:r>
            <a:endParaRPr/>
          </a:p>
          <a:p>
            <a:pPr indent="-200660" lvl="0" marL="342900" rtl="0" algn="l">
              <a:lnSpc>
                <a:spcPct val="80000"/>
              </a:lnSpc>
              <a:spcBef>
                <a:spcPts val="448"/>
              </a:spcBef>
              <a:spcAft>
                <a:spcPts val="0"/>
              </a:spcAft>
              <a:buClr>
                <a:schemeClr val="dk1"/>
              </a:buClr>
              <a:buSzPts val="2240"/>
              <a:buNone/>
            </a:pPr>
            <a:r>
              <a:t/>
            </a:r>
            <a:endParaRPr sz="2240"/>
          </a:p>
          <a:p>
            <a:pPr indent="-200660" lvl="0" marL="34290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descr="Image result for lenneberg critical period" id="147" name="Google Shape;147;p22"/>
          <p:cNvPicPr preferRelativeResize="0"/>
          <p:nvPr/>
        </p:nvPicPr>
        <p:blipFill rotWithShape="1">
          <a:blip r:embed="rId3">
            <a:alphaModFix/>
          </a:blip>
          <a:srcRect b="0" l="0" r="0" t="0"/>
          <a:stretch/>
        </p:blipFill>
        <p:spPr>
          <a:xfrm>
            <a:off x="1219200" y="1219200"/>
            <a:ext cx="6076950" cy="4562476"/>
          </a:xfrm>
          <a:prstGeom prst="rect">
            <a:avLst/>
          </a:prstGeom>
          <a:noFill/>
          <a:ln>
            <a:noFill/>
          </a:ln>
        </p:spPr>
      </p:pic>
      <p:sp>
        <p:nvSpPr>
          <p:cNvPr id="148" name="Google Shape;148;p22"/>
          <p:cNvSpPr txBox="1"/>
          <p:nvPr/>
        </p:nvSpPr>
        <p:spPr>
          <a:xfrm>
            <a:off x="3429000" y="533400"/>
            <a:ext cx="258885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Critical period Hypothesis</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Constraints on language leaning </a:t>
            </a:r>
            <a:endParaRPr/>
          </a:p>
        </p:txBody>
      </p:sp>
      <p:sp>
        <p:nvSpPr>
          <p:cNvPr id="154" name="Google Shape;154;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Brain maturation lays  a role in language learning </a:t>
            </a:r>
            <a:endParaRPr/>
          </a:p>
          <a:p>
            <a:pPr indent="-342900" lvl="0" marL="342900" rtl="0" algn="l">
              <a:spcBef>
                <a:spcPts val="640"/>
              </a:spcBef>
              <a:spcAft>
                <a:spcPts val="0"/>
              </a:spcAft>
              <a:buClr>
                <a:schemeClr val="dk1"/>
              </a:buClr>
              <a:buSzPts val="3200"/>
              <a:buChar char="•"/>
            </a:pPr>
            <a:r>
              <a:rPr lang="en-US"/>
              <a:t>Input plays critical role </a:t>
            </a:r>
            <a:endParaRPr/>
          </a:p>
          <a:p>
            <a:pPr indent="-342900" lvl="0" marL="342900" rtl="0" algn="l">
              <a:spcBef>
                <a:spcPts val="640"/>
              </a:spcBef>
              <a:spcAft>
                <a:spcPts val="0"/>
              </a:spcAft>
              <a:buClr>
                <a:schemeClr val="dk1"/>
              </a:buClr>
              <a:buSzPts val="3200"/>
              <a:buChar char="•"/>
            </a:pPr>
            <a:r>
              <a:rPr lang="en-US"/>
              <a:t>L2 acquisition difficult after a certain age</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About critical periods</a:t>
            </a:r>
            <a:endParaRPr/>
          </a:p>
        </p:txBody>
      </p:sp>
      <p:sp>
        <p:nvSpPr>
          <p:cNvPr id="160" name="Google Shape;160;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Char char="•"/>
            </a:pPr>
            <a:r>
              <a:rPr lang="en-US" sz="2800"/>
              <a:t>It’s pretty uncontroversial that there is</a:t>
            </a:r>
            <a:r>
              <a:rPr i="1" lang="en-US" sz="2800"/>
              <a:t> some decline </a:t>
            </a:r>
            <a:r>
              <a:rPr lang="en-US" sz="2800"/>
              <a:t>in the ability to learn language that happens with age. Nobody disputes the fact that it’s harder to learn a second language later in life.</a:t>
            </a:r>
            <a:endParaRPr/>
          </a:p>
          <a:p>
            <a:pPr indent="-165100" lvl="0" marL="342900" rtl="0" algn="l">
              <a:lnSpc>
                <a:spcPct val="90000"/>
              </a:lnSpc>
              <a:spcBef>
                <a:spcPts val="560"/>
              </a:spcBef>
              <a:spcAft>
                <a:spcPts val="0"/>
              </a:spcAft>
              <a:buClr>
                <a:schemeClr val="dk1"/>
              </a:buClr>
              <a:buSzPts val="2800"/>
              <a:buNone/>
            </a:pPr>
            <a:r>
              <a:t/>
            </a:r>
            <a:endParaRPr sz="2800"/>
          </a:p>
          <a:p>
            <a:pPr indent="-342900" lvl="0" marL="342900" rtl="0" algn="l">
              <a:lnSpc>
                <a:spcPct val="90000"/>
              </a:lnSpc>
              <a:spcBef>
                <a:spcPts val="560"/>
              </a:spcBef>
              <a:spcAft>
                <a:spcPts val="0"/>
              </a:spcAft>
              <a:buClr>
                <a:schemeClr val="dk1"/>
              </a:buClr>
              <a:buSzPts val="2800"/>
              <a:buChar char="•"/>
            </a:pPr>
            <a:r>
              <a:rPr lang="en-US" sz="2800"/>
              <a:t>The </a:t>
            </a:r>
            <a:r>
              <a:rPr lang="en-US" sz="2800">
                <a:solidFill>
                  <a:schemeClr val="folHlink"/>
                </a:solidFill>
              </a:rPr>
              <a:t>question</a:t>
            </a:r>
            <a:r>
              <a:rPr lang="en-US" sz="2800"/>
              <a:t> is</a:t>
            </a:r>
            <a:r>
              <a:rPr lang="en-US" sz="2800">
                <a:solidFill>
                  <a:schemeClr val="folHlink"/>
                </a:solidFill>
              </a:rPr>
              <a:t>: </a:t>
            </a:r>
            <a:r>
              <a:rPr lang="en-US" sz="2800">
                <a:solidFill>
                  <a:srgbClr val="FFBF56"/>
                </a:solidFill>
              </a:rPr>
              <a:t>Is this caused by an irreversible neurological change?</a:t>
            </a:r>
            <a:r>
              <a:rPr lang="en-US" sz="2800"/>
              <a:t> (A </a:t>
            </a:r>
            <a:r>
              <a:rPr i="1" lang="en-US" sz="2800"/>
              <a:t>critical period</a:t>
            </a:r>
            <a:r>
              <a:rPr lang="en-US" sz="2800"/>
              <a:t>) Is it </a:t>
            </a:r>
            <a:r>
              <a:rPr i="1" lang="en-US" sz="2800"/>
              <a:t>impossible</a:t>
            </a:r>
            <a:r>
              <a:rPr lang="en-US" sz="2800"/>
              <a:t> to “learn an L2” after the end of the critical period? Or does it just get harder to learn stuff as you get older? Why does it seem to be particularly acute with language learning?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Why isn’t it strange that there should be (a) critical period(s)?</a:t>
            </a:r>
            <a:endParaRPr/>
          </a:p>
        </p:txBody>
      </p:sp>
      <p:sp>
        <p:nvSpPr>
          <p:cNvPr id="166" name="Google Shape;166;p25"/>
          <p:cNvSpPr txBox="1"/>
          <p:nvPr>
            <p:ph idx="1" type="body"/>
          </p:nvPr>
        </p:nvSpPr>
        <p:spPr>
          <a:xfrm>
            <a:off x="0" y="1981200"/>
            <a:ext cx="9144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Calibri"/>
              <a:buNone/>
            </a:pPr>
            <a:r>
              <a:rPr lang="en-US" sz="2800"/>
              <a:t>…</a:t>
            </a:r>
            <a:r>
              <a:rPr lang="en-US" sz="2800">
                <a:solidFill>
                  <a:schemeClr val="folHlink"/>
                </a:solidFill>
              </a:rPr>
              <a:t>Critical periods of development generally do not have </a:t>
            </a:r>
            <a:r>
              <a:rPr i="1" lang="en-US" sz="2800">
                <a:solidFill>
                  <a:schemeClr val="folHlink"/>
                </a:solidFill>
              </a:rPr>
              <a:t>sharp</a:t>
            </a:r>
            <a:r>
              <a:rPr lang="en-US" sz="2800">
                <a:solidFill>
                  <a:schemeClr val="folHlink"/>
                </a:solidFill>
              </a:rPr>
              <a:t> time boundaries</a:t>
            </a:r>
            <a:r>
              <a:rPr lang="en-US" sz="2800"/>
              <a:t>. Different layers within one region of the brain may have different critical periods of development, so that even after the critical period for one layer has passed, rearrangement of the layer may still be possible because the entire region has not yet fully developed. For example, 8 weeks after birth layer 4c in the visual cortex of the monkey is no longer affected by monocular deprivation, whereas the upper and lower layers continue to be susceptible for almost the entire first year.. (</a:t>
            </a:r>
            <a:r>
              <a:rPr i="1" lang="en-US" sz="2800"/>
              <a:t>Kandel, Schwartz, Jessell </a:t>
            </a:r>
            <a:r>
              <a:rPr lang="en-US" sz="2800"/>
              <a:t>3d ed. 1991, p. 957)</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Feral children</a:t>
            </a:r>
            <a:endParaRPr/>
          </a:p>
        </p:txBody>
      </p:sp>
      <p:sp>
        <p:nvSpPr>
          <p:cNvPr id="173" name="Google Shape;173;p26"/>
          <p:cNvSpPr txBox="1"/>
          <p:nvPr>
            <p:ph idx="1" type="body"/>
          </p:nvPr>
        </p:nvSpPr>
        <p:spPr>
          <a:xfrm>
            <a:off x="838200" y="2362200"/>
            <a:ext cx="4021138" cy="430688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a:t>Socialising, teaching and observing</a:t>
            </a:r>
            <a:endParaRPr/>
          </a:p>
          <a:p>
            <a:pPr indent="-342900" lvl="0" marL="342900" rtl="0" algn="l">
              <a:spcBef>
                <a:spcPts val="560"/>
              </a:spcBef>
              <a:spcAft>
                <a:spcPts val="0"/>
              </a:spcAft>
              <a:buClr>
                <a:schemeClr val="dk1"/>
              </a:buClr>
              <a:buSzPts val="2800"/>
              <a:buChar char="•"/>
            </a:pPr>
            <a:r>
              <a:rPr lang="en-US"/>
              <a:t>Problems</a:t>
            </a:r>
            <a:endParaRPr/>
          </a:p>
          <a:p>
            <a:pPr indent="-342900" lvl="0" marL="342900" rtl="0" algn="l">
              <a:spcBef>
                <a:spcPts val="480"/>
              </a:spcBef>
              <a:spcAft>
                <a:spcPts val="0"/>
              </a:spcAft>
              <a:buClr>
                <a:schemeClr val="dk1"/>
              </a:buClr>
              <a:buSzPts val="2400"/>
              <a:buFont typeface="Noto Sans Symbols"/>
              <a:buNone/>
            </a:pPr>
            <a:r>
              <a:rPr lang="en-US" sz="2400"/>
              <a:t>	- ethical experiments?</a:t>
            </a:r>
            <a:endParaRPr/>
          </a:p>
          <a:p>
            <a:pPr indent="-342900" lvl="0" marL="342900" rtl="0" algn="l">
              <a:spcBef>
                <a:spcPts val="480"/>
              </a:spcBef>
              <a:spcAft>
                <a:spcPts val="0"/>
              </a:spcAft>
              <a:buClr>
                <a:schemeClr val="dk1"/>
              </a:buClr>
              <a:buSzPts val="2400"/>
              <a:buFont typeface="Noto Sans Symbols"/>
              <a:buNone/>
            </a:pPr>
            <a:r>
              <a:rPr lang="en-US" sz="2400"/>
              <a:t>	- teacher=researcher bias</a:t>
            </a:r>
            <a:endParaRPr/>
          </a:p>
          <a:p>
            <a:pPr indent="-342900" lvl="0" marL="342900" rtl="0" algn="l">
              <a:spcBef>
                <a:spcPts val="480"/>
              </a:spcBef>
              <a:spcAft>
                <a:spcPts val="0"/>
              </a:spcAft>
              <a:buClr>
                <a:schemeClr val="dk1"/>
              </a:buClr>
              <a:buSzPts val="2400"/>
              <a:buFont typeface="Noto Sans Symbols"/>
              <a:buNone/>
            </a:pPr>
            <a:r>
              <a:rPr lang="en-US" sz="2400"/>
              <a:t>	- relation between lack of language and mental + social retardation</a:t>
            </a:r>
            <a:endParaRPr/>
          </a:p>
        </p:txBody>
      </p:sp>
      <p:pic>
        <p:nvPicPr>
          <p:cNvPr descr="Rome01RomulusandRemus1" id="174" name="Google Shape;174;p26"/>
          <p:cNvPicPr preferRelativeResize="0"/>
          <p:nvPr/>
        </p:nvPicPr>
        <p:blipFill rotWithShape="1">
          <a:blip r:embed="rId3">
            <a:alphaModFix/>
          </a:blip>
          <a:srcRect b="0" l="0" r="0" t="0"/>
          <a:stretch/>
        </p:blipFill>
        <p:spPr>
          <a:xfrm>
            <a:off x="5148263" y="3141663"/>
            <a:ext cx="3708400" cy="25193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descr="Victor, the Wild Boy of Aveyron" id="180" name="Google Shape;180;p27"/>
          <p:cNvPicPr preferRelativeResize="0"/>
          <p:nvPr/>
        </p:nvPicPr>
        <p:blipFill rotWithShape="1">
          <a:blip r:embed="rId3">
            <a:alphaModFix/>
          </a:blip>
          <a:srcRect b="0" l="0" r="0" t="0"/>
          <a:stretch/>
        </p:blipFill>
        <p:spPr>
          <a:xfrm>
            <a:off x="3779838" y="404813"/>
            <a:ext cx="2017712" cy="2447925"/>
          </a:xfrm>
          <a:prstGeom prst="rect">
            <a:avLst/>
          </a:prstGeom>
          <a:noFill/>
          <a:ln>
            <a:noFill/>
          </a:ln>
        </p:spPr>
      </p:pic>
      <p:sp>
        <p:nvSpPr>
          <p:cNvPr id="181" name="Google Shape;181;p27"/>
          <p:cNvSpPr txBox="1"/>
          <p:nvPr>
            <p:ph type="title"/>
          </p:nvPr>
        </p:nvSpPr>
        <p:spPr>
          <a:xfrm>
            <a:off x="755650" y="0"/>
            <a:ext cx="7924800" cy="544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b="0" lang="en-US" sz="2800"/>
              <a:t>Wild Peter (13/1724)</a:t>
            </a:r>
            <a:br>
              <a:rPr b="0" lang="en-US" sz="2800"/>
            </a:br>
            <a:r>
              <a:rPr b="0" lang="en-US" sz="2800"/>
              <a:t>Victor (11/1800)</a:t>
            </a:r>
            <a:br>
              <a:rPr b="0" lang="en-US" sz="2800"/>
            </a:br>
            <a:r>
              <a:rPr b="0" lang="en-US" sz="2800"/>
              <a:t>Kaspar Houser (16/1828)</a:t>
            </a:r>
            <a:br>
              <a:rPr b="0" lang="en-US" sz="2800"/>
            </a:br>
            <a:r>
              <a:rPr b="0" lang="en-US" sz="2800"/>
              <a:t>Kamala and Amala </a:t>
            </a:r>
            <a:br>
              <a:rPr b="0" lang="en-US" sz="2800"/>
            </a:br>
            <a:r>
              <a:rPr b="0" lang="en-US" sz="2800"/>
              <a:t>(18m., 8/1920)</a:t>
            </a:r>
            <a:endParaRPr/>
          </a:p>
        </p:txBody>
      </p:sp>
      <p:pic>
        <p:nvPicPr>
          <p:cNvPr descr="Peter" id="182" name="Google Shape;182;p27">
            <a:hlinkClick r:id="rId4"/>
          </p:cNvPr>
          <p:cNvPicPr preferRelativeResize="0"/>
          <p:nvPr>
            <p:ph idx="1" type="body"/>
          </p:nvPr>
        </p:nvPicPr>
        <p:blipFill rotWithShape="1">
          <a:blip r:embed="rId5">
            <a:alphaModFix/>
          </a:blip>
          <a:srcRect b="0" l="0" r="0" t="0"/>
          <a:stretch/>
        </p:blipFill>
        <p:spPr>
          <a:xfrm>
            <a:off x="0" y="0"/>
            <a:ext cx="3333750" cy="2647950"/>
          </a:xfrm>
          <a:prstGeom prst="rect">
            <a:avLst/>
          </a:prstGeom>
          <a:noFill/>
          <a:ln>
            <a:noFill/>
          </a:ln>
        </p:spPr>
      </p:pic>
      <p:pic>
        <p:nvPicPr>
          <p:cNvPr descr="Kaspar Hauser" id="183" name="Google Shape;183;p27"/>
          <p:cNvPicPr preferRelativeResize="0"/>
          <p:nvPr/>
        </p:nvPicPr>
        <p:blipFill rotWithShape="1">
          <a:blip r:embed="rId6">
            <a:alphaModFix/>
          </a:blip>
          <a:srcRect b="0" l="0" r="0" t="0"/>
          <a:stretch/>
        </p:blipFill>
        <p:spPr>
          <a:xfrm>
            <a:off x="6516688" y="0"/>
            <a:ext cx="2159000" cy="2636838"/>
          </a:xfrm>
          <a:prstGeom prst="rect">
            <a:avLst/>
          </a:prstGeom>
          <a:noFill/>
          <a:ln>
            <a:noFill/>
          </a:ln>
        </p:spPr>
      </p:pic>
      <p:pic>
        <p:nvPicPr>
          <p:cNvPr descr="04Entsavage,0" id="184" name="Google Shape;184;p27">
            <a:hlinkClick r:id="rId7"/>
          </p:cNvPr>
          <p:cNvPicPr preferRelativeResize="0"/>
          <p:nvPr/>
        </p:nvPicPr>
        <p:blipFill rotWithShape="1">
          <a:blip r:embed="rId8">
            <a:alphaModFix/>
          </a:blip>
          <a:srcRect b="0" l="0" r="0" t="0"/>
          <a:stretch/>
        </p:blipFill>
        <p:spPr>
          <a:xfrm>
            <a:off x="5400675" y="2709863"/>
            <a:ext cx="3743325" cy="41481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Genie</a:t>
            </a:r>
            <a:endParaRPr/>
          </a:p>
        </p:txBody>
      </p:sp>
      <p:sp>
        <p:nvSpPr>
          <p:cNvPr id="191" name="Google Shape;191;p28"/>
          <p:cNvSpPr txBox="1"/>
          <p:nvPr>
            <p:ph idx="1" type="body"/>
          </p:nvPr>
        </p:nvSpPr>
        <p:spPr>
          <a:xfrm>
            <a:off x="838200" y="2362200"/>
            <a:ext cx="3775075"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a:t>Found: 13/1970 </a:t>
            </a:r>
            <a:endParaRPr/>
          </a:p>
          <a:p>
            <a:pPr indent="-342900" lvl="0" marL="342900" rtl="0" algn="l">
              <a:spcBef>
                <a:spcPts val="560"/>
              </a:spcBef>
              <a:spcAft>
                <a:spcPts val="0"/>
              </a:spcAft>
              <a:buClr>
                <a:schemeClr val="dk1"/>
              </a:buClr>
              <a:buSzPts val="2800"/>
              <a:buChar char="•"/>
            </a:pPr>
            <a:r>
              <a:rPr lang="en-US"/>
              <a:t>Severe social isolation</a:t>
            </a:r>
            <a:endParaRPr/>
          </a:p>
          <a:p>
            <a:pPr indent="-342900" lvl="0" marL="342900" rtl="0" algn="l">
              <a:spcBef>
                <a:spcPts val="560"/>
              </a:spcBef>
              <a:spcAft>
                <a:spcPts val="0"/>
              </a:spcAft>
              <a:buClr>
                <a:schemeClr val="dk1"/>
              </a:buClr>
              <a:buSzPts val="2800"/>
              <a:buChar char="•"/>
            </a:pPr>
            <a:r>
              <a:rPr lang="en-US"/>
              <a:t>Thought to be mentally retarded</a:t>
            </a:r>
            <a:endParaRPr/>
          </a:p>
          <a:p>
            <a:pPr indent="-342900" lvl="0" marL="342900" rtl="0" algn="l">
              <a:spcBef>
                <a:spcPts val="560"/>
              </a:spcBef>
              <a:spcAft>
                <a:spcPts val="0"/>
              </a:spcAft>
              <a:buClr>
                <a:schemeClr val="dk1"/>
              </a:buClr>
              <a:buSzPts val="2800"/>
              <a:buChar char="•"/>
            </a:pPr>
            <a:r>
              <a:rPr lang="en-US"/>
              <a:t>Punished for speech</a:t>
            </a:r>
            <a:endParaRPr/>
          </a:p>
          <a:p>
            <a:pPr indent="-342900" lvl="0" marL="342900" rtl="0" algn="l">
              <a:spcBef>
                <a:spcPts val="560"/>
              </a:spcBef>
              <a:spcAft>
                <a:spcPts val="0"/>
              </a:spcAft>
              <a:buClr>
                <a:schemeClr val="dk1"/>
              </a:buClr>
              <a:buSzPts val="2800"/>
              <a:buChar char="•"/>
            </a:pPr>
            <a:r>
              <a:rPr lang="en-US"/>
              <a:t>20 words, colours,”stoppit”, „nomore”</a:t>
            </a:r>
            <a:endParaRPr/>
          </a:p>
        </p:txBody>
      </p:sp>
      <p:sp>
        <p:nvSpPr>
          <p:cNvPr id="192" name="Google Shape;192;p28"/>
          <p:cNvSpPr txBox="1"/>
          <p:nvPr>
            <p:ph idx="2" type="body"/>
          </p:nvPr>
        </p:nvSpPr>
        <p:spPr>
          <a:xfrm>
            <a:off x="4756150" y="2362200"/>
            <a:ext cx="3775075" cy="3724275"/>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Clr>
                <a:schemeClr val="dk1"/>
              </a:buClr>
              <a:buSzPts val="2400"/>
              <a:buNone/>
            </a:pPr>
            <a:r>
              <a:t/>
            </a:r>
            <a:endParaRPr sz="2400"/>
          </a:p>
        </p:txBody>
      </p:sp>
      <p:pic>
        <p:nvPicPr>
          <p:cNvPr descr="geniethumb" id="193" name="Google Shape;193;p28">
            <a:hlinkClick r:id="rId3"/>
          </p:cNvPr>
          <p:cNvPicPr preferRelativeResize="0"/>
          <p:nvPr>
            <p:ph idx="4294967295" type="body"/>
          </p:nvPr>
        </p:nvPicPr>
        <p:blipFill rotWithShape="1">
          <a:blip r:embed="rId4">
            <a:alphaModFix/>
          </a:blip>
          <a:srcRect b="0" l="0" r="0" t="0"/>
          <a:stretch/>
        </p:blipFill>
        <p:spPr>
          <a:xfrm>
            <a:off x="4932363" y="2420938"/>
            <a:ext cx="3419475" cy="41767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2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20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20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20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2000"/>
                                        <p:tgtEl>
                                          <p:spTgt spid="1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animEffect filter="fade" transition="in">
                                      <p:cBhvr>
                                        <p:cTn dur="2000"/>
                                        <p:tgtEl>
                                          <p:spTgt spid="1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20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2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99" name="Google Shape;199;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80"/>
              <a:buChar char="•"/>
            </a:pPr>
            <a:r>
              <a:rPr lang="en-US" sz="2480"/>
              <a:t>the language-deprived child who was kept in the isolation from the normal social intercourse by her father and found at the age of thirteen was incapable of speaking </a:t>
            </a:r>
            <a:endParaRPr/>
          </a:p>
          <a:p>
            <a:pPr indent="-342900" lvl="0" marL="342900" rtl="0" algn="l">
              <a:lnSpc>
                <a:spcPct val="80000"/>
              </a:lnSpc>
              <a:spcBef>
                <a:spcPts val="496"/>
              </a:spcBef>
              <a:spcAft>
                <a:spcPts val="0"/>
              </a:spcAft>
              <a:buClr>
                <a:schemeClr val="dk1"/>
              </a:buClr>
              <a:buSzPts val="2480"/>
              <a:buChar char="•"/>
            </a:pPr>
            <a:r>
              <a:rPr lang="en-US" sz="2480"/>
              <a:t>‘Genie did not talk when she was first discovered &lt;…&gt; later she scored in the range of a normal 5-year-old on standard vocabulary’(Hoff-Ginsberg, 1997, p. 407). </a:t>
            </a:r>
            <a:endParaRPr/>
          </a:p>
          <a:p>
            <a:pPr indent="-342900" lvl="0" marL="342900" rtl="0" algn="l">
              <a:lnSpc>
                <a:spcPct val="80000"/>
              </a:lnSpc>
              <a:spcBef>
                <a:spcPts val="496"/>
              </a:spcBef>
              <a:spcAft>
                <a:spcPts val="0"/>
              </a:spcAft>
              <a:buClr>
                <a:schemeClr val="dk1"/>
              </a:buClr>
              <a:buSzPts val="2480"/>
              <a:buChar char="•"/>
            </a:pPr>
            <a:r>
              <a:rPr lang="en-US" sz="2480"/>
              <a:t>She attained the special language training programme during which she produced utterances such as ‘I want mat his present’or ‘Genie love Curtiss’demonstrating that she developed her vocabulary and speech comprehension, but had a difficulty in acquiring syntax (Lust, 2006). </a:t>
            </a:r>
            <a:endParaRPr/>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Research and socialisation</a:t>
            </a:r>
            <a:endParaRPr/>
          </a:p>
        </p:txBody>
      </p:sp>
      <p:sp>
        <p:nvSpPr>
          <p:cNvPr id="206" name="Google Shape;206;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Taken into care</a:t>
            </a:r>
            <a:endParaRPr/>
          </a:p>
          <a:p>
            <a:pPr indent="-342900" lvl="0" marL="342900" rtl="0" algn="l">
              <a:spcBef>
                <a:spcPts val="640"/>
              </a:spcBef>
              <a:spcAft>
                <a:spcPts val="0"/>
              </a:spcAft>
              <a:buClr>
                <a:schemeClr val="dk1"/>
              </a:buClr>
              <a:buSzPts val="3200"/>
              <a:buChar char="•"/>
            </a:pPr>
            <a:r>
              <a:rPr lang="en-US"/>
              <a:t>The first year: HOPE</a:t>
            </a:r>
            <a:endParaRPr/>
          </a:p>
          <a:p>
            <a:pPr indent="-342900" lvl="0" marL="342900" rtl="0" algn="l">
              <a:spcBef>
                <a:spcPts val="640"/>
              </a:spcBef>
              <a:spcAft>
                <a:spcPts val="0"/>
              </a:spcAft>
              <a:buClr>
                <a:schemeClr val="dk1"/>
              </a:buClr>
              <a:buSzPts val="3200"/>
              <a:buFont typeface="Calibri"/>
              <a:buChar char="-"/>
            </a:pPr>
            <a:r>
              <a:rPr lang="en-US"/>
              <a:t>plural and singular nouns, </a:t>
            </a:r>
            <a:endParaRPr/>
          </a:p>
          <a:p>
            <a:pPr indent="-342900" lvl="0" marL="342900" rtl="0" algn="l">
              <a:spcBef>
                <a:spcPts val="640"/>
              </a:spcBef>
              <a:spcAft>
                <a:spcPts val="0"/>
              </a:spcAft>
              <a:buClr>
                <a:schemeClr val="dk1"/>
              </a:buClr>
              <a:buSzPts val="3200"/>
              <a:buFont typeface="Calibri"/>
              <a:buChar char="-"/>
            </a:pPr>
            <a:r>
              <a:rPr lang="en-US"/>
              <a:t>positive and negative sentences </a:t>
            </a:r>
            <a:endParaRPr/>
          </a:p>
          <a:p>
            <a:pPr indent="-342900" lvl="0" marL="342900" rtl="0" algn="l">
              <a:spcBef>
                <a:spcPts val="640"/>
              </a:spcBef>
              <a:spcAft>
                <a:spcPts val="0"/>
              </a:spcAft>
              <a:buClr>
                <a:schemeClr val="dk1"/>
              </a:buClr>
              <a:buSzPts val="3200"/>
              <a:buFont typeface="Calibri"/>
              <a:buChar char="-"/>
            </a:pPr>
            <a:r>
              <a:rPr lang="en-US"/>
              <a:t>2/3-word sentences. </a:t>
            </a:r>
            <a:endParaRPr/>
          </a:p>
          <a:p>
            <a:pPr indent="-342900" lvl="0" marL="342900" rtl="0" algn="l">
              <a:spcBef>
                <a:spcPts val="640"/>
              </a:spcBef>
              <a:spcAft>
                <a:spcPts val="0"/>
              </a:spcAft>
              <a:buClr>
                <a:schemeClr val="dk1"/>
              </a:buClr>
              <a:buSzPts val="3200"/>
              <a:buFont typeface="Noto Sans Symbols"/>
              <a:buNone/>
            </a:pPr>
            <a:r>
              <a:t/>
            </a:r>
            <a:endParaRPr/>
          </a:p>
          <a:p>
            <a:pPr indent="-139700" lvl="0" marL="342900" rtl="0" algn="l">
              <a:spcBef>
                <a:spcPts val="640"/>
              </a:spcBef>
              <a:spcAft>
                <a:spcPts val="0"/>
              </a:spcAft>
              <a:buClr>
                <a:schemeClr val="dk1"/>
              </a:buClr>
              <a:buSzPts val="3200"/>
              <a:buNone/>
            </a:pPr>
            <a:r>
              <a:t/>
            </a:r>
            <a:endParaRPr/>
          </a:p>
        </p:txBody>
      </p:sp>
      <p:pic>
        <p:nvPicPr>
          <p:cNvPr descr="225px-Genie_(feral_child)" id="207" name="Google Shape;207;p30"/>
          <p:cNvPicPr preferRelativeResize="0"/>
          <p:nvPr/>
        </p:nvPicPr>
        <p:blipFill rotWithShape="1">
          <a:blip r:embed="rId3">
            <a:alphaModFix/>
          </a:blip>
          <a:srcRect b="0" l="0" r="0" t="0"/>
          <a:stretch/>
        </p:blipFill>
        <p:spPr>
          <a:xfrm>
            <a:off x="6372225" y="2420938"/>
            <a:ext cx="2771775" cy="39608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Fodor’s modularity and psycholinguistics</a:t>
            </a:r>
            <a:endParaRPr sz="3959"/>
          </a:p>
        </p:txBody>
      </p:sp>
      <p:sp>
        <p:nvSpPr>
          <p:cNvPr id="213" name="Google Shape;213;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Alienated syntax from semantics</a:t>
            </a:r>
            <a:endParaRPr/>
          </a:p>
          <a:p>
            <a:pPr indent="-342900" lvl="0" marL="342900" rtl="0" algn="l">
              <a:spcBef>
                <a:spcPts val="640"/>
              </a:spcBef>
              <a:spcAft>
                <a:spcPts val="0"/>
              </a:spcAft>
              <a:buClr>
                <a:schemeClr val="dk1"/>
              </a:buClr>
              <a:buSzPts val="3200"/>
              <a:buNone/>
            </a:pPr>
            <a:r>
              <a:rPr lang="en-US"/>
              <a:t> 	nonlinguistic factors play no role in language computation</a:t>
            </a:r>
            <a:endParaRPr/>
          </a:p>
          <a:p>
            <a:pPr indent="-342900" lvl="0" marL="342900" rtl="0" algn="l">
              <a:spcBef>
                <a:spcPts val="640"/>
              </a:spcBef>
              <a:spcAft>
                <a:spcPts val="0"/>
              </a:spcAft>
              <a:buClr>
                <a:schemeClr val="dk1"/>
              </a:buClr>
              <a:buSzPts val="3200"/>
              <a:buNone/>
            </a:pPr>
            <a:r>
              <a:rPr lang="en-US"/>
              <a:t> Mentalese </a:t>
            </a:r>
            <a:endParaRPr/>
          </a:p>
          <a:p>
            <a:pPr indent="-342900" lvl="0" marL="342900" rtl="0" algn="l">
              <a:spcBef>
                <a:spcPts val="640"/>
              </a:spcBef>
              <a:spcAft>
                <a:spcPts val="0"/>
              </a:spcAft>
              <a:buClr>
                <a:schemeClr val="dk1"/>
              </a:buClr>
              <a:buSzPts val="3200"/>
              <a:buNone/>
            </a:pPr>
            <a:r>
              <a:rPr lang="en-US"/>
              <a:t>Language of thought argument</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War of ideas</a:t>
            </a:r>
            <a:endParaRPr/>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Continental rationalism ( Kant, Chomsky)</a:t>
            </a:r>
            <a:endParaRPr/>
          </a:p>
          <a:p>
            <a:pPr indent="-342900" lvl="0" marL="342900" rtl="0" algn="l">
              <a:spcBef>
                <a:spcPts val="640"/>
              </a:spcBef>
              <a:spcAft>
                <a:spcPts val="0"/>
              </a:spcAft>
              <a:buClr>
                <a:schemeClr val="dk1"/>
              </a:buClr>
              <a:buSzPts val="3200"/>
              <a:buChar char="•"/>
            </a:pPr>
            <a:r>
              <a:rPr lang="en-US"/>
              <a:t>British empiricism ( Hume , later behaviorists, Blank slate argument)</a:t>
            </a:r>
            <a:endParaRPr/>
          </a:p>
          <a:p>
            <a:pPr indent="-342900" lvl="0" marL="342900" rtl="0" algn="l">
              <a:spcBef>
                <a:spcPts val="640"/>
              </a:spcBef>
              <a:spcAft>
                <a:spcPts val="0"/>
              </a:spcAft>
              <a:buClr>
                <a:schemeClr val="dk1"/>
              </a:buClr>
              <a:buSzPts val="3200"/>
              <a:buChar char="•"/>
            </a:pPr>
            <a:r>
              <a:rPr lang="en-US"/>
              <a:t>American analytical philosophy ( Quine)</a:t>
            </a:r>
            <a:endParaRPr/>
          </a:p>
          <a:p>
            <a:pPr indent="-342900" lvl="0" marL="342900" rtl="0" algn="l">
              <a:spcBef>
                <a:spcPts val="640"/>
              </a:spcBef>
              <a:spcAft>
                <a:spcPts val="0"/>
              </a:spcAft>
              <a:buClr>
                <a:schemeClr val="dk1"/>
              </a:buClr>
              <a:buSzPts val="3200"/>
              <a:buChar char="•"/>
            </a:pPr>
            <a:r>
              <a:rPr lang="en-US"/>
              <a:t>Positivism ( led to computationalism)</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i="1" lang="en-US" sz="3959" cap="none"/>
              <a:t>ENCAPSULATION AND INACCESSIBILITY.</a:t>
            </a:r>
            <a:r>
              <a:rPr lang="en-US" sz="3959" cap="none"/>
              <a:t> </a:t>
            </a:r>
            <a:endParaRPr sz="3959" cap="none"/>
          </a:p>
        </p:txBody>
      </p:sp>
      <p:sp>
        <p:nvSpPr>
          <p:cNvPr id="219" name="Google Shape;219;p32"/>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Char char="•"/>
            </a:pPr>
            <a:r>
              <a:rPr lang="en-US" sz="2200"/>
              <a:t>Informational encapsulation and limited central accessibility are two sides of the same coin. Both features pertain to the character of information flow across computational mechanisms, albeit in opposite directions. Encapsulation involves restriction on the flow of information into a mechanism, whereas inaccessibility involves restriction on the flow of information out of it.</a:t>
            </a:r>
            <a:endParaRPr/>
          </a:p>
          <a:p>
            <a:pPr indent="-342900" lvl="0" marL="342900" rtl="0" algn="l">
              <a:spcBef>
                <a:spcPts val="440"/>
              </a:spcBef>
              <a:spcAft>
                <a:spcPts val="0"/>
              </a:spcAft>
              <a:buClr>
                <a:schemeClr val="dk1"/>
              </a:buClr>
              <a:buSzPts val="2200"/>
              <a:buChar char="•"/>
            </a:pPr>
            <a:r>
              <a:rPr lang="en-US" sz="2200"/>
              <a:t>A cognitive system is informationally encapsulated to the extent that in the course of processing a given set of inputs it cannot access information stored elsewhere; all it has to go on is the information contained in those inputs plus whatever information might be stored within the system itself.</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i="1" lang="en-US" sz="3959" cap="none"/>
              <a:t>MANDATORINESS, SPEED, AND SUPERFICIALITY.</a:t>
            </a:r>
            <a:endParaRPr sz="3959" cap="none"/>
          </a:p>
        </p:txBody>
      </p:sp>
      <p:sp>
        <p:nvSpPr>
          <p:cNvPr id="225" name="Google Shape;225;p33"/>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720"/>
              <a:buChar char="•"/>
            </a:pPr>
            <a:r>
              <a:rPr lang="en-US" sz="2720"/>
              <a:t>The operation of a cognitive system is mandatory just in case it is automatic, that is, not under conscious control (cf. Bargh &amp; Chartrand, 1999). This means that, like it or not, the system's operations are switched on by presentation of the relevant stimuli and those operations run to completion. For example, native speakers of English cannot </a:t>
            </a:r>
            <a:r>
              <a:rPr lang="en-US" sz="2720">
                <a:solidFill>
                  <a:srgbClr val="FF0000"/>
                </a:solidFill>
              </a:rPr>
              <a:t>hear</a:t>
            </a:r>
            <a:r>
              <a:rPr lang="en-US" sz="2720"/>
              <a:t> the sounds of English being spoken </a:t>
            </a:r>
            <a:r>
              <a:rPr lang="en-US" sz="2720">
                <a:solidFill>
                  <a:srgbClr val="FF0000"/>
                </a:solidFill>
              </a:rPr>
              <a:t>as</a:t>
            </a:r>
            <a:r>
              <a:rPr lang="en-US" sz="2720"/>
              <a:t> mere noise: if they hear those sounds at all, they hear them as English. Likewise, it's impossible to see a 3D array of objects in space as 2D patches of color, however hard one may try (despite claims to the contrary by painters and other visual artists influenced by Impressionism).</a:t>
            </a:r>
            <a:endParaRPr sz="272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827088" y="404813"/>
            <a:ext cx="7929562" cy="9096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Calibri"/>
              <a:buNone/>
            </a:pPr>
            <a:r>
              <a:rPr lang="en-US" sz="3600"/>
              <a:t>Different Theories</a:t>
            </a:r>
            <a:r>
              <a:rPr lang="en-US" sz="3240"/>
              <a:t> - </a:t>
            </a:r>
            <a:br>
              <a:rPr lang="en-US" sz="3240"/>
            </a:br>
            <a:r>
              <a:rPr lang="en-US" sz="3240"/>
              <a:t>The modularity hypothesis of language</a:t>
            </a:r>
            <a:r>
              <a:rPr lang="en-US" sz="3959"/>
              <a:t> </a:t>
            </a:r>
            <a:endParaRPr/>
          </a:p>
        </p:txBody>
      </p:sp>
      <p:sp>
        <p:nvSpPr>
          <p:cNvPr id="232" name="Google Shape;232;p34"/>
          <p:cNvSpPr txBox="1"/>
          <p:nvPr/>
        </p:nvSpPr>
        <p:spPr>
          <a:xfrm>
            <a:off x="2036763" y="3546475"/>
            <a:ext cx="2420937" cy="581025"/>
          </a:xfrm>
          <a:prstGeom prst="rect">
            <a:avLst/>
          </a:prstGeom>
          <a:noFill/>
          <a:ln>
            <a:noFill/>
          </a:ln>
          <a:effectLst>
            <a:outerShdw rotWithShape="0" algn="ctr" dir="2700000" dist="25399">
              <a:schemeClr val="lt2"/>
            </a:outerShdw>
          </a:effectLst>
        </p:spPr>
        <p:txBody>
          <a:bodyPr anchorCtr="0" anchor="t" bIns="32125" lIns="64275" spcFirstLastPara="1" rIns="64275" wrap="square" tIns="32125">
            <a:noAutofit/>
          </a:bodyPr>
          <a:lstStyle/>
          <a:p>
            <a:pPr indent="0" lvl="0" marL="0" marR="0" rtl="0" algn="ctr">
              <a:spcBef>
                <a:spcPts val="0"/>
              </a:spcBef>
              <a:spcAft>
                <a:spcPts val="0"/>
              </a:spcAft>
              <a:buNone/>
            </a:pPr>
            <a:r>
              <a:rPr lang="en-US" sz="3400">
                <a:solidFill>
                  <a:schemeClr val="dk1"/>
                </a:solidFill>
                <a:latin typeface="Helvetica Neue"/>
                <a:ea typeface="Helvetica Neue"/>
                <a:cs typeface="Helvetica Neue"/>
                <a:sym typeface="Helvetica Neue"/>
              </a:rPr>
              <a:t>Language</a:t>
            </a:r>
            <a:endParaRPr/>
          </a:p>
        </p:txBody>
      </p:sp>
      <p:sp>
        <p:nvSpPr>
          <p:cNvPr id="233" name="Google Shape;233;p34"/>
          <p:cNvSpPr txBox="1"/>
          <p:nvPr/>
        </p:nvSpPr>
        <p:spPr>
          <a:xfrm>
            <a:off x="4875213" y="3546475"/>
            <a:ext cx="3697287" cy="581025"/>
          </a:xfrm>
          <a:prstGeom prst="rect">
            <a:avLst/>
          </a:prstGeom>
          <a:noFill/>
          <a:ln>
            <a:noFill/>
          </a:ln>
          <a:effectLst>
            <a:outerShdw rotWithShape="0" algn="ctr" dir="2700000" dist="25399">
              <a:schemeClr val="lt2"/>
            </a:outerShdw>
          </a:effectLst>
        </p:spPr>
        <p:txBody>
          <a:bodyPr anchorCtr="0" anchor="t" bIns="32125" lIns="64275" spcFirstLastPara="1" rIns="64275" wrap="square" tIns="32125">
            <a:noAutofit/>
          </a:bodyPr>
          <a:lstStyle/>
          <a:p>
            <a:pPr indent="0" lvl="0" marL="0" marR="0" rtl="0" algn="ctr">
              <a:spcBef>
                <a:spcPts val="0"/>
              </a:spcBef>
              <a:spcAft>
                <a:spcPts val="0"/>
              </a:spcAft>
              <a:buNone/>
            </a:pPr>
            <a:r>
              <a:rPr lang="en-US" sz="3400">
                <a:solidFill>
                  <a:schemeClr val="dk1"/>
                </a:solidFill>
                <a:latin typeface="Helvetica Neue"/>
                <a:ea typeface="Helvetica Neue"/>
                <a:cs typeface="Helvetica Neue"/>
                <a:sym typeface="Helvetica Neue"/>
              </a:rPr>
              <a:t>General Cognition</a:t>
            </a:r>
            <a:endParaRPr/>
          </a:p>
        </p:txBody>
      </p:sp>
      <p:sp>
        <p:nvSpPr>
          <p:cNvPr id="234" name="Google Shape;234;p34"/>
          <p:cNvSpPr txBox="1"/>
          <p:nvPr/>
        </p:nvSpPr>
        <p:spPr>
          <a:xfrm>
            <a:off x="268288" y="5251450"/>
            <a:ext cx="2946400" cy="839788"/>
          </a:xfrm>
          <a:prstGeom prst="rect">
            <a:avLst/>
          </a:prstGeom>
          <a:noFill/>
          <a:ln>
            <a:noFill/>
          </a:ln>
          <a:effectLst>
            <a:outerShdw rotWithShape="0" algn="ctr" dir="2700000" dist="25399">
              <a:schemeClr val="lt2"/>
            </a:outerShdw>
          </a:effectLst>
        </p:spPr>
        <p:txBody>
          <a:bodyPr anchorCtr="0" anchor="t" bIns="32125" lIns="64275" spcFirstLastPara="1" rIns="64275" wrap="square" tIns="32125">
            <a:noAutofit/>
          </a:bodyPr>
          <a:lstStyle/>
          <a:p>
            <a:pPr indent="0" lvl="0" marL="0" marR="0" rtl="0" algn="ctr">
              <a:lnSpc>
                <a:spcPct val="50000"/>
              </a:lnSpc>
              <a:spcBef>
                <a:spcPts val="0"/>
              </a:spcBef>
              <a:spcAft>
                <a:spcPts val="0"/>
              </a:spcAft>
              <a:buNone/>
            </a:pPr>
            <a:r>
              <a:rPr lang="en-US" sz="3400">
                <a:solidFill>
                  <a:schemeClr val="dk1"/>
                </a:solidFill>
                <a:latin typeface="Helvetica Neue"/>
                <a:ea typeface="Helvetica Neue"/>
                <a:cs typeface="Helvetica Neue"/>
                <a:sym typeface="Helvetica Neue"/>
              </a:rPr>
              <a:t>Lexicon</a:t>
            </a:r>
            <a:endParaRPr/>
          </a:p>
          <a:p>
            <a:pPr indent="0" lvl="0" marL="0" marR="0" rtl="0" algn="ctr">
              <a:lnSpc>
                <a:spcPct val="50000"/>
              </a:lnSpc>
              <a:spcBef>
                <a:spcPts val="1700"/>
              </a:spcBef>
              <a:spcAft>
                <a:spcPts val="0"/>
              </a:spcAft>
              <a:buNone/>
            </a:pPr>
            <a:r>
              <a:rPr lang="en-US" sz="3400">
                <a:solidFill>
                  <a:schemeClr val="dk1"/>
                </a:solidFill>
                <a:latin typeface="Helvetica Neue"/>
                <a:ea typeface="Helvetica Neue"/>
                <a:cs typeface="Helvetica Neue"/>
                <a:sym typeface="Helvetica Neue"/>
              </a:rPr>
              <a:t>‘irregulars’</a:t>
            </a:r>
            <a:endParaRPr/>
          </a:p>
        </p:txBody>
      </p:sp>
      <p:sp>
        <p:nvSpPr>
          <p:cNvPr id="235" name="Google Shape;235;p34"/>
          <p:cNvSpPr txBox="1"/>
          <p:nvPr/>
        </p:nvSpPr>
        <p:spPr>
          <a:xfrm>
            <a:off x="3160713" y="5251450"/>
            <a:ext cx="3214687" cy="839788"/>
          </a:xfrm>
          <a:prstGeom prst="rect">
            <a:avLst/>
          </a:prstGeom>
          <a:noFill/>
          <a:ln>
            <a:noFill/>
          </a:ln>
          <a:effectLst>
            <a:outerShdw rotWithShape="0" algn="ctr" dir="2700000" dist="25399">
              <a:schemeClr val="lt2"/>
            </a:outerShdw>
          </a:effectLst>
        </p:spPr>
        <p:txBody>
          <a:bodyPr anchorCtr="0" anchor="t" bIns="32125" lIns="64275" spcFirstLastPara="1" rIns="64275" wrap="square" tIns="32125">
            <a:noAutofit/>
          </a:bodyPr>
          <a:lstStyle/>
          <a:p>
            <a:pPr indent="0" lvl="0" marL="0" marR="0" rtl="0" algn="ctr">
              <a:lnSpc>
                <a:spcPct val="50000"/>
              </a:lnSpc>
              <a:spcBef>
                <a:spcPts val="0"/>
              </a:spcBef>
              <a:spcAft>
                <a:spcPts val="0"/>
              </a:spcAft>
              <a:buNone/>
            </a:pPr>
            <a:r>
              <a:rPr lang="en-US" sz="3400">
                <a:solidFill>
                  <a:schemeClr val="dk1"/>
                </a:solidFill>
                <a:latin typeface="Helvetica Neue"/>
                <a:ea typeface="Helvetica Neue"/>
                <a:cs typeface="Helvetica Neue"/>
                <a:sym typeface="Helvetica Neue"/>
              </a:rPr>
              <a:t>Rule System</a:t>
            </a:r>
            <a:endParaRPr/>
          </a:p>
          <a:p>
            <a:pPr indent="0" lvl="0" marL="0" marR="0" rtl="0" algn="ctr">
              <a:lnSpc>
                <a:spcPct val="50000"/>
              </a:lnSpc>
              <a:spcBef>
                <a:spcPts val="1700"/>
              </a:spcBef>
              <a:spcAft>
                <a:spcPts val="0"/>
              </a:spcAft>
              <a:buNone/>
            </a:pPr>
            <a:r>
              <a:rPr lang="en-US" sz="3400">
                <a:solidFill>
                  <a:schemeClr val="dk1"/>
                </a:solidFill>
                <a:latin typeface="Helvetica Neue"/>
                <a:ea typeface="Helvetica Neue"/>
                <a:cs typeface="Helvetica Neue"/>
                <a:sym typeface="Helvetica Neue"/>
              </a:rPr>
              <a:t>‘regulars’</a:t>
            </a:r>
            <a:endParaRPr/>
          </a:p>
        </p:txBody>
      </p:sp>
      <p:cxnSp>
        <p:nvCxnSpPr>
          <p:cNvPr id="236" name="Google Shape;236;p34"/>
          <p:cNvCxnSpPr/>
          <p:nvPr/>
        </p:nvCxnSpPr>
        <p:spPr>
          <a:xfrm flipH="1">
            <a:off x="1822450" y="4179888"/>
            <a:ext cx="1392238" cy="857250"/>
          </a:xfrm>
          <a:prstGeom prst="straightConnector1">
            <a:avLst/>
          </a:prstGeom>
          <a:noFill/>
          <a:ln cap="flat" cmpd="sng" w="38100">
            <a:solidFill>
              <a:schemeClr val="dk1"/>
            </a:solidFill>
            <a:prstDash val="solid"/>
            <a:round/>
            <a:headEnd len="med" w="med" type="none"/>
            <a:tailEnd len="med" w="med" type="none"/>
          </a:ln>
        </p:spPr>
      </p:cxnSp>
      <p:cxnSp>
        <p:nvCxnSpPr>
          <p:cNvPr id="237" name="Google Shape;237;p34"/>
          <p:cNvCxnSpPr/>
          <p:nvPr/>
        </p:nvCxnSpPr>
        <p:spPr>
          <a:xfrm>
            <a:off x="3214688" y="4179888"/>
            <a:ext cx="1500187" cy="857250"/>
          </a:xfrm>
          <a:prstGeom prst="straightConnector1">
            <a:avLst/>
          </a:prstGeom>
          <a:noFill/>
          <a:ln cap="flat" cmpd="sng" w="38100">
            <a:solidFill>
              <a:schemeClr val="dk1"/>
            </a:solidFill>
            <a:prstDash val="solid"/>
            <a:round/>
            <a:headEnd len="med" w="med" type="none"/>
            <a:tailEnd len="med" w="med" type="none"/>
          </a:ln>
        </p:spPr>
      </p:cxnSp>
      <p:sp>
        <p:nvSpPr>
          <p:cNvPr id="238" name="Google Shape;238;p34"/>
          <p:cNvSpPr txBox="1"/>
          <p:nvPr/>
        </p:nvSpPr>
        <p:spPr>
          <a:xfrm>
            <a:off x="3429000" y="2206625"/>
            <a:ext cx="3214688" cy="581025"/>
          </a:xfrm>
          <a:prstGeom prst="rect">
            <a:avLst/>
          </a:prstGeom>
          <a:noFill/>
          <a:ln>
            <a:noFill/>
          </a:ln>
          <a:effectLst>
            <a:outerShdw rotWithShape="0" algn="ctr" dir="2700000" dist="25399">
              <a:schemeClr val="lt2"/>
            </a:outerShdw>
          </a:effectLst>
        </p:spPr>
        <p:txBody>
          <a:bodyPr anchorCtr="0" anchor="t" bIns="32125" lIns="64275" spcFirstLastPara="1" rIns="64275" wrap="square" tIns="32125">
            <a:noAutofit/>
          </a:bodyPr>
          <a:lstStyle/>
          <a:p>
            <a:pPr indent="0" lvl="0" marL="0" marR="0" rtl="0" algn="ctr">
              <a:spcBef>
                <a:spcPts val="0"/>
              </a:spcBef>
              <a:spcAft>
                <a:spcPts val="0"/>
              </a:spcAft>
              <a:buNone/>
            </a:pPr>
            <a:r>
              <a:rPr lang="en-US" sz="3400">
                <a:solidFill>
                  <a:schemeClr val="dk1"/>
                </a:solidFill>
                <a:latin typeface="Helvetica Neue"/>
                <a:ea typeface="Helvetica Neue"/>
                <a:cs typeface="Helvetica Neue"/>
                <a:sym typeface="Helvetica Neue"/>
              </a:rPr>
              <a:t>The Mind/Brain</a:t>
            </a:r>
            <a:endParaRPr/>
          </a:p>
        </p:txBody>
      </p:sp>
      <p:cxnSp>
        <p:nvCxnSpPr>
          <p:cNvPr id="239" name="Google Shape;239;p34"/>
          <p:cNvCxnSpPr/>
          <p:nvPr/>
        </p:nvCxnSpPr>
        <p:spPr>
          <a:xfrm flipH="1">
            <a:off x="3643313" y="2732088"/>
            <a:ext cx="1393825" cy="857250"/>
          </a:xfrm>
          <a:prstGeom prst="straightConnector1">
            <a:avLst/>
          </a:prstGeom>
          <a:noFill/>
          <a:ln cap="flat" cmpd="sng" w="38100">
            <a:solidFill>
              <a:schemeClr val="dk1"/>
            </a:solidFill>
            <a:prstDash val="solid"/>
            <a:round/>
            <a:headEnd len="med" w="med" type="none"/>
            <a:tailEnd len="med" w="med" type="none"/>
          </a:ln>
        </p:spPr>
      </p:cxnSp>
      <p:cxnSp>
        <p:nvCxnSpPr>
          <p:cNvPr id="240" name="Google Shape;240;p34"/>
          <p:cNvCxnSpPr/>
          <p:nvPr/>
        </p:nvCxnSpPr>
        <p:spPr>
          <a:xfrm>
            <a:off x="5037138" y="2732088"/>
            <a:ext cx="1392237" cy="804862"/>
          </a:xfrm>
          <a:prstGeom prst="straightConnector1">
            <a:avLst/>
          </a:prstGeom>
          <a:noFill/>
          <a:ln cap="flat" cmpd="sng" w="38100">
            <a:solidFill>
              <a:schemeClr val="dk1"/>
            </a:solidFill>
            <a:prstDash val="solid"/>
            <a:round/>
            <a:headEnd len="med" w="med" type="none"/>
            <a:tailEnd len="med" w="med" type="none"/>
          </a:ln>
        </p:spPr>
      </p:cxnSp>
      <p:sp>
        <p:nvSpPr>
          <p:cNvPr id="241" name="Google Shape;241;p34"/>
          <p:cNvSpPr txBox="1"/>
          <p:nvPr/>
        </p:nvSpPr>
        <p:spPr>
          <a:xfrm>
            <a:off x="1714500" y="3160713"/>
            <a:ext cx="803275" cy="1206500"/>
          </a:xfrm>
          <a:prstGeom prst="rect">
            <a:avLst/>
          </a:prstGeom>
          <a:noFill/>
          <a:ln>
            <a:noFill/>
          </a:ln>
        </p:spPr>
        <p:txBody>
          <a:bodyPr anchorCtr="0" anchor="t" bIns="32125" lIns="64275" spcFirstLastPara="1" rIns="64275" wrap="square" tIns="32125">
            <a:noAutofit/>
          </a:bodyPr>
          <a:lstStyle/>
          <a:p>
            <a:pPr indent="0" lvl="0" marL="0" marR="0" rtl="0" algn="ctr">
              <a:spcBef>
                <a:spcPts val="0"/>
              </a:spcBef>
              <a:spcAft>
                <a:spcPts val="0"/>
              </a:spcAft>
              <a:buNone/>
            </a:pPr>
            <a:r>
              <a:rPr lang="en-US" sz="7500">
                <a:solidFill>
                  <a:srgbClr val="FFEE21"/>
                </a:solidFill>
                <a:latin typeface="Helvetica Neue"/>
                <a:ea typeface="Helvetica Neue"/>
                <a:cs typeface="Helvetica Neue"/>
                <a:sym typeface="Helvetica Neue"/>
              </a:rPr>
              <a:t>{</a:t>
            </a:r>
            <a:endParaRPr sz="3400">
              <a:solidFill>
                <a:srgbClr val="2F1A14"/>
              </a:solidFill>
              <a:latin typeface="Helvetica Neue"/>
              <a:ea typeface="Helvetica Neue"/>
              <a:cs typeface="Helvetica Neue"/>
              <a:sym typeface="Helvetica Neue"/>
            </a:endParaRPr>
          </a:p>
        </p:txBody>
      </p:sp>
      <p:sp>
        <p:nvSpPr>
          <p:cNvPr id="242" name="Google Shape;242;p34"/>
          <p:cNvSpPr txBox="1"/>
          <p:nvPr/>
        </p:nvSpPr>
        <p:spPr>
          <a:xfrm>
            <a:off x="107950" y="3643313"/>
            <a:ext cx="1928813" cy="368300"/>
          </a:xfrm>
          <a:prstGeom prst="rect">
            <a:avLst/>
          </a:prstGeom>
          <a:noFill/>
          <a:ln>
            <a:noFill/>
          </a:ln>
        </p:spPr>
        <p:txBody>
          <a:bodyPr anchorCtr="0" anchor="t" bIns="32125" lIns="64275" spcFirstLastPara="1" rIns="64275" wrap="square" tIns="32125">
            <a:noAutofit/>
          </a:bodyPr>
          <a:lstStyle/>
          <a:p>
            <a:pPr indent="0" lvl="0" marL="0" marR="0" rtl="0" algn="ctr">
              <a:spcBef>
                <a:spcPts val="0"/>
              </a:spcBef>
              <a:spcAft>
                <a:spcPts val="0"/>
              </a:spcAft>
              <a:buNone/>
            </a:pPr>
            <a:r>
              <a:rPr lang="en-US" sz="2000">
                <a:solidFill>
                  <a:srgbClr val="FFEE21"/>
                </a:solidFill>
                <a:latin typeface="Helvetica Neue"/>
                <a:ea typeface="Helvetica Neue"/>
                <a:cs typeface="Helvetica Neue"/>
                <a:sym typeface="Helvetica Neue"/>
              </a:rPr>
              <a:t>Big Modularity</a:t>
            </a:r>
            <a:endParaRPr sz="3400">
              <a:solidFill>
                <a:srgbClr val="2F1A14"/>
              </a:solidFill>
              <a:latin typeface="Jim Nightshade"/>
              <a:ea typeface="Jim Nightshade"/>
              <a:cs typeface="Jim Nightshade"/>
              <a:sym typeface="Jim Nightshade"/>
            </a:endParaRPr>
          </a:p>
        </p:txBody>
      </p:sp>
      <p:sp>
        <p:nvSpPr>
          <p:cNvPr id="243" name="Google Shape;243;p34"/>
          <p:cNvSpPr txBox="1"/>
          <p:nvPr/>
        </p:nvSpPr>
        <p:spPr>
          <a:xfrm>
            <a:off x="5840413" y="4929188"/>
            <a:ext cx="803275" cy="1206500"/>
          </a:xfrm>
          <a:prstGeom prst="rect">
            <a:avLst/>
          </a:prstGeom>
          <a:noFill/>
          <a:ln>
            <a:noFill/>
          </a:ln>
        </p:spPr>
        <p:txBody>
          <a:bodyPr anchorCtr="0" anchor="t" bIns="32125" lIns="64275" spcFirstLastPara="1" rIns="64275" wrap="square" tIns="32125">
            <a:noAutofit/>
          </a:bodyPr>
          <a:lstStyle/>
          <a:p>
            <a:pPr indent="0" lvl="0" marL="0" marR="0" rtl="0" algn="ctr">
              <a:spcBef>
                <a:spcPts val="0"/>
              </a:spcBef>
              <a:spcAft>
                <a:spcPts val="0"/>
              </a:spcAft>
              <a:buNone/>
            </a:pPr>
            <a:r>
              <a:rPr lang="en-US" sz="7500">
                <a:solidFill>
                  <a:srgbClr val="FFEE21"/>
                </a:solidFill>
                <a:latin typeface="Helvetica Neue"/>
                <a:ea typeface="Helvetica Neue"/>
                <a:cs typeface="Helvetica Neue"/>
                <a:sym typeface="Helvetica Neue"/>
              </a:rPr>
              <a:t>}</a:t>
            </a:r>
            <a:endParaRPr sz="3400">
              <a:solidFill>
                <a:srgbClr val="2F1A14"/>
              </a:solidFill>
              <a:latin typeface="Helvetica Neue"/>
              <a:ea typeface="Helvetica Neue"/>
              <a:cs typeface="Helvetica Neue"/>
              <a:sym typeface="Helvetica Neue"/>
            </a:endParaRPr>
          </a:p>
        </p:txBody>
      </p:sp>
      <p:sp>
        <p:nvSpPr>
          <p:cNvPr id="244" name="Google Shape;244;p34"/>
          <p:cNvSpPr txBox="1"/>
          <p:nvPr/>
        </p:nvSpPr>
        <p:spPr>
          <a:xfrm>
            <a:off x="6429375" y="5411788"/>
            <a:ext cx="1928813" cy="368300"/>
          </a:xfrm>
          <a:prstGeom prst="rect">
            <a:avLst/>
          </a:prstGeom>
          <a:noFill/>
          <a:ln>
            <a:noFill/>
          </a:ln>
        </p:spPr>
        <p:txBody>
          <a:bodyPr anchorCtr="0" anchor="t" bIns="32125" lIns="64275" spcFirstLastPara="1" rIns="64275" wrap="square" tIns="32125">
            <a:noAutofit/>
          </a:bodyPr>
          <a:lstStyle/>
          <a:p>
            <a:pPr indent="0" lvl="0" marL="0" marR="0" rtl="0" algn="ctr">
              <a:spcBef>
                <a:spcPts val="0"/>
              </a:spcBef>
              <a:spcAft>
                <a:spcPts val="0"/>
              </a:spcAft>
              <a:buNone/>
            </a:pPr>
            <a:r>
              <a:rPr lang="en-US" sz="2000">
                <a:solidFill>
                  <a:srgbClr val="FFEE21"/>
                </a:solidFill>
                <a:latin typeface="Helvetica Neue"/>
                <a:ea typeface="Helvetica Neue"/>
                <a:cs typeface="Helvetica Neue"/>
                <a:sym typeface="Helvetica Neue"/>
              </a:rPr>
              <a:t>Little Modularity</a:t>
            </a:r>
            <a:endParaRPr sz="3400">
              <a:solidFill>
                <a:srgbClr val="FFEE21"/>
              </a:solidFill>
              <a:latin typeface="Jim Nightshade"/>
              <a:ea typeface="Jim Nightshade"/>
              <a:cs typeface="Jim Nightshade"/>
              <a:sym typeface="Jim Nightshad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t>Different Theories – “Mentalese”</a:t>
            </a:r>
            <a:endParaRPr/>
          </a:p>
        </p:txBody>
      </p:sp>
      <p:sp>
        <p:nvSpPr>
          <p:cNvPr id="250" name="Google Shape;250;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70000"/>
              </a:lnSpc>
              <a:spcBef>
                <a:spcPts val="0"/>
              </a:spcBef>
              <a:spcAft>
                <a:spcPts val="0"/>
              </a:spcAft>
              <a:buClr>
                <a:schemeClr val="dk1"/>
              </a:buClr>
              <a:buSzPts val="2800"/>
              <a:buChar char="•"/>
            </a:pPr>
            <a:r>
              <a:rPr lang="en-US" sz="2800"/>
              <a:t>The medium of thought is an innate, behind-the-scenes language known as </a:t>
            </a:r>
            <a:r>
              <a:rPr i="1" lang="en-US" sz="2800"/>
              <a:t>mentalese</a:t>
            </a:r>
            <a:r>
              <a:rPr lang="en-US" sz="2800"/>
              <a:t>. (e.g., Fodor, 1975; Pinker, 1994) </a:t>
            </a:r>
            <a:endParaRPr/>
          </a:p>
          <a:p>
            <a:pPr indent="-342900" lvl="0" marL="342900" rtl="0" algn="l">
              <a:lnSpc>
                <a:spcPct val="70000"/>
              </a:lnSpc>
              <a:spcBef>
                <a:spcPts val="560"/>
              </a:spcBef>
              <a:spcAft>
                <a:spcPts val="0"/>
              </a:spcAft>
              <a:buClr>
                <a:schemeClr val="dk1"/>
              </a:buClr>
              <a:buSzPts val="2800"/>
              <a:buChar char="•"/>
            </a:pPr>
            <a:r>
              <a:rPr lang="en-US" sz="2800"/>
              <a:t>"Mentalese" is supposed to be an inner language that contains all of the conceptual resources necessary for any of the propositions that humans can grasp, think or express--in short, the basis of thought and meaning. </a:t>
            </a:r>
            <a:endParaRPr/>
          </a:p>
          <a:p>
            <a:pPr indent="-342900" lvl="0" marL="342900" rtl="0" algn="l">
              <a:lnSpc>
                <a:spcPct val="70000"/>
              </a:lnSpc>
              <a:spcBef>
                <a:spcPts val="560"/>
              </a:spcBef>
              <a:spcAft>
                <a:spcPts val="0"/>
              </a:spcAft>
              <a:buClr>
                <a:schemeClr val="dk1"/>
              </a:buClr>
              <a:buSzPts val="2800"/>
              <a:buFont typeface="Noto Sans Symbols"/>
              <a:buNone/>
            </a:pPr>
            <a:r>
              <a:rPr lang="en-US" sz="2800"/>
              <a:t> </a:t>
            </a:r>
            <a:endParaRPr/>
          </a:p>
          <a:p>
            <a:pPr indent="-342900" lvl="0" marL="342900" rtl="0" algn="l">
              <a:lnSpc>
                <a:spcPct val="70000"/>
              </a:lnSpc>
              <a:spcBef>
                <a:spcPts val="560"/>
              </a:spcBef>
              <a:spcAft>
                <a:spcPts val="0"/>
              </a:spcAft>
              <a:buClr>
                <a:schemeClr val="dk1"/>
              </a:buClr>
              <a:buSzPts val="2800"/>
              <a:buChar char="•"/>
            </a:pPr>
            <a:r>
              <a:rPr lang="en-US" sz="2800"/>
              <a:t>Natural language would not in itself shape the human mind in any fundamental way, although the internal mentalese thoughts being represented by the natural language sentences would.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Calibri"/>
              <a:buNone/>
            </a:pPr>
            <a:r>
              <a:rPr lang="en-US" sz="3600"/>
              <a:t>Fodor's Language of Thought (LOT) Hypothesis</a:t>
            </a:r>
            <a:endParaRPr/>
          </a:p>
        </p:txBody>
      </p:sp>
      <p:sp>
        <p:nvSpPr>
          <p:cNvPr id="256" name="Google Shape;256;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Char char="•"/>
            </a:pPr>
            <a:r>
              <a:rPr lang="en-US"/>
              <a:t>Including five components:</a:t>
            </a:r>
            <a:endParaRPr/>
          </a:p>
          <a:p>
            <a:pPr indent="-342900" lvl="0" marL="342900" rtl="0" algn="l">
              <a:lnSpc>
                <a:spcPct val="90000"/>
              </a:lnSpc>
              <a:spcBef>
                <a:spcPts val="640"/>
              </a:spcBef>
              <a:spcAft>
                <a:spcPts val="0"/>
              </a:spcAft>
              <a:buClr>
                <a:schemeClr val="dk1"/>
              </a:buClr>
              <a:buSzPts val="3200"/>
              <a:buChar char="•"/>
            </a:pPr>
            <a:r>
              <a:rPr lang="en-US"/>
              <a:t> (1) </a:t>
            </a:r>
            <a:r>
              <a:rPr i="1" lang="en-US"/>
              <a:t>Representational Realism:</a:t>
            </a:r>
            <a:r>
              <a:rPr lang="en-US"/>
              <a:t> Thinkers have explicit representational systems; to think a thought with a given content is to be appropriately related to a representation with the right meaning, e.g., to have the belief that capitalism breeds greed is to have a representational token with the content "capitalism breeds greed" in one's belief box. </a:t>
            </a:r>
            <a:endParaRPr/>
          </a:p>
        </p:txBody>
      </p:sp>
      <p:sp>
        <p:nvSpPr>
          <p:cNvPr id="257" name="Google Shape;257;p36"/>
          <p:cNvSpPr/>
          <p:nvPr/>
        </p:nvSpPr>
        <p:spPr>
          <a:xfrm>
            <a:off x="1619250" y="3330575"/>
            <a:ext cx="6670675" cy="3667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Calibri"/>
              <a:buNone/>
            </a:pPr>
            <a:r>
              <a:rPr lang="en-US" sz="3600"/>
              <a:t>Fodor's Language of Thought (LOT) Hypothesis</a:t>
            </a:r>
            <a:endParaRPr/>
          </a:p>
        </p:txBody>
      </p:sp>
      <p:sp>
        <p:nvSpPr>
          <p:cNvPr id="263" name="Google Shape;263;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Char char="•"/>
            </a:pPr>
            <a:r>
              <a:rPr lang="en-US" sz="2800"/>
              <a:t>Including five components:</a:t>
            </a:r>
            <a:endParaRPr/>
          </a:p>
          <a:p>
            <a:pPr indent="-342900" lvl="0" marL="342900" rtl="0" algn="l">
              <a:lnSpc>
                <a:spcPct val="80000"/>
              </a:lnSpc>
              <a:spcBef>
                <a:spcPts val="560"/>
              </a:spcBef>
              <a:spcAft>
                <a:spcPts val="0"/>
              </a:spcAft>
              <a:buClr>
                <a:schemeClr val="dk1"/>
              </a:buClr>
              <a:buSzPts val="2800"/>
              <a:buChar char="•"/>
            </a:pPr>
            <a:r>
              <a:rPr lang="en-US" sz="2800"/>
              <a:t> (2) </a:t>
            </a:r>
            <a:r>
              <a:rPr i="1" lang="en-US" sz="2800"/>
              <a:t>Linguistic Thought:</a:t>
            </a:r>
            <a:r>
              <a:rPr lang="en-US" sz="2800"/>
              <a:t> The (main) representational system that underlies human thought, and perhaps that underlies thought in other species too, is semantically and syntactically language-like, i.e., it is similar to spoken human languages. Specifically, this representational system consists of syntactic tokens that are capable of expressing propositional meanings in virtue of the semantic compositionalilty of the syntactic elements. E.g., there are mental words that express concepts (and the like) that can be formed into true or false mental sentences.  </a:t>
            </a:r>
            <a:endParaRPr/>
          </a:p>
        </p:txBody>
      </p:sp>
      <p:sp>
        <p:nvSpPr>
          <p:cNvPr id="264" name="Google Shape;264;p37"/>
          <p:cNvSpPr/>
          <p:nvPr/>
        </p:nvSpPr>
        <p:spPr>
          <a:xfrm>
            <a:off x="1619250" y="3330575"/>
            <a:ext cx="6670675" cy="3667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Calibri"/>
              <a:buNone/>
            </a:pPr>
            <a:r>
              <a:rPr lang="en-US" sz="3600"/>
              <a:t>Fodor's Language of Thought (LOT) Hypothesis</a:t>
            </a:r>
            <a:endParaRPr/>
          </a:p>
        </p:txBody>
      </p:sp>
      <p:sp>
        <p:nvSpPr>
          <p:cNvPr id="270" name="Google Shape;270;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Char char="•"/>
            </a:pPr>
            <a:r>
              <a:rPr lang="en-US" sz="2800"/>
              <a:t>Including five components:</a:t>
            </a:r>
            <a:endParaRPr/>
          </a:p>
          <a:p>
            <a:pPr indent="-342900" lvl="0" marL="342900" rtl="0" algn="l">
              <a:lnSpc>
                <a:spcPct val="80000"/>
              </a:lnSpc>
              <a:spcBef>
                <a:spcPts val="560"/>
              </a:spcBef>
              <a:spcAft>
                <a:spcPts val="0"/>
              </a:spcAft>
              <a:buClr>
                <a:schemeClr val="dk1"/>
              </a:buClr>
              <a:buSzPts val="2800"/>
              <a:buChar char="•"/>
            </a:pPr>
            <a:r>
              <a:rPr lang="en-US" sz="2800"/>
              <a:t> (3) </a:t>
            </a:r>
            <a:r>
              <a:rPr i="1" lang="en-US" sz="2800"/>
              <a:t>Distinctness</a:t>
            </a:r>
            <a:r>
              <a:rPr lang="en-US" sz="2800"/>
              <a:t>: The language of thought is not identical to any spoken language.  </a:t>
            </a:r>
            <a:endParaRPr/>
          </a:p>
          <a:p>
            <a:pPr indent="-342900" lvl="0" marL="342900" rtl="0" algn="l">
              <a:lnSpc>
                <a:spcPct val="80000"/>
              </a:lnSpc>
              <a:spcBef>
                <a:spcPts val="560"/>
              </a:spcBef>
              <a:spcAft>
                <a:spcPts val="0"/>
              </a:spcAft>
              <a:buClr>
                <a:schemeClr val="dk1"/>
              </a:buClr>
              <a:buSzPts val="2800"/>
              <a:buChar char="•"/>
            </a:pPr>
            <a:r>
              <a:rPr lang="en-US" sz="2800"/>
              <a:t>(4) </a:t>
            </a:r>
            <a:r>
              <a:rPr i="1" lang="en-US" sz="2800"/>
              <a:t>Nativism</a:t>
            </a:r>
            <a:r>
              <a:rPr lang="en-US" sz="2800"/>
              <a:t>: There is a single genetically determined mental language possessed by humans, and perhaps (at least partially possessed) by all other thinking species.  </a:t>
            </a:r>
            <a:endParaRPr/>
          </a:p>
          <a:p>
            <a:pPr indent="-342900" lvl="0" marL="342900" rtl="0" algn="l">
              <a:lnSpc>
                <a:spcPct val="80000"/>
              </a:lnSpc>
              <a:spcBef>
                <a:spcPts val="560"/>
              </a:spcBef>
              <a:spcAft>
                <a:spcPts val="0"/>
              </a:spcAft>
              <a:buClr>
                <a:schemeClr val="dk1"/>
              </a:buClr>
              <a:buSzPts val="2800"/>
              <a:buChar char="•"/>
            </a:pPr>
            <a:r>
              <a:rPr lang="en-US" sz="2800"/>
              <a:t>(5) </a:t>
            </a:r>
            <a:r>
              <a:rPr i="1" lang="en-US" sz="2800"/>
              <a:t>Semantic Completeness</a:t>
            </a:r>
            <a:r>
              <a:rPr lang="en-US" sz="2800"/>
              <a:t>: This language is expressively semantically complete--any predicate that we are able to semantically comprehend is expressible in this language.    </a:t>
            </a:r>
            <a:endParaRPr/>
          </a:p>
        </p:txBody>
      </p:sp>
      <p:sp>
        <p:nvSpPr>
          <p:cNvPr id="271" name="Google Shape;271;p38"/>
          <p:cNvSpPr/>
          <p:nvPr/>
        </p:nvSpPr>
        <p:spPr>
          <a:xfrm>
            <a:off x="1619250" y="3330575"/>
            <a:ext cx="6670675" cy="3667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520"/>
              <a:buFont typeface="Calibri"/>
              <a:buNone/>
            </a:pPr>
            <a:r>
              <a:rPr lang="en-US" sz="2520"/>
              <a:t>Jackendoff, R. (2002) Foundations of Language: Brain, Meaning, Grammar, Evolution</a:t>
            </a:r>
            <a:r>
              <a:rPr lang="en-US" sz="2160"/>
              <a:t> </a:t>
            </a:r>
            <a:br>
              <a:rPr lang="en-US" sz="2160"/>
            </a:br>
            <a:endParaRPr sz="2160"/>
          </a:p>
        </p:txBody>
      </p:sp>
      <p:sp>
        <p:nvSpPr>
          <p:cNvPr id="277" name="Google Shape;277;p39"/>
          <p:cNvSpPr txBox="1"/>
          <p:nvPr>
            <p:ph idx="1" type="body"/>
          </p:nvPr>
        </p:nvSpPr>
        <p:spPr>
          <a:xfrm>
            <a:off x="457200" y="1600200"/>
            <a:ext cx="8229600" cy="49244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600"/>
              <a:buChar char="•"/>
            </a:pPr>
            <a:r>
              <a:rPr lang="en-US" sz="3600"/>
              <a:t>If UG is not learned, how does the child acquire it?  The only alternative is through the structure of the brain, which is determined through a combination of genetic inheritance and the biological processes resulting from expression of the genes, the latter in turn determined by some combination of inherent structure and environmental input.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alibri"/>
              <a:buNone/>
            </a:pPr>
            <a:r>
              <a:rPr lang="en-US" sz="2800"/>
              <a:t>Jackendoff, R. (2002) Foundations of Language: Brain, Meaning, Grammar, Evolution</a:t>
            </a:r>
            <a:endParaRPr/>
          </a:p>
        </p:txBody>
      </p:sp>
      <p:sp>
        <p:nvSpPr>
          <p:cNvPr id="283" name="Google Shape;283;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t>Generative grammar was mistaken to assume</a:t>
            </a:r>
            <a:endParaRPr/>
          </a:p>
          <a:p>
            <a:pPr indent="-285750" lvl="1" marL="742950" rtl="0" algn="l">
              <a:spcBef>
                <a:spcPts val="480"/>
              </a:spcBef>
              <a:spcAft>
                <a:spcPts val="0"/>
              </a:spcAft>
              <a:buClr>
                <a:schemeClr val="dk1"/>
              </a:buClr>
              <a:buSzPts val="2400"/>
              <a:buChar char="–"/>
            </a:pPr>
            <a:r>
              <a:rPr lang="en-US" sz="2400"/>
              <a:t>the syntactic component is the sole course of combinatoriality, and everything else is "interpretive.“</a:t>
            </a:r>
            <a:endParaRPr/>
          </a:p>
          <a:p>
            <a:pPr indent="-342900" lvl="0" marL="342900" rtl="0" algn="l">
              <a:spcBef>
                <a:spcPts val="560"/>
              </a:spcBef>
              <a:spcAft>
                <a:spcPts val="0"/>
              </a:spcAft>
              <a:buClr>
                <a:schemeClr val="dk1"/>
              </a:buClr>
              <a:buSzPts val="2800"/>
              <a:buChar char="•"/>
            </a:pPr>
            <a:r>
              <a:rPr lang="en-US" sz="2800"/>
              <a:t>The proper approach is a parallel architecture, in which phonology, syntax, and semantics are autonomous generative systems, linked by interface components. </a:t>
            </a:r>
            <a:endParaRPr/>
          </a:p>
          <a:p>
            <a:pPr indent="-342900" lvl="0" marL="342900" rtl="0" algn="l">
              <a:spcBef>
                <a:spcPts val="560"/>
              </a:spcBef>
              <a:spcAft>
                <a:spcPts val="0"/>
              </a:spcAft>
              <a:buClr>
                <a:schemeClr val="dk1"/>
              </a:buClr>
              <a:buSzPts val="2800"/>
              <a:buChar char="•"/>
            </a:pPr>
            <a:r>
              <a:rPr lang="en-US" sz="2800"/>
              <a:t>The parallel architecture leads to an integration within linguistics, and to a far better integration with the rest of cognitive neuroscience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pic>
        <p:nvPicPr>
          <p:cNvPr id="288" name="Google Shape;288;p41"/>
          <p:cNvPicPr preferRelativeResize="0"/>
          <p:nvPr/>
        </p:nvPicPr>
        <p:blipFill rotWithShape="1">
          <a:blip r:embed="rId3">
            <a:alphaModFix/>
          </a:blip>
          <a:srcRect b="0" l="0" r="0" t="0"/>
          <a:stretch/>
        </p:blipFill>
        <p:spPr>
          <a:xfrm>
            <a:off x="2133601" y="3164593"/>
            <a:ext cx="2971800" cy="3169532"/>
          </a:xfrm>
          <a:prstGeom prst="rect">
            <a:avLst/>
          </a:prstGeom>
          <a:noFill/>
          <a:ln>
            <a:noFill/>
          </a:ln>
        </p:spPr>
      </p:pic>
      <p:pic>
        <p:nvPicPr>
          <p:cNvPr id="289" name="Google Shape;289;p41"/>
          <p:cNvPicPr preferRelativeResize="0"/>
          <p:nvPr/>
        </p:nvPicPr>
        <p:blipFill rotWithShape="1">
          <a:blip r:embed="rId4">
            <a:alphaModFix/>
          </a:blip>
          <a:srcRect b="0" l="0" r="0" t="0"/>
          <a:stretch/>
        </p:blipFill>
        <p:spPr>
          <a:xfrm>
            <a:off x="685800" y="1066800"/>
            <a:ext cx="8277225" cy="1943100"/>
          </a:xfrm>
          <a:prstGeom prst="rect">
            <a:avLst/>
          </a:prstGeom>
          <a:noFill/>
          <a:ln>
            <a:noFill/>
          </a:ln>
        </p:spPr>
      </p:pic>
      <p:pic>
        <p:nvPicPr>
          <p:cNvPr descr="Front Cover" id="290" name="Google Shape;290;p41"/>
          <p:cNvPicPr preferRelativeResize="0"/>
          <p:nvPr/>
        </p:nvPicPr>
        <p:blipFill rotWithShape="1">
          <a:blip r:embed="rId5">
            <a:alphaModFix/>
          </a:blip>
          <a:srcRect b="0" l="0" r="0" t="0"/>
          <a:stretch/>
        </p:blipFill>
        <p:spPr>
          <a:xfrm>
            <a:off x="6553200" y="3200400"/>
            <a:ext cx="1219200" cy="175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descr="Image result for cartesian linguistics chomsky" id="100" name="Google Shape;100;p15"/>
          <p:cNvPicPr preferRelativeResize="0"/>
          <p:nvPr/>
        </p:nvPicPr>
        <p:blipFill rotWithShape="1">
          <a:blip r:embed="rId3">
            <a:alphaModFix/>
          </a:blip>
          <a:srcRect b="0" l="0" r="0" t="0"/>
          <a:stretch/>
        </p:blipFill>
        <p:spPr>
          <a:xfrm>
            <a:off x="914400" y="1676400"/>
            <a:ext cx="6991350" cy="3667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96" name="Google Shape;296;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To be continued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lang="en-US" sz="4000"/>
              <a:t>Innate Mechanisms (Pinker, 2005)</a:t>
            </a:r>
            <a:endParaRPr/>
          </a:p>
        </p:txBody>
      </p:sp>
      <p:sp>
        <p:nvSpPr>
          <p:cNvPr id="106" name="Google Shape;106;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From a cognitive perspective, such mechanisms include  </a:t>
            </a:r>
            <a:endParaRPr/>
          </a:p>
          <a:p>
            <a:pPr indent="-285750" lvl="1" marL="742950" rtl="0" algn="l">
              <a:spcBef>
                <a:spcPts val="560"/>
              </a:spcBef>
              <a:spcAft>
                <a:spcPts val="0"/>
              </a:spcAft>
              <a:buClr>
                <a:schemeClr val="dk1"/>
              </a:buClr>
              <a:buSzPts val="2800"/>
              <a:buChar char="–"/>
            </a:pPr>
            <a:r>
              <a:rPr lang="en-US"/>
              <a:t>a sense of spatial representation</a:t>
            </a:r>
            <a:endParaRPr/>
          </a:p>
          <a:p>
            <a:pPr indent="-285750" lvl="1" marL="742950" rtl="0" algn="l">
              <a:spcBef>
                <a:spcPts val="560"/>
              </a:spcBef>
              <a:spcAft>
                <a:spcPts val="0"/>
              </a:spcAft>
              <a:buClr>
                <a:schemeClr val="dk1"/>
              </a:buClr>
              <a:buSzPts val="2800"/>
              <a:buChar char="–"/>
            </a:pPr>
            <a:r>
              <a:rPr lang="en-US"/>
              <a:t>the ability to grasp the thoughts of others</a:t>
            </a:r>
            <a:endParaRPr/>
          </a:p>
          <a:p>
            <a:pPr indent="-285750" lvl="1" marL="742950" rtl="0" algn="l">
              <a:spcBef>
                <a:spcPts val="560"/>
              </a:spcBef>
              <a:spcAft>
                <a:spcPts val="0"/>
              </a:spcAft>
              <a:buClr>
                <a:schemeClr val="dk1"/>
              </a:buClr>
              <a:buSzPts val="2800"/>
              <a:buChar char="–"/>
            </a:pPr>
            <a:r>
              <a:rPr lang="en-US"/>
              <a:t>a language instinct</a:t>
            </a:r>
            <a:endParaRPr/>
          </a:p>
          <a:p>
            <a:pPr indent="-285750" lvl="1" marL="742950" rtl="0" algn="l">
              <a:spcBef>
                <a:spcPts val="560"/>
              </a:spcBef>
              <a:spcAft>
                <a:spcPts val="0"/>
              </a:spcAft>
              <a:buClr>
                <a:schemeClr val="dk1"/>
              </a:buClr>
              <a:buSzPts val="2800"/>
              <a:buChar char="–"/>
            </a:pPr>
            <a:r>
              <a:rPr lang="en-US"/>
              <a:t>decision rules that govern behavior</a:t>
            </a:r>
            <a:endParaRPr/>
          </a:p>
          <a:p>
            <a:pPr indent="-342900" lvl="0" marL="342900" rtl="0" algn="l">
              <a:spcBef>
                <a:spcPts val="640"/>
              </a:spcBef>
              <a:spcAft>
                <a:spcPts val="0"/>
              </a:spcAft>
              <a:buClr>
                <a:schemeClr val="dk1"/>
              </a:buClr>
              <a:buSzPts val="3200"/>
              <a:buChar char="•"/>
            </a:pPr>
            <a:r>
              <a:rPr lang="en-US"/>
              <a:t>Other human drives can only be understood within the context of evolution.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Chomsky’s Linguistics</a:t>
            </a:r>
            <a:endParaRPr/>
          </a:p>
        </p:txBody>
      </p:sp>
      <p:sp>
        <p:nvSpPr>
          <p:cNvPr id="113" name="Google Shape;113;p17"/>
          <p:cNvSpPr txBox="1"/>
          <p:nvPr>
            <p:ph idx="1" type="body"/>
          </p:nvPr>
        </p:nvSpPr>
        <p:spPr>
          <a:xfrm>
            <a:off x="1182688" y="2017713"/>
            <a:ext cx="7772400" cy="4459287"/>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960"/>
              <a:buChar char="•"/>
            </a:pPr>
            <a:r>
              <a:rPr lang="en-US" sz="2960" u="sng">
                <a:solidFill>
                  <a:schemeClr val="hlink"/>
                </a:solidFill>
                <a:hlinkClick r:id="rId3"/>
              </a:rPr>
              <a:t>Chomsky </a:t>
            </a:r>
            <a:r>
              <a:rPr lang="en-US" sz="2960"/>
              <a:t>proposed that grammars could be evaluated at three levels:</a:t>
            </a:r>
            <a:endParaRPr/>
          </a:p>
          <a:p>
            <a:pPr indent="-285750" lvl="1" marL="742950" rtl="0" algn="l">
              <a:lnSpc>
                <a:spcPct val="80000"/>
              </a:lnSpc>
              <a:spcBef>
                <a:spcPts val="518"/>
              </a:spcBef>
              <a:spcAft>
                <a:spcPts val="0"/>
              </a:spcAft>
              <a:buClr>
                <a:schemeClr val="dk1"/>
              </a:buClr>
              <a:buSzPts val="2590"/>
              <a:buChar char="–"/>
            </a:pPr>
            <a:r>
              <a:rPr lang="en-US" sz="2590"/>
              <a:t>Observational adequacy</a:t>
            </a:r>
            <a:endParaRPr/>
          </a:p>
          <a:p>
            <a:pPr indent="-228600" lvl="2" marL="1143000" rtl="0" algn="l">
              <a:lnSpc>
                <a:spcPct val="80000"/>
              </a:lnSpc>
              <a:spcBef>
                <a:spcPts val="444"/>
              </a:spcBef>
              <a:spcAft>
                <a:spcPts val="0"/>
              </a:spcAft>
              <a:buClr>
                <a:schemeClr val="dk1"/>
              </a:buClr>
              <a:buSzPts val="2220"/>
              <a:buChar char="•"/>
            </a:pPr>
            <a:r>
              <a:rPr lang="en-US" sz="2220"/>
              <a:t>Must be able to predict acceptable and unacceptable sentences</a:t>
            </a:r>
            <a:endParaRPr/>
          </a:p>
          <a:p>
            <a:pPr indent="-285750" lvl="1" marL="742950" rtl="0" algn="l">
              <a:lnSpc>
                <a:spcPct val="80000"/>
              </a:lnSpc>
              <a:spcBef>
                <a:spcPts val="518"/>
              </a:spcBef>
              <a:spcAft>
                <a:spcPts val="0"/>
              </a:spcAft>
              <a:buClr>
                <a:schemeClr val="dk1"/>
              </a:buClr>
              <a:buSzPts val="2590"/>
              <a:buChar char="–"/>
            </a:pPr>
            <a:r>
              <a:rPr lang="en-US" sz="2590"/>
              <a:t>Descriptive adequacy</a:t>
            </a:r>
            <a:endParaRPr/>
          </a:p>
          <a:p>
            <a:pPr indent="-228600" lvl="2" marL="1143000" rtl="0" algn="l">
              <a:lnSpc>
                <a:spcPct val="80000"/>
              </a:lnSpc>
              <a:spcBef>
                <a:spcPts val="444"/>
              </a:spcBef>
              <a:spcAft>
                <a:spcPts val="0"/>
              </a:spcAft>
              <a:buClr>
                <a:schemeClr val="dk1"/>
              </a:buClr>
              <a:buSzPts val="2220"/>
              <a:buChar char="•"/>
            </a:pPr>
            <a:r>
              <a:rPr lang="en-US" sz="2220"/>
              <a:t>Explain how sentences with similar meanings are related (e.g., active and passive sentences)</a:t>
            </a:r>
            <a:endParaRPr/>
          </a:p>
          <a:p>
            <a:pPr indent="-285750" lvl="1" marL="742950" rtl="0" algn="l">
              <a:lnSpc>
                <a:spcPct val="80000"/>
              </a:lnSpc>
              <a:spcBef>
                <a:spcPts val="518"/>
              </a:spcBef>
              <a:spcAft>
                <a:spcPts val="0"/>
              </a:spcAft>
              <a:buClr>
                <a:schemeClr val="dk1"/>
              </a:buClr>
              <a:buSzPts val="2590"/>
              <a:buChar char="–"/>
            </a:pPr>
            <a:r>
              <a:rPr lang="en-US" sz="2590"/>
              <a:t>Explanatory adequacy</a:t>
            </a:r>
            <a:endParaRPr/>
          </a:p>
          <a:p>
            <a:pPr indent="-228600" lvl="2" marL="1143000" rtl="0" algn="l">
              <a:lnSpc>
                <a:spcPct val="80000"/>
              </a:lnSpc>
              <a:spcBef>
                <a:spcPts val="444"/>
              </a:spcBef>
              <a:spcAft>
                <a:spcPts val="0"/>
              </a:spcAft>
              <a:buClr>
                <a:schemeClr val="dk1"/>
              </a:buClr>
              <a:buSzPts val="2220"/>
              <a:buChar char="•"/>
            </a:pPr>
            <a:r>
              <a:rPr lang="en-US" sz="2220"/>
              <a:t>Must be able to explain how languages are acquired and the similarities and differences across languages (</a:t>
            </a:r>
            <a:r>
              <a:rPr i="1" lang="en-US" sz="2220"/>
              <a:t>language</a:t>
            </a:r>
            <a:r>
              <a:rPr lang="en-US" sz="2220"/>
              <a:t> </a:t>
            </a:r>
            <a:r>
              <a:rPr i="1" lang="en-US" sz="2220"/>
              <a:t>universals</a:t>
            </a:r>
            <a:r>
              <a:rPr lang="en-US" sz="2220"/>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Transformational grammar</a:t>
            </a:r>
            <a:endParaRPr/>
          </a:p>
        </p:txBody>
      </p:sp>
      <p:sp>
        <p:nvSpPr>
          <p:cNvPr id="120" name="Google Shape;120;p18"/>
          <p:cNvSpPr txBox="1"/>
          <p:nvPr>
            <p:ph idx="1" type="body"/>
          </p:nvPr>
        </p:nvSpPr>
        <p:spPr>
          <a:xfrm>
            <a:off x="1182688" y="2017713"/>
            <a:ext cx="7772400" cy="37734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Char char="•"/>
            </a:pPr>
            <a:r>
              <a:rPr lang="en-US"/>
              <a:t>Chomsky (1957, 1965)</a:t>
            </a:r>
            <a:endParaRPr/>
          </a:p>
          <a:p>
            <a:pPr indent="-285750" lvl="1" marL="742950" rtl="0" algn="l">
              <a:lnSpc>
                <a:spcPct val="90000"/>
              </a:lnSpc>
              <a:spcBef>
                <a:spcPts val="560"/>
              </a:spcBef>
              <a:spcAft>
                <a:spcPts val="0"/>
              </a:spcAft>
              <a:buClr>
                <a:schemeClr val="dk1"/>
              </a:buClr>
              <a:buSzPts val="2800"/>
              <a:buChar char="–"/>
            </a:pPr>
            <a:r>
              <a:rPr lang="en-US"/>
              <a:t>Two stages phrase structures for a sentence</a:t>
            </a:r>
            <a:endParaRPr/>
          </a:p>
          <a:p>
            <a:pPr indent="-228600" lvl="2" marL="1143000" rtl="0" algn="l">
              <a:lnSpc>
                <a:spcPct val="90000"/>
              </a:lnSpc>
              <a:spcBef>
                <a:spcPts val="480"/>
              </a:spcBef>
              <a:spcAft>
                <a:spcPts val="0"/>
              </a:spcAft>
              <a:buClr>
                <a:schemeClr val="dk1"/>
              </a:buClr>
              <a:buSzPts val="2400"/>
              <a:buChar char="•"/>
            </a:pPr>
            <a:r>
              <a:rPr lang="en-US"/>
              <a:t>Build </a:t>
            </a:r>
            <a:r>
              <a:rPr i="1" lang="en-US"/>
              <a:t>Deep</a:t>
            </a:r>
            <a:r>
              <a:rPr lang="en-US"/>
              <a:t> </a:t>
            </a:r>
            <a:r>
              <a:rPr i="1" lang="en-US"/>
              <a:t>Structure</a:t>
            </a:r>
            <a:endParaRPr/>
          </a:p>
          <a:p>
            <a:pPr indent="-228600" lvl="3" marL="1600200" rtl="0" algn="l">
              <a:lnSpc>
                <a:spcPct val="90000"/>
              </a:lnSpc>
              <a:spcBef>
                <a:spcPts val="400"/>
              </a:spcBef>
              <a:spcAft>
                <a:spcPts val="0"/>
              </a:spcAft>
              <a:buClr>
                <a:schemeClr val="dk1"/>
              </a:buClr>
              <a:buSzPts val="2000"/>
              <a:buChar char="–"/>
            </a:pPr>
            <a:r>
              <a:rPr lang="en-US"/>
              <a:t>Build from phrase structure rules</a:t>
            </a:r>
            <a:endParaRPr/>
          </a:p>
          <a:p>
            <a:pPr indent="-228600" lvl="3" marL="1600200" rtl="0" algn="l">
              <a:lnSpc>
                <a:spcPct val="90000"/>
              </a:lnSpc>
              <a:spcBef>
                <a:spcPts val="400"/>
              </a:spcBef>
              <a:spcAft>
                <a:spcPts val="0"/>
              </a:spcAft>
              <a:buClr>
                <a:schemeClr val="dk1"/>
              </a:buClr>
              <a:buSzPts val="2000"/>
              <a:buChar char="–"/>
            </a:pPr>
            <a:r>
              <a:rPr lang="en-US"/>
              <a:t>One constituent at a time</a:t>
            </a:r>
            <a:endParaRPr/>
          </a:p>
          <a:p>
            <a:pPr indent="-228600" lvl="2" marL="1143000" rtl="0" algn="l">
              <a:lnSpc>
                <a:spcPct val="90000"/>
              </a:lnSpc>
              <a:spcBef>
                <a:spcPts val="480"/>
              </a:spcBef>
              <a:spcAft>
                <a:spcPts val="0"/>
              </a:spcAft>
              <a:buClr>
                <a:schemeClr val="dk1"/>
              </a:buClr>
              <a:buSzPts val="2400"/>
              <a:buChar char="•"/>
            </a:pPr>
            <a:r>
              <a:rPr lang="en-US"/>
              <a:t>Convert to </a:t>
            </a:r>
            <a:r>
              <a:rPr i="1" lang="en-US"/>
              <a:t>Surface</a:t>
            </a:r>
            <a:r>
              <a:rPr lang="en-US"/>
              <a:t> </a:t>
            </a:r>
            <a:r>
              <a:rPr i="1" lang="en-US"/>
              <a:t>Structure</a:t>
            </a:r>
            <a:endParaRPr/>
          </a:p>
          <a:p>
            <a:pPr indent="-228600" lvl="3" marL="1600200" rtl="0" algn="l">
              <a:lnSpc>
                <a:spcPct val="90000"/>
              </a:lnSpc>
              <a:spcBef>
                <a:spcPts val="400"/>
              </a:spcBef>
              <a:spcAft>
                <a:spcPts val="0"/>
              </a:spcAft>
              <a:buClr>
                <a:schemeClr val="dk1"/>
              </a:buClr>
              <a:buSzPts val="2000"/>
              <a:buChar char="–"/>
            </a:pPr>
            <a:r>
              <a:rPr lang="en-US"/>
              <a:t>Built from </a:t>
            </a:r>
            <a:r>
              <a:rPr i="1" lang="en-US"/>
              <a:t>transformations</a:t>
            </a:r>
            <a:r>
              <a:rPr lang="en-US"/>
              <a:t> that operate on the deep structure</a:t>
            </a:r>
            <a:endParaRPr/>
          </a:p>
          <a:p>
            <a:pPr indent="-228600" lvl="4" marL="2057400" rtl="0" algn="l">
              <a:lnSpc>
                <a:spcPct val="90000"/>
              </a:lnSpc>
              <a:spcBef>
                <a:spcPts val="400"/>
              </a:spcBef>
              <a:spcAft>
                <a:spcPts val="0"/>
              </a:spcAft>
              <a:buClr>
                <a:schemeClr val="dk1"/>
              </a:buClr>
              <a:buSzPts val="2000"/>
              <a:buChar char="»"/>
            </a:pPr>
            <a:r>
              <a:rPr lang="en-US"/>
              <a:t>Adding, deleting, moving</a:t>
            </a:r>
            <a:endParaRPr/>
          </a:p>
          <a:p>
            <a:pPr indent="-228600" lvl="3" marL="1600200" rtl="0" algn="l">
              <a:lnSpc>
                <a:spcPct val="90000"/>
              </a:lnSpc>
              <a:spcBef>
                <a:spcPts val="400"/>
              </a:spcBef>
              <a:spcAft>
                <a:spcPts val="0"/>
              </a:spcAft>
              <a:buClr>
                <a:schemeClr val="dk1"/>
              </a:buClr>
              <a:buSzPts val="2000"/>
              <a:buChar char="–"/>
            </a:pPr>
            <a:r>
              <a:rPr lang="en-US"/>
              <a:t>Operate on entire strings of constituents</a:t>
            </a:r>
            <a:endParaRPr/>
          </a:p>
        </p:txBody>
      </p:sp>
      <p:grpSp>
        <p:nvGrpSpPr>
          <p:cNvPr id="121" name="Google Shape;121;p18"/>
          <p:cNvGrpSpPr/>
          <p:nvPr/>
        </p:nvGrpSpPr>
        <p:grpSpPr>
          <a:xfrm>
            <a:off x="6172200" y="3200400"/>
            <a:ext cx="1828800" cy="914400"/>
            <a:chOff x="1008" y="3600"/>
            <a:chExt cx="1152" cy="576"/>
          </a:xfrm>
        </p:grpSpPr>
        <p:sp>
          <p:nvSpPr>
            <p:cNvPr id="122" name="Google Shape;122;p18"/>
            <p:cNvSpPr/>
            <p:nvPr/>
          </p:nvSpPr>
          <p:spPr>
            <a:xfrm>
              <a:off x="1008" y="3600"/>
              <a:ext cx="1152" cy="576"/>
            </a:xfrm>
            <a:prstGeom prst="rect">
              <a:avLst/>
            </a:prstGeom>
            <a:solidFill>
              <a:srgbClr val="3399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8"/>
            <p:cNvSpPr txBox="1"/>
            <p:nvPr/>
          </p:nvSpPr>
          <p:spPr>
            <a:xfrm>
              <a:off x="1056" y="3648"/>
              <a:ext cx="1056" cy="487"/>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b="1" lang="en-US" sz="1400">
                  <a:solidFill>
                    <a:schemeClr val="lt1"/>
                  </a:solidFill>
                  <a:latin typeface="Calibri"/>
                  <a:ea typeface="Calibri"/>
                  <a:cs typeface="Calibri"/>
                  <a:sym typeface="Calibri"/>
                </a:rPr>
                <a:t>S --&gt; NP VP</a:t>
              </a:r>
              <a:endParaRPr/>
            </a:p>
            <a:p>
              <a:pPr indent="0" lvl="0" marL="0" marR="0" rtl="0" algn="l">
                <a:lnSpc>
                  <a:spcPct val="70000"/>
                </a:lnSpc>
                <a:spcBef>
                  <a:spcPts val="280"/>
                </a:spcBef>
                <a:spcAft>
                  <a:spcPts val="0"/>
                </a:spcAft>
                <a:buNone/>
              </a:pPr>
              <a:r>
                <a:rPr b="1" lang="en-US" sz="1400">
                  <a:solidFill>
                    <a:schemeClr val="lt1"/>
                  </a:solidFill>
                  <a:latin typeface="Calibri"/>
                  <a:ea typeface="Calibri"/>
                  <a:cs typeface="Calibri"/>
                  <a:sym typeface="Calibri"/>
                </a:rPr>
                <a:t>VP --&gt; V (NP)</a:t>
              </a:r>
              <a:endParaRPr/>
            </a:p>
            <a:p>
              <a:pPr indent="0" lvl="0" marL="0" marR="0" rtl="0" algn="l">
                <a:spcBef>
                  <a:spcPts val="280"/>
                </a:spcBef>
                <a:spcAft>
                  <a:spcPts val="0"/>
                </a:spcAft>
                <a:buNone/>
              </a:pPr>
              <a:r>
                <a:rPr b="1" lang="en-US" sz="1400">
                  <a:solidFill>
                    <a:schemeClr val="lt1"/>
                  </a:solidFill>
                  <a:latin typeface="Calibri"/>
                  <a:ea typeface="Calibri"/>
                  <a:cs typeface="Calibri"/>
                  <a:sym typeface="Calibri"/>
                </a:rPr>
                <a:t>NP --&gt; (A) (ADJ) N</a:t>
              </a:r>
              <a:endParaRPr sz="1800">
                <a:solidFill>
                  <a:srgbClr val="F0F564"/>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Psychological reality of syntax</a:t>
            </a:r>
            <a:endParaRPr/>
          </a:p>
        </p:txBody>
      </p:sp>
      <p:sp>
        <p:nvSpPr>
          <p:cNvPr id="130" name="Google Shape;130;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960"/>
              <a:buChar char="•"/>
            </a:pPr>
            <a:r>
              <a:rPr lang="en-US" sz="2960"/>
              <a:t>Derivational theory of complexity</a:t>
            </a:r>
            <a:endParaRPr/>
          </a:p>
          <a:p>
            <a:pPr indent="-285750" lvl="1" marL="742950" rtl="0" algn="l">
              <a:spcBef>
                <a:spcPts val="518"/>
              </a:spcBef>
              <a:spcAft>
                <a:spcPts val="0"/>
              </a:spcAft>
              <a:buClr>
                <a:schemeClr val="dk1"/>
              </a:buClr>
              <a:buSzPts val="2590"/>
              <a:buChar char="–"/>
            </a:pPr>
            <a:r>
              <a:rPr lang="en-US" sz="2590"/>
              <a:t>The more transformations, the more complex</a:t>
            </a:r>
            <a:endParaRPr/>
          </a:p>
          <a:p>
            <a:pPr indent="-228600" lvl="2" marL="1143000" rtl="0" algn="l">
              <a:spcBef>
                <a:spcPts val="444"/>
              </a:spcBef>
              <a:spcAft>
                <a:spcPts val="0"/>
              </a:spcAft>
              <a:buClr>
                <a:schemeClr val="dk1"/>
              </a:buClr>
              <a:buSzPts val="2220"/>
              <a:buChar char="•"/>
            </a:pPr>
            <a:r>
              <a:rPr lang="en-US" sz="2220"/>
              <a:t>The boy was bitten by the wolf</a:t>
            </a:r>
            <a:endParaRPr/>
          </a:p>
          <a:p>
            <a:pPr indent="-228600" lvl="2" marL="1143000" rtl="0" algn="l">
              <a:spcBef>
                <a:spcPts val="444"/>
              </a:spcBef>
              <a:spcAft>
                <a:spcPts val="0"/>
              </a:spcAft>
              <a:buClr>
                <a:schemeClr val="dk1"/>
              </a:buClr>
              <a:buSzPts val="2220"/>
              <a:buChar char="•"/>
            </a:pPr>
            <a:r>
              <a:rPr lang="en-US" sz="2220"/>
              <a:t>The boy was bitten. (involves deletion)</a:t>
            </a:r>
            <a:endParaRPr/>
          </a:p>
          <a:p>
            <a:pPr indent="-228600" lvl="2" marL="1143000" rtl="0" algn="l">
              <a:spcBef>
                <a:spcPts val="444"/>
              </a:spcBef>
              <a:spcAft>
                <a:spcPts val="0"/>
              </a:spcAft>
              <a:buClr>
                <a:schemeClr val="dk1"/>
              </a:buClr>
              <a:buSzPts val="2220"/>
              <a:buChar char="•"/>
            </a:pPr>
            <a:r>
              <a:rPr lang="en-US" sz="2220"/>
              <a:t>No evidence for more processing of the second sentence</a:t>
            </a:r>
            <a:endParaRPr/>
          </a:p>
          <a:p>
            <a:pPr indent="-285750" lvl="1" marL="742950" rtl="0" algn="l">
              <a:spcBef>
                <a:spcPts val="518"/>
              </a:spcBef>
              <a:spcAft>
                <a:spcPts val="0"/>
              </a:spcAft>
              <a:buClr>
                <a:schemeClr val="dk1"/>
              </a:buClr>
              <a:buSzPts val="2590"/>
              <a:buChar char="–"/>
            </a:pPr>
            <a:r>
              <a:rPr lang="en-US" sz="2590"/>
              <a:t>Evidence for (trace)</a:t>
            </a:r>
            <a:endParaRPr/>
          </a:p>
          <a:p>
            <a:pPr indent="-228600" lvl="2" marL="1143000" rtl="0" algn="l">
              <a:spcBef>
                <a:spcPts val="444"/>
              </a:spcBef>
              <a:spcAft>
                <a:spcPts val="0"/>
              </a:spcAft>
              <a:buClr>
                <a:schemeClr val="dk1"/>
              </a:buClr>
              <a:buSzPts val="2220"/>
              <a:buChar char="•"/>
            </a:pPr>
            <a:r>
              <a:rPr lang="en-US" sz="2220"/>
              <a:t>Some recent evidence or reactivation of moved constituent at the trace position</a:t>
            </a:r>
            <a:endParaRPr/>
          </a:p>
          <a:p>
            <a:pPr indent="-342900" lvl="0" marL="342900" rtl="0" algn="l">
              <a:spcBef>
                <a:spcPts val="592"/>
              </a:spcBef>
              <a:spcAft>
                <a:spcPts val="0"/>
              </a:spcAft>
              <a:buClr>
                <a:schemeClr val="dk1"/>
              </a:buClr>
              <a:buSzPts val="2960"/>
              <a:buChar char="•"/>
            </a:pPr>
            <a:r>
              <a:rPr lang="en-US" sz="2960"/>
              <a:t>Evidence for syntax</a:t>
            </a:r>
            <a:endParaRPr/>
          </a:p>
          <a:p>
            <a:pPr indent="-285750" lvl="1" marL="742950" rtl="0" algn="l">
              <a:spcBef>
                <a:spcPts val="518"/>
              </a:spcBef>
              <a:spcAft>
                <a:spcPts val="0"/>
              </a:spcAft>
              <a:buClr>
                <a:schemeClr val="dk1"/>
              </a:buClr>
              <a:buSzPts val="2590"/>
              <a:buChar char="–"/>
            </a:pPr>
            <a:r>
              <a:rPr lang="en-US" sz="2590"/>
              <a:t>Syntactic priming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36" name="Google Shape;136;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240"/>
              <a:buChar char="•"/>
            </a:pPr>
            <a:r>
              <a:rPr lang="en-US" sz="2240"/>
              <a:t>Miller and McKean (1964) (quoted by Harley 1996) and Fodor 1974) argued that the more transformations there are in a sentence, the more difficult it would be to process.  They looked at ‘detransformation’ reaction times to the sentences such as:</a:t>
            </a:r>
            <a:endParaRPr sz="2240"/>
          </a:p>
          <a:p>
            <a:pPr indent="-342900" lvl="0" marL="342900" rtl="0" algn="l">
              <a:lnSpc>
                <a:spcPct val="80000"/>
              </a:lnSpc>
              <a:spcBef>
                <a:spcPts val="448"/>
              </a:spcBef>
              <a:spcAft>
                <a:spcPts val="0"/>
              </a:spcAft>
              <a:buClr>
                <a:schemeClr val="dk1"/>
              </a:buClr>
              <a:buSzPts val="2240"/>
              <a:buChar char="•"/>
            </a:pPr>
            <a:r>
              <a:rPr lang="en-US" sz="2240"/>
              <a:t>The robot shoots the ghost. (0 transformations, active affirmative)</a:t>
            </a:r>
            <a:endParaRPr sz="2240"/>
          </a:p>
          <a:p>
            <a:pPr indent="-342900" lvl="0" marL="342900" rtl="0" algn="l">
              <a:lnSpc>
                <a:spcPct val="80000"/>
              </a:lnSpc>
              <a:spcBef>
                <a:spcPts val="448"/>
              </a:spcBef>
              <a:spcAft>
                <a:spcPts val="0"/>
              </a:spcAft>
              <a:buClr>
                <a:schemeClr val="dk1"/>
              </a:buClr>
              <a:buSzPts val="2240"/>
              <a:buChar char="•"/>
            </a:pPr>
            <a:r>
              <a:rPr lang="en-US" sz="2240"/>
              <a:t>The ghost is shot by the robot. (1 transformation, passive affirmative)</a:t>
            </a:r>
            <a:endParaRPr sz="2240"/>
          </a:p>
          <a:p>
            <a:pPr indent="-342900" lvl="0" marL="342900" rtl="0" algn="l">
              <a:lnSpc>
                <a:spcPct val="80000"/>
              </a:lnSpc>
              <a:spcBef>
                <a:spcPts val="448"/>
              </a:spcBef>
              <a:spcAft>
                <a:spcPts val="0"/>
              </a:spcAft>
              <a:buClr>
                <a:schemeClr val="dk1"/>
              </a:buClr>
              <a:buSzPts val="2240"/>
              <a:buChar char="•"/>
            </a:pPr>
            <a:r>
              <a:rPr lang="en-US" sz="2240"/>
              <a:t>Is the ghost not shot by the robot? (3 transformations, passive, negative, question)</a:t>
            </a:r>
            <a:endParaRPr sz="2240"/>
          </a:p>
          <a:p>
            <a:pPr indent="-342900" lvl="0" marL="342900" rtl="0" algn="l">
              <a:lnSpc>
                <a:spcPct val="80000"/>
              </a:lnSpc>
              <a:spcBef>
                <a:spcPts val="448"/>
              </a:spcBef>
              <a:spcAft>
                <a:spcPts val="0"/>
              </a:spcAft>
              <a:buClr>
                <a:schemeClr val="dk1"/>
              </a:buClr>
              <a:buSzPts val="2240"/>
              <a:buChar char="•"/>
            </a:pPr>
            <a:r>
              <a:rPr lang="en-US" sz="2240"/>
              <a:t>Miller and McKean discovered that the time it took to comprehend sentences was directly related to the number of transformations in them. ‘This was interpreted as supporting the psychological reality of transformational grammar.’  (Harley 1996)</a:t>
            </a:r>
            <a:endParaRPr sz="2240"/>
          </a:p>
          <a:p>
            <a:pPr indent="-200660" lvl="0" marL="34290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Problems with DTC</a:t>
            </a:r>
            <a:endParaRPr/>
          </a:p>
        </p:txBody>
      </p:sp>
      <p:sp>
        <p:nvSpPr>
          <p:cNvPr id="142" name="Google Shape;142;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400"/>
              <a:buChar char="•"/>
            </a:pPr>
            <a:r>
              <a:rPr lang="en-US" sz="1400"/>
              <a:t>A syntactically complex but semantically simple construction will probably take less time than a syntactically simple but semantically complex construction.  According to Fodor (1974) ‘there is a residual interaction of response time with the truth or falsity of the sentence, which suggests that some purely semantic variable is operative (Fodor 1974).</a:t>
            </a:r>
            <a:endParaRPr/>
          </a:p>
          <a:p>
            <a:pPr indent="-254000" lvl="0" marL="342900" rtl="0" algn="l">
              <a:spcBef>
                <a:spcPts val="280"/>
              </a:spcBef>
              <a:spcAft>
                <a:spcPts val="0"/>
              </a:spcAft>
              <a:buClr>
                <a:schemeClr val="dk1"/>
              </a:buClr>
              <a:buSzPts val="1400"/>
              <a:buNone/>
            </a:pPr>
            <a:r>
              <a:t/>
            </a:r>
            <a:endParaRPr sz="1400"/>
          </a:p>
          <a:p>
            <a:pPr indent="-342900" lvl="0" marL="342900" rtl="0" algn="l">
              <a:spcBef>
                <a:spcPts val="280"/>
              </a:spcBef>
              <a:spcAft>
                <a:spcPts val="0"/>
              </a:spcAft>
              <a:buClr>
                <a:schemeClr val="dk1"/>
              </a:buClr>
              <a:buSzPts val="1400"/>
              <a:buChar char="•"/>
            </a:pPr>
            <a:r>
              <a:rPr lang="en-US" sz="1400"/>
              <a:t>Another area of objection on DTC came from computer processing models.  The notion that complex structures will take longer to process because the have more underlying transformation to be sorted out assumes that these underlying transformations are processed in a linear way.  People argued that this may not necessarily be the case.  What about parallel processing in which multiple computations are done at the same time?</a:t>
            </a:r>
            <a:endParaRPr/>
          </a:p>
          <a:p>
            <a:pPr indent="-254000" lvl="0" marL="342900" rtl="0" algn="l">
              <a:spcBef>
                <a:spcPts val="280"/>
              </a:spcBef>
              <a:spcAft>
                <a:spcPts val="0"/>
              </a:spcAft>
              <a:buClr>
                <a:schemeClr val="dk1"/>
              </a:buClr>
              <a:buSzPts val="1400"/>
              <a:buNone/>
            </a:pPr>
            <a:r>
              <a:t/>
            </a:r>
            <a:endParaRPr sz="1400"/>
          </a:p>
          <a:p>
            <a:pPr indent="-342900" lvl="0" marL="342900" rtl="0" algn="l">
              <a:spcBef>
                <a:spcPts val="280"/>
              </a:spcBef>
              <a:spcAft>
                <a:spcPts val="0"/>
              </a:spcAft>
              <a:buClr>
                <a:schemeClr val="dk1"/>
              </a:buClr>
              <a:buSzPts val="1400"/>
              <a:buChar char="•"/>
            </a:pPr>
            <a:r>
              <a:rPr lang="en-US" sz="1400"/>
              <a:t>The apparent failure of the DTC had some profound after effects.  According to Harley (1996) this ‘has effectively led to a separation of linguistics and psycholinguistics’.  Miller who earlier on provided the first ever empirical support for the psychological reality of TG grammar, later came to believe that all the time taken in sentence processing was used in semantic operations.  Another group of scholars held Transformational Generative Grammar responsible for the failure of DTC by asking whether the failure was due to the poor syntactic theory?  This led to a substantial modification of TG theory.</a:t>
            </a:r>
            <a:endParaRPr/>
          </a:p>
          <a:p>
            <a:pPr indent="-342900" lvl="0" marL="342900" rtl="0" algn="l">
              <a:spcBef>
                <a:spcPts val="280"/>
              </a:spcBef>
              <a:spcAft>
                <a:spcPts val="0"/>
              </a:spcAft>
              <a:buClr>
                <a:schemeClr val="dk1"/>
              </a:buClr>
              <a:buSzPts val="1400"/>
              <a:buChar char="•"/>
            </a:pPr>
            <a:r>
              <a:rPr lang="en-US" sz="1400"/>
              <a:t>Fodor, J. (1974) </a:t>
            </a:r>
            <a:r>
              <a:rPr i="1" lang="en-US" sz="1400"/>
              <a:t>The Psychology of Language</a:t>
            </a:r>
            <a:r>
              <a:rPr lang="en-US" sz="1400"/>
              <a:t>. McGraw-Hill Book Company. New York.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