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1733-BD00-4EDE-A311-99385E25C81A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0C09-0073-4624-97D5-50C61D1FC2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1733-BD00-4EDE-A311-99385E25C81A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0C09-0073-4624-97D5-50C61D1FC2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1733-BD00-4EDE-A311-99385E25C81A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0C09-0073-4624-97D5-50C61D1FC2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1733-BD00-4EDE-A311-99385E25C81A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0C09-0073-4624-97D5-50C61D1FC2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1733-BD00-4EDE-A311-99385E25C81A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0C09-0073-4624-97D5-50C61D1FC2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1733-BD00-4EDE-A311-99385E25C81A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0C09-0073-4624-97D5-50C61D1FC2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1733-BD00-4EDE-A311-99385E25C81A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0C09-0073-4624-97D5-50C61D1FC2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1733-BD00-4EDE-A311-99385E25C81A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0C09-0073-4624-97D5-50C61D1FC2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1733-BD00-4EDE-A311-99385E25C81A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0C09-0073-4624-97D5-50C61D1FC2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1733-BD00-4EDE-A311-99385E25C81A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0C09-0073-4624-97D5-50C61D1FC2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1733-BD00-4EDE-A311-99385E25C81A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0C09-0073-4624-97D5-50C61D1FC2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11733-BD00-4EDE-A311-99385E25C81A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10C09-0073-4624-97D5-50C61D1FC2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 do we make sense of sentences?</a:t>
            </a:r>
          </a:p>
          <a:p>
            <a:r>
              <a:rPr lang="en-US" dirty="0" smtClean="0"/>
              <a:t>How structural computation creates meaning?</a:t>
            </a:r>
          </a:p>
          <a:p>
            <a:r>
              <a:rPr lang="en-US" dirty="0" smtClean="0"/>
              <a:t>Does meaning affect structural computation?</a:t>
            </a:r>
          </a:p>
          <a:p>
            <a:r>
              <a:rPr lang="en-US" dirty="0" smtClean="0"/>
              <a:t>Is parsing autonomous?</a:t>
            </a:r>
          </a:p>
          <a:p>
            <a:r>
              <a:rPr lang="en-US" dirty="0" smtClean="0"/>
              <a:t>Why some sentences are ambiguous?</a:t>
            </a:r>
          </a:p>
          <a:p>
            <a:r>
              <a:rPr lang="en-US" dirty="0" smtClean="0"/>
              <a:t>How do we recover from ambiguity?</a:t>
            </a:r>
          </a:p>
          <a:p>
            <a:r>
              <a:rPr lang="en-US" dirty="0" smtClean="0"/>
              <a:t>Serial </a:t>
            </a:r>
            <a:r>
              <a:rPr lang="en-US" dirty="0" err="1" smtClean="0"/>
              <a:t>vs</a:t>
            </a:r>
            <a:r>
              <a:rPr lang="en-US" dirty="0" smtClean="0"/>
              <a:t> parallel processing</a:t>
            </a:r>
          </a:p>
          <a:p>
            <a:r>
              <a:rPr lang="en-US" dirty="0" smtClean="0"/>
              <a:t>Behavioral and neural data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</a:t>
            </a:r>
            <a:r>
              <a:rPr lang="en-US" dirty="0" err="1" smtClean="0"/>
              <a:t>stretegy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Minimal attachment ( Parser builds the simplest structure)</a:t>
            </a:r>
          </a:p>
          <a:p>
            <a:r>
              <a:rPr lang="en-US" dirty="0" smtClean="0"/>
              <a:t>Late closure ( upcoming phrases are integrated)</a:t>
            </a:r>
          </a:p>
          <a:p>
            <a:r>
              <a:rPr lang="en-US" dirty="0" smtClean="0"/>
              <a:t>(John said) (he would leave yesterday)</a:t>
            </a:r>
          </a:p>
          <a:p>
            <a:r>
              <a:rPr lang="en-US" i="1" dirty="0" smtClean="0"/>
              <a:t>John said (he would leave) yesterday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6"/>
          <p:cNvSpPr txBox="1">
            <a:spLocks noChangeArrowheads="1"/>
          </p:cNvSpPr>
          <p:nvPr/>
        </p:nvSpPr>
        <p:spPr bwMode="auto">
          <a:xfrm>
            <a:off x="755650" y="1773238"/>
            <a:ext cx="7667625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ru-RU" sz="2800">
                <a:solidFill>
                  <a:srgbClr val="000000"/>
                </a:solidFill>
              </a:rPr>
              <a:t>The criminal shot</a:t>
            </a:r>
          </a:p>
          <a:p>
            <a:pPr eaLnBrk="1" hangingPunct="1"/>
            <a:endParaRPr lang="ru-RU" altLang="ru-RU" sz="2800">
              <a:solidFill>
                <a:srgbClr val="000000"/>
              </a:solidFill>
            </a:endParaRPr>
          </a:p>
          <a:p>
            <a:pPr eaLnBrk="1" hangingPunct="1"/>
            <a:r>
              <a:rPr lang="en-US" altLang="ru-RU" sz="2800">
                <a:solidFill>
                  <a:srgbClr val="000000"/>
                </a:solidFill>
              </a:rPr>
              <a:t>the </a:t>
            </a:r>
            <a:r>
              <a:rPr lang="en-US" altLang="ru-RU" sz="2800" b="1">
                <a:solidFill>
                  <a:srgbClr val="000000"/>
                </a:solidFill>
              </a:rPr>
              <a:t>servant</a:t>
            </a:r>
            <a:r>
              <a:rPr lang="en-US" altLang="ru-RU" sz="2800">
                <a:solidFill>
                  <a:srgbClr val="000000"/>
                </a:solidFill>
              </a:rPr>
              <a:t> of the </a:t>
            </a:r>
            <a:r>
              <a:rPr lang="en-US" altLang="ru-RU" sz="2800" b="1">
                <a:solidFill>
                  <a:srgbClr val="000000"/>
                </a:solidFill>
              </a:rPr>
              <a:t>actress</a:t>
            </a:r>
            <a:r>
              <a:rPr lang="en-US" altLang="ru-RU" sz="2800">
                <a:solidFill>
                  <a:srgbClr val="000000"/>
                </a:solidFill>
              </a:rPr>
              <a:t> who was on the balcony</a:t>
            </a:r>
            <a:endParaRPr lang="ru-RU" altLang="ru-RU" sz="2800">
              <a:solidFill>
                <a:srgbClr val="000000"/>
              </a:solidFill>
            </a:endParaRPr>
          </a:p>
        </p:txBody>
      </p:sp>
      <p:sp>
        <p:nvSpPr>
          <p:cNvPr id="7171" name="Text Box 7"/>
          <p:cNvSpPr txBox="1">
            <a:spLocks noChangeArrowheads="1"/>
          </p:cNvSpPr>
          <p:nvPr/>
        </p:nvSpPr>
        <p:spPr bwMode="auto">
          <a:xfrm>
            <a:off x="1260475" y="4797425"/>
            <a:ext cx="2376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ru-RU" sz="2400">
                <a:solidFill>
                  <a:srgbClr val="000000"/>
                </a:solidFill>
              </a:rPr>
              <a:t>the servant</a:t>
            </a:r>
            <a:endParaRPr lang="ru-RU" altLang="ru-RU" sz="2400">
              <a:solidFill>
                <a:srgbClr val="000000"/>
              </a:solidFill>
            </a:endParaRPr>
          </a:p>
        </p:txBody>
      </p:sp>
      <p:sp>
        <p:nvSpPr>
          <p:cNvPr id="7172" name="Text Box 8"/>
          <p:cNvSpPr txBox="1">
            <a:spLocks noChangeArrowheads="1"/>
          </p:cNvSpPr>
          <p:nvPr/>
        </p:nvSpPr>
        <p:spPr bwMode="auto">
          <a:xfrm>
            <a:off x="5148263" y="4797425"/>
            <a:ext cx="2197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ru-RU" sz="2400">
                <a:solidFill>
                  <a:srgbClr val="000000"/>
                </a:solidFill>
              </a:rPr>
              <a:t>the actress</a:t>
            </a:r>
            <a:endParaRPr lang="ru-RU" altLang="ru-RU" sz="2400">
              <a:solidFill>
                <a:srgbClr val="000000"/>
              </a:solidFill>
            </a:endParaRPr>
          </a:p>
        </p:txBody>
      </p:sp>
      <p:sp>
        <p:nvSpPr>
          <p:cNvPr id="276489" name="Text Box 9"/>
          <p:cNvSpPr txBox="1">
            <a:spLocks noChangeArrowheads="1"/>
          </p:cNvSpPr>
          <p:nvPr/>
        </p:nvSpPr>
        <p:spPr bwMode="auto">
          <a:xfrm>
            <a:off x="1620838" y="5373688"/>
            <a:ext cx="18002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ru-RU" sz="2000">
                <a:solidFill>
                  <a:srgbClr val="2B6F69"/>
                </a:solidFill>
              </a:rPr>
              <a:t>early closure</a:t>
            </a:r>
            <a:endParaRPr lang="ru-RU" altLang="ru-RU" sz="2000">
              <a:solidFill>
                <a:srgbClr val="2B6F69"/>
              </a:solidFill>
            </a:endParaRPr>
          </a:p>
        </p:txBody>
      </p:sp>
      <p:sp>
        <p:nvSpPr>
          <p:cNvPr id="276490" name="Text Box 10"/>
          <p:cNvSpPr txBox="1">
            <a:spLocks noChangeArrowheads="1"/>
          </p:cNvSpPr>
          <p:nvPr/>
        </p:nvSpPr>
        <p:spPr bwMode="auto">
          <a:xfrm>
            <a:off x="5508625" y="5405438"/>
            <a:ext cx="19446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ru-RU" sz="2000">
                <a:solidFill>
                  <a:srgbClr val="2B6F69"/>
                </a:solidFill>
              </a:rPr>
              <a:t>late closure</a:t>
            </a:r>
            <a:endParaRPr lang="ru-RU" altLang="ru-RU" sz="2000">
              <a:solidFill>
                <a:srgbClr val="2B6F69"/>
              </a:solidFill>
            </a:endParaRPr>
          </a:p>
        </p:txBody>
      </p:sp>
      <p:sp>
        <p:nvSpPr>
          <p:cNvPr id="7175" name="Text Box 11"/>
          <p:cNvSpPr txBox="1">
            <a:spLocks noChangeArrowheads="1"/>
          </p:cNvSpPr>
          <p:nvPr/>
        </p:nvSpPr>
        <p:spPr bwMode="auto">
          <a:xfrm>
            <a:off x="1763713" y="3933825"/>
            <a:ext cx="5832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altLang="ru-RU" sz="2800">
                <a:solidFill>
                  <a:srgbClr val="006666"/>
                </a:solidFill>
              </a:rPr>
              <a:t>Who was on the balcony</a:t>
            </a:r>
            <a:r>
              <a:rPr lang="ru-RU" altLang="ru-RU" sz="2800">
                <a:solidFill>
                  <a:srgbClr val="006666"/>
                </a:solidFill>
              </a:rPr>
              <a:t>?</a:t>
            </a:r>
          </a:p>
        </p:txBody>
      </p:sp>
      <p:sp>
        <p:nvSpPr>
          <p:cNvPr id="7176" name="Text Box 12"/>
          <p:cNvSpPr txBox="1">
            <a:spLocks noChangeArrowheads="1"/>
          </p:cNvSpPr>
          <p:nvPr/>
        </p:nvSpPr>
        <p:spPr bwMode="auto">
          <a:xfrm>
            <a:off x="611188" y="260350"/>
            <a:ext cx="7885112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ru-RU" sz="3200">
                <a:solidFill>
                  <a:srgbClr val="000000"/>
                </a:solidFill>
              </a:rPr>
              <a:t>Syntactic ambiguity</a:t>
            </a:r>
            <a:endParaRPr lang="ru-RU" altLang="ru-RU" sz="3200">
              <a:solidFill>
                <a:srgbClr val="000000"/>
              </a:solidFill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ru-RU" altLang="ru-RU" sz="2800">
                <a:solidFill>
                  <a:srgbClr val="2B6F69"/>
                </a:solidFill>
              </a:rPr>
              <a:t>(</a:t>
            </a:r>
            <a:r>
              <a:rPr lang="en-US" altLang="ru-RU" sz="2800">
                <a:solidFill>
                  <a:srgbClr val="2B6F69"/>
                </a:solidFill>
              </a:rPr>
              <a:t>early</a:t>
            </a:r>
            <a:r>
              <a:rPr lang="ru-RU" altLang="ru-RU" sz="2800">
                <a:solidFill>
                  <a:srgbClr val="2B6F69"/>
                </a:solidFill>
              </a:rPr>
              <a:t>/</a:t>
            </a:r>
            <a:r>
              <a:rPr lang="en-US" altLang="ru-RU" sz="2800">
                <a:solidFill>
                  <a:srgbClr val="2B6F69"/>
                </a:solidFill>
              </a:rPr>
              <a:t>late closure</a:t>
            </a:r>
            <a:r>
              <a:rPr lang="ru-RU" altLang="ru-RU" sz="2800">
                <a:solidFill>
                  <a:srgbClr val="2B6F69"/>
                </a:solidFill>
              </a:rPr>
              <a:t>)</a:t>
            </a:r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4354513" y="3141663"/>
            <a:ext cx="1081087" cy="358775"/>
          </a:xfrm>
          <a:custGeom>
            <a:avLst/>
            <a:gdLst>
              <a:gd name="T0" fmla="*/ 0 w 1137"/>
              <a:gd name="T1" fmla="*/ 2147483647 h 150"/>
              <a:gd name="T2" fmla="*/ 0 w 1137"/>
              <a:gd name="T3" fmla="*/ 2147483647 h 150"/>
              <a:gd name="T4" fmla="*/ 2147483647 w 1137"/>
              <a:gd name="T5" fmla="*/ 2147483647 h 150"/>
              <a:gd name="T6" fmla="*/ 2147483647 w 1137"/>
              <a:gd name="T7" fmla="*/ 0 h 150"/>
              <a:gd name="T8" fmla="*/ 0 60000 65536"/>
              <a:gd name="T9" fmla="*/ 0 60000 65536"/>
              <a:gd name="T10" fmla="*/ 0 60000 65536"/>
              <a:gd name="T11" fmla="*/ 0 60000 65536"/>
              <a:gd name="T12" fmla="*/ 0 w 1137"/>
              <a:gd name="T13" fmla="*/ 0 h 150"/>
              <a:gd name="T14" fmla="*/ 1137 w 1137"/>
              <a:gd name="T15" fmla="*/ 150 h 1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7" h="150">
                <a:moveTo>
                  <a:pt x="0" y="3"/>
                </a:moveTo>
                <a:lnTo>
                  <a:pt x="0" y="150"/>
                </a:lnTo>
                <a:lnTo>
                  <a:pt x="1137" y="150"/>
                </a:lnTo>
                <a:lnTo>
                  <a:pt x="1134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 type="none" w="med" len="med"/>
            <a:tailEnd type="arrow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9"/>
          <p:cNvSpPr>
            <a:spLocks/>
          </p:cNvSpPr>
          <p:nvPr/>
        </p:nvSpPr>
        <p:spPr bwMode="auto">
          <a:xfrm>
            <a:off x="2051050" y="2276475"/>
            <a:ext cx="3384550" cy="404813"/>
          </a:xfrm>
          <a:custGeom>
            <a:avLst/>
            <a:gdLst>
              <a:gd name="T0" fmla="*/ 0 w 3270"/>
              <a:gd name="T1" fmla="*/ 2147483647 h 187"/>
              <a:gd name="T2" fmla="*/ 0 w 3270"/>
              <a:gd name="T3" fmla="*/ 0 h 187"/>
              <a:gd name="T4" fmla="*/ 2147483647 w 3270"/>
              <a:gd name="T5" fmla="*/ 2147483647 h 187"/>
              <a:gd name="T6" fmla="*/ 2147483647 w 3270"/>
              <a:gd name="T7" fmla="*/ 2147483647 h 187"/>
              <a:gd name="T8" fmla="*/ 0 60000 65536"/>
              <a:gd name="T9" fmla="*/ 0 60000 65536"/>
              <a:gd name="T10" fmla="*/ 0 60000 65536"/>
              <a:gd name="T11" fmla="*/ 0 60000 65536"/>
              <a:gd name="T12" fmla="*/ 0 w 3270"/>
              <a:gd name="T13" fmla="*/ 0 h 187"/>
              <a:gd name="T14" fmla="*/ 3270 w 3270"/>
              <a:gd name="T15" fmla="*/ 187 h 1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70" h="187">
                <a:moveTo>
                  <a:pt x="0" y="141"/>
                </a:moveTo>
                <a:lnTo>
                  <a:pt x="0" y="0"/>
                </a:lnTo>
                <a:lnTo>
                  <a:pt x="3270" y="3"/>
                </a:lnTo>
                <a:lnTo>
                  <a:pt x="3264" y="187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 type="none" w="med" len="med"/>
            <a:tailEnd type="arrow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9" name="TextBox 15"/>
          <p:cNvSpPr txBox="1">
            <a:spLocks noChangeArrowheads="1"/>
          </p:cNvSpPr>
          <p:nvPr/>
        </p:nvSpPr>
        <p:spPr bwMode="auto">
          <a:xfrm>
            <a:off x="3852863" y="4868863"/>
            <a:ext cx="122396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ru-RU" altLang="ru-RU" sz="4800">
                <a:solidFill>
                  <a:srgbClr val="000000"/>
                </a:solidFill>
                <a:latin typeface="Arial Narrow" pitchFamily="34" charset="0"/>
              </a:rPr>
              <a:t>?</a:t>
            </a:r>
          </a:p>
        </p:txBody>
      </p:sp>
      <p:sp>
        <p:nvSpPr>
          <p:cNvPr id="7180" name="TextBox 16"/>
          <p:cNvSpPr txBox="1">
            <a:spLocks noChangeArrowheads="1"/>
          </p:cNvSpPr>
          <p:nvPr/>
        </p:nvSpPr>
        <p:spPr bwMode="auto">
          <a:xfrm>
            <a:off x="4284663" y="5805488"/>
            <a:ext cx="40322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ru-RU" sz="2400">
                <a:solidFill>
                  <a:srgbClr val="000000"/>
                </a:solidFill>
              </a:rPr>
              <a:t>dominates in English </a:t>
            </a:r>
            <a:endParaRPr lang="ru-RU" altLang="ru-RU" sz="2400">
              <a:solidFill>
                <a:srgbClr val="000000"/>
              </a:solidFill>
            </a:endParaRPr>
          </a:p>
        </p:txBody>
      </p:sp>
      <p:sp>
        <p:nvSpPr>
          <p:cNvPr id="7181" name="TextBox 16"/>
          <p:cNvSpPr txBox="1">
            <a:spLocks noChangeArrowheads="1"/>
          </p:cNvSpPr>
          <p:nvPr/>
        </p:nvSpPr>
        <p:spPr bwMode="auto">
          <a:xfrm>
            <a:off x="1081088" y="5805488"/>
            <a:ext cx="32035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ru-RU" sz="2400">
                <a:solidFill>
                  <a:srgbClr val="000000"/>
                </a:solidFill>
              </a:rPr>
              <a:t>dominates in Russian</a:t>
            </a:r>
            <a:endParaRPr lang="ru-RU" altLang="ru-RU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9" grpId="0"/>
      <p:bldP spid="276490" grpId="0"/>
      <p:bldP spid="1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99160"/>
          </a:xfrm>
        </p:spPr>
        <p:txBody>
          <a:bodyPr/>
          <a:lstStyle/>
          <a:p>
            <a:pPr algn="ctr"/>
            <a:r>
              <a:rPr lang="en-US" dirty="0" smtClean="0"/>
              <a:t>Models of reanalysis</a:t>
            </a:r>
            <a:endParaRPr lang="en-US" dirty="0"/>
          </a:p>
        </p:txBody>
      </p:sp>
      <p:pic>
        <p:nvPicPr>
          <p:cNvPr id="4" name="Picture 2" descr="C:\Users\Kate\Desktop\man thinking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8663"/>
            <a:ext cx="2238375" cy="37719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51909" y="1600200"/>
            <a:ext cx="505939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Goal of all models of reanalysis</a:t>
            </a:r>
            <a:r>
              <a:rPr lang="en-US" sz="2000" dirty="0" smtClean="0"/>
              <a:t> is to </a:t>
            </a:r>
          </a:p>
          <a:p>
            <a:r>
              <a:rPr lang="en-US" sz="2000" dirty="0" smtClean="0"/>
              <a:t>describe and motivate the mechanisms</a:t>
            </a:r>
          </a:p>
          <a:p>
            <a:r>
              <a:rPr lang="en-US" sz="2000" dirty="0" smtClean="0"/>
              <a:t>used by the  parser to detect errors, </a:t>
            </a:r>
          </a:p>
          <a:p>
            <a:r>
              <a:rPr lang="en-US" sz="2000" dirty="0" smtClean="0"/>
              <a:t>deduce useful information about the </a:t>
            </a:r>
          </a:p>
          <a:p>
            <a:r>
              <a:rPr lang="en-US" sz="2000" dirty="0" smtClean="0"/>
              <a:t>nature of the necessary repair from those </a:t>
            </a:r>
          </a:p>
          <a:p>
            <a:r>
              <a:rPr lang="en-US" sz="2000" dirty="0" smtClean="0"/>
              <a:t>errors, and ultimately to create successful</a:t>
            </a:r>
          </a:p>
          <a:p>
            <a:r>
              <a:rPr lang="en-US" sz="2000" dirty="0" smtClean="0"/>
              <a:t>parse.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132673" y="4343400"/>
            <a:ext cx="52164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Is reanalysis always successful? – No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=&gt;</a:t>
            </a:r>
          </a:p>
          <a:p>
            <a:r>
              <a:rPr lang="en-US" sz="2000" b="1" dirty="0" smtClean="0"/>
              <a:t>Another goal of models of reanalysis </a:t>
            </a:r>
            <a:r>
              <a:rPr lang="en-US" sz="2000" dirty="0" smtClean="0"/>
              <a:t>is to </a:t>
            </a:r>
          </a:p>
          <a:p>
            <a:r>
              <a:rPr lang="en-US" sz="2000" dirty="0" smtClean="0"/>
              <a:t>explain why it is that successful revision is </a:t>
            </a:r>
          </a:p>
          <a:p>
            <a:r>
              <a:rPr lang="en-US" sz="2000" dirty="0"/>
              <a:t>p</a:t>
            </a:r>
            <a:r>
              <a:rPr lang="en-US" sz="2000" dirty="0" smtClean="0"/>
              <a:t>ossible for some sentences but impossible </a:t>
            </a:r>
          </a:p>
          <a:p>
            <a:r>
              <a:rPr lang="en-US" sz="2000" dirty="0" smtClean="0"/>
              <a:t>for others.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422338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696200" cy="8991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 does influence the ease </a:t>
            </a:r>
            <a:br>
              <a:rPr lang="en-US" dirty="0" smtClean="0"/>
            </a:br>
            <a:r>
              <a:rPr lang="en-US" dirty="0" smtClean="0"/>
              <a:t>of reanalysis?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5007936"/>
          </a:xfrm>
        </p:spPr>
        <p:txBody>
          <a:bodyPr/>
          <a:lstStyle/>
          <a:p>
            <a:r>
              <a:rPr lang="en-US" dirty="0" smtClean="0"/>
              <a:t>Ferreira &amp; Henderson (1991, 1998) =&gt;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/>
              <a:t>While Anna dressed </a:t>
            </a:r>
            <a:r>
              <a:rPr lang="en-US" b="1" i="1" dirty="0" smtClean="0">
                <a:solidFill>
                  <a:srgbClr val="FF0000"/>
                </a:solidFill>
              </a:rPr>
              <a:t>the baby </a:t>
            </a:r>
            <a:r>
              <a:rPr lang="en-US" i="1" dirty="0" smtClean="0"/>
              <a:t>that was small and cute </a:t>
            </a:r>
            <a:r>
              <a:rPr lang="en-US" b="1" i="1" dirty="0" smtClean="0">
                <a:solidFill>
                  <a:srgbClr val="00B050"/>
                </a:solidFill>
              </a:rPr>
              <a:t>spit up </a:t>
            </a:r>
            <a:r>
              <a:rPr lang="en-US" i="1" dirty="0" smtClean="0"/>
              <a:t>on the bed.</a:t>
            </a:r>
          </a:p>
          <a:p>
            <a:pPr marL="3948113" indent="-3948113">
              <a:buNone/>
            </a:pPr>
            <a:r>
              <a:rPr lang="en-US" i="1" dirty="0" smtClean="0"/>
              <a:t>       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the error signal               the head of the  misanalysed phrase</a:t>
            </a:r>
          </a:p>
          <a:p>
            <a:pPr marL="0" indent="0">
              <a:buNone/>
            </a:pPr>
            <a:endParaRPr lang="en-US" sz="2200" b="1" dirty="0" smtClean="0"/>
          </a:p>
          <a:p>
            <a:pPr marL="0" indent="0">
              <a:buNone/>
            </a:pPr>
            <a:r>
              <a:rPr lang="en-US" sz="2200" b="1" dirty="0" smtClean="0"/>
              <a:t>Reanalysis is more difficult if the head of the misanalysed phrase is distant from the error signal! However, the length of the sentence is not important.</a:t>
            </a:r>
            <a:endParaRPr lang="en-US" sz="2200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57400" y="3191739"/>
            <a:ext cx="0" cy="232063"/>
          </a:xfrm>
          <a:prstGeom prst="straightConnector1">
            <a:avLst/>
          </a:prstGeom>
          <a:ln w="25400" cmpd="sng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76800" y="2819400"/>
            <a:ext cx="381000" cy="48837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9465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homsky t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85800"/>
            <a:ext cx="6991350" cy="5248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Sentence processing is computation</a:t>
            </a:r>
          </a:p>
          <a:p>
            <a:r>
              <a:rPr lang="en-US" dirty="0" smtClean="0"/>
              <a:t>Computation is rule based</a:t>
            </a:r>
          </a:p>
          <a:p>
            <a:r>
              <a:rPr lang="en-US" dirty="0" smtClean="0"/>
              <a:t>Is this deterministic or probabilistic?</a:t>
            </a:r>
          </a:p>
          <a:p>
            <a:r>
              <a:rPr lang="en-US" dirty="0" smtClean="0"/>
              <a:t>Chomsky’s approach is deterministic</a:t>
            </a:r>
          </a:p>
          <a:p>
            <a:r>
              <a:rPr lang="en-US" dirty="0" smtClean="0"/>
              <a:t>Semantics plays no role</a:t>
            </a:r>
            <a:br>
              <a:rPr lang="en-US" dirty="0" smtClean="0"/>
            </a:br>
            <a:r>
              <a:rPr lang="en-US" dirty="0" smtClean="0"/>
              <a:t>we can still understand completely meaningless sentences that are otherwise syntactically well formed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goal of studying sentence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Psychological reality of sentence parsing</a:t>
            </a:r>
          </a:p>
          <a:p>
            <a:pPr>
              <a:buNone/>
            </a:pPr>
            <a:r>
              <a:rPr lang="en-US" dirty="0" smtClean="0"/>
              <a:t>		WM, attention,  vision, perception</a:t>
            </a:r>
          </a:p>
          <a:p>
            <a:pPr>
              <a:buNone/>
            </a:pPr>
            <a:r>
              <a:rPr lang="en-US" dirty="0" smtClean="0"/>
              <a:t>	Modeling parsing</a:t>
            </a:r>
          </a:p>
          <a:p>
            <a:pPr>
              <a:buNone/>
            </a:pPr>
            <a:r>
              <a:rPr lang="en-US" dirty="0" smtClean="0"/>
              <a:t>A general theory of mental computation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914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96200" cy="5084136"/>
          </a:xfrm>
        </p:spPr>
        <p:txBody>
          <a:bodyPr/>
          <a:lstStyle/>
          <a:p>
            <a:r>
              <a:rPr lang="en-US" dirty="0" smtClean="0"/>
              <a:t>General goal was “to discover how people understand language”</a:t>
            </a:r>
          </a:p>
          <a:p>
            <a:r>
              <a:rPr lang="en-US" dirty="0" smtClean="0"/>
              <a:t>Many studies showed that people had problem understanding some sentences (if they are presented visually without punctuation):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While Anna dressed the baby spit up on the bed.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i="1" dirty="0" smtClean="0"/>
          </a:p>
        </p:txBody>
      </p:sp>
      <p:sp>
        <p:nvSpPr>
          <p:cNvPr id="4" name="Oval Callout 3"/>
          <p:cNvSpPr/>
          <p:nvPr/>
        </p:nvSpPr>
        <p:spPr>
          <a:xfrm>
            <a:off x="457200" y="4267200"/>
            <a:ext cx="2590800" cy="1981200"/>
          </a:xfrm>
          <a:prstGeom prst="wedgeEllipse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i="1" dirty="0" smtClean="0">
                <a:solidFill>
                  <a:schemeClr val="tx1"/>
                </a:solidFill>
              </a:rPr>
              <a:t>baby</a:t>
            </a:r>
            <a:r>
              <a:rPr lang="en-US" sz="2000" dirty="0" smtClean="0">
                <a:solidFill>
                  <a:schemeClr val="tx1"/>
                </a:solidFill>
              </a:rPr>
              <a:t> is the object of </a:t>
            </a:r>
            <a:r>
              <a:rPr lang="en-US" sz="2000" i="1" dirty="0" smtClean="0">
                <a:solidFill>
                  <a:schemeClr val="tx1"/>
                </a:solidFill>
              </a:rPr>
              <a:t>dressed</a:t>
            </a:r>
            <a:endParaRPr lang="en-US" sz="2000" i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Kate\Desktop\man think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038600"/>
            <a:ext cx="2314575" cy="2438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5638800" y="4572000"/>
            <a:ext cx="2438400" cy="1676400"/>
          </a:xfrm>
          <a:prstGeom prst="wedgeEllipse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When they encounter </a:t>
            </a:r>
            <a:r>
              <a:rPr lang="en-US" i="1" dirty="0" smtClean="0">
                <a:solidFill>
                  <a:schemeClr val="tx1"/>
                </a:solidFill>
              </a:rPr>
              <a:t>spit up </a:t>
            </a:r>
            <a:r>
              <a:rPr lang="en-US" dirty="0" smtClean="0">
                <a:solidFill>
                  <a:schemeClr val="tx1"/>
                </a:solidFill>
              </a:rPr>
              <a:t>=&gt; </a:t>
            </a:r>
            <a:r>
              <a:rPr lang="en-US" b="1" dirty="0" smtClean="0">
                <a:solidFill>
                  <a:srgbClr val="FF0000"/>
                </a:solidFill>
              </a:rPr>
              <a:t>error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135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Someone shot the servant of the actress who was on the balcony</a:t>
            </a:r>
          </a:p>
          <a:p>
            <a:r>
              <a:rPr lang="en-US" i="1" dirty="0" smtClean="0"/>
              <a:t>The cop chased the criminal with a fast car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Lexical</a:t>
            </a:r>
          </a:p>
          <a:p>
            <a:r>
              <a:rPr lang="en-US" dirty="0" smtClean="0"/>
              <a:t>Semantic</a:t>
            </a:r>
          </a:p>
          <a:p>
            <a:r>
              <a:rPr lang="en-US" dirty="0" smtClean="0"/>
              <a:t>structural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Garden path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horse raced passed the barn fell</a:t>
            </a:r>
            <a:endParaRPr lang="en-US" dirty="0"/>
          </a:p>
        </p:txBody>
      </p:sp>
      <p:pic>
        <p:nvPicPr>
          <p:cNvPr id="1026" name="Picture 2" descr="Image result for the horse raced past the barn fe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590800"/>
            <a:ext cx="4953000" cy="33672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Image result for the horse raced past the barn fe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95400"/>
            <a:ext cx="6991350" cy="5248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402</Words>
  <Application>Microsoft Office PowerPoint</Application>
  <PresentationFormat>On-screen Show (4:3)</PresentationFormat>
  <Paragraphs>74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Sentence processing</vt:lpstr>
      <vt:lpstr>Slide 2</vt:lpstr>
      <vt:lpstr>Computation</vt:lpstr>
      <vt:lpstr>What is the goal of studying sentence processing</vt:lpstr>
      <vt:lpstr>Slide 5</vt:lpstr>
      <vt:lpstr>Global ambiguity</vt:lpstr>
      <vt:lpstr>Ambiguity</vt:lpstr>
      <vt:lpstr>Garden path theory</vt:lpstr>
      <vt:lpstr>Slide 9</vt:lpstr>
      <vt:lpstr>Processing stretegy</vt:lpstr>
      <vt:lpstr>Slide 11</vt:lpstr>
      <vt:lpstr>Models of reanalysis</vt:lpstr>
      <vt:lpstr>What does influence the ease  of reanalysis? 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Sentence processing</dc:title>
  <dc:creator>ismail - [2010]</dc:creator>
  <cp:lastModifiedBy>ismail - [2010]</cp:lastModifiedBy>
  <cp:revision>16</cp:revision>
  <dcterms:created xsi:type="dcterms:W3CDTF">2018-01-24T05:03:33Z</dcterms:created>
  <dcterms:modified xsi:type="dcterms:W3CDTF">2019-01-30T05:28:03Z</dcterms:modified>
</cp:coreProperties>
</file>