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304" r:id="rId4"/>
    <p:sldId id="305" r:id="rId5"/>
    <p:sldId id="300" r:id="rId6"/>
    <p:sldId id="297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ontserrat Black" panose="020B0604020202020204" charset="0"/>
      <p:bold r:id="rId13"/>
      <p:boldItalic r:id="rId14"/>
    </p:embeddedFont>
    <p:embeddedFont>
      <p:font typeface="Montserrat Medium" panose="020B060402020202020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Proxima Nova Semibold" panose="020B0604020202020204" charset="0"/>
      <p:regular r:id="rId23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B8AAA-BB02-4FA9-B7FB-6EC0DA3C67C4}">
  <a:tblStyle styleId="{620B8AAA-BB02-4FA9-B7FB-6EC0DA3C6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g74aae2ac75_0_3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4" name="Google Shape;13804;g74aae2ac75_0_3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5200" y="824575"/>
            <a:ext cx="6052392" cy="3042644"/>
          </a:xfrm>
          <a:custGeom>
            <a:avLst/>
            <a:gdLst/>
            <a:ahLst/>
            <a:cxnLst/>
            <a:rect l="l" t="t" r="r" b="b"/>
            <a:pathLst>
              <a:path w="75733" h="38247" extrusionOk="0">
                <a:moveTo>
                  <a:pt x="0" y="0"/>
                </a:moveTo>
                <a:lnTo>
                  <a:pt x="0" y="38246"/>
                </a:lnTo>
                <a:lnTo>
                  <a:pt x="75733" y="38246"/>
                </a:lnTo>
                <a:lnTo>
                  <a:pt x="75733" y="0"/>
                </a:lnTo>
                <a:close/>
              </a:path>
            </a:pathLst>
          </a:custGeom>
          <a:solidFill>
            <a:srgbClr val="E9B72B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199" y="584694"/>
            <a:ext cx="424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55300" y="2637294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35243" y="548625"/>
            <a:ext cx="2770057" cy="97124"/>
          </a:xfrm>
          <a:custGeom>
            <a:avLst/>
            <a:gdLst/>
            <a:ahLst/>
            <a:cxnLst/>
            <a:rect l="l" t="t" r="r" b="b"/>
            <a:pathLst>
              <a:path w="50383" h="1676" extrusionOk="0">
                <a:moveTo>
                  <a:pt x="0" y="0"/>
                </a:moveTo>
                <a:lnTo>
                  <a:pt x="0" y="1676"/>
                </a:lnTo>
                <a:lnTo>
                  <a:pt x="50383" y="1676"/>
                </a:lnTo>
                <a:lnTo>
                  <a:pt x="50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124567" y="1397511"/>
            <a:ext cx="6481577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126698" y="423029"/>
            <a:ext cx="31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6183925" y="4844975"/>
            <a:ext cx="3045453" cy="125024"/>
          </a:xfrm>
          <a:custGeom>
            <a:avLst/>
            <a:gdLst/>
            <a:ahLst/>
            <a:cxnLst/>
            <a:rect l="l" t="t" r="r" b="b"/>
            <a:pathLst>
              <a:path w="36742" h="1913" extrusionOk="0">
                <a:moveTo>
                  <a:pt x="1" y="0"/>
                </a:moveTo>
                <a:lnTo>
                  <a:pt x="1" y="1913"/>
                </a:lnTo>
                <a:lnTo>
                  <a:pt x="36742" y="1913"/>
                </a:lnTo>
                <a:lnTo>
                  <a:pt x="36742" y="0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0550" y="1477500"/>
            <a:ext cx="129974" cy="3666000"/>
          </a:xfrm>
          <a:custGeom>
            <a:avLst/>
            <a:gdLst/>
            <a:ahLst/>
            <a:cxnLst/>
            <a:rect l="l" t="t" r="r" b="b"/>
            <a:pathLst>
              <a:path w="1913" h="20003" extrusionOk="0">
                <a:moveTo>
                  <a:pt x="0" y="1"/>
                </a:moveTo>
                <a:lnTo>
                  <a:pt x="0" y="20002"/>
                </a:lnTo>
                <a:lnTo>
                  <a:pt x="1913" y="20002"/>
                </a:lnTo>
                <a:lnTo>
                  <a:pt x="1913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/>
          <p:nvPr/>
        </p:nvSpPr>
        <p:spPr>
          <a:xfrm>
            <a:off x="6323925" y="0"/>
            <a:ext cx="2820097" cy="5639834"/>
          </a:xfrm>
          <a:custGeom>
            <a:avLst/>
            <a:gdLst/>
            <a:ahLst/>
            <a:cxnLst/>
            <a:rect l="l" t="t" r="r" b="b"/>
            <a:pathLst>
              <a:path w="23492" h="46981" extrusionOk="0">
                <a:moveTo>
                  <a:pt x="23491" y="0"/>
                </a:moveTo>
                <a:cubicBezTo>
                  <a:pt x="10539" y="0"/>
                  <a:pt x="0" y="10536"/>
                  <a:pt x="0" y="23490"/>
                </a:cubicBezTo>
                <a:cubicBezTo>
                  <a:pt x="0" y="36443"/>
                  <a:pt x="10539" y="46980"/>
                  <a:pt x="23491" y="46980"/>
                </a:cubicBezTo>
                <a:lnTo>
                  <a:pt x="23491" y="42791"/>
                </a:lnTo>
                <a:cubicBezTo>
                  <a:pt x="12849" y="42791"/>
                  <a:pt x="4191" y="34133"/>
                  <a:pt x="4191" y="23490"/>
                </a:cubicBezTo>
                <a:cubicBezTo>
                  <a:pt x="4191" y="12848"/>
                  <a:pt x="12849" y="4189"/>
                  <a:pt x="23491" y="4189"/>
                </a:cubicBezTo>
                <a:lnTo>
                  <a:pt x="23491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 rot="-5400000">
            <a:off x="6059285" y="2058837"/>
            <a:ext cx="2056529" cy="4112850"/>
          </a:xfrm>
          <a:custGeom>
            <a:avLst/>
            <a:gdLst/>
            <a:ahLst/>
            <a:cxnLst/>
            <a:rect l="l" t="t" r="r" b="b"/>
            <a:pathLst>
              <a:path w="25805" h="51609" extrusionOk="0">
                <a:moveTo>
                  <a:pt x="1" y="1"/>
                </a:moveTo>
                <a:lnTo>
                  <a:pt x="1" y="51608"/>
                </a:lnTo>
                <a:cubicBezTo>
                  <a:pt x="14251" y="51608"/>
                  <a:pt x="25804" y="40055"/>
                  <a:pt x="25804" y="25805"/>
                </a:cubicBezTo>
                <a:cubicBezTo>
                  <a:pt x="25804" y="11554"/>
                  <a:pt x="1425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660244" y="4460095"/>
            <a:ext cx="1929101" cy="469809"/>
            <a:chOff x="423350" y="-1313925"/>
            <a:chExt cx="834675" cy="203275"/>
          </a:xfrm>
        </p:grpSpPr>
        <p:sp>
          <p:nvSpPr>
            <p:cNvPr id="676" name="Google Shape;676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154825" y="0"/>
            <a:ext cx="83450" cy="5143429"/>
          </a:xfrm>
          <a:custGeom>
            <a:avLst/>
            <a:gdLst/>
            <a:ahLst/>
            <a:cxnLst/>
            <a:rect l="l" t="t" r="r" b="b"/>
            <a:pathLst>
              <a:path w="3338" h="73559" extrusionOk="0">
                <a:moveTo>
                  <a:pt x="1" y="1"/>
                </a:moveTo>
                <a:lnTo>
                  <a:pt x="1" y="73559"/>
                </a:lnTo>
                <a:lnTo>
                  <a:pt x="3337" y="73559"/>
                </a:lnTo>
                <a:lnTo>
                  <a:pt x="3337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275050" y="0"/>
            <a:ext cx="205300" cy="5143429"/>
          </a:xfrm>
          <a:custGeom>
            <a:avLst/>
            <a:gdLst/>
            <a:ahLst/>
            <a:cxnLst/>
            <a:rect l="l" t="t" r="r" b="b"/>
            <a:pathLst>
              <a:path w="8212" h="73559" extrusionOk="0">
                <a:moveTo>
                  <a:pt x="0" y="1"/>
                </a:moveTo>
                <a:lnTo>
                  <a:pt x="0" y="73559"/>
                </a:lnTo>
                <a:lnTo>
                  <a:pt x="8212" y="73559"/>
                </a:lnTo>
                <a:lnTo>
                  <a:pt x="8212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2871035" y="4460095"/>
            <a:ext cx="1929101" cy="469809"/>
            <a:chOff x="423350" y="-1313925"/>
            <a:chExt cx="834675" cy="203275"/>
          </a:xfrm>
        </p:grpSpPr>
        <p:sp>
          <p:nvSpPr>
            <p:cNvPr id="689" name="Google Shape;689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>
            <a:off x="5884980" y="1559397"/>
            <a:ext cx="3213109" cy="3571946"/>
            <a:chOff x="5884980" y="1559397"/>
            <a:chExt cx="3213109" cy="3571946"/>
          </a:xfrm>
        </p:grpSpPr>
        <p:sp>
          <p:nvSpPr>
            <p:cNvPr id="701" name="Google Shape;701;p26"/>
            <p:cNvSpPr/>
            <p:nvPr/>
          </p:nvSpPr>
          <p:spPr>
            <a:xfrm>
              <a:off x="8134371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8251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30557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134371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58251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030557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134371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58251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030557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134371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8251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030557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134371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858251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030557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108961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557054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005147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08961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557054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005147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108961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557054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005147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9052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559331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9007697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10909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559331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007697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134371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8251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9030557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134371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58251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9030557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134371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58251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30557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134371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58251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30557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8134371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858251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030557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108961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557054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005147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8108961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557054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005147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8108961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8557054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005147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8109052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8559331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007697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810909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8559331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007697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1039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58529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806576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254715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05358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91039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58529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806576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254715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702808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91039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358529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806576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54715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702808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91039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358529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06576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254715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702808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1039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358529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6806576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54715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702808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884980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333073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781166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229259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679948" y="15734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884980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333073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781166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229259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77398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884980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333073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781166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29259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677398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885071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335350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783716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1810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679948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8511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335350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83716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231810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7679948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91039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358529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806576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7254715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7705358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1039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58529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806576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7254715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7702808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1039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58529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06576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254715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702808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91039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358529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806576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7254715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7702808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1039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58529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806576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254715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702808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84980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333073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781166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29259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679948" y="353314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84980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333073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781166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7229259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7677398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884980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333073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781166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229259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77398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885071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335350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83716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231810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679948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88511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335350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783716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7231810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7679948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6"/>
          <p:cNvSpPr/>
          <p:nvPr/>
        </p:nvSpPr>
        <p:spPr>
          <a:xfrm>
            <a:off x="377051" y="1333375"/>
            <a:ext cx="4467467" cy="3810200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>
            <a:off x="377059" y="2166200"/>
            <a:ext cx="8389881" cy="2388500"/>
          </a:xfrm>
          <a:custGeom>
            <a:avLst/>
            <a:gdLst/>
            <a:ahLst/>
            <a:cxnLst/>
            <a:rect l="l" t="t" r="r" b="b"/>
            <a:pathLst>
              <a:path w="67197" h="30238" extrusionOk="0">
                <a:moveTo>
                  <a:pt x="0" y="0"/>
                </a:moveTo>
                <a:lnTo>
                  <a:pt x="0" y="30237"/>
                </a:lnTo>
                <a:lnTo>
                  <a:pt x="67196" y="30237"/>
                </a:lnTo>
                <a:lnTo>
                  <a:pt x="67196" y="0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6"/>
          <p:cNvGrpSpPr/>
          <p:nvPr/>
        </p:nvGrpSpPr>
        <p:grpSpPr>
          <a:xfrm>
            <a:off x="-423193" y="1333363"/>
            <a:ext cx="667111" cy="4267118"/>
            <a:chOff x="-73868" y="1333375"/>
            <a:chExt cx="667111" cy="4267118"/>
          </a:xfrm>
        </p:grpSpPr>
        <p:sp>
          <p:nvSpPr>
            <p:cNvPr id="864" name="Google Shape;864;p26"/>
            <p:cNvSpPr/>
            <p:nvPr/>
          </p:nvSpPr>
          <p:spPr>
            <a:xfrm>
              <a:off x="-73655" y="1333375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73868" y="1633180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73655" y="1933412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73868" y="2233217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73655" y="2533377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73655" y="2833467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73726" y="3133201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73655" y="3433432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73726" y="3733238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73655" y="4033469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73726" y="433320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73655" y="4633506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-73655" y="493345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6"/>
          <p:cNvSpPr/>
          <p:nvPr/>
        </p:nvSpPr>
        <p:spPr>
          <a:xfrm>
            <a:off x="525075" y="1559400"/>
            <a:ext cx="508018" cy="507915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7"/>
          <p:cNvSpPr/>
          <p:nvPr/>
        </p:nvSpPr>
        <p:spPr>
          <a:xfrm rot="-5400000">
            <a:off x="5324275" y="1323835"/>
            <a:ext cx="3819665" cy="3819665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27"/>
          <p:cNvGrpSpPr/>
          <p:nvPr/>
        </p:nvGrpSpPr>
        <p:grpSpPr>
          <a:xfrm>
            <a:off x="5690323" y="4749275"/>
            <a:ext cx="2996714" cy="164548"/>
            <a:chOff x="5690323" y="4749275"/>
            <a:chExt cx="2996714" cy="164548"/>
          </a:xfrm>
        </p:grpSpPr>
        <p:sp>
          <p:nvSpPr>
            <p:cNvPr id="881" name="Google Shape;881;p27"/>
            <p:cNvSpPr/>
            <p:nvPr/>
          </p:nvSpPr>
          <p:spPr>
            <a:xfrm>
              <a:off x="5743305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77707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611919" y="4749275"/>
              <a:ext cx="140811" cy="135399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8546321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690323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624630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558937" y="4778520"/>
              <a:ext cx="140811" cy="135304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8493244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8402078" y="123460"/>
            <a:ext cx="494184" cy="3160979"/>
            <a:chOff x="3250475" y="-1758600"/>
            <a:chExt cx="234700" cy="1501225"/>
          </a:xfrm>
        </p:grpSpPr>
        <p:sp>
          <p:nvSpPr>
            <p:cNvPr id="890" name="Google Shape;890;p27"/>
            <p:cNvSpPr/>
            <p:nvPr/>
          </p:nvSpPr>
          <p:spPr>
            <a:xfrm>
              <a:off x="3250550" y="-17586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0475" y="-16531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250550" y="-15475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250475" y="-14420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250550" y="-133642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250550" y="-123085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250525" y="-11254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50550" y="-10197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250525" y="-9143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250550" y="-8086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250525" y="-703225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250550" y="-597575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250550" y="-49205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7"/>
          <p:cNvSpPr/>
          <p:nvPr/>
        </p:nvSpPr>
        <p:spPr>
          <a:xfrm>
            <a:off x="-288891" y="4356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7"/>
          <p:cNvSpPr/>
          <p:nvPr/>
        </p:nvSpPr>
        <p:spPr>
          <a:xfrm>
            <a:off x="-288891" y="36906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-288891" y="3025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ctrTitle"/>
          </p:nvPr>
        </p:nvSpPr>
        <p:spPr>
          <a:xfrm>
            <a:off x="1769571" y="2163890"/>
            <a:ext cx="5358059" cy="90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sz="2400" dirty="0"/>
              <a:t>Python Variables and assignment statement </a:t>
            </a:r>
            <a:endParaRPr sz="2400"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1"/>
          </p:nvPr>
        </p:nvSpPr>
        <p:spPr>
          <a:xfrm>
            <a:off x="2271964" y="2967739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</a:rPr>
              <a:t>Mohit</a:t>
            </a:r>
            <a:endParaRPr sz="2400" b="1" dirty="0">
              <a:solidFill>
                <a:srgbClr val="7030A0"/>
              </a:solidFill>
            </a:endParaRPr>
          </a:p>
        </p:txBody>
      </p:sp>
      <p:sp>
        <p:nvSpPr>
          <p:cNvPr id="923" name="Google Shape;923;p30"/>
          <p:cNvSpPr/>
          <p:nvPr/>
        </p:nvSpPr>
        <p:spPr>
          <a:xfrm flipH="1">
            <a:off x="224747" y="2453240"/>
            <a:ext cx="2125386" cy="2125426"/>
          </a:xfrm>
          <a:custGeom>
            <a:avLst/>
            <a:gdLst/>
            <a:ahLst/>
            <a:cxnLst/>
            <a:rect l="l" t="t" r="r" b="b"/>
            <a:pathLst>
              <a:path w="38247" h="38246" extrusionOk="0">
                <a:moveTo>
                  <a:pt x="38247" y="1"/>
                </a:moveTo>
                <a:cubicBezTo>
                  <a:pt x="17123" y="1"/>
                  <a:pt x="0" y="17124"/>
                  <a:pt x="0" y="38246"/>
                </a:cubicBezTo>
                <a:lnTo>
                  <a:pt x="38247" y="38246"/>
                </a:lnTo>
                <a:lnTo>
                  <a:pt x="38247" y="1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flipH="1">
            <a:off x="-91901" y="4837822"/>
            <a:ext cx="3086651" cy="97123"/>
          </a:xfrm>
          <a:custGeom>
            <a:avLst/>
            <a:gdLst/>
            <a:ahLst/>
            <a:cxnLst/>
            <a:rect l="l" t="t" r="r" b="b"/>
            <a:pathLst>
              <a:path w="49847" h="1748" extrusionOk="0">
                <a:moveTo>
                  <a:pt x="0" y="0"/>
                </a:moveTo>
                <a:lnTo>
                  <a:pt x="0" y="1748"/>
                </a:lnTo>
                <a:lnTo>
                  <a:pt x="49847" y="1748"/>
                </a:lnTo>
                <a:lnTo>
                  <a:pt x="49847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flipH="1">
            <a:off x="452550" y="2279125"/>
            <a:ext cx="101425" cy="3042600"/>
          </a:xfrm>
          <a:custGeom>
            <a:avLst/>
            <a:gdLst/>
            <a:ahLst/>
            <a:cxnLst/>
            <a:rect l="l" t="t" r="r" b="b"/>
            <a:pathLst>
              <a:path w="1749" h="49846" extrusionOk="0">
                <a:moveTo>
                  <a:pt x="1" y="1"/>
                </a:moveTo>
                <a:lnTo>
                  <a:pt x="1" y="49846"/>
                </a:lnTo>
                <a:lnTo>
                  <a:pt x="1748" y="49846"/>
                </a:lnTo>
                <a:lnTo>
                  <a:pt x="1748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ython Logo PNG Transparent Images | PNG All">
            <a:extLst>
              <a:ext uri="{FF2B5EF4-FFF2-40B4-BE49-F238E27FC236}">
                <a16:creationId xmlns:a16="http://schemas.microsoft.com/office/drawing/2014/main" id="{8FAC69DB-1C63-4493-AEE5-6A49E636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40" y="759371"/>
            <a:ext cx="1355908" cy="17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1B4BE61B-1DF4-4FBF-B7DD-96A3A093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06" y="292633"/>
            <a:ext cx="1093685" cy="10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4484A-01B8-4977-AC61-DD62E86D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latino-Roman"/>
              </a:rPr>
              <a:t>Variable means linking of the data to a name.</a:t>
            </a:r>
            <a:endParaRPr lang="en-US" dirty="0"/>
          </a:p>
          <a:p>
            <a:endParaRPr lang="en-US" dirty="0"/>
          </a:p>
          <a:p>
            <a:r>
              <a:rPr lang="en-US" sz="1800" dirty="0">
                <a:latin typeface="Palatino-Roman"/>
              </a:rPr>
              <a:t>A</a:t>
            </a:r>
            <a:r>
              <a:rPr lang="en-US" sz="1800" b="0" i="0" u="none" strike="noStrike" baseline="0" dirty="0">
                <a:latin typeface="Palatino-Roman"/>
              </a:rPr>
              <a:t>ccording to the data-type, the interpreter reserves the memory space.</a:t>
            </a:r>
          </a:p>
          <a:p>
            <a:endParaRPr lang="en-US" sz="1800" dirty="0">
              <a:latin typeface="Palatino-Roman"/>
            </a:endParaRPr>
          </a:p>
          <a:p>
            <a:r>
              <a:rPr lang="en-US" sz="1800" dirty="0">
                <a:latin typeface="Palatino-Roman"/>
              </a:rPr>
              <a:t>V</a:t>
            </a:r>
            <a:r>
              <a:rPr lang="en-US" sz="1800" b="0" i="0" u="none" strike="noStrike" baseline="0" dirty="0">
                <a:latin typeface="Palatino-Roman"/>
              </a:rPr>
              <a:t>ariable refers to the memory location that contains the data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1D87A-2B19-4BDE-92A6-8303F682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</a:t>
            </a:r>
          </a:p>
        </p:txBody>
      </p:sp>
      <p:pic>
        <p:nvPicPr>
          <p:cNvPr id="2050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869FA0A6-DBAF-49FE-8C2C-9C5FB2DC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44" y="215391"/>
            <a:ext cx="981229" cy="98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0565C-3140-48B6-8F4A-FC210787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567" y="1397511"/>
            <a:ext cx="7575112" cy="3206686"/>
          </a:xfrm>
        </p:spPr>
        <p:txBody>
          <a:bodyPr/>
          <a:lstStyle/>
          <a:p>
            <a:r>
              <a:rPr lang="en-US" dirty="0"/>
              <a:t>A keyword cannot be used as a variable. "if," "def," and "for", are the reserved keywords. They cannot be used as variables.</a:t>
            </a:r>
          </a:p>
          <a:p>
            <a:endParaRPr lang="en-US" dirty="0"/>
          </a:p>
          <a:p>
            <a:r>
              <a:rPr lang="en-US" dirty="0"/>
              <a:t>A variable can contain letters (upper case or lower case), numbers, underscore.</a:t>
            </a:r>
          </a:p>
          <a:p>
            <a:endParaRPr lang="en-US" dirty="0"/>
          </a:p>
          <a:p>
            <a:r>
              <a:rPr lang="en-US" dirty="0"/>
              <a:t>Python is case sensitive, and hence, variables are also case sensitive.</a:t>
            </a:r>
          </a:p>
          <a:p>
            <a:endParaRPr lang="en-US" dirty="0"/>
          </a:p>
          <a:p>
            <a:r>
              <a:rPr lang="en-US" dirty="0"/>
              <a:t>A variable cannot start with a number.</a:t>
            </a:r>
          </a:p>
          <a:p>
            <a:endParaRPr lang="en-US" dirty="0"/>
          </a:p>
          <a:p>
            <a:r>
              <a:rPr lang="en-US" dirty="0"/>
              <a:t>A variable is assigned to data by using the assignment operator.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8D5DB-0DDB-4ED9-8CFF-34433BCF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Palatino-Roman"/>
              </a:rPr>
              <a:t>R</a:t>
            </a:r>
            <a:r>
              <a:rPr lang="en-US" sz="1800" b="0" i="0" u="none" strike="noStrike" baseline="0" dirty="0">
                <a:latin typeface="Palatino-Roman"/>
              </a:rPr>
              <a:t>ules to define a variable:</a:t>
            </a:r>
            <a:endParaRPr lang="en-US" dirty="0"/>
          </a:p>
        </p:txBody>
      </p:sp>
      <p:pic>
        <p:nvPicPr>
          <p:cNvPr id="3074" name="Picture 2" descr="LetsUpgrade | Learning Ecosystem for your Career Acceleration">
            <a:extLst>
              <a:ext uri="{FF2B5EF4-FFF2-40B4-BE49-F238E27FC236}">
                <a16:creationId xmlns:a16="http://schemas.microsoft.com/office/drawing/2014/main" id="{41DDB639-24B9-4D03-9338-C41B1FC0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26" y="265471"/>
            <a:ext cx="1003352" cy="10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1504C-86F2-47B5-B03C-648243E54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&lt;variable name&gt;= &lt; data&gt;Example</a:t>
            </a:r>
          </a:p>
          <a:p>
            <a:pPr marL="12700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x = y = z = 10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C4423-49B5-4D18-AA02-A51EAA0F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5699105" cy="572700"/>
          </a:xfrm>
        </p:spPr>
        <p:txBody>
          <a:bodyPr/>
          <a:lstStyle/>
          <a:p>
            <a:r>
              <a:rPr lang="en-US" dirty="0"/>
              <a:t>Python Assignment statement</a:t>
            </a:r>
          </a:p>
        </p:txBody>
      </p:sp>
      <p:pic>
        <p:nvPicPr>
          <p:cNvPr id="4100" name="Picture 4" descr="LetsUpgrade | Learning Ecosystem for your Career Acceleration">
            <a:extLst>
              <a:ext uri="{FF2B5EF4-FFF2-40B4-BE49-F238E27FC236}">
                <a16:creationId xmlns:a16="http://schemas.microsoft.com/office/drawing/2014/main" id="{2481387B-91AE-4162-8910-C74EB42F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35" y="423029"/>
            <a:ext cx="938828" cy="9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5E2F-25BB-41BB-9044-AB29B0334A0A}"/>
              </a:ext>
            </a:extLst>
          </p:cNvPr>
          <p:cNvSpPr txBox="1"/>
          <p:nvPr/>
        </p:nvSpPr>
        <p:spPr>
          <a:xfrm>
            <a:off x="2215166" y="1951149"/>
            <a:ext cx="5518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Thanking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mphis E-Learning by Slidesgo">
  <a:themeElements>
    <a:clrScheme name="Simple Light">
      <a:dk1>
        <a:srgbClr val="3A656D"/>
      </a:dk1>
      <a:lt1>
        <a:srgbClr val="C52E73"/>
      </a:lt1>
      <a:dk2>
        <a:srgbClr val="5EA5B2"/>
      </a:dk2>
      <a:lt2>
        <a:srgbClr val="FFFBF3"/>
      </a:lt2>
      <a:accent1>
        <a:srgbClr val="C52E73"/>
      </a:accent1>
      <a:accent2>
        <a:srgbClr val="6C4993"/>
      </a:accent2>
      <a:accent3>
        <a:srgbClr val="E9B72B"/>
      </a:accent3>
      <a:accent4>
        <a:srgbClr val="5EA5B2"/>
      </a:accent4>
      <a:accent5>
        <a:srgbClr val="3A656D"/>
      </a:accent5>
      <a:accent6>
        <a:srgbClr val="E9B72B"/>
      </a:accent6>
      <a:hlink>
        <a:srgbClr val="3A65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151</Words>
  <Application>Microsoft Office PowerPoint</Application>
  <PresentationFormat>On-screen Show (16:9)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Times New Roman</vt:lpstr>
      <vt:lpstr>Proxima Nova</vt:lpstr>
      <vt:lpstr>Arial</vt:lpstr>
      <vt:lpstr>Montserrat Medium</vt:lpstr>
      <vt:lpstr>Palatino-Roman</vt:lpstr>
      <vt:lpstr>Montserrat Black</vt:lpstr>
      <vt:lpstr>Proxima Nova Semibold</vt:lpstr>
      <vt:lpstr>Consolas</vt:lpstr>
      <vt:lpstr>Memphis E-Learning by Slidesgo</vt:lpstr>
      <vt:lpstr>Slidesgo Final Pages</vt:lpstr>
      <vt:lpstr>  Python Variables and assignment statement </vt:lpstr>
      <vt:lpstr>Python Variables </vt:lpstr>
      <vt:lpstr>Rules to define a variable:</vt:lpstr>
      <vt:lpstr>Python Assignment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Introduction</dc:title>
  <dc:creator>Mohit</dc:creator>
  <cp:lastModifiedBy>Mohit Raj</cp:lastModifiedBy>
  <cp:revision>22</cp:revision>
  <dcterms:modified xsi:type="dcterms:W3CDTF">2020-07-21T07:15:57Z</dcterms:modified>
</cp:coreProperties>
</file>