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67" r:id="rId4"/>
    <p:sldId id="266" r:id="rId5"/>
    <p:sldId id="269" r:id="rId6"/>
    <p:sldId id="260" r:id="rId7"/>
    <p:sldId id="264" r:id="rId8"/>
    <p:sldId id="265" r:id="rId9"/>
    <p:sldId id="275" r:id="rId10"/>
    <p:sldId id="276" r:id="rId11"/>
    <p:sldId id="273" r:id="rId12"/>
    <p:sldId id="271" r:id="rId13"/>
    <p:sldId id="272" r:id="rId14"/>
    <p:sldId id="274" r:id="rId15"/>
    <p:sldId id="277" r:id="rId16"/>
    <p:sldId id="280" r:id="rId17"/>
    <p:sldId id="2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3" y="2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A97C2-49FE-488E-B038-FF874308A5DB}" type="datetimeFigureOut">
              <a:rPr lang="en-AU" smtClean="0"/>
              <a:t>29/10/2025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6E4C8-CBA7-4413-B623-0D6DC4863B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5920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</a:t>
            </a:r>
            <a:r>
              <a:rPr lang="en-US" b="1" dirty="0"/>
              <a:t>red star</a:t>
            </a:r>
            <a:r>
              <a:rPr lang="en-US" dirty="0"/>
              <a:t> = a </a:t>
            </a:r>
            <a:r>
              <a:rPr lang="en-US" b="1" dirty="0"/>
              <a:t>Pareto-optimal</a:t>
            </a:r>
            <a:r>
              <a:rPr lang="en-US" dirty="0"/>
              <a:t> model — one that offers the </a:t>
            </a:r>
            <a:r>
              <a:rPr lang="en-US" i="1" dirty="0"/>
              <a:t>best trade-off</a:t>
            </a:r>
            <a:r>
              <a:rPr lang="en-US" dirty="0"/>
              <a:t> between AUC and complexity.</a:t>
            </a:r>
          </a:p>
          <a:p>
            <a:r>
              <a:rPr lang="en-US" dirty="0"/>
              <a:t>You can see three main insights:</a:t>
            </a:r>
          </a:p>
          <a:p>
            <a:r>
              <a:rPr lang="en-US" b="1" dirty="0"/>
              <a:t>Rapid improvement early:</a:t>
            </a:r>
            <a:br>
              <a:rPr lang="en-US" dirty="0"/>
            </a:br>
            <a:r>
              <a:rPr lang="en-US" dirty="0"/>
              <a:t>Increasing model complexity from low to moderate levels sharply increases AUC.</a:t>
            </a:r>
            <a:br>
              <a:rPr lang="en-US" dirty="0"/>
            </a:br>
            <a:r>
              <a:rPr lang="en-US" dirty="0"/>
              <a:t>→ e.g., the jump between ~200–500 complexity yields big accuracy gain.</a:t>
            </a:r>
          </a:p>
          <a:p>
            <a:r>
              <a:rPr lang="en-US" b="1" dirty="0"/>
              <a:t>Diminishing returns:</a:t>
            </a:r>
            <a:br>
              <a:rPr lang="en-US" dirty="0"/>
            </a:br>
            <a:r>
              <a:rPr lang="en-US" dirty="0"/>
              <a:t>Beyond ~1000–1500 complexity, the AUC gains flatten — more trees or deeper trees add little value.</a:t>
            </a:r>
          </a:p>
          <a:p>
            <a:r>
              <a:rPr lang="en-US" b="1" dirty="0"/>
              <a:t>Pareto frontier:</a:t>
            </a:r>
            <a:br>
              <a:rPr lang="en-US" dirty="0"/>
            </a:br>
            <a:r>
              <a:rPr lang="en-US" dirty="0"/>
              <a:t>The red dashed line outlines the “efficient boundary”:</a:t>
            </a:r>
            <a:br>
              <a:rPr lang="en-US" dirty="0"/>
            </a:br>
            <a:r>
              <a:rPr lang="en-US" dirty="0"/>
              <a:t>these are models that you </a:t>
            </a:r>
            <a:r>
              <a:rPr lang="en-US" b="1" dirty="0"/>
              <a:t>cannot improve on AUC without increasing complexity</a:t>
            </a:r>
            <a:r>
              <a:rPr lang="en-US" dirty="0"/>
              <a:t>.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b="1" dirty="0"/>
              <a:t>⚖️ In decision terms</a:t>
            </a:r>
          </a:p>
          <a:p>
            <a:r>
              <a:rPr lang="en-US" dirty="0"/>
              <a:t>If your goal is to balance accuracy and interpretability (or cost):</a:t>
            </a:r>
          </a:p>
          <a:p>
            <a:r>
              <a:rPr lang="en-US" dirty="0"/>
              <a:t>Choose a point on the </a:t>
            </a:r>
            <a:r>
              <a:rPr lang="en-US" b="1" dirty="0"/>
              <a:t>leftmost segment</a:t>
            </a:r>
            <a:r>
              <a:rPr lang="en-US" dirty="0"/>
              <a:t> of the Pareto front (e.g., around 400–600 complexity).</a:t>
            </a:r>
          </a:p>
          <a:p>
            <a:r>
              <a:rPr lang="en-US" dirty="0"/>
              <a:t>If resources allow and interpretability is less critical, pick the </a:t>
            </a:r>
            <a:r>
              <a:rPr lang="en-US" b="1" dirty="0"/>
              <a:t>rightmost Pareto point</a:t>
            </a:r>
            <a:r>
              <a:rPr lang="en-US" dirty="0"/>
              <a:t> (around 1500 complexity) — but beyond that, you’re paying for negligible AUC improvement.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6E4C8-CBA7-4413-B623-0D6DC4863BB3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4966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A4755-1D4A-3AE7-FF88-11D1D11F2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0BF185-7469-D927-5723-70E2C2868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B94A1-ADD6-9385-C0AF-FE60BE8D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29/10/2025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12709-1A9A-86C4-4B3A-5E6CF3D85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8B9FB-6A73-9BC3-69CD-1A1CEFD38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02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B7E0-9F7F-EDDE-33A0-EBF4260E6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B7162-6EE9-E888-403A-E9CB362CE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AC2A5-2455-BFF9-F977-E0A09CCB0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29/10/2025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0D45E-F9EE-9642-274B-3054EB169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834E9-EFAB-9BB2-B02F-CDFF1018D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409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0FECBA-FA0C-A04C-4BA3-C40F825764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C3708A-B60B-C51C-98EE-AA88F2D77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782B7-97B0-86AB-8ECD-2E5D70D4D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29/10/2025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39FC4-FE89-F91A-3FDE-732FE4CC8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39F07-0D3D-478E-438A-FC258C141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3361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261E8-0CA4-658A-7E96-EE2641A6A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3796E-1EC2-E4F1-CAFA-48D87B6B5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B25D4-7880-10EE-FAC0-3356DF263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29/10/2025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9791C-6F7C-3FC6-AEBB-3905E2E38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775A2-8D14-76B0-ABFC-ABC37222F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678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8CDC-D24C-F69A-15FC-D1194AB56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F71F1-5778-E471-D3EB-35AE05D0C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A3AA0-BC17-A68D-BFB2-F062F29F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29/10/2025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1DF3A-289A-F997-5372-E23168954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920E0-4A1A-998E-CA86-00BBCAACC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7506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F0C0-12D6-158C-8BFE-FCAB6DCD2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7DF45-F2B4-C8DC-2F4C-92E731B9B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102C5-4AFB-0BB6-B846-CE4B3622E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A4EF7-8560-B59F-B8E4-8C5D371F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29/10/2025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697FF-29DF-8621-FDEE-0777BECEE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5D3BC-1616-6B12-B384-67A557611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4185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7B3E4-7E78-FE4B-FB7D-F250DDE8D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67984-DB8E-ADB0-8FEC-1E7E709B6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931FC-942D-9220-5A80-EE71AE83B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5CB7D6-F190-B900-6306-E036A799F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947355-280C-9F4F-A813-1E3AFB3385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A17754-AAFE-062C-82FE-4D9BE072E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29/10/2025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02B2FA-B285-C8B5-9BFE-E5E1F6C5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C3D683-FC73-1241-966C-117D7074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5160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B98F1-FAFE-CED0-773F-F7B542ED3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775DBA-C752-FCAF-CFB0-E9D814737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29/10/2025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E9B6E1-5610-730E-0653-927A2634B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ECACFC-81AD-63E1-054D-C49E2F3E3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225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26116A-977B-75B4-164B-2D4BB59FA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29/10/2025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9643FE-B73C-3563-ECF4-0021F4905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EB46F-8B28-4667-F4AA-4F9FB5B9D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2625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4E47-A2F7-F88A-6320-B420AAE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7D318-EAAC-5222-4E2E-A2E31FFE5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BFB80-FBB5-0F96-2C2A-D76068AA8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E2B1F-0312-F36E-6356-09EB0D231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29/10/2025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07066-2055-A75F-AAF4-39B35FEDC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89FAC-68ED-7FBB-551C-4495E0ECC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1891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2403C-E279-A7AC-DE43-F06733114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BB757C-A2FD-09EC-96C3-DB4BF042CE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A3BF9-071A-3167-9DF7-53AD38231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DBB4E-5140-E1BD-5FA9-D24B14AE2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29/10/2025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66131-BF2C-B200-AE40-91E6AB604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BBC2D-0290-CC30-B68E-59CFD873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4934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A87675-24F9-EEA6-0AD6-30DBBE31E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E68EF-D175-77BE-B9AD-580D8ABF6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2FA35-EB87-1E7B-FEC7-EF8630422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33234A-431E-4522-8F11-CED50FE00763}" type="datetimeFigureOut">
              <a:rPr lang="en-AU" smtClean="0"/>
              <a:t>29/10/2025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4036D-68F8-B2DC-9554-29B4693AA2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E6708-369D-9C3E-6F61-1A8686DA7F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865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optuna.readthedocs.io/en/stable/reference/samplers/index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optuna/autosampler-automatic-selection-of-optimization-algorithms-in-optuna-1443875fd8f9" TargetMode="External"/><Relationship Id="rId5" Type="http://schemas.openxmlformats.org/officeDocument/2006/relationships/hyperlink" Target="https://optuna.readthedocs.io/en/stable/reference/samplers/generated/optuna.samplers.NSGAIISampler.html" TargetMode="External"/><Relationship Id="rId4" Type="http://schemas.openxmlformats.org/officeDocument/2006/relationships/hyperlink" Target="https://optuna.readthedocs.io/en/stable/reference/samplers/generated/optuna.samplers.TPESampler.htm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itsaha/optuna-dem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6377E-7CB1-8E19-E2A5-E4CD812E0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0326" y="122865"/>
            <a:ext cx="9144000" cy="2387600"/>
          </a:xfrm>
        </p:spPr>
        <p:txBody>
          <a:bodyPr/>
          <a:lstStyle/>
          <a:p>
            <a:r>
              <a:rPr lang="en-US" dirty="0"/>
              <a:t>Hyperparameter optimization using </a:t>
            </a:r>
            <a:r>
              <a:rPr lang="en-US" dirty="0" err="1"/>
              <a:t>Optuna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51E56E-31CE-75D3-84EA-FCE937E0B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3889" y="5494670"/>
            <a:ext cx="9144000" cy="1655762"/>
          </a:xfrm>
        </p:spPr>
        <p:txBody>
          <a:bodyPr/>
          <a:lstStyle/>
          <a:p>
            <a:r>
              <a:rPr lang="en-AU" dirty="0"/>
              <a:t>Clinical AI Study Group</a:t>
            </a:r>
          </a:p>
          <a:p>
            <a:r>
              <a:rPr lang="en-AU" dirty="0"/>
              <a:t>Amit Saha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71AE08-DB97-E832-B8C6-E9D7973AF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182" y="2605038"/>
            <a:ext cx="4274288" cy="235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504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21A9F-E4C2-820D-F31E-2B22C2B0A7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CE0CEF-8F6A-3BF2-68CD-9614200427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 descr="A graph with dots and numbers&#10;&#10;AI-generated content may be incorrect.">
            <a:extLst>
              <a:ext uri="{FF2B5EF4-FFF2-40B4-BE49-F238E27FC236}">
                <a16:creationId xmlns:a16="http://schemas.microsoft.com/office/drawing/2014/main" id="{30C1813E-5A31-5142-A58F-80DAAC137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047750"/>
            <a:ext cx="82296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368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68AB6B-972C-9BC5-D5FE-536F655FE47A}"/>
              </a:ext>
            </a:extLst>
          </p:cNvPr>
          <p:cNvSpPr txBox="1"/>
          <p:nvPr/>
        </p:nvSpPr>
        <p:spPr>
          <a:xfrm>
            <a:off x="2250040" y="3328827"/>
            <a:ext cx="17443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69189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0BCF9-776E-423F-6FEB-4D7D36504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23EB3-5EB4-B0C0-50FA-A3FB49CE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-158857"/>
            <a:ext cx="10515600" cy="1325563"/>
          </a:xfrm>
        </p:spPr>
        <p:txBody>
          <a:bodyPr/>
          <a:lstStyle/>
          <a:p>
            <a:r>
              <a:rPr lang="en-US" dirty="0"/>
              <a:t>Objective function – multi objective</a:t>
            </a:r>
            <a:endParaRPr lang="en-AU" dirty="0"/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AA726ADE-BD6C-174F-3579-D21964D19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99578"/>
            <a:ext cx="10435360" cy="581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150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B3060A-2F7D-29AF-2EE2-24512A68B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D776A-82D3-9FF0-2DEE-2B2BAF80A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09" y="-57498"/>
            <a:ext cx="10515600" cy="1325563"/>
          </a:xfrm>
        </p:spPr>
        <p:txBody>
          <a:bodyPr/>
          <a:lstStyle/>
          <a:p>
            <a:r>
              <a:rPr lang="en-US" dirty="0"/>
              <a:t>Study definition – multi objective</a:t>
            </a:r>
            <a:endParaRPr lang="en-AU" dirty="0"/>
          </a:p>
        </p:txBody>
      </p:sp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B657403D-C547-1BD0-F94F-038F64B19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14" y="1530849"/>
            <a:ext cx="11981030" cy="386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462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358B8-4B08-1DFB-6E20-36B5DA8AD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055C59-3092-ADAB-4562-A0BB4DC3EEF3}"/>
              </a:ext>
            </a:extLst>
          </p:cNvPr>
          <p:cNvSpPr txBox="1"/>
          <p:nvPr/>
        </p:nvSpPr>
        <p:spPr>
          <a:xfrm>
            <a:off x="2250040" y="3328827"/>
            <a:ext cx="17443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662839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aph with red dots and numbers&#10;&#10;AI-generated content may be incorrect.">
            <a:extLst>
              <a:ext uri="{FF2B5EF4-FFF2-40B4-BE49-F238E27FC236}">
                <a16:creationId xmlns:a16="http://schemas.microsoft.com/office/drawing/2014/main" id="{78751828-BD08-621E-1DD7-ECBAF2405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6"/>
          <a:stretch>
            <a:fillRect/>
          </a:stretch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D29B4-5306-EA19-A8B2-B1C460BAE7D9}"/>
              </a:ext>
            </a:extLst>
          </p:cNvPr>
          <p:cNvSpPr txBox="1"/>
          <p:nvPr/>
        </p:nvSpPr>
        <p:spPr>
          <a:xfrm>
            <a:off x="7531610" y="2434201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Goal: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Minimize complexity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Increase performance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Conflicting objectives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Decision making: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You cannot move </a:t>
            </a:r>
            <a:r>
              <a:rPr lang="en-US" sz="1900"/>
              <a:t>up without </a:t>
            </a:r>
            <a:r>
              <a:rPr lang="en-US" sz="1900" dirty="0"/>
              <a:t>moving right</a:t>
            </a:r>
          </a:p>
        </p:txBody>
      </p:sp>
    </p:spTree>
    <p:extLst>
      <p:ext uri="{BB962C8B-B14F-4D97-AF65-F5344CB8AC3E}">
        <p14:creationId xmlns:p14="http://schemas.microsoft.com/office/powerpoint/2010/main" val="2100059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F990-2A54-5F01-A077-67F6C041D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AU" sz="3600"/>
              <a:t>Optimization algorithms used</a:t>
            </a:r>
          </a:p>
        </p:txBody>
      </p:sp>
      <p:pic>
        <p:nvPicPr>
          <p:cNvPr id="1026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268B7D6-89BE-1BE6-93D2-40B35A823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85" b="-1"/>
          <a:stretch>
            <a:fillRect/>
          </a:stretch>
        </p:blipFill>
        <p:spPr bwMode="auto"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686F3-0F5F-DA35-A831-871F07FA6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r>
              <a:rPr lang="en-AU" sz="1800"/>
              <a:t>Optuna calls them </a:t>
            </a:r>
            <a:r>
              <a:rPr lang="en-AU" sz="1800" u="sng">
                <a:hlinkClick r:id="rId3"/>
              </a:rPr>
              <a:t>samplers</a:t>
            </a:r>
            <a:endParaRPr lang="en-AU" sz="1800" u="sng"/>
          </a:p>
          <a:p>
            <a:endParaRPr lang="en-AU" sz="1800" u="sng"/>
          </a:p>
          <a:p>
            <a:pPr lvl="1"/>
            <a:r>
              <a:rPr lang="en-AU" sz="1800"/>
              <a:t>Single objective – </a:t>
            </a:r>
            <a:r>
              <a:rPr lang="en-AU" sz="1800">
                <a:hlinkClick r:id="rId4"/>
              </a:rPr>
              <a:t>TPESampler</a:t>
            </a:r>
            <a:r>
              <a:rPr lang="en-AU" sz="1800"/>
              <a:t> (Tree-structured Parzen Estimator)</a:t>
            </a:r>
          </a:p>
          <a:p>
            <a:pPr lvl="1"/>
            <a:r>
              <a:rPr lang="en-AU" sz="1800"/>
              <a:t>Multi-objective – </a:t>
            </a:r>
            <a:r>
              <a:rPr lang="en-AU" sz="1800">
                <a:hlinkClick r:id="rId5"/>
              </a:rPr>
              <a:t>NSGA-IISampler</a:t>
            </a:r>
            <a:r>
              <a:rPr lang="en-AU" sz="1800"/>
              <a:t> (Evolutionary algorithm based optimizer)</a:t>
            </a:r>
          </a:p>
          <a:p>
            <a:r>
              <a:rPr lang="en-AU" sz="1800"/>
              <a:t>There is also an option to choose the sampling algorithm “automatically” based on your data - </a:t>
            </a:r>
            <a:r>
              <a:rPr lang="en-AU" sz="1800">
                <a:hlinkClick r:id="rId6"/>
              </a:rPr>
              <a:t>AutoSampler</a:t>
            </a:r>
            <a:endParaRPr lang="en-AU" sz="1800"/>
          </a:p>
        </p:txBody>
      </p:sp>
    </p:spTree>
    <p:extLst>
      <p:ext uri="{BB962C8B-B14F-4D97-AF65-F5344CB8AC3E}">
        <p14:creationId xmlns:p14="http://schemas.microsoft.com/office/powerpoint/2010/main" val="2958761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821FD-C302-0A83-AEDE-90820D53A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E8E3B-4D34-B12F-C2C9-71475EAB0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Optuna</a:t>
            </a:r>
            <a:r>
              <a:rPr lang="en-AU" dirty="0"/>
              <a:t> makes hyperparameter tuning more manageable rather than having to manually try out various ranges</a:t>
            </a:r>
          </a:p>
          <a:p>
            <a:endParaRPr lang="en-AU" dirty="0"/>
          </a:p>
          <a:p>
            <a:r>
              <a:rPr lang="en-AU" dirty="0"/>
              <a:t>Slides, and demos: </a:t>
            </a:r>
            <a:r>
              <a:rPr lang="en-AU" dirty="0">
                <a:hlinkClick r:id="rId2"/>
              </a:rPr>
              <a:t>https://github.com/amitsaha/optuna-demo</a:t>
            </a:r>
            <a:r>
              <a:rPr lang="en-AU" dirty="0"/>
              <a:t> 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47576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B027-F119-4EAD-E110-A38E79AEA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13531-3AA5-EC9A-6971-D45567540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ML algorithms have model parameters and objective functions – which are optimized during the learning process</a:t>
            </a:r>
          </a:p>
          <a:p>
            <a:endParaRPr lang="en-US" dirty="0"/>
          </a:p>
          <a:p>
            <a:r>
              <a:rPr lang="en-US" u="sng" dirty="0"/>
              <a:t>Hyperparameter tuning</a:t>
            </a:r>
            <a:r>
              <a:rPr lang="en-US" dirty="0"/>
              <a:t> is the process of intelligently searching the search space of the </a:t>
            </a:r>
            <a:r>
              <a:rPr lang="en-US" u="sng" dirty="0"/>
              <a:t>parameters</a:t>
            </a:r>
            <a:r>
              <a:rPr lang="en-US" dirty="0"/>
              <a:t> that are specified for the learning  – i.e., </a:t>
            </a:r>
            <a:r>
              <a:rPr lang="en-US" u="sng" dirty="0"/>
              <a:t>user input/configuration</a:t>
            </a:r>
            <a:endParaRPr lang="en-AU" u="sng" dirty="0"/>
          </a:p>
        </p:txBody>
      </p:sp>
    </p:spTree>
    <p:extLst>
      <p:ext uri="{BB962C8B-B14F-4D97-AF65-F5344CB8AC3E}">
        <p14:creationId xmlns:p14="http://schemas.microsoft.com/office/powerpoint/2010/main" val="3750466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74287A-FEB6-D5B3-7A99-7A7156429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B1D6A-4015-A580-7750-79DE1F959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demo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523F7-69CC-B6E7-1744-C7691AAB6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XGBoost</a:t>
            </a:r>
            <a:r>
              <a:rPr lang="en-AU" dirty="0"/>
              <a:t> (</a:t>
            </a:r>
            <a:r>
              <a:rPr lang="en-AU" dirty="0" err="1"/>
              <a:t>eXtreme</a:t>
            </a:r>
            <a:r>
              <a:rPr lang="en-AU" dirty="0"/>
              <a:t> Gradient Boosting) as the ML algorithm for </a:t>
            </a:r>
            <a:r>
              <a:rPr lang="en-AU" u="sng" dirty="0"/>
              <a:t>classification</a:t>
            </a:r>
          </a:p>
          <a:p>
            <a:pPr lvl="1"/>
            <a:r>
              <a:rPr lang="en-AU" dirty="0"/>
              <a:t>Ensemble method, multiple trees</a:t>
            </a:r>
          </a:p>
          <a:p>
            <a:endParaRPr lang="en-AU" dirty="0"/>
          </a:p>
          <a:p>
            <a:r>
              <a:rPr lang="en-AU" dirty="0"/>
              <a:t>UCI adult dataset – tabular data, classification task is the income &gt; 50k $ (USD)/year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50051E-C61D-B25D-1CDB-1B2ACF33E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451" y="4001294"/>
            <a:ext cx="8504903" cy="295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406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037A6-C3CD-DFC0-1F38-58FB94035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XGBoost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2CFAE3-0843-7C2E-4D53-441E7E223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1838" y="2130860"/>
            <a:ext cx="737235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180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5DF89-B9C1-3858-1D6E-23AE73371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XGBoost</a:t>
            </a:r>
            <a:r>
              <a:rPr lang="en-AU" dirty="0"/>
              <a:t> – Hyperparameters of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9217C-148A-45F1-4829-F8EE81585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u="sng" dirty="0"/>
              <a:t>Learning rate</a:t>
            </a:r>
            <a:r>
              <a:rPr lang="en-AU" dirty="0"/>
              <a:t>: step size of model weight update</a:t>
            </a:r>
          </a:p>
          <a:p>
            <a:r>
              <a:rPr lang="en-AU" u="sng" dirty="0"/>
              <a:t>Number of estimators</a:t>
            </a:r>
            <a:r>
              <a:rPr lang="en-AU" dirty="0"/>
              <a:t>: number of trees</a:t>
            </a:r>
          </a:p>
          <a:p>
            <a:r>
              <a:rPr lang="en-AU" u="sng" dirty="0"/>
              <a:t>Max depth</a:t>
            </a:r>
            <a:r>
              <a:rPr lang="en-AU" dirty="0"/>
              <a:t>: depth of each tree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dirty="0"/>
              <a:t>Guidelines</a:t>
            </a:r>
          </a:p>
          <a:p>
            <a:pPr marL="514350" indent="-514350">
              <a:buAutoNum type="arabicPeriod"/>
            </a:pPr>
            <a:r>
              <a:rPr lang="en-AU" dirty="0"/>
              <a:t>Small learning rate with larger number of estimators</a:t>
            </a:r>
          </a:p>
          <a:p>
            <a:pPr marL="971550" lvl="1" indent="-514350">
              <a:buAutoNum type="arabicPeriod"/>
            </a:pPr>
            <a:r>
              <a:rPr lang="en-AU" dirty="0"/>
              <a:t>Balance between stability and training speed (lower learning rate)</a:t>
            </a:r>
          </a:p>
          <a:p>
            <a:pPr marL="514350" indent="-514350">
              <a:buAutoNum type="arabicPeriod"/>
            </a:pPr>
            <a:r>
              <a:rPr lang="en-AU" dirty="0"/>
              <a:t>More depth results in potential overfitting the training data</a:t>
            </a:r>
          </a:p>
          <a:p>
            <a:pPr marL="514350" indent="-514350">
              <a:buAutoNum type="arabicPeriod"/>
            </a:pPr>
            <a:r>
              <a:rPr lang="en-AU" dirty="0"/>
              <a:t>Higher number of estimators (boosting rounds), better accuracy</a:t>
            </a:r>
          </a:p>
        </p:txBody>
      </p:sp>
    </p:spTree>
    <p:extLst>
      <p:ext uri="{BB962C8B-B14F-4D97-AF65-F5344CB8AC3E}">
        <p14:creationId xmlns:p14="http://schemas.microsoft.com/office/powerpoint/2010/main" val="36605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BD694A-57A8-AF53-F920-E8C81296C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FC3B0-6EAD-7E4E-E550-318C37FC0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 using </a:t>
            </a:r>
            <a:r>
              <a:rPr lang="en-US" dirty="0" err="1"/>
              <a:t>Optuna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1DAF4-7923-AB4B-6233-F828497E9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ML algorithm agnostic</a:t>
            </a:r>
          </a:p>
          <a:p>
            <a:endParaRPr lang="en-US" dirty="0"/>
          </a:p>
          <a:p>
            <a:r>
              <a:rPr lang="en-US" u="sng" dirty="0"/>
              <a:t>Study</a:t>
            </a:r>
            <a:r>
              <a:rPr lang="en-US" dirty="0"/>
              <a:t> – set up range of the parameters, which sampling (optimization algorithm) algorithm to use, and whether to maximize or minimize </a:t>
            </a:r>
            <a:r>
              <a:rPr lang="en-US" u="sng" dirty="0"/>
              <a:t>objective(s)</a:t>
            </a:r>
          </a:p>
          <a:p>
            <a:endParaRPr lang="en-US" dirty="0"/>
          </a:p>
          <a:p>
            <a:r>
              <a:rPr lang="en-US" u="sng" dirty="0"/>
              <a:t>Trial</a:t>
            </a:r>
            <a:r>
              <a:rPr lang="en-US" dirty="0"/>
              <a:t> – a single run of the ML algorithm + the parameters chosen from the study configuration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98570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7F37A-C58C-E15E-F000-C103D9B90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function – single objective</a:t>
            </a:r>
            <a:endParaRPr lang="en-AU" dirty="0"/>
          </a:p>
        </p:txBody>
      </p:sp>
      <p:pic>
        <p:nvPicPr>
          <p:cNvPr id="4" name="Picture 3" descr="A computer screen with colorful text&#10;&#10;AI-generated content may be incorrect.">
            <a:extLst>
              <a:ext uri="{FF2B5EF4-FFF2-40B4-BE49-F238E27FC236}">
                <a16:creationId xmlns:a16="http://schemas.microsoft.com/office/drawing/2014/main" id="{896D6C49-A777-119D-BA5D-9392ABAE0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14" y="1939247"/>
            <a:ext cx="11654771" cy="297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165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2FD24-1F4E-BF8A-FF3B-64888CA91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82D76-4AC8-BBDB-99AE-D117F803C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09" y="-57498"/>
            <a:ext cx="10515600" cy="1325563"/>
          </a:xfrm>
        </p:spPr>
        <p:txBody>
          <a:bodyPr/>
          <a:lstStyle/>
          <a:p>
            <a:r>
              <a:rPr lang="en-US" dirty="0"/>
              <a:t>Study definition – single objective</a:t>
            </a:r>
            <a:endParaRPr lang="en-AU" dirty="0"/>
          </a:p>
        </p:txBody>
      </p:sp>
      <p:pic>
        <p:nvPicPr>
          <p:cNvPr id="4" name="Picture 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487C6E7A-6DD7-9E4B-6E82-1AF101A66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04" y="1442726"/>
            <a:ext cx="10515600" cy="514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710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dots and numbers&#10;&#10;AI-generated content may be incorrect.">
            <a:extLst>
              <a:ext uri="{FF2B5EF4-FFF2-40B4-BE49-F238E27FC236}">
                <a16:creationId xmlns:a16="http://schemas.microsoft.com/office/drawing/2014/main" id="{34130C55-39F5-9406-EC7E-C8DB9BB32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894" y="287462"/>
            <a:ext cx="8229600" cy="4762500"/>
          </a:xfrm>
          <a:prstGeom prst="rect">
            <a:avLst/>
          </a:prstGeom>
        </p:spPr>
      </p:pic>
      <p:pic>
        <p:nvPicPr>
          <p:cNvPr id="5" name="Picture 4" descr="A graph with blue lines and red dots&#10;&#10;AI-generated content may be incorrect.">
            <a:extLst>
              <a:ext uri="{FF2B5EF4-FFF2-40B4-BE49-F238E27FC236}">
                <a16:creationId xmlns:a16="http://schemas.microsoft.com/office/drawing/2014/main" id="{E5ECCD8E-3DE8-B853-5F17-8EB1626E3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894" y="437462"/>
            <a:ext cx="82296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687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</TotalTime>
  <Words>511</Words>
  <Application>Microsoft Office PowerPoint</Application>
  <PresentationFormat>Widescreen</PresentationFormat>
  <Paragraphs>66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Hyperparameter optimization using Optuna</vt:lpstr>
      <vt:lpstr>Hyperparameter tuning</vt:lpstr>
      <vt:lpstr>Today’s demo</vt:lpstr>
      <vt:lpstr>XGBoost</vt:lpstr>
      <vt:lpstr>XGBoost – Hyperparameters of interest</vt:lpstr>
      <vt:lpstr>Hyperparameter tuning using Optuna</vt:lpstr>
      <vt:lpstr>Objective function – single objective</vt:lpstr>
      <vt:lpstr>Study definition – single objective</vt:lpstr>
      <vt:lpstr>PowerPoint Presentation</vt:lpstr>
      <vt:lpstr>PowerPoint Presentation</vt:lpstr>
      <vt:lpstr>PowerPoint Presentation</vt:lpstr>
      <vt:lpstr>Objective function – multi objective</vt:lpstr>
      <vt:lpstr>Study definition – multi objective</vt:lpstr>
      <vt:lpstr>PowerPoint Presentation</vt:lpstr>
      <vt:lpstr>PowerPoint Presentation</vt:lpstr>
      <vt:lpstr>Optimization algorithms used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 S</dc:creator>
  <cp:lastModifiedBy>A S</cp:lastModifiedBy>
  <cp:revision>54</cp:revision>
  <dcterms:created xsi:type="dcterms:W3CDTF">2025-10-11T01:36:07Z</dcterms:created>
  <dcterms:modified xsi:type="dcterms:W3CDTF">2025-10-29T04:42:41Z</dcterms:modified>
</cp:coreProperties>
</file>