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7" r:id="rId4"/>
    <p:sldId id="266" r:id="rId5"/>
    <p:sldId id="269" r:id="rId6"/>
    <p:sldId id="260" r:id="rId7"/>
    <p:sldId id="264" r:id="rId8"/>
    <p:sldId id="265" r:id="rId9"/>
    <p:sldId id="275" r:id="rId10"/>
    <p:sldId id="276" r:id="rId11"/>
    <p:sldId id="273" r:id="rId12"/>
    <p:sldId id="271" r:id="rId13"/>
    <p:sldId id="272" r:id="rId14"/>
    <p:sldId id="274" r:id="rId15"/>
    <p:sldId id="277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A97C2-49FE-488E-B038-FF874308A5DB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6E4C8-CBA7-4413-B623-0D6DC4863B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92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/>
              <a:t>red star</a:t>
            </a:r>
            <a:r>
              <a:rPr lang="en-US" dirty="0"/>
              <a:t> = a </a:t>
            </a:r>
            <a:r>
              <a:rPr lang="en-US" b="1" dirty="0"/>
              <a:t>Pareto-optimal</a:t>
            </a:r>
            <a:r>
              <a:rPr lang="en-US" dirty="0"/>
              <a:t> model — one that offers the </a:t>
            </a:r>
            <a:r>
              <a:rPr lang="en-US" i="1" dirty="0"/>
              <a:t>best trade-off</a:t>
            </a:r>
            <a:r>
              <a:rPr lang="en-US" dirty="0"/>
              <a:t> between AUC and complexity.</a:t>
            </a:r>
          </a:p>
          <a:p>
            <a:r>
              <a:rPr lang="en-US" dirty="0"/>
              <a:t>You can see three main insights:</a:t>
            </a:r>
          </a:p>
          <a:p>
            <a:r>
              <a:rPr lang="en-US" b="1" dirty="0"/>
              <a:t>Rapid improvement early:</a:t>
            </a:r>
            <a:br>
              <a:rPr lang="en-US" dirty="0"/>
            </a:br>
            <a:r>
              <a:rPr lang="en-US" dirty="0"/>
              <a:t>Increasing model complexity from low to moderate levels sharply increases AUC.</a:t>
            </a:r>
            <a:br>
              <a:rPr lang="en-US" dirty="0"/>
            </a:br>
            <a:r>
              <a:rPr lang="en-US" dirty="0"/>
              <a:t>→ e.g., the jump between ~200–500 complexity yields big accuracy gain.</a:t>
            </a:r>
          </a:p>
          <a:p>
            <a:r>
              <a:rPr lang="en-US" b="1" dirty="0"/>
              <a:t>Diminishing returns:</a:t>
            </a:r>
            <a:br>
              <a:rPr lang="en-US" dirty="0"/>
            </a:br>
            <a:r>
              <a:rPr lang="en-US" dirty="0"/>
              <a:t>Beyond ~1000–1500 complexity, the AUC gains flatten — more trees or deeper trees add little value.</a:t>
            </a:r>
          </a:p>
          <a:p>
            <a:r>
              <a:rPr lang="en-US" b="1" dirty="0"/>
              <a:t>Pareto frontier:</a:t>
            </a:r>
            <a:br>
              <a:rPr lang="en-US" dirty="0"/>
            </a:br>
            <a:r>
              <a:rPr lang="en-US" dirty="0"/>
              <a:t>The red dashed line outlines the “efficient boundary”:</a:t>
            </a:r>
            <a:br>
              <a:rPr lang="en-US" dirty="0"/>
            </a:br>
            <a:r>
              <a:rPr lang="en-US" dirty="0"/>
              <a:t>these are models that you </a:t>
            </a:r>
            <a:r>
              <a:rPr lang="en-US" b="1" dirty="0"/>
              <a:t>cannot improve on AUC without increasing complexity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⚖️ In decision terms</a:t>
            </a:r>
          </a:p>
          <a:p>
            <a:r>
              <a:rPr lang="en-US" dirty="0"/>
              <a:t>If your goal is to balance accuracy and interpretability (or cost):</a:t>
            </a:r>
          </a:p>
          <a:p>
            <a:r>
              <a:rPr lang="en-US" dirty="0"/>
              <a:t>Choose a point on the </a:t>
            </a:r>
            <a:r>
              <a:rPr lang="en-US" b="1" dirty="0"/>
              <a:t>leftmost segment</a:t>
            </a:r>
            <a:r>
              <a:rPr lang="en-US" dirty="0"/>
              <a:t> of the Pareto front (e.g., around 400–600 complexity).</a:t>
            </a:r>
          </a:p>
          <a:p>
            <a:r>
              <a:rPr lang="en-US" dirty="0"/>
              <a:t>If resources allow and interpretability is less critical, pick the </a:t>
            </a:r>
            <a:r>
              <a:rPr lang="en-US" b="1" dirty="0"/>
              <a:t>rightmost Pareto point</a:t>
            </a:r>
            <a:r>
              <a:rPr lang="en-US" dirty="0"/>
              <a:t> (around 1500 complexity) — but beyond that, you’re paying for negligible AUC improvement.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E4C8-CBA7-4413-B623-0D6DC4863BB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96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4755-1D4A-3AE7-FF88-11D1D11F2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BF185-7469-D927-5723-70E2C286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94A1-ADD6-9385-C0AF-FE60BE8D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2709-1A9A-86C4-4B3A-5E6CF3D8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B9FB-6A73-9BC3-69CD-1A1CEFD3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B7E0-9F7F-EDDE-33A0-EBF4260E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7162-6EE9-E888-403A-E9CB362C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C2A5-2455-BFF9-F977-E0A09CCB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D45E-F9EE-9642-274B-3054EB16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34E9-EFAB-9BB2-B02F-CDFF1018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09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ECBA-FA0C-A04C-4BA3-C40F82576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3708A-B60B-C51C-98EE-AA88F2D77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82B7-97B0-86AB-8ECD-2E5D70D4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9FC4-FE89-F91A-3FDE-732FE4CC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9F07-0D3D-478E-438A-FC258C14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36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1E8-0CA4-658A-7E96-EE2641A6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796E-1EC2-E4F1-CAFA-48D87B6B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25D4-7880-10EE-FAC0-3356DF26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791C-6F7C-3FC6-AEBB-3905E2E3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75A2-8D14-76B0-ABFC-ABC37222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7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DC-D24C-F69A-15FC-D1194AB5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F71F1-5778-E471-D3EB-35AE05D0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3AA0-BC17-A68D-BFB2-F062F29F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DF3A-289A-F997-5372-E2316895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20E0-4A1A-998E-CA86-00BBCAAC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50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F0C0-12D6-158C-8BFE-FCAB6DCD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DF45-F2B4-C8DC-2F4C-92E731B9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102C5-4AFB-0BB6-B846-CE4B3622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4EF7-8560-B59F-B8E4-8C5D371F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97FF-29DF-8621-FDEE-0777BEC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5D3BC-1616-6B12-B384-67A55761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1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B3E4-7E78-FE4B-FB7D-F250DDE8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67984-DB8E-ADB0-8FEC-1E7E709B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931FC-942D-9220-5A80-EE71AE83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CB7D6-F190-B900-6306-E036A799F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47355-280C-9F4F-A813-1E3AFB338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17754-AAFE-062C-82FE-4D9BE072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2B2FA-B285-C8B5-9BFE-E5E1F6C5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3D683-FC73-1241-966C-117D7074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1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98F1-FAFE-CED0-773F-F7B542ED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75DBA-C752-FCAF-CFB0-E9D81473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B6E1-5610-730E-0653-927A2634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CACFC-81AD-63E1-054D-C49E2F3E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2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6116A-977B-75B4-164B-2D4BB59F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643FE-B73C-3563-ECF4-0021F490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EB46F-8B28-4667-F4AA-4F9FB5B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62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4E47-A2F7-F88A-6320-B420AAE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D318-EAAC-5222-4E2E-A2E31FFE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FB80-FBB5-0F96-2C2A-D76068AA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E2B1F-0312-F36E-6356-09EB0D23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7066-2055-A75F-AAF4-39B35FED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89FAC-68ED-7FBB-551C-4495E0EC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89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403C-E279-A7AC-DE43-F0673311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B757C-A2FD-09EC-96C3-DB4BF042C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A3BF9-071A-3167-9DF7-53AD38231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DBB4E-5140-E1BD-5FA9-D24B14AE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66131-BF2C-B200-AE40-91E6AB60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BC2D-0290-CC30-B68E-59CFD87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9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87675-24F9-EEA6-0AD6-30DBBE31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E68EF-D175-77BE-B9AD-580D8ABF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FA35-EB87-1E7B-FEC7-EF863042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036D-68F8-B2DC-9554-29B4693AA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6708-369D-9C3E-6F61-1A8686DA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6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saha/optuna-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377E-7CB1-8E19-E2A5-E4CD812E0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 optimization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1E56E-31CE-75D3-84EA-FCE937E0B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Clinical AI Study Group</a:t>
            </a:r>
          </a:p>
          <a:p>
            <a:r>
              <a:rPr lang="en-AU" dirty="0"/>
              <a:t>Amit Saha</a:t>
            </a:r>
          </a:p>
        </p:txBody>
      </p:sp>
    </p:spTree>
    <p:extLst>
      <p:ext uri="{BB962C8B-B14F-4D97-AF65-F5344CB8AC3E}">
        <p14:creationId xmlns:p14="http://schemas.microsoft.com/office/powerpoint/2010/main" val="210650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1A9F-E4C2-820D-F31E-2B22C2B0A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E0CEF-8F6A-3BF2-68CD-961420042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30C1813E-5A31-5142-A58F-80DAAC137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47750"/>
            <a:ext cx="8229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6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8AB6B-972C-9BC5-D5FE-536F655FE47A}"/>
              </a:ext>
            </a:extLst>
          </p:cNvPr>
          <p:cNvSpPr txBox="1"/>
          <p:nvPr/>
        </p:nvSpPr>
        <p:spPr>
          <a:xfrm>
            <a:off x="2250040" y="3328827"/>
            <a:ext cx="1744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918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0BCF9-776E-423F-6FEB-4D7D3650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3EB3-5EB4-B0C0-50FA-A3FB49CE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58857"/>
            <a:ext cx="10515600" cy="1325563"/>
          </a:xfrm>
        </p:spPr>
        <p:txBody>
          <a:bodyPr/>
          <a:lstStyle/>
          <a:p>
            <a:r>
              <a:rPr lang="en-US" dirty="0"/>
              <a:t>Objective function – multi objective</a:t>
            </a:r>
            <a:endParaRPr lang="en-AU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A726ADE-BD6C-174F-3579-D21964D19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9578"/>
            <a:ext cx="10435360" cy="581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3060A-2F7D-29AF-2EE2-24512A68B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776A-82D3-9FF0-2DEE-2B2BAF80A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57498"/>
            <a:ext cx="10515600" cy="1325563"/>
          </a:xfrm>
        </p:spPr>
        <p:txBody>
          <a:bodyPr/>
          <a:lstStyle/>
          <a:p>
            <a:r>
              <a:rPr lang="en-US" dirty="0"/>
              <a:t>Study definition – multi objective</a:t>
            </a:r>
            <a:endParaRPr lang="en-AU" dirty="0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657403D-C547-1BD0-F94F-038F64B19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4" y="1530849"/>
            <a:ext cx="11981030" cy="38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62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358B8-4B08-1DFB-6E20-36B5DA8AD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55C59-3092-ADAB-4562-A0BB4DC3EEF3}"/>
              </a:ext>
            </a:extLst>
          </p:cNvPr>
          <p:cNvSpPr txBox="1"/>
          <p:nvPr/>
        </p:nvSpPr>
        <p:spPr>
          <a:xfrm>
            <a:off x="2250040" y="3328827"/>
            <a:ext cx="1744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6283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D29B4-5306-EA19-A8B2-B1C460BAE7D9}"/>
              </a:ext>
            </a:extLst>
          </p:cNvPr>
          <p:cNvSpPr txBox="1"/>
          <p:nvPr/>
        </p:nvSpPr>
        <p:spPr>
          <a:xfrm>
            <a:off x="9265045" y="767993"/>
            <a:ext cx="311174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Goal:</a:t>
            </a:r>
          </a:p>
          <a:p>
            <a:endParaRPr lang="en-AU" sz="2400" dirty="0"/>
          </a:p>
          <a:p>
            <a:r>
              <a:rPr lang="en-AU" sz="2400" dirty="0"/>
              <a:t>Minimize complexity</a:t>
            </a:r>
          </a:p>
          <a:p>
            <a:r>
              <a:rPr lang="en-AU" sz="2400" dirty="0"/>
              <a:t>Increase performance</a:t>
            </a:r>
          </a:p>
          <a:p>
            <a:endParaRPr lang="en-AU" sz="2400" dirty="0"/>
          </a:p>
          <a:p>
            <a:r>
              <a:rPr lang="en-AU" sz="2400" dirty="0"/>
              <a:t>Conflicting objectives</a:t>
            </a:r>
          </a:p>
          <a:p>
            <a:endParaRPr lang="en-AU" sz="2400" dirty="0"/>
          </a:p>
          <a:p>
            <a:r>
              <a:rPr lang="en-AU" sz="2400" dirty="0"/>
              <a:t>You cannot move up </a:t>
            </a:r>
          </a:p>
          <a:p>
            <a:r>
              <a:rPr lang="en-AU" sz="2400" dirty="0"/>
              <a:t>without moving right</a:t>
            </a:r>
          </a:p>
        </p:txBody>
      </p:sp>
      <p:pic>
        <p:nvPicPr>
          <p:cNvPr id="6" name="Picture 5" descr="A graph with red dots and numbers&#10;&#10;AI-generated content may be incorrect.">
            <a:extLst>
              <a:ext uri="{FF2B5EF4-FFF2-40B4-BE49-F238E27FC236}">
                <a16:creationId xmlns:a16="http://schemas.microsoft.com/office/drawing/2014/main" id="{78751828-BD08-621E-1DD7-ECBAF2405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40" y="336479"/>
            <a:ext cx="8229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5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21FD-C302-0A83-AEDE-90820D53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8E3B-4D34-B12F-C2C9-71475EAB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Optuna</a:t>
            </a:r>
            <a:r>
              <a:rPr lang="en-AU" dirty="0"/>
              <a:t> makes hyperparameter tuning more manageable</a:t>
            </a:r>
          </a:p>
          <a:p>
            <a:endParaRPr lang="en-AU" dirty="0"/>
          </a:p>
          <a:p>
            <a:r>
              <a:rPr lang="en-AU" dirty="0"/>
              <a:t>Demos and resources: </a:t>
            </a:r>
            <a:r>
              <a:rPr lang="en-AU" dirty="0">
                <a:hlinkClick r:id="rId2"/>
              </a:rPr>
              <a:t>https://github.com/amitsaha/optuna-demo</a:t>
            </a:r>
            <a:r>
              <a:rPr lang="en-AU" dirty="0"/>
              <a:t>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757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B027-F119-4EAD-E110-A38E79AE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3531-3AA5-EC9A-6971-D4556754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algorithms have model parameters and objective functions – which are optimized during the learning process</a:t>
            </a:r>
          </a:p>
          <a:p>
            <a:endParaRPr lang="en-US" dirty="0"/>
          </a:p>
          <a:p>
            <a:r>
              <a:rPr lang="en-US" u="sng" dirty="0"/>
              <a:t>Hyperparameter tuning</a:t>
            </a:r>
            <a:r>
              <a:rPr lang="en-US" dirty="0"/>
              <a:t> is the process of intelligently searching the search space of the </a:t>
            </a:r>
            <a:r>
              <a:rPr lang="en-US" u="sng" dirty="0"/>
              <a:t>parameters</a:t>
            </a:r>
            <a:r>
              <a:rPr lang="en-US" dirty="0"/>
              <a:t> that are specified for the learning  – i.e., </a:t>
            </a:r>
            <a:r>
              <a:rPr lang="en-US" u="sng" dirty="0"/>
              <a:t>user input/configuration</a:t>
            </a:r>
            <a:endParaRPr lang="en-AU" u="sng" dirty="0"/>
          </a:p>
        </p:txBody>
      </p:sp>
    </p:spTree>
    <p:extLst>
      <p:ext uri="{BB962C8B-B14F-4D97-AF65-F5344CB8AC3E}">
        <p14:creationId xmlns:p14="http://schemas.microsoft.com/office/powerpoint/2010/main" val="375046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4287A-FEB6-D5B3-7A99-7A7156429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1D6A-4015-A580-7750-79DE1F95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23F7-69CC-B6E7-1744-C7691AAB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r>
              <a:rPr lang="en-AU" dirty="0"/>
              <a:t> (</a:t>
            </a:r>
            <a:r>
              <a:rPr lang="en-AU" dirty="0" err="1"/>
              <a:t>eXtreme</a:t>
            </a:r>
            <a:r>
              <a:rPr lang="en-AU" dirty="0"/>
              <a:t> Gradient Boosting) as the ML algorithm for </a:t>
            </a:r>
            <a:r>
              <a:rPr lang="en-AU" u="sng" dirty="0"/>
              <a:t>classification</a:t>
            </a:r>
          </a:p>
          <a:p>
            <a:pPr lvl="1"/>
            <a:r>
              <a:rPr lang="en-AU" dirty="0"/>
              <a:t>Ensemble method, multiple trees</a:t>
            </a:r>
          </a:p>
          <a:p>
            <a:endParaRPr lang="en-AU" dirty="0"/>
          </a:p>
          <a:p>
            <a:r>
              <a:rPr lang="en-AU" dirty="0"/>
              <a:t>UCI adult dataset – tabular data, classification task is the income &gt; 50k $ (USD)/year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0051E-C61D-B25D-1CDB-1B2ACF33E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3" y="3624120"/>
            <a:ext cx="8504903" cy="29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0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37A6-C3CD-DFC0-1F38-58FB9403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CFAE3-0843-7C2E-4D53-441E7E22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838" y="2130860"/>
            <a:ext cx="73723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8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DF89-B9C1-3858-1D6E-23AE7337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r>
              <a:rPr lang="en-AU" dirty="0"/>
              <a:t> – Hyperparameters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9217C-148A-45F1-4829-F8EE8158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u="sng" dirty="0"/>
              <a:t>Learning rate</a:t>
            </a:r>
            <a:r>
              <a:rPr lang="en-AU" dirty="0"/>
              <a:t>: step size of model weight update</a:t>
            </a:r>
          </a:p>
          <a:p>
            <a:r>
              <a:rPr lang="en-AU" u="sng" dirty="0"/>
              <a:t>Number of estimators</a:t>
            </a:r>
            <a:r>
              <a:rPr lang="en-AU" dirty="0"/>
              <a:t>: number of trees</a:t>
            </a:r>
          </a:p>
          <a:p>
            <a:r>
              <a:rPr lang="en-AU" u="sng" dirty="0"/>
              <a:t>Max depth</a:t>
            </a:r>
            <a:r>
              <a:rPr lang="en-AU" dirty="0"/>
              <a:t>: depth of each tree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Guidelines</a:t>
            </a:r>
          </a:p>
          <a:p>
            <a:pPr marL="514350" indent="-514350">
              <a:buAutoNum type="arabicPeriod"/>
            </a:pPr>
            <a:r>
              <a:rPr lang="en-AU" dirty="0"/>
              <a:t>Small learning rate with larger number of estimators</a:t>
            </a:r>
          </a:p>
          <a:p>
            <a:pPr marL="971550" lvl="1" indent="-514350">
              <a:buAutoNum type="arabicPeriod"/>
            </a:pPr>
            <a:r>
              <a:rPr lang="en-AU" dirty="0"/>
              <a:t>Balance between stability and training speed (lower learning rate)</a:t>
            </a:r>
          </a:p>
          <a:p>
            <a:pPr marL="514350" indent="-514350">
              <a:buAutoNum type="arabicPeriod"/>
            </a:pPr>
            <a:r>
              <a:rPr lang="en-AU" dirty="0"/>
              <a:t>More depth results in potential overfitting the training data</a:t>
            </a:r>
          </a:p>
          <a:p>
            <a:pPr marL="514350" indent="-514350">
              <a:buAutoNum type="arabicPeriod"/>
            </a:pPr>
            <a:r>
              <a:rPr lang="en-AU" dirty="0"/>
              <a:t>Higher number of estimators (boosting rounds),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3660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D694A-57A8-AF53-F920-E8C81296C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3B0-6EAD-7E4E-E550-318C37FC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DAF4-7923-AB4B-6233-F828497E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 agnostic</a:t>
            </a:r>
          </a:p>
          <a:p>
            <a:endParaRPr lang="en-US" dirty="0"/>
          </a:p>
          <a:p>
            <a:r>
              <a:rPr lang="en-US" u="sng" dirty="0"/>
              <a:t>Study</a:t>
            </a:r>
            <a:r>
              <a:rPr lang="en-US" dirty="0"/>
              <a:t> – set up range of the parameters, which sampling (optimization algorithm) algorithm to use, and whether to maximize or </a:t>
            </a:r>
            <a:r>
              <a:rPr lang="en-US"/>
              <a:t>minimize </a:t>
            </a:r>
            <a:r>
              <a:rPr lang="en-US" u="sng"/>
              <a:t>objective(s)</a:t>
            </a:r>
            <a:endParaRPr lang="en-US" u="sng" dirty="0"/>
          </a:p>
          <a:p>
            <a:endParaRPr lang="en-US" dirty="0"/>
          </a:p>
          <a:p>
            <a:r>
              <a:rPr lang="en-US" u="sng" dirty="0"/>
              <a:t>Trial</a:t>
            </a:r>
            <a:r>
              <a:rPr lang="en-US" dirty="0"/>
              <a:t> – a single run of the ML algorithm + the parameters chosen from the study configuration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857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F37A-C58C-E15E-F000-C103D9B9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– single objective</a:t>
            </a:r>
            <a:endParaRPr lang="en-AU" dirty="0"/>
          </a:p>
        </p:txBody>
      </p:sp>
      <p:pic>
        <p:nvPicPr>
          <p:cNvPr id="4" name="Picture 3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896D6C49-A777-119D-BA5D-9392ABAE0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4" y="1939247"/>
            <a:ext cx="11654771" cy="29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6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2FD24-1F4E-BF8A-FF3B-64888CA91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2D76-4AC8-BBDB-99AE-D117F803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57498"/>
            <a:ext cx="10515600" cy="1325563"/>
          </a:xfrm>
        </p:spPr>
        <p:txBody>
          <a:bodyPr/>
          <a:lstStyle/>
          <a:p>
            <a:r>
              <a:rPr lang="en-US" dirty="0"/>
              <a:t>Study definition – single objective</a:t>
            </a:r>
            <a:endParaRPr lang="en-AU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87C6E7A-6DD7-9E4B-6E82-1AF101A66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" y="1442726"/>
            <a:ext cx="10515600" cy="51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34130C55-39F5-9406-EC7E-C8DB9BB32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94" y="287462"/>
            <a:ext cx="8229600" cy="4762500"/>
          </a:xfrm>
          <a:prstGeom prst="rect">
            <a:avLst/>
          </a:prstGeom>
        </p:spPr>
      </p:pic>
      <p:pic>
        <p:nvPicPr>
          <p:cNvPr id="5" name="Picture 4" descr="A graph with blue lines and red dots&#10;&#10;AI-generated content may be incorrect.">
            <a:extLst>
              <a:ext uri="{FF2B5EF4-FFF2-40B4-BE49-F238E27FC236}">
                <a16:creationId xmlns:a16="http://schemas.microsoft.com/office/drawing/2014/main" id="{E5ECCD8E-3DE8-B853-5F17-8EB1626E3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94" y="437462"/>
            <a:ext cx="8229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8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454</Words>
  <Application>Microsoft Office PowerPoint</Application>
  <PresentationFormat>Widescreen</PresentationFormat>
  <Paragraphs>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Hyperparameter optimization using Optuna</vt:lpstr>
      <vt:lpstr>Hyperparameter tuning</vt:lpstr>
      <vt:lpstr>Today’s demo</vt:lpstr>
      <vt:lpstr>XGBoost</vt:lpstr>
      <vt:lpstr>XGBoost – Hyperparameters of interest</vt:lpstr>
      <vt:lpstr>Hyperparameter tuning using Optuna</vt:lpstr>
      <vt:lpstr>Objective function – single objective</vt:lpstr>
      <vt:lpstr>Study definition – single objective</vt:lpstr>
      <vt:lpstr>PowerPoint Presentation</vt:lpstr>
      <vt:lpstr>PowerPoint Presentation</vt:lpstr>
      <vt:lpstr>PowerPoint Presentation</vt:lpstr>
      <vt:lpstr>Objective function – multi objective</vt:lpstr>
      <vt:lpstr>Study definition – multi objective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</dc:creator>
  <cp:lastModifiedBy>A S</cp:lastModifiedBy>
  <cp:revision>45</cp:revision>
  <dcterms:created xsi:type="dcterms:W3CDTF">2025-10-11T01:36:07Z</dcterms:created>
  <dcterms:modified xsi:type="dcterms:W3CDTF">2025-10-29T00:28:06Z</dcterms:modified>
</cp:coreProperties>
</file>