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60" r:id="rId4"/>
    <p:sldId id="267" r:id="rId5"/>
    <p:sldId id="268" r:id="rId6"/>
    <p:sldId id="266" r:id="rId7"/>
    <p:sldId id="269" r:id="rId8"/>
    <p:sldId id="264" r:id="rId9"/>
    <p:sldId id="265" r:id="rId10"/>
    <p:sldId id="275" r:id="rId11"/>
    <p:sldId id="276" r:id="rId12"/>
    <p:sldId id="273" r:id="rId13"/>
    <p:sldId id="278" r:id="rId14"/>
    <p:sldId id="271" r:id="rId15"/>
    <p:sldId id="272" r:id="rId16"/>
    <p:sldId id="274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97C2-49FE-488E-B038-FF874308A5DB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E4C8-CBA7-4413-B623-0D6DC4863B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red star</a:t>
            </a:r>
            <a:r>
              <a:rPr lang="en-US" dirty="0"/>
              <a:t> = a </a:t>
            </a:r>
            <a:r>
              <a:rPr lang="en-US" b="1" dirty="0"/>
              <a:t>Pareto-optimal</a:t>
            </a:r>
            <a:r>
              <a:rPr lang="en-US" dirty="0"/>
              <a:t> model — one that offers the </a:t>
            </a:r>
            <a:r>
              <a:rPr lang="en-US" i="1" dirty="0"/>
              <a:t>best trade-off</a:t>
            </a:r>
            <a:r>
              <a:rPr lang="en-US" dirty="0"/>
              <a:t> between AUC and complexity.</a:t>
            </a:r>
          </a:p>
          <a:p>
            <a:r>
              <a:rPr lang="en-US" dirty="0"/>
              <a:t>You can see three main insights:</a:t>
            </a:r>
          </a:p>
          <a:p>
            <a:r>
              <a:rPr lang="en-US" b="1" dirty="0"/>
              <a:t>Rapid improvement early:</a:t>
            </a:r>
            <a:br>
              <a:rPr lang="en-US" dirty="0"/>
            </a:br>
            <a:r>
              <a:rPr lang="en-US" dirty="0"/>
              <a:t>Increasing model complexity from low to moderate levels sharply increases AUC.</a:t>
            </a:r>
            <a:br>
              <a:rPr lang="en-US" dirty="0"/>
            </a:br>
            <a:r>
              <a:rPr lang="en-US" dirty="0"/>
              <a:t>→ e.g., the jump between ~200–500 complexity yields big accuracy gain.</a:t>
            </a:r>
          </a:p>
          <a:p>
            <a:r>
              <a:rPr lang="en-US" b="1" dirty="0"/>
              <a:t>Diminishing returns:</a:t>
            </a:r>
            <a:br>
              <a:rPr lang="en-US" dirty="0"/>
            </a:br>
            <a:r>
              <a:rPr lang="en-US" dirty="0"/>
              <a:t>Beyond ~1000–1500 complexity, the AUC gains flatten — more trees or deeper trees add little value.</a:t>
            </a:r>
          </a:p>
          <a:p>
            <a:r>
              <a:rPr lang="en-US" b="1" dirty="0"/>
              <a:t>Pareto frontier:</a:t>
            </a:r>
            <a:br>
              <a:rPr lang="en-US" dirty="0"/>
            </a:br>
            <a:r>
              <a:rPr lang="en-US" dirty="0"/>
              <a:t>The red dashed line outlines the “efficient boundary”:</a:t>
            </a:r>
            <a:br>
              <a:rPr lang="en-US" dirty="0"/>
            </a:br>
            <a:r>
              <a:rPr lang="en-US" dirty="0"/>
              <a:t>these are models that you </a:t>
            </a:r>
            <a:r>
              <a:rPr lang="en-US" b="1" dirty="0"/>
              <a:t>cannot improve on AUC without increasing complexity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⚖️ In decision terms</a:t>
            </a:r>
          </a:p>
          <a:p>
            <a:r>
              <a:rPr lang="en-US" dirty="0"/>
              <a:t>If your goal is to balance accuracy and interpretability (or cost):</a:t>
            </a:r>
          </a:p>
          <a:p>
            <a:r>
              <a:rPr lang="en-US" dirty="0"/>
              <a:t>Choose a point on the </a:t>
            </a:r>
            <a:r>
              <a:rPr lang="en-US" b="1" dirty="0"/>
              <a:t>leftmost segment</a:t>
            </a:r>
            <a:r>
              <a:rPr lang="en-US" dirty="0"/>
              <a:t> of the Pareto front (e.g., around 400–600 complexity).</a:t>
            </a:r>
          </a:p>
          <a:p>
            <a:r>
              <a:rPr lang="en-US" dirty="0"/>
              <a:t>If resources allow and interpretability is less critical, pick the </a:t>
            </a:r>
            <a:r>
              <a:rPr lang="en-US" b="1" dirty="0"/>
              <a:t>rightmost Pareto point</a:t>
            </a:r>
            <a:r>
              <a:rPr lang="en-US" dirty="0"/>
              <a:t> (around 1500 complexity) — but beyond that, you’re paying for negligible AUC improvement.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E4C8-CBA7-4413-B623-0D6DC4863BB3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9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saha/optuna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4130C55-39F5-9406-EC7E-C8DB9BB32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4" y="287462"/>
            <a:ext cx="8229600" cy="4762500"/>
          </a:xfrm>
          <a:prstGeom prst="rect">
            <a:avLst/>
          </a:prstGeom>
        </p:spPr>
      </p:pic>
      <p:pic>
        <p:nvPicPr>
          <p:cNvPr id="5" name="Picture 4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E5ECCD8E-3DE8-B853-5F17-8EB1626E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4" y="437462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A9F-E4C2-820D-F31E-2B22C2B0A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0CEF-8F6A-3BF2-68CD-96142004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0C1813E-5A31-5142-A58F-80DAAC13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47750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00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8857"/>
            <a:ext cx="10515600" cy="1325563"/>
          </a:xfrm>
        </p:spPr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726ADE-BD6C-174F-3579-D21964D1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9578"/>
            <a:ext cx="10435360" cy="58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657403D-C547-1BD0-F94F-038F64B1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" y="1530849"/>
            <a:ext cx="11981030" cy="3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D29B4-5306-EA19-A8B2-B1C460BAE7D9}"/>
              </a:ext>
            </a:extLst>
          </p:cNvPr>
          <p:cNvSpPr txBox="1"/>
          <p:nvPr/>
        </p:nvSpPr>
        <p:spPr>
          <a:xfrm>
            <a:off x="9265045" y="767993"/>
            <a:ext cx="31117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Goal:</a:t>
            </a:r>
          </a:p>
          <a:p>
            <a:endParaRPr lang="en-AU" sz="2400" dirty="0"/>
          </a:p>
          <a:p>
            <a:r>
              <a:rPr lang="en-AU" sz="2400" dirty="0"/>
              <a:t>Minimize complexity</a:t>
            </a:r>
          </a:p>
          <a:p>
            <a:r>
              <a:rPr lang="en-AU" sz="2400" dirty="0"/>
              <a:t>Increase performance</a:t>
            </a:r>
          </a:p>
          <a:p>
            <a:endParaRPr lang="en-AU" sz="2400" dirty="0"/>
          </a:p>
          <a:p>
            <a:r>
              <a:rPr lang="en-AU" sz="2400" dirty="0"/>
              <a:t>Conflicting objectives</a:t>
            </a:r>
          </a:p>
          <a:p>
            <a:endParaRPr lang="en-AU" sz="2400" dirty="0"/>
          </a:p>
          <a:p>
            <a:r>
              <a:rPr lang="en-AU" sz="2400" dirty="0"/>
              <a:t>You cannot move up </a:t>
            </a:r>
          </a:p>
          <a:p>
            <a:r>
              <a:rPr lang="en-AU" sz="2400" dirty="0"/>
              <a:t>without moving right</a:t>
            </a:r>
          </a:p>
        </p:txBody>
      </p:sp>
      <p:pic>
        <p:nvPicPr>
          <p:cNvPr id="6" name="Picture 5" descr="A graph with red dots and numbers&#10;&#10;AI-generated content may be incorrect.">
            <a:extLst>
              <a:ext uri="{FF2B5EF4-FFF2-40B4-BE49-F238E27FC236}">
                <a16:creationId xmlns:a16="http://schemas.microsoft.com/office/drawing/2014/main" id="{78751828-BD08-621E-1DD7-ECBAF240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40" y="336479"/>
            <a:ext cx="8229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21FD-C302-0A83-AEDE-90820D53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8E3B-4D34-B12F-C2C9-71475EAB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Optuna</a:t>
            </a:r>
            <a:r>
              <a:rPr lang="en-AU" dirty="0"/>
              <a:t> makes hyperparameter tuning more manageable</a:t>
            </a:r>
          </a:p>
          <a:p>
            <a:endParaRPr lang="en-AU" dirty="0"/>
          </a:p>
          <a:p>
            <a:r>
              <a:rPr lang="en-AU" dirty="0"/>
              <a:t>Demos and resources: </a:t>
            </a:r>
            <a:r>
              <a:rPr lang="en-AU" dirty="0">
                <a:hlinkClick r:id="rId2"/>
              </a:rPr>
              <a:t>https://github.com/amitsaha/optuna-demo</a:t>
            </a: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757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model parameters and objective functions – which are optimized during the learning process</a:t>
            </a:r>
          </a:p>
          <a:p>
            <a:endParaRPr lang="en-US" dirty="0"/>
          </a:p>
          <a:p>
            <a:r>
              <a:rPr lang="en-US" dirty="0"/>
              <a:t>Hyperparameter tuning is the process of intelligently searching the search space of the parameters that are specified for the learning  – i.e. </a:t>
            </a:r>
            <a:r>
              <a:rPr lang="en-US" u="sng" dirty="0"/>
              <a:t>user input/configuration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minimize </a:t>
            </a:r>
            <a:r>
              <a:rPr lang="en-US" u="sng" dirty="0"/>
              <a:t>objectives</a:t>
            </a:r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as the ML algorithm for </a:t>
            </a:r>
            <a:r>
              <a:rPr lang="en-AU" u="sng" dirty="0"/>
              <a:t>classification</a:t>
            </a:r>
          </a:p>
          <a:p>
            <a:endParaRPr lang="en-AU" dirty="0"/>
          </a:p>
          <a:p>
            <a:r>
              <a:rPr lang="en-AU" dirty="0"/>
              <a:t>UCI adult dataset</a:t>
            </a:r>
          </a:p>
        </p:txBody>
      </p:sp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C40B3-A447-B00C-9825-634DC01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50E7-9C82-1FCC-3E75-7AE39F8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UCI adult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816E-FDCA-8248-2870-FB6904A0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396331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u="sng" dirty="0"/>
              <a:t>Learning rate</a:t>
            </a:r>
            <a:r>
              <a:rPr lang="en-AU" dirty="0"/>
              <a:t>: step size of model weight update</a:t>
            </a:r>
          </a:p>
          <a:p>
            <a:r>
              <a:rPr lang="en-AU" u="sng" dirty="0"/>
              <a:t>Number of estimators</a:t>
            </a:r>
            <a:r>
              <a:rPr lang="en-AU" dirty="0"/>
              <a:t>: number of trees</a:t>
            </a:r>
          </a:p>
          <a:p>
            <a:r>
              <a:rPr lang="en-AU" u="sng" dirty="0"/>
              <a:t>Max depth</a:t>
            </a:r>
            <a:r>
              <a:rPr lang="en-AU" dirty="0"/>
              <a:t>: depth of each tree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Guidelines</a:t>
            </a:r>
          </a:p>
          <a:p>
            <a:pPr marL="514350" indent="-514350">
              <a:buAutoNum type="arabicPeriod"/>
            </a:pPr>
            <a:r>
              <a:rPr lang="en-AU" dirty="0"/>
              <a:t>Small learning rate with larger number of estimators</a:t>
            </a:r>
          </a:p>
          <a:p>
            <a:pPr marL="971550" lvl="1" indent="-514350">
              <a:buAutoNum type="arabicPeriod"/>
            </a:pPr>
            <a:r>
              <a:rPr lang="en-AU" dirty="0"/>
              <a:t>Balance between stability and training speed (lower learning rate)</a:t>
            </a:r>
          </a:p>
          <a:p>
            <a:pPr marL="514350" indent="-514350">
              <a:buAutoNum type="arabicPeriod"/>
            </a:pPr>
            <a:r>
              <a:rPr lang="en-AU" dirty="0"/>
              <a:t>More depth results in potential overfitting the training data</a:t>
            </a:r>
          </a:p>
          <a:p>
            <a:pPr marL="514350" indent="-514350">
              <a:buAutoNum type="arabicPeriod"/>
            </a:pPr>
            <a:r>
              <a:rPr lang="en-AU" dirty="0"/>
              <a:t>Higher number of estimators (boosting rounds),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418</Words>
  <Application>Microsoft Office PowerPoint</Application>
  <PresentationFormat>Widescreen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Hyperparameter tuning using Optuna</vt:lpstr>
      <vt:lpstr>Today’s demo</vt:lpstr>
      <vt:lpstr>UCI adult dataset</vt:lpstr>
      <vt:lpstr>xgboost</vt:lpstr>
      <vt:lpstr>xgboost</vt:lpstr>
      <vt:lpstr>Objective function – single objective</vt:lpstr>
      <vt:lpstr>Study definition – single objective</vt:lpstr>
      <vt:lpstr>PowerPoint Presentation</vt:lpstr>
      <vt:lpstr>PowerPoint Presentation</vt:lpstr>
      <vt:lpstr>PowerPoint Presentation</vt:lpstr>
      <vt:lpstr>PowerPoint Presentation</vt:lpstr>
      <vt:lpstr>Objective function – multi objective</vt:lpstr>
      <vt:lpstr>Study definition – multi objective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40</cp:revision>
  <dcterms:created xsi:type="dcterms:W3CDTF">2025-10-11T01:36:07Z</dcterms:created>
  <dcterms:modified xsi:type="dcterms:W3CDTF">2025-10-25T01:48:16Z</dcterms:modified>
</cp:coreProperties>
</file>