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8" r:id="rId1"/>
  </p:sldMasterIdLst>
  <p:notesMasterIdLst>
    <p:notesMasterId r:id="rId20"/>
  </p:notesMasterIdLst>
  <p:sldIdLst>
    <p:sldId id="256" r:id="rId2"/>
    <p:sldId id="264" r:id="rId3"/>
    <p:sldId id="265" r:id="rId4"/>
    <p:sldId id="266" r:id="rId5"/>
    <p:sldId id="261" r:id="rId6"/>
    <p:sldId id="257" r:id="rId7"/>
    <p:sldId id="269" r:id="rId8"/>
    <p:sldId id="268" r:id="rId9"/>
    <p:sldId id="258" r:id="rId10"/>
    <p:sldId id="270" r:id="rId11"/>
    <p:sldId id="260" r:id="rId12"/>
    <p:sldId id="274" r:id="rId13"/>
    <p:sldId id="259" r:id="rId14"/>
    <p:sldId id="267" r:id="rId15"/>
    <p:sldId id="262" r:id="rId16"/>
    <p:sldId id="271" r:id="rId17"/>
    <p:sldId id="275"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158"/>
    <p:restoredTop sz="96197"/>
  </p:normalViewPr>
  <p:slideViewPr>
    <p:cSldViewPr snapToGrid="0" snapToObjects="1">
      <p:cViewPr varScale="1">
        <p:scale>
          <a:sx n="97" d="100"/>
          <a:sy n="97" d="100"/>
        </p:scale>
        <p:origin x="216" y="6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_rels/data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_rels/drawing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3C11EFE-5186-4E67-92EB-EA42CCD13BE4}"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A1C5759D-A4C2-4750-BAFA-5E62F165F50D}">
      <dgm:prSet/>
      <dgm:spPr/>
      <dgm:t>
        <a:bodyPr/>
        <a:lstStyle/>
        <a:p>
          <a:r>
            <a:rPr lang="en-US"/>
            <a:t>There was </a:t>
          </a:r>
          <a:r>
            <a:rPr lang="en-US" u="sng"/>
            <a:t>no problem</a:t>
          </a:r>
          <a:r>
            <a:rPr lang="en-US"/>
            <a:t> to solve</a:t>
          </a:r>
        </a:p>
      </dgm:t>
      <dgm:extLst>
        <a:ext uri="{E40237B7-FDA0-4F09-8148-C483321AD2D9}">
          <dgm14:cNvPr xmlns:dgm14="http://schemas.microsoft.com/office/drawing/2010/diagram" id="0" name="" descr="There was no problem to solve&#10;&#13;&#10;I wanted to host my new static website in the cloud on a virtual machine&#13;&#10;"/>
        </a:ext>
      </dgm:extLst>
    </dgm:pt>
    <dgm:pt modelId="{A83E7E0D-2FFF-4481-83B1-565994F73D87}" type="parTrans" cxnId="{AB5B0E38-A7D9-43EC-BEAF-615FE819C6F5}">
      <dgm:prSet/>
      <dgm:spPr/>
      <dgm:t>
        <a:bodyPr/>
        <a:lstStyle/>
        <a:p>
          <a:endParaRPr lang="en-US"/>
        </a:p>
      </dgm:t>
    </dgm:pt>
    <dgm:pt modelId="{B3D9EFDA-E413-436E-9117-798EAD2C8FB3}" type="sibTrans" cxnId="{AB5B0E38-A7D9-43EC-BEAF-615FE819C6F5}">
      <dgm:prSet/>
      <dgm:spPr/>
      <dgm:t>
        <a:bodyPr/>
        <a:lstStyle/>
        <a:p>
          <a:endParaRPr lang="en-US"/>
        </a:p>
      </dgm:t>
    </dgm:pt>
    <dgm:pt modelId="{1A016505-EA23-4033-8A9B-46C76CB847D0}">
      <dgm:prSet/>
      <dgm:spPr/>
      <dgm:t>
        <a:bodyPr/>
        <a:lstStyle/>
        <a:p>
          <a:r>
            <a:rPr lang="en-US" dirty="0"/>
            <a:t>I </a:t>
          </a:r>
          <a:r>
            <a:rPr lang="en-US" u="sng" dirty="0"/>
            <a:t>wanted</a:t>
          </a:r>
          <a:r>
            <a:rPr lang="en-US" dirty="0"/>
            <a:t> to host my new static website in the cloud on a virtual machine</a:t>
          </a:r>
        </a:p>
      </dgm:t>
      <dgm:extLst>
        <a:ext uri="{E40237B7-FDA0-4F09-8148-C483321AD2D9}">
          <dgm14:cNvPr xmlns:dgm14="http://schemas.microsoft.com/office/drawing/2010/diagram" id="0" name="" descr="There was no problem to solve&#10;&#13;&#10;I wanted to host my new static website in the cloud on a virtual machine&#13;&#10;"/>
        </a:ext>
      </dgm:extLst>
    </dgm:pt>
    <dgm:pt modelId="{B0F5B4C9-5347-4E2E-B8AC-2DF00772BC74}" type="parTrans" cxnId="{2A426797-2D3B-433B-A758-476E90919B82}">
      <dgm:prSet/>
      <dgm:spPr/>
      <dgm:t>
        <a:bodyPr/>
        <a:lstStyle/>
        <a:p>
          <a:endParaRPr lang="en-US"/>
        </a:p>
      </dgm:t>
    </dgm:pt>
    <dgm:pt modelId="{C4E237DD-936F-4D27-B463-F91A546D1D54}" type="sibTrans" cxnId="{2A426797-2D3B-433B-A758-476E90919B82}">
      <dgm:prSet/>
      <dgm:spPr/>
      <dgm:t>
        <a:bodyPr/>
        <a:lstStyle/>
        <a:p>
          <a:endParaRPr lang="en-US"/>
        </a:p>
      </dgm:t>
    </dgm:pt>
    <dgm:pt modelId="{7F5C0F5F-0F43-42C1-9553-93525F29521B}" type="pres">
      <dgm:prSet presAssocID="{03C11EFE-5186-4E67-92EB-EA42CCD13BE4}" presName="root" presStyleCnt="0">
        <dgm:presLayoutVars>
          <dgm:dir/>
          <dgm:resizeHandles val="exact"/>
        </dgm:presLayoutVars>
      </dgm:prSet>
      <dgm:spPr/>
    </dgm:pt>
    <dgm:pt modelId="{F546052A-5CE3-423B-915F-4B84B79807BC}" type="pres">
      <dgm:prSet presAssocID="{A1C5759D-A4C2-4750-BAFA-5E62F165F50D}" presName="compNode" presStyleCnt="0"/>
      <dgm:spPr/>
    </dgm:pt>
    <dgm:pt modelId="{2EB50898-2448-4461-8085-E14E819A880A}" type="pres">
      <dgm:prSet presAssocID="{A1C5759D-A4C2-4750-BAFA-5E62F165F50D}" presName="bgRect" presStyleLbl="bgShp" presStyleIdx="0" presStyleCnt="2"/>
      <dgm:spPr/>
    </dgm:pt>
    <dgm:pt modelId="{E7195ACA-06EF-4996-9674-15EB590E10FE}" type="pres">
      <dgm:prSet presAssocID="{A1C5759D-A4C2-4750-BAFA-5E62F165F50D}"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arning"/>
        </a:ext>
      </dgm:extLst>
    </dgm:pt>
    <dgm:pt modelId="{6C591FAF-5AAE-44F1-9451-18D7E286AED3}" type="pres">
      <dgm:prSet presAssocID="{A1C5759D-A4C2-4750-BAFA-5E62F165F50D}" presName="spaceRect" presStyleCnt="0"/>
      <dgm:spPr/>
    </dgm:pt>
    <dgm:pt modelId="{475D2FFE-1B10-4CAB-B5B6-3ADCA8310B70}" type="pres">
      <dgm:prSet presAssocID="{A1C5759D-A4C2-4750-BAFA-5E62F165F50D}" presName="parTx" presStyleLbl="revTx" presStyleIdx="0" presStyleCnt="2">
        <dgm:presLayoutVars>
          <dgm:chMax val="0"/>
          <dgm:chPref val="0"/>
        </dgm:presLayoutVars>
      </dgm:prSet>
      <dgm:spPr/>
    </dgm:pt>
    <dgm:pt modelId="{81C00AF0-422A-4D2E-998C-AF9EA7EC22DD}" type="pres">
      <dgm:prSet presAssocID="{B3D9EFDA-E413-436E-9117-798EAD2C8FB3}" presName="sibTrans" presStyleCnt="0"/>
      <dgm:spPr/>
    </dgm:pt>
    <dgm:pt modelId="{F9EF0315-032F-4169-9FCD-9772DEBE60E2}" type="pres">
      <dgm:prSet presAssocID="{1A016505-EA23-4033-8A9B-46C76CB847D0}" presName="compNode" presStyleCnt="0"/>
      <dgm:spPr/>
    </dgm:pt>
    <dgm:pt modelId="{2D47F1E6-110D-4971-8E3E-A73C50CC8D5D}" type="pres">
      <dgm:prSet presAssocID="{1A016505-EA23-4033-8A9B-46C76CB847D0}" presName="bgRect" presStyleLbl="bgShp" presStyleIdx="1" presStyleCnt="2"/>
      <dgm:spPr/>
    </dgm:pt>
    <dgm:pt modelId="{55B6CF33-235D-402D-8405-F9840880D144}" type="pres">
      <dgm:prSet presAssocID="{1A016505-EA23-4033-8A9B-46C76CB847D0}"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aptop"/>
        </a:ext>
      </dgm:extLst>
    </dgm:pt>
    <dgm:pt modelId="{31DEDC1B-FB79-4DDE-A681-FD07C16EE51E}" type="pres">
      <dgm:prSet presAssocID="{1A016505-EA23-4033-8A9B-46C76CB847D0}" presName="spaceRect" presStyleCnt="0"/>
      <dgm:spPr/>
    </dgm:pt>
    <dgm:pt modelId="{E0461D64-C973-43EE-BC54-0760729854D3}" type="pres">
      <dgm:prSet presAssocID="{1A016505-EA23-4033-8A9B-46C76CB847D0}" presName="parTx" presStyleLbl="revTx" presStyleIdx="1" presStyleCnt="2">
        <dgm:presLayoutVars>
          <dgm:chMax val="0"/>
          <dgm:chPref val="0"/>
        </dgm:presLayoutVars>
      </dgm:prSet>
      <dgm:spPr/>
    </dgm:pt>
  </dgm:ptLst>
  <dgm:cxnLst>
    <dgm:cxn modelId="{AB5B0E38-A7D9-43EC-BEAF-615FE819C6F5}" srcId="{03C11EFE-5186-4E67-92EB-EA42CCD13BE4}" destId="{A1C5759D-A4C2-4750-BAFA-5E62F165F50D}" srcOrd="0" destOrd="0" parTransId="{A83E7E0D-2FFF-4481-83B1-565994F73D87}" sibTransId="{B3D9EFDA-E413-436E-9117-798EAD2C8FB3}"/>
    <dgm:cxn modelId="{6F185E95-6409-41F3-BF59-356A51FB5D7D}" type="presOf" srcId="{1A016505-EA23-4033-8A9B-46C76CB847D0}" destId="{E0461D64-C973-43EE-BC54-0760729854D3}" srcOrd="0" destOrd="0" presId="urn:microsoft.com/office/officeart/2018/2/layout/IconVerticalSolidList"/>
    <dgm:cxn modelId="{2A426797-2D3B-433B-A758-476E90919B82}" srcId="{03C11EFE-5186-4E67-92EB-EA42CCD13BE4}" destId="{1A016505-EA23-4033-8A9B-46C76CB847D0}" srcOrd="1" destOrd="0" parTransId="{B0F5B4C9-5347-4E2E-B8AC-2DF00772BC74}" sibTransId="{C4E237DD-936F-4D27-B463-F91A546D1D54}"/>
    <dgm:cxn modelId="{2AB8E9D0-BE43-4EFE-96F3-B91D1A1CA7AD}" type="presOf" srcId="{03C11EFE-5186-4E67-92EB-EA42CCD13BE4}" destId="{7F5C0F5F-0F43-42C1-9553-93525F29521B}" srcOrd="0" destOrd="0" presId="urn:microsoft.com/office/officeart/2018/2/layout/IconVerticalSolidList"/>
    <dgm:cxn modelId="{841595FB-BFA2-4DEC-907A-F7A865166361}" type="presOf" srcId="{A1C5759D-A4C2-4750-BAFA-5E62F165F50D}" destId="{475D2FFE-1B10-4CAB-B5B6-3ADCA8310B70}" srcOrd="0" destOrd="0" presId="urn:microsoft.com/office/officeart/2018/2/layout/IconVerticalSolidList"/>
    <dgm:cxn modelId="{3B25F8F2-B883-4E6A-874A-F8D312B034AA}" type="presParOf" srcId="{7F5C0F5F-0F43-42C1-9553-93525F29521B}" destId="{F546052A-5CE3-423B-915F-4B84B79807BC}" srcOrd="0" destOrd="0" presId="urn:microsoft.com/office/officeart/2018/2/layout/IconVerticalSolidList"/>
    <dgm:cxn modelId="{83A4EA29-0077-4D44-8720-B8C681CC7ADE}" type="presParOf" srcId="{F546052A-5CE3-423B-915F-4B84B79807BC}" destId="{2EB50898-2448-4461-8085-E14E819A880A}" srcOrd="0" destOrd="0" presId="urn:microsoft.com/office/officeart/2018/2/layout/IconVerticalSolidList"/>
    <dgm:cxn modelId="{412CB5F0-F4BE-4C66-9E54-CFBCFCC00060}" type="presParOf" srcId="{F546052A-5CE3-423B-915F-4B84B79807BC}" destId="{E7195ACA-06EF-4996-9674-15EB590E10FE}" srcOrd="1" destOrd="0" presId="urn:microsoft.com/office/officeart/2018/2/layout/IconVerticalSolidList"/>
    <dgm:cxn modelId="{28E1CE76-3CBB-4672-BE2D-D00B86EBEA2B}" type="presParOf" srcId="{F546052A-5CE3-423B-915F-4B84B79807BC}" destId="{6C591FAF-5AAE-44F1-9451-18D7E286AED3}" srcOrd="2" destOrd="0" presId="urn:microsoft.com/office/officeart/2018/2/layout/IconVerticalSolidList"/>
    <dgm:cxn modelId="{ECC5690D-4E07-4956-ACEA-4E571705C287}" type="presParOf" srcId="{F546052A-5CE3-423B-915F-4B84B79807BC}" destId="{475D2FFE-1B10-4CAB-B5B6-3ADCA8310B70}" srcOrd="3" destOrd="0" presId="urn:microsoft.com/office/officeart/2018/2/layout/IconVerticalSolidList"/>
    <dgm:cxn modelId="{B4FCFE8A-CF62-4418-AF16-245BE7DD0A48}" type="presParOf" srcId="{7F5C0F5F-0F43-42C1-9553-93525F29521B}" destId="{81C00AF0-422A-4D2E-998C-AF9EA7EC22DD}" srcOrd="1" destOrd="0" presId="urn:microsoft.com/office/officeart/2018/2/layout/IconVerticalSolidList"/>
    <dgm:cxn modelId="{FDEA9CB6-7B71-4B69-AAAB-B6D3139F8087}" type="presParOf" srcId="{7F5C0F5F-0F43-42C1-9553-93525F29521B}" destId="{F9EF0315-032F-4169-9FCD-9772DEBE60E2}" srcOrd="2" destOrd="0" presId="urn:microsoft.com/office/officeart/2018/2/layout/IconVerticalSolidList"/>
    <dgm:cxn modelId="{76F47F6E-CD32-4F5F-B98B-E45A87C5E790}" type="presParOf" srcId="{F9EF0315-032F-4169-9FCD-9772DEBE60E2}" destId="{2D47F1E6-110D-4971-8E3E-A73C50CC8D5D}" srcOrd="0" destOrd="0" presId="urn:microsoft.com/office/officeart/2018/2/layout/IconVerticalSolidList"/>
    <dgm:cxn modelId="{FF6627BA-B39F-45E9-AF7E-04F133DAEFE9}" type="presParOf" srcId="{F9EF0315-032F-4169-9FCD-9772DEBE60E2}" destId="{55B6CF33-235D-402D-8405-F9840880D144}" srcOrd="1" destOrd="0" presId="urn:microsoft.com/office/officeart/2018/2/layout/IconVerticalSolidList"/>
    <dgm:cxn modelId="{3D19CB61-2C0F-4FB8-BE68-9EF49115858E}" type="presParOf" srcId="{F9EF0315-032F-4169-9FCD-9772DEBE60E2}" destId="{31DEDC1B-FB79-4DDE-A681-FD07C16EE51E}" srcOrd="2" destOrd="0" presId="urn:microsoft.com/office/officeart/2018/2/layout/IconVerticalSolidList"/>
    <dgm:cxn modelId="{4CF88662-7C7B-43C8-AD9F-59A9A979AC03}" type="presParOf" srcId="{F9EF0315-032F-4169-9FCD-9772DEBE60E2}" destId="{E0461D64-C973-43EE-BC54-0760729854D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8810997-9C0A-47B8-B9D6-D3DAFD701491}" type="doc">
      <dgm:prSet loTypeId="urn:microsoft.com/office/officeart/2018/2/layout/IconLabelDescriptionList" loCatId="icon" qsTypeId="urn:microsoft.com/office/officeart/2005/8/quickstyle/simple1" qsCatId="simple" csTypeId="urn:microsoft.com/office/officeart/2005/8/colors/accent1_2" csCatId="accent1" phldr="1"/>
      <dgm:spPr/>
      <dgm:t>
        <a:bodyPr/>
        <a:lstStyle/>
        <a:p>
          <a:endParaRPr lang="en-US"/>
        </a:p>
      </dgm:t>
    </dgm:pt>
    <dgm:pt modelId="{8A1EBA94-BDEB-42EA-B967-D152C228ED29}">
      <dgm:prSet/>
      <dgm:spPr/>
      <dgm:t>
        <a:bodyPr/>
        <a:lstStyle/>
        <a:p>
          <a:pPr>
            <a:lnSpc>
              <a:spcPct val="100000"/>
            </a:lnSpc>
            <a:defRPr b="1"/>
          </a:pPr>
          <a:r>
            <a:rPr lang="en-US" dirty="0"/>
            <a:t>Initial plan - just copy the HTML and CSS files to the server</a:t>
          </a:r>
        </a:p>
      </dgm:t>
      <dgm:extLst>
        <a:ext uri="{E40237B7-FDA0-4F09-8148-C483321AD2D9}">
          <dgm14:cNvPr xmlns:dgm14="http://schemas.microsoft.com/office/drawing/2010/diagram" id="0" name="" descr="Initial plan - just copy the HTML and CSS files to the server&#13;&#10;&#10;"/>
        </a:ext>
      </dgm:extLst>
    </dgm:pt>
    <dgm:pt modelId="{E92E4C70-E2F1-44C3-A2CC-57F3AEF1D8DA}" type="parTrans" cxnId="{B0F1E356-D01B-4759-AACA-5DC029AE9B21}">
      <dgm:prSet/>
      <dgm:spPr/>
      <dgm:t>
        <a:bodyPr/>
        <a:lstStyle/>
        <a:p>
          <a:endParaRPr lang="en-US"/>
        </a:p>
      </dgm:t>
    </dgm:pt>
    <dgm:pt modelId="{45B51242-E29D-4FF3-BBB1-65146CB4D297}" type="sibTrans" cxnId="{B0F1E356-D01B-4759-AACA-5DC029AE9B21}">
      <dgm:prSet/>
      <dgm:spPr/>
      <dgm:t>
        <a:bodyPr/>
        <a:lstStyle/>
        <a:p>
          <a:endParaRPr lang="en-US"/>
        </a:p>
      </dgm:t>
    </dgm:pt>
    <dgm:pt modelId="{B421D99F-6F0A-43E3-9255-F4CEED636721}">
      <dgm:prSet/>
      <dgm:spPr/>
      <dgm:t>
        <a:bodyPr/>
        <a:lstStyle/>
        <a:p>
          <a:pPr>
            <a:lnSpc>
              <a:spcPct val="100000"/>
            </a:lnSpc>
          </a:pPr>
          <a:r>
            <a:rPr lang="en-US"/>
            <a:t>Put in </a:t>
          </a:r>
          <a:r>
            <a:rPr lang="en-US" i="1"/>
            <a:t>nginx</a:t>
          </a:r>
          <a:r>
            <a:rPr lang="en-US"/>
            <a:t> and be done</a:t>
          </a:r>
        </a:p>
      </dgm:t>
    </dgm:pt>
    <dgm:pt modelId="{A14E6E27-BAA9-4F0D-A145-FBD7AC721654}" type="parTrans" cxnId="{08141586-CBA1-4749-BBF5-C0A5443645C8}">
      <dgm:prSet/>
      <dgm:spPr/>
      <dgm:t>
        <a:bodyPr/>
        <a:lstStyle/>
        <a:p>
          <a:endParaRPr lang="en-US"/>
        </a:p>
      </dgm:t>
    </dgm:pt>
    <dgm:pt modelId="{25CCAA45-114B-4552-9E09-7AF9E34B6B7F}" type="sibTrans" cxnId="{08141586-CBA1-4749-BBF5-C0A5443645C8}">
      <dgm:prSet/>
      <dgm:spPr/>
      <dgm:t>
        <a:bodyPr/>
        <a:lstStyle/>
        <a:p>
          <a:endParaRPr lang="en-US"/>
        </a:p>
      </dgm:t>
    </dgm:pt>
    <dgm:pt modelId="{FBC58A05-2875-4717-8F97-DFA74F4EB50F}">
      <dgm:prSet/>
      <dgm:spPr/>
      <dgm:t>
        <a:bodyPr/>
        <a:lstStyle/>
        <a:p>
          <a:pPr>
            <a:lnSpc>
              <a:spcPct val="100000"/>
            </a:lnSpc>
            <a:defRPr b="1"/>
          </a:pPr>
          <a:r>
            <a:rPr lang="en-US" dirty="0"/>
            <a:t>Then… I thought of writing my server in Go and serving the files from the filesystem</a:t>
          </a:r>
        </a:p>
      </dgm:t>
      <dgm:extLst>
        <a:ext uri="{E40237B7-FDA0-4F09-8148-C483321AD2D9}">
          <dgm14:cNvPr xmlns:dgm14="http://schemas.microsoft.com/office/drawing/2010/diagram" id="0" name="" descr="•Then… I thought of writing my server in Go and serving the files from the filesystem&#10;"/>
        </a:ext>
      </dgm:extLst>
    </dgm:pt>
    <dgm:pt modelId="{9B148DEE-2F09-45BC-B240-02FF61537F2B}" type="parTrans" cxnId="{E3E0B4BA-3BC3-4517-A7CF-6059C5C06CC4}">
      <dgm:prSet/>
      <dgm:spPr/>
      <dgm:t>
        <a:bodyPr/>
        <a:lstStyle/>
        <a:p>
          <a:endParaRPr lang="en-US"/>
        </a:p>
      </dgm:t>
    </dgm:pt>
    <dgm:pt modelId="{76669137-0298-4DCE-9911-75FABD0DCE27}" type="sibTrans" cxnId="{E3E0B4BA-3BC3-4517-A7CF-6059C5C06CC4}">
      <dgm:prSet/>
      <dgm:spPr/>
      <dgm:t>
        <a:bodyPr/>
        <a:lstStyle/>
        <a:p>
          <a:endParaRPr lang="en-US"/>
        </a:p>
      </dgm:t>
    </dgm:pt>
    <dgm:pt modelId="{CA222F7E-D030-4FCD-B552-D56E0F0FF385}">
      <dgm:prSet/>
      <dgm:spPr/>
      <dgm:t>
        <a:bodyPr/>
        <a:lstStyle/>
        <a:p>
          <a:pPr>
            <a:lnSpc>
              <a:spcPct val="100000"/>
            </a:lnSpc>
            <a:defRPr b="1"/>
          </a:pPr>
          <a:r>
            <a:rPr lang="en-US" dirty="0"/>
            <a:t>And then… I thought of the </a:t>
          </a:r>
          <a:r>
            <a:rPr lang="en-US" i="1" u="sng" dirty="0"/>
            <a:t>embed</a:t>
          </a:r>
          <a:r>
            <a:rPr lang="en-US" dirty="0"/>
            <a:t> package</a:t>
          </a:r>
        </a:p>
      </dgm:t>
      <dgm:extLst>
        <a:ext uri="{E40237B7-FDA0-4F09-8148-C483321AD2D9}">
          <dgm14:cNvPr xmlns:dgm14="http://schemas.microsoft.com/office/drawing/2010/diagram" id="0" name="" descr="•And then… I thought of the embed package"/>
        </a:ext>
      </dgm:extLst>
    </dgm:pt>
    <dgm:pt modelId="{42B92E5D-2D87-45B9-87E5-AE9A9AA22195}" type="parTrans" cxnId="{4BFEA011-9CB0-465D-9B07-E466CBA09B54}">
      <dgm:prSet/>
      <dgm:spPr/>
      <dgm:t>
        <a:bodyPr/>
        <a:lstStyle/>
        <a:p>
          <a:endParaRPr lang="en-US"/>
        </a:p>
      </dgm:t>
    </dgm:pt>
    <dgm:pt modelId="{CF4DAF21-DE34-404F-9817-78F29BF37B51}" type="sibTrans" cxnId="{4BFEA011-9CB0-465D-9B07-E466CBA09B54}">
      <dgm:prSet/>
      <dgm:spPr/>
      <dgm:t>
        <a:bodyPr/>
        <a:lstStyle/>
        <a:p>
          <a:endParaRPr lang="en-US"/>
        </a:p>
      </dgm:t>
    </dgm:pt>
    <dgm:pt modelId="{1C464ED5-D2DB-452C-80A6-B50F95B0D93A}" type="pres">
      <dgm:prSet presAssocID="{38810997-9C0A-47B8-B9D6-D3DAFD701491}" presName="root" presStyleCnt="0">
        <dgm:presLayoutVars>
          <dgm:dir/>
          <dgm:resizeHandles val="exact"/>
        </dgm:presLayoutVars>
      </dgm:prSet>
      <dgm:spPr/>
    </dgm:pt>
    <dgm:pt modelId="{9A56A2F9-55EC-4BAA-BF52-9634F0E1118E}" type="pres">
      <dgm:prSet presAssocID="{8A1EBA94-BDEB-42EA-B967-D152C228ED29}" presName="compNode" presStyleCnt="0"/>
      <dgm:spPr/>
    </dgm:pt>
    <dgm:pt modelId="{9652B60B-39B5-435E-B517-0060ABA53440}" type="pres">
      <dgm:prSet presAssocID="{8A1EBA94-BDEB-42EA-B967-D152C228ED2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Web Design"/>
        </a:ext>
      </dgm:extLst>
    </dgm:pt>
    <dgm:pt modelId="{9E8F5539-48DE-49E2-AA04-117D87228ADA}" type="pres">
      <dgm:prSet presAssocID="{8A1EBA94-BDEB-42EA-B967-D152C228ED29}" presName="iconSpace" presStyleCnt="0"/>
      <dgm:spPr/>
    </dgm:pt>
    <dgm:pt modelId="{C3DFEDCD-7C5D-4C41-8B3E-89624745DE71}" type="pres">
      <dgm:prSet presAssocID="{8A1EBA94-BDEB-42EA-B967-D152C228ED29}" presName="parTx" presStyleLbl="revTx" presStyleIdx="0" presStyleCnt="6">
        <dgm:presLayoutVars>
          <dgm:chMax val="0"/>
          <dgm:chPref val="0"/>
        </dgm:presLayoutVars>
      </dgm:prSet>
      <dgm:spPr/>
    </dgm:pt>
    <dgm:pt modelId="{9AD012FF-D0D0-474D-ACEC-F6255A53EB2E}" type="pres">
      <dgm:prSet presAssocID="{8A1EBA94-BDEB-42EA-B967-D152C228ED29}" presName="txSpace" presStyleCnt="0"/>
      <dgm:spPr/>
    </dgm:pt>
    <dgm:pt modelId="{7E794D4E-102D-4413-AE2C-2912D209009B}" type="pres">
      <dgm:prSet presAssocID="{8A1EBA94-BDEB-42EA-B967-D152C228ED29}" presName="desTx" presStyleLbl="revTx" presStyleIdx="1" presStyleCnt="6">
        <dgm:presLayoutVars/>
      </dgm:prSet>
      <dgm:spPr/>
    </dgm:pt>
    <dgm:pt modelId="{883E39D1-C595-4B6E-B7A6-A864009E4618}" type="pres">
      <dgm:prSet presAssocID="{45B51242-E29D-4FF3-BBB1-65146CB4D297}" presName="sibTrans" presStyleCnt="0"/>
      <dgm:spPr/>
    </dgm:pt>
    <dgm:pt modelId="{EAC1E5D5-9D0E-4B46-8F20-1DE64319CDD0}" type="pres">
      <dgm:prSet presAssocID="{FBC58A05-2875-4717-8F97-DFA74F4EB50F}" presName="compNode" presStyleCnt="0"/>
      <dgm:spPr/>
    </dgm:pt>
    <dgm:pt modelId="{3BE24C13-B55F-4AC0-9A0A-2B3BB5C3CD82}" type="pres">
      <dgm:prSet presAssocID="{FBC58A05-2875-4717-8F97-DFA74F4EB50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isk"/>
        </a:ext>
      </dgm:extLst>
    </dgm:pt>
    <dgm:pt modelId="{F8C68B01-0B85-494F-9F67-972909B8994B}" type="pres">
      <dgm:prSet presAssocID="{FBC58A05-2875-4717-8F97-DFA74F4EB50F}" presName="iconSpace" presStyleCnt="0"/>
      <dgm:spPr/>
    </dgm:pt>
    <dgm:pt modelId="{A8CFCAAB-8DC9-449E-85D1-9D9BFBD10A55}" type="pres">
      <dgm:prSet presAssocID="{FBC58A05-2875-4717-8F97-DFA74F4EB50F}" presName="parTx" presStyleLbl="revTx" presStyleIdx="2" presStyleCnt="6">
        <dgm:presLayoutVars>
          <dgm:chMax val="0"/>
          <dgm:chPref val="0"/>
        </dgm:presLayoutVars>
      </dgm:prSet>
      <dgm:spPr/>
    </dgm:pt>
    <dgm:pt modelId="{E8A687E6-2CE7-43C0-97A4-D5A826D2B426}" type="pres">
      <dgm:prSet presAssocID="{FBC58A05-2875-4717-8F97-DFA74F4EB50F}" presName="txSpace" presStyleCnt="0"/>
      <dgm:spPr/>
    </dgm:pt>
    <dgm:pt modelId="{5531BDEC-2E80-4B28-997C-5C4706BB6151}" type="pres">
      <dgm:prSet presAssocID="{FBC58A05-2875-4717-8F97-DFA74F4EB50F}" presName="desTx" presStyleLbl="revTx" presStyleIdx="3" presStyleCnt="6">
        <dgm:presLayoutVars/>
      </dgm:prSet>
      <dgm:spPr/>
    </dgm:pt>
    <dgm:pt modelId="{2DBF7A88-0B7C-4987-82D9-CB85BA23B942}" type="pres">
      <dgm:prSet presAssocID="{76669137-0298-4DCE-9911-75FABD0DCE27}" presName="sibTrans" presStyleCnt="0"/>
      <dgm:spPr/>
    </dgm:pt>
    <dgm:pt modelId="{179AA051-053B-449F-A8EA-EDEB34F13109}" type="pres">
      <dgm:prSet presAssocID="{CA222F7E-D030-4FCD-B552-D56E0F0FF385}" presName="compNode" presStyleCnt="0"/>
      <dgm:spPr/>
    </dgm:pt>
    <dgm:pt modelId="{6C1569BE-A21C-4CEB-8A69-0AE50341378C}" type="pres">
      <dgm:prSet presAssocID="{CA222F7E-D030-4FCD-B552-D56E0F0FF38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rain in head"/>
        </a:ext>
      </dgm:extLst>
    </dgm:pt>
    <dgm:pt modelId="{7272392F-9F24-43F3-AD30-86C247BF8182}" type="pres">
      <dgm:prSet presAssocID="{CA222F7E-D030-4FCD-B552-D56E0F0FF385}" presName="iconSpace" presStyleCnt="0"/>
      <dgm:spPr/>
    </dgm:pt>
    <dgm:pt modelId="{FBB78600-3013-47F3-BFCD-0A17D635B712}" type="pres">
      <dgm:prSet presAssocID="{CA222F7E-D030-4FCD-B552-D56E0F0FF385}" presName="parTx" presStyleLbl="revTx" presStyleIdx="4" presStyleCnt="6">
        <dgm:presLayoutVars>
          <dgm:chMax val="0"/>
          <dgm:chPref val="0"/>
        </dgm:presLayoutVars>
      </dgm:prSet>
      <dgm:spPr/>
    </dgm:pt>
    <dgm:pt modelId="{72DF635D-B275-461B-9028-8A01CE22E2A8}" type="pres">
      <dgm:prSet presAssocID="{CA222F7E-D030-4FCD-B552-D56E0F0FF385}" presName="txSpace" presStyleCnt="0"/>
      <dgm:spPr/>
    </dgm:pt>
    <dgm:pt modelId="{A0486DEF-B813-432B-AD57-07CC38DBBA0F}" type="pres">
      <dgm:prSet presAssocID="{CA222F7E-D030-4FCD-B552-D56E0F0FF385}" presName="desTx" presStyleLbl="revTx" presStyleIdx="5" presStyleCnt="6">
        <dgm:presLayoutVars/>
      </dgm:prSet>
      <dgm:spPr/>
    </dgm:pt>
  </dgm:ptLst>
  <dgm:cxnLst>
    <dgm:cxn modelId="{4BFEA011-9CB0-465D-9B07-E466CBA09B54}" srcId="{38810997-9C0A-47B8-B9D6-D3DAFD701491}" destId="{CA222F7E-D030-4FCD-B552-D56E0F0FF385}" srcOrd="2" destOrd="0" parTransId="{42B92E5D-2D87-45B9-87E5-AE9A9AA22195}" sibTransId="{CF4DAF21-DE34-404F-9817-78F29BF37B51}"/>
    <dgm:cxn modelId="{CD54B331-25C0-49CD-A5D3-011F4081CEF9}" type="presOf" srcId="{38810997-9C0A-47B8-B9D6-D3DAFD701491}" destId="{1C464ED5-D2DB-452C-80A6-B50F95B0D93A}" srcOrd="0" destOrd="0" presId="urn:microsoft.com/office/officeart/2018/2/layout/IconLabelDescriptionList"/>
    <dgm:cxn modelId="{B0F1E356-D01B-4759-AACA-5DC029AE9B21}" srcId="{38810997-9C0A-47B8-B9D6-D3DAFD701491}" destId="{8A1EBA94-BDEB-42EA-B967-D152C228ED29}" srcOrd="0" destOrd="0" parTransId="{E92E4C70-E2F1-44C3-A2CC-57F3AEF1D8DA}" sibTransId="{45B51242-E29D-4FF3-BBB1-65146CB4D297}"/>
    <dgm:cxn modelId="{08141586-CBA1-4749-BBF5-C0A5443645C8}" srcId="{8A1EBA94-BDEB-42EA-B967-D152C228ED29}" destId="{B421D99F-6F0A-43E3-9255-F4CEED636721}" srcOrd="0" destOrd="0" parTransId="{A14E6E27-BAA9-4F0D-A145-FBD7AC721654}" sibTransId="{25CCAA45-114B-4552-9E09-7AF9E34B6B7F}"/>
    <dgm:cxn modelId="{B866FAA5-3886-4CF6-9148-A72AC4E692B3}" type="presOf" srcId="{8A1EBA94-BDEB-42EA-B967-D152C228ED29}" destId="{C3DFEDCD-7C5D-4C41-8B3E-89624745DE71}" srcOrd="0" destOrd="0" presId="urn:microsoft.com/office/officeart/2018/2/layout/IconLabelDescriptionList"/>
    <dgm:cxn modelId="{2EC8A2AA-4B3B-4605-A712-4EA3091BAC30}" type="presOf" srcId="{FBC58A05-2875-4717-8F97-DFA74F4EB50F}" destId="{A8CFCAAB-8DC9-449E-85D1-9D9BFBD10A55}" srcOrd="0" destOrd="0" presId="urn:microsoft.com/office/officeart/2018/2/layout/IconLabelDescriptionList"/>
    <dgm:cxn modelId="{9C12CDB6-8DAC-447D-AB1E-73E33EAFD4BA}" type="presOf" srcId="{CA222F7E-D030-4FCD-B552-D56E0F0FF385}" destId="{FBB78600-3013-47F3-BFCD-0A17D635B712}" srcOrd="0" destOrd="0" presId="urn:microsoft.com/office/officeart/2018/2/layout/IconLabelDescriptionList"/>
    <dgm:cxn modelId="{E3E0B4BA-3BC3-4517-A7CF-6059C5C06CC4}" srcId="{38810997-9C0A-47B8-B9D6-D3DAFD701491}" destId="{FBC58A05-2875-4717-8F97-DFA74F4EB50F}" srcOrd="1" destOrd="0" parTransId="{9B148DEE-2F09-45BC-B240-02FF61537F2B}" sibTransId="{76669137-0298-4DCE-9911-75FABD0DCE27}"/>
    <dgm:cxn modelId="{63E8F8FB-00B3-4801-B878-C3EFB18ED855}" type="presOf" srcId="{B421D99F-6F0A-43E3-9255-F4CEED636721}" destId="{7E794D4E-102D-4413-AE2C-2912D209009B}" srcOrd="0" destOrd="0" presId="urn:microsoft.com/office/officeart/2018/2/layout/IconLabelDescriptionList"/>
    <dgm:cxn modelId="{D4F8D223-BAC4-4735-BC34-8CAF8B7869A5}" type="presParOf" srcId="{1C464ED5-D2DB-452C-80A6-B50F95B0D93A}" destId="{9A56A2F9-55EC-4BAA-BF52-9634F0E1118E}" srcOrd="0" destOrd="0" presId="urn:microsoft.com/office/officeart/2018/2/layout/IconLabelDescriptionList"/>
    <dgm:cxn modelId="{66CF855A-1A32-492E-9DE0-4923FAC48804}" type="presParOf" srcId="{9A56A2F9-55EC-4BAA-BF52-9634F0E1118E}" destId="{9652B60B-39B5-435E-B517-0060ABA53440}" srcOrd="0" destOrd="0" presId="urn:microsoft.com/office/officeart/2018/2/layout/IconLabelDescriptionList"/>
    <dgm:cxn modelId="{B143AAE4-6560-41DD-B3F3-1249C587E497}" type="presParOf" srcId="{9A56A2F9-55EC-4BAA-BF52-9634F0E1118E}" destId="{9E8F5539-48DE-49E2-AA04-117D87228ADA}" srcOrd="1" destOrd="0" presId="urn:microsoft.com/office/officeart/2018/2/layout/IconLabelDescriptionList"/>
    <dgm:cxn modelId="{AB7E60AD-4868-4FF0-AAD7-5A366217FD5B}" type="presParOf" srcId="{9A56A2F9-55EC-4BAA-BF52-9634F0E1118E}" destId="{C3DFEDCD-7C5D-4C41-8B3E-89624745DE71}" srcOrd="2" destOrd="0" presId="urn:microsoft.com/office/officeart/2018/2/layout/IconLabelDescriptionList"/>
    <dgm:cxn modelId="{0542E7E3-A01E-46CF-8F23-F902BFC1914B}" type="presParOf" srcId="{9A56A2F9-55EC-4BAA-BF52-9634F0E1118E}" destId="{9AD012FF-D0D0-474D-ACEC-F6255A53EB2E}" srcOrd="3" destOrd="0" presId="urn:microsoft.com/office/officeart/2018/2/layout/IconLabelDescriptionList"/>
    <dgm:cxn modelId="{2C9E7E59-C9E1-44CA-BDB5-92BA9E0E40A9}" type="presParOf" srcId="{9A56A2F9-55EC-4BAA-BF52-9634F0E1118E}" destId="{7E794D4E-102D-4413-AE2C-2912D209009B}" srcOrd="4" destOrd="0" presId="urn:microsoft.com/office/officeart/2018/2/layout/IconLabelDescriptionList"/>
    <dgm:cxn modelId="{B2C288AC-41A7-4DD7-9B62-B9B2F42F5FE7}" type="presParOf" srcId="{1C464ED5-D2DB-452C-80A6-B50F95B0D93A}" destId="{883E39D1-C595-4B6E-B7A6-A864009E4618}" srcOrd="1" destOrd="0" presId="urn:microsoft.com/office/officeart/2018/2/layout/IconLabelDescriptionList"/>
    <dgm:cxn modelId="{9131F2CB-7404-44AF-939E-F38B46A27468}" type="presParOf" srcId="{1C464ED5-D2DB-452C-80A6-B50F95B0D93A}" destId="{EAC1E5D5-9D0E-4B46-8F20-1DE64319CDD0}" srcOrd="2" destOrd="0" presId="urn:microsoft.com/office/officeart/2018/2/layout/IconLabelDescriptionList"/>
    <dgm:cxn modelId="{0A28CD80-334E-4724-9A68-785B86DC54A5}" type="presParOf" srcId="{EAC1E5D5-9D0E-4B46-8F20-1DE64319CDD0}" destId="{3BE24C13-B55F-4AC0-9A0A-2B3BB5C3CD82}" srcOrd="0" destOrd="0" presId="urn:microsoft.com/office/officeart/2018/2/layout/IconLabelDescriptionList"/>
    <dgm:cxn modelId="{10E4C1F2-5C8D-4DD0-B52B-18A5957CA5C8}" type="presParOf" srcId="{EAC1E5D5-9D0E-4B46-8F20-1DE64319CDD0}" destId="{F8C68B01-0B85-494F-9F67-972909B8994B}" srcOrd="1" destOrd="0" presId="urn:microsoft.com/office/officeart/2018/2/layout/IconLabelDescriptionList"/>
    <dgm:cxn modelId="{5A6CE3C7-D7BF-4C1A-9433-0FDEEE50D821}" type="presParOf" srcId="{EAC1E5D5-9D0E-4B46-8F20-1DE64319CDD0}" destId="{A8CFCAAB-8DC9-449E-85D1-9D9BFBD10A55}" srcOrd="2" destOrd="0" presId="urn:microsoft.com/office/officeart/2018/2/layout/IconLabelDescriptionList"/>
    <dgm:cxn modelId="{C0596224-38FA-45C1-BB51-4E9BBFED8E29}" type="presParOf" srcId="{EAC1E5D5-9D0E-4B46-8F20-1DE64319CDD0}" destId="{E8A687E6-2CE7-43C0-97A4-D5A826D2B426}" srcOrd="3" destOrd="0" presId="urn:microsoft.com/office/officeart/2018/2/layout/IconLabelDescriptionList"/>
    <dgm:cxn modelId="{1B72289A-523A-498D-8E5B-CAFFF81BB3C0}" type="presParOf" srcId="{EAC1E5D5-9D0E-4B46-8F20-1DE64319CDD0}" destId="{5531BDEC-2E80-4B28-997C-5C4706BB6151}" srcOrd="4" destOrd="0" presId="urn:microsoft.com/office/officeart/2018/2/layout/IconLabelDescriptionList"/>
    <dgm:cxn modelId="{62B0E76C-2DFF-405A-A2FF-0AAC95FB9CE5}" type="presParOf" srcId="{1C464ED5-D2DB-452C-80A6-B50F95B0D93A}" destId="{2DBF7A88-0B7C-4987-82D9-CB85BA23B942}" srcOrd="3" destOrd="0" presId="urn:microsoft.com/office/officeart/2018/2/layout/IconLabelDescriptionList"/>
    <dgm:cxn modelId="{EE320987-6BDF-42A2-BB6D-17B4DA17B852}" type="presParOf" srcId="{1C464ED5-D2DB-452C-80A6-B50F95B0D93A}" destId="{179AA051-053B-449F-A8EA-EDEB34F13109}" srcOrd="4" destOrd="0" presId="urn:microsoft.com/office/officeart/2018/2/layout/IconLabelDescriptionList"/>
    <dgm:cxn modelId="{66B51625-CB76-44F5-A798-3FF068AAFF6B}" type="presParOf" srcId="{179AA051-053B-449F-A8EA-EDEB34F13109}" destId="{6C1569BE-A21C-4CEB-8A69-0AE50341378C}" srcOrd="0" destOrd="0" presId="urn:microsoft.com/office/officeart/2018/2/layout/IconLabelDescriptionList"/>
    <dgm:cxn modelId="{6810D495-0421-462C-B00B-66E6160B3D04}" type="presParOf" srcId="{179AA051-053B-449F-A8EA-EDEB34F13109}" destId="{7272392F-9F24-43F3-AD30-86C247BF8182}" srcOrd="1" destOrd="0" presId="urn:microsoft.com/office/officeart/2018/2/layout/IconLabelDescriptionList"/>
    <dgm:cxn modelId="{F45AF97C-BE0C-44ED-B049-F786AE219C66}" type="presParOf" srcId="{179AA051-053B-449F-A8EA-EDEB34F13109}" destId="{FBB78600-3013-47F3-BFCD-0A17D635B712}" srcOrd="2" destOrd="0" presId="urn:microsoft.com/office/officeart/2018/2/layout/IconLabelDescriptionList"/>
    <dgm:cxn modelId="{F8269314-ADFB-4EC4-AFEC-7EC1D9B71D55}" type="presParOf" srcId="{179AA051-053B-449F-A8EA-EDEB34F13109}" destId="{72DF635D-B275-461B-9028-8A01CE22E2A8}" srcOrd="3" destOrd="0" presId="urn:microsoft.com/office/officeart/2018/2/layout/IconLabelDescriptionList"/>
    <dgm:cxn modelId="{173B1DC6-3A89-4C87-86C2-3CE320C4B20B}" type="presParOf" srcId="{179AA051-053B-449F-A8EA-EDEB34F13109}" destId="{A0486DEF-B813-432B-AD57-07CC38DBBA0F}"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B50898-2448-4461-8085-E14E819A880A}">
      <dsp:nvSpPr>
        <dsp:cNvPr id="0" name=""/>
        <dsp:cNvSpPr/>
      </dsp:nvSpPr>
      <dsp:spPr>
        <a:xfrm>
          <a:off x="0" y="894511"/>
          <a:ext cx="6263640" cy="165140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7195ACA-06EF-4996-9674-15EB590E10FE}">
      <dsp:nvSpPr>
        <dsp:cNvPr id="0" name=""/>
        <dsp:cNvSpPr/>
      </dsp:nvSpPr>
      <dsp:spPr>
        <a:xfrm>
          <a:off x="499550" y="1266078"/>
          <a:ext cx="908273" cy="90827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75D2FFE-1B10-4CAB-B5B6-3ADCA8310B70}">
      <dsp:nvSpPr>
        <dsp:cNvPr id="0" name=""/>
        <dsp:cNvSpPr/>
      </dsp:nvSpPr>
      <dsp:spPr>
        <a:xfrm>
          <a:off x="1907374" y="894511"/>
          <a:ext cx="4356265" cy="16514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4774" tIns="174774" rIns="174774" bIns="174774" numCol="1" spcCol="1270" anchor="ctr" anchorCtr="0">
          <a:noAutofit/>
        </a:bodyPr>
        <a:lstStyle/>
        <a:p>
          <a:pPr marL="0" lvl="0" indent="0" algn="l" defTabSz="1111250">
            <a:lnSpc>
              <a:spcPct val="90000"/>
            </a:lnSpc>
            <a:spcBef>
              <a:spcPct val="0"/>
            </a:spcBef>
            <a:spcAft>
              <a:spcPct val="35000"/>
            </a:spcAft>
            <a:buNone/>
          </a:pPr>
          <a:r>
            <a:rPr lang="en-US" sz="2500" kern="1200"/>
            <a:t>There was </a:t>
          </a:r>
          <a:r>
            <a:rPr lang="en-US" sz="2500" u="sng" kern="1200"/>
            <a:t>no problem</a:t>
          </a:r>
          <a:r>
            <a:rPr lang="en-US" sz="2500" kern="1200"/>
            <a:t> to solve</a:t>
          </a:r>
        </a:p>
      </dsp:txBody>
      <dsp:txXfrm>
        <a:off x="1907374" y="894511"/>
        <a:ext cx="4356265" cy="1651406"/>
      </dsp:txXfrm>
    </dsp:sp>
    <dsp:sp modelId="{2D47F1E6-110D-4971-8E3E-A73C50CC8D5D}">
      <dsp:nvSpPr>
        <dsp:cNvPr id="0" name=""/>
        <dsp:cNvSpPr/>
      </dsp:nvSpPr>
      <dsp:spPr>
        <a:xfrm>
          <a:off x="0" y="2958769"/>
          <a:ext cx="6263640" cy="165140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5B6CF33-235D-402D-8405-F9840880D144}">
      <dsp:nvSpPr>
        <dsp:cNvPr id="0" name=""/>
        <dsp:cNvSpPr/>
      </dsp:nvSpPr>
      <dsp:spPr>
        <a:xfrm>
          <a:off x="499550" y="3330336"/>
          <a:ext cx="908273" cy="90827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0461D64-C973-43EE-BC54-0760729854D3}">
      <dsp:nvSpPr>
        <dsp:cNvPr id="0" name=""/>
        <dsp:cNvSpPr/>
      </dsp:nvSpPr>
      <dsp:spPr>
        <a:xfrm>
          <a:off x="1907374" y="2958769"/>
          <a:ext cx="4356265" cy="16514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4774" tIns="174774" rIns="174774" bIns="174774" numCol="1" spcCol="1270" anchor="ctr" anchorCtr="0">
          <a:noAutofit/>
        </a:bodyPr>
        <a:lstStyle/>
        <a:p>
          <a:pPr marL="0" lvl="0" indent="0" algn="l" defTabSz="1111250">
            <a:lnSpc>
              <a:spcPct val="90000"/>
            </a:lnSpc>
            <a:spcBef>
              <a:spcPct val="0"/>
            </a:spcBef>
            <a:spcAft>
              <a:spcPct val="35000"/>
            </a:spcAft>
            <a:buNone/>
          </a:pPr>
          <a:r>
            <a:rPr lang="en-US" sz="2500" kern="1200" dirty="0"/>
            <a:t>I </a:t>
          </a:r>
          <a:r>
            <a:rPr lang="en-US" sz="2500" u="sng" kern="1200" dirty="0"/>
            <a:t>wanted</a:t>
          </a:r>
          <a:r>
            <a:rPr lang="en-US" sz="2500" kern="1200" dirty="0"/>
            <a:t> to host my new static website in the cloud on a virtual machine</a:t>
          </a:r>
        </a:p>
      </dsp:txBody>
      <dsp:txXfrm>
        <a:off x="1907374" y="2958769"/>
        <a:ext cx="4356265" cy="165140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52B60B-39B5-435E-B517-0060ABA53440}">
      <dsp:nvSpPr>
        <dsp:cNvPr id="0" name=""/>
        <dsp:cNvSpPr/>
      </dsp:nvSpPr>
      <dsp:spPr>
        <a:xfrm>
          <a:off x="393" y="1142119"/>
          <a:ext cx="1098562" cy="10985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3DFEDCD-7C5D-4C41-8B3E-89624745DE71}">
      <dsp:nvSpPr>
        <dsp:cNvPr id="0" name=""/>
        <dsp:cNvSpPr/>
      </dsp:nvSpPr>
      <dsp:spPr>
        <a:xfrm>
          <a:off x="393" y="2329567"/>
          <a:ext cx="3138750" cy="662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dirty="0"/>
            <a:t>Initial plan - just copy the HTML and CSS files to the server</a:t>
          </a:r>
        </a:p>
      </dsp:txBody>
      <dsp:txXfrm>
        <a:off x="393" y="2329567"/>
        <a:ext cx="3138750" cy="662080"/>
      </dsp:txXfrm>
    </dsp:sp>
    <dsp:sp modelId="{7E794D4E-102D-4413-AE2C-2912D209009B}">
      <dsp:nvSpPr>
        <dsp:cNvPr id="0" name=""/>
        <dsp:cNvSpPr/>
      </dsp:nvSpPr>
      <dsp:spPr>
        <a:xfrm>
          <a:off x="393" y="3032989"/>
          <a:ext cx="3138750" cy="1762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a:t>Put in </a:t>
          </a:r>
          <a:r>
            <a:rPr lang="en-US" sz="1100" i="1" kern="1200"/>
            <a:t>nginx</a:t>
          </a:r>
          <a:r>
            <a:rPr lang="en-US" sz="1100" kern="1200"/>
            <a:t> and be done</a:t>
          </a:r>
        </a:p>
      </dsp:txBody>
      <dsp:txXfrm>
        <a:off x="393" y="3032989"/>
        <a:ext cx="3138750" cy="176228"/>
      </dsp:txXfrm>
    </dsp:sp>
    <dsp:sp modelId="{3BE24C13-B55F-4AC0-9A0A-2B3BB5C3CD82}">
      <dsp:nvSpPr>
        <dsp:cNvPr id="0" name=""/>
        <dsp:cNvSpPr/>
      </dsp:nvSpPr>
      <dsp:spPr>
        <a:xfrm>
          <a:off x="3688425" y="1142119"/>
          <a:ext cx="1098562" cy="10985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8CFCAAB-8DC9-449E-85D1-9D9BFBD10A55}">
      <dsp:nvSpPr>
        <dsp:cNvPr id="0" name=""/>
        <dsp:cNvSpPr/>
      </dsp:nvSpPr>
      <dsp:spPr>
        <a:xfrm>
          <a:off x="3688425" y="2329567"/>
          <a:ext cx="3138750" cy="662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dirty="0"/>
            <a:t>Then… I thought of writing my server in Go and serving the files from the filesystem</a:t>
          </a:r>
        </a:p>
      </dsp:txBody>
      <dsp:txXfrm>
        <a:off x="3688425" y="2329567"/>
        <a:ext cx="3138750" cy="662080"/>
      </dsp:txXfrm>
    </dsp:sp>
    <dsp:sp modelId="{5531BDEC-2E80-4B28-997C-5C4706BB6151}">
      <dsp:nvSpPr>
        <dsp:cNvPr id="0" name=""/>
        <dsp:cNvSpPr/>
      </dsp:nvSpPr>
      <dsp:spPr>
        <a:xfrm>
          <a:off x="3688425" y="3032989"/>
          <a:ext cx="3138750" cy="176228"/>
        </a:xfrm>
        <a:prstGeom prst="rect">
          <a:avLst/>
        </a:prstGeom>
        <a:noFill/>
        <a:ln>
          <a:noFill/>
        </a:ln>
        <a:effectLst/>
      </dsp:spPr>
      <dsp:style>
        <a:lnRef idx="0">
          <a:scrgbClr r="0" g="0" b="0"/>
        </a:lnRef>
        <a:fillRef idx="0">
          <a:scrgbClr r="0" g="0" b="0"/>
        </a:fillRef>
        <a:effectRef idx="0">
          <a:scrgbClr r="0" g="0" b="0"/>
        </a:effectRef>
        <a:fontRef idx="minor"/>
      </dsp:style>
    </dsp:sp>
    <dsp:sp modelId="{6C1569BE-A21C-4CEB-8A69-0AE50341378C}">
      <dsp:nvSpPr>
        <dsp:cNvPr id="0" name=""/>
        <dsp:cNvSpPr/>
      </dsp:nvSpPr>
      <dsp:spPr>
        <a:xfrm>
          <a:off x="7376456" y="1142119"/>
          <a:ext cx="1098562" cy="109856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BB78600-3013-47F3-BFCD-0A17D635B712}">
      <dsp:nvSpPr>
        <dsp:cNvPr id="0" name=""/>
        <dsp:cNvSpPr/>
      </dsp:nvSpPr>
      <dsp:spPr>
        <a:xfrm>
          <a:off x="7376456" y="2329567"/>
          <a:ext cx="3138750" cy="662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dirty="0"/>
            <a:t>And then… I thought of the </a:t>
          </a:r>
          <a:r>
            <a:rPr lang="en-US" sz="1400" i="1" u="sng" kern="1200" dirty="0"/>
            <a:t>embed</a:t>
          </a:r>
          <a:r>
            <a:rPr lang="en-US" sz="1400" kern="1200" dirty="0"/>
            <a:t> package</a:t>
          </a:r>
        </a:p>
      </dsp:txBody>
      <dsp:txXfrm>
        <a:off x="7376456" y="2329567"/>
        <a:ext cx="3138750" cy="662080"/>
      </dsp:txXfrm>
    </dsp:sp>
    <dsp:sp modelId="{A0486DEF-B813-432B-AD57-07CC38DBBA0F}">
      <dsp:nvSpPr>
        <dsp:cNvPr id="0" name=""/>
        <dsp:cNvSpPr/>
      </dsp:nvSpPr>
      <dsp:spPr>
        <a:xfrm>
          <a:off x="7376456" y="3032989"/>
          <a:ext cx="3138750" cy="176228"/>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2B102A-D3BB-5D44-B0A8-A082B70C8090}" type="datetimeFigureOut">
              <a:rPr lang="en-US" smtClean="0"/>
              <a:t>12/10/21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AB290F-69BF-2A4F-83D7-7421756597C9}" type="slidenum">
              <a:rPr lang="en-US" smtClean="0"/>
              <a:t>‹#›</a:t>
            </a:fld>
            <a:endParaRPr lang="en-US"/>
          </a:p>
        </p:txBody>
      </p:sp>
    </p:spTree>
    <p:extLst>
      <p:ext uri="{BB962C8B-B14F-4D97-AF65-F5344CB8AC3E}">
        <p14:creationId xmlns:p14="http://schemas.microsoft.com/office/powerpoint/2010/main" val="14682514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a:t>
            </a:r>
            <a:r>
              <a:rPr lang="en-US" dirty="0" err="1"/>
              <a:t>Gophercon</a:t>
            </a:r>
            <a:r>
              <a:rPr lang="en-US" dirty="0"/>
              <a:t>! I am super excited to be presenting my lightning talk today - a first for me at </a:t>
            </a:r>
            <a:r>
              <a:rPr lang="en-US" dirty="0" err="1"/>
              <a:t>Gophercon</a:t>
            </a:r>
            <a:r>
              <a:rPr lang="en-US" dirty="0"/>
              <a:t> ever. </a:t>
            </a:r>
          </a:p>
          <a:p>
            <a:endParaRPr lang="en-US" dirty="0"/>
          </a:p>
          <a:p>
            <a:r>
              <a:rPr lang="en-US" dirty="0"/>
              <a:t>Welcome to my talk, today </a:t>
            </a:r>
            <a:r>
              <a:rPr lang="en-US" dirty="0" err="1"/>
              <a:t>i</a:t>
            </a:r>
            <a:r>
              <a:rPr lang="en-US" dirty="0"/>
              <a:t> will be sharing my experiment with deploying a static website as a binary using </a:t>
            </a:r>
            <a:r>
              <a:rPr lang="en-US" dirty="0" err="1"/>
              <a:t>go:embed</a:t>
            </a:r>
            <a:r>
              <a:rPr lang="en-US" dirty="0"/>
              <a:t> magic. embed</a:t>
            </a:r>
          </a:p>
        </p:txBody>
      </p:sp>
      <p:sp>
        <p:nvSpPr>
          <p:cNvPr id="4" name="Slide Number Placeholder 3"/>
          <p:cNvSpPr>
            <a:spLocks noGrp="1"/>
          </p:cNvSpPr>
          <p:nvPr>
            <p:ph type="sldNum" sz="quarter" idx="5"/>
          </p:nvPr>
        </p:nvSpPr>
        <p:spPr/>
        <p:txBody>
          <a:bodyPr/>
          <a:lstStyle/>
          <a:p>
            <a:fld id="{40AB290F-69BF-2A4F-83D7-7421756597C9}" type="slidenum">
              <a:rPr lang="en-US" smtClean="0"/>
              <a:t>1</a:t>
            </a:fld>
            <a:endParaRPr lang="en-US"/>
          </a:p>
        </p:txBody>
      </p:sp>
    </p:spTree>
    <p:extLst>
      <p:ext uri="{BB962C8B-B14F-4D97-AF65-F5344CB8AC3E}">
        <p14:creationId xmlns:p14="http://schemas.microsoft.com/office/powerpoint/2010/main" val="17446863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embed package was added in Go 1.16</a:t>
            </a:r>
          </a:p>
        </p:txBody>
      </p:sp>
      <p:sp>
        <p:nvSpPr>
          <p:cNvPr id="4" name="Slide Number Placeholder 3"/>
          <p:cNvSpPr>
            <a:spLocks noGrp="1"/>
          </p:cNvSpPr>
          <p:nvPr>
            <p:ph type="sldNum" sz="quarter" idx="5"/>
          </p:nvPr>
        </p:nvSpPr>
        <p:spPr/>
        <p:txBody>
          <a:bodyPr/>
          <a:lstStyle/>
          <a:p>
            <a:fld id="{40AB290F-69BF-2A4F-83D7-7421756597C9}" type="slidenum">
              <a:rPr lang="en-US" smtClean="0"/>
              <a:t>4</a:t>
            </a:fld>
            <a:endParaRPr lang="en-US"/>
          </a:p>
        </p:txBody>
      </p:sp>
    </p:spTree>
    <p:extLst>
      <p:ext uri="{BB962C8B-B14F-4D97-AF65-F5344CB8AC3E}">
        <p14:creationId xmlns:p14="http://schemas.microsoft.com/office/powerpoint/2010/main" val="7220628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806228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291276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40942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624688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70153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12/10/21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792943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12/10/21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394621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12/10/21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587402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12/10/21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830868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88099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05744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BEF0D-F0BB-DE4B-95CE-6DB70DBA9567}" type="datetimeFigureOut">
              <a:rPr lang="en-US" smtClean="0"/>
              <a:pPr/>
              <a:t>12/10/21</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18867957"/>
      </p:ext>
    </p:extLst>
  </p:cSld>
  <p:clrMap bg1="dk1" tx1="lt1" bg2="dk2" tx2="lt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echorand.me/"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s://caddyserver.com/" TargetMode="Externa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s://practicalgobook.net/" TargetMode="Externa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amitsaha/website2bin" TargetMode="External"/><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amitsaha" TargetMode="External"/><Relationship Id="rId2" Type="http://schemas.openxmlformats.org/officeDocument/2006/relationships/hyperlink" Target="https://echorand.m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2.svg"/></Relationships>
</file>

<file path=ppt/slides/_rels/slide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 name="Rectangle 103">
            <a:extLst>
              <a:ext uri="{FF2B5EF4-FFF2-40B4-BE49-F238E27FC236}">
                <a16:creationId xmlns:a16="http://schemas.microsoft.com/office/drawing/2014/main" id="{8B646C36-EEEC-4D52-8E8E-206F4CD8A3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cap="all" spc="600" dirty="0"/>
          </a:p>
        </p:txBody>
      </p:sp>
      <p:grpSp>
        <p:nvGrpSpPr>
          <p:cNvPr id="106" name="Group 105">
            <a:extLst>
              <a:ext uri="{FF2B5EF4-FFF2-40B4-BE49-F238E27FC236}">
                <a16:creationId xmlns:a16="http://schemas.microsoft.com/office/drawing/2014/main" id="{E7E9D86A-D513-48F9-851A-5F3725E8000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1565" y="330817"/>
            <a:ext cx="4833901" cy="5995583"/>
            <a:chOff x="1754444" y="330817"/>
            <a:chExt cx="4833901" cy="5995583"/>
          </a:xfrm>
        </p:grpSpPr>
        <p:sp>
          <p:nvSpPr>
            <p:cNvPr id="107" name="Rectangle 106">
              <a:extLst>
                <a:ext uri="{FF2B5EF4-FFF2-40B4-BE49-F238E27FC236}">
                  <a16:creationId xmlns:a16="http://schemas.microsoft.com/office/drawing/2014/main" id="{8258443E-B333-44F4-8D49-1EAB1C1A46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54444" y="330817"/>
              <a:ext cx="4833901" cy="5995583"/>
            </a:xfrm>
            <a:prstGeom prst="rect">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a:extLst>
                <a:ext uri="{FF2B5EF4-FFF2-40B4-BE49-F238E27FC236}">
                  <a16:creationId xmlns:a16="http://schemas.microsoft.com/office/drawing/2014/main" id="{09132A4E-0C09-40DA-A360-EA9D3DAFFB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54444" y="330817"/>
              <a:ext cx="4833901" cy="5995583"/>
            </a:xfrm>
            <a:prstGeom prst="rect">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0" name="Rectangle 109">
            <a:extLst>
              <a:ext uri="{FF2B5EF4-FFF2-40B4-BE49-F238E27FC236}">
                <a16:creationId xmlns:a16="http://schemas.microsoft.com/office/drawing/2014/main" id="{D649D88F-3460-4C52-888E-001C62B26E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21649" y="213740"/>
            <a:ext cx="4833901" cy="5995583"/>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314FCA-B6E2-A640-9875-C1F986D0DB09}"/>
              </a:ext>
            </a:extLst>
          </p:cNvPr>
          <p:cNvSpPr>
            <a:spLocks noGrp="1"/>
          </p:cNvSpPr>
          <p:nvPr>
            <p:ph type="ctrTitle"/>
          </p:nvPr>
        </p:nvSpPr>
        <p:spPr>
          <a:xfrm>
            <a:off x="2026693" y="510803"/>
            <a:ext cx="4069306" cy="5339736"/>
          </a:xfrm>
        </p:spPr>
        <p:txBody>
          <a:bodyPr anchor="ctr">
            <a:normAutofit/>
          </a:bodyPr>
          <a:lstStyle/>
          <a:p>
            <a:r>
              <a:rPr lang="en-US" sz="5400">
                <a:solidFill>
                  <a:schemeClr val="bg1"/>
                </a:solidFill>
                <a:latin typeface="Century" panose="02040604050505020304" pitchFamily="18" charset="0"/>
              </a:rPr>
              <a:t>static website + go:embed =&gt;</a:t>
            </a:r>
            <a:br>
              <a:rPr lang="en-US" sz="5400">
                <a:solidFill>
                  <a:schemeClr val="bg1"/>
                </a:solidFill>
                <a:latin typeface="Century" panose="02040604050505020304" pitchFamily="18" charset="0"/>
              </a:rPr>
            </a:br>
            <a:r>
              <a:rPr lang="en-US" sz="5400">
                <a:solidFill>
                  <a:schemeClr val="bg1"/>
                </a:solidFill>
                <a:latin typeface="Century" panose="02040604050505020304" pitchFamily="18" charset="0"/>
              </a:rPr>
              <a:t>./website</a:t>
            </a:r>
          </a:p>
        </p:txBody>
      </p:sp>
      <p:sp>
        <p:nvSpPr>
          <p:cNvPr id="119" name="Freeform: Shape 111">
            <a:extLst>
              <a:ext uri="{FF2B5EF4-FFF2-40B4-BE49-F238E27FC236}">
                <a16:creationId xmlns:a16="http://schemas.microsoft.com/office/drawing/2014/main" id="{A2B5CBEA-F125-49B6-8335-227C325B11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22467" y="4200769"/>
            <a:ext cx="2769534" cy="2657232"/>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21" name="Freeform: Shape 113">
            <a:extLst>
              <a:ext uri="{FF2B5EF4-FFF2-40B4-BE49-F238E27FC236}">
                <a16:creationId xmlns:a16="http://schemas.microsoft.com/office/drawing/2014/main" id="{217DD14E-3BC7-413D-B4AB-B92EED2F57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22467" y="4200769"/>
            <a:ext cx="2769534" cy="2657232"/>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2">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a:extLst>
              <a:ext uri="{FF2B5EF4-FFF2-40B4-BE49-F238E27FC236}">
                <a16:creationId xmlns:a16="http://schemas.microsoft.com/office/drawing/2014/main" id="{921A4182-E054-274D-A8FA-F3493BE75DC9}"/>
              </a:ext>
            </a:extLst>
          </p:cNvPr>
          <p:cNvSpPr>
            <a:spLocks noGrp="1"/>
          </p:cNvSpPr>
          <p:nvPr>
            <p:ph type="subTitle" idx="1"/>
          </p:nvPr>
        </p:nvSpPr>
        <p:spPr>
          <a:xfrm>
            <a:off x="7267417" y="3632200"/>
            <a:ext cx="3336001" cy="2354863"/>
          </a:xfrm>
        </p:spPr>
        <p:txBody>
          <a:bodyPr>
            <a:normAutofit/>
          </a:bodyPr>
          <a:lstStyle/>
          <a:p>
            <a:pPr algn="l"/>
            <a:endParaRPr lang="en-US" sz="2000">
              <a:solidFill>
                <a:schemeClr val="bg1"/>
              </a:solidFill>
            </a:endParaRPr>
          </a:p>
          <a:p>
            <a:pPr algn="l"/>
            <a:r>
              <a:rPr lang="en-US" sz="2000" b="1">
                <a:solidFill>
                  <a:schemeClr val="bg1"/>
                </a:solidFill>
                <a:latin typeface="Courier New" panose="02070309020205020404" pitchFamily="49" charset="0"/>
              </a:rPr>
              <a:t>Amit Saha</a:t>
            </a:r>
          </a:p>
          <a:p>
            <a:pPr algn="l"/>
            <a:r>
              <a:rPr lang="en-US" sz="2000" b="1">
                <a:solidFill>
                  <a:schemeClr val="bg1"/>
                </a:solidFill>
                <a:latin typeface="Courier New" panose="02070309020205020404" pitchFamily="49" charset="0"/>
                <a:hlinkClick r:id="rId3"/>
              </a:rPr>
              <a:t>https://echorand.me</a:t>
            </a:r>
            <a:r>
              <a:rPr lang="en-US" sz="2000" b="1">
                <a:solidFill>
                  <a:schemeClr val="bg1"/>
                </a:solidFill>
                <a:latin typeface="Courier New" panose="02070309020205020404" pitchFamily="49" charset="0"/>
              </a:rPr>
              <a:t> </a:t>
            </a:r>
          </a:p>
        </p:txBody>
      </p:sp>
      <p:sp>
        <p:nvSpPr>
          <p:cNvPr id="123" name="Graphic 212">
            <a:extLst>
              <a:ext uri="{FF2B5EF4-FFF2-40B4-BE49-F238E27FC236}">
                <a16:creationId xmlns:a16="http://schemas.microsoft.com/office/drawing/2014/main" id="{4FB204DF-284E-45F6-A017-79A4DF57BC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798490"/>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18" name="Graphic 212">
            <a:extLst>
              <a:ext uri="{FF2B5EF4-FFF2-40B4-BE49-F238E27FC236}">
                <a16:creationId xmlns:a16="http://schemas.microsoft.com/office/drawing/2014/main" id="{6908275D-177E-42F2-8887-134AFE8B70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798490"/>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20" name="Oval 119">
            <a:extLst>
              <a:ext uri="{FF2B5EF4-FFF2-40B4-BE49-F238E27FC236}">
                <a16:creationId xmlns:a16="http://schemas.microsoft.com/office/drawing/2014/main" id="{4D1A5E71-B6B6-486A-8CDC-C7ABD9B90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5340" y="5287341"/>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2" name="Oval 121">
            <a:extLst>
              <a:ext uri="{FF2B5EF4-FFF2-40B4-BE49-F238E27FC236}">
                <a16:creationId xmlns:a16="http://schemas.microsoft.com/office/drawing/2014/main" id="{E32B36D4-0C87-4882-A12C-18A91DBAE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5340" y="5287341"/>
            <a:ext cx="319941" cy="31994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24" name="Graphic 185">
            <a:extLst>
              <a:ext uri="{FF2B5EF4-FFF2-40B4-BE49-F238E27FC236}">
                <a16:creationId xmlns:a16="http://schemas.microsoft.com/office/drawing/2014/main" id="{FB9739EB-7F66-433D-841F-AB3CD18700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bg1"/>
          </a:solidFill>
        </p:grpSpPr>
        <p:sp>
          <p:nvSpPr>
            <p:cNvPr id="125" name="Freeform: Shape 124">
              <a:extLst>
                <a:ext uri="{FF2B5EF4-FFF2-40B4-BE49-F238E27FC236}">
                  <a16:creationId xmlns:a16="http://schemas.microsoft.com/office/drawing/2014/main" id="{104F2BBD-A005-4DCB-9566-F2351050B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8B00DEC7-198B-49D1-98FD-018F3ECFC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F14DFC82-B3B3-468E-91B3-1302CFC68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D3250EFE-214E-4B8E-AF96-036A514FFB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AD058EBE-D4A5-4C43-B170-6A451F87A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3818614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400"/>
                                        <p:tgtEl>
                                          <p:spTgt spid="3">
                                            <p:txEl>
                                              <p:pRg st="1" end="1"/>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4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9E616-AD2D-674A-9ECF-C2C70540C5E1}"/>
              </a:ext>
            </a:extLst>
          </p:cNvPr>
          <p:cNvSpPr>
            <a:spLocks noGrp="1"/>
          </p:cNvSpPr>
          <p:nvPr>
            <p:ph type="title"/>
          </p:nvPr>
        </p:nvSpPr>
        <p:spPr/>
        <p:txBody>
          <a:bodyPr/>
          <a:lstStyle/>
          <a:p>
            <a:r>
              <a:rPr lang="en-US" dirty="0"/>
              <a:t>Build and deploy</a:t>
            </a:r>
          </a:p>
        </p:txBody>
      </p:sp>
      <p:pic>
        <p:nvPicPr>
          <p:cNvPr id="7" name="Picture 6" descr="Then, i build the server and copy the binary to the remote server using scp command.&#10;&#10;Be mindful of where you are building the binary and where are you running it. For eg, you may be building it on Windows and deploying it to Linux. So you will need to use GOOS and GOARCH environment variables.">
            <a:extLst>
              <a:ext uri="{FF2B5EF4-FFF2-40B4-BE49-F238E27FC236}">
                <a16:creationId xmlns:a16="http://schemas.microsoft.com/office/drawing/2014/main" id="{D59391BB-FC65-E94D-B439-B4CF4BD860C7}"/>
              </a:ext>
            </a:extLst>
          </p:cNvPr>
          <p:cNvPicPr>
            <a:picLocks noChangeAspect="1"/>
          </p:cNvPicPr>
          <p:nvPr/>
        </p:nvPicPr>
        <p:blipFill>
          <a:blip r:embed="rId2"/>
          <a:stretch>
            <a:fillRect/>
          </a:stretch>
        </p:blipFill>
        <p:spPr>
          <a:xfrm>
            <a:off x="0" y="1274629"/>
            <a:ext cx="12192000" cy="4308742"/>
          </a:xfrm>
          <a:prstGeom prst="rect">
            <a:avLst/>
          </a:prstGeom>
        </p:spPr>
      </p:pic>
      <p:pic>
        <p:nvPicPr>
          <p:cNvPr id="9" name="Picture 8" descr="If you are on a different operating system and/or architecture when you are building the server, be mindful to use GOOS and GOARCH environment variables.">
            <a:extLst>
              <a:ext uri="{FF2B5EF4-FFF2-40B4-BE49-F238E27FC236}">
                <a16:creationId xmlns:a16="http://schemas.microsoft.com/office/drawing/2014/main" id="{DBD73C30-0AD5-494C-B5FD-21E019A71634}"/>
              </a:ext>
            </a:extLst>
          </p:cNvPr>
          <p:cNvPicPr>
            <a:picLocks noChangeAspect="1"/>
          </p:cNvPicPr>
          <p:nvPr/>
        </p:nvPicPr>
        <p:blipFill>
          <a:blip r:embed="rId3"/>
          <a:stretch>
            <a:fillRect/>
          </a:stretch>
        </p:blipFill>
        <p:spPr>
          <a:xfrm>
            <a:off x="3434267" y="4489993"/>
            <a:ext cx="4661520" cy="2186755"/>
          </a:xfrm>
          <a:prstGeom prst="rect">
            <a:avLst/>
          </a:prstGeom>
        </p:spPr>
      </p:pic>
    </p:spTree>
    <p:extLst>
      <p:ext uri="{BB962C8B-B14F-4D97-AF65-F5344CB8AC3E}">
        <p14:creationId xmlns:p14="http://schemas.microsoft.com/office/powerpoint/2010/main" val="18038770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D4DF1-C48C-4E4B-9AF8-9E0731379840}"/>
              </a:ext>
            </a:extLst>
          </p:cNvPr>
          <p:cNvSpPr>
            <a:spLocks noGrp="1"/>
          </p:cNvSpPr>
          <p:nvPr>
            <p:ph type="title"/>
          </p:nvPr>
        </p:nvSpPr>
        <p:spPr/>
        <p:txBody>
          <a:bodyPr/>
          <a:lstStyle/>
          <a:p>
            <a:r>
              <a:rPr lang="en-US" dirty="0" err="1"/>
              <a:t>Systemd</a:t>
            </a:r>
            <a:r>
              <a:rPr lang="en-US" dirty="0"/>
              <a:t> service</a:t>
            </a:r>
          </a:p>
        </p:txBody>
      </p:sp>
      <p:pic>
        <p:nvPicPr>
          <p:cNvPr id="5" name="Picture 4" descr="This shows the systemd service for running the website binary that we created. ">
            <a:extLst>
              <a:ext uri="{FF2B5EF4-FFF2-40B4-BE49-F238E27FC236}">
                <a16:creationId xmlns:a16="http://schemas.microsoft.com/office/drawing/2014/main" id="{DC80A0C7-90D6-4949-97C5-C3BE0FF8C77D}"/>
              </a:ext>
            </a:extLst>
          </p:cNvPr>
          <p:cNvPicPr>
            <a:picLocks noChangeAspect="1"/>
          </p:cNvPicPr>
          <p:nvPr/>
        </p:nvPicPr>
        <p:blipFill>
          <a:blip r:embed="rId2"/>
          <a:stretch>
            <a:fillRect/>
          </a:stretch>
        </p:blipFill>
        <p:spPr>
          <a:xfrm>
            <a:off x="96802" y="1399514"/>
            <a:ext cx="9214465" cy="5291218"/>
          </a:xfrm>
          <a:prstGeom prst="rect">
            <a:avLst/>
          </a:prstGeom>
        </p:spPr>
      </p:pic>
    </p:spTree>
    <p:extLst>
      <p:ext uri="{BB962C8B-B14F-4D97-AF65-F5344CB8AC3E}">
        <p14:creationId xmlns:p14="http://schemas.microsoft.com/office/powerpoint/2010/main" val="5771425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0F3A4-E251-F640-A490-A6F21B71B9C1}"/>
              </a:ext>
            </a:extLst>
          </p:cNvPr>
          <p:cNvSpPr>
            <a:spLocks noGrp="1"/>
          </p:cNvSpPr>
          <p:nvPr>
            <p:ph type="title"/>
          </p:nvPr>
        </p:nvSpPr>
        <p:spPr/>
        <p:txBody>
          <a:bodyPr/>
          <a:lstStyle/>
          <a:p>
            <a:r>
              <a:rPr lang="en-US" dirty="0"/>
              <a:t>DNS and IP address</a:t>
            </a:r>
          </a:p>
        </p:txBody>
      </p:sp>
      <p:sp>
        <p:nvSpPr>
          <p:cNvPr id="3" name="Content Placeholder 2">
            <a:extLst>
              <a:ext uri="{FF2B5EF4-FFF2-40B4-BE49-F238E27FC236}">
                <a16:creationId xmlns:a16="http://schemas.microsoft.com/office/drawing/2014/main" id="{00F39C55-DFD2-9248-8B64-1A8EBAD46B7D}"/>
              </a:ext>
            </a:extLst>
          </p:cNvPr>
          <p:cNvSpPr>
            <a:spLocks noGrp="1"/>
          </p:cNvSpPr>
          <p:nvPr>
            <p:ph idx="1"/>
          </p:nvPr>
        </p:nvSpPr>
        <p:spPr/>
        <p:txBody>
          <a:bodyPr/>
          <a:lstStyle/>
          <a:p>
            <a:r>
              <a:rPr lang="en-US" dirty="0"/>
              <a:t>Created a DNS record and pointed it to the public IP of my virtual machine</a:t>
            </a:r>
          </a:p>
        </p:txBody>
      </p:sp>
    </p:spTree>
    <p:extLst>
      <p:ext uri="{BB962C8B-B14F-4D97-AF65-F5344CB8AC3E}">
        <p14:creationId xmlns:p14="http://schemas.microsoft.com/office/powerpoint/2010/main" val="40020062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5CBAC-A4CD-034D-A0D2-E90D762166BF}"/>
              </a:ext>
            </a:extLst>
          </p:cNvPr>
          <p:cNvSpPr>
            <a:spLocks noGrp="1"/>
          </p:cNvSpPr>
          <p:nvPr>
            <p:ph type="title"/>
          </p:nvPr>
        </p:nvSpPr>
        <p:spPr/>
        <p:txBody>
          <a:bodyPr/>
          <a:lstStyle/>
          <a:p>
            <a:r>
              <a:rPr lang="en-US" dirty="0"/>
              <a:t>HTTPS and Reverse Proxy with Caddy</a:t>
            </a:r>
          </a:p>
        </p:txBody>
      </p:sp>
      <p:sp>
        <p:nvSpPr>
          <p:cNvPr id="5" name="Content Placeholder 4">
            <a:extLst>
              <a:ext uri="{FF2B5EF4-FFF2-40B4-BE49-F238E27FC236}">
                <a16:creationId xmlns:a16="http://schemas.microsoft.com/office/drawing/2014/main" id="{0E65DD75-8117-464B-A715-E31FEDFB3065}"/>
              </a:ext>
            </a:extLst>
          </p:cNvPr>
          <p:cNvSpPr>
            <a:spLocks noGrp="1"/>
          </p:cNvSpPr>
          <p:nvPr>
            <p:ph idx="1"/>
          </p:nvPr>
        </p:nvSpPr>
        <p:spPr/>
        <p:txBody>
          <a:bodyPr/>
          <a:lstStyle/>
          <a:p>
            <a:r>
              <a:rPr lang="en-US" dirty="0"/>
              <a:t>Installed Caddy via the repository -&gt; automatically </a:t>
            </a:r>
            <a:r>
              <a:rPr lang="en-US" dirty="0" err="1"/>
              <a:t>systemd</a:t>
            </a:r>
            <a:r>
              <a:rPr lang="en-US" dirty="0"/>
              <a:t> service</a:t>
            </a:r>
          </a:p>
          <a:p>
            <a:pPr lvl="1"/>
            <a:r>
              <a:rPr lang="en-US" dirty="0">
                <a:hlinkClick r:id="rId2"/>
              </a:rPr>
              <a:t>https://caddyserver.com/</a:t>
            </a:r>
            <a:r>
              <a:rPr lang="en-US" dirty="0"/>
              <a:t> </a:t>
            </a:r>
          </a:p>
          <a:p>
            <a:pPr lvl="1"/>
            <a:endParaRPr lang="en-US" dirty="0"/>
          </a:p>
          <a:p>
            <a:pPr marL="457200" lvl="1" indent="0">
              <a:buNone/>
            </a:pPr>
            <a:endParaRPr lang="en-US" dirty="0"/>
          </a:p>
        </p:txBody>
      </p:sp>
      <p:pic>
        <p:nvPicPr>
          <p:cNvPr id="9" name="Picture 8" descr="This shows the Caddyfile used to forward traffic for domain practicalgobook.net to the server running on localhost:8080">
            <a:extLst>
              <a:ext uri="{FF2B5EF4-FFF2-40B4-BE49-F238E27FC236}">
                <a16:creationId xmlns:a16="http://schemas.microsoft.com/office/drawing/2014/main" id="{3621C96F-19FA-E740-AE2D-6019D6FBB07E}"/>
              </a:ext>
            </a:extLst>
          </p:cNvPr>
          <p:cNvPicPr>
            <a:picLocks noChangeAspect="1"/>
          </p:cNvPicPr>
          <p:nvPr/>
        </p:nvPicPr>
        <p:blipFill>
          <a:blip r:embed="rId3"/>
          <a:stretch>
            <a:fillRect/>
          </a:stretch>
        </p:blipFill>
        <p:spPr>
          <a:xfrm>
            <a:off x="89509" y="2622131"/>
            <a:ext cx="5779315" cy="3689769"/>
          </a:xfrm>
          <a:prstGeom prst="rect">
            <a:avLst/>
          </a:prstGeom>
        </p:spPr>
      </p:pic>
      <p:pic>
        <p:nvPicPr>
          <p:cNvPr id="11" name="Picture 10" descr="Caddy has successfully obtained a TLS certificate from Letsencrypt.org">
            <a:extLst>
              <a:ext uri="{FF2B5EF4-FFF2-40B4-BE49-F238E27FC236}">
                <a16:creationId xmlns:a16="http://schemas.microsoft.com/office/drawing/2014/main" id="{0FDACC77-64A5-2F43-9401-FEA8BED434EA}"/>
              </a:ext>
            </a:extLst>
          </p:cNvPr>
          <p:cNvPicPr>
            <a:picLocks noChangeAspect="1"/>
          </p:cNvPicPr>
          <p:nvPr/>
        </p:nvPicPr>
        <p:blipFill>
          <a:blip r:embed="rId4"/>
          <a:stretch>
            <a:fillRect/>
          </a:stretch>
        </p:blipFill>
        <p:spPr>
          <a:xfrm>
            <a:off x="5720574" y="2914050"/>
            <a:ext cx="8564136" cy="2174488"/>
          </a:xfrm>
          <a:prstGeom prst="rect">
            <a:avLst/>
          </a:prstGeom>
        </p:spPr>
      </p:pic>
    </p:spTree>
    <p:extLst>
      <p:ext uri="{BB962C8B-B14F-4D97-AF65-F5344CB8AC3E}">
        <p14:creationId xmlns:p14="http://schemas.microsoft.com/office/powerpoint/2010/main" val="32451147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B46B4BF-3DB8-7A46-BC12-9CFFB7373406}"/>
              </a:ext>
            </a:extLst>
          </p:cNvPr>
          <p:cNvSpPr>
            <a:spLocks noGrp="1"/>
          </p:cNvSpPr>
          <p:nvPr>
            <p:ph type="title"/>
          </p:nvPr>
        </p:nvSpPr>
        <p:spPr/>
        <p:txBody>
          <a:bodyPr/>
          <a:lstStyle/>
          <a:p>
            <a:r>
              <a:rPr lang="en-US" dirty="0"/>
              <a:t>Result - my new book’s website!</a:t>
            </a:r>
          </a:p>
        </p:txBody>
      </p:sp>
      <p:sp>
        <p:nvSpPr>
          <p:cNvPr id="10" name="TextBox 9">
            <a:extLst>
              <a:ext uri="{FF2B5EF4-FFF2-40B4-BE49-F238E27FC236}">
                <a16:creationId xmlns:a16="http://schemas.microsoft.com/office/drawing/2014/main" id="{30002973-8AE0-5D44-990B-33BFB2E56D4A}"/>
              </a:ext>
            </a:extLst>
          </p:cNvPr>
          <p:cNvSpPr txBox="1"/>
          <p:nvPr/>
        </p:nvSpPr>
        <p:spPr>
          <a:xfrm>
            <a:off x="6816418" y="1398300"/>
            <a:ext cx="5717789" cy="584775"/>
          </a:xfrm>
          <a:prstGeom prst="rect">
            <a:avLst/>
          </a:prstGeom>
          <a:noFill/>
        </p:spPr>
        <p:txBody>
          <a:bodyPr wrap="square">
            <a:spAutoFit/>
          </a:bodyPr>
          <a:lstStyle/>
          <a:p>
            <a:r>
              <a:rPr lang="en-US" sz="3200" dirty="0">
                <a:hlinkClick r:id="rId2">
                  <a:extLst>
                    <a:ext uri="{A12FA001-AC4F-418D-AE19-62706E023703}">
                      <ahyp:hlinkClr xmlns:ahyp="http://schemas.microsoft.com/office/drawing/2018/hyperlinkcolor" val="tx"/>
                    </a:ext>
                  </a:extLst>
                </a:hlinkClick>
              </a:rPr>
              <a:t>https://practicalgobook.net</a:t>
            </a:r>
            <a:r>
              <a:rPr lang="en-US" sz="3200" dirty="0"/>
              <a:t> </a:t>
            </a:r>
          </a:p>
        </p:txBody>
      </p:sp>
      <p:pic>
        <p:nvPicPr>
          <p:cNvPr id="3" name="Picture 2">
            <a:extLst>
              <a:ext uri="{FF2B5EF4-FFF2-40B4-BE49-F238E27FC236}">
                <a16:creationId xmlns:a16="http://schemas.microsoft.com/office/drawing/2014/main" id="{0633F335-ADA1-6B41-9DFE-83F8BB342CCC}"/>
              </a:ext>
            </a:extLst>
          </p:cNvPr>
          <p:cNvPicPr>
            <a:picLocks noChangeAspect="1"/>
          </p:cNvPicPr>
          <p:nvPr/>
        </p:nvPicPr>
        <p:blipFill>
          <a:blip r:embed="rId3"/>
          <a:stretch>
            <a:fillRect/>
          </a:stretch>
        </p:blipFill>
        <p:spPr>
          <a:xfrm>
            <a:off x="403445" y="1825625"/>
            <a:ext cx="6115424" cy="3822140"/>
          </a:xfrm>
          <a:prstGeom prst="rect">
            <a:avLst/>
          </a:prstGeom>
        </p:spPr>
      </p:pic>
      <p:pic>
        <p:nvPicPr>
          <p:cNvPr id="6" name="Picture 5" descr="Graphical user interface, text, application, chat or text message&#10;&#10;Description automatically generated">
            <a:extLst>
              <a:ext uri="{FF2B5EF4-FFF2-40B4-BE49-F238E27FC236}">
                <a16:creationId xmlns:a16="http://schemas.microsoft.com/office/drawing/2014/main" id="{CD2F521B-C909-FB4B-AD5D-5B0ED3951C2B}"/>
              </a:ext>
            </a:extLst>
          </p:cNvPr>
          <p:cNvPicPr>
            <a:picLocks noChangeAspect="1"/>
          </p:cNvPicPr>
          <p:nvPr/>
        </p:nvPicPr>
        <p:blipFill>
          <a:blip r:embed="rId4"/>
          <a:stretch>
            <a:fillRect/>
          </a:stretch>
        </p:blipFill>
        <p:spPr>
          <a:xfrm>
            <a:off x="6816418" y="2159514"/>
            <a:ext cx="6172200" cy="4800600"/>
          </a:xfrm>
          <a:prstGeom prst="rect">
            <a:avLst/>
          </a:prstGeom>
        </p:spPr>
      </p:pic>
    </p:spTree>
    <p:extLst>
      <p:ext uri="{BB962C8B-B14F-4D97-AF65-F5344CB8AC3E}">
        <p14:creationId xmlns:p14="http://schemas.microsoft.com/office/powerpoint/2010/main" val="35612632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Wristwatch face">
            <a:extLst>
              <a:ext uri="{FF2B5EF4-FFF2-40B4-BE49-F238E27FC236}">
                <a16:creationId xmlns:a16="http://schemas.microsoft.com/office/drawing/2014/main" id="{0D924724-3895-40C6-98FC-8CEFBBF217D7}"/>
              </a:ext>
            </a:extLst>
          </p:cNvPr>
          <p:cNvPicPr>
            <a:picLocks noChangeAspect="1"/>
          </p:cNvPicPr>
          <p:nvPr/>
        </p:nvPicPr>
        <p:blipFill rotWithShape="1">
          <a:blip r:embed="rId2"/>
          <a:srcRect r="15627" b="-1"/>
          <a:stretch/>
        </p:blipFill>
        <p:spPr>
          <a:xfrm>
            <a:off x="3523488" y="10"/>
            <a:ext cx="8668512" cy="6857990"/>
          </a:xfrm>
          <a:prstGeom prst="rect">
            <a:avLst/>
          </a:prstGeom>
        </p:spPr>
      </p:pic>
      <p:sp>
        <p:nvSpPr>
          <p:cNvPr id="18" name="Rectangle 17">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2B1A15D-D424-644A-8BC6-34F96C806C59}"/>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dirty="0"/>
              <a:t>Second pass</a:t>
            </a:r>
          </a:p>
        </p:txBody>
      </p:sp>
      <p:sp>
        <p:nvSpPr>
          <p:cNvPr id="20" name="Rectangle 19">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2" name="Rectangle 21">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692426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E90427-50E0-0F46-BC72-4DBE75717D70}"/>
              </a:ext>
            </a:extLst>
          </p:cNvPr>
          <p:cNvSpPr>
            <a:spLocks noGrp="1"/>
          </p:cNvSpPr>
          <p:nvPr>
            <p:ph type="title"/>
          </p:nvPr>
        </p:nvSpPr>
        <p:spPr>
          <a:xfrm>
            <a:off x="1028700" y="1967266"/>
            <a:ext cx="2628900" cy="2547257"/>
          </a:xfrm>
          <a:noFill/>
        </p:spPr>
        <p:txBody>
          <a:bodyPr vert="horz" lIns="91440" tIns="45720" rIns="91440" bIns="45720" rtlCol="0" anchor="ctr">
            <a:normAutofit fontScale="90000"/>
          </a:bodyPr>
          <a:lstStyle/>
          <a:p>
            <a:pPr algn="ctr"/>
            <a:r>
              <a:rPr lang="en-US" sz="3600" kern="1200" dirty="0">
                <a:solidFill>
                  <a:srgbClr val="FFFFFF"/>
                </a:solidFill>
                <a:latin typeface="+mj-lt"/>
                <a:ea typeface="+mj-ea"/>
                <a:cs typeface="+mj-cs"/>
              </a:rPr>
              <a:t>Automate the server creation</a:t>
            </a:r>
            <a:br>
              <a:rPr lang="en-US" sz="3600" kern="1200" dirty="0">
                <a:solidFill>
                  <a:srgbClr val="FFFFFF"/>
                </a:solidFill>
                <a:latin typeface="+mj-lt"/>
                <a:ea typeface="+mj-ea"/>
                <a:cs typeface="+mj-cs"/>
              </a:rPr>
            </a:br>
            <a:br>
              <a:rPr lang="en-US" sz="3600" kern="1200" dirty="0">
                <a:solidFill>
                  <a:srgbClr val="FFFFFF"/>
                </a:solidFill>
                <a:latin typeface="+mj-lt"/>
                <a:ea typeface="+mj-ea"/>
                <a:cs typeface="+mj-cs"/>
              </a:rPr>
            </a:br>
            <a:endParaRPr lang="en-US" sz="3600" kern="1200" dirty="0">
              <a:solidFill>
                <a:srgbClr val="FFFFFF"/>
              </a:solidFill>
              <a:latin typeface="+mj-lt"/>
              <a:ea typeface="+mj-ea"/>
              <a:cs typeface="+mj-cs"/>
            </a:endParaRPr>
          </a:p>
        </p:txBody>
      </p:sp>
      <p:pic>
        <p:nvPicPr>
          <p:cNvPr id="5" name="Picture 4" descr="Using the program, website2bin, the server.go and go.mod is generated for you. You can then go ahead and run go build.">
            <a:extLst>
              <a:ext uri="{FF2B5EF4-FFF2-40B4-BE49-F238E27FC236}">
                <a16:creationId xmlns:a16="http://schemas.microsoft.com/office/drawing/2014/main" id="{1CC999AC-5DC4-F640-884D-77A6BA7A5F22}"/>
              </a:ext>
            </a:extLst>
          </p:cNvPr>
          <p:cNvPicPr>
            <a:picLocks noChangeAspect="1"/>
          </p:cNvPicPr>
          <p:nvPr/>
        </p:nvPicPr>
        <p:blipFill>
          <a:blip r:embed="rId2"/>
          <a:stretch>
            <a:fillRect/>
          </a:stretch>
        </p:blipFill>
        <p:spPr>
          <a:xfrm>
            <a:off x="4391121" y="1394790"/>
            <a:ext cx="6780700" cy="4068420"/>
          </a:xfrm>
          <a:prstGeom prst="rect">
            <a:avLst/>
          </a:prstGeom>
        </p:spPr>
      </p:pic>
      <p:sp>
        <p:nvSpPr>
          <p:cNvPr id="6" name="Content Placeholder 2">
            <a:extLst>
              <a:ext uri="{FF2B5EF4-FFF2-40B4-BE49-F238E27FC236}">
                <a16:creationId xmlns:a16="http://schemas.microsoft.com/office/drawing/2014/main" id="{BF353F67-3F03-5C4B-B735-BC1FA7DE0C96}"/>
              </a:ext>
            </a:extLst>
          </p:cNvPr>
          <p:cNvSpPr>
            <a:spLocks noGrp="1"/>
          </p:cNvSpPr>
          <p:nvPr>
            <p:ph idx="1"/>
          </p:nvPr>
        </p:nvSpPr>
        <p:spPr>
          <a:xfrm>
            <a:off x="5266110" y="1574019"/>
            <a:ext cx="5030722" cy="624971"/>
          </a:xfrm>
        </p:spPr>
        <p:txBody>
          <a:bodyPr vert="horz" lIns="91440" tIns="45720" rIns="91440" bIns="45720" rtlCol="0">
            <a:normAutofit/>
          </a:bodyPr>
          <a:lstStyle/>
          <a:p>
            <a:pPr marL="0" indent="0">
              <a:buNone/>
            </a:pPr>
            <a:r>
              <a:rPr lang="en-US" sz="2000" dirty="0">
                <a:hlinkClick r:id="rId3">
                  <a:extLst>
                    <a:ext uri="{A12FA001-AC4F-418D-AE19-62706E023703}">
                      <ahyp:hlinkClr xmlns:ahyp="http://schemas.microsoft.com/office/drawing/2018/hyperlinkcolor" val="tx"/>
                    </a:ext>
                  </a:extLst>
                </a:hlinkClick>
              </a:rPr>
              <a:t>https://github.com/amitsaha/website2bin</a:t>
            </a:r>
            <a:r>
              <a:rPr lang="en-US" sz="2000" dirty="0"/>
              <a:t> </a:t>
            </a:r>
          </a:p>
        </p:txBody>
      </p:sp>
    </p:spTree>
    <p:extLst>
      <p:ext uri="{BB962C8B-B14F-4D97-AF65-F5344CB8AC3E}">
        <p14:creationId xmlns:p14="http://schemas.microsoft.com/office/powerpoint/2010/main" val="26155616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FA7A7-06BC-4C47-9639-DD3C03586AFA}"/>
              </a:ext>
            </a:extLst>
          </p:cNvPr>
          <p:cNvSpPr>
            <a:spLocks noGrp="1"/>
          </p:cNvSpPr>
          <p:nvPr>
            <p:ph type="title"/>
          </p:nvPr>
        </p:nvSpPr>
        <p:spPr/>
        <p:txBody>
          <a:bodyPr/>
          <a:lstStyle/>
          <a:p>
            <a:r>
              <a:rPr lang="en-US" dirty="0"/>
              <a:t>More “problems” to solve</a:t>
            </a:r>
          </a:p>
        </p:txBody>
      </p:sp>
      <p:sp>
        <p:nvSpPr>
          <p:cNvPr id="3" name="Content Placeholder 2">
            <a:extLst>
              <a:ext uri="{FF2B5EF4-FFF2-40B4-BE49-F238E27FC236}">
                <a16:creationId xmlns:a16="http://schemas.microsoft.com/office/drawing/2014/main" id="{2A80D9A7-5C9F-C84B-BA03-3008A07EBA26}"/>
              </a:ext>
            </a:extLst>
          </p:cNvPr>
          <p:cNvSpPr>
            <a:spLocks noGrp="1"/>
          </p:cNvSpPr>
          <p:nvPr>
            <p:ph idx="1"/>
          </p:nvPr>
        </p:nvSpPr>
        <p:spPr/>
        <p:txBody>
          <a:bodyPr/>
          <a:lstStyle/>
          <a:p>
            <a:r>
              <a:rPr lang="en-US" dirty="0"/>
              <a:t>The update/deployment story isn’t great</a:t>
            </a:r>
          </a:p>
          <a:p>
            <a:endParaRPr lang="en-US" dirty="0"/>
          </a:p>
        </p:txBody>
      </p:sp>
    </p:spTree>
    <p:extLst>
      <p:ext uri="{BB962C8B-B14F-4D97-AF65-F5344CB8AC3E}">
        <p14:creationId xmlns:p14="http://schemas.microsoft.com/office/powerpoint/2010/main" val="37981062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07DCB-8DC4-1C43-BDD7-67E771075975}"/>
              </a:ext>
            </a:extLst>
          </p:cNvPr>
          <p:cNvSpPr>
            <a:spLocks noGrp="1"/>
          </p:cNvSpPr>
          <p:nvPr>
            <p:ph type="title"/>
          </p:nvPr>
        </p:nvSpPr>
        <p:spPr/>
        <p:txBody>
          <a:bodyPr/>
          <a:lstStyle/>
          <a:p>
            <a:r>
              <a:rPr lang="en-US" dirty="0"/>
              <a:t>Thank you!</a:t>
            </a:r>
          </a:p>
        </p:txBody>
      </p:sp>
      <p:sp>
        <p:nvSpPr>
          <p:cNvPr id="3" name="Content Placeholder 2">
            <a:extLst>
              <a:ext uri="{FF2B5EF4-FFF2-40B4-BE49-F238E27FC236}">
                <a16:creationId xmlns:a16="http://schemas.microsoft.com/office/drawing/2014/main" id="{254763CA-BF7E-A74A-A7BC-68CC8CB07E55}"/>
              </a:ext>
            </a:extLst>
          </p:cNvPr>
          <p:cNvSpPr>
            <a:spLocks noGrp="1"/>
          </p:cNvSpPr>
          <p:nvPr>
            <p:ph idx="1"/>
          </p:nvPr>
        </p:nvSpPr>
        <p:spPr/>
        <p:txBody>
          <a:bodyPr/>
          <a:lstStyle/>
          <a:p>
            <a:r>
              <a:rPr lang="en-US" dirty="0">
                <a:hlinkClick r:id="rId2"/>
              </a:rPr>
              <a:t>https://echorand.me</a:t>
            </a:r>
            <a:r>
              <a:rPr lang="en-US" dirty="0"/>
              <a:t> </a:t>
            </a:r>
          </a:p>
          <a:p>
            <a:r>
              <a:rPr lang="en-US" dirty="0">
                <a:hlinkClick r:id="rId3"/>
              </a:rPr>
              <a:t>https://github.com/amitsaha</a:t>
            </a:r>
            <a:r>
              <a:rPr lang="en-US" dirty="0"/>
              <a:t> </a:t>
            </a:r>
          </a:p>
        </p:txBody>
      </p:sp>
    </p:spTree>
    <p:extLst>
      <p:ext uri="{BB962C8B-B14F-4D97-AF65-F5344CB8AC3E}">
        <p14:creationId xmlns:p14="http://schemas.microsoft.com/office/powerpoint/2010/main" val="29669464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3288908-FAB6-4940-8C69-71F30F2D12B0}"/>
              </a:ext>
            </a:extLst>
          </p:cNvPr>
          <p:cNvSpPr>
            <a:spLocks noGrp="1"/>
          </p:cNvSpPr>
          <p:nvPr>
            <p:ph type="title"/>
          </p:nvPr>
        </p:nvSpPr>
        <p:spPr>
          <a:xfrm>
            <a:off x="524741" y="620392"/>
            <a:ext cx="3808268" cy="5504688"/>
          </a:xfrm>
        </p:spPr>
        <p:txBody>
          <a:bodyPr>
            <a:normAutofit/>
          </a:bodyPr>
          <a:lstStyle/>
          <a:p>
            <a:r>
              <a:rPr lang="en-US" sz="6000">
                <a:solidFill>
                  <a:schemeClr val="bg1"/>
                </a:solidFill>
              </a:rPr>
              <a:t>Problem Statement</a:t>
            </a:r>
          </a:p>
        </p:txBody>
      </p:sp>
      <p:graphicFrame>
        <p:nvGraphicFramePr>
          <p:cNvPr id="5" name="Content Placeholder 2" descr="There was no problem to solve&#10;&#13;&#10;I wanted to host my new static website in the cloud on a virtual machine">
            <a:extLst>
              <a:ext uri="{FF2B5EF4-FFF2-40B4-BE49-F238E27FC236}">
                <a16:creationId xmlns:a16="http://schemas.microsoft.com/office/drawing/2014/main" id="{DB3E91FA-FCC8-4E1C-B718-B71106A13180}"/>
              </a:ext>
            </a:extLst>
          </p:cNvPr>
          <p:cNvGraphicFramePr>
            <a:graphicFrameLocks noGrp="1"/>
          </p:cNvGraphicFramePr>
          <p:nvPr>
            <p:ph idx="1"/>
            <p:extLst>
              <p:ext uri="{D42A27DB-BD31-4B8C-83A1-F6EECF244321}">
                <p14:modId xmlns:p14="http://schemas.microsoft.com/office/powerpoint/2010/main" val="2091473362"/>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116972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E116D-4693-824A-8E11-0A8922EB3354}"/>
              </a:ext>
            </a:extLst>
          </p:cNvPr>
          <p:cNvSpPr>
            <a:spLocks noGrp="1"/>
          </p:cNvSpPr>
          <p:nvPr>
            <p:ph type="title"/>
          </p:nvPr>
        </p:nvSpPr>
        <p:spPr/>
        <p:txBody>
          <a:bodyPr/>
          <a:lstStyle/>
          <a:p>
            <a:r>
              <a:rPr lang="en-US" dirty="0"/>
              <a:t>Thinking about the solution</a:t>
            </a:r>
          </a:p>
        </p:txBody>
      </p:sp>
      <p:graphicFrame>
        <p:nvGraphicFramePr>
          <p:cNvPr id="13" name="Content Placeholder 2" descr="Initially,">
            <a:extLst>
              <a:ext uri="{FF2B5EF4-FFF2-40B4-BE49-F238E27FC236}">
                <a16:creationId xmlns:a16="http://schemas.microsoft.com/office/drawing/2014/main" id="{2E865795-8125-4406-8522-EE72760E8101}"/>
              </a:ext>
            </a:extLst>
          </p:cNvPr>
          <p:cNvGraphicFramePr>
            <a:graphicFrameLocks noGrp="1"/>
          </p:cNvGraphicFramePr>
          <p:nvPr>
            <p:ph idx="1"/>
            <p:extLst>
              <p:ext uri="{D42A27DB-BD31-4B8C-83A1-F6EECF244321}">
                <p14:modId xmlns:p14="http://schemas.microsoft.com/office/powerpoint/2010/main" val="333740963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241662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9">
            <a:extLst>
              <a:ext uri="{FF2B5EF4-FFF2-40B4-BE49-F238E27FC236}">
                <a16:creationId xmlns:a16="http://schemas.microsoft.com/office/drawing/2014/main" id="{23A58148-D452-4F6F-A2FE-EED968DE1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86463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E9AEF47-2210-6846-8CD4-24BCE0B60C61}"/>
              </a:ext>
            </a:extLst>
          </p:cNvPr>
          <p:cNvSpPr>
            <a:spLocks noGrp="1"/>
          </p:cNvSpPr>
          <p:nvPr>
            <p:ph type="title"/>
          </p:nvPr>
        </p:nvSpPr>
        <p:spPr>
          <a:xfrm>
            <a:off x="312724" y="3433763"/>
            <a:ext cx="3197013" cy="2743200"/>
          </a:xfrm>
        </p:spPr>
        <p:txBody>
          <a:bodyPr anchor="t">
            <a:normAutofit/>
          </a:bodyPr>
          <a:lstStyle/>
          <a:p>
            <a:pPr algn="ctr"/>
            <a:r>
              <a:rPr lang="en-US" sz="4800">
                <a:solidFill>
                  <a:schemeClr val="bg1"/>
                </a:solidFill>
              </a:rPr>
              <a:t>Solution to the problem</a:t>
            </a:r>
          </a:p>
        </p:txBody>
      </p:sp>
      <p:pic>
        <p:nvPicPr>
          <p:cNvPr id="7" name="Graphic 6" descr="File HTML">
            <a:extLst>
              <a:ext uri="{FF2B5EF4-FFF2-40B4-BE49-F238E27FC236}">
                <a16:creationId xmlns:a16="http://schemas.microsoft.com/office/drawing/2014/main" id="{5680F4C4-9AFE-4A23-9175-B4CD87DFDEE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402271" y="2122544"/>
            <a:ext cx="914400" cy="914400"/>
          </a:xfrm>
          <a:prstGeom prst="rect">
            <a:avLst/>
          </a:prstGeom>
        </p:spPr>
      </p:pic>
      <p:sp>
        <p:nvSpPr>
          <p:cNvPr id="3" name="Content Placeholder 2">
            <a:extLst>
              <a:ext uri="{FF2B5EF4-FFF2-40B4-BE49-F238E27FC236}">
                <a16:creationId xmlns:a16="http://schemas.microsoft.com/office/drawing/2014/main" id="{BEAF5792-2467-194B-8218-8F83F1D7B1B2}"/>
              </a:ext>
            </a:extLst>
          </p:cNvPr>
          <p:cNvSpPr>
            <a:spLocks noGrp="1"/>
          </p:cNvSpPr>
          <p:nvPr>
            <p:ph idx="1"/>
          </p:nvPr>
        </p:nvSpPr>
        <p:spPr>
          <a:xfrm>
            <a:off x="4330719" y="641615"/>
            <a:ext cx="7289799" cy="5533496"/>
          </a:xfrm>
        </p:spPr>
        <p:txBody>
          <a:bodyPr anchor="ctr">
            <a:normAutofit/>
          </a:bodyPr>
          <a:lstStyle/>
          <a:p>
            <a:endParaRPr lang="en-US" dirty="0"/>
          </a:p>
          <a:p>
            <a:endParaRPr lang="en-US" dirty="0"/>
          </a:p>
          <a:p>
            <a:pPr marL="0" indent="0">
              <a:buNone/>
            </a:pPr>
            <a:r>
              <a:rPr lang="en-US" dirty="0"/>
              <a:t>markdown -&gt; </a:t>
            </a:r>
            <a:r>
              <a:rPr lang="en-US" dirty="0" err="1"/>
              <a:t>hugo</a:t>
            </a:r>
            <a:r>
              <a:rPr lang="en-US" dirty="0"/>
              <a:t> -&gt; html + </a:t>
            </a:r>
            <a:r>
              <a:rPr lang="en-US" dirty="0" err="1"/>
              <a:t>css</a:t>
            </a:r>
            <a:r>
              <a:rPr lang="en-US" dirty="0"/>
              <a:t> -&gt; </a:t>
            </a:r>
          </a:p>
          <a:p>
            <a:pPr marL="0" indent="0">
              <a:buNone/>
            </a:pPr>
            <a:r>
              <a:rPr lang="en-US" dirty="0"/>
              <a:t>Go server with everything embedded </a:t>
            </a:r>
          </a:p>
          <a:p>
            <a:pPr marL="0" indent="0">
              <a:buNone/>
            </a:pPr>
            <a:r>
              <a:rPr lang="en-US" dirty="0"/>
              <a:t>-&gt; deploy</a:t>
            </a:r>
          </a:p>
        </p:txBody>
      </p:sp>
    </p:spTree>
    <p:extLst>
      <p:ext uri="{BB962C8B-B14F-4D97-AF65-F5344CB8AC3E}">
        <p14:creationId xmlns:p14="http://schemas.microsoft.com/office/powerpoint/2010/main" val="25219636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1A15D-D424-644A-8BC6-34F96C806C59}"/>
              </a:ext>
            </a:extLst>
          </p:cNvPr>
          <p:cNvSpPr>
            <a:spLocks noGrp="1"/>
          </p:cNvSpPr>
          <p:nvPr>
            <p:ph type="title"/>
          </p:nvPr>
        </p:nvSpPr>
        <p:spPr>
          <a:xfrm>
            <a:off x="7464614" y="1783959"/>
            <a:ext cx="4087306" cy="2889114"/>
          </a:xfrm>
        </p:spPr>
        <p:txBody>
          <a:bodyPr vert="horz" lIns="91440" tIns="45720" rIns="91440" bIns="45720" rtlCol="0" anchor="b">
            <a:normAutofit/>
          </a:bodyPr>
          <a:lstStyle/>
          <a:p>
            <a:r>
              <a:rPr lang="en-US" sz="5400"/>
              <a:t>First pass</a:t>
            </a:r>
          </a:p>
        </p:txBody>
      </p:sp>
      <p:sp>
        <p:nvSpPr>
          <p:cNvPr id="9" name="Freeform: Shape 8">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Vehicle speeding down a mountain road at dusk">
            <a:extLst>
              <a:ext uri="{FF2B5EF4-FFF2-40B4-BE49-F238E27FC236}">
                <a16:creationId xmlns:a16="http://schemas.microsoft.com/office/drawing/2014/main" id="{447A4838-B2BC-4269-B7A5-372193B379DC}"/>
              </a:ext>
            </a:extLst>
          </p:cNvPr>
          <p:cNvPicPr>
            <a:picLocks noChangeAspect="1"/>
          </p:cNvPicPr>
          <p:nvPr/>
        </p:nvPicPr>
        <p:blipFill rotWithShape="1">
          <a:blip r:embed="rId2"/>
          <a:srcRect l="4670" r="26920" b="-1"/>
          <a:stretch/>
        </p:blipFill>
        <p:spPr>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Tree>
    <p:extLst>
      <p:ext uri="{BB962C8B-B14F-4D97-AF65-F5344CB8AC3E}">
        <p14:creationId xmlns:p14="http://schemas.microsoft.com/office/powerpoint/2010/main" val="17899064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B58B3-9F5B-C246-B118-A58FF80332E9}"/>
              </a:ext>
            </a:extLst>
          </p:cNvPr>
          <p:cNvSpPr>
            <a:spLocks noGrp="1"/>
          </p:cNvSpPr>
          <p:nvPr>
            <p:ph type="title"/>
          </p:nvPr>
        </p:nvSpPr>
        <p:spPr>
          <a:xfrm>
            <a:off x="643465" y="3433763"/>
            <a:ext cx="4809068" cy="2743200"/>
          </a:xfrm>
        </p:spPr>
        <p:txBody>
          <a:bodyPr anchor="t">
            <a:normAutofit/>
          </a:bodyPr>
          <a:lstStyle/>
          <a:p>
            <a:pPr algn="ctr"/>
            <a:r>
              <a:rPr lang="en-US" sz="4800">
                <a:solidFill>
                  <a:schemeClr val="accent1"/>
                </a:solidFill>
              </a:rPr>
              <a:t>Create binary</a:t>
            </a:r>
          </a:p>
        </p:txBody>
      </p:sp>
      <p:pic>
        <p:nvPicPr>
          <p:cNvPr id="7" name="Graphic 6" descr="Web Design">
            <a:extLst>
              <a:ext uri="{FF2B5EF4-FFF2-40B4-BE49-F238E27FC236}">
                <a16:creationId xmlns:a16="http://schemas.microsoft.com/office/drawing/2014/main" id="{E2AAC3A7-1DC6-4C83-A875-5968537B75D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590799" y="2519363"/>
            <a:ext cx="914400" cy="914400"/>
          </a:xfrm>
          <a:prstGeom prst="rect">
            <a:avLst/>
          </a:prstGeom>
        </p:spPr>
      </p:pic>
      <p:sp>
        <p:nvSpPr>
          <p:cNvPr id="3" name="Content Placeholder 2">
            <a:extLst>
              <a:ext uri="{FF2B5EF4-FFF2-40B4-BE49-F238E27FC236}">
                <a16:creationId xmlns:a16="http://schemas.microsoft.com/office/drawing/2014/main" id="{354C277F-1C70-BF4F-A455-EAE7A0A85FD4}"/>
              </a:ext>
            </a:extLst>
          </p:cNvPr>
          <p:cNvSpPr>
            <a:spLocks noGrp="1"/>
          </p:cNvSpPr>
          <p:nvPr>
            <p:ph idx="1"/>
          </p:nvPr>
        </p:nvSpPr>
        <p:spPr>
          <a:xfrm>
            <a:off x="6096001" y="643467"/>
            <a:ext cx="5579532" cy="5533496"/>
          </a:xfrm>
        </p:spPr>
        <p:txBody>
          <a:bodyPr anchor="ctr">
            <a:normAutofit/>
          </a:bodyPr>
          <a:lstStyle/>
          <a:p>
            <a:pPr marL="514350" indent="-514350">
              <a:buFont typeface="+mj-lt"/>
              <a:buAutoNum type="arabicPeriod"/>
            </a:pPr>
            <a:r>
              <a:rPr lang="en-US"/>
              <a:t>Create new hugo site</a:t>
            </a:r>
          </a:p>
          <a:p>
            <a:pPr marL="514350" indent="-514350">
              <a:buFont typeface="+mj-lt"/>
              <a:buAutoNum type="arabicPeriod"/>
            </a:pPr>
            <a:r>
              <a:rPr lang="en-US"/>
              <a:t>Put some content</a:t>
            </a:r>
          </a:p>
          <a:p>
            <a:pPr marL="514350" indent="-514350">
              <a:buFont typeface="+mj-lt"/>
              <a:buAutoNum type="arabicPeriod"/>
            </a:pPr>
            <a:r>
              <a:rPr lang="en-US"/>
              <a:t>Render the HTML</a:t>
            </a:r>
          </a:p>
          <a:p>
            <a:pPr marL="514350" indent="-514350">
              <a:buFont typeface="+mj-lt"/>
              <a:buAutoNum type="arabicPeriod"/>
            </a:pPr>
            <a:r>
              <a:rPr lang="en-US"/>
              <a:t>Then ..</a:t>
            </a:r>
          </a:p>
          <a:p>
            <a:pPr marL="0" indent="0">
              <a:buNone/>
            </a:pPr>
            <a:endParaRPr lang="en-US"/>
          </a:p>
          <a:p>
            <a:pPr marL="0" indent="0">
              <a:buNone/>
            </a:pPr>
            <a:endParaRPr lang="en-AU"/>
          </a:p>
          <a:p>
            <a:pPr marL="457200" lvl="1" indent="0">
              <a:buNone/>
            </a:pPr>
            <a:endParaRPr lang="en-US" dirty="0"/>
          </a:p>
        </p:txBody>
      </p:sp>
    </p:spTree>
    <p:extLst>
      <p:ext uri="{BB962C8B-B14F-4D97-AF65-F5344CB8AC3E}">
        <p14:creationId xmlns:p14="http://schemas.microsoft.com/office/powerpoint/2010/main" val="13798930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C70C6-B66B-5348-870E-B6B36C5E8EC0}"/>
              </a:ext>
            </a:extLst>
          </p:cNvPr>
          <p:cNvSpPr>
            <a:spLocks noGrp="1"/>
          </p:cNvSpPr>
          <p:nvPr>
            <p:ph type="title"/>
          </p:nvPr>
        </p:nvSpPr>
        <p:spPr/>
        <p:txBody>
          <a:bodyPr/>
          <a:lstStyle/>
          <a:p>
            <a:r>
              <a:rPr lang="en-US" dirty="0"/>
              <a:t>Create a new module</a:t>
            </a:r>
          </a:p>
        </p:txBody>
      </p:sp>
      <p:pic>
        <p:nvPicPr>
          <p:cNvPr id="7" name="Picture 6" descr="I cd into the public directory, run go mod init and then create a server.go file.">
            <a:extLst>
              <a:ext uri="{FF2B5EF4-FFF2-40B4-BE49-F238E27FC236}">
                <a16:creationId xmlns:a16="http://schemas.microsoft.com/office/drawing/2014/main" id="{54A348DA-C3F8-004E-A010-2660B21333F9}"/>
              </a:ext>
            </a:extLst>
          </p:cNvPr>
          <p:cNvPicPr>
            <a:picLocks noChangeAspect="1"/>
          </p:cNvPicPr>
          <p:nvPr/>
        </p:nvPicPr>
        <p:blipFill>
          <a:blip r:embed="rId2"/>
          <a:stretch>
            <a:fillRect/>
          </a:stretch>
        </p:blipFill>
        <p:spPr>
          <a:xfrm>
            <a:off x="0" y="1430532"/>
            <a:ext cx="7755775" cy="4929643"/>
          </a:xfrm>
          <a:prstGeom prst="rect">
            <a:avLst/>
          </a:prstGeom>
        </p:spPr>
      </p:pic>
    </p:spTree>
    <p:extLst>
      <p:ext uri="{BB962C8B-B14F-4D97-AF65-F5344CB8AC3E}">
        <p14:creationId xmlns:p14="http://schemas.microsoft.com/office/powerpoint/2010/main" val="1547970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33980-E345-8840-99E7-651485A411D1}"/>
              </a:ext>
            </a:extLst>
          </p:cNvPr>
          <p:cNvSpPr>
            <a:spLocks noGrp="1"/>
          </p:cNvSpPr>
          <p:nvPr>
            <p:ph type="title"/>
          </p:nvPr>
        </p:nvSpPr>
        <p:spPr/>
        <p:txBody>
          <a:bodyPr/>
          <a:lstStyle/>
          <a:p>
            <a:r>
              <a:rPr lang="en-US" dirty="0"/>
              <a:t>Write </a:t>
            </a:r>
            <a:r>
              <a:rPr lang="en-US" dirty="0" err="1"/>
              <a:t>go:embed</a:t>
            </a:r>
            <a:r>
              <a:rPr lang="en-US" dirty="0"/>
              <a:t> directives</a:t>
            </a:r>
          </a:p>
        </p:txBody>
      </p:sp>
      <p:sp>
        <p:nvSpPr>
          <p:cNvPr id="4" name="AutoShape 2">
            <a:extLst>
              <a:ext uri="{FF2B5EF4-FFF2-40B4-BE49-F238E27FC236}">
                <a16:creationId xmlns:a16="http://schemas.microsoft.com/office/drawing/2014/main" id="{7B68619D-4C11-9649-BAB1-73420FB0FC9F}"/>
              </a:ext>
            </a:extLst>
          </p:cNvPr>
          <p:cNvSpPr>
            <a:spLocks noChangeAspect="1" noChangeArrowheads="1"/>
          </p:cNvSpPr>
          <p:nvPr/>
        </p:nvSpPr>
        <p:spPr bwMode="auto">
          <a:xfrm rot="5400000">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a:extLst>
              <a:ext uri="{FF2B5EF4-FFF2-40B4-BE49-F238E27FC236}">
                <a16:creationId xmlns:a16="http://schemas.microsoft.com/office/drawing/2014/main" id="{FE00B4EC-5A7C-1E44-8540-85F68C9C0763}"/>
              </a:ext>
            </a:extLst>
          </p:cNvPr>
          <p:cNvSpPr>
            <a:spLocks noChangeAspect="1" noChangeArrowheads="1"/>
          </p:cNvSpPr>
          <p:nvPr/>
        </p:nvSpPr>
        <p:spPr bwMode="auto">
          <a:xfrm>
            <a:off x="6096000" y="3429000"/>
            <a:ext cx="3683620" cy="368362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descr="This shows the go:embed directives that i created manually.&#10;&#10;I specified each of the directories and files in multiple //go:embed directives. I could have had it all in one line, but i decided to split them&#10; over multiple lines">
            <a:extLst>
              <a:ext uri="{FF2B5EF4-FFF2-40B4-BE49-F238E27FC236}">
                <a16:creationId xmlns:a16="http://schemas.microsoft.com/office/drawing/2014/main" id="{C2668ABA-0BA6-0642-8E15-84D38333DE8B}"/>
              </a:ext>
            </a:extLst>
          </p:cNvPr>
          <p:cNvPicPr>
            <a:picLocks noChangeAspect="1"/>
          </p:cNvPicPr>
          <p:nvPr/>
        </p:nvPicPr>
        <p:blipFill>
          <a:blip r:embed="rId2"/>
          <a:stretch>
            <a:fillRect/>
          </a:stretch>
        </p:blipFill>
        <p:spPr>
          <a:xfrm>
            <a:off x="1321110" y="1860550"/>
            <a:ext cx="6616700" cy="3441700"/>
          </a:xfrm>
          <a:prstGeom prst="rect">
            <a:avLst/>
          </a:prstGeom>
        </p:spPr>
      </p:pic>
    </p:spTree>
    <p:extLst>
      <p:ext uri="{BB962C8B-B14F-4D97-AF65-F5344CB8AC3E}">
        <p14:creationId xmlns:p14="http://schemas.microsoft.com/office/powerpoint/2010/main" val="36641137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8D3CA-034A-3744-BF74-92EEFE01905F}"/>
              </a:ext>
            </a:extLst>
          </p:cNvPr>
          <p:cNvSpPr>
            <a:spLocks noGrp="1"/>
          </p:cNvSpPr>
          <p:nvPr>
            <p:ph type="title"/>
          </p:nvPr>
        </p:nvSpPr>
        <p:spPr/>
        <p:txBody>
          <a:bodyPr/>
          <a:lstStyle/>
          <a:p>
            <a:r>
              <a:rPr lang="en-US" dirty="0"/>
              <a:t>Write the server</a:t>
            </a:r>
          </a:p>
        </p:txBody>
      </p:sp>
      <p:pic>
        <p:nvPicPr>
          <p:cNvPr id="7" name="Picture 6" descr="I create a handler using the http.FileServer function and http.FS ">
            <a:extLst>
              <a:ext uri="{FF2B5EF4-FFF2-40B4-BE49-F238E27FC236}">
                <a16:creationId xmlns:a16="http://schemas.microsoft.com/office/drawing/2014/main" id="{139D5A79-980B-F546-9031-705C1202E1F0}"/>
              </a:ext>
            </a:extLst>
          </p:cNvPr>
          <p:cNvPicPr>
            <a:picLocks noChangeAspect="1"/>
          </p:cNvPicPr>
          <p:nvPr/>
        </p:nvPicPr>
        <p:blipFill>
          <a:blip r:embed="rId2"/>
          <a:stretch>
            <a:fillRect/>
          </a:stretch>
        </p:blipFill>
        <p:spPr>
          <a:xfrm>
            <a:off x="0" y="1344489"/>
            <a:ext cx="12192000" cy="5239537"/>
          </a:xfrm>
          <a:prstGeom prst="rect">
            <a:avLst/>
          </a:prstGeom>
        </p:spPr>
      </p:pic>
    </p:spTree>
    <p:extLst>
      <p:ext uri="{BB962C8B-B14F-4D97-AF65-F5344CB8AC3E}">
        <p14:creationId xmlns:p14="http://schemas.microsoft.com/office/powerpoint/2010/main" val="385157057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7263</TotalTime>
  <Words>298</Words>
  <Application>Microsoft Macintosh PowerPoint</Application>
  <PresentationFormat>Widescreen</PresentationFormat>
  <Paragraphs>51</Paragraphs>
  <Slides>18</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Century</vt:lpstr>
      <vt:lpstr>Courier New</vt:lpstr>
      <vt:lpstr>Office Theme</vt:lpstr>
      <vt:lpstr>static website + go:embed =&gt; ./website</vt:lpstr>
      <vt:lpstr>Problem Statement</vt:lpstr>
      <vt:lpstr>Thinking about the solution</vt:lpstr>
      <vt:lpstr>Solution to the problem</vt:lpstr>
      <vt:lpstr>First pass</vt:lpstr>
      <vt:lpstr>Create binary</vt:lpstr>
      <vt:lpstr>Create a new module</vt:lpstr>
      <vt:lpstr>Write go:embed directives</vt:lpstr>
      <vt:lpstr>Write the server</vt:lpstr>
      <vt:lpstr>Build and deploy</vt:lpstr>
      <vt:lpstr>Systemd service</vt:lpstr>
      <vt:lpstr>DNS and IP address</vt:lpstr>
      <vt:lpstr>HTTPS and Reverse Proxy with Caddy</vt:lpstr>
      <vt:lpstr>Result - my new book’s website!</vt:lpstr>
      <vt:lpstr>Second pass</vt:lpstr>
      <vt:lpstr>Automate the server creation  </vt:lpstr>
      <vt:lpstr>More “problems” to solve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hugo + go:embed =&gt;   .\website.exe | ./website</dc:title>
  <dc:creator>Amit Saha</dc:creator>
  <cp:lastModifiedBy>Amit Saha</cp:lastModifiedBy>
  <cp:revision>30</cp:revision>
  <dcterms:created xsi:type="dcterms:W3CDTF">2021-12-05T07:40:26Z</dcterms:created>
  <dcterms:modified xsi:type="dcterms:W3CDTF">2021-12-10T17:34:30Z</dcterms:modified>
</cp:coreProperties>
</file>