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9" r:id="rId7"/>
    <p:sldId id="280" r:id="rId8"/>
    <p:sldId id="278" r:id="rId9"/>
    <p:sldId id="281" r:id="rId10"/>
    <p:sldId id="282"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B0A5-C261-9E40-BA4C-3D2AA42E6721}" v="106" dt="2024-04-20T03:07:14.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4" autoAdjust="0"/>
    <p:restoredTop sz="94660"/>
  </p:normalViewPr>
  <p:slideViewPr>
    <p:cSldViewPr snapToGrid="0">
      <p:cViewPr varScale="1">
        <p:scale>
          <a:sx n="98" d="100"/>
          <a:sy n="98" d="100"/>
        </p:scale>
        <p:origin x="2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4/17/24</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4/17/24</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mmercial.allianz.com/news-and-insights/expert-risk-articles/how-aviation-safety-has-improved.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nhtsa.gov/research-data/fatality-analysis-reporting-system-fars" TargetMode="External"/><Relationship Id="rId7" Type="http://schemas.openxmlformats.org/officeDocument/2006/relationships/hyperlink" Target="https://www.transtats.bts.gov/rtm91_02.htm"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2.xml"/><Relationship Id="rId6" Type="http://schemas.openxmlformats.org/officeDocument/2006/relationships/hyperlink" Target="https://www.transtats.bts.gov/freight.asp" TargetMode="External"/><Relationship Id="rId5" Type="http://schemas.openxmlformats.org/officeDocument/2006/relationships/hyperlink" Target="https://aviation-safety.net/database/" TargetMode="External"/><Relationship Id="rId4" Type="http://schemas.openxmlformats.org/officeDocument/2006/relationships/hyperlink" Target="http://www.baaa-acro.com/statist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1">
            <a:extLst>
              <a:ext uri="{FF2B5EF4-FFF2-40B4-BE49-F238E27FC236}">
                <a16:creationId xmlns:a16="http://schemas.microsoft.com/office/drawing/2014/main" id="{9B0EE52A-2F50-4C1A-B501-340E5B3C203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3.3 Project Task 2: Executive Summary</a:t>
            </a:r>
            <a:br>
              <a:rPr lang="en-US" sz="4800" dirty="0">
                <a:solidFill>
                  <a:srgbClr val="FFFFFF"/>
                </a:solidFill>
              </a:rPr>
            </a:br>
            <a:endParaRPr lang="en-US" sz="4800" dirty="0">
              <a:solidFill>
                <a:srgbClr val="FFFFFF"/>
              </a:solidFill>
            </a:endParaRPr>
          </a:p>
        </p:txBody>
      </p:sp>
      <p:sp>
        <p:nvSpPr>
          <p:cNvPr id="3" name="slide1">
            <a:extLst>
              <a:ext uri="{FF2B5EF4-FFF2-40B4-BE49-F238E27FC236}">
                <a16:creationId xmlns:a16="http://schemas.microsoft.com/office/drawing/2014/main" id="{80398F10-27E8-4863-86E2-84850215A6F6}"/>
              </a:ext>
            </a:extLst>
          </p:cNvPr>
          <p:cNvSpPr>
            <a:spLocks noGrp="1"/>
          </p:cNvSpPr>
          <p:nvPr>
            <p:ph type="subTitle" idx="1"/>
          </p:nvPr>
        </p:nvSpPr>
        <p:spPr>
          <a:xfrm>
            <a:off x="1350682" y="4870824"/>
            <a:ext cx="10005951" cy="1458258"/>
          </a:xfrm>
        </p:spPr>
        <p:txBody>
          <a:bodyPr anchor="ctr">
            <a:normAutofit/>
          </a:bodyPr>
          <a:lstStyle/>
          <a:p>
            <a:pPr algn="l"/>
            <a:r>
              <a:rPr lang="en-US" b="1" dirty="0"/>
              <a:t>Amit Saxena</a:t>
            </a:r>
          </a:p>
          <a:p>
            <a:pPr algn="l"/>
            <a:r>
              <a:rPr lang="en-US" b="1" dirty="0"/>
              <a:t>4/19/24</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Cargo Revenue vs Accident</a:t>
            </a:r>
            <a:endParaRPr lang="en-US" sz="4000" b="1" kern="1200" dirty="0">
              <a:solidFill>
                <a:srgbClr val="FFFFFF"/>
              </a:solidFill>
              <a:latin typeface="+mj-lt"/>
              <a:ea typeface="+mj-ea"/>
              <a:cs typeface="+mj-cs"/>
            </a:endParaRPr>
          </a:p>
        </p:txBody>
      </p:sp>
      <p:grpSp>
        <p:nvGrpSpPr>
          <p:cNvPr id="5" name="Group 4">
            <a:extLst>
              <a:ext uri="{FF2B5EF4-FFF2-40B4-BE49-F238E27FC236}">
                <a16:creationId xmlns:a16="http://schemas.microsoft.com/office/drawing/2014/main" id="{8331DB02-3D87-980C-C9A0-9CDCD8A29C0D}"/>
              </a:ext>
            </a:extLst>
          </p:cNvPr>
          <p:cNvGrpSpPr/>
          <p:nvPr/>
        </p:nvGrpSpPr>
        <p:grpSpPr>
          <a:xfrm>
            <a:off x="459350" y="2053783"/>
            <a:ext cx="8148272" cy="4347865"/>
            <a:chOff x="459350" y="2047092"/>
            <a:chExt cx="8148272" cy="4347865"/>
          </a:xfrm>
        </p:grpSpPr>
        <p:pic>
          <p:nvPicPr>
            <p:cNvPr id="2" name="Picture 1">
              <a:extLst>
                <a:ext uri="{FF2B5EF4-FFF2-40B4-BE49-F238E27FC236}">
                  <a16:creationId xmlns:a16="http://schemas.microsoft.com/office/drawing/2014/main" id="{76C71A1E-67ED-F669-97BA-660CA9F4997F}"/>
                </a:ext>
              </a:extLst>
            </p:cNvPr>
            <p:cNvPicPr>
              <a:picLocks noChangeAspect="1"/>
            </p:cNvPicPr>
            <p:nvPr/>
          </p:nvPicPr>
          <p:blipFill rotWithShape="1">
            <a:blip r:embed="rId2"/>
            <a:srcRect b="21083"/>
            <a:stretch/>
          </p:blipFill>
          <p:spPr>
            <a:xfrm>
              <a:off x="459350" y="2047092"/>
              <a:ext cx="8148272" cy="3681343"/>
            </a:xfrm>
            <a:prstGeom prst="rect">
              <a:avLst/>
            </a:prstGeom>
            <a:ln>
              <a:solidFill>
                <a:schemeClr val="tx1"/>
              </a:solidFill>
            </a:ln>
          </p:spPr>
        </p:pic>
        <p:pic>
          <p:nvPicPr>
            <p:cNvPr id="3" name="Picture 2">
              <a:extLst>
                <a:ext uri="{FF2B5EF4-FFF2-40B4-BE49-F238E27FC236}">
                  <a16:creationId xmlns:a16="http://schemas.microsoft.com/office/drawing/2014/main" id="{30048660-4DBC-0BB5-C1D7-7CE7049243FB}"/>
                </a:ext>
              </a:extLst>
            </p:cNvPr>
            <p:cNvPicPr>
              <a:picLocks noChangeAspect="1"/>
            </p:cNvPicPr>
            <p:nvPr/>
          </p:nvPicPr>
          <p:blipFill>
            <a:blip r:embed="rId3"/>
            <a:stretch>
              <a:fillRect/>
            </a:stretch>
          </p:blipFill>
          <p:spPr>
            <a:xfrm>
              <a:off x="459350" y="5774155"/>
              <a:ext cx="1957251" cy="620802"/>
            </a:xfrm>
            <a:prstGeom prst="rect">
              <a:avLst/>
            </a:prstGeom>
            <a:ln>
              <a:solidFill>
                <a:schemeClr val="tx1"/>
              </a:solidFill>
            </a:ln>
          </p:spPr>
        </p:pic>
      </p:grpSp>
      <p:sp>
        <p:nvSpPr>
          <p:cNvPr id="4" name="TextBox 3">
            <a:extLst>
              <a:ext uri="{FF2B5EF4-FFF2-40B4-BE49-F238E27FC236}">
                <a16:creationId xmlns:a16="http://schemas.microsoft.com/office/drawing/2014/main" id="{CE2DFA07-B6FC-7722-7B1A-BAE0CF0D0737}"/>
              </a:ext>
            </a:extLst>
          </p:cNvPr>
          <p:cNvSpPr txBox="1"/>
          <p:nvPr/>
        </p:nvSpPr>
        <p:spPr>
          <a:xfrm>
            <a:off x="8800263" y="1780892"/>
            <a:ext cx="2932387" cy="4893647"/>
          </a:xfrm>
          <a:prstGeom prst="rect">
            <a:avLst/>
          </a:prstGeom>
          <a:noFill/>
        </p:spPr>
        <p:txBody>
          <a:bodyPr wrap="square" rtlCol="0">
            <a:spAutoFit/>
          </a:bodyPr>
          <a:lstStyle/>
          <a:p>
            <a:r>
              <a:rPr lang="en-US" dirty="0"/>
              <a:t>This step chart shows the comparison of fatal accidents in cargo aircrafts compared to the revenue generated by air cargo.</a:t>
            </a:r>
          </a:p>
          <a:p>
            <a:endParaRPr lang="en-US" dirty="0"/>
          </a:p>
          <a:p>
            <a:r>
              <a:rPr lang="en-US" dirty="0"/>
              <a:t>The revenue has continuously increased over the years, whereas the fatal accidents are declining.</a:t>
            </a:r>
          </a:p>
          <a:p>
            <a:endParaRPr lang="en-US" dirty="0"/>
          </a:p>
          <a:p>
            <a:r>
              <a:rPr lang="en-US" dirty="0"/>
              <a:t>This comparison highlights overall safety of air transportation- whether passenger travel or cargo.</a:t>
            </a:r>
          </a:p>
          <a:p>
            <a:endParaRPr lang="en-US" dirty="0"/>
          </a:p>
          <a:p>
            <a:r>
              <a:rPr lang="en-US" sz="1200" i="1" dirty="0"/>
              <a:t>Note: The scale is logarithmic so that accidents are visible in the chart</a:t>
            </a:r>
          </a:p>
        </p:txBody>
      </p:sp>
    </p:spTree>
    <p:extLst>
      <p:ext uri="{BB962C8B-B14F-4D97-AF65-F5344CB8AC3E}">
        <p14:creationId xmlns:p14="http://schemas.microsoft.com/office/powerpoint/2010/main" val="346999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mj-lt"/>
                <a:ea typeface="+mj-ea"/>
                <a:cs typeface="+mj-cs"/>
              </a:rPr>
              <a:t>Conclusion </a:t>
            </a:r>
          </a:p>
        </p:txBody>
      </p:sp>
      <p:pic>
        <p:nvPicPr>
          <p:cNvPr id="2" name="Picture 1">
            <a:extLst>
              <a:ext uri="{FF2B5EF4-FFF2-40B4-BE49-F238E27FC236}">
                <a16:creationId xmlns:a16="http://schemas.microsoft.com/office/drawing/2014/main" id="{F4E41F8F-BA09-B90A-6B9B-F8BE32C01232}"/>
              </a:ext>
            </a:extLst>
          </p:cNvPr>
          <p:cNvPicPr>
            <a:picLocks noChangeAspect="1"/>
          </p:cNvPicPr>
          <p:nvPr/>
        </p:nvPicPr>
        <p:blipFill>
          <a:blip r:embed="rId2"/>
          <a:stretch>
            <a:fillRect/>
          </a:stretch>
        </p:blipFill>
        <p:spPr>
          <a:xfrm>
            <a:off x="193932" y="2485211"/>
            <a:ext cx="2355334" cy="2925526"/>
          </a:xfrm>
          <a:prstGeom prst="rect">
            <a:avLst/>
          </a:prstGeom>
        </p:spPr>
      </p:pic>
      <p:sp>
        <p:nvSpPr>
          <p:cNvPr id="4" name="TextBox 3">
            <a:extLst>
              <a:ext uri="{FF2B5EF4-FFF2-40B4-BE49-F238E27FC236}">
                <a16:creationId xmlns:a16="http://schemas.microsoft.com/office/drawing/2014/main" id="{F3323DC6-BDD7-CFDD-4D54-0049CFEC93BC}"/>
              </a:ext>
            </a:extLst>
          </p:cNvPr>
          <p:cNvSpPr txBox="1"/>
          <p:nvPr/>
        </p:nvSpPr>
        <p:spPr>
          <a:xfrm>
            <a:off x="8272657" y="1734725"/>
            <a:ext cx="3725411" cy="5047536"/>
          </a:xfrm>
          <a:prstGeom prst="rect">
            <a:avLst/>
          </a:prstGeom>
          <a:noFill/>
        </p:spPr>
        <p:txBody>
          <a:bodyPr wrap="square">
            <a:spAutoFit/>
          </a:bodyPr>
          <a:lstStyle/>
          <a:p>
            <a:pPr algn="l"/>
            <a:r>
              <a:rPr lang="en-US" sz="1400" b="1" i="0" dirty="0">
                <a:solidFill>
                  <a:srgbClr val="414141"/>
                </a:solidFill>
                <a:effectLst/>
              </a:rPr>
              <a:t>Engineering excellence</a:t>
            </a:r>
          </a:p>
          <a:p>
            <a:pPr algn="l"/>
            <a:endParaRPr lang="en-US" sz="1400" b="1" i="0" dirty="0">
              <a:solidFill>
                <a:srgbClr val="414141"/>
              </a:solidFill>
              <a:effectLst/>
            </a:endParaRPr>
          </a:p>
          <a:p>
            <a:pPr algn="l"/>
            <a:r>
              <a:rPr lang="en-US" sz="1400" b="0" i="0" dirty="0">
                <a:solidFill>
                  <a:srgbClr val="414141"/>
                </a:solidFill>
                <a:effectLst/>
              </a:rPr>
              <a:t>The improvement in airline safety is down to a combination of several factors, although the introduction of the jet engine in the 1950s stands out as a major development. Jet engines provide a level of safety and reliability unmatched by the earlier piston engines. Today, it is said that engine manufacturers have almost eliminated the chance of engine failure.</a:t>
            </a:r>
          </a:p>
          <a:p>
            <a:pPr algn="l"/>
            <a:r>
              <a:rPr lang="en-US" sz="1400" b="0" i="0" dirty="0">
                <a:solidFill>
                  <a:srgbClr val="414141"/>
                </a:solidFill>
                <a:effectLst/>
              </a:rPr>
              <a:t>The introduction of electronics, most notable the introduction of digital instruments – known as the ‘glass cockpit’ in the 1970s – and the advent of fly-by-wire technology in the 1980s are also notable achievements, driving safety improvements. Improvements in sensors, navigation equipment and air traffic control technology, such as anti-collision control systems, have also played a role.</a:t>
            </a:r>
          </a:p>
          <a:p>
            <a:pPr algn="l"/>
            <a:endParaRPr lang="en-US" sz="1400" i="1" dirty="0">
              <a:solidFill>
                <a:srgbClr val="414141"/>
              </a:solidFill>
            </a:endParaRPr>
          </a:p>
          <a:p>
            <a:pPr algn="l"/>
            <a:r>
              <a:rPr lang="en-US" sz="1400" i="1" dirty="0">
                <a:solidFill>
                  <a:srgbClr val="414141"/>
                </a:solidFill>
              </a:rPr>
              <a:t>Link- </a:t>
            </a:r>
            <a:r>
              <a:rPr lang="en-US" sz="1400" i="1" dirty="0">
                <a:solidFill>
                  <a:srgbClr val="414141"/>
                </a:solidFill>
                <a:hlinkClick r:id="rId3"/>
              </a:rPr>
              <a:t>https://commercial.allianz.com/news-and-insights/expert-risk-articles/how-aviation-safety-has-improved.html</a:t>
            </a:r>
            <a:endParaRPr lang="en-US" sz="1400" i="1" dirty="0">
              <a:solidFill>
                <a:srgbClr val="414141"/>
              </a:solidFill>
            </a:endParaRPr>
          </a:p>
        </p:txBody>
      </p:sp>
      <p:sp>
        <p:nvSpPr>
          <p:cNvPr id="5" name="TextBox 4">
            <a:extLst>
              <a:ext uri="{FF2B5EF4-FFF2-40B4-BE49-F238E27FC236}">
                <a16:creationId xmlns:a16="http://schemas.microsoft.com/office/drawing/2014/main" id="{8701B8DB-8A0A-4510-982E-F1F112FE5D31}"/>
              </a:ext>
            </a:extLst>
          </p:cNvPr>
          <p:cNvSpPr txBox="1"/>
          <p:nvPr/>
        </p:nvSpPr>
        <p:spPr>
          <a:xfrm>
            <a:off x="2646232" y="1734725"/>
            <a:ext cx="5604798" cy="5047536"/>
          </a:xfrm>
          <a:prstGeom prst="rect">
            <a:avLst/>
          </a:prstGeom>
          <a:noFill/>
        </p:spPr>
        <p:txBody>
          <a:bodyPr wrap="square">
            <a:spAutoFit/>
          </a:bodyPr>
          <a:lstStyle/>
          <a:p>
            <a:r>
              <a:rPr lang="en-US" dirty="0"/>
              <a:t>As per the data I used to research and create the visualizations in this presentation, it is very clear that air travel is a lot safer than other modes of transportations like road, rail or waterborne.</a:t>
            </a:r>
          </a:p>
          <a:p>
            <a:endParaRPr lang="en-US" sz="800" dirty="0"/>
          </a:p>
          <a:p>
            <a:r>
              <a:rPr lang="en-US" dirty="0"/>
              <a:t>Apart from improved regulations, the improvements in engineering has also made air travel safer over the years. The engines are a lot more reliable today than they were in the past decades.</a:t>
            </a:r>
          </a:p>
          <a:p>
            <a:endParaRPr lang="en-US" sz="800" dirty="0"/>
          </a:p>
          <a:p>
            <a:r>
              <a:rPr lang="en-US" b="0" i="0" dirty="0">
                <a:solidFill>
                  <a:srgbClr val="00201A"/>
                </a:solidFill>
                <a:effectLst/>
                <a:highlight>
                  <a:srgbClr val="FFFFFF"/>
                </a:highlight>
              </a:rPr>
              <a:t>According to the FAA, commercial aviation fatalities in the US have decreased by 95% over the past 20 years, from 40 fatal accidents per million aircraft departures in 1959 to about 0.1 in 2022. </a:t>
            </a:r>
          </a:p>
          <a:p>
            <a:endParaRPr lang="en-US" sz="800" dirty="0">
              <a:solidFill>
                <a:srgbClr val="00201A"/>
              </a:solidFill>
              <a:highlight>
                <a:srgbClr val="FFFFFF"/>
              </a:highlight>
            </a:endParaRPr>
          </a:p>
          <a:p>
            <a:r>
              <a:rPr lang="en-US" b="0" i="0" dirty="0">
                <a:solidFill>
                  <a:srgbClr val="00201A"/>
                </a:solidFill>
                <a:effectLst/>
                <a:highlight>
                  <a:srgbClr val="FFFFFF"/>
                </a:highlight>
              </a:rPr>
              <a:t>The International Civil Aviation Organization (ICAO) also reports that the aviation industry saw a 10% decrease in accidents in 2022 compared to 2020, along with a 65% drop in fatalities.</a:t>
            </a:r>
          </a:p>
        </p:txBody>
      </p:sp>
    </p:spTree>
    <p:extLst>
      <p:ext uri="{BB962C8B-B14F-4D97-AF65-F5344CB8AC3E}">
        <p14:creationId xmlns:p14="http://schemas.microsoft.com/office/powerpoint/2010/main" val="69538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mj-lt"/>
                <a:ea typeface="+mj-ea"/>
                <a:cs typeface="+mj-cs"/>
              </a:rPr>
              <a:t>Ethical Considerations </a:t>
            </a:r>
          </a:p>
        </p:txBody>
      </p:sp>
      <p:sp>
        <p:nvSpPr>
          <p:cNvPr id="3" name="TextBox 2">
            <a:extLst>
              <a:ext uri="{FF2B5EF4-FFF2-40B4-BE49-F238E27FC236}">
                <a16:creationId xmlns:a16="http://schemas.microsoft.com/office/drawing/2014/main" id="{3FC667DA-BF5C-9484-BF9F-262B56CDE658}"/>
              </a:ext>
            </a:extLst>
          </p:cNvPr>
          <p:cNvSpPr txBox="1"/>
          <p:nvPr/>
        </p:nvSpPr>
        <p:spPr>
          <a:xfrm>
            <a:off x="1371599" y="2220635"/>
            <a:ext cx="8242664" cy="3785652"/>
          </a:xfrm>
          <a:prstGeom prst="rect">
            <a:avLst/>
          </a:prstGeom>
          <a:noFill/>
        </p:spPr>
        <p:txBody>
          <a:bodyPr wrap="square">
            <a:spAutoFit/>
          </a:bodyPr>
          <a:lstStyle/>
          <a:p>
            <a:pPr marL="285750" indent="-285750" fontAlgn="ctr">
              <a:buFont typeface="Arial" panose="020B0604020202020204" pitchFamily="34" charset="0"/>
              <a:buChar char="•"/>
            </a:pPr>
            <a:r>
              <a:rPr lang="en-US" sz="2000" b="0" i="0" dirty="0">
                <a:solidFill>
                  <a:srgbClr val="00201A"/>
                </a:solidFill>
                <a:effectLst/>
                <a:highlight>
                  <a:srgbClr val="FFFFFF"/>
                </a:highlight>
              </a:rPr>
              <a:t>Road travel data is for U.S. only, while air travel data is global.</a:t>
            </a:r>
          </a:p>
          <a:p>
            <a:pPr marL="285750" indent="-285750" fontAlgn="ctr">
              <a:buFont typeface="Arial" panose="020B0604020202020204" pitchFamily="34" charset="0"/>
              <a:buChar char="•"/>
            </a:pPr>
            <a:endParaRPr lang="en-US" sz="2000" b="0" i="0" dirty="0">
              <a:solidFill>
                <a:srgbClr val="00201A"/>
              </a:solidFill>
              <a:effectLst/>
              <a:highlight>
                <a:srgbClr val="FFFFFF"/>
              </a:highlight>
            </a:endParaRPr>
          </a:p>
          <a:p>
            <a:pPr marL="285750" indent="-285750" fontAlgn="ctr">
              <a:buFont typeface="Arial" panose="020B0604020202020204" pitchFamily="34" charset="0"/>
              <a:buChar char="•"/>
            </a:pPr>
            <a:r>
              <a:rPr lang="en-US" sz="2000" b="0" i="0" dirty="0">
                <a:solidFill>
                  <a:srgbClr val="00201A"/>
                </a:solidFill>
                <a:effectLst/>
                <a:highlight>
                  <a:srgbClr val="FFFFFF"/>
                </a:highlight>
              </a:rPr>
              <a:t>The safety regulations are country specific and may be more stringent in certain countries making air travel safer, causing negative perception of those countries.</a:t>
            </a:r>
          </a:p>
          <a:p>
            <a:pPr marL="285750" indent="-285750" fontAlgn="ctr">
              <a:buFont typeface="Arial" panose="020B0604020202020204" pitchFamily="34" charset="0"/>
              <a:buChar char="•"/>
            </a:pPr>
            <a:endParaRPr lang="en-US" sz="2000" b="0" i="0" dirty="0">
              <a:solidFill>
                <a:srgbClr val="00201A"/>
              </a:solidFill>
              <a:effectLst/>
              <a:highlight>
                <a:srgbClr val="FFFFFF"/>
              </a:highlight>
            </a:endParaRPr>
          </a:p>
          <a:p>
            <a:pPr marL="285750" indent="-285750" fontAlgn="ctr">
              <a:buFont typeface="Arial" panose="020B0604020202020204" pitchFamily="34" charset="0"/>
              <a:buChar char="•"/>
            </a:pPr>
            <a:r>
              <a:rPr lang="en-US" sz="2000" b="0" i="0" dirty="0">
                <a:solidFill>
                  <a:srgbClr val="00201A"/>
                </a:solidFill>
                <a:effectLst/>
                <a:highlight>
                  <a:srgbClr val="FFFFFF"/>
                </a:highlight>
              </a:rPr>
              <a:t>The air traffic is higher in developed nations when compared to underdeveloped countries.</a:t>
            </a:r>
          </a:p>
          <a:p>
            <a:pPr marL="285750" indent="-285750" fontAlgn="ctr">
              <a:buFont typeface="Arial" panose="020B0604020202020204" pitchFamily="34" charset="0"/>
              <a:buChar char="•"/>
            </a:pPr>
            <a:endParaRPr lang="en-US" sz="2000" dirty="0">
              <a:solidFill>
                <a:srgbClr val="00201A"/>
              </a:solidFill>
              <a:highlight>
                <a:srgbClr val="FFFFFF"/>
              </a:highlight>
            </a:endParaRPr>
          </a:p>
          <a:p>
            <a:pPr marL="285750" indent="-285750" fontAlgn="ctr">
              <a:buFont typeface="Arial" panose="020B0604020202020204" pitchFamily="34" charset="0"/>
              <a:buChar char="•"/>
            </a:pPr>
            <a:r>
              <a:rPr lang="en-US" sz="2000" b="0" i="0" dirty="0">
                <a:solidFill>
                  <a:srgbClr val="00201A"/>
                </a:solidFill>
                <a:effectLst/>
                <a:highlight>
                  <a:srgbClr val="FFFFFF"/>
                </a:highlight>
              </a:rPr>
              <a:t>This data may unintentionally point towards the economic status of countries since some of the data sets contain airline specific information which could be related to the country that airline belongs to.</a:t>
            </a:r>
          </a:p>
        </p:txBody>
      </p:sp>
    </p:spTree>
    <p:extLst>
      <p:ext uri="{BB962C8B-B14F-4D97-AF65-F5344CB8AC3E}">
        <p14:creationId xmlns:p14="http://schemas.microsoft.com/office/powerpoint/2010/main" val="420655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mj-lt"/>
                <a:ea typeface="+mj-ea"/>
                <a:cs typeface="+mj-cs"/>
              </a:rPr>
              <a:t>Agenda</a:t>
            </a:r>
          </a:p>
        </p:txBody>
      </p:sp>
      <p:sp>
        <p:nvSpPr>
          <p:cNvPr id="5" name="TextBox 4">
            <a:extLst>
              <a:ext uri="{FF2B5EF4-FFF2-40B4-BE49-F238E27FC236}">
                <a16:creationId xmlns:a16="http://schemas.microsoft.com/office/drawing/2014/main" id="{343D9A9B-71C5-C93B-D69F-38A9B4BCFDA1}"/>
              </a:ext>
            </a:extLst>
          </p:cNvPr>
          <p:cNvSpPr txBox="1"/>
          <p:nvPr/>
        </p:nvSpPr>
        <p:spPr>
          <a:xfrm>
            <a:off x="1371599" y="2313556"/>
            <a:ext cx="5943601" cy="38283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Introduction</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Data Selection</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Visualizations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Conclusion</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Ethical Considerations</a:t>
            </a:r>
          </a:p>
        </p:txBody>
      </p:sp>
    </p:spTree>
    <p:extLst>
      <p:ext uri="{BB962C8B-B14F-4D97-AF65-F5344CB8AC3E}">
        <p14:creationId xmlns:p14="http://schemas.microsoft.com/office/powerpoint/2010/main" val="168992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dirty="0">
                <a:solidFill>
                  <a:srgbClr val="FFFFFF"/>
                </a:solidFill>
                <a:latin typeface="+mj-lt"/>
                <a:ea typeface="+mj-ea"/>
                <a:cs typeface="+mj-cs"/>
              </a:rPr>
              <a:t>Introduction</a:t>
            </a:r>
          </a:p>
        </p:txBody>
      </p:sp>
      <p:grpSp>
        <p:nvGrpSpPr>
          <p:cNvPr id="4" name="Group 3">
            <a:extLst>
              <a:ext uri="{FF2B5EF4-FFF2-40B4-BE49-F238E27FC236}">
                <a16:creationId xmlns:a16="http://schemas.microsoft.com/office/drawing/2014/main" id="{C385A646-55ED-72C3-8445-E0515CEC9725}"/>
              </a:ext>
            </a:extLst>
          </p:cNvPr>
          <p:cNvGrpSpPr/>
          <p:nvPr/>
        </p:nvGrpSpPr>
        <p:grpSpPr>
          <a:xfrm>
            <a:off x="2901953" y="1981066"/>
            <a:ext cx="1303875" cy="1303875"/>
            <a:chOff x="4792125" y="1192084"/>
            <a:chExt cx="1303875" cy="1303875"/>
          </a:xfrm>
        </p:grpSpPr>
        <p:sp>
          <p:nvSpPr>
            <p:cNvPr id="2" name="Oval 1">
              <a:extLst>
                <a:ext uri="{FF2B5EF4-FFF2-40B4-BE49-F238E27FC236}">
                  <a16:creationId xmlns:a16="http://schemas.microsoft.com/office/drawing/2014/main" id="{F35E8265-4A14-691D-EADE-A09867960980}"/>
                </a:ext>
              </a:extLst>
            </p:cNvPr>
            <p:cNvSpPr/>
            <p:nvPr/>
          </p:nvSpPr>
          <p:spPr>
            <a:xfrm>
              <a:off x="4792125" y="1192084"/>
              <a:ext cx="1303875" cy="1303875"/>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p:txBody>
        </p:sp>
        <p:sp>
          <p:nvSpPr>
            <p:cNvPr id="3" name="Rectangle 2" descr="Video camera with solid fill">
              <a:extLst>
                <a:ext uri="{FF2B5EF4-FFF2-40B4-BE49-F238E27FC236}">
                  <a16:creationId xmlns:a16="http://schemas.microsoft.com/office/drawing/2014/main" id="{0C3AC30F-97EF-D1BA-17A6-D682561D9CA0}"/>
                </a:ext>
              </a:extLst>
            </p:cNvPr>
            <p:cNvSpPr/>
            <p:nvPr/>
          </p:nvSpPr>
          <p:spPr>
            <a:xfrm>
              <a:off x="5070000" y="1411519"/>
              <a:ext cx="748125" cy="7481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grpSp>
      <p:grpSp>
        <p:nvGrpSpPr>
          <p:cNvPr id="11" name="Group 10">
            <a:extLst>
              <a:ext uri="{FF2B5EF4-FFF2-40B4-BE49-F238E27FC236}">
                <a16:creationId xmlns:a16="http://schemas.microsoft.com/office/drawing/2014/main" id="{607FB440-ACCD-7146-4CC7-51272B2BED32}"/>
              </a:ext>
            </a:extLst>
          </p:cNvPr>
          <p:cNvGrpSpPr/>
          <p:nvPr/>
        </p:nvGrpSpPr>
        <p:grpSpPr>
          <a:xfrm>
            <a:off x="7986172" y="1924820"/>
            <a:ext cx="1303875" cy="1303875"/>
            <a:chOff x="7850982" y="1200326"/>
            <a:chExt cx="1303875" cy="1303875"/>
          </a:xfrm>
        </p:grpSpPr>
        <p:sp>
          <p:nvSpPr>
            <p:cNvPr id="7" name="Oval 6">
              <a:extLst>
                <a:ext uri="{FF2B5EF4-FFF2-40B4-BE49-F238E27FC236}">
                  <a16:creationId xmlns:a16="http://schemas.microsoft.com/office/drawing/2014/main" id="{B14EB6F5-798E-B1B7-BC55-97B9562EB9AA}"/>
                </a:ext>
              </a:extLst>
            </p:cNvPr>
            <p:cNvSpPr/>
            <p:nvPr/>
          </p:nvSpPr>
          <p:spPr>
            <a:xfrm>
              <a:off x="7850982" y="1200326"/>
              <a:ext cx="1303875" cy="1303875"/>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US" dirty="0"/>
            </a:p>
          </p:txBody>
        </p:sp>
        <p:pic>
          <p:nvPicPr>
            <p:cNvPr id="10" name="Graphic 9" descr="Presentation with checklist with solid fill">
              <a:extLst>
                <a:ext uri="{FF2B5EF4-FFF2-40B4-BE49-F238E27FC236}">
                  <a16:creationId xmlns:a16="http://schemas.microsoft.com/office/drawing/2014/main" id="{D60CD114-6930-C5C6-9AAF-09276EB153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5719" y="1467620"/>
              <a:ext cx="914400" cy="914400"/>
            </a:xfrm>
            <a:prstGeom prst="rect">
              <a:avLst/>
            </a:prstGeom>
          </p:spPr>
        </p:pic>
      </p:grpSp>
      <p:sp>
        <p:nvSpPr>
          <p:cNvPr id="15" name="TextBox 14">
            <a:extLst>
              <a:ext uri="{FF2B5EF4-FFF2-40B4-BE49-F238E27FC236}">
                <a16:creationId xmlns:a16="http://schemas.microsoft.com/office/drawing/2014/main" id="{A6DC377A-C052-C519-4A7E-E0192C048BB9}"/>
              </a:ext>
            </a:extLst>
          </p:cNvPr>
          <p:cNvSpPr txBox="1"/>
          <p:nvPr/>
        </p:nvSpPr>
        <p:spPr>
          <a:xfrm>
            <a:off x="929360" y="3689561"/>
            <a:ext cx="5249060" cy="2585323"/>
          </a:xfrm>
          <a:prstGeom prst="rect">
            <a:avLst/>
          </a:prstGeom>
          <a:noFill/>
        </p:spPr>
        <p:txBody>
          <a:bodyPr wrap="square">
            <a:spAutoFit/>
          </a:bodyPr>
          <a:lstStyle/>
          <a:p>
            <a:pPr lvl="0" algn="ctr">
              <a:lnSpc>
                <a:spcPct val="100000"/>
              </a:lnSpc>
              <a:defRPr cap="all"/>
            </a:pPr>
            <a:r>
              <a:rPr lang="en-US" sz="1800" b="1" i="0" dirty="0"/>
              <a:t>Problem</a:t>
            </a:r>
          </a:p>
          <a:p>
            <a:pPr lvl="0" algn="ctr">
              <a:lnSpc>
                <a:spcPct val="100000"/>
              </a:lnSpc>
              <a:defRPr cap="all"/>
            </a:pPr>
            <a:endParaRPr lang="en-US" sz="1800" b="1" i="0" dirty="0"/>
          </a:p>
          <a:p>
            <a:pPr lvl="0" algn="ctr">
              <a:lnSpc>
                <a:spcPct val="100000"/>
              </a:lnSpc>
              <a:defRPr cap="all"/>
            </a:pPr>
            <a:r>
              <a:rPr lang="en-US" sz="1800" b="0" i="0" dirty="0"/>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a:t>
            </a:r>
            <a:endParaRPr lang="en-US" sz="1800" dirty="0"/>
          </a:p>
        </p:txBody>
      </p:sp>
      <p:sp>
        <p:nvSpPr>
          <p:cNvPr id="19" name="TextBox 18">
            <a:extLst>
              <a:ext uri="{FF2B5EF4-FFF2-40B4-BE49-F238E27FC236}">
                <a16:creationId xmlns:a16="http://schemas.microsoft.com/office/drawing/2014/main" id="{C9BAE673-5FDD-3722-F0EE-DCCBA48FE300}"/>
              </a:ext>
            </a:extLst>
          </p:cNvPr>
          <p:cNvSpPr txBox="1"/>
          <p:nvPr/>
        </p:nvSpPr>
        <p:spPr>
          <a:xfrm>
            <a:off x="6439228" y="3689561"/>
            <a:ext cx="4823412" cy="1754326"/>
          </a:xfrm>
          <a:prstGeom prst="rect">
            <a:avLst/>
          </a:prstGeom>
          <a:noFill/>
        </p:spPr>
        <p:txBody>
          <a:bodyPr wrap="square">
            <a:spAutoFit/>
          </a:bodyPr>
          <a:lstStyle/>
          <a:p>
            <a:pPr lvl="0" algn="ctr">
              <a:lnSpc>
                <a:spcPct val="100000"/>
              </a:lnSpc>
              <a:defRPr cap="all"/>
            </a:pPr>
            <a:r>
              <a:rPr lang="en-US" sz="1800" b="1" dirty="0"/>
              <a:t>Objective</a:t>
            </a:r>
            <a:r>
              <a:rPr lang="en-US" sz="1800" dirty="0"/>
              <a:t> </a:t>
            </a:r>
          </a:p>
          <a:p>
            <a:pPr lvl="0" algn="ctr">
              <a:lnSpc>
                <a:spcPct val="100000"/>
              </a:lnSpc>
              <a:defRPr cap="all"/>
            </a:pPr>
            <a:endParaRPr lang="en-US" sz="1800" dirty="0"/>
          </a:p>
          <a:p>
            <a:pPr lvl="0" algn="ctr">
              <a:lnSpc>
                <a:spcPct val="100000"/>
              </a:lnSpc>
              <a:defRPr cap="all"/>
            </a:pPr>
            <a:r>
              <a:rPr lang="en-US" sz="1800" dirty="0"/>
              <a:t>To debunk the media theory using airline and automobile travel data.</a:t>
            </a:r>
          </a:p>
          <a:p>
            <a:pPr algn="ctr">
              <a:defRPr cap="all"/>
            </a:pPr>
            <a:r>
              <a:rPr lang="en-US" sz="1800" dirty="0"/>
              <a:t>combat this negative publicity and help tell the airline's side of the story.</a:t>
            </a:r>
          </a:p>
        </p:txBody>
      </p:sp>
    </p:spTree>
    <p:extLst>
      <p:ext uri="{BB962C8B-B14F-4D97-AF65-F5344CB8AC3E}">
        <p14:creationId xmlns:p14="http://schemas.microsoft.com/office/powerpoint/2010/main" val="117089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dirty="0">
                <a:solidFill>
                  <a:srgbClr val="FFFFFF"/>
                </a:solidFill>
                <a:latin typeface="+mj-lt"/>
                <a:ea typeface="+mj-ea"/>
                <a:cs typeface="+mj-cs"/>
              </a:rPr>
              <a:t>Data Selection</a:t>
            </a:r>
          </a:p>
        </p:txBody>
      </p:sp>
      <p:sp>
        <p:nvSpPr>
          <p:cNvPr id="2" name="TextBox 1">
            <a:extLst>
              <a:ext uri="{FF2B5EF4-FFF2-40B4-BE49-F238E27FC236}">
                <a16:creationId xmlns:a16="http://schemas.microsoft.com/office/drawing/2014/main" id="{A34BD0B9-09E0-E030-CB89-949CFF3D027C}"/>
              </a:ext>
            </a:extLst>
          </p:cNvPr>
          <p:cNvSpPr txBox="1"/>
          <p:nvPr/>
        </p:nvSpPr>
        <p:spPr>
          <a:xfrm>
            <a:off x="1371597" y="1723742"/>
            <a:ext cx="10175969" cy="4678204"/>
          </a:xfrm>
          <a:prstGeom prst="rect">
            <a:avLst/>
          </a:prstGeom>
          <a:noFill/>
        </p:spPr>
        <p:txBody>
          <a:bodyPr wrap="square">
            <a:spAutoFit/>
          </a:bodyPr>
          <a:lstStyle/>
          <a:p>
            <a:r>
              <a:rPr lang="en-US" sz="2000" dirty="0"/>
              <a:t>Data used in the visualizations in this presentation:</a:t>
            </a:r>
          </a:p>
          <a:p>
            <a:endParaRPr lang="en-US" dirty="0"/>
          </a:p>
          <a:p>
            <a:pPr lvl="1"/>
            <a:r>
              <a:rPr lang="en-US" sz="2000" dirty="0"/>
              <a:t>1- U.S. Air Carrier Safety Data- </a:t>
            </a:r>
            <a:r>
              <a:rPr lang="en-US" sz="2000" i="0" u="sng" dirty="0">
                <a:solidFill>
                  <a:srgbClr val="1874A4"/>
                </a:solidFill>
                <a:effectLst/>
                <a:hlinkClick r:id="rId2"/>
              </a:rPr>
              <a:t>Airline Safety</a:t>
            </a:r>
            <a:r>
              <a:rPr lang="en-US" sz="2000" i="0" dirty="0">
                <a:solidFill>
                  <a:srgbClr val="000000"/>
                </a:solidFill>
                <a:effectLst/>
              </a:rPr>
              <a:t>, GitHub</a:t>
            </a:r>
            <a:endParaRPr lang="en-US" sz="2000" dirty="0"/>
          </a:p>
          <a:p>
            <a:pPr lvl="1"/>
            <a:endParaRPr lang="en-US" sz="2000" dirty="0"/>
          </a:p>
          <a:p>
            <a:pPr lvl="1"/>
            <a:r>
              <a:rPr lang="en-US" sz="2000" dirty="0"/>
              <a:t>2- Air vs Road Travel Data- </a:t>
            </a:r>
            <a:r>
              <a:rPr lang="en-US" sz="2000" i="0" u="sng" dirty="0">
                <a:solidFill>
                  <a:srgbClr val="1874A4"/>
                </a:solidFill>
                <a:effectLst/>
                <a:hlinkClick r:id="rId3"/>
              </a:rPr>
              <a:t>Fatality Analysis Reporting System (FARS)</a:t>
            </a:r>
            <a:r>
              <a:rPr lang="en-US" sz="2000" i="0" dirty="0">
                <a:solidFill>
                  <a:srgbClr val="000000"/>
                </a:solidFill>
                <a:effectLst/>
              </a:rPr>
              <a:t>, NHTSA</a:t>
            </a:r>
            <a:endParaRPr lang="en-US" sz="2000" dirty="0"/>
          </a:p>
          <a:p>
            <a:pPr lvl="1"/>
            <a:endParaRPr lang="en-US" sz="2000" dirty="0"/>
          </a:p>
          <a:p>
            <a:pPr lvl="1"/>
            <a:r>
              <a:rPr lang="en-US" sz="2000" dirty="0"/>
              <a:t>3- Transportation Accidents by Mode- </a:t>
            </a:r>
            <a:r>
              <a:rPr lang="en-US" sz="2000" i="0" u="sng" dirty="0">
                <a:solidFill>
                  <a:srgbClr val="1874A4"/>
                </a:solidFill>
                <a:effectLst/>
                <a:hlinkClick r:id="rId3"/>
              </a:rPr>
              <a:t>Fatality Analysis Reporting System (FARS)</a:t>
            </a:r>
            <a:r>
              <a:rPr lang="en-US" sz="2000" i="0" dirty="0">
                <a:solidFill>
                  <a:srgbClr val="000000"/>
                </a:solidFill>
                <a:effectLst/>
              </a:rPr>
              <a:t>, NHTSA</a:t>
            </a:r>
            <a:endParaRPr lang="en-US" sz="2000" dirty="0"/>
          </a:p>
          <a:p>
            <a:pPr lvl="1"/>
            <a:endParaRPr lang="en-US" sz="2000" dirty="0"/>
          </a:p>
          <a:p>
            <a:pPr lvl="1"/>
            <a:r>
              <a:rPr lang="en-US" sz="2000" dirty="0"/>
              <a:t>4- U.S. Air Carrier Safety Data- </a:t>
            </a:r>
            <a:r>
              <a:rPr lang="en-US" sz="2000" i="0" u="sng" dirty="0">
                <a:solidFill>
                  <a:srgbClr val="1874A4"/>
                </a:solidFill>
                <a:effectLst/>
                <a:hlinkClick r:id="rId2"/>
              </a:rPr>
              <a:t>Airline Safety</a:t>
            </a:r>
            <a:r>
              <a:rPr lang="en-US" sz="2000" i="0" dirty="0">
                <a:solidFill>
                  <a:srgbClr val="000000"/>
                </a:solidFill>
                <a:effectLst/>
              </a:rPr>
              <a:t>, GitHub</a:t>
            </a:r>
            <a:endParaRPr lang="en-US" sz="2000" dirty="0"/>
          </a:p>
          <a:p>
            <a:pPr lvl="1"/>
            <a:endParaRPr lang="en-US" sz="2000" dirty="0"/>
          </a:p>
          <a:p>
            <a:pPr lvl="1"/>
            <a:r>
              <a:rPr lang="en-US" sz="2000" dirty="0"/>
              <a:t>5- No. of Passengers in Millions (2004-2021)- </a:t>
            </a:r>
            <a:r>
              <a:rPr lang="en-US" sz="2000" i="0" u="sng" dirty="0">
                <a:solidFill>
                  <a:srgbClr val="1874A4"/>
                </a:solidFill>
                <a:effectLst/>
                <a:hlinkClick r:id="rId4"/>
              </a:rPr>
              <a:t>Statistics</a:t>
            </a:r>
            <a:r>
              <a:rPr lang="en-US" sz="2000" i="0" dirty="0">
                <a:solidFill>
                  <a:srgbClr val="000000"/>
                </a:solidFill>
                <a:effectLst/>
              </a:rPr>
              <a:t>, Bureau of Aircraft Accident Archives; </a:t>
            </a:r>
            <a:r>
              <a:rPr lang="en-US" sz="2000" i="0" u="sng" dirty="0">
                <a:solidFill>
                  <a:srgbClr val="1874A4"/>
                </a:solidFill>
                <a:effectLst/>
                <a:hlinkClick r:id="rId5"/>
              </a:rPr>
              <a:t> ASN Aviation Safety Database</a:t>
            </a:r>
            <a:r>
              <a:rPr lang="en-US" sz="2000" i="0" dirty="0">
                <a:solidFill>
                  <a:srgbClr val="000000"/>
                </a:solidFill>
                <a:effectLst/>
              </a:rPr>
              <a:t>, Aviation Safety Network</a:t>
            </a:r>
            <a:endParaRPr lang="en-US" sz="2000" dirty="0"/>
          </a:p>
          <a:p>
            <a:pPr lvl="1"/>
            <a:endParaRPr lang="en-US" sz="2000" dirty="0"/>
          </a:p>
          <a:p>
            <a:pPr lvl="1"/>
            <a:r>
              <a:rPr lang="en-US" sz="2000" dirty="0"/>
              <a:t>6- Commercial Aircraft Accidents- </a:t>
            </a:r>
            <a:r>
              <a:rPr lang="en-US" sz="2000" u="none" strike="noStrike" dirty="0">
                <a:effectLst/>
                <a:hlinkClick r:id="rId6"/>
              </a:rPr>
              <a:t>https://www.transtats.bts.gov/freight.asp</a:t>
            </a:r>
            <a:r>
              <a:rPr lang="en-US" sz="2000" u="none" strike="noStrike" dirty="0">
                <a:effectLst/>
              </a:rPr>
              <a:t>; </a:t>
            </a:r>
            <a:r>
              <a:rPr lang="en-US" sz="2000" u="none" strike="noStrike" dirty="0">
                <a:effectLst/>
                <a:hlinkClick r:id="rId7"/>
              </a:rPr>
              <a:t>https://www.transtats.bts.gov/rtm91_02.htm</a:t>
            </a:r>
            <a:endParaRPr lang="en-US" u="none" strike="noStrike" dirty="0">
              <a:effectLst/>
            </a:endParaRPr>
          </a:p>
        </p:txBody>
      </p:sp>
    </p:spTree>
    <p:extLst>
      <p:ext uri="{BB962C8B-B14F-4D97-AF65-F5344CB8AC3E}">
        <p14:creationId xmlns:p14="http://schemas.microsoft.com/office/powerpoint/2010/main" val="92636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Fatalities/ 100K Departures &amp; Flight Hours</a:t>
            </a:r>
            <a:r>
              <a:rPr lang="en-US" sz="4000" b="1" kern="1200" dirty="0">
                <a:solidFill>
                  <a:srgbClr val="FFFFFF"/>
                </a:solidFill>
                <a:latin typeface="+mj-lt"/>
                <a:ea typeface="+mj-ea"/>
                <a:cs typeface="+mj-cs"/>
              </a:rPr>
              <a:t> </a:t>
            </a:r>
          </a:p>
        </p:txBody>
      </p:sp>
      <p:grpSp>
        <p:nvGrpSpPr>
          <p:cNvPr id="2" name="Group 1">
            <a:extLst>
              <a:ext uri="{FF2B5EF4-FFF2-40B4-BE49-F238E27FC236}">
                <a16:creationId xmlns:a16="http://schemas.microsoft.com/office/drawing/2014/main" id="{2B02CC20-82E8-A56D-8770-AE32CCD8E739}"/>
              </a:ext>
            </a:extLst>
          </p:cNvPr>
          <p:cNvGrpSpPr/>
          <p:nvPr/>
        </p:nvGrpSpPr>
        <p:grpSpPr>
          <a:xfrm>
            <a:off x="389742" y="2415901"/>
            <a:ext cx="11412511" cy="4018274"/>
            <a:chOff x="269824" y="914971"/>
            <a:chExt cx="11412511" cy="4018274"/>
          </a:xfrm>
        </p:grpSpPr>
        <p:pic>
          <p:nvPicPr>
            <p:cNvPr id="3" name="Picture 2">
              <a:extLst>
                <a:ext uri="{FF2B5EF4-FFF2-40B4-BE49-F238E27FC236}">
                  <a16:creationId xmlns:a16="http://schemas.microsoft.com/office/drawing/2014/main" id="{DAE350B3-E022-0D38-148C-CBE9D894F443}"/>
                </a:ext>
              </a:extLst>
            </p:cNvPr>
            <p:cNvPicPr>
              <a:picLocks noChangeAspect="1"/>
            </p:cNvPicPr>
            <p:nvPr/>
          </p:nvPicPr>
          <p:blipFill rotWithShape="1">
            <a:blip r:embed="rId2"/>
            <a:srcRect b="36484"/>
            <a:stretch/>
          </p:blipFill>
          <p:spPr>
            <a:xfrm>
              <a:off x="269824" y="914971"/>
              <a:ext cx="11412511" cy="4018274"/>
            </a:xfrm>
            <a:prstGeom prst="rect">
              <a:avLst/>
            </a:prstGeom>
            <a:ln>
              <a:solidFill>
                <a:schemeClr val="tx1"/>
              </a:solidFill>
            </a:ln>
          </p:spPr>
        </p:pic>
        <p:pic>
          <p:nvPicPr>
            <p:cNvPr id="4" name="Picture 3">
              <a:extLst>
                <a:ext uri="{FF2B5EF4-FFF2-40B4-BE49-F238E27FC236}">
                  <a16:creationId xmlns:a16="http://schemas.microsoft.com/office/drawing/2014/main" id="{7FE23EAC-1A19-E4DF-EE80-8BD2010FBF63}"/>
                </a:ext>
              </a:extLst>
            </p:cNvPr>
            <p:cNvPicPr>
              <a:picLocks noChangeAspect="1"/>
            </p:cNvPicPr>
            <p:nvPr/>
          </p:nvPicPr>
          <p:blipFill>
            <a:blip r:embed="rId3"/>
            <a:stretch>
              <a:fillRect/>
            </a:stretch>
          </p:blipFill>
          <p:spPr>
            <a:xfrm>
              <a:off x="9426841" y="914971"/>
              <a:ext cx="2255494" cy="563873"/>
            </a:xfrm>
            <a:prstGeom prst="rect">
              <a:avLst/>
            </a:prstGeom>
          </p:spPr>
        </p:pic>
      </p:grpSp>
      <p:sp>
        <p:nvSpPr>
          <p:cNvPr id="13" name="TextBox 12">
            <a:extLst>
              <a:ext uri="{FF2B5EF4-FFF2-40B4-BE49-F238E27FC236}">
                <a16:creationId xmlns:a16="http://schemas.microsoft.com/office/drawing/2014/main" id="{EDFA7713-BFB4-9A1E-3F03-E414274B6597}"/>
              </a:ext>
            </a:extLst>
          </p:cNvPr>
          <p:cNvSpPr txBox="1"/>
          <p:nvPr/>
        </p:nvSpPr>
        <p:spPr>
          <a:xfrm>
            <a:off x="389742" y="1784033"/>
            <a:ext cx="11412510" cy="369332"/>
          </a:xfrm>
          <a:prstGeom prst="rect">
            <a:avLst/>
          </a:prstGeom>
          <a:noFill/>
        </p:spPr>
        <p:txBody>
          <a:bodyPr wrap="square" rtlCol="0">
            <a:spAutoFit/>
          </a:bodyPr>
          <a:lstStyle/>
          <a:p>
            <a:pPr algn="ctr"/>
            <a:r>
              <a:rPr lang="en-US" dirty="0"/>
              <a:t>As apparent from this chart the fatalities per 100K departures and per 100K flight hours have continuously declined</a:t>
            </a:r>
          </a:p>
        </p:txBody>
      </p:sp>
    </p:spTree>
    <p:extLst>
      <p:ext uri="{BB962C8B-B14F-4D97-AF65-F5344CB8AC3E}">
        <p14:creationId xmlns:p14="http://schemas.microsoft.com/office/powerpoint/2010/main" val="332230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Total Accidents by Mode of Transportation</a:t>
            </a:r>
            <a:r>
              <a:rPr lang="en-US" sz="4000" b="1" kern="1200" dirty="0">
                <a:solidFill>
                  <a:srgbClr val="FFFFFF"/>
                </a:solidFill>
                <a:latin typeface="+mj-lt"/>
                <a:ea typeface="+mj-ea"/>
                <a:cs typeface="+mj-cs"/>
              </a:rPr>
              <a:t> </a:t>
            </a:r>
          </a:p>
        </p:txBody>
      </p:sp>
      <p:pic>
        <p:nvPicPr>
          <p:cNvPr id="2" name="Picture 1">
            <a:extLst>
              <a:ext uri="{FF2B5EF4-FFF2-40B4-BE49-F238E27FC236}">
                <a16:creationId xmlns:a16="http://schemas.microsoft.com/office/drawing/2014/main" id="{E873C2CE-8AB9-3F51-D510-A06F5446F23F}"/>
              </a:ext>
            </a:extLst>
          </p:cNvPr>
          <p:cNvPicPr>
            <a:picLocks noChangeAspect="1"/>
          </p:cNvPicPr>
          <p:nvPr/>
        </p:nvPicPr>
        <p:blipFill rotWithShape="1">
          <a:blip r:embed="rId2"/>
          <a:srcRect b="7325"/>
          <a:stretch/>
        </p:blipFill>
        <p:spPr>
          <a:xfrm>
            <a:off x="459350" y="1728930"/>
            <a:ext cx="3984177" cy="4984190"/>
          </a:xfrm>
          <a:prstGeom prst="rect">
            <a:avLst/>
          </a:prstGeom>
          <a:ln>
            <a:solidFill>
              <a:schemeClr val="tx1"/>
            </a:solidFill>
          </a:ln>
        </p:spPr>
      </p:pic>
      <p:grpSp>
        <p:nvGrpSpPr>
          <p:cNvPr id="5" name="Group 4">
            <a:extLst>
              <a:ext uri="{FF2B5EF4-FFF2-40B4-BE49-F238E27FC236}">
                <a16:creationId xmlns:a16="http://schemas.microsoft.com/office/drawing/2014/main" id="{A5A4FB9E-F4E4-E79F-9096-4B810DB7EE34}"/>
              </a:ext>
            </a:extLst>
          </p:cNvPr>
          <p:cNvGrpSpPr/>
          <p:nvPr/>
        </p:nvGrpSpPr>
        <p:grpSpPr>
          <a:xfrm>
            <a:off x="8697420" y="1728930"/>
            <a:ext cx="2122311" cy="2308110"/>
            <a:chOff x="5034844" y="1241778"/>
            <a:chExt cx="2122311" cy="2308110"/>
          </a:xfrm>
        </p:grpSpPr>
        <p:pic>
          <p:nvPicPr>
            <p:cNvPr id="3" name="Picture 2">
              <a:extLst>
                <a:ext uri="{FF2B5EF4-FFF2-40B4-BE49-F238E27FC236}">
                  <a16:creationId xmlns:a16="http://schemas.microsoft.com/office/drawing/2014/main" id="{EEDF7F7F-84AD-3BB0-4311-1EF7943B2527}"/>
                </a:ext>
              </a:extLst>
            </p:cNvPr>
            <p:cNvPicPr>
              <a:picLocks noChangeAspect="1"/>
            </p:cNvPicPr>
            <p:nvPr/>
          </p:nvPicPr>
          <p:blipFill rotWithShape="1">
            <a:blip r:embed="rId3"/>
            <a:srcRect l="20213" r="21059" b="27374"/>
            <a:stretch/>
          </p:blipFill>
          <p:spPr>
            <a:xfrm>
              <a:off x="5034844" y="1241778"/>
              <a:ext cx="2122311" cy="2308110"/>
            </a:xfrm>
            <a:prstGeom prst="rect">
              <a:avLst/>
            </a:prstGeom>
            <a:ln>
              <a:solidFill>
                <a:schemeClr val="tx1"/>
              </a:solidFill>
            </a:ln>
          </p:spPr>
        </p:pic>
        <p:pic>
          <p:nvPicPr>
            <p:cNvPr id="4" name="Picture 3">
              <a:extLst>
                <a:ext uri="{FF2B5EF4-FFF2-40B4-BE49-F238E27FC236}">
                  <a16:creationId xmlns:a16="http://schemas.microsoft.com/office/drawing/2014/main" id="{741C8FA5-7818-2A28-6326-499ACDAE0585}"/>
                </a:ext>
              </a:extLst>
            </p:cNvPr>
            <p:cNvPicPr>
              <a:picLocks noChangeAspect="1"/>
            </p:cNvPicPr>
            <p:nvPr/>
          </p:nvPicPr>
          <p:blipFill>
            <a:blip r:embed="rId4"/>
            <a:stretch>
              <a:fillRect/>
            </a:stretch>
          </p:blipFill>
          <p:spPr>
            <a:xfrm>
              <a:off x="5206569" y="1286933"/>
              <a:ext cx="1778859" cy="191910"/>
            </a:xfrm>
            <a:prstGeom prst="rect">
              <a:avLst/>
            </a:prstGeom>
          </p:spPr>
        </p:pic>
      </p:grpSp>
      <p:sp>
        <p:nvSpPr>
          <p:cNvPr id="7" name="TextBox 6">
            <a:extLst>
              <a:ext uri="{FF2B5EF4-FFF2-40B4-BE49-F238E27FC236}">
                <a16:creationId xmlns:a16="http://schemas.microsoft.com/office/drawing/2014/main" id="{1F446513-BB73-2F1C-E79D-B073D8BD9A96}"/>
              </a:ext>
            </a:extLst>
          </p:cNvPr>
          <p:cNvSpPr txBox="1"/>
          <p:nvPr/>
        </p:nvSpPr>
        <p:spPr>
          <a:xfrm>
            <a:off x="4499183" y="2518098"/>
            <a:ext cx="3237714" cy="3416320"/>
          </a:xfrm>
          <a:prstGeom prst="rect">
            <a:avLst/>
          </a:prstGeom>
          <a:noFill/>
        </p:spPr>
        <p:txBody>
          <a:bodyPr wrap="square" rtlCol="0">
            <a:spAutoFit/>
          </a:bodyPr>
          <a:lstStyle/>
          <a:p>
            <a:r>
              <a:rPr lang="en-US" dirty="0"/>
              <a:t>The bar chart on the left shows the comparison of accidents by mode of transportation.</a:t>
            </a:r>
          </a:p>
          <a:p>
            <a:endParaRPr lang="en-US" dirty="0"/>
          </a:p>
          <a:p>
            <a:r>
              <a:rPr lang="en-US" dirty="0"/>
              <a:t>It clearly highlights the small no. of accidents in air travel compared to highway, railroad, transit and waterborne.</a:t>
            </a:r>
          </a:p>
          <a:p>
            <a:endParaRPr lang="en-US" dirty="0"/>
          </a:p>
          <a:p>
            <a:r>
              <a:rPr lang="en-US" sz="1400" i="1" dirty="0"/>
              <a:t>Note: The scale is logarithmic so that all bars are visible in the chart</a:t>
            </a:r>
          </a:p>
          <a:p>
            <a:endParaRPr lang="en-US" dirty="0"/>
          </a:p>
        </p:txBody>
      </p:sp>
      <p:sp>
        <p:nvSpPr>
          <p:cNvPr id="11" name="TextBox 10">
            <a:extLst>
              <a:ext uri="{FF2B5EF4-FFF2-40B4-BE49-F238E27FC236}">
                <a16:creationId xmlns:a16="http://schemas.microsoft.com/office/drawing/2014/main" id="{005C617E-7B31-E0AB-E953-22FC2A60A0C5}"/>
              </a:ext>
            </a:extLst>
          </p:cNvPr>
          <p:cNvSpPr txBox="1"/>
          <p:nvPr/>
        </p:nvSpPr>
        <p:spPr>
          <a:xfrm>
            <a:off x="8468065" y="4168538"/>
            <a:ext cx="2992767" cy="2339102"/>
          </a:xfrm>
          <a:prstGeom prst="rect">
            <a:avLst/>
          </a:prstGeom>
          <a:noFill/>
        </p:spPr>
        <p:txBody>
          <a:bodyPr wrap="square" rtlCol="0">
            <a:spAutoFit/>
          </a:bodyPr>
          <a:lstStyle/>
          <a:p>
            <a:r>
              <a:rPr lang="en-US" dirty="0"/>
              <a:t>The pie chart above shows the count of accidents by mode of transportation- surface, waterborne and air.</a:t>
            </a:r>
          </a:p>
          <a:p>
            <a:endParaRPr lang="en-US" dirty="0"/>
          </a:p>
          <a:p>
            <a:r>
              <a:rPr lang="en-US" sz="1400" i="1" dirty="0"/>
              <a:t>Note: The accidents by air travel is barely visible due to the small count compared to other modes of transports</a:t>
            </a:r>
            <a:endParaRPr lang="en-US" dirty="0"/>
          </a:p>
        </p:txBody>
      </p:sp>
    </p:spTree>
    <p:extLst>
      <p:ext uri="{BB962C8B-B14F-4D97-AF65-F5344CB8AC3E}">
        <p14:creationId xmlns:p14="http://schemas.microsoft.com/office/powerpoint/2010/main" val="191823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Fatalities/ 100K Departures &amp; Flight Hours</a:t>
            </a:r>
            <a:r>
              <a:rPr lang="en-US" sz="4000" b="1" kern="1200" dirty="0">
                <a:solidFill>
                  <a:srgbClr val="FFFFFF"/>
                </a:solidFill>
                <a:latin typeface="+mj-lt"/>
                <a:ea typeface="+mj-ea"/>
                <a:cs typeface="+mj-cs"/>
              </a:rPr>
              <a:t> </a:t>
            </a:r>
          </a:p>
        </p:txBody>
      </p:sp>
      <p:grpSp>
        <p:nvGrpSpPr>
          <p:cNvPr id="2" name="Group 1">
            <a:extLst>
              <a:ext uri="{FF2B5EF4-FFF2-40B4-BE49-F238E27FC236}">
                <a16:creationId xmlns:a16="http://schemas.microsoft.com/office/drawing/2014/main" id="{C7AE860C-73FA-7C70-0683-1B429BEA0E18}"/>
              </a:ext>
            </a:extLst>
          </p:cNvPr>
          <p:cNvGrpSpPr/>
          <p:nvPr/>
        </p:nvGrpSpPr>
        <p:grpSpPr>
          <a:xfrm>
            <a:off x="617264" y="2066934"/>
            <a:ext cx="3409628" cy="4307019"/>
            <a:chOff x="1554258" y="1275490"/>
            <a:chExt cx="3409628" cy="4307019"/>
          </a:xfrm>
        </p:grpSpPr>
        <p:pic>
          <p:nvPicPr>
            <p:cNvPr id="3" name="Picture 2">
              <a:extLst>
                <a:ext uri="{FF2B5EF4-FFF2-40B4-BE49-F238E27FC236}">
                  <a16:creationId xmlns:a16="http://schemas.microsoft.com/office/drawing/2014/main" id="{AD775A35-B43A-5F5A-2E58-1BB509BC8851}"/>
                </a:ext>
              </a:extLst>
            </p:cNvPr>
            <p:cNvPicPr>
              <a:picLocks noChangeAspect="1"/>
            </p:cNvPicPr>
            <p:nvPr/>
          </p:nvPicPr>
          <p:blipFill rotWithShape="1">
            <a:blip r:embed="rId2"/>
            <a:srcRect b="50058"/>
            <a:stretch/>
          </p:blipFill>
          <p:spPr>
            <a:xfrm>
              <a:off x="1554258" y="1275490"/>
              <a:ext cx="1763708" cy="4307019"/>
            </a:xfrm>
            <a:prstGeom prst="rect">
              <a:avLst/>
            </a:prstGeom>
            <a:ln>
              <a:solidFill>
                <a:schemeClr val="tx1"/>
              </a:solidFill>
            </a:ln>
          </p:spPr>
        </p:pic>
        <p:pic>
          <p:nvPicPr>
            <p:cNvPr id="4" name="Picture 3">
              <a:extLst>
                <a:ext uri="{FF2B5EF4-FFF2-40B4-BE49-F238E27FC236}">
                  <a16:creationId xmlns:a16="http://schemas.microsoft.com/office/drawing/2014/main" id="{8A2A996C-E5B8-D655-02B4-E23297ADAA24}"/>
                </a:ext>
              </a:extLst>
            </p:cNvPr>
            <p:cNvPicPr>
              <a:picLocks noChangeAspect="1"/>
            </p:cNvPicPr>
            <p:nvPr/>
          </p:nvPicPr>
          <p:blipFill>
            <a:blip r:embed="rId3"/>
            <a:stretch>
              <a:fillRect/>
            </a:stretch>
          </p:blipFill>
          <p:spPr>
            <a:xfrm>
              <a:off x="3331029" y="4458594"/>
              <a:ext cx="1632857" cy="1123915"/>
            </a:xfrm>
            <a:prstGeom prst="rect">
              <a:avLst/>
            </a:prstGeom>
            <a:ln>
              <a:solidFill>
                <a:schemeClr val="tx1"/>
              </a:solidFill>
            </a:ln>
          </p:spPr>
        </p:pic>
      </p:grpSp>
      <p:grpSp>
        <p:nvGrpSpPr>
          <p:cNvPr id="5" name="Group 4">
            <a:extLst>
              <a:ext uri="{FF2B5EF4-FFF2-40B4-BE49-F238E27FC236}">
                <a16:creationId xmlns:a16="http://schemas.microsoft.com/office/drawing/2014/main" id="{951A36D3-1D3D-CDA8-0BB9-FED06D96D012}"/>
              </a:ext>
            </a:extLst>
          </p:cNvPr>
          <p:cNvGrpSpPr/>
          <p:nvPr/>
        </p:nvGrpSpPr>
        <p:grpSpPr>
          <a:xfrm>
            <a:off x="4319061" y="2073627"/>
            <a:ext cx="3400697" cy="4308177"/>
            <a:chOff x="6096000" y="1275490"/>
            <a:chExt cx="3400697" cy="4308177"/>
          </a:xfrm>
        </p:grpSpPr>
        <p:pic>
          <p:nvPicPr>
            <p:cNvPr id="7" name="Picture 6">
              <a:extLst>
                <a:ext uri="{FF2B5EF4-FFF2-40B4-BE49-F238E27FC236}">
                  <a16:creationId xmlns:a16="http://schemas.microsoft.com/office/drawing/2014/main" id="{25F1FC75-8857-47D8-4E51-365FBEAA01A7}"/>
                </a:ext>
              </a:extLst>
            </p:cNvPr>
            <p:cNvPicPr>
              <a:picLocks noChangeAspect="1"/>
            </p:cNvPicPr>
            <p:nvPr/>
          </p:nvPicPr>
          <p:blipFill rotWithShape="1">
            <a:blip r:embed="rId2"/>
            <a:srcRect t="50058"/>
            <a:stretch/>
          </p:blipFill>
          <p:spPr>
            <a:xfrm>
              <a:off x="6096000" y="1275490"/>
              <a:ext cx="1763708" cy="4307019"/>
            </a:xfrm>
            <a:prstGeom prst="rect">
              <a:avLst/>
            </a:prstGeom>
            <a:ln>
              <a:solidFill>
                <a:schemeClr val="tx1"/>
              </a:solidFill>
            </a:ln>
          </p:spPr>
        </p:pic>
        <p:pic>
          <p:nvPicPr>
            <p:cNvPr id="11" name="Picture 10">
              <a:extLst>
                <a:ext uri="{FF2B5EF4-FFF2-40B4-BE49-F238E27FC236}">
                  <a16:creationId xmlns:a16="http://schemas.microsoft.com/office/drawing/2014/main" id="{FC57A696-9513-4278-18B6-EEB3DC9C8B3B}"/>
                </a:ext>
              </a:extLst>
            </p:cNvPr>
            <p:cNvPicPr>
              <a:picLocks noChangeAspect="1"/>
            </p:cNvPicPr>
            <p:nvPr/>
          </p:nvPicPr>
          <p:blipFill>
            <a:blip r:embed="rId4"/>
            <a:stretch>
              <a:fillRect/>
            </a:stretch>
          </p:blipFill>
          <p:spPr>
            <a:xfrm>
              <a:off x="7872771" y="4458594"/>
              <a:ext cx="1623926" cy="1125073"/>
            </a:xfrm>
            <a:prstGeom prst="rect">
              <a:avLst/>
            </a:prstGeom>
            <a:ln>
              <a:solidFill>
                <a:schemeClr val="tx1"/>
              </a:solidFill>
            </a:ln>
          </p:spPr>
        </p:pic>
      </p:grpSp>
      <p:sp>
        <p:nvSpPr>
          <p:cNvPr id="13" name="TextBox 12">
            <a:extLst>
              <a:ext uri="{FF2B5EF4-FFF2-40B4-BE49-F238E27FC236}">
                <a16:creationId xmlns:a16="http://schemas.microsoft.com/office/drawing/2014/main" id="{F9E25057-4780-B2B2-B43C-78FAF46B40A1}"/>
              </a:ext>
            </a:extLst>
          </p:cNvPr>
          <p:cNvSpPr txBox="1"/>
          <p:nvPr/>
        </p:nvSpPr>
        <p:spPr>
          <a:xfrm>
            <a:off x="8337022" y="2650784"/>
            <a:ext cx="3237714" cy="3139321"/>
          </a:xfrm>
          <a:prstGeom prst="rect">
            <a:avLst/>
          </a:prstGeom>
          <a:noFill/>
        </p:spPr>
        <p:txBody>
          <a:bodyPr wrap="square" rtlCol="0">
            <a:spAutoFit/>
          </a:bodyPr>
          <a:lstStyle/>
          <a:p>
            <a:r>
              <a:rPr lang="en-US" dirty="0"/>
              <a:t>The box plot charts shows the distribution of fatalities per 100K departures and per 100K flight hours.</a:t>
            </a:r>
          </a:p>
          <a:p>
            <a:endParaRPr lang="en-US" dirty="0"/>
          </a:p>
          <a:p>
            <a:r>
              <a:rPr lang="en-US" dirty="0"/>
              <a:t>It’s apparent from the median that the fatalities are very low in air travel and therefore it is a very safe mode of transportation.</a:t>
            </a:r>
          </a:p>
          <a:p>
            <a:endParaRPr lang="en-US" dirty="0"/>
          </a:p>
        </p:txBody>
      </p:sp>
    </p:spTree>
    <p:extLst>
      <p:ext uri="{BB962C8B-B14F-4D97-AF65-F5344CB8AC3E}">
        <p14:creationId xmlns:p14="http://schemas.microsoft.com/office/powerpoint/2010/main" val="421572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Comparison of Air and Road Travel</a:t>
            </a:r>
            <a:r>
              <a:rPr lang="en-US" sz="4000" b="1" kern="1200" dirty="0">
                <a:solidFill>
                  <a:srgbClr val="FFFFFF"/>
                </a:solidFill>
                <a:latin typeface="+mj-lt"/>
                <a:ea typeface="+mj-ea"/>
                <a:cs typeface="+mj-cs"/>
              </a:rPr>
              <a:t> </a:t>
            </a:r>
          </a:p>
        </p:txBody>
      </p:sp>
      <p:grpSp>
        <p:nvGrpSpPr>
          <p:cNvPr id="5" name="Group 4">
            <a:extLst>
              <a:ext uri="{FF2B5EF4-FFF2-40B4-BE49-F238E27FC236}">
                <a16:creationId xmlns:a16="http://schemas.microsoft.com/office/drawing/2014/main" id="{57085818-820C-AFB8-4BE3-BEA7F9C5E19C}"/>
              </a:ext>
            </a:extLst>
          </p:cNvPr>
          <p:cNvGrpSpPr/>
          <p:nvPr/>
        </p:nvGrpSpPr>
        <p:grpSpPr>
          <a:xfrm>
            <a:off x="663623" y="1891970"/>
            <a:ext cx="5202702" cy="4696372"/>
            <a:chOff x="459350" y="1867090"/>
            <a:chExt cx="5202702" cy="4696372"/>
          </a:xfrm>
        </p:grpSpPr>
        <p:pic>
          <p:nvPicPr>
            <p:cNvPr id="2" name="Picture 1">
              <a:extLst>
                <a:ext uri="{FF2B5EF4-FFF2-40B4-BE49-F238E27FC236}">
                  <a16:creationId xmlns:a16="http://schemas.microsoft.com/office/drawing/2014/main" id="{1ADCBD4B-5F02-7F63-9E1E-4F04263575CA}"/>
                </a:ext>
              </a:extLst>
            </p:cNvPr>
            <p:cNvPicPr>
              <a:picLocks noChangeAspect="1"/>
            </p:cNvPicPr>
            <p:nvPr/>
          </p:nvPicPr>
          <p:blipFill rotWithShape="1">
            <a:blip r:embed="rId2"/>
            <a:srcRect b="13744"/>
            <a:stretch/>
          </p:blipFill>
          <p:spPr>
            <a:xfrm>
              <a:off x="459350" y="1867090"/>
              <a:ext cx="5202702" cy="3998918"/>
            </a:xfrm>
            <a:prstGeom prst="rect">
              <a:avLst/>
            </a:prstGeom>
            <a:ln>
              <a:solidFill>
                <a:schemeClr val="tx1"/>
              </a:solidFill>
            </a:ln>
          </p:spPr>
        </p:pic>
        <p:pic>
          <p:nvPicPr>
            <p:cNvPr id="3" name="Picture 2">
              <a:extLst>
                <a:ext uri="{FF2B5EF4-FFF2-40B4-BE49-F238E27FC236}">
                  <a16:creationId xmlns:a16="http://schemas.microsoft.com/office/drawing/2014/main" id="{23B53B7B-285C-D27F-CBE3-AF7614E9488F}"/>
                </a:ext>
              </a:extLst>
            </p:cNvPr>
            <p:cNvPicPr>
              <a:picLocks noChangeAspect="1"/>
            </p:cNvPicPr>
            <p:nvPr/>
          </p:nvPicPr>
          <p:blipFill>
            <a:blip r:embed="rId3"/>
            <a:stretch>
              <a:fillRect/>
            </a:stretch>
          </p:blipFill>
          <p:spPr>
            <a:xfrm>
              <a:off x="459350" y="5986284"/>
              <a:ext cx="964495" cy="577178"/>
            </a:xfrm>
            <a:prstGeom prst="rect">
              <a:avLst/>
            </a:prstGeom>
            <a:ln>
              <a:solidFill>
                <a:schemeClr val="tx1"/>
              </a:solidFill>
            </a:ln>
          </p:spPr>
        </p:pic>
      </p:grpSp>
      <p:sp>
        <p:nvSpPr>
          <p:cNvPr id="4" name="TextBox 3">
            <a:extLst>
              <a:ext uri="{FF2B5EF4-FFF2-40B4-BE49-F238E27FC236}">
                <a16:creationId xmlns:a16="http://schemas.microsoft.com/office/drawing/2014/main" id="{F7DFEEF6-80FC-8100-DFFB-6F95C4A7ACAE}"/>
              </a:ext>
            </a:extLst>
          </p:cNvPr>
          <p:cNvSpPr txBox="1"/>
          <p:nvPr/>
        </p:nvSpPr>
        <p:spPr>
          <a:xfrm>
            <a:off x="6319574" y="2551837"/>
            <a:ext cx="5406973" cy="1754326"/>
          </a:xfrm>
          <a:prstGeom prst="rect">
            <a:avLst/>
          </a:prstGeom>
          <a:noFill/>
        </p:spPr>
        <p:txBody>
          <a:bodyPr wrap="square" rtlCol="0">
            <a:spAutoFit/>
          </a:bodyPr>
          <a:lstStyle/>
          <a:p>
            <a:r>
              <a:rPr lang="en-US" dirty="0"/>
              <a:t>This comparison clearly highlights the extremely small no. of fatal accidents and fatalities in air travel when compared to fatal accidents and fatalities in road travel.</a:t>
            </a:r>
          </a:p>
          <a:p>
            <a:endParaRPr lang="en-US" dirty="0"/>
          </a:p>
          <a:p>
            <a:r>
              <a:rPr lang="en-US" dirty="0"/>
              <a:t>This proves the safety of air travel compared to road travel.</a:t>
            </a:r>
          </a:p>
        </p:txBody>
      </p:sp>
    </p:spTree>
    <p:extLst>
      <p:ext uri="{BB962C8B-B14F-4D97-AF65-F5344CB8AC3E}">
        <p14:creationId xmlns:p14="http://schemas.microsoft.com/office/powerpoint/2010/main" val="11921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434C736-B5AD-BA74-FAFA-6041C9D70B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dirty="0">
                <a:solidFill>
                  <a:schemeClr val="bg1"/>
                </a:solidFill>
              </a:rPr>
              <a:t>Fatalities vs Total No. of Passengers</a:t>
            </a:r>
            <a:r>
              <a:rPr lang="en-US" sz="4000" b="1" kern="1200" dirty="0">
                <a:solidFill>
                  <a:srgbClr val="FFFFFF"/>
                </a:solidFill>
                <a:latin typeface="+mj-lt"/>
                <a:ea typeface="+mj-ea"/>
                <a:cs typeface="+mj-cs"/>
              </a:rPr>
              <a:t> </a:t>
            </a:r>
          </a:p>
        </p:txBody>
      </p:sp>
      <p:grpSp>
        <p:nvGrpSpPr>
          <p:cNvPr id="7" name="Group 6">
            <a:extLst>
              <a:ext uri="{FF2B5EF4-FFF2-40B4-BE49-F238E27FC236}">
                <a16:creationId xmlns:a16="http://schemas.microsoft.com/office/drawing/2014/main" id="{CE73FBDE-E239-CD33-9F44-53E3E702CFCD}"/>
              </a:ext>
            </a:extLst>
          </p:cNvPr>
          <p:cNvGrpSpPr/>
          <p:nvPr/>
        </p:nvGrpSpPr>
        <p:grpSpPr>
          <a:xfrm>
            <a:off x="599130" y="2068290"/>
            <a:ext cx="8766939" cy="4318852"/>
            <a:chOff x="599130" y="2068290"/>
            <a:chExt cx="8766939" cy="4318852"/>
          </a:xfrm>
        </p:grpSpPr>
        <p:grpSp>
          <p:nvGrpSpPr>
            <p:cNvPr id="2" name="Group 1">
              <a:extLst>
                <a:ext uri="{FF2B5EF4-FFF2-40B4-BE49-F238E27FC236}">
                  <a16:creationId xmlns:a16="http://schemas.microsoft.com/office/drawing/2014/main" id="{3E710F06-4960-9DCB-10F4-9BD1BF701E6E}"/>
                </a:ext>
              </a:extLst>
            </p:cNvPr>
            <p:cNvGrpSpPr/>
            <p:nvPr/>
          </p:nvGrpSpPr>
          <p:grpSpPr>
            <a:xfrm>
              <a:off x="599130" y="2068290"/>
              <a:ext cx="8766939" cy="4318852"/>
              <a:chOff x="873450" y="1269574"/>
              <a:chExt cx="8766939" cy="4318852"/>
            </a:xfrm>
          </p:grpSpPr>
          <p:pic>
            <p:nvPicPr>
              <p:cNvPr id="3" name="Picture 2">
                <a:extLst>
                  <a:ext uri="{FF2B5EF4-FFF2-40B4-BE49-F238E27FC236}">
                    <a16:creationId xmlns:a16="http://schemas.microsoft.com/office/drawing/2014/main" id="{F010E4DF-0C97-48C0-C09F-D0E77D661F8D}"/>
                  </a:ext>
                </a:extLst>
              </p:cNvPr>
              <p:cNvPicPr>
                <a:picLocks noChangeAspect="1"/>
              </p:cNvPicPr>
              <p:nvPr/>
            </p:nvPicPr>
            <p:blipFill rotWithShape="1">
              <a:blip r:embed="rId2"/>
              <a:srcRect r="13205" b="19814"/>
              <a:stretch/>
            </p:blipFill>
            <p:spPr>
              <a:xfrm>
                <a:off x="873450" y="1269574"/>
                <a:ext cx="8766939" cy="4318852"/>
              </a:xfrm>
              <a:prstGeom prst="rect">
                <a:avLst/>
              </a:prstGeom>
              <a:ln>
                <a:solidFill>
                  <a:schemeClr val="tx1"/>
                </a:solidFill>
              </a:ln>
            </p:spPr>
          </p:pic>
          <p:pic>
            <p:nvPicPr>
              <p:cNvPr id="4" name="Picture 3">
                <a:extLst>
                  <a:ext uri="{FF2B5EF4-FFF2-40B4-BE49-F238E27FC236}">
                    <a16:creationId xmlns:a16="http://schemas.microsoft.com/office/drawing/2014/main" id="{3F22EB3A-3803-1438-A139-FEC24A494620}"/>
                  </a:ext>
                </a:extLst>
              </p:cNvPr>
              <p:cNvPicPr>
                <a:picLocks noChangeAspect="1"/>
              </p:cNvPicPr>
              <p:nvPr/>
            </p:nvPicPr>
            <p:blipFill>
              <a:blip r:embed="rId3"/>
              <a:stretch>
                <a:fillRect/>
              </a:stretch>
            </p:blipFill>
            <p:spPr>
              <a:xfrm>
                <a:off x="7903028" y="3100264"/>
                <a:ext cx="1285059" cy="657472"/>
              </a:xfrm>
              <a:prstGeom prst="rect">
                <a:avLst/>
              </a:prstGeom>
            </p:spPr>
          </p:pic>
        </p:grpSp>
        <p:pic>
          <p:nvPicPr>
            <p:cNvPr id="5" name="Picture 4">
              <a:extLst>
                <a:ext uri="{FF2B5EF4-FFF2-40B4-BE49-F238E27FC236}">
                  <a16:creationId xmlns:a16="http://schemas.microsoft.com/office/drawing/2014/main" id="{A43E8DC0-FC56-2603-7A90-B4CE10217AC2}"/>
                </a:ext>
              </a:extLst>
            </p:cNvPr>
            <p:cNvPicPr>
              <a:picLocks noChangeAspect="1"/>
            </p:cNvPicPr>
            <p:nvPr/>
          </p:nvPicPr>
          <p:blipFill>
            <a:blip r:embed="rId4"/>
            <a:stretch>
              <a:fillRect/>
            </a:stretch>
          </p:blipFill>
          <p:spPr>
            <a:xfrm>
              <a:off x="780241" y="3771262"/>
              <a:ext cx="222150" cy="647132"/>
            </a:xfrm>
            <a:prstGeom prst="rect">
              <a:avLst/>
            </a:prstGeom>
          </p:spPr>
        </p:pic>
      </p:grpSp>
      <p:sp>
        <p:nvSpPr>
          <p:cNvPr id="11" name="TextBox 10">
            <a:extLst>
              <a:ext uri="{FF2B5EF4-FFF2-40B4-BE49-F238E27FC236}">
                <a16:creationId xmlns:a16="http://schemas.microsoft.com/office/drawing/2014/main" id="{239F424D-53D4-34DE-0D79-3EB70E8249E5}"/>
              </a:ext>
            </a:extLst>
          </p:cNvPr>
          <p:cNvSpPr txBox="1"/>
          <p:nvPr/>
        </p:nvSpPr>
        <p:spPr>
          <a:xfrm>
            <a:off x="9565314" y="1827059"/>
            <a:ext cx="2027556" cy="4801314"/>
          </a:xfrm>
          <a:prstGeom prst="rect">
            <a:avLst/>
          </a:prstGeom>
          <a:noFill/>
        </p:spPr>
        <p:txBody>
          <a:bodyPr wrap="square" rtlCol="0">
            <a:spAutoFit/>
          </a:bodyPr>
          <a:lstStyle/>
          <a:p>
            <a:r>
              <a:rPr lang="en-US" dirty="0"/>
              <a:t>This chart shows the comparison of fatalities in air travel compared to total no. of passengers over the years.</a:t>
            </a:r>
          </a:p>
          <a:p>
            <a:endParaRPr lang="en-US" dirty="0"/>
          </a:p>
          <a:p>
            <a:r>
              <a:rPr lang="en-US" dirty="0"/>
              <a:t>The trend line shows that the fatalities are trending towards zero in the last decade.</a:t>
            </a:r>
          </a:p>
          <a:p>
            <a:endParaRPr lang="en-US" dirty="0"/>
          </a:p>
          <a:p>
            <a:r>
              <a:rPr lang="en-US" sz="1200" i="1" dirty="0"/>
              <a:t>Note: The scale is logarithmic so that the fatalities are visible in the chart</a:t>
            </a:r>
          </a:p>
        </p:txBody>
      </p:sp>
    </p:spTree>
    <p:extLst>
      <p:ext uri="{BB962C8B-B14F-4D97-AF65-F5344CB8AC3E}">
        <p14:creationId xmlns:p14="http://schemas.microsoft.com/office/powerpoint/2010/main" val="135155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6008</TotalTime>
  <Words>959</Words>
  <Application>Microsoft Macintosh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3.3 Project Task 2: Executive Summary </vt:lpstr>
      <vt:lpstr>Agenda</vt:lpstr>
      <vt:lpstr>Introduction</vt:lpstr>
      <vt:lpstr>Data Selection</vt:lpstr>
      <vt:lpstr>Fatalities/ 100K Departures &amp; Flight Hours </vt:lpstr>
      <vt:lpstr>Total Accidents by Mode of Transportation </vt:lpstr>
      <vt:lpstr>Fatalities/ 100K Departures &amp; Flight Hours </vt:lpstr>
      <vt:lpstr>Comparison of Air and Road Travel </vt:lpstr>
      <vt:lpstr>Fatalities vs Total No. of Passengers </vt:lpstr>
      <vt:lpstr>Cargo Revenue vs Accident</vt:lpstr>
      <vt:lpstr>Conclusion </vt:lpstr>
      <vt:lpstr>Ethical Considerations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Dashboard_V3</dc:title>
  <dc:creator/>
  <cp:lastModifiedBy>Amit Saxena</cp:lastModifiedBy>
  <cp:revision>3</cp:revision>
  <dcterms:created xsi:type="dcterms:W3CDTF">2024-04-07T17:35:22Z</dcterms:created>
  <dcterms:modified xsi:type="dcterms:W3CDTF">2024-04-20T03:19:36Z</dcterms:modified>
</cp:coreProperties>
</file>