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26" r:id="rId5"/>
    <p:sldMasterId id="2147483739" r:id="rId6"/>
    <p:sldMasterId id="2147483791" r:id="rId7"/>
    <p:sldMasterId id="2147483817" r:id="rId8"/>
  </p:sldMasterIdLst>
  <p:sldIdLst>
    <p:sldId id="256" r:id="rId9"/>
    <p:sldId id="257" r:id="rId10"/>
    <p:sldId id="258" r:id="rId11"/>
    <p:sldId id="259" r:id="rId12"/>
    <p:sldId id="260" r:id="rId13"/>
    <p:sldId id="261" r:id="rId14"/>
    <p:sldId id="329" r:id="rId15"/>
    <p:sldId id="262" r:id="rId16"/>
    <p:sldId id="263" r:id="rId17"/>
    <p:sldId id="315" r:id="rId18"/>
    <p:sldId id="264" r:id="rId19"/>
    <p:sldId id="265" r:id="rId20"/>
    <p:sldId id="333" r:id="rId21"/>
    <p:sldId id="266" r:id="rId22"/>
    <p:sldId id="267" r:id="rId23"/>
    <p:sldId id="268" r:id="rId24"/>
    <p:sldId id="321" r:id="rId25"/>
    <p:sldId id="320" r:id="rId26"/>
    <p:sldId id="269" r:id="rId27"/>
    <p:sldId id="327" r:id="rId28"/>
    <p:sldId id="330" r:id="rId29"/>
    <p:sldId id="270" r:id="rId30"/>
    <p:sldId id="271" r:id="rId31"/>
    <p:sldId id="272" r:id="rId32"/>
    <p:sldId id="273" r:id="rId33"/>
    <p:sldId id="322" r:id="rId34"/>
    <p:sldId id="274" r:id="rId35"/>
    <p:sldId id="332" r:id="rId36"/>
    <p:sldId id="328" r:id="rId37"/>
    <p:sldId id="275" r:id="rId38"/>
    <p:sldId id="323" r:id="rId39"/>
    <p:sldId id="316" r:id="rId40"/>
    <p:sldId id="276" r:id="rId41"/>
    <p:sldId id="317" r:id="rId42"/>
    <p:sldId id="278" r:id="rId43"/>
    <p:sldId id="277" r:id="rId44"/>
    <p:sldId id="318" r:id="rId45"/>
    <p:sldId id="279" r:id="rId46"/>
    <p:sldId id="326" r:id="rId47"/>
    <p:sldId id="280" r:id="rId48"/>
    <p:sldId id="324" r:id="rId49"/>
    <p:sldId id="325" r:id="rId50"/>
    <p:sldId id="282" r:id="rId51"/>
    <p:sldId id="281" r:id="rId52"/>
    <p:sldId id="331" r:id="rId53"/>
    <p:sldId id="283" r:id="rId54"/>
    <p:sldId id="319" r:id="rId55"/>
    <p:sldId id="284" r:id="rId56"/>
    <p:sldId id="334" r:id="rId57"/>
    <p:sldId id="285" r:id="rId58"/>
    <p:sldId id="293" r:id="rId59"/>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577" autoAdjust="0"/>
  </p:normalViewPr>
  <p:slideViewPr>
    <p:cSldViewPr>
      <p:cViewPr varScale="1">
        <p:scale>
          <a:sx n="67" d="100"/>
          <a:sy n="67" d="100"/>
        </p:scale>
        <p:origin x="-146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4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4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25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6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6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26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6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26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27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271"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27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273"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8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28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9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0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0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0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31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1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4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4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445"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446"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4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45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4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45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45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46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46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462"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6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46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6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67"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6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69"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2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2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2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3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53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3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53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54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54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54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54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54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5.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6" name="CustomShape 1"/>
          <p:cNvSpPr/>
          <p:nvPr/>
        </p:nvSpPr>
        <p:spPr>
          <a:xfrm>
            <a:off x="3593520" y="1651320"/>
            <a:ext cx="1956240" cy="870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9600" b="0" strike="noStrike" spc="-1">
                <a:solidFill>
                  <a:srgbClr val="979CB8"/>
                </a:solidFill>
                <a:latin typeface="Varela Round"/>
                <a:ea typeface="Varela Round"/>
              </a:rPr>
              <a:t>“</a:t>
            </a:r>
            <a:endParaRPr lang="en-US" sz="9600" b="0" strike="noStrike" spc="-1">
              <a:latin typeface="Arial"/>
            </a:endParaRPr>
          </a:p>
        </p:txBody>
      </p:sp>
      <p:sp>
        <p:nvSpPr>
          <p:cNvPr id="77" name="CustomShape 2"/>
          <p:cNvSpPr/>
          <p:nvPr/>
        </p:nvSpPr>
        <p:spPr>
          <a:xfrm>
            <a:off x="3950640" y="1571400"/>
            <a:ext cx="1307160" cy="1158120"/>
          </a:xfrm>
          <a:custGeom>
            <a:avLst/>
            <a:gdLst/>
            <a:ahLst/>
            <a:cxnLst/>
            <a:rect l="l" t="t" r="r" b="b"/>
            <a:pathLst>
              <a:path w="59251" h="52447">
                <a:moveTo>
                  <a:pt x="31417" y="954"/>
                </a:moveTo>
                <a:cubicBezTo>
                  <a:pt x="25372" y="536"/>
                  <a:pt x="17283" y="-1744"/>
                  <a:pt x="13340" y="2856"/>
                </a:cubicBezTo>
                <a:cubicBezTo>
                  <a:pt x="3770" y="14019"/>
                  <a:pt x="374" y="37628"/>
                  <a:pt x="11755" y="46938"/>
                </a:cubicBezTo>
                <a:cubicBezTo>
                  <a:pt x="19207" y="53034"/>
                  <a:pt x="30838" y="53180"/>
                  <a:pt x="40297" y="51378"/>
                </a:cubicBezTo>
                <a:cubicBezTo>
                  <a:pt x="46480" y="50199"/>
                  <a:pt x="49933" y="42778"/>
                  <a:pt x="52665" y="37107"/>
                </a:cubicBezTo>
                <a:cubicBezTo>
                  <a:pt x="55247" y="31744"/>
                  <a:pt x="60978" y="25793"/>
                  <a:pt x="58690" y="20299"/>
                </a:cubicBezTo>
                <a:cubicBezTo>
                  <a:pt x="57278" y="16911"/>
                  <a:pt x="53473" y="15077"/>
                  <a:pt x="50445" y="13005"/>
                </a:cubicBezTo>
                <a:cubicBezTo>
                  <a:pt x="41917" y="7170"/>
                  <a:pt x="31006" y="-916"/>
                  <a:pt x="21269" y="2539"/>
                </a:cubicBezTo>
                <a:cubicBezTo>
                  <a:pt x="13737" y="5211"/>
                  <a:pt x="5208" y="9706"/>
                  <a:pt x="2241" y="17127"/>
                </a:cubicBezTo>
                <a:cubicBezTo>
                  <a:pt x="-1024" y="25295"/>
                  <a:pt x="-738" y="36131"/>
                  <a:pt x="4144" y="43449"/>
                </a:cubicBezTo>
              </a:path>
            </a:pathLst>
          </a:custGeom>
          <a:noFill/>
          <a:ln w="9360">
            <a:solidFill>
              <a:srgbClr val="979CB8"/>
            </a:solidFill>
            <a:round/>
          </a:ln>
        </p:spPr>
        <p:style>
          <a:lnRef idx="0">
            <a:scrgbClr r="0" g="0" b="0"/>
          </a:lnRef>
          <a:fillRef idx="0">
            <a:scrgbClr r="0" g="0" b="0"/>
          </a:fillRef>
          <a:effectRef idx="0">
            <a:scrgbClr r="0" g="0" b="0"/>
          </a:effectRef>
          <a:fontRef idx="minor"/>
        </p:style>
      </p:sp>
      <p:sp>
        <p:nvSpPr>
          <p:cNvPr id="78" name="CustomShape 3"/>
          <p:cNvSpPr/>
          <p:nvPr/>
        </p:nvSpPr>
        <p:spPr>
          <a:xfrm>
            <a:off x="3874680" y="1485000"/>
            <a:ext cx="1393560" cy="1301400"/>
          </a:xfrm>
          <a:custGeom>
            <a:avLst/>
            <a:gdLst/>
            <a:ahLst/>
            <a:cxnLst/>
            <a:rect l="l" t="t" r="r" b="b"/>
            <a:pathLst>
              <a:path w="63157" h="58939">
                <a:moveTo>
                  <a:pt x="20826" y="0"/>
                </a:moveTo>
                <a:cubicBezTo>
                  <a:pt x="13565" y="0"/>
                  <a:pt x="6296" y="7516"/>
                  <a:pt x="4652" y="14588"/>
                </a:cubicBezTo>
                <a:cubicBezTo>
                  <a:pt x="2363" y="24428"/>
                  <a:pt x="5707" y="35896"/>
                  <a:pt x="11629" y="44082"/>
                </a:cubicBezTo>
                <a:cubicBezTo>
                  <a:pt x="17781" y="52586"/>
                  <a:pt x="29172" y="60332"/>
                  <a:pt x="39537" y="58670"/>
                </a:cubicBezTo>
                <a:cubicBezTo>
                  <a:pt x="49203" y="57119"/>
                  <a:pt x="49748" y="56659"/>
                  <a:pt x="57296" y="50424"/>
                </a:cubicBezTo>
                <a:cubicBezTo>
                  <a:pt x="62555" y="46079"/>
                  <a:pt x="64679" y="36599"/>
                  <a:pt x="61736" y="30445"/>
                </a:cubicBezTo>
                <a:cubicBezTo>
                  <a:pt x="58298" y="23257"/>
                  <a:pt x="56272" y="24643"/>
                  <a:pt x="50954" y="18711"/>
                </a:cubicBezTo>
                <a:cubicBezTo>
                  <a:pt x="47260" y="14590"/>
                  <a:pt x="44103" y="9184"/>
                  <a:pt x="38903" y="7294"/>
                </a:cubicBezTo>
                <a:cubicBezTo>
                  <a:pt x="33438" y="5307"/>
                  <a:pt x="26890" y="5217"/>
                  <a:pt x="21460" y="7294"/>
                </a:cubicBezTo>
                <a:cubicBezTo>
                  <a:pt x="9148" y="12000"/>
                  <a:pt x="-3826" y="29029"/>
                  <a:pt x="1164" y="41228"/>
                </a:cubicBezTo>
                <a:cubicBezTo>
                  <a:pt x="8128" y="58253"/>
                  <a:pt x="49341" y="57602"/>
                  <a:pt x="56345" y="40593"/>
                </a:cubicBezTo>
                <a:cubicBezTo>
                  <a:pt x="58881" y="34431"/>
                  <a:pt x="60566" y="26228"/>
                  <a:pt x="56979" y="20614"/>
                </a:cubicBezTo>
                <a:cubicBezTo>
                  <a:pt x="53070" y="14496"/>
                  <a:pt x="47109" y="9628"/>
                  <a:pt x="40806" y="6026"/>
                </a:cubicBezTo>
                <a:cubicBezTo>
                  <a:pt x="32309" y="1169"/>
                  <a:pt x="17818" y="3588"/>
                  <a:pt x="11946" y="11417"/>
                </a:cubicBezTo>
              </a:path>
            </a:pathLst>
          </a:custGeom>
          <a:noFill/>
          <a:ln w="9360">
            <a:solidFill>
              <a:srgbClr val="979CB8"/>
            </a:solidFill>
            <a:round/>
          </a:ln>
        </p:spPr>
        <p:style>
          <a:lnRef idx="0">
            <a:scrgbClr r="0" g="0" b="0"/>
          </a:lnRef>
          <a:fillRef idx="0">
            <a:scrgbClr r="0" g="0" b="0"/>
          </a:fillRef>
          <a:effectRef idx="0">
            <a:scrgbClr r="0" g="0" b="0"/>
          </a:effectRef>
          <a:fontRef idx="minor"/>
        </p:style>
      </p:sp>
      <p:sp>
        <p:nvSpPr>
          <p:cNvPr id="79"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17" name="CustomShape 1"/>
          <p:cNvSpPr/>
          <p:nvPr/>
        </p:nvSpPr>
        <p:spPr>
          <a:xfrm>
            <a:off x="3120840" y="1533240"/>
            <a:ext cx="3059280" cy="14400"/>
          </a:xfrm>
          <a:custGeom>
            <a:avLst/>
            <a:gdLst/>
            <a:ahLst/>
            <a:cxnLst/>
            <a:rect l="l" t="t" r="r" b="b"/>
            <a:pathLst>
              <a:path w="122413" h="613">
                <a:moveTo>
                  <a:pt x="0" y="317"/>
                </a:moveTo>
                <a:cubicBezTo>
                  <a:pt x="40796" y="1116"/>
                  <a:pt x="81608" y="0"/>
                  <a:pt x="122413" y="0"/>
                </a:cubicBezTo>
              </a:path>
            </a:pathLst>
          </a:custGeom>
          <a:noFill/>
          <a:ln w="9360">
            <a:solidFill>
              <a:srgbClr val="979CB8"/>
            </a:solidFill>
            <a:round/>
          </a:ln>
        </p:spPr>
        <p:style>
          <a:lnRef idx="0">
            <a:scrgbClr r="0" g="0" b="0"/>
          </a:lnRef>
          <a:fillRef idx="0">
            <a:scrgbClr r="0" g="0" b="0"/>
          </a:fillRef>
          <a:effectRef idx="0">
            <a:scrgbClr r="0" g="0" b="0"/>
          </a:effectRef>
          <a:fontRef idx="minor"/>
        </p:style>
      </p:sp>
      <p:sp>
        <p:nvSpPr>
          <p:cNvPr id="118" name="CustomShape 2"/>
          <p:cNvSpPr/>
          <p:nvPr/>
        </p:nvSpPr>
        <p:spPr>
          <a:xfrm>
            <a:off x="3068280" y="1577880"/>
            <a:ext cx="3225600" cy="14760"/>
          </a:xfrm>
          <a:custGeom>
            <a:avLst/>
            <a:gdLst/>
            <a:ahLst/>
            <a:cxnLst/>
            <a:rect l="l" t="t" r="r" b="b"/>
            <a:pathLst>
              <a:path w="129074" h="635">
                <a:moveTo>
                  <a:pt x="0" y="0"/>
                </a:moveTo>
                <a:cubicBezTo>
                  <a:pt x="43025" y="0"/>
                  <a:pt x="86048" y="635"/>
                  <a:pt x="129074" y="635"/>
                </a:cubicBezTo>
              </a:path>
            </a:pathLst>
          </a:custGeom>
          <a:noFill/>
          <a:ln w="9360">
            <a:solidFill>
              <a:srgbClr val="979CB8"/>
            </a:solidFill>
            <a:round/>
          </a:ln>
        </p:spPr>
        <p:style>
          <a:lnRef idx="0">
            <a:scrgbClr r="0" g="0" b="0"/>
          </a:lnRef>
          <a:fillRef idx="0">
            <a:scrgbClr r="0" g="0" b="0"/>
          </a:fillRef>
          <a:effectRef idx="0">
            <a:scrgbClr r="0" g="0" b="0"/>
          </a:effectRef>
          <a:fontRef idx="minor"/>
        </p:style>
      </p:sp>
      <p:sp>
        <p:nvSpPr>
          <p:cNvPr id="119"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20"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3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7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3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0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3" Type="http://schemas.openxmlformats.org/officeDocument/2006/relationships/hyperlink" Target="http://www.goodui.org/" TargetMode="External"/><Relationship Id="rId2" Type="http://schemas.openxmlformats.org/officeDocument/2006/relationships/hyperlink" Target="https://balsamiq.com/" TargetMode="External"/><Relationship Id="rId1" Type="http://schemas.openxmlformats.org/officeDocument/2006/relationships/slideLayout" Target="../slideLayouts/slideLayout37.xml"/><Relationship Id="rId4" Type="http://schemas.openxmlformats.org/officeDocument/2006/relationships/hyperlink" Target="http://www.slidescarniva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8" Type="http://schemas.openxmlformats.org/officeDocument/2006/relationships/hyperlink" Target="https://github.com/Coding-Keeda" TargetMode="External"/><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6.jpeg"/><Relationship Id="rId2" Type="http://schemas.openxmlformats.org/officeDocument/2006/relationships/hyperlink" Target="https://jsfiddle.net/user/CodingKeeda/fiddles/" TargetMode="External"/><Relationship Id="rId1" Type="http://schemas.openxmlformats.org/officeDocument/2006/relationships/slideLayout" Target="../slideLayouts/slideLayout61.xml"/><Relationship Id="rId6" Type="http://schemas.openxmlformats.org/officeDocument/2006/relationships/hyperlink" Target="https://www.codeproject.com/Articles/CodingKeeda" TargetMode="External"/><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hyperlink" Target="https://twitter.com/codingkeeda" TargetMode="External"/><Relationship Id="rId4" Type="http://schemas.openxmlformats.org/officeDocument/2006/relationships/hyperlink" Target="https://www.nuget.org/packages/PNGCompressor/" TargetMode="External"/><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1097280" y="1463040"/>
            <a:ext cx="6674400" cy="1545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6000" b="0" strike="noStrike" spc="-1" dirty="0">
                <a:solidFill>
                  <a:srgbClr val="FFFFFF"/>
                </a:solidFill>
                <a:latin typeface="Arial" pitchFamily="34" charset="0"/>
                <a:ea typeface="Shadows Into Light"/>
                <a:cs typeface="Arial" pitchFamily="34" charset="0"/>
              </a:rPr>
              <a:t>The Golden Rules</a:t>
            </a:r>
            <a:endParaRPr lang="en-US" sz="6000" b="0" strike="noStrike" spc="-1" dirty="0">
              <a:latin typeface="Arial" pitchFamily="34" charset="0"/>
              <a:cs typeface="Arial" pitchFamily="34" charset="0"/>
            </a:endParaRPr>
          </a:p>
        </p:txBody>
      </p:sp>
      <p:sp>
        <p:nvSpPr>
          <p:cNvPr id="547" name="CustomShape 2"/>
          <p:cNvSpPr/>
          <p:nvPr/>
        </p:nvSpPr>
        <p:spPr>
          <a:xfrm rot="17459400">
            <a:off x="5888675" y="849557"/>
            <a:ext cx="401400" cy="1166040"/>
          </a:xfrm>
          <a:custGeom>
            <a:avLst/>
            <a:gdLst/>
            <a:ahLst/>
            <a:cxnLst/>
            <a:rect l="l" t="t" r="r" b="b"/>
            <a:pathLst>
              <a:path w="30959" h="89819">
                <a:moveTo>
                  <a:pt x="0" y="0"/>
                </a:moveTo>
                <a:cubicBezTo>
                  <a:pt x="5134" y="6917"/>
                  <a:pt x="29561" y="26535"/>
                  <a:pt x="30804" y="41505"/>
                </a:cubicBezTo>
                <a:cubicBezTo>
                  <a:pt x="32047" y="56474"/>
                  <a:pt x="11349" y="81766"/>
                  <a:pt x="7458" y="89819"/>
                </a:cubicBezTo>
              </a:path>
            </a:pathLst>
          </a:custGeom>
          <a:noFill/>
          <a:ln w="9360" cap="rnd">
            <a:solidFill>
              <a:srgbClr val="FFFFFF"/>
            </a:solidFill>
            <a:custDash>
              <a:ds d="800000" sp="600000"/>
            </a:custDash>
            <a:round/>
            <a:tailEnd type="stealth" w="lg" len="lg"/>
          </a:ln>
        </p:spPr>
        <p:style>
          <a:lnRef idx="0">
            <a:scrgbClr r="0" g="0" b="0"/>
          </a:lnRef>
          <a:fillRef idx="0">
            <a:scrgbClr r="0" g="0" b="0"/>
          </a:fillRef>
          <a:effectRef idx="0">
            <a:scrgbClr r="0" g="0" b="0"/>
          </a:effectRef>
          <a:fontRef idx="minor"/>
        </p:style>
      </p:sp>
      <p:sp>
        <p:nvSpPr>
          <p:cNvPr id="549" name="CustomShape 4"/>
          <p:cNvSpPr/>
          <p:nvPr/>
        </p:nvSpPr>
        <p:spPr>
          <a:xfrm>
            <a:off x="2667000" y="1447800"/>
            <a:ext cx="2833920" cy="1454040"/>
          </a:xfrm>
          <a:custGeom>
            <a:avLst/>
            <a:gdLst/>
            <a:ahLst/>
            <a:cxnLst/>
            <a:rect l="l" t="t" r="r" b="b"/>
            <a:pathLst>
              <a:path w="53808" h="41004">
                <a:moveTo>
                  <a:pt x="33350" y="2267"/>
                </a:moveTo>
                <a:cubicBezTo>
                  <a:pt x="29864" y="1270"/>
                  <a:pt x="26130" y="-694"/>
                  <a:pt x="22650" y="321"/>
                </a:cubicBezTo>
                <a:cubicBezTo>
                  <a:pt x="10876" y="3755"/>
                  <a:pt x="-4822" y="20012"/>
                  <a:pt x="1573" y="30477"/>
                </a:cubicBezTo>
                <a:cubicBezTo>
                  <a:pt x="7821" y="40700"/>
                  <a:pt x="25332" y="42677"/>
                  <a:pt x="36593" y="38583"/>
                </a:cubicBezTo>
                <a:cubicBezTo>
                  <a:pt x="46488" y="34984"/>
                  <a:pt x="56459" y="21658"/>
                  <a:pt x="53130" y="11670"/>
                </a:cubicBezTo>
                <a:cubicBezTo>
                  <a:pt x="49951" y="2136"/>
                  <a:pt x="34186" y="-1055"/>
                  <a:pt x="24595" y="1943"/>
                </a:cubicBezTo>
                <a:cubicBezTo>
                  <a:pt x="14086" y="5228"/>
                  <a:pt x="2158" y="13741"/>
                  <a:pt x="600" y="24641"/>
                </a:cubicBezTo>
                <a:cubicBezTo>
                  <a:pt x="-77" y="29379"/>
                  <a:pt x="2605" y="35236"/>
                  <a:pt x="6761" y="37611"/>
                </a:cubicBezTo>
                <a:cubicBezTo>
                  <a:pt x="15326" y="42504"/>
                  <a:pt x="29292" y="42316"/>
                  <a:pt x="36268" y="35341"/>
                </a:cubicBezTo>
              </a:path>
            </a:pathLst>
          </a:custGeom>
          <a:noFill/>
          <a:ln w="9360">
            <a:solidFill>
              <a:srgbClr val="FFFFFF"/>
            </a:solidFill>
            <a:round/>
          </a:ln>
        </p:spPr>
        <p:style>
          <a:lnRef idx="0">
            <a:scrgbClr r="0" g="0" b="0"/>
          </a:lnRef>
          <a:fillRef idx="0">
            <a:scrgbClr r="0" g="0" b="0"/>
          </a:fillRef>
          <a:effectRef idx="0">
            <a:scrgbClr r="0" g="0" b="0"/>
          </a:effectRef>
          <a:fontRef idx="minor"/>
        </p:style>
      </p:sp>
      <p:sp>
        <p:nvSpPr>
          <p:cNvPr id="550" name="CustomShape 5"/>
          <p:cNvSpPr/>
          <p:nvPr/>
        </p:nvSpPr>
        <p:spPr>
          <a:xfrm>
            <a:off x="2667000" y="4800600"/>
            <a:ext cx="5715000" cy="1545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r>
              <a:rPr lang="en-US" sz="2600" b="0" strike="noStrike" spc="-1" dirty="0">
                <a:solidFill>
                  <a:srgbClr val="FFFFFF"/>
                </a:solidFill>
                <a:latin typeface="Shadows Into Light"/>
                <a:ea typeface="Shadows Into Light"/>
              </a:rPr>
              <a:t>	</a:t>
            </a:r>
            <a:r>
              <a:rPr lang="en-US" sz="2600" b="0" strike="noStrike" spc="-1" dirty="0" smtClean="0">
                <a:solidFill>
                  <a:srgbClr val="FFFFFF"/>
                </a:solidFill>
                <a:latin typeface="Shadows Into Light"/>
                <a:ea typeface="Shadows Into Light"/>
              </a:rPr>
              <a:t>Name: </a:t>
            </a:r>
            <a:r>
              <a:rPr lang="en-US" sz="2600" b="0" strike="noStrike" spc="-1" dirty="0" err="1" smtClean="0">
                <a:solidFill>
                  <a:srgbClr val="FFFFFF"/>
                </a:solidFill>
                <a:latin typeface="Shadows Into Light"/>
                <a:ea typeface="Shadows Into Light"/>
              </a:rPr>
              <a:t>Amit</a:t>
            </a:r>
            <a:r>
              <a:rPr lang="en-US" sz="2600" b="0" strike="noStrike" spc="-1" dirty="0" smtClean="0">
                <a:solidFill>
                  <a:srgbClr val="FFFFFF"/>
                </a:solidFill>
                <a:latin typeface="Shadows Into Light"/>
                <a:ea typeface="Shadows Into Light"/>
              </a:rPr>
              <a:t> Singh </a:t>
            </a:r>
            <a:r>
              <a:rPr lang="en-US" sz="2600" b="0" strike="noStrike" spc="-1" dirty="0" err="1">
                <a:solidFill>
                  <a:srgbClr val="FFFFFF"/>
                </a:solidFill>
                <a:latin typeface="Shadows Into Light"/>
                <a:ea typeface="Shadows Into Light"/>
              </a:rPr>
              <a:t>Baghel</a:t>
            </a:r>
            <a:r>
              <a:t/>
            </a:r>
            <a:br/>
            <a:r>
              <a:rPr lang="en-US" sz="2600" b="0" strike="noStrike" spc="-1" dirty="0">
                <a:solidFill>
                  <a:srgbClr val="FFFFFF"/>
                </a:solidFill>
                <a:latin typeface="Shadows Into Light"/>
                <a:ea typeface="Shadows Into Light"/>
              </a:rPr>
              <a:t> 	</a:t>
            </a:r>
            <a:r>
              <a:rPr lang="en-US" sz="2600" b="0" strike="noStrike" spc="-1" dirty="0" smtClean="0">
                <a:solidFill>
                  <a:srgbClr val="FFFFFF"/>
                </a:solidFill>
                <a:latin typeface="Shadows Into Light"/>
                <a:ea typeface="Shadows Into Light"/>
              </a:rPr>
              <a:t>Email:amitsb3747@gmail.com</a:t>
            </a:r>
            <a:endParaRPr lang="en-US" sz="2600" b="0" strike="noStrike" spc="-1" dirty="0">
              <a:latin typeface="Arial"/>
            </a:endParaRPr>
          </a:p>
        </p:txBody>
      </p:sp>
      <p:sp>
        <p:nvSpPr>
          <p:cNvPr id="551" name="CustomShape 6"/>
          <p:cNvSpPr/>
          <p:nvPr/>
        </p:nvSpPr>
        <p:spPr>
          <a:xfrm>
            <a:off x="3352800" y="5638800"/>
            <a:ext cx="273600" cy="230400"/>
          </a:xfrm>
          <a:custGeom>
            <a:avLst/>
            <a:gdLst/>
            <a:ahLst/>
            <a:cxnLst/>
            <a:rect l="l" t="t" r="r" b="b"/>
            <a:pathLst>
              <a:path w="19273" h="13676">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52" name="CustomShape 7"/>
          <p:cNvSpPr/>
          <p:nvPr/>
        </p:nvSpPr>
        <p:spPr>
          <a:xfrm>
            <a:off x="3352800" y="5257800"/>
            <a:ext cx="250560" cy="273600"/>
          </a:xfrm>
          <a:custGeom>
            <a:avLst/>
            <a:gdLst/>
            <a:ahLst/>
            <a:cxnLst/>
            <a:rect l="l" t="t" r="r" b="b"/>
            <a:pathLst>
              <a:path w="15695" h="1662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53" name="CustomShape 8"/>
          <p:cNvSpPr/>
          <p:nvPr/>
        </p:nvSpPr>
        <p:spPr>
          <a:xfrm>
            <a:off x="5077440" y="5983920"/>
            <a:ext cx="3152160" cy="3348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FFF"/>
            </a:solidFill>
            <a:round/>
          </a:ln>
        </p:spPr>
        <p:style>
          <a:lnRef idx="0">
            <a:scrgbClr r="0" g="0" b="0"/>
          </a:lnRef>
          <a:fillRef idx="0">
            <a:scrgbClr r="0" g="0" b="0"/>
          </a:fillRef>
          <a:effectRef idx="0">
            <a:scrgbClr r="0" g="0" b="0"/>
          </a:effectRef>
          <a:fontRef idx="minor"/>
        </p:style>
      </p:sp>
      <p:sp>
        <p:nvSpPr>
          <p:cNvPr id="554" name="CustomShape 9"/>
          <p:cNvSpPr/>
          <p:nvPr/>
        </p:nvSpPr>
        <p:spPr>
          <a:xfrm>
            <a:off x="5029200" y="6031440"/>
            <a:ext cx="3176640" cy="40320"/>
          </a:xfrm>
          <a:custGeom>
            <a:avLst/>
            <a:gdLst/>
            <a:ahLst/>
            <a:cxnLst/>
            <a:rect l="l" t="t" r="r" b="b"/>
            <a:pathLst>
              <a:path w="127108" h="1657">
                <a:moveTo>
                  <a:pt x="0" y="1657"/>
                </a:moveTo>
                <a:cubicBezTo>
                  <a:pt x="42249" y="-1531"/>
                  <a:pt x="84738" y="1008"/>
                  <a:pt x="127108" y="1008"/>
                </a:cubicBezTo>
              </a:path>
            </a:pathLst>
          </a:custGeom>
          <a:noFill/>
          <a:ln w="9360" cap="rnd">
            <a:solidFill>
              <a:srgbClr val="FFFFFF"/>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a:solidFill>
                  <a:srgbClr val="979CB8"/>
                </a:solidFill>
                <a:latin typeface="+mj-lt"/>
                <a:ea typeface="Shadows Into Light"/>
              </a:rPr>
              <a:t>1. Place the user in control</a:t>
            </a:r>
            <a:endParaRPr lang="en-US" sz="3000" b="0" strike="noStrike" spc="-1" dirty="0">
              <a:latin typeface="+mj-lt"/>
            </a:endParaRPr>
          </a:p>
        </p:txBody>
      </p:sp>
      <p:sp>
        <p:nvSpPr>
          <p:cNvPr id="599" name="CustomShape 2"/>
          <p:cNvSpPr/>
          <p:nvPr/>
        </p:nvSpPr>
        <p:spPr>
          <a:xfrm>
            <a:off x="1358280" y="1810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dirty="0" smtClean="0">
                <a:solidFill>
                  <a:srgbClr val="505670"/>
                </a:solidFill>
                <a:latin typeface="Varela Round"/>
                <a:ea typeface="Varela Round"/>
              </a:rPr>
              <a:t>"What I really would like,” said the user solemnly, “is a system that reads my mind. It knows what I want to do before I need to do it and </a:t>
            </a:r>
            <a:r>
              <a:rPr lang="en-US" sz="2400" b="0" strike="noStrike" spc="-1" dirty="0" smtClean="0">
                <a:solidFill>
                  <a:srgbClr val="505670"/>
                </a:solidFill>
                <a:latin typeface="+mj-lt"/>
                <a:ea typeface="Varela Round"/>
              </a:rPr>
              <a:t>makes</a:t>
            </a:r>
            <a:r>
              <a:rPr lang="en-US" sz="2400" b="0" strike="noStrike" spc="-1" dirty="0" smtClean="0">
                <a:solidFill>
                  <a:srgbClr val="505670"/>
                </a:solidFill>
                <a:latin typeface="Varela Round"/>
                <a:ea typeface="Varela Round"/>
              </a:rPr>
              <a:t> it very easy for me to get it done. That’s all, just that.”</a:t>
            </a:r>
            <a:endParaRPr lang="en-US" sz="2400" b="0" strike="noStrike" spc="-1" dirty="0" smtClean="0">
              <a:latin typeface="ImpressumStd-Roman"/>
              <a:ea typeface="ImpressumStd-Roman"/>
            </a:endParaRPr>
          </a:p>
          <a:p>
            <a:endParaRPr lang="en-US" sz="2400" b="0" strike="noStrike" spc="-1" dirty="0" smtClean="0">
              <a:latin typeface="ImpressumStd-Roman"/>
              <a:ea typeface="ImpressumStd-Roman"/>
            </a:endParaRPr>
          </a:p>
          <a:p>
            <a:endParaRPr lang="en-US" sz="2400" b="0" strike="noStrike" spc="-1" dirty="0" smtClean="0">
              <a:solidFill>
                <a:srgbClr val="505670"/>
              </a:solidFill>
              <a:latin typeface="Varela Round"/>
              <a:ea typeface="Varela Round"/>
            </a:endParaRPr>
          </a:p>
          <a:p>
            <a:endParaRPr lang="en-US" sz="2400" spc="-1" dirty="0" smtClean="0">
              <a:solidFill>
                <a:srgbClr val="505670"/>
              </a:solidFill>
              <a:latin typeface="Varela Round"/>
              <a:ea typeface="Varela Round"/>
            </a:endParaRPr>
          </a:p>
          <a:p>
            <a:r>
              <a:rPr lang="en-US" sz="2400" b="0" strike="noStrike" spc="-1" dirty="0" smtClean="0">
                <a:solidFill>
                  <a:srgbClr val="505670"/>
                </a:solidFill>
                <a:latin typeface="Varela Round"/>
                <a:ea typeface="Varela Round"/>
              </a:rPr>
              <a:t>	-During a requirements-gathering session, a key user was asked about the attributes of the window-oriented graphical interface.</a:t>
            </a:r>
            <a:endParaRPr lang="en-US" sz="2400" b="0" strike="noStrike" spc="-1" dirty="0" smtClean="0">
              <a:latin typeface="ImpressumStd-Roman"/>
              <a:ea typeface="ImpressumStd-Roman"/>
            </a:endParaRPr>
          </a:p>
          <a:p>
            <a:pPr>
              <a:lnSpc>
                <a:spcPct val="100000"/>
              </a:lnSpc>
            </a:pPr>
            <a:endParaRPr lang="en-US" sz="2400" b="0" strike="noStrike" spc="-1" dirty="0" smtClean="0">
              <a:latin typeface="Arial"/>
            </a:endParaRPr>
          </a:p>
          <a:p>
            <a:pPr>
              <a:lnSpc>
                <a:spcPct val="100000"/>
              </a:lnSpc>
            </a:pPr>
            <a:endParaRPr lang="en-US" sz="2400" b="0" strike="noStrike" spc="-1" dirty="0">
              <a:latin typeface="Arial"/>
            </a:endParaRPr>
          </a:p>
        </p:txBody>
      </p:sp>
      <p:sp>
        <p:nvSpPr>
          <p:cNvPr id="600" name="CustomShape 3"/>
          <p:cNvSpPr/>
          <p:nvPr/>
        </p:nvSpPr>
        <p:spPr>
          <a:xfrm>
            <a:off x="7328640" y="5259960"/>
            <a:ext cx="367560" cy="455040"/>
          </a:xfrm>
          <a:custGeom>
            <a:avLst/>
            <a:gdLst/>
            <a:ahLst/>
            <a:cxnLst/>
            <a:rect l="l" t="t" r="r" b="b"/>
            <a:pathLst>
              <a:path w="16863" h="20878">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601" name="CustomShape 4"/>
          <p:cNvSpPr/>
          <p:nvPr/>
        </p:nvSpPr>
        <p:spPr>
          <a:xfrm>
            <a:off x="7772400" y="5123040"/>
            <a:ext cx="388440" cy="896760"/>
          </a:xfrm>
          <a:custGeom>
            <a:avLst/>
            <a:gdLst/>
            <a:ahLst/>
            <a:cxnLst/>
            <a:rect l="l" t="t" r="r" b="b"/>
            <a:pathLst>
              <a:path w="8542" h="21073">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602" name="CustomShape 5"/>
          <p:cNvSpPr/>
          <p:nvPr/>
        </p:nvSpPr>
        <p:spPr>
          <a:xfrm>
            <a:off x="6857280" y="5178960"/>
            <a:ext cx="338400" cy="894600"/>
          </a:xfrm>
          <a:custGeom>
            <a:avLst/>
            <a:gdLst/>
            <a:ahLst/>
            <a:cxnLst/>
            <a:rect l="l" t="t" r="r" b="b"/>
            <a:pathLst>
              <a:path w="7398" h="20829">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21409A"/>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a:solidFill>
                  <a:srgbClr val="979CB8"/>
                </a:solidFill>
                <a:latin typeface="+mj-lt"/>
                <a:ea typeface="Shadows Into Light"/>
              </a:rPr>
              <a:t>1. Place the user in control</a:t>
            </a:r>
            <a:endParaRPr lang="en-US" sz="3000" b="0" strike="noStrike" spc="-1" dirty="0">
              <a:latin typeface="+mj-lt"/>
            </a:endParaRPr>
          </a:p>
        </p:txBody>
      </p:sp>
      <p:sp>
        <p:nvSpPr>
          <p:cNvPr id="599" name="CustomShape 2"/>
          <p:cNvSpPr/>
          <p:nvPr/>
        </p:nvSpPr>
        <p:spPr>
          <a:xfrm>
            <a:off x="1358280" y="1810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lang="en-US" sz="2400" spc="-1" dirty="0" smtClean="0">
              <a:solidFill>
                <a:srgbClr val="505670"/>
              </a:solidFill>
              <a:latin typeface="Varela Round"/>
              <a:ea typeface="Varela Round"/>
            </a:endParaRPr>
          </a:p>
          <a:p>
            <a:endParaRPr lang="en-US" sz="2400" spc="-1" dirty="0" smtClean="0">
              <a:solidFill>
                <a:srgbClr val="505670"/>
              </a:solidFill>
              <a:latin typeface="Varela Round"/>
              <a:ea typeface="Varela Round"/>
            </a:endParaRPr>
          </a:p>
          <a:p>
            <a:r>
              <a:rPr lang="en-US" sz="2400" spc="-1" dirty="0" smtClean="0">
                <a:solidFill>
                  <a:srgbClr val="505670"/>
                </a:solidFill>
                <a:latin typeface="Varela Round"/>
                <a:ea typeface="Varela Round"/>
              </a:rPr>
              <a:t>Users want to control the computer but does not want to be controlled by the computer. So, user interface constraints specified by the designer </a:t>
            </a:r>
            <a:r>
              <a:rPr lang="en-US" sz="2400" spc="-1" dirty="0" smtClean="0">
                <a:solidFill>
                  <a:schemeClr val="accent1"/>
                </a:solidFill>
                <a:latin typeface="Varela Round"/>
                <a:ea typeface="Varela Round"/>
              </a:rPr>
              <a:t>must simplify </a:t>
            </a:r>
            <a:r>
              <a:rPr lang="en-US" sz="2400" spc="-1" dirty="0" smtClean="0">
                <a:solidFill>
                  <a:srgbClr val="505670"/>
                </a:solidFill>
                <a:latin typeface="Varela Round"/>
                <a:ea typeface="Varela Round"/>
              </a:rPr>
              <a:t>the mode of user's interaction with the computer. User interface must not frustrate the user.</a:t>
            </a:r>
            <a:endParaRPr lang="en-US" sz="2400" spc="-1" dirty="0">
              <a:solidFill>
                <a:srgbClr val="505670"/>
              </a:solidFill>
              <a:latin typeface="Varela Round"/>
              <a:ea typeface="Varela Round"/>
            </a:endParaRPr>
          </a:p>
          <a:p>
            <a:pPr>
              <a:lnSpc>
                <a:spcPct val="100000"/>
              </a:lnSpc>
            </a:pPr>
            <a:endParaRPr lang="en-US" sz="2400" b="0" strike="noStrike" spc="-1" dirty="0">
              <a:latin typeface="Arial"/>
            </a:endParaRPr>
          </a:p>
        </p:txBody>
      </p:sp>
      <p:sp>
        <p:nvSpPr>
          <p:cNvPr id="600" name="CustomShape 3"/>
          <p:cNvSpPr/>
          <p:nvPr/>
        </p:nvSpPr>
        <p:spPr>
          <a:xfrm>
            <a:off x="7328640" y="5259960"/>
            <a:ext cx="367560" cy="455040"/>
          </a:xfrm>
          <a:custGeom>
            <a:avLst/>
            <a:gdLst/>
            <a:ahLst/>
            <a:cxnLst/>
            <a:rect l="l" t="t" r="r" b="b"/>
            <a:pathLst>
              <a:path w="16863" h="20878">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601" name="CustomShape 4"/>
          <p:cNvSpPr/>
          <p:nvPr/>
        </p:nvSpPr>
        <p:spPr>
          <a:xfrm>
            <a:off x="7772400" y="5123040"/>
            <a:ext cx="388440" cy="896760"/>
          </a:xfrm>
          <a:custGeom>
            <a:avLst/>
            <a:gdLst/>
            <a:ahLst/>
            <a:cxnLst/>
            <a:rect l="l" t="t" r="r" b="b"/>
            <a:pathLst>
              <a:path w="8542" h="21073">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602" name="CustomShape 5"/>
          <p:cNvSpPr/>
          <p:nvPr/>
        </p:nvSpPr>
        <p:spPr>
          <a:xfrm>
            <a:off x="6857280" y="5178960"/>
            <a:ext cx="338400" cy="894600"/>
          </a:xfrm>
          <a:custGeom>
            <a:avLst/>
            <a:gdLst/>
            <a:ahLst/>
            <a:cxnLst/>
            <a:rect l="l" t="t" r="r" b="b"/>
            <a:pathLst>
              <a:path w="7398" h="20829">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21409A"/>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1. Place the user in control</a:t>
            </a:r>
            <a:endParaRPr lang="en-US" sz="3000" b="0" strike="noStrike" spc="-1">
              <a:latin typeface="Arial"/>
            </a:endParaRPr>
          </a:p>
        </p:txBody>
      </p:sp>
      <p:sp>
        <p:nvSpPr>
          <p:cNvPr id="604"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Define interaction modes in a way that 		does not force a user into unnecessary</a:t>
            </a:r>
            <a:endParaRPr lang="en-US" sz="2400" b="1" strike="noStrike" spc="-1">
              <a:latin typeface="ImpressumStd-Bold"/>
              <a:ea typeface="ImpressumStd-Bold"/>
            </a:endParaRPr>
          </a:p>
          <a:p>
            <a:r>
              <a:rPr lang="en-US" sz="2400" b="0" strike="noStrike" spc="-1">
                <a:solidFill>
                  <a:srgbClr val="505670"/>
                </a:solidFill>
                <a:latin typeface="Varela Round"/>
                <a:ea typeface="Varela Round"/>
              </a:rPr>
              <a:t>	or undesired actions.</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05"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1.</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1066800" y="5160240"/>
            <a:ext cx="7144560" cy="3395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0"/>
            <a:r>
              <a:rPr lang="en-US" sz="1800" b="0" strike="noStrike" spc="-1" dirty="0" smtClean="0">
                <a:solidFill>
                  <a:schemeClr val="bg1"/>
                </a:solidFill>
                <a:latin typeface="+mj-lt"/>
                <a:ea typeface="Varela Round"/>
              </a:rPr>
              <a:t>	</a:t>
            </a:r>
            <a:r>
              <a:rPr lang="en-US" dirty="0" smtClean="0"/>
              <a:t> </a:t>
            </a:r>
            <a:r>
              <a:rPr lang="en-US" dirty="0" smtClean="0">
                <a:solidFill>
                  <a:schemeClr val="bg1"/>
                </a:solidFill>
              </a:rPr>
              <a:t>The user should always be able to enter and exit the mode 	 with little or no effort.</a:t>
            </a:r>
          </a:p>
          <a:p>
            <a:endParaRPr lang="en-US" sz="1800" b="0" strike="noStrike" spc="-1" dirty="0">
              <a:solidFill>
                <a:schemeClr val="bg1"/>
              </a:solidFill>
              <a:latin typeface="+mj-lt"/>
              <a:ea typeface="ImpressumStd-Roman"/>
            </a:endParaRPr>
          </a:p>
        </p:txBody>
      </p:sp>
      <p:sp>
        <p:nvSpPr>
          <p:cNvPr id="611" name="CustomShape 2"/>
          <p:cNvSpPr/>
          <p:nvPr/>
        </p:nvSpPr>
        <p:spPr>
          <a:xfrm>
            <a:off x="1633680" y="526248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2" name="Picture 2" descr="C:\Users\axb35940\Desktop\New Mockup 1.png"/>
          <p:cNvPicPr>
            <a:picLocks noChangeAspect="1" noChangeArrowheads="1"/>
          </p:cNvPicPr>
          <p:nvPr/>
        </p:nvPicPr>
        <p:blipFill>
          <a:blip r:embed="rId2"/>
          <a:srcRect/>
          <a:stretch>
            <a:fillRect/>
          </a:stretch>
        </p:blipFill>
        <p:spPr bwMode="auto">
          <a:xfrm>
            <a:off x="1143000" y="866775"/>
            <a:ext cx="6877050" cy="423862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1. Place the user in control</a:t>
            </a:r>
            <a:endParaRPr lang="en-US" sz="3000" b="0" strike="noStrike" spc="-1">
              <a:latin typeface="Arial"/>
            </a:endParaRPr>
          </a:p>
        </p:txBody>
      </p:sp>
      <p:sp>
        <p:nvSpPr>
          <p:cNvPr id="607"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Provide for flexible interaction</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08"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2.</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5943600" y="2209800"/>
            <a:ext cx="2362200" cy="3962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smtClean="0">
                <a:solidFill>
                  <a:srgbClr val="FFFFFF"/>
                </a:solidFill>
                <a:latin typeface="+mj-lt"/>
                <a:ea typeface="Varela Round"/>
              </a:rPr>
              <a:t>Different </a:t>
            </a:r>
            <a:r>
              <a:rPr lang="en-US" sz="1800" b="0" strike="noStrike" spc="-1" dirty="0">
                <a:solidFill>
                  <a:srgbClr val="FFFFFF"/>
                </a:solidFill>
                <a:latin typeface="+mj-lt"/>
                <a:ea typeface="Varela Round"/>
              </a:rPr>
              <a:t>users have different interaction preferences, </a:t>
            </a:r>
            <a:r>
              <a:rPr lang="en-US" sz="1800" b="0" strike="noStrike" spc="-1" dirty="0" smtClean="0">
                <a:solidFill>
                  <a:srgbClr val="FFFFFF"/>
                </a:solidFill>
                <a:latin typeface="+mj-lt"/>
                <a:ea typeface="Varela Round"/>
              </a:rPr>
              <a:t>choices </a:t>
            </a:r>
            <a:r>
              <a:rPr lang="en-US" sz="1800" b="0" strike="noStrike" spc="-1" dirty="0">
                <a:solidFill>
                  <a:srgbClr val="FFFFFF"/>
                </a:solidFill>
                <a:latin typeface="+mj-lt"/>
                <a:ea typeface="Varela Round"/>
              </a:rPr>
              <a:t>should be provided</a:t>
            </a:r>
            <a:r>
              <a:rPr lang="en-US" sz="1800" b="0" strike="noStrike" spc="-1" dirty="0" smtClean="0">
                <a:solidFill>
                  <a:srgbClr val="FFFFFF"/>
                </a:solidFill>
                <a:latin typeface="+mj-lt"/>
                <a:ea typeface="Varela Round"/>
              </a:rPr>
              <a:t>.</a:t>
            </a:r>
          </a:p>
          <a:p>
            <a:endParaRPr lang="en-US" sz="1800" b="0" strike="noStrike" spc="-1" dirty="0" smtClean="0">
              <a:latin typeface="+mj-lt"/>
              <a:ea typeface="ImpressumStd-Roman"/>
            </a:endParaRPr>
          </a:p>
          <a:p>
            <a:endParaRPr lang="en-US" spc="-1" dirty="0" smtClean="0">
              <a:latin typeface="+mj-lt"/>
              <a:ea typeface="ImpressumStd-Roman"/>
            </a:endParaRPr>
          </a:p>
          <a:p>
            <a:endParaRPr lang="en-US" sz="1800" b="0" strike="noStrike" spc="-1" dirty="0">
              <a:latin typeface="+mj-lt"/>
              <a:ea typeface="ImpressumStd-Roman"/>
            </a:endParaRPr>
          </a:p>
          <a:p>
            <a:r>
              <a:rPr lang="en-US" sz="1800" b="0" strike="noStrike" spc="-1" dirty="0" smtClean="0">
                <a:solidFill>
                  <a:srgbClr val="FFFFFF"/>
                </a:solidFill>
                <a:latin typeface="+mj-lt"/>
                <a:ea typeface="Varela Round"/>
              </a:rPr>
              <a:t>Drawing </a:t>
            </a:r>
            <a:r>
              <a:rPr lang="en-US" sz="1800" b="0" strike="noStrike" spc="-1" dirty="0">
                <a:solidFill>
                  <a:srgbClr val="FFFFFF"/>
                </a:solidFill>
                <a:latin typeface="+mj-lt"/>
                <a:ea typeface="Varela Round"/>
              </a:rPr>
              <a:t>complex shapes </a:t>
            </a:r>
            <a:r>
              <a:rPr lang="en-US" sz="1800" b="0" strike="noStrike" spc="-1" dirty="0" smtClean="0">
                <a:solidFill>
                  <a:srgbClr val="FFFFFF"/>
                </a:solidFill>
                <a:latin typeface="+mj-lt"/>
                <a:ea typeface="Varela Round"/>
              </a:rPr>
              <a:t>via</a:t>
            </a:r>
          </a:p>
          <a:p>
            <a:r>
              <a:rPr lang="en-US" sz="1800" b="0" strike="noStrike" spc="-1" dirty="0" smtClean="0">
                <a:solidFill>
                  <a:srgbClr val="FFFFFF"/>
                </a:solidFill>
                <a:latin typeface="+mj-lt"/>
                <a:ea typeface="Varela Round"/>
              </a:rPr>
              <a:t>keyboard commands  frustrates </a:t>
            </a:r>
            <a:r>
              <a:rPr lang="en-US" sz="1800" b="0" strike="noStrike" spc="-1" dirty="0">
                <a:solidFill>
                  <a:srgbClr val="FFFFFF"/>
                </a:solidFill>
                <a:latin typeface="+mj-lt"/>
                <a:ea typeface="Varela Round"/>
              </a:rPr>
              <a:t>users but doing the same via mouse </a:t>
            </a:r>
            <a:r>
              <a:rPr lang="en-US" sz="1800" b="0" strike="noStrike" spc="-1" dirty="0" smtClean="0">
                <a:solidFill>
                  <a:srgbClr val="FFFFFF"/>
                </a:solidFill>
                <a:latin typeface="+mj-lt"/>
                <a:ea typeface="Varela Round"/>
              </a:rPr>
              <a:t>is simple</a:t>
            </a:r>
            <a:r>
              <a:rPr lang="en-US" sz="1800" b="0" strike="noStrike" spc="-1" dirty="0">
                <a:solidFill>
                  <a:srgbClr val="FFFFFF"/>
                </a:solidFill>
                <a:latin typeface="+mj-lt"/>
                <a:ea typeface="Varela Round"/>
              </a:rPr>
              <a:t>.</a:t>
            </a:r>
            <a:endParaRPr lang="en-US" sz="1800" b="0" strike="noStrike" spc="-1" dirty="0">
              <a:latin typeface="+mj-lt"/>
              <a:ea typeface="ImpressumStd-Roman"/>
            </a:endParaRPr>
          </a:p>
        </p:txBody>
      </p:sp>
      <p:sp>
        <p:nvSpPr>
          <p:cNvPr id="611" name="CustomShape 2"/>
          <p:cNvSpPr/>
          <p:nvPr/>
        </p:nvSpPr>
        <p:spPr>
          <a:xfrm>
            <a:off x="5522880" y="22098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12" name="CustomShape 3"/>
          <p:cNvSpPr/>
          <p:nvPr/>
        </p:nvSpPr>
        <p:spPr>
          <a:xfrm>
            <a:off x="5599080" y="41910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6146" name="Picture 2" descr="E:\Soft_Engg_PPT\Starting_Humour\xcomputer-keyboard-layout.jpgic.HkFdWAhHdv.jpg"/>
          <p:cNvPicPr>
            <a:picLocks noChangeAspect="1" noChangeArrowheads="1"/>
          </p:cNvPicPr>
          <p:nvPr/>
        </p:nvPicPr>
        <p:blipFill>
          <a:blip r:embed="rId2"/>
          <a:srcRect/>
          <a:stretch>
            <a:fillRect/>
          </a:stretch>
        </p:blipFill>
        <p:spPr bwMode="auto">
          <a:xfrm>
            <a:off x="914401" y="4200525"/>
            <a:ext cx="4572000" cy="1590675"/>
          </a:xfrm>
          <a:prstGeom prst="rect">
            <a:avLst/>
          </a:prstGeom>
          <a:noFill/>
        </p:spPr>
      </p:pic>
      <p:pic>
        <p:nvPicPr>
          <p:cNvPr id="6147" name="Picture 3" descr="C:\Users\axb35940\Desktop\mouse-148948_960_720.png"/>
          <p:cNvPicPr>
            <a:picLocks noChangeAspect="1" noChangeArrowheads="1"/>
          </p:cNvPicPr>
          <p:nvPr/>
        </p:nvPicPr>
        <p:blipFill>
          <a:blip r:embed="rId3" cstate="print"/>
          <a:srcRect/>
          <a:stretch>
            <a:fillRect/>
          </a:stretch>
        </p:blipFill>
        <p:spPr bwMode="auto">
          <a:xfrm>
            <a:off x="6096000" y="838200"/>
            <a:ext cx="1234440" cy="1219200"/>
          </a:xfrm>
          <a:prstGeom prst="rect">
            <a:avLst/>
          </a:prstGeom>
          <a:noFill/>
        </p:spPr>
      </p:pic>
      <p:pic>
        <p:nvPicPr>
          <p:cNvPr id="1026" name="Picture 2" descr="C:\Users\axb35940\Desktop\drawing_tablet_illustration.png"/>
          <p:cNvPicPr>
            <a:picLocks noChangeAspect="1" noChangeArrowheads="1"/>
          </p:cNvPicPr>
          <p:nvPr/>
        </p:nvPicPr>
        <p:blipFill>
          <a:blip r:embed="rId4"/>
          <a:srcRect/>
          <a:stretch>
            <a:fillRect/>
          </a:stretch>
        </p:blipFill>
        <p:spPr bwMode="auto">
          <a:xfrm>
            <a:off x="762000" y="685800"/>
            <a:ext cx="4876800" cy="3406663"/>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1. Place the user in control</a:t>
            </a:r>
            <a:endParaRPr lang="en-US" sz="3000" b="0" strike="noStrike" spc="-1">
              <a:latin typeface="Arial"/>
            </a:endParaRPr>
          </a:p>
        </p:txBody>
      </p:sp>
      <p:sp>
        <p:nvSpPr>
          <p:cNvPr id="614"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Allow user interaction to be interruptible 		and undoable.</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15"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3.</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993600" y="3919680"/>
            <a:ext cx="7144560" cy="3395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a:solidFill>
                  <a:schemeClr val="bg1"/>
                </a:solidFill>
                <a:latin typeface="+mj-lt"/>
                <a:ea typeface="Varela Round"/>
              </a:rPr>
              <a:t>	</a:t>
            </a:r>
            <a:r>
              <a:rPr lang="en-US" dirty="0" smtClean="0">
                <a:solidFill>
                  <a:schemeClr val="bg1"/>
                </a:solidFill>
              </a:rPr>
              <a:t> User should be able to interrupt even when in a sequence 	of actions but without losing any progress. Also, any user 	action must be undoable.</a:t>
            </a:r>
            <a:endParaRPr lang="en-US" sz="1800" b="0" strike="noStrike" spc="-1" dirty="0">
              <a:solidFill>
                <a:schemeClr val="bg1"/>
              </a:solidFill>
              <a:latin typeface="+mj-lt"/>
              <a:ea typeface="ImpressumStd-Roman"/>
            </a:endParaRPr>
          </a:p>
        </p:txBody>
      </p:sp>
      <p:sp>
        <p:nvSpPr>
          <p:cNvPr id="611" name="CustomShape 2"/>
          <p:cNvSpPr/>
          <p:nvPr/>
        </p:nvSpPr>
        <p:spPr>
          <a:xfrm>
            <a:off x="1560480" y="402192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7170" name="Picture 2" descr="C:\Users\axb35940\Desktop\idea008.png"/>
          <p:cNvPicPr>
            <a:picLocks noChangeAspect="1" noChangeArrowheads="1"/>
          </p:cNvPicPr>
          <p:nvPr/>
        </p:nvPicPr>
        <p:blipFill>
          <a:blip r:embed="rId2"/>
          <a:srcRect r="49937"/>
          <a:stretch>
            <a:fillRect/>
          </a:stretch>
        </p:blipFill>
        <p:spPr bwMode="auto">
          <a:xfrm>
            <a:off x="914400" y="609600"/>
            <a:ext cx="3810000" cy="3133725"/>
          </a:xfrm>
          <a:prstGeom prst="rect">
            <a:avLst/>
          </a:prstGeom>
          <a:noFill/>
        </p:spPr>
      </p:pic>
      <p:pic>
        <p:nvPicPr>
          <p:cNvPr id="7171" name="Picture 3" descr="C:\Users\axb35940\Desktop\New Mockup 1.png"/>
          <p:cNvPicPr>
            <a:picLocks noChangeAspect="1" noChangeArrowheads="1"/>
          </p:cNvPicPr>
          <p:nvPr/>
        </p:nvPicPr>
        <p:blipFill>
          <a:blip r:embed="rId3"/>
          <a:srcRect/>
          <a:stretch>
            <a:fillRect/>
          </a:stretch>
        </p:blipFill>
        <p:spPr bwMode="auto">
          <a:xfrm>
            <a:off x="4572000" y="838200"/>
            <a:ext cx="3722914" cy="2743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993600" y="3919680"/>
            <a:ext cx="7144560" cy="3395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a:solidFill>
                  <a:schemeClr val="bg1"/>
                </a:solidFill>
                <a:latin typeface="+mj-lt"/>
                <a:ea typeface="Varela Round"/>
              </a:rPr>
              <a:t>	</a:t>
            </a:r>
            <a:r>
              <a:rPr lang="en-US" dirty="0" smtClean="0">
                <a:solidFill>
                  <a:schemeClr val="bg1"/>
                </a:solidFill>
              </a:rPr>
              <a:t> User should be able to interrupt even when in a sequence 	of actions but without losing any progress. Also, any user 	action must be undoable.</a:t>
            </a:r>
            <a:endParaRPr lang="en-US" sz="1800" b="0" strike="noStrike" spc="-1" dirty="0">
              <a:solidFill>
                <a:schemeClr val="bg1"/>
              </a:solidFill>
              <a:latin typeface="+mj-lt"/>
              <a:ea typeface="ImpressumStd-Roman"/>
            </a:endParaRPr>
          </a:p>
        </p:txBody>
      </p:sp>
      <p:sp>
        <p:nvSpPr>
          <p:cNvPr id="611" name="CustomShape 2"/>
          <p:cNvSpPr/>
          <p:nvPr/>
        </p:nvSpPr>
        <p:spPr>
          <a:xfrm>
            <a:off x="1560480" y="402192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5122" name="Picture 2" descr="C:\Users\axb35940\Desktop\idea074.png"/>
          <p:cNvPicPr>
            <a:picLocks noChangeAspect="1" noChangeArrowheads="1"/>
          </p:cNvPicPr>
          <p:nvPr/>
        </p:nvPicPr>
        <p:blipFill>
          <a:blip r:embed="rId2"/>
          <a:srcRect/>
          <a:stretch>
            <a:fillRect/>
          </a:stretch>
        </p:blipFill>
        <p:spPr bwMode="auto">
          <a:xfrm>
            <a:off x="923924" y="838200"/>
            <a:ext cx="7610476" cy="313372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1. Place the user in control</a:t>
            </a:r>
            <a:endParaRPr lang="en-US" sz="3000" b="0" strike="noStrike" spc="-1">
              <a:latin typeface="Arial"/>
            </a:endParaRPr>
          </a:p>
        </p:txBody>
      </p:sp>
      <p:sp>
        <p:nvSpPr>
          <p:cNvPr id="617"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dirty="0">
                <a:solidFill>
                  <a:srgbClr val="505670"/>
                </a:solidFill>
                <a:latin typeface="Varela Round"/>
                <a:ea typeface="Varela Round"/>
              </a:rPr>
              <a:t> 	Streamline interaction as skill </a:t>
            </a:r>
            <a:r>
              <a:rPr lang="en-US" sz="2400" b="0" strike="noStrike" spc="-1" dirty="0" smtClean="0">
                <a:solidFill>
                  <a:srgbClr val="505670"/>
                </a:solidFill>
                <a:latin typeface="Varela Round"/>
                <a:ea typeface="Varela Round"/>
              </a:rPr>
              <a:t>levels 	advance </a:t>
            </a:r>
            <a:r>
              <a:rPr lang="en-US" sz="2400" b="0" strike="noStrike" spc="-1" dirty="0">
                <a:solidFill>
                  <a:srgbClr val="505670"/>
                </a:solidFill>
                <a:latin typeface="Varela Round"/>
                <a:ea typeface="Varela Round"/>
              </a:rPr>
              <a:t>and allow the interaction to</a:t>
            </a:r>
            <a:endParaRPr lang="en-US" sz="2400" b="1" strike="noStrike" spc="-1" dirty="0">
              <a:latin typeface="ImpressumStd-Bold"/>
              <a:ea typeface="ImpressumStd-Bold"/>
            </a:endParaRPr>
          </a:p>
          <a:p>
            <a:r>
              <a:rPr lang="en-US" sz="2400" b="0" strike="noStrike" spc="-1" dirty="0">
                <a:solidFill>
                  <a:srgbClr val="505670"/>
                </a:solidFill>
                <a:latin typeface="Varela Round"/>
                <a:ea typeface="Varela Round"/>
              </a:rPr>
              <a:t>	be customized.</a:t>
            </a:r>
            <a:endParaRPr lang="en-US" sz="2400" b="1" strike="noStrike" spc="-1" dirty="0">
              <a:latin typeface="ImpressumStd-Bold"/>
              <a:ea typeface="ImpressumStd-Bold"/>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618"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4.</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flipH="1">
            <a:off x="6553200" y="2759040"/>
            <a:ext cx="639360" cy="282600"/>
          </a:xfrm>
          <a:custGeom>
            <a:avLst/>
            <a:gdLst/>
            <a:ahLst/>
            <a:cxnLst/>
            <a:rect l="l" t="t" r="r" b="b"/>
            <a:pathLst>
              <a:path w="21600" h="21600">
                <a:moveTo>
                  <a:pt x="0" y="0"/>
                </a:moveTo>
                <a:lnTo>
                  <a:pt x="21600" y="21600"/>
                </a:lnTo>
              </a:path>
            </a:pathLst>
          </a:custGeom>
          <a:noFill/>
          <a:ln w="9360" cap="rnd">
            <a:solidFill>
              <a:srgbClr val="FFD966"/>
            </a:solidFill>
            <a:custDash>
              <a:ds d="800000" sp="600000"/>
            </a:custDash>
            <a:round/>
            <a:tailEnd type="triangle" w="lg" len="lg"/>
          </a:ln>
        </p:spPr>
        <p:style>
          <a:lnRef idx="0">
            <a:scrgbClr r="0" g="0" b="0"/>
          </a:lnRef>
          <a:fillRef idx="0">
            <a:scrgbClr r="0" g="0" b="0"/>
          </a:fillRef>
          <a:effectRef idx="0">
            <a:scrgbClr r="0" g="0" b="0"/>
          </a:effectRef>
          <a:fontRef idx="minor"/>
        </p:style>
      </p:sp>
      <p:sp>
        <p:nvSpPr>
          <p:cNvPr id="557" name="CustomShape 3"/>
          <p:cNvSpPr/>
          <p:nvPr/>
        </p:nvSpPr>
        <p:spPr>
          <a:xfrm>
            <a:off x="3712200" y="2743200"/>
            <a:ext cx="250200" cy="290880"/>
          </a:xfrm>
          <a:custGeom>
            <a:avLst/>
            <a:gdLst/>
            <a:ahLst/>
            <a:cxnLst/>
            <a:rect l="l" t="t" r="r" b="b"/>
            <a:pathLst>
              <a:path w="21600" h="21600">
                <a:moveTo>
                  <a:pt x="0" y="0"/>
                </a:moveTo>
                <a:lnTo>
                  <a:pt x="21600" y="21600"/>
                </a:lnTo>
              </a:path>
            </a:pathLst>
          </a:custGeom>
          <a:noFill/>
          <a:ln w="9360" cap="rnd">
            <a:solidFill>
              <a:srgbClr val="FFD966"/>
            </a:solidFill>
            <a:custDash>
              <a:ds d="800000" sp="600000"/>
            </a:custDash>
            <a:round/>
            <a:tailEnd type="triangle" w="lg" len="lg"/>
          </a:ln>
        </p:spPr>
        <p:style>
          <a:lnRef idx="0">
            <a:scrgbClr r="0" g="0" b="0"/>
          </a:lnRef>
          <a:fillRef idx="0">
            <a:scrgbClr r="0" g="0" b="0"/>
          </a:fillRef>
          <a:effectRef idx="0">
            <a:scrgbClr r="0" g="0" b="0"/>
          </a:effectRef>
          <a:fontRef idx="minor"/>
        </p:style>
      </p:sp>
      <p:sp>
        <p:nvSpPr>
          <p:cNvPr id="558" name="CustomShape 4"/>
          <p:cNvSpPr/>
          <p:nvPr/>
        </p:nvSpPr>
        <p:spPr>
          <a:xfrm rot="8467834" flipH="1" flipV="1">
            <a:off x="4377290" y="3559187"/>
            <a:ext cx="590760" cy="73595"/>
          </a:xfrm>
          <a:custGeom>
            <a:avLst/>
            <a:gdLst/>
            <a:ahLst/>
            <a:cxnLst/>
            <a:rect l="l" t="t" r="r" b="b"/>
            <a:pathLst>
              <a:path w="21600" h="21600">
                <a:moveTo>
                  <a:pt x="0" y="0"/>
                </a:moveTo>
                <a:lnTo>
                  <a:pt x="21600" y="21600"/>
                </a:lnTo>
              </a:path>
            </a:pathLst>
          </a:custGeom>
          <a:noFill/>
          <a:ln w="9360" cap="rnd">
            <a:solidFill>
              <a:srgbClr val="FFD966"/>
            </a:solidFill>
            <a:custDash>
              <a:ds d="800000" sp="600000"/>
            </a:custDash>
            <a:round/>
            <a:tailEnd type="triangle" w="lg" len="lg"/>
          </a:ln>
        </p:spPr>
        <p:style>
          <a:lnRef idx="0">
            <a:scrgbClr r="0" g="0" b="0"/>
          </a:lnRef>
          <a:fillRef idx="0">
            <a:scrgbClr r="0" g="0" b="0"/>
          </a:fillRef>
          <a:effectRef idx="0">
            <a:scrgbClr r="0" g="0" b="0"/>
          </a:effectRef>
          <a:fontRef idx="minor"/>
        </p:style>
      </p:sp>
      <p:sp>
        <p:nvSpPr>
          <p:cNvPr id="559" name="CustomShape 5"/>
          <p:cNvSpPr/>
          <p:nvPr/>
        </p:nvSpPr>
        <p:spPr>
          <a:xfrm>
            <a:off x="2055600" y="2909880"/>
            <a:ext cx="6857280" cy="123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0" strike="noStrike" spc="-1">
                <a:solidFill>
                  <a:srgbClr val="FFFFFF"/>
                </a:solidFill>
                <a:latin typeface="Shadows Into Light"/>
                <a:ea typeface="Shadows Into Light"/>
              </a:rPr>
              <a:t>What is User Interface Design?</a:t>
            </a:r>
            <a:endParaRPr lang="en-US" sz="3000" b="0" strike="noStrike" spc="-1">
              <a:latin typeface="Arial"/>
            </a:endParaRPr>
          </a:p>
          <a:p>
            <a:pPr>
              <a:lnSpc>
                <a:spcPct val="100000"/>
              </a:lnSpc>
            </a:pPr>
            <a:endParaRPr lang="en-US" sz="3000" b="0" strike="noStrike" spc="-1">
              <a:latin typeface="Arial"/>
            </a:endParaRPr>
          </a:p>
        </p:txBody>
      </p:sp>
      <p:sp>
        <p:nvSpPr>
          <p:cNvPr id="560" name="CustomShape 6"/>
          <p:cNvSpPr/>
          <p:nvPr/>
        </p:nvSpPr>
        <p:spPr>
          <a:xfrm>
            <a:off x="1163160" y="2495520"/>
            <a:ext cx="6844680" cy="1395360"/>
          </a:xfrm>
          <a:custGeom>
            <a:avLst/>
            <a:gdLst/>
            <a:ahLst/>
            <a:cxnLst/>
            <a:rect l="l" t="t" r="r" b="b"/>
            <a:pathLst>
              <a:path w="193177" h="68610">
                <a:moveTo>
                  <a:pt x="0" y="9488"/>
                </a:moveTo>
                <a:cubicBezTo>
                  <a:pt x="1258" y="19868"/>
                  <a:pt x="3067" y="30191"/>
                  <a:pt x="3891" y="40616"/>
                </a:cubicBezTo>
                <a:cubicBezTo>
                  <a:pt x="4486" y="48159"/>
                  <a:pt x="181" y="56546"/>
                  <a:pt x="3567" y="63314"/>
                </a:cubicBezTo>
                <a:cubicBezTo>
                  <a:pt x="4873" y="65925"/>
                  <a:pt x="9401" y="63638"/>
                  <a:pt x="12322" y="63638"/>
                </a:cubicBezTo>
                <a:cubicBezTo>
                  <a:pt x="21833" y="63638"/>
                  <a:pt x="31345" y="63484"/>
                  <a:pt x="40856" y="63638"/>
                </a:cubicBezTo>
                <a:cubicBezTo>
                  <a:pt x="63900" y="64009"/>
                  <a:pt x="86875" y="66657"/>
                  <a:pt x="109922" y="66881"/>
                </a:cubicBezTo>
                <a:cubicBezTo>
                  <a:pt x="127331" y="67049"/>
                  <a:pt x="144723" y="68044"/>
                  <a:pt x="162128" y="68502"/>
                </a:cubicBezTo>
                <a:cubicBezTo>
                  <a:pt x="170350" y="68718"/>
                  <a:pt x="178583" y="67997"/>
                  <a:pt x="186771" y="67205"/>
                </a:cubicBezTo>
                <a:cubicBezTo>
                  <a:pt x="188311" y="67055"/>
                  <a:pt x="191161" y="67772"/>
                  <a:pt x="191311" y="66232"/>
                </a:cubicBezTo>
                <a:cubicBezTo>
                  <a:pt x="192716" y="51706"/>
                  <a:pt x="189691" y="37018"/>
                  <a:pt x="190662" y="22458"/>
                </a:cubicBezTo>
                <a:cubicBezTo>
                  <a:pt x="191114" y="15663"/>
                  <a:pt x="196036" y="6211"/>
                  <a:pt x="190662" y="2030"/>
                </a:cubicBezTo>
                <a:cubicBezTo>
                  <a:pt x="185540" y="-1954"/>
                  <a:pt x="177695" y="1381"/>
                  <a:pt x="171207" y="1381"/>
                </a:cubicBezTo>
                <a:cubicBezTo>
                  <a:pt x="155624" y="1381"/>
                  <a:pt x="140081" y="2959"/>
                  <a:pt x="124514" y="3651"/>
                </a:cubicBezTo>
                <a:cubicBezTo>
                  <a:pt x="83458" y="5474"/>
                  <a:pt x="42393" y="7866"/>
                  <a:pt x="1297" y="7866"/>
                </a:cubicBezTo>
              </a:path>
            </a:pathLst>
          </a:custGeom>
          <a:noFill/>
          <a:ln w="9360">
            <a:solidFill>
              <a:srgbClr val="505670"/>
            </a:solidFill>
            <a:round/>
          </a:ln>
        </p:spPr>
        <p:style>
          <a:lnRef idx="0">
            <a:scrgbClr r="0" g="0" b="0"/>
          </a:lnRef>
          <a:fillRef idx="0">
            <a:scrgbClr r="0" g="0" b="0"/>
          </a:fillRef>
          <a:effectRef idx="0">
            <a:scrgbClr r="0" g="0" b="0"/>
          </a:effectRef>
          <a:fontRef idx="minor"/>
        </p:style>
      </p:sp>
      <p:sp>
        <p:nvSpPr>
          <p:cNvPr id="561" name="CustomShape 7"/>
          <p:cNvSpPr/>
          <p:nvPr/>
        </p:nvSpPr>
        <p:spPr>
          <a:xfrm>
            <a:off x="1199880" y="2515680"/>
            <a:ext cx="6937560" cy="1439640"/>
          </a:xfrm>
          <a:custGeom>
            <a:avLst/>
            <a:gdLst/>
            <a:ahLst/>
            <a:cxnLst/>
            <a:rect l="l" t="t" r="r" b="b"/>
            <a:pathLst>
              <a:path w="195778" h="70773">
                <a:moveTo>
                  <a:pt x="2270" y="3507"/>
                </a:moveTo>
                <a:cubicBezTo>
                  <a:pt x="4760" y="17455"/>
                  <a:pt x="5299" y="31884"/>
                  <a:pt x="3891" y="45984"/>
                </a:cubicBezTo>
                <a:cubicBezTo>
                  <a:pt x="3385" y="51043"/>
                  <a:pt x="3633" y="56154"/>
                  <a:pt x="3243" y="61224"/>
                </a:cubicBezTo>
                <a:cubicBezTo>
                  <a:pt x="3118" y="62844"/>
                  <a:pt x="1635" y="65090"/>
                  <a:pt x="2918" y="66088"/>
                </a:cubicBezTo>
                <a:cubicBezTo>
                  <a:pt x="6851" y="69146"/>
                  <a:pt x="12877" y="66552"/>
                  <a:pt x="17834" y="67061"/>
                </a:cubicBezTo>
                <a:cubicBezTo>
                  <a:pt x="22381" y="67527"/>
                  <a:pt x="26883" y="68541"/>
                  <a:pt x="31453" y="68682"/>
                </a:cubicBezTo>
                <a:cubicBezTo>
                  <a:pt x="56843" y="69462"/>
                  <a:pt x="82250" y="69655"/>
                  <a:pt x="107653" y="69655"/>
                </a:cubicBezTo>
                <a:cubicBezTo>
                  <a:pt x="127324" y="69655"/>
                  <a:pt x="146995" y="69655"/>
                  <a:pt x="166667" y="69655"/>
                </a:cubicBezTo>
                <a:cubicBezTo>
                  <a:pt x="175871" y="69655"/>
                  <a:pt x="192100" y="74140"/>
                  <a:pt x="193905" y="65115"/>
                </a:cubicBezTo>
                <a:cubicBezTo>
                  <a:pt x="196534" y="51962"/>
                  <a:pt x="195526" y="38321"/>
                  <a:pt x="195526" y="24908"/>
                </a:cubicBezTo>
                <a:cubicBezTo>
                  <a:pt x="195526" y="19055"/>
                  <a:pt x="194229" y="13250"/>
                  <a:pt x="194229" y="7398"/>
                </a:cubicBezTo>
                <a:cubicBezTo>
                  <a:pt x="194229" y="5104"/>
                  <a:pt x="195533" y="855"/>
                  <a:pt x="193256" y="588"/>
                </a:cubicBezTo>
                <a:cubicBezTo>
                  <a:pt x="171486" y="-1973"/>
                  <a:pt x="149636" y="5100"/>
                  <a:pt x="127757" y="6425"/>
                </a:cubicBezTo>
                <a:cubicBezTo>
                  <a:pt x="85244" y="8999"/>
                  <a:pt x="42524" y="6003"/>
                  <a:pt x="0" y="8371"/>
                </a:cubicBezTo>
              </a:path>
            </a:pathLst>
          </a:custGeom>
          <a:noFill/>
          <a:ln w="9360">
            <a:solidFill>
              <a:srgbClr val="50567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990600" y="4645080"/>
            <a:ext cx="6871440" cy="1166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     	Users may be normal people or computer experts.</a:t>
            </a:r>
          </a:p>
          <a:p>
            <a:pPr>
              <a:lnSpc>
                <a:spcPct val="100000"/>
              </a:lnSpc>
            </a:pPr>
            <a:r>
              <a:rPr lang="en-US" dirty="0" smtClean="0">
                <a:solidFill>
                  <a:schemeClr val="bg1"/>
                </a:solidFill>
              </a:rPr>
              <a:t>	Users of different skill levels should be able to interact 	with a program at different levels.</a:t>
            </a:r>
            <a:endParaRPr lang="en-US" dirty="0">
              <a:solidFill>
                <a:schemeClr val="bg1"/>
              </a:solidFill>
            </a:endParaRPr>
          </a:p>
        </p:txBody>
      </p:sp>
      <p:sp>
        <p:nvSpPr>
          <p:cNvPr id="624" name="CustomShape 2"/>
          <p:cNvSpPr/>
          <p:nvPr/>
        </p:nvSpPr>
        <p:spPr>
          <a:xfrm>
            <a:off x="1560480" y="48006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4" name="Picture 2" descr="C:\Users\axb35940\Desktop\New Mockup 1 copy.png"/>
          <p:cNvPicPr>
            <a:picLocks noChangeAspect="1" noChangeArrowheads="1"/>
          </p:cNvPicPr>
          <p:nvPr/>
        </p:nvPicPr>
        <p:blipFill>
          <a:blip r:embed="rId2"/>
          <a:srcRect/>
          <a:stretch>
            <a:fillRect/>
          </a:stretch>
        </p:blipFill>
        <p:spPr bwMode="auto">
          <a:xfrm>
            <a:off x="1981200" y="838200"/>
            <a:ext cx="5181600" cy="3838222"/>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990600" y="4645080"/>
            <a:ext cx="6871440" cy="1166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     	Users may be normal people or computer experts.</a:t>
            </a:r>
          </a:p>
          <a:p>
            <a:pPr>
              <a:lnSpc>
                <a:spcPct val="100000"/>
              </a:lnSpc>
            </a:pPr>
            <a:r>
              <a:rPr lang="en-US" dirty="0" smtClean="0">
                <a:solidFill>
                  <a:schemeClr val="bg1"/>
                </a:solidFill>
              </a:rPr>
              <a:t>	Users of different skill levels should be able to interact 	with a program at different levels.</a:t>
            </a:r>
            <a:endParaRPr lang="en-US" dirty="0">
              <a:solidFill>
                <a:schemeClr val="bg1"/>
              </a:solidFill>
            </a:endParaRPr>
          </a:p>
        </p:txBody>
      </p:sp>
      <p:sp>
        <p:nvSpPr>
          <p:cNvPr id="624" name="CustomShape 2"/>
          <p:cNvSpPr/>
          <p:nvPr/>
        </p:nvSpPr>
        <p:spPr>
          <a:xfrm>
            <a:off x="1560480" y="48006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5122" name="Picture 2" descr="C:\Users\axb35940\Desktop\New Mockup 1.png"/>
          <p:cNvPicPr>
            <a:picLocks noChangeAspect="1" noChangeArrowheads="1"/>
          </p:cNvPicPr>
          <p:nvPr/>
        </p:nvPicPr>
        <p:blipFill>
          <a:blip r:embed="rId2"/>
          <a:srcRect/>
          <a:stretch>
            <a:fillRect/>
          </a:stretch>
        </p:blipFill>
        <p:spPr bwMode="auto">
          <a:xfrm>
            <a:off x="838200" y="1143002"/>
            <a:ext cx="7467600" cy="290545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1. Place the user in control</a:t>
            </a:r>
            <a:endParaRPr lang="en-US" sz="3000" b="0" strike="noStrike" spc="-1">
              <a:latin typeface="Arial"/>
            </a:endParaRPr>
          </a:p>
        </p:txBody>
      </p:sp>
      <p:sp>
        <p:nvSpPr>
          <p:cNvPr id="620"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Hide technical internals from the casual 		user.</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21"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5.</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1408440" y="5457720"/>
            <a:ext cx="6516360" cy="1166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800" b="0" strike="noStrike" spc="-1" dirty="0">
                <a:solidFill>
                  <a:srgbClr val="FFFFFF"/>
                </a:solidFill>
                <a:latin typeface="Varela Round"/>
                <a:ea typeface="Varela Round"/>
              </a:rPr>
              <a:t>     The user should not be aware of the operating system, file management </a:t>
            </a:r>
            <a:r>
              <a:rPr lang="en-US" sz="1800" b="0" strike="noStrike" spc="-1" dirty="0">
                <a:solidFill>
                  <a:srgbClr val="FFFFFF"/>
                </a:solidFill>
                <a:latin typeface="+mj-lt"/>
                <a:ea typeface="Varela Round"/>
              </a:rPr>
              <a:t>functions</a:t>
            </a:r>
            <a:r>
              <a:rPr lang="en-US" sz="1800" b="0" strike="noStrike" spc="-1" dirty="0">
                <a:solidFill>
                  <a:srgbClr val="FFFFFF"/>
                </a:solidFill>
                <a:latin typeface="Varela Round"/>
                <a:ea typeface="Varela Round"/>
              </a:rPr>
              <a:t>, or other arcane computing technology.</a:t>
            </a:r>
            <a:endParaRPr lang="en-US" sz="1800" b="0" strike="noStrike" spc="-1" dirty="0">
              <a:latin typeface="Arial"/>
            </a:endParaRPr>
          </a:p>
        </p:txBody>
      </p:sp>
      <p:sp>
        <p:nvSpPr>
          <p:cNvPr id="624" name="CustomShape 2"/>
          <p:cNvSpPr/>
          <p:nvPr/>
        </p:nvSpPr>
        <p:spPr>
          <a:xfrm>
            <a:off x="1421400" y="54102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8194" name="Picture 2" descr="C:\Users\axb35940\Desktop\New Mockup 1.png"/>
          <p:cNvPicPr>
            <a:picLocks noChangeAspect="1" noChangeArrowheads="1"/>
          </p:cNvPicPr>
          <p:nvPr/>
        </p:nvPicPr>
        <p:blipFill>
          <a:blip r:embed="rId2"/>
          <a:srcRect/>
          <a:stretch>
            <a:fillRect/>
          </a:stretch>
        </p:blipFill>
        <p:spPr bwMode="auto">
          <a:xfrm>
            <a:off x="914400" y="838200"/>
            <a:ext cx="7315200" cy="44958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1. Place the user in control</a:t>
            </a:r>
            <a:endParaRPr lang="en-US" sz="3000" b="0" strike="noStrike" spc="-1">
              <a:latin typeface="Arial"/>
            </a:endParaRPr>
          </a:p>
        </p:txBody>
      </p:sp>
      <p:sp>
        <p:nvSpPr>
          <p:cNvPr id="626"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Design for direct interaction with objects 		that appear on the screen.</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27"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6.</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5029200" y="1764720"/>
            <a:ext cx="3200400" cy="457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strike="noStrike" spc="-1" dirty="0" smtClean="0">
                <a:solidFill>
                  <a:srgbClr val="FFFFFF"/>
                </a:solidFill>
                <a:ea typeface="Shadows Into Light"/>
              </a:rPr>
              <a:t>     The </a:t>
            </a:r>
            <a:r>
              <a:rPr lang="en-US" sz="1800" strike="noStrike" spc="-1" dirty="0">
                <a:solidFill>
                  <a:srgbClr val="FFFFFF"/>
                </a:solidFill>
                <a:ea typeface="Shadows Into Light"/>
              </a:rPr>
              <a:t>user feels a sense </a:t>
            </a:r>
            <a:r>
              <a:rPr lang="en-US" sz="1800" strike="noStrike" spc="-1" dirty="0" smtClean="0">
                <a:solidFill>
                  <a:srgbClr val="FFFFFF"/>
                </a:solidFill>
                <a:ea typeface="Shadows Into Light"/>
              </a:rPr>
              <a:t>           of </a:t>
            </a:r>
            <a:r>
              <a:rPr lang="en-US" sz="1800" strike="noStrike" spc="-1" dirty="0">
                <a:solidFill>
                  <a:srgbClr val="FFFFFF"/>
                </a:solidFill>
                <a:ea typeface="Shadows Into Light"/>
              </a:rPr>
              <a:t>control when able to manipulate the objects that are necessary to perform a task in a manner similar to what would occur if the</a:t>
            </a:r>
            <a:endParaRPr lang="en-US" sz="1800" strike="noStrike" spc="-1" dirty="0">
              <a:ea typeface="ImpressumStd-Roman"/>
            </a:endParaRPr>
          </a:p>
          <a:p>
            <a:r>
              <a:rPr lang="en-US" sz="1800" strike="noStrike" spc="-1" dirty="0">
                <a:solidFill>
                  <a:srgbClr val="FFFFFF"/>
                </a:solidFill>
                <a:ea typeface="Shadows Into Light"/>
              </a:rPr>
              <a:t>object were a physical thing</a:t>
            </a:r>
            <a:endParaRPr lang="en-US" sz="1800" strike="noStrike" spc="-1" dirty="0">
              <a:ea typeface="ImpressumStd-Roman"/>
            </a:endParaRPr>
          </a:p>
        </p:txBody>
      </p:sp>
      <p:sp>
        <p:nvSpPr>
          <p:cNvPr id="630" name="CustomShape 2"/>
          <p:cNvSpPr/>
          <p:nvPr/>
        </p:nvSpPr>
        <p:spPr>
          <a:xfrm>
            <a:off x="5065680" y="16764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1027" name="Picture 3" descr="C:\Users\axb35940\Desktop\New Mockup 1 copy 2.png"/>
          <p:cNvPicPr>
            <a:picLocks noChangeAspect="1" noChangeArrowheads="1"/>
          </p:cNvPicPr>
          <p:nvPr/>
        </p:nvPicPr>
        <p:blipFill>
          <a:blip r:embed="rId2"/>
          <a:srcRect/>
          <a:stretch>
            <a:fillRect/>
          </a:stretch>
        </p:blipFill>
        <p:spPr bwMode="auto">
          <a:xfrm>
            <a:off x="1371600" y="838200"/>
            <a:ext cx="2536402" cy="5165426"/>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1676400" y="4953000"/>
            <a:ext cx="6096000" cy="99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strike="noStrike" spc="-1" dirty="0" smtClean="0">
                <a:solidFill>
                  <a:srgbClr val="FFFFFF"/>
                </a:solidFill>
                <a:ea typeface="Shadows Into Light"/>
              </a:rPr>
              <a:t>The </a:t>
            </a:r>
            <a:r>
              <a:rPr lang="en-US" sz="1800" strike="noStrike" spc="-1" dirty="0">
                <a:solidFill>
                  <a:srgbClr val="FFFFFF"/>
                </a:solidFill>
                <a:ea typeface="Shadows Into Light"/>
              </a:rPr>
              <a:t>user feels a </a:t>
            </a:r>
            <a:r>
              <a:rPr lang="en-US" sz="1800" strike="noStrike" spc="-1" dirty="0" smtClean="0">
                <a:solidFill>
                  <a:srgbClr val="FFFFFF"/>
                </a:solidFill>
                <a:ea typeface="Shadows Into Light"/>
              </a:rPr>
              <a:t>sense of </a:t>
            </a:r>
            <a:r>
              <a:rPr lang="en-US" sz="1800" strike="noStrike" spc="-1" dirty="0">
                <a:solidFill>
                  <a:srgbClr val="FFFFFF"/>
                </a:solidFill>
                <a:ea typeface="Shadows Into Light"/>
              </a:rPr>
              <a:t>control when able to manipulate the objects that are necessary to perform a task </a:t>
            </a:r>
            <a:r>
              <a:rPr lang="en-US" sz="1800" strike="noStrike" spc="-1" dirty="0" smtClean="0">
                <a:solidFill>
                  <a:srgbClr val="FFFFFF"/>
                </a:solidFill>
                <a:ea typeface="Shadows Into Light"/>
              </a:rPr>
              <a:t>in  a manner </a:t>
            </a:r>
            <a:r>
              <a:rPr lang="en-US" sz="1800" strike="noStrike" spc="-1" dirty="0">
                <a:solidFill>
                  <a:srgbClr val="FFFFFF"/>
                </a:solidFill>
                <a:ea typeface="Shadows Into Light"/>
              </a:rPr>
              <a:t>similar to what would occur if </a:t>
            </a:r>
            <a:r>
              <a:rPr lang="en-US" sz="1800" strike="noStrike" spc="-1" dirty="0" smtClean="0">
                <a:solidFill>
                  <a:srgbClr val="FFFFFF"/>
                </a:solidFill>
                <a:ea typeface="Shadows Into Light"/>
              </a:rPr>
              <a:t>the object </a:t>
            </a:r>
            <a:r>
              <a:rPr lang="en-US" sz="1800" strike="noStrike" spc="-1" dirty="0">
                <a:solidFill>
                  <a:srgbClr val="FFFFFF"/>
                </a:solidFill>
                <a:ea typeface="Shadows Into Light"/>
              </a:rPr>
              <a:t>were a physical </a:t>
            </a:r>
            <a:r>
              <a:rPr lang="en-US" sz="1800" strike="noStrike" spc="-1" dirty="0" smtClean="0">
                <a:solidFill>
                  <a:srgbClr val="FFFFFF"/>
                </a:solidFill>
                <a:ea typeface="Shadows Into Light"/>
              </a:rPr>
              <a:t>thing.</a:t>
            </a:r>
            <a:endParaRPr lang="en-US" sz="1800" strike="noStrike" spc="-1" dirty="0">
              <a:ea typeface="ImpressumStd-Roman"/>
            </a:endParaRPr>
          </a:p>
        </p:txBody>
      </p:sp>
      <p:sp>
        <p:nvSpPr>
          <p:cNvPr id="630" name="CustomShape 2"/>
          <p:cNvSpPr/>
          <p:nvPr/>
        </p:nvSpPr>
        <p:spPr>
          <a:xfrm>
            <a:off x="1408080" y="49965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8194" name="Picture 2" descr="C:\Users\axb35940\Desktop\New Mockup 1.png"/>
          <p:cNvPicPr>
            <a:picLocks noChangeAspect="1" noChangeArrowheads="1"/>
          </p:cNvPicPr>
          <p:nvPr/>
        </p:nvPicPr>
        <p:blipFill>
          <a:blip r:embed="rId2"/>
          <a:srcRect/>
          <a:stretch>
            <a:fillRect/>
          </a:stretch>
        </p:blipFill>
        <p:spPr bwMode="auto">
          <a:xfrm>
            <a:off x="1371600" y="762000"/>
            <a:ext cx="6400800" cy="41910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2.Reduce the User’s Memory Load </a:t>
            </a:r>
            <a:endParaRPr lang="en-US" sz="3000" b="0" strike="noStrike" spc="-1">
              <a:latin typeface="Arial"/>
            </a:endParaRPr>
          </a:p>
        </p:txBody>
      </p:sp>
      <p:sp>
        <p:nvSpPr>
          <p:cNvPr id="5" name="CustomShape 2"/>
          <p:cNvSpPr/>
          <p:nvPr/>
        </p:nvSpPr>
        <p:spPr>
          <a:xfrm>
            <a:off x="1358280" y="1810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lang="en-US" sz="2400" spc="-1" dirty="0" smtClean="0">
              <a:solidFill>
                <a:srgbClr val="505670"/>
              </a:solidFill>
              <a:latin typeface="Varela Round"/>
              <a:ea typeface="Varela Round"/>
            </a:endParaRPr>
          </a:p>
          <a:p>
            <a:endParaRPr lang="en-US" sz="2400" spc="-1" dirty="0" smtClean="0">
              <a:solidFill>
                <a:srgbClr val="505670"/>
              </a:solidFill>
              <a:latin typeface="Varela Round"/>
              <a:ea typeface="Varela Round"/>
            </a:endParaRPr>
          </a:p>
          <a:p>
            <a:endParaRPr lang="en-US" sz="2400" spc="-1" dirty="0" smtClean="0">
              <a:solidFill>
                <a:srgbClr val="505670"/>
              </a:solidFill>
              <a:latin typeface="Varela Round"/>
              <a:ea typeface="Varela Round"/>
            </a:endParaRPr>
          </a:p>
          <a:p>
            <a:r>
              <a:rPr lang="en-US" sz="2400" spc="-1" dirty="0" smtClean="0">
                <a:solidFill>
                  <a:srgbClr val="505670"/>
                </a:solidFill>
                <a:latin typeface="Varela Round"/>
                <a:ea typeface="Varela Round"/>
              </a:rPr>
              <a:t> A software must not force a user to memorize anything. On the other hand, it should provide recall feature to provide data when it is needed by storing it in its memory.</a:t>
            </a:r>
            <a:endParaRPr lang="en-US" sz="2400" spc="-1" dirty="0">
              <a:solidFill>
                <a:srgbClr val="505670"/>
              </a:solidFill>
              <a:latin typeface="Varela Round"/>
              <a:ea typeface="Varela Round"/>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2.Reduce the User’s Memory Load </a:t>
            </a:r>
            <a:endParaRPr lang="en-US" sz="3000" b="0" strike="noStrike" spc="-1">
              <a:latin typeface="Arial"/>
            </a:endParaRPr>
          </a:p>
        </p:txBody>
      </p:sp>
      <p:sp>
        <p:nvSpPr>
          <p:cNvPr id="632"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Reduce demand on short-term memory.</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33"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1.</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ustomShape 3"/>
          <p:cNvSpPr/>
          <p:nvPr/>
        </p:nvSpPr>
        <p:spPr>
          <a:xfrm>
            <a:off x="1066800" y="4038600"/>
            <a:ext cx="7086600" cy="175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latin typeface="+mj-lt"/>
              </a:rPr>
              <a:t>	User Interface must be designed such that visual cues are 	provided to the user which helps him/her in reusing 	previous results etc.</a:t>
            </a:r>
            <a:endParaRPr lang="en-US" sz="1800" b="0" strike="noStrike" spc="-1" dirty="0">
              <a:solidFill>
                <a:schemeClr val="bg1"/>
              </a:solidFill>
              <a:latin typeface="+mj-lt"/>
            </a:endParaRPr>
          </a:p>
        </p:txBody>
      </p:sp>
      <p:sp>
        <p:nvSpPr>
          <p:cNvPr id="6" name="CustomShape 3"/>
          <p:cNvSpPr/>
          <p:nvPr/>
        </p:nvSpPr>
        <p:spPr>
          <a:xfrm>
            <a:off x="1143000" y="41583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4098" name="Picture 2" descr="E:\Soft_Engg_PPT\Starting_Humour\idea037.png"/>
          <p:cNvPicPr>
            <a:picLocks noChangeAspect="1" noChangeArrowheads="1"/>
          </p:cNvPicPr>
          <p:nvPr/>
        </p:nvPicPr>
        <p:blipFill>
          <a:blip r:embed="rId2"/>
          <a:srcRect/>
          <a:stretch>
            <a:fillRect/>
          </a:stretch>
        </p:blipFill>
        <p:spPr bwMode="auto">
          <a:xfrm>
            <a:off x="903516" y="1143001"/>
            <a:ext cx="7402284" cy="3047999"/>
          </a:xfrm>
          <a:prstGeom prst="rect">
            <a:avLst/>
          </a:prstGeom>
          <a:noFill/>
        </p:spPr>
      </p:pic>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CustomShape 1"/>
          <p:cNvSpPr/>
          <p:nvPr/>
        </p:nvSpPr>
        <p:spPr>
          <a:xfrm>
            <a:off x="1319040" y="1660320"/>
            <a:ext cx="6857280" cy="123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0" strike="noStrike" spc="-1" dirty="0">
                <a:solidFill>
                  <a:srgbClr val="FFFFFF"/>
                </a:solidFill>
                <a:latin typeface="+mj-lt"/>
                <a:ea typeface="Shadows Into Light"/>
              </a:rPr>
              <a:t> 	</a:t>
            </a:r>
            <a:r>
              <a:rPr lang="en-US" sz="3000" spc="-1" dirty="0" smtClean="0">
                <a:solidFill>
                  <a:srgbClr val="FFFFFF"/>
                </a:solidFill>
                <a:latin typeface="+mj-lt"/>
                <a:ea typeface="Shadows Into Light"/>
              </a:rPr>
              <a:t>    </a:t>
            </a:r>
            <a:r>
              <a:rPr lang="en-US" sz="3000" b="0" strike="noStrike" spc="-1" dirty="0" smtClean="0">
                <a:solidFill>
                  <a:srgbClr val="FFFFFF"/>
                </a:solidFill>
                <a:latin typeface="+mj-lt"/>
                <a:ea typeface="Shadows Into Light"/>
              </a:rPr>
              <a:t>The </a:t>
            </a:r>
            <a:r>
              <a:rPr lang="en-US" sz="3000" b="0" strike="noStrike" spc="-1" dirty="0">
                <a:solidFill>
                  <a:srgbClr val="FFFFFF"/>
                </a:solidFill>
                <a:latin typeface="+mj-lt"/>
                <a:ea typeface="Shadows Into Light"/>
              </a:rPr>
              <a:t>design of </a:t>
            </a:r>
            <a:r>
              <a:rPr lang="en-US" sz="3000" b="0" strike="noStrike" spc="-1" dirty="0" smtClean="0">
                <a:solidFill>
                  <a:srgbClr val="FFF200"/>
                </a:solidFill>
                <a:latin typeface="+mj-lt"/>
                <a:ea typeface="Shadows Into Light"/>
              </a:rPr>
              <a:t>user interfaces</a:t>
            </a:r>
            <a:r>
              <a:rPr lang="en-US" sz="3000" b="0" strike="noStrike" spc="-1" dirty="0" smtClean="0">
                <a:solidFill>
                  <a:srgbClr val="FFFFFF"/>
                </a:solidFill>
                <a:latin typeface="+mj-lt"/>
                <a:ea typeface="Shadows Into Light"/>
              </a:rPr>
              <a:t> 		</a:t>
            </a:r>
            <a:r>
              <a:rPr lang="en-US" sz="3000" spc="-1" dirty="0" smtClean="0">
                <a:solidFill>
                  <a:srgbClr val="FFFFFF"/>
                </a:solidFill>
                <a:latin typeface="+mj-lt"/>
                <a:ea typeface="Shadows Into Light"/>
              </a:rPr>
              <a:t>    </a:t>
            </a:r>
            <a:r>
              <a:rPr lang="en-US" sz="3000" b="0" strike="noStrike" spc="-1" dirty="0" smtClean="0">
                <a:solidFill>
                  <a:srgbClr val="FFFFFF"/>
                </a:solidFill>
                <a:latin typeface="+mj-lt"/>
                <a:ea typeface="Shadows Into Light"/>
              </a:rPr>
              <a:t>for machines </a:t>
            </a:r>
            <a:r>
              <a:rPr lang="en-US" sz="3000" b="0" strike="noStrike" spc="-1" dirty="0">
                <a:solidFill>
                  <a:srgbClr val="FFFFFF"/>
                </a:solidFill>
                <a:latin typeface="+mj-lt"/>
                <a:ea typeface="Shadows Into Light"/>
              </a:rPr>
              <a:t>and software with the focus on maximizing usability and the user experience. The goal of user interface design is to make the user's interaction as simple and efficient as possible, in terms of accomplishing user goals.</a:t>
            </a:r>
            <a:endParaRPr lang="en-US" sz="3000" b="0" strike="noStrike" spc="-1" dirty="0">
              <a:latin typeface="+mj-lt"/>
            </a:endParaRPr>
          </a:p>
          <a:p>
            <a:pPr>
              <a:lnSpc>
                <a:spcPct val="100000"/>
              </a:lnSpc>
            </a:pPr>
            <a:endParaRPr lang="en-US" sz="3000" b="0" strike="noStrike" spc="-1" dirty="0">
              <a:latin typeface="+mj-lt"/>
            </a:endParaRPr>
          </a:p>
        </p:txBody>
      </p:sp>
      <p:sp>
        <p:nvSpPr>
          <p:cNvPr id="563" name="CustomShape 2"/>
          <p:cNvSpPr/>
          <p:nvPr/>
        </p:nvSpPr>
        <p:spPr>
          <a:xfrm>
            <a:off x="1066800" y="762000"/>
            <a:ext cx="7070640" cy="5181600"/>
          </a:xfrm>
          <a:custGeom>
            <a:avLst/>
            <a:gdLst/>
            <a:ahLst/>
            <a:cxnLst/>
            <a:rect l="l" t="t" r="r" b="b"/>
            <a:pathLst>
              <a:path w="193177" h="68610">
                <a:moveTo>
                  <a:pt x="0" y="9488"/>
                </a:moveTo>
                <a:cubicBezTo>
                  <a:pt x="1258" y="19868"/>
                  <a:pt x="3067" y="30191"/>
                  <a:pt x="3891" y="40616"/>
                </a:cubicBezTo>
                <a:cubicBezTo>
                  <a:pt x="4486" y="48159"/>
                  <a:pt x="181" y="56546"/>
                  <a:pt x="3567" y="63314"/>
                </a:cubicBezTo>
                <a:cubicBezTo>
                  <a:pt x="4873" y="65925"/>
                  <a:pt x="9401" y="63638"/>
                  <a:pt x="12322" y="63638"/>
                </a:cubicBezTo>
                <a:cubicBezTo>
                  <a:pt x="21833" y="63638"/>
                  <a:pt x="31345" y="63484"/>
                  <a:pt x="40856" y="63638"/>
                </a:cubicBezTo>
                <a:cubicBezTo>
                  <a:pt x="63900" y="64009"/>
                  <a:pt x="86875" y="66657"/>
                  <a:pt x="109922" y="66881"/>
                </a:cubicBezTo>
                <a:cubicBezTo>
                  <a:pt x="127331" y="67049"/>
                  <a:pt x="144723" y="68044"/>
                  <a:pt x="162128" y="68502"/>
                </a:cubicBezTo>
                <a:cubicBezTo>
                  <a:pt x="170350" y="68718"/>
                  <a:pt x="178583" y="67997"/>
                  <a:pt x="186771" y="67205"/>
                </a:cubicBezTo>
                <a:cubicBezTo>
                  <a:pt x="188311" y="67055"/>
                  <a:pt x="191161" y="67772"/>
                  <a:pt x="191311" y="66232"/>
                </a:cubicBezTo>
                <a:cubicBezTo>
                  <a:pt x="192716" y="51706"/>
                  <a:pt x="189691" y="37018"/>
                  <a:pt x="190662" y="22458"/>
                </a:cubicBezTo>
                <a:cubicBezTo>
                  <a:pt x="191114" y="15663"/>
                  <a:pt x="196036" y="6211"/>
                  <a:pt x="190662" y="2030"/>
                </a:cubicBezTo>
                <a:cubicBezTo>
                  <a:pt x="185540" y="-1954"/>
                  <a:pt x="177695" y="1381"/>
                  <a:pt x="171207" y="1381"/>
                </a:cubicBezTo>
                <a:cubicBezTo>
                  <a:pt x="155624" y="1381"/>
                  <a:pt x="140081" y="2959"/>
                  <a:pt x="124514" y="3651"/>
                </a:cubicBezTo>
                <a:cubicBezTo>
                  <a:pt x="83458" y="5474"/>
                  <a:pt x="42393" y="7866"/>
                  <a:pt x="1297" y="7866"/>
                </a:cubicBezTo>
              </a:path>
            </a:pathLst>
          </a:custGeom>
          <a:noFill/>
          <a:ln w="9360">
            <a:solidFill>
              <a:srgbClr val="505670"/>
            </a:solidFill>
            <a:round/>
          </a:ln>
        </p:spPr>
        <p:style>
          <a:lnRef idx="0">
            <a:scrgbClr r="0" g="0" b="0"/>
          </a:lnRef>
          <a:fillRef idx="0">
            <a:scrgbClr r="0" g="0" b="0"/>
          </a:fillRef>
          <a:effectRef idx="0">
            <a:scrgbClr r="0" g="0" b="0"/>
          </a:effectRef>
          <a:fontRef idx="minor"/>
        </p:style>
      </p:sp>
      <p:sp>
        <p:nvSpPr>
          <p:cNvPr id="564" name="CustomShape 3"/>
          <p:cNvSpPr/>
          <p:nvPr/>
        </p:nvSpPr>
        <p:spPr>
          <a:xfrm>
            <a:off x="1066800" y="762000"/>
            <a:ext cx="7070640" cy="5029200"/>
          </a:xfrm>
          <a:custGeom>
            <a:avLst/>
            <a:gdLst/>
            <a:ahLst/>
            <a:cxnLst/>
            <a:rect l="l" t="t" r="r" b="b"/>
            <a:pathLst>
              <a:path w="195778" h="70773">
                <a:moveTo>
                  <a:pt x="2270" y="3507"/>
                </a:moveTo>
                <a:cubicBezTo>
                  <a:pt x="4760" y="17455"/>
                  <a:pt x="5299" y="31884"/>
                  <a:pt x="3891" y="45984"/>
                </a:cubicBezTo>
                <a:cubicBezTo>
                  <a:pt x="3385" y="51043"/>
                  <a:pt x="3633" y="56154"/>
                  <a:pt x="3243" y="61224"/>
                </a:cubicBezTo>
                <a:cubicBezTo>
                  <a:pt x="3118" y="62844"/>
                  <a:pt x="1635" y="65090"/>
                  <a:pt x="2918" y="66088"/>
                </a:cubicBezTo>
                <a:cubicBezTo>
                  <a:pt x="6851" y="69146"/>
                  <a:pt x="12877" y="66552"/>
                  <a:pt x="17834" y="67061"/>
                </a:cubicBezTo>
                <a:cubicBezTo>
                  <a:pt x="22381" y="67527"/>
                  <a:pt x="26883" y="68541"/>
                  <a:pt x="31453" y="68682"/>
                </a:cubicBezTo>
                <a:cubicBezTo>
                  <a:pt x="56843" y="69462"/>
                  <a:pt x="82250" y="69655"/>
                  <a:pt x="107653" y="69655"/>
                </a:cubicBezTo>
                <a:cubicBezTo>
                  <a:pt x="127324" y="69655"/>
                  <a:pt x="146995" y="69655"/>
                  <a:pt x="166667" y="69655"/>
                </a:cubicBezTo>
                <a:cubicBezTo>
                  <a:pt x="175871" y="69655"/>
                  <a:pt x="192100" y="74140"/>
                  <a:pt x="193905" y="65115"/>
                </a:cubicBezTo>
                <a:cubicBezTo>
                  <a:pt x="196534" y="51962"/>
                  <a:pt x="195526" y="38321"/>
                  <a:pt x="195526" y="24908"/>
                </a:cubicBezTo>
                <a:cubicBezTo>
                  <a:pt x="195526" y="19055"/>
                  <a:pt x="194229" y="13250"/>
                  <a:pt x="194229" y="7398"/>
                </a:cubicBezTo>
                <a:cubicBezTo>
                  <a:pt x="194229" y="5104"/>
                  <a:pt x="195533" y="855"/>
                  <a:pt x="193256" y="588"/>
                </a:cubicBezTo>
                <a:cubicBezTo>
                  <a:pt x="171486" y="-1973"/>
                  <a:pt x="149636" y="5100"/>
                  <a:pt x="127757" y="6425"/>
                </a:cubicBezTo>
                <a:cubicBezTo>
                  <a:pt x="85244" y="8999"/>
                  <a:pt x="42524" y="6003"/>
                  <a:pt x="0" y="8371"/>
                </a:cubicBezTo>
              </a:path>
            </a:pathLst>
          </a:custGeom>
          <a:noFill/>
          <a:ln w="9360">
            <a:solidFill>
              <a:srgbClr val="505670"/>
            </a:solidFill>
            <a:round/>
          </a:ln>
        </p:spPr>
        <p:style>
          <a:lnRef idx="0">
            <a:scrgbClr r="0" g="0" b="0"/>
          </a:lnRef>
          <a:fillRef idx="0">
            <a:scrgbClr r="0" g="0" b="0"/>
          </a:fillRef>
          <a:effectRef idx="0">
            <a:scrgbClr r="0" g="0" b="0"/>
          </a:effectRef>
          <a:fontRef idx="minor"/>
        </p:style>
      </p:sp>
      <p:pic>
        <p:nvPicPr>
          <p:cNvPr id="565" name="Picture 564"/>
          <p:cNvPicPr/>
          <p:nvPr/>
        </p:nvPicPr>
        <p:blipFill>
          <a:blip r:embed="rId2" cstate="print"/>
          <a:stretch/>
        </p:blipFill>
        <p:spPr>
          <a:xfrm>
            <a:off x="1440240" y="1684080"/>
            <a:ext cx="1150560" cy="1059120"/>
          </a:xfrm>
          <a:prstGeom prst="rect">
            <a:avLst/>
          </a:prstGeom>
          <a:ln>
            <a:noFill/>
          </a:ln>
        </p:spPr>
      </p:pic>
      <p:sp>
        <p:nvSpPr>
          <p:cNvPr id="566" name="CustomShape 4"/>
          <p:cNvSpPr/>
          <p:nvPr/>
        </p:nvSpPr>
        <p:spPr>
          <a:xfrm>
            <a:off x="5562600" y="3027360"/>
            <a:ext cx="1371600" cy="9684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200"/>
            </a:solidFill>
            <a:round/>
          </a:ln>
        </p:spPr>
        <p:style>
          <a:lnRef idx="0">
            <a:scrgbClr r="0" g="0" b="0"/>
          </a:lnRef>
          <a:fillRef idx="0">
            <a:scrgbClr r="0" g="0" b="0"/>
          </a:fillRef>
          <a:effectRef idx="0">
            <a:scrgbClr r="0" g="0" b="0"/>
          </a:effectRef>
          <a:fontRef idx="minor"/>
        </p:style>
      </p:sp>
      <p:sp>
        <p:nvSpPr>
          <p:cNvPr id="567" name="CustomShape 5"/>
          <p:cNvSpPr/>
          <p:nvPr/>
        </p:nvSpPr>
        <p:spPr>
          <a:xfrm>
            <a:off x="5562600" y="3124200"/>
            <a:ext cx="1447800" cy="49320"/>
          </a:xfrm>
          <a:custGeom>
            <a:avLst/>
            <a:gdLst/>
            <a:ahLst/>
            <a:cxnLst/>
            <a:rect l="l" t="t" r="r" b="b"/>
            <a:pathLst>
              <a:path w="127108" h="1657">
                <a:moveTo>
                  <a:pt x="0" y="1657"/>
                </a:moveTo>
                <a:cubicBezTo>
                  <a:pt x="42249" y="-1531"/>
                  <a:pt x="84738" y="1008"/>
                  <a:pt x="127108" y="1008"/>
                </a:cubicBezTo>
              </a:path>
            </a:pathLst>
          </a:custGeom>
          <a:noFill/>
          <a:ln w="9360" cap="rnd">
            <a:solidFill>
              <a:srgbClr val="FFF200"/>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
        <p:nvSpPr>
          <p:cNvPr id="568" name="CustomShape 6"/>
          <p:cNvSpPr/>
          <p:nvPr/>
        </p:nvSpPr>
        <p:spPr>
          <a:xfrm>
            <a:off x="2057400" y="3535560"/>
            <a:ext cx="2743200" cy="12204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200"/>
            </a:solidFill>
            <a:round/>
          </a:ln>
        </p:spPr>
        <p:style>
          <a:lnRef idx="0">
            <a:scrgbClr r="0" g="0" b="0"/>
          </a:lnRef>
          <a:fillRef idx="0">
            <a:scrgbClr r="0" g="0" b="0"/>
          </a:fillRef>
          <a:effectRef idx="0">
            <a:scrgbClr r="0" g="0" b="0"/>
          </a:effectRef>
          <a:fontRef idx="minor"/>
        </p:style>
      </p:sp>
      <p:sp>
        <p:nvSpPr>
          <p:cNvPr id="569" name="CustomShape 7"/>
          <p:cNvSpPr/>
          <p:nvPr/>
        </p:nvSpPr>
        <p:spPr>
          <a:xfrm>
            <a:off x="2108640" y="3581400"/>
            <a:ext cx="2691960" cy="45719"/>
          </a:xfrm>
          <a:custGeom>
            <a:avLst/>
            <a:gdLst/>
            <a:ahLst/>
            <a:cxnLst/>
            <a:rect l="l" t="t" r="r" b="b"/>
            <a:pathLst>
              <a:path w="127108" h="1657">
                <a:moveTo>
                  <a:pt x="0" y="1657"/>
                </a:moveTo>
                <a:cubicBezTo>
                  <a:pt x="42249" y="-1531"/>
                  <a:pt x="84738" y="1008"/>
                  <a:pt x="127108" y="1008"/>
                </a:cubicBezTo>
              </a:path>
            </a:pathLst>
          </a:custGeom>
          <a:noFill/>
          <a:ln w="9360" cap="rnd">
            <a:solidFill>
              <a:srgbClr val="FFF200"/>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
        <p:nvSpPr>
          <p:cNvPr id="570" name="CustomShape 8"/>
          <p:cNvSpPr/>
          <p:nvPr/>
        </p:nvSpPr>
        <p:spPr>
          <a:xfrm>
            <a:off x="3810000" y="4435920"/>
            <a:ext cx="973080" cy="5112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200"/>
            </a:solidFill>
            <a:round/>
          </a:ln>
        </p:spPr>
        <p:style>
          <a:lnRef idx="0">
            <a:scrgbClr r="0" g="0" b="0"/>
          </a:lnRef>
          <a:fillRef idx="0">
            <a:scrgbClr r="0" g="0" b="0"/>
          </a:fillRef>
          <a:effectRef idx="0">
            <a:scrgbClr r="0" g="0" b="0"/>
          </a:effectRef>
          <a:fontRef idx="minor"/>
        </p:style>
      </p:sp>
      <p:sp>
        <p:nvSpPr>
          <p:cNvPr id="571" name="CustomShape 9"/>
          <p:cNvSpPr/>
          <p:nvPr/>
        </p:nvSpPr>
        <p:spPr>
          <a:xfrm>
            <a:off x="3820320" y="4419600"/>
            <a:ext cx="980280" cy="61200"/>
          </a:xfrm>
          <a:custGeom>
            <a:avLst/>
            <a:gdLst/>
            <a:ahLst/>
            <a:cxnLst/>
            <a:rect l="l" t="t" r="r" b="b"/>
            <a:pathLst>
              <a:path w="127108" h="1657">
                <a:moveTo>
                  <a:pt x="0" y="1657"/>
                </a:moveTo>
                <a:cubicBezTo>
                  <a:pt x="42249" y="-1531"/>
                  <a:pt x="84738" y="1008"/>
                  <a:pt x="127108" y="1008"/>
                </a:cubicBezTo>
              </a:path>
            </a:pathLst>
          </a:custGeom>
          <a:noFill/>
          <a:ln w="9360" cap="rnd">
            <a:solidFill>
              <a:srgbClr val="FFF200"/>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
        <p:nvSpPr>
          <p:cNvPr id="572" name="CustomShape 10"/>
          <p:cNvSpPr/>
          <p:nvPr/>
        </p:nvSpPr>
        <p:spPr>
          <a:xfrm>
            <a:off x="5795040" y="4444680"/>
            <a:ext cx="1215360" cy="5112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200"/>
            </a:solidFill>
            <a:round/>
          </a:ln>
        </p:spPr>
        <p:style>
          <a:lnRef idx="0">
            <a:scrgbClr r="0" g="0" b="0"/>
          </a:lnRef>
          <a:fillRef idx="0">
            <a:scrgbClr r="0" g="0" b="0"/>
          </a:fillRef>
          <a:effectRef idx="0">
            <a:scrgbClr r="0" g="0" b="0"/>
          </a:effectRef>
          <a:fontRef idx="minor"/>
        </p:style>
      </p:sp>
      <p:sp>
        <p:nvSpPr>
          <p:cNvPr id="573" name="CustomShape 11"/>
          <p:cNvSpPr/>
          <p:nvPr/>
        </p:nvSpPr>
        <p:spPr>
          <a:xfrm>
            <a:off x="5786040" y="4434600"/>
            <a:ext cx="1224360" cy="61200"/>
          </a:xfrm>
          <a:custGeom>
            <a:avLst/>
            <a:gdLst/>
            <a:ahLst/>
            <a:cxnLst/>
            <a:rect l="l" t="t" r="r" b="b"/>
            <a:pathLst>
              <a:path w="127108" h="1657">
                <a:moveTo>
                  <a:pt x="0" y="1657"/>
                </a:moveTo>
                <a:cubicBezTo>
                  <a:pt x="42249" y="-1531"/>
                  <a:pt x="84738" y="1008"/>
                  <a:pt x="127108" y="1008"/>
                </a:cubicBezTo>
              </a:path>
            </a:pathLst>
          </a:custGeom>
          <a:noFill/>
          <a:ln w="9360" cap="rnd">
            <a:solidFill>
              <a:srgbClr val="FFF200"/>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2.Reduce the User’s Memory Load </a:t>
            </a:r>
            <a:endParaRPr lang="en-US" sz="3000" b="0" strike="noStrike" spc="-1">
              <a:latin typeface="Arial"/>
            </a:endParaRPr>
          </a:p>
        </p:txBody>
      </p:sp>
      <p:sp>
        <p:nvSpPr>
          <p:cNvPr id="635"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Establish meaningful defaults.</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36"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2.</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ustomShape 3"/>
          <p:cNvSpPr/>
          <p:nvPr/>
        </p:nvSpPr>
        <p:spPr>
          <a:xfrm>
            <a:off x="1066800" y="4038600"/>
            <a:ext cx="7086600" cy="175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latin typeface="+mj-lt"/>
              </a:rPr>
              <a:t>	The default values of such properties must be meaningful 	i.e. generally used.</a:t>
            </a:r>
          </a:p>
          <a:p>
            <a:pPr>
              <a:lnSpc>
                <a:spcPct val="100000"/>
              </a:lnSpc>
            </a:pPr>
            <a:r>
              <a:rPr lang="en-US" dirty="0" smtClean="0">
                <a:solidFill>
                  <a:schemeClr val="bg1"/>
                </a:solidFill>
                <a:latin typeface="+mj-lt"/>
              </a:rPr>
              <a:t>	The user must be able to change the properties if he/she 	wants to. Also, user must be able to reset the properties to 	their default values.</a:t>
            </a:r>
            <a:endParaRPr lang="en-US" sz="1800" b="0" strike="noStrike" spc="-1" dirty="0">
              <a:solidFill>
                <a:schemeClr val="bg1"/>
              </a:solidFill>
              <a:latin typeface="+mj-lt"/>
            </a:endParaRPr>
          </a:p>
        </p:txBody>
      </p:sp>
      <p:sp>
        <p:nvSpPr>
          <p:cNvPr id="6" name="CustomShape 3"/>
          <p:cNvSpPr/>
          <p:nvPr/>
        </p:nvSpPr>
        <p:spPr>
          <a:xfrm>
            <a:off x="1143000" y="41583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 name="CustomShape 3"/>
          <p:cNvSpPr/>
          <p:nvPr/>
        </p:nvSpPr>
        <p:spPr>
          <a:xfrm>
            <a:off x="1143000" y="46917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2051" name="Picture 3" descr="C:\Users\axb35940\Desktop\New Mockup 1 copy.png"/>
          <p:cNvPicPr>
            <a:picLocks noChangeAspect="1" noChangeArrowheads="1"/>
          </p:cNvPicPr>
          <p:nvPr/>
        </p:nvPicPr>
        <p:blipFill>
          <a:blip r:embed="rId2"/>
          <a:srcRect/>
          <a:stretch>
            <a:fillRect/>
          </a:stretch>
        </p:blipFill>
        <p:spPr bwMode="auto">
          <a:xfrm>
            <a:off x="2286000" y="762000"/>
            <a:ext cx="4572000" cy="3368842"/>
          </a:xfrm>
          <a:prstGeom prst="rect">
            <a:avLst/>
          </a:prstGeom>
          <a:noFill/>
        </p:spPr>
      </p:pic>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ustomShape 3"/>
          <p:cNvSpPr/>
          <p:nvPr/>
        </p:nvSpPr>
        <p:spPr>
          <a:xfrm>
            <a:off x="1066800" y="4038600"/>
            <a:ext cx="7086600" cy="175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latin typeface="+mj-lt"/>
              </a:rPr>
              <a:t>	The default values of such properties must be meaningful 	i.e. generally used.</a:t>
            </a:r>
          </a:p>
          <a:p>
            <a:pPr>
              <a:lnSpc>
                <a:spcPct val="100000"/>
              </a:lnSpc>
            </a:pPr>
            <a:r>
              <a:rPr lang="en-US" dirty="0" smtClean="0">
                <a:solidFill>
                  <a:schemeClr val="bg1"/>
                </a:solidFill>
                <a:latin typeface="+mj-lt"/>
              </a:rPr>
              <a:t>	The user must be able to change the properties if he/she 	wants to. Also, user must be able to reset the properties to 	their default values.</a:t>
            </a:r>
            <a:endParaRPr lang="en-US" sz="1800" b="0" strike="noStrike" spc="-1" dirty="0">
              <a:solidFill>
                <a:schemeClr val="bg1"/>
              </a:solidFill>
              <a:latin typeface="+mj-lt"/>
            </a:endParaRPr>
          </a:p>
        </p:txBody>
      </p:sp>
      <p:pic>
        <p:nvPicPr>
          <p:cNvPr id="2050" name="Picture 2" descr="E:\Soft_Engg_PPT\Starting_Humour\idea028.png"/>
          <p:cNvPicPr>
            <a:picLocks noChangeAspect="1" noChangeArrowheads="1"/>
          </p:cNvPicPr>
          <p:nvPr/>
        </p:nvPicPr>
        <p:blipFill>
          <a:blip r:embed="rId2"/>
          <a:srcRect/>
          <a:stretch>
            <a:fillRect/>
          </a:stretch>
        </p:blipFill>
        <p:spPr bwMode="auto">
          <a:xfrm>
            <a:off x="1000125" y="756958"/>
            <a:ext cx="7229475" cy="2976842"/>
          </a:xfrm>
          <a:prstGeom prst="rect">
            <a:avLst/>
          </a:prstGeom>
          <a:noFill/>
        </p:spPr>
      </p:pic>
      <p:sp>
        <p:nvSpPr>
          <p:cNvPr id="6" name="CustomShape 3"/>
          <p:cNvSpPr/>
          <p:nvPr/>
        </p:nvSpPr>
        <p:spPr>
          <a:xfrm>
            <a:off x="1143000" y="41583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 name="CustomShape 3"/>
          <p:cNvSpPr/>
          <p:nvPr/>
        </p:nvSpPr>
        <p:spPr>
          <a:xfrm>
            <a:off x="1143000" y="46917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2.Reduce the User’s Memory Load </a:t>
            </a:r>
            <a:endParaRPr lang="en-US" sz="3000" b="0" strike="noStrike" spc="-1">
              <a:latin typeface="Arial"/>
            </a:endParaRPr>
          </a:p>
        </p:txBody>
      </p:sp>
      <p:sp>
        <p:nvSpPr>
          <p:cNvPr id="638"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dirty="0">
                <a:solidFill>
                  <a:srgbClr val="505670"/>
                </a:solidFill>
                <a:latin typeface="Varela Round"/>
                <a:ea typeface="Varela Round"/>
              </a:rPr>
              <a:t> 	Define shortcuts that are intuitive.</a:t>
            </a:r>
            <a:endParaRPr lang="en-US" sz="2400" b="1" strike="noStrike" spc="-1" dirty="0">
              <a:latin typeface="ImpressumStd-Bold"/>
              <a:ea typeface="ImpressumStd-Bold"/>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639"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3.</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xb35940\Desktop\New Mockup 1 copy.png"/>
          <p:cNvPicPr>
            <a:picLocks noChangeAspect="1" noChangeArrowheads="1"/>
          </p:cNvPicPr>
          <p:nvPr/>
        </p:nvPicPr>
        <p:blipFill>
          <a:blip r:embed="rId2"/>
          <a:srcRect/>
          <a:stretch>
            <a:fillRect/>
          </a:stretch>
        </p:blipFill>
        <p:spPr bwMode="auto">
          <a:xfrm>
            <a:off x="1600200" y="838200"/>
            <a:ext cx="5943600" cy="4402667"/>
          </a:xfrm>
          <a:prstGeom prst="rect">
            <a:avLst/>
          </a:prstGeom>
          <a:noFill/>
        </p:spPr>
      </p:pic>
      <p:sp>
        <p:nvSpPr>
          <p:cNvPr id="8" name="CustomShape 3"/>
          <p:cNvSpPr/>
          <p:nvPr/>
        </p:nvSpPr>
        <p:spPr>
          <a:xfrm>
            <a:off x="1066800" y="5181600"/>
            <a:ext cx="7086600" cy="1752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latin typeface="+mj-lt"/>
              </a:rPr>
              <a:t>	The shortcuts must be designed such that they are easy 	to remember i.e. Ctrl + C to copy is easy to remember as</a:t>
            </a:r>
          </a:p>
          <a:p>
            <a:pPr>
              <a:lnSpc>
                <a:spcPct val="100000"/>
              </a:lnSpc>
            </a:pPr>
            <a:r>
              <a:rPr lang="en-US" dirty="0" smtClean="0">
                <a:solidFill>
                  <a:schemeClr val="bg1"/>
                </a:solidFill>
                <a:latin typeface="+mj-lt"/>
              </a:rPr>
              <a:t>	C is for Copy etc.</a:t>
            </a:r>
          </a:p>
        </p:txBody>
      </p:sp>
      <p:sp>
        <p:nvSpPr>
          <p:cNvPr id="9" name="CustomShape 3"/>
          <p:cNvSpPr/>
          <p:nvPr/>
        </p:nvSpPr>
        <p:spPr>
          <a:xfrm>
            <a:off x="1560480" y="53340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3509760" y="4876800"/>
            <a:ext cx="532944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pc="-1" dirty="0" smtClean="0">
                <a:solidFill>
                  <a:srgbClr val="FFFFFF"/>
                </a:solidFill>
                <a:latin typeface="Arial"/>
                <a:ea typeface="Varela Round"/>
              </a:rPr>
              <a:t>	</a:t>
            </a:r>
          </a:p>
          <a:p>
            <a:endParaRPr lang="en-US" sz="1800" b="0" strike="noStrike" spc="-1" dirty="0" smtClean="0">
              <a:solidFill>
                <a:srgbClr val="FFFFFF"/>
              </a:solidFill>
              <a:latin typeface="Arial"/>
              <a:ea typeface="Varela Round"/>
            </a:endParaRPr>
          </a:p>
          <a:p>
            <a:r>
              <a:rPr lang="en-US" sz="1800" b="0" strike="noStrike" spc="-1" dirty="0" smtClean="0">
                <a:solidFill>
                  <a:srgbClr val="FFFFFF"/>
                </a:solidFill>
                <a:latin typeface="Arial"/>
                <a:ea typeface="Varela Round"/>
              </a:rPr>
              <a:t>Let’s match the column.</a:t>
            </a:r>
            <a:endParaRPr lang="en-US" sz="1800" b="0" strike="noStrike" spc="-1" dirty="0">
              <a:solidFill>
                <a:srgbClr val="FFFFFF"/>
              </a:solidFill>
              <a:latin typeface="Arial"/>
              <a:ea typeface="ImpressumStd-Roman"/>
            </a:endParaRPr>
          </a:p>
        </p:txBody>
      </p:sp>
      <p:sp>
        <p:nvSpPr>
          <p:cNvPr id="645" name="CustomShape 2"/>
          <p:cNvSpPr/>
          <p:nvPr/>
        </p:nvSpPr>
        <p:spPr>
          <a:xfrm>
            <a:off x="3052560" y="5486400"/>
            <a:ext cx="493920" cy="437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 name="CustomShape 1"/>
          <p:cNvSpPr/>
          <p:nvPr/>
        </p:nvSpPr>
        <p:spPr>
          <a:xfrm>
            <a:off x="4953000" y="609600"/>
            <a:ext cx="1905000" cy="76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pc="-1" dirty="0" smtClean="0">
                <a:solidFill>
                  <a:srgbClr val="FFFFFF"/>
                </a:solidFill>
                <a:latin typeface="Arial"/>
                <a:ea typeface="Varela Round"/>
              </a:rPr>
              <a:t>	</a:t>
            </a:r>
          </a:p>
          <a:p>
            <a:endParaRPr lang="en-US" spc="-1" dirty="0" smtClean="0">
              <a:solidFill>
                <a:srgbClr val="FFFFFF"/>
              </a:solidFill>
              <a:latin typeface="Arial"/>
              <a:ea typeface="Varela Round"/>
            </a:endParaRPr>
          </a:p>
          <a:p>
            <a:endParaRPr lang="en-US" sz="1800" b="0" strike="noStrike" spc="-1" dirty="0" smtClean="0">
              <a:solidFill>
                <a:srgbClr val="FFFFFF"/>
              </a:solidFill>
              <a:latin typeface="Arial"/>
              <a:ea typeface="Varela Round"/>
            </a:endParaRPr>
          </a:p>
          <a:p>
            <a:endParaRPr lang="en-US" spc="-1" dirty="0" smtClean="0">
              <a:solidFill>
                <a:srgbClr val="FFFFFF"/>
              </a:solidFill>
              <a:latin typeface="Arial"/>
              <a:ea typeface="Varela Round"/>
            </a:endParaRPr>
          </a:p>
          <a:p>
            <a:endParaRPr lang="en-US" sz="1800" b="0" strike="noStrike" spc="-1" dirty="0" smtClean="0">
              <a:solidFill>
                <a:srgbClr val="FFFFFF"/>
              </a:solidFill>
              <a:latin typeface="Arial"/>
              <a:ea typeface="Varela Round"/>
            </a:endParaRPr>
          </a:p>
          <a:p>
            <a:endParaRPr lang="en-US" spc="-1" dirty="0" smtClean="0">
              <a:solidFill>
                <a:srgbClr val="FFFFFF"/>
              </a:solidFill>
              <a:latin typeface="Arial"/>
              <a:ea typeface="Varela Round"/>
            </a:endParaRPr>
          </a:p>
          <a:p>
            <a:endParaRPr lang="en-US" sz="1800" b="0" strike="noStrike" spc="-1" dirty="0" smtClean="0">
              <a:solidFill>
                <a:srgbClr val="FFFFFF"/>
              </a:solidFill>
              <a:latin typeface="Arial"/>
              <a:ea typeface="Varela Round"/>
            </a:endParaRPr>
          </a:p>
          <a:p>
            <a:endParaRPr lang="en-US" spc="-1" dirty="0" smtClean="0">
              <a:solidFill>
                <a:srgbClr val="FFFFFF"/>
              </a:solidFill>
              <a:latin typeface="Arial"/>
              <a:ea typeface="Varela Round"/>
            </a:endParaRPr>
          </a:p>
          <a:p>
            <a:endParaRPr lang="en-US" sz="1800" b="0" strike="noStrike" spc="-1" dirty="0" smtClean="0">
              <a:solidFill>
                <a:srgbClr val="FFFFFF"/>
              </a:solidFill>
              <a:latin typeface="Arial"/>
              <a:ea typeface="Varela Round"/>
            </a:endParaRPr>
          </a:p>
          <a:p>
            <a:endParaRPr lang="en-US" spc="-1" dirty="0" smtClean="0">
              <a:solidFill>
                <a:srgbClr val="FFFFFF"/>
              </a:solidFill>
              <a:latin typeface="Arial"/>
              <a:ea typeface="Varela Round"/>
            </a:endParaRPr>
          </a:p>
          <a:p>
            <a:endParaRPr lang="en-US" sz="1800" b="0" strike="noStrike" spc="-1" dirty="0" smtClean="0">
              <a:solidFill>
                <a:srgbClr val="FFFFFF"/>
              </a:solidFill>
              <a:latin typeface="Arial"/>
              <a:ea typeface="Varela Round"/>
            </a:endParaRPr>
          </a:p>
          <a:p>
            <a:endParaRPr lang="en-US" spc="-1" dirty="0" smtClean="0">
              <a:solidFill>
                <a:srgbClr val="FFFFFF"/>
              </a:solidFill>
              <a:latin typeface="Arial"/>
              <a:ea typeface="Varela Round"/>
            </a:endParaRPr>
          </a:p>
        </p:txBody>
      </p:sp>
      <p:pic>
        <p:nvPicPr>
          <p:cNvPr id="3075" name="Picture 3" descr="C:\Users\axb35940\Desktop\New Mockup 1.png"/>
          <p:cNvPicPr>
            <a:picLocks noChangeAspect="1" noChangeArrowheads="1"/>
          </p:cNvPicPr>
          <p:nvPr/>
        </p:nvPicPr>
        <p:blipFill>
          <a:blip r:embed="rId2"/>
          <a:srcRect/>
          <a:stretch>
            <a:fillRect/>
          </a:stretch>
        </p:blipFill>
        <p:spPr bwMode="auto">
          <a:xfrm>
            <a:off x="3100388" y="838200"/>
            <a:ext cx="1090612" cy="4410920"/>
          </a:xfrm>
          <a:prstGeom prst="rect">
            <a:avLst/>
          </a:prstGeom>
          <a:noFill/>
        </p:spPr>
      </p:pic>
      <p:sp>
        <p:nvSpPr>
          <p:cNvPr id="8" name="CustomShape 1"/>
          <p:cNvSpPr/>
          <p:nvPr/>
        </p:nvSpPr>
        <p:spPr>
          <a:xfrm>
            <a:off x="5410200" y="3401280"/>
            <a:ext cx="1671840" cy="56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smtClean="0">
                <a:solidFill>
                  <a:srgbClr val="FFFFFF"/>
                </a:solidFill>
                <a:latin typeface="Arial"/>
                <a:ea typeface="Varela Round"/>
              </a:rPr>
              <a:t>Cloud</a:t>
            </a:r>
            <a:endParaRPr lang="en-US" sz="1800" b="0" strike="noStrike" spc="-1" dirty="0">
              <a:solidFill>
                <a:srgbClr val="FFFFFF"/>
              </a:solidFill>
              <a:latin typeface="Arial"/>
              <a:ea typeface="ImpressumStd-Roman"/>
            </a:endParaRPr>
          </a:p>
        </p:txBody>
      </p:sp>
      <p:sp>
        <p:nvSpPr>
          <p:cNvPr id="9" name="CustomShape 1"/>
          <p:cNvSpPr/>
          <p:nvPr/>
        </p:nvSpPr>
        <p:spPr>
          <a:xfrm>
            <a:off x="5410200" y="4419600"/>
            <a:ext cx="1214640" cy="56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smtClean="0">
                <a:solidFill>
                  <a:srgbClr val="FFFFFF"/>
                </a:solidFill>
                <a:latin typeface="Arial"/>
                <a:ea typeface="ImpressumStd-Roman"/>
              </a:rPr>
              <a:t>Battery</a:t>
            </a:r>
            <a:endParaRPr lang="en-US" sz="1800" b="0" strike="noStrike" spc="-1" dirty="0">
              <a:solidFill>
                <a:srgbClr val="FFFFFF"/>
              </a:solidFill>
              <a:latin typeface="Arial"/>
              <a:ea typeface="ImpressumStd-Roman"/>
            </a:endParaRPr>
          </a:p>
        </p:txBody>
      </p:sp>
      <p:sp>
        <p:nvSpPr>
          <p:cNvPr id="10" name="CustomShape 1"/>
          <p:cNvSpPr/>
          <p:nvPr/>
        </p:nvSpPr>
        <p:spPr>
          <a:xfrm>
            <a:off x="5410200" y="2258280"/>
            <a:ext cx="1671840" cy="56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pc="-1" dirty="0" smtClean="0">
                <a:solidFill>
                  <a:srgbClr val="FFFFFF"/>
                </a:solidFill>
                <a:latin typeface="Arial"/>
                <a:ea typeface="ImpressumStd-Roman"/>
              </a:rPr>
              <a:t>Add User</a:t>
            </a:r>
            <a:endParaRPr lang="en-US" sz="1800" b="0" strike="noStrike" spc="-1" dirty="0">
              <a:solidFill>
                <a:srgbClr val="FFFFFF"/>
              </a:solidFill>
              <a:latin typeface="Arial"/>
              <a:ea typeface="ImpressumStd-Roman"/>
            </a:endParaRPr>
          </a:p>
        </p:txBody>
      </p:sp>
      <p:sp>
        <p:nvSpPr>
          <p:cNvPr id="11" name="CustomShape 1"/>
          <p:cNvSpPr/>
          <p:nvPr/>
        </p:nvSpPr>
        <p:spPr>
          <a:xfrm>
            <a:off x="5486400" y="1143000"/>
            <a:ext cx="1671840" cy="56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smtClean="0">
                <a:solidFill>
                  <a:srgbClr val="FFFFFF"/>
                </a:solidFill>
                <a:latin typeface="Arial"/>
                <a:ea typeface="Varela Round"/>
              </a:rPr>
              <a:t>Photos</a:t>
            </a:r>
            <a:endParaRPr lang="en-US" sz="1800" b="0" strike="noStrike" spc="-1" dirty="0">
              <a:solidFill>
                <a:srgbClr val="FFFFFF"/>
              </a:solidFill>
              <a:latin typeface="Arial"/>
              <a:ea typeface="ImpressumStd-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2.Reduce the User’s Memory Load </a:t>
            </a:r>
            <a:endParaRPr lang="en-US" sz="3000" b="0" strike="noStrike" spc="-1">
              <a:latin typeface="Arial"/>
            </a:endParaRPr>
          </a:p>
        </p:txBody>
      </p:sp>
      <p:sp>
        <p:nvSpPr>
          <p:cNvPr id="641"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The visual layout of the interface should 		be based on a real-world metaphor.</a:t>
            </a:r>
            <a:endParaRPr lang="en-US" sz="2400" b="1" strike="noStrike" spc="-1">
              <a:latin typeface="ImpressumStd-Bold"/>
              <a:ea typeface="ImpressumStd-Bold"/>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642"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4.</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1071360" y="658080"/>
            <a:ext cx="1763280" cy="5105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800" b="0" strike="noStrike" spc="-1" dirty="0">
                <a:solidFill>
                  <a:srgbClr val="FFFFFF"/>
                </a:solidFill>
                <a:latin typeface="Arial"/>
                <a:ea typeface="Varela Round"/>
              </a:rPr>
              <a:t>	</a:t>
            </a:r>
            <a:endParaRPr lang="en-US" sz="1800" b="0" strike="noStrike" spc="-1" dirty="0" smtClean="0">
              <a:solidFill>
                <a:srgbClr val="FFFFFF"/>
              </a:solidFill>
              <a:latin typeface="Arial"/>
              <a:ea typeface="Varela Round"/>
            </a:endParaRPr>
          </a:p>
          <a:p>
            <a:endParaRPr lang="en-US" spc="-1" dirty="0" smtClean="0">
              <a:solidFill>
                <a:srgbClr val="FFFFFF"/>
              </a:solidFill>
              <a:latin typeface="Arial"/>
              <a:ea typeface="Varela Round"/>
            </a:endParaRPr>
          </a:p>
          <a:p>
            <a:r>
              <a:rPr lang="en-US" sz="1800" b="0" strike="noStrike" spc="-1" dirty="0" smtClean="0">
                <a:solidFill>
                  <a:srgbClr val="FFFFFF"/>
                </a:solidFill>
                <a:latin typeface="Arial"/>
                <a:ea typeface="Varela Round"/>
              </a:rPr>
              <a:t>Real-world metaphor </a:t>
            </a:r>
            <a:r>
              <a:rPr lang="en-US" sz="1800" b="0" strike="noStrike" spc="-1" dirty="0">
                <a:solidFill>
                  <a:srgbClr val="FFFFFF"/>
                </a:solidFill>
                <a:latin typeface="Arial"/>
                <a:ea typeface="Varela Round"/>
              </a:rPr>
              <a:t>enables the user to rely on well-understood visual cues, rather than</a:t>
            </a:r>
            <a:endParaRPr lang="en-US" sz="1800" b="0" strike="noStrike" spc="-1" dirty="0">
              <a:solidFill>
                <a:srgbClr val="FFFFFF"/>
              </a:solidFill>
              <a:latin typeface="Arial"/>
              <a:ea typeface="ImpressumStd-Roman"/>
            </a:endParaRPr>
          </a:p>
          <a:p>
            <a:r>
              <a:rPr lang="en-US" sz="1800" b="0" strike="noStrike" spc="-1" dirty="0">
                <a:solidFill>
                  <a:srgbClr val="FFFFFF"/>
                </a:solidFill>
                <a:latin typeface="Arial"/>
                <a:ea typeface="Varela Round"/>
              </a:rPr>
              <a:t>memorizing an arcane interaction sequence.</a:t>
            </a:r>
            <a:endParaRPr lang="en-US" sz="1800" b="0" strike="noStrike" spc="-1" dirty="0">
              <a:solidFill>
                <a:srgbClr val="FFFFFF"/>
              </a:solidFill>
              <a:latin typeface="Arial"/>
              <a:ea typeface="ImpressumStd-Roman"/>
            </a:endParaRPr>
          </a:p>
        </p:txBody>
      </p:sp>
      <p:sp>
        <p:nvSpPr>
          <p:cNvPr id="645" name="CustomShape 2"/>
          <p:cNvSpPr/>
          <p:nvPr/>
        </p:nvSpPr>
        <p:spPr>
          <a:xfrm>
            <a:off x="1106280" y="7815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4098" name="Picture 2" descr="E:\Soft_Engg_PPT\Starting_Humour\idea047.png"/>
          <p:cNvPicPr>
            <a:picLocks noChangeAspect="1" noChangeArrowheads="1"/>
          </p:cNvPicPr>
          <p:nvPr/>
        </p:nvPicPr>
        <p:blipFill>
          <a:blip r:embed="rId2"/>
          <a:srcRect r="51515"/>
          <a:stretch>
            <a:fillRect/>
          </a:stretch>
        </p:blipFill>
        <p:spPr bwMode="auto">
          <a:xfrm>
            <a:off x="3429000" y="926148"/>
            <a:ext cx="4343400" cy="3722146"/>
          </a:xfrm>
          <a:prstGeom prst="rect">
            <a:avLst/>
          </a:prstGeom>
          <a:noFill/>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2.Reduce the User’s Memory Load </a:t>
            </a:r>
            <a:endParaRPr lang="en-US" sz="3000" b="0" strike="noStrike" spc="-1">
              <a:latin typeface="Arial"/>
            </a:endParaRPr>
          </a:p>
        </p:txBody>
      </p:sp>
      <p:sp>
        <p:nvSpPr>
          <p:cNvPr id="647"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dirty="0">
                <a:solidFill>
                  <a:srgbClr val="505670"/>
                </a:solidFill>
                <a:latin typeface="Varela Round"/>
                <a:ea typeface="Varela Round"/>
              </a:rPr>
              <a:t> 	Disclose information in a </a:t>
            </a:r>
            <a:r>
              <a:rPr lang="en-US" sz="2400" b="0" strike="noStrike" spc="-1" dirty="0" smtClean="0">
                <a:solidFill>
                  <a:srgbClr val="505670"/>
                </a:solidFill>
                <a:latin typeface="Varela Round"/>
                <a:ea typeface="Varela Round"/>
              </a:rPr>
              <a:t>progressive</a:t>
            </a:r>
            <a:r>
              <a:rPr lang="en-US" sz="2400" b="0" strike="noStrike" spc="-1" dirty="0">
                <a:solidFill>
                  <a:srgbClr val="505670"/>
                </a:solidFill>
                <a:latin typeface="Varela Round"/>
                <a:ea typeface="Varela Round"/>
              </a:rPr>
              <a:t>	fashion.</a:t>
            </a:r>
            <a:endParaRPr lang="en-US" sz="2400" b="1" strike="noStrike" spc="-1" dirty="0">
              <a:latin typeface="ImpressumStd-Bold"/>
              <a:ea typeface="ImpressumStd-Bold"/>
            </a:endParaRPr>
          </a:p>
        </p:txBody>
      </p:sp>
      <p:sp>
        <p:nvSpPr>
          <p:cNvPr id="648"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4.</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1981200" y="4495800"/>
            <a:ext cx="6096000" cy="1066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dirty="0" smtClean="0">
                <a:solidFill>
                  <a:schemeClr val="bg1"/>
                </a:solidFill>
              </a:rPr>
              <a:t>According to this principle, user interface must be such that general underline must be shown at low levels of abstractions and users can go to higher levels of abstraction by a mouse click etc,.</a:t>
            </a:r>
            <a:endParaRPr lang="en-US" sz="1800" b="0" strike="noStrike" spc="-1" dirty="0">
              <a:solidFill>
                <a:schemeClr val="bg1"/>
              </a:solidFill>
              <a:latin typeface="Arial"/>
              <a:ea typeface="ImpressumStd-Roman"/>
            </a:endParaRPr>
          </a:p>
        </p:txBody>
      </p:sp>
      <p:sp>
        <p:nvSpPr>
          <p:cNvPr id="645" name="CustomShape 2"/>
          <p:cNvSpPr/>
          <p:nvPr/>
        </p:nvSpPr>
        <p:spPr>
          <a:xfrm>
            <a:off x="1524000" y="44958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12291" name="Picture 3" descr="C:\Users\axb35940\Desktop\idea043.png"/>
          <p:cNvPicPr>
            <a:picLocks noChangeAspect="1" noChangeArrowheads="1"/>
          </p:cNvPicPr>
          <p:nvPr/>
        </p:nvPicPr>
        <p:blipFill>
          <a:blip r:embed="rId2"/>
          <a:srcRect/>
          <a:stretch>
            <a:fillRect/>
          </a:stretch>
        </p:blipFill>
        <p:spPr bwMode="auto">
          <a:xfrm>
            <a:off x="914400" y="914400"/>
            <a:ext cx="7402284" cy="30480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1404720" y="2882520"/>
            <a:ext cx="6333840" cy="109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a:solidFill>
                  <a:srgbClr val="505670"/>
                </a:solidFill>
                <a:latin typeface="+mj-lt"/>
                <a:ea typeface="Shadows Into Light"/>
              </a:rPr>
              <a:t>A user interface is like a joke. If you have to explain it, it’s not that good.</a:t>
            </a:r>
            <a:endParaRPr lang="en-US" sz="3000" b="0" strike="noStrike" spc="-1"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a:solidFill>
                  <a:srgbClr val="979CB8"/>
                </a:solidFill>
                <a:latin typeface="Shadows Into Light"/>
                <a:ea typeface="Shadows Into Light"/>
              </a:rPr>
              <a:t>3.Make the Interface Consistent</a:t>
            </a:r>
            <a:endParaRPr lang="en-US" sz="3000" b="0" strike="noStrike" spc="-1" dirty="0">
              <a:latin typeface="Arial"/>
            </a:endParaRPr>
          </a:p>
        </p:txBody>
      </p:sp>
      <p:sp>
        <p:nvSpPr>
          <p:cNvPr id="4" name="CustomShape 2"/>
          <p:cNvSpPr/>
          <p:nvPr/>
        </p:nvSpPr>
        <p:spPr>
          <a:xfrm>
            <a:off x="1358280" y="1810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lang="en-US" sz="2400" spc="-1" dirty="0" smtClean="0">
              <a:solidFill>
                <a:srgbClr val="505670"/>
              </a:solidFill>
              <a:latin typeface="Varela Round"/>
              <a:ea typeface="Varela Round"/>
            </a:endParaRPr>
          </a:p>
          <a:p>
            <a:endParaRPr lang="en-US" sz="2400" spc="-1" dirty="0" smtClean="0">
              <a:solidFill>
                <a:srgbClr val="505670"/>
              </a:solidFill>
              <a:latin typeface="Varela Round"/>
              <a:ea typeface="Varela Round"/>
            </a:endParaRPr>
          </a:p>
          <a:p>
            <a:endParaRPr lang="en-US" sz="2400" spc="-1" dirty="0" smtClean="0">
              <a:solidFill>
                <a:srgbClr val="505670"/>
              </a:solidFill>
              <a:latin typeface="Varela Round"/>
              <a:ea typeface="Varela Round"/>
            </a:endParaRPr>
          </a:p>
          <a:p>
            <a:r>
              <a:rPr lang="en-US" sz="2400" spc="-1" dirty="0" smtClean="0">
                <a:solidFill>
                  <a:srgbClr val="505670"/>
                </a:solidFill>
                <a:latin typeface="Varela Round"/>
                <a:ea typeface="Varela Round"/>
              </a:rPr>
              <a:t> This includes organization of visual information according to design rules common to all types of screens, defining and implementing mechanisms for navigation from task to task consistently etc,.</a:t>
            </a: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3.Make the Interface Consistent</a:t>
            </a:r>
            <a:endParaRPr lang="en-US" sz="3000" b="0" strike="noStrike" spc="-1">
              <a:latin typeface="Arial"/>
            </a:endParaRPr>
          </a:p>
        </p:txBody>
      </p:sp>
      <p:sp>
        <p:nvSpPr>
          <p:cNvPr id="650"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Allow the user to put the current task into 	a meaningful context.</a:t>
            </a:r>
            <a:endParaRPr lang="en-US" sz="2400" b="1" strike="noStrike" spc="-1">
              <a:latin typeface="ImpressumStd-Bold"/>
              <a:ea typeface="ImpressumStd-Bold"/>
            </a:endParaRPr>
          </a:p>
        </p:txBody>
      </p:sp>
      <p:sp>
        <p:nvSpPr>
          <p:cNvPr id="651"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1.</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xb35940\Desktop\New Mockup 1.png"/>
          <p:cNvPicPr>
            <a:picLocks noChangeAspect="1" noChangeArrowheads="1"/>
          </p:cNvPicPr>
          <p:nvPr/>
        </p:nvPicPr>
        <p:blipFill>
          <a:blip r:embed="rId2"/>
          <a:srcRect/>
          <a:stretch>
            <a:fillRect/>
          </a:stretch>
        </p:blipFill>
        <p:spPr bwMode="auto">
          <a:xfrm>
            <a:off x="914400" y="762000"/>
            <a:ext cx="7391400" cy="4238626"/>
          </a:xfrm>
          <a:prstGeom prst="rect">
            <a:avLst/>
          </a:prstGeom>
          <a:noFill/>
        </p:spPr>
      </p:pic>
      <p:sp>
        <p:nvSpPr>
          <p:cNvPr id="3" name="CustomShape 2"/>
          <p:cNvSpPr/>
          <p:nvPr/>
        </p:nvSpPr>
        <p:spPr>
          <a:xfrm>
            <a:off x="1269480" y="4953000"/>
            <a:ext cx="6655320" cy="1854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The interface must be in a way that enables the users to know the context of the current task. So, there should be some indicators which say from which task did the user come here and to which task he/she can go from here</a:t>
            </a:r>
            <a:endParaRPr lang="en-US" b="0" strike="noStrike" spc="-1" dirty="0">
              <a:solidFill>
                <a:schemeClr val="bg1"/>
              </a:solidFill>
              <a:latin typeface="Arial"/>
            </a:endParaRPr>
          </a:p>
        </p:txBody>
      </p:sp>
      <p:sp>
        <p:nvSpPr>
          <p:cNvPr id="4" name="CustomShape 2"/>
          <p:cNvSpPr/>
          <p:nvPr/>
        </p:nvSpPr>
        <p:spPr>
          <a:xfrm>
            <a:off x="990600" y="499656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xb35940\Downloads\Webp.net-resizeimage (4).png"/>
          <p:cNvPicPr>
            <a:picLocks noChangeAspect="1" noChangeArrowheads="1"/>
          </p:cNvPicPr>
          <p:nvPr/>
        </p:nvPicPr>
        <p:blipFill>
          <a:blip r:embed="rId2"/>
          <a:srcRect/>
          <a:stretch>
            <a:fillRect/>
          </a:stretch>
        </p:blipFill>
        <p:spPr bwMode="auto">
          <a:xfrm>
            <a:off x="76200" y="228600"/>
            <a:ext cx="8880882" cy="64008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3.Make the Interface Consistent</a:t>
            </a:r>
            <a:endParaRPr lang="en-US" sz="3000" b="0" strike="noStrike" spc="-1">
              <a:latin typeface="Arial"/>
            </a:endParaRPr>
          </a:p>
        </p:txBody>
      </p:sp>
      <p:sp>
        <p:nvSpPr>
          <p:cNvPr id="653"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a:solidFill>
                  <a:srgbClr val="505670"/>
                </a:solidFill>
                <a:latin typeface="Varela Round"/>
                <a:ea typeface="Varela Round"/>
              </a:rPr>
              <a:t> 	Maintain consistency across a complete 		product line.</a:t>
            </a:r>
            <a:endParaRPr lang="en-US" sz="2400" b="1" strike="noStrike" spc="-1">
              <a:latin typeface="ImpressumStd-Bold"/>
              <a:ea typeface="ImpressumStd-Bold"/>
            </a:endParaRPr>
          </a:p>
        </p:txBody>
      </p:sp>
      <p:sp>
        <p:nvSpPr>
          <p:cNvPr id="654"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2.</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CustomShape 2"/>
          <p:cNvSpPr/>
          <p:nvPr/>
        </p:nvSpPr>
        <p:spPr>
          <a:xfrm>
            <a:off x="1345680" y="1345680"/>
            <a:ext cx="6655320" cy="1854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This rule suggests that a set of software applications should implement same design rules if possible so that interaction gets easier with time</a:t>
            </a:r>
            <a:endParaRPr lang="en-US" b="0" strike="noStrike" spc="-1" dirty="0">
              <a:solidFill>
                <a:schemeClr val="bg1"/>
              </a:solidFill>
              <a:latin typeface="Arial"/>
            </a:endParaRPr>
          </a:p>
        </p:txBody>
      </p:sp>
      <p:sp>
        <p:nvSpPr>
          <p:cNvPr id="7" name="CustomShape 2"/>
          <p:cNvSpPr/>
          <p:nvPr/>
        </p:nvSpPr>
        <p:spPr>
          <a:xfrm>
            <a:off x="1066800" y="13716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pic>
        <p:nvPicPr>
          <p:cNvPr id="8" name="Picture 2" descr="E:\Soft_Engg_PPT\Starting_Humour\idea027.png"/>
          <p:cNvPicPr>
            <a:picLocks noChangeAspect="1" noChangeArrowheads="1"/>
          </p:cNvPicPr>
          <p:nvPr/>
        </p:nvPicPr>
        <p:blipFill>
          <a:blip r:embed="rId2"/>
          <a:srcRect/>
          <a:stretch>
            <a:fillRect/>
          </a:stretch>
        </p:blipFill>
        <p:spPr bwMode="auto">
          <a:xfrm>
            <a:off x="990600" y="3048000"/>
            <a:ext cx="7315200" cy="3012141"/>
          </a:xfrm>
          <a:prstGeom prst="rect">
            <a:avLst/>
          </a:prstGeom>
          <a:noFill/>
        </p:spPr>
      </p:pic>
      <p:sp>
        <p:nvSpPr>
          <p:cNvPr id="9" name="CustomShape 2"/>
          <p:cNvSpPr/>
          <p:nvPr/>
        </p:nvSpPr>
        <p:spPr>
          <a:xfrm>
            <a:off x="838200" y="2793480"/>
            <a:ext cx="3988320" cy="55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Product 1 :</a:t>
            </a:r>
            <a:endParaRPr lang="en-US" b="0" strike="noStrike" spc="-1" dirty="0">
              <a:solidFill>
                <a:schemeClr val="bg1"/>
              </a:solidFill>
              <a:latin typeface="Arial"/>
            </a:endParaRPr>
          </a:p>
        </p:txBody>
      </p:sp>
      <p:sp>
        <p:nvSpPr>
          <p:cNvPr id="10" name="CustomShape 2"/>
          <p:cNvSpPr/>
          <p:nvPr/>
        </p:nvSpPr>
        <p:spPr>
          <a:xfrm>
            <a:off x="4850880" y="2793480"/>
            <a:ext cx="3988320" cy="55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Product  2 : </a:t>
            </a:r>
            <a:endParaRPr lang="en-US" b="0" strike="noStrike" spc="-1" dirty="0">
              <a:solidFill>
                <a:schemeClr val="bg1"/>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3.Make the Interface Consistent</a:t>
            </a:r>
            <a:endParaRPr lang="en-US" sz="3000" b="0" strike="noStrike" spc="-1">
              <a:latin typeface="Arial"/>
            </a:endParaRPr>
          </a:p>
        </p:txBody>
      </p:sp>
      <p:sp>
        <p:nvSpPr>
          <p:cNvPr id="659" name="CustomShape 2"/>
          <p:cNvSpPr/>
          <p:nvPr/>
        </p:nvSpPr>
        <p:spPr>
          <a:xfrm>
            <a:off x="1358280" y="28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b="0" strike="noStrike" spc="-1" dirty="0">
                <a:solidFill>
                  <a:srgbClr val="505670"/>
                </a:solidFill>
                <a:latin typeface="Varela Round"/>
                <a:ea typeface="Varela Round"/>
              </a:rPr>
              <a:t> 	If past interactive models have created 		user expectations, do not make changes 	</a:t>
            </a:r>
            <a:r>
              <a:rPr lang="en-US" sz="2400" b="0" strike="noStrike" spc="-1" dirty="0" smtClean="0">
                <a:solidFill>
                  <a:srgbClr val="505670"/>
                </a:solidFill>
                <a:latin typeface="Varela Round"/>
                <a:ea typeface="Varela Round"/>
              </a:rPr>
              <a:t>unless </a:t>
            </a:r>
            <a:r>
              <a:rPr lang="en-US" sz="2400" b="0" strike="noStrike" spc="-1" dirty="0">
                <a:solidFill>
                  <a:srgbClr val="505670"/>
                </a:solidFill>
                <a:latin typeface="Varela Round"/>
                <a:ea typeface="Varela Round"/>
              </a:rPr>
              <a:t>there is a compelling reason to do 	</a:t>
            </a:r>
            <a:r>
              <a:rPr lang="en-US" sz="2400" b="0" strike="noStrike" spc="-1" dirty="0" smtClean="0">
                <a:solidFill>
                  <a:srgbClr val="505670"/>
                </a:solidFill>
                <a:latin typeface="Varela Round"/>
                <a:ea typeface="Varela Round"/>
              </a:rPr>
              <a:t>so</a:t>
            </a:r>
            <a:r>
              <a:rPr lang="en-US" sz="2400" b="0" strike="noStrike" spc="-1" dirty="0">
                <a:solidFill>
                  <a:srgbClr val="505670"/>
                </a:solidFill>
                <a:latin typeface="Varela Round"/>
                <a:ea typeface="Varela Round"/>
              </a:rPr>
              <a:t>.</a:t>
            </a:r>
            <a:endParaRPr lang="en-US" sz="2400" b="1" strike="noStrike" spc="-1" dirty="0">
              <a:latin typeface="ImpressumStd-Bold"/>
              <a:ea typeface="ImpressumStd-Bold"/>
            </a:endParaRPr>
          </a:p>
        </p:txBody>
      </p:sp>
      <p:sp>
        <p:nvSpPr>
          <p:cNvPr id="660" name="CustomShape 3"/>
          <p:cNvSpPr/>
          <p:nvPr/>
        </p:nvSpPr>
        <p:spPr>
          <a:xfrm>
            <a:off x="1188720" y="3549600"/>
            <a:ext cx="1275480" cy="638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6000" b="0" strike="noStrike" spc="-1">
                <a:solidFill>
                  <a:srgbClr val="AACF20"/>
                </a:solidFill>
                <a:latin typeface="Shadows Into Light"/>
                <a:ea typeface="Shadows Into Light"/>
              </a:rPr>
              <a:t>3.</a:t>
            </a:r>
            <a:r>
              <a:t/>
            </a:r>
            <a:br/>
            <a:r>
              <a:rPr lang="en-US" sz="4800" b="0" strike="noStrike" spc="-1">
                <a:solidFill>
                  <a:srgbClr val="505670"/>
                </a:solidFill>
                <a:latin typeface="Shadows Into Light"/>
                <a:ea typeface="Shadows Into Light"/>
              </a:rPr>
              <a:t>	</a:t>
            </a:r>
            <a:endParaRPr lang="en-US" sz="4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CustomShape 2"/>
          <p:cNvSpPr/>
          <p:nvPr/>
        </p:nvSpPr>
        <p:spPr>
          <a:xfrm>
            <a:off x="1345680" y="1345680"/>
            <a:ext cx="6655320" cy="1854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dirty="0" smtClean="0">
                <a:solidFill>
                  <a:schemeClr val="bg1"/>
                </a:solidFill>
              </a:rPr>
              <a:t>Suppose a special feature or an UI is provided in a previous version of the software application and its popular among its users, do not try to remove it or change it.</a:t>
            </a:r>
            <a:endParaRPr lang="en-US" b="0" strike="noStrike" spc="-1" dirty="0">
              <a:solidFill>
                <a:schemeClr val="bg1"/>
              </a:solidFill>
              <a:latin typeface="Arial"/>
            </a:endParaRPr>
          </a:p>
        </p:txBody>
      </p:sp>
      <p:pic>
        <p:nvPicPr>
          <p:cNvPr id="11266" name="Picture 2" descr="C:\Users\axb35940\Desktop\idea029.png"/>
          <p:cNvPicPr>
            <a:picLocks noChangeAspect="1" noChangeArrowheads="1"/>
          </p:cNvPicPr>
          <p:nvPr/>
        </p:nvPicPr>
        <p:blipFill>
          <a:blip r:embed="rId2"/>
          <a:srcRect/>
          <a:stretch>
            <a:fillRect/>
          </a:stretch>
        </p:blipFill>
        <p:spPr bwMode="auto">
          <a:xfrm>
            <a:off x="914400" y="3124200"/>
            <a:ext cx="7434942" cy="3061446"/>
          </a:xfrm>
          <a:prstGeom prst="rect">
            <a:avLst/>
          </a:prstGeom>
          <a:noFill/>
        </p:spPr>
      </p:pic>
      <p:sp>
        <p:nvSpPr>
          <p:cNvPr id="6" name="CustomShape 2"/>
          <p:cNvSpPr/>
          <p:nvPr/>
        </p:nvSpPr>
        <p:spPr>
          <a:xfrm>
            <a:off x="1178640" y="520992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1066800" y="13716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a:solidFill>
                  <a:srgbClr val="979CB8"/>
                </a:solidFill>
                <a:latin typeface="Shadows Into Light"/>
                <a:ea typeface="Shadows Into Light"/>
              </a:rPr>
              <a:t>References</a:t>
            </a:r>
            <a:endParaRPr lang="en-US" sz="3000" b="0" strike="noStrike" spc="-1">
              <a:latin typeface="Arial"/>
            </a:endParaRPr>
          </a:p>
        </p:txBody>
      </p:sp>
      <p:sp>
        <p:nvSpPr>
          <p:cNvPr id="662" name="CustomShape 2"/>
          <p:cNvSpPr/>
          <p:nvPr/>
        </p:nvSpPr>
        <p:spPr>
          <a:xfrm>
            <a:off x="1402920" y="19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pc="-1" dirty="0" smtClean="0">
                <a:solidFill>
                  <a:srgbClr val="505670"/>
                </a:solidFill>
                <a:latin typeface="Varela Round"/>
                <a:ea typeface="Varela Round"/>
              </a:rPr>
              <a:t>http</a:t>
            </a:r>
            <a:r>
              <a:rPr lang="en-US" sz="2400" spc="-1" dirty="0" smtClean="0">
                <a:solidFill>
                  <a:srgbClr val="505670"/>
                </a:solidFill>
                <a:latin typeface="Varela Round"/>
                <a:ea typeface="Varela Round"/>
              </a:rPr>
              <a:t>://www.indiastudychannel.com/resources/169860-User-Interface-Design-Golden-Rules.aspx</a:t>
            </a:r>
          </a:p>
          <a:p>
            <a:pPr>
              <a:lnSpc>
                <a:spcPct val="100000"/>
              </a:lnSpc>
            </a:pPr>
            <a:endParaRPr lang="en-US" sz="2400" b="0" strike="noStrike" spc="-1" dirty="0">
              <a:latin typeface="Arial"/>
            </a:endParaRPr>
          </a:p>
          <a:p>
            <a:pPr>
              <a:lnSpc>
                <a:spcPct val="100000"/>
              </a:lnSpc>
            </a:pPr>
            <a:r>
              <a:rPr lang="en-US" sz="2400" b="0" strike="noStrike" spc="-1" dirty="0" smtClean="0">
                <a:solidFill>
                  <a:srgbClr val="505670"/>
                </a:solidFill>
                <a:latin typeface="Varela Round"/>
                <a:ea typeface="Varela Round"/>
              </a:rPr>
              <a:t>https</a:t>
            </a:r>
            <a:r>
              <a:rPr lang="en-US" sz="2400" b="0" strike="noStrike" spc="-1" dirty="0">
                <a:solidFill>
                  <a:srgbClr val="505670"/>
                </a:solidFill>
                <a:latin typeface="Varela Round"/>
                <a:ea typeface="Varela Round"/>
              </a:rPr>
              <a:t>://</a:t>
            </a:r>
            <a:r>
              <a:rPr lang="en-US" sz="2400" b="0" strike="noStrike" spc="-1" dirty="0" smtClean="0">
                <a:solidFill>
                  <a:srgbClr val="505670"/>
                </a:solidFill>
                <a:latin typeface="Varela Round"/>
                <a:ea typeface="Varela Round"/>
              </a:rPr>
              <a:t>en.wikipedia.org/wiki/User_interface_design</a:t>
            </a:r>
            <a:endParaRPr lang="en-US" sz="2400" spc="-1" dirty="0">
              <a:solidFill>
                <a:srgbClr val="505670"/>
              </a:solidFill>
              <a:latin typeface="Varela Round"/>
              <a:ea typeface="Varela Round"/>
            </a:endParaRPr>
          </a:p>
          <a:p>
            <a:pPr>
              <a:lnSpc>
                <a:spcPct val="100000"/>
              </a:lnSpc>
            </a:pPr>
            <a:endParaRPr lang="en-US" sz="2400" b="0" strike="noStrike" spc="-1" dirty="0" smtClean="0">
              <a:solidFill>
                <a:srgbClr val="505670"/>
              </a:solidFill>
              <a:latin typeface="Varela Round"/>
              <a:ea typeface="Varela Round"/>
            </a:endParaRPr>
          </a:p>
        </p:txBody>
      </p:sp>
      <p:sp>
        <p:nvSpPr>
          <p:cNvPr id="4" name="CustomShape 16"/>
          <p:cNvSpPr/>
          <p:nvPr/>
        </p:nvSpPr>
        <p:spPr>
          <a:xfrm>
            <a:off x="990600" y="2057400"/>
            <a:ext cx="375840" cy="332280"/>
          </a:xfrm>
          <a:custGeom>
            <a:avLst/>
            <a:gdLst/>
            <a:ahLst/>
            <a:cxnLst/>
            <a:rect l="l" t="t" r="r" b="b"/>
            <a:pathLst>
              <a:path w="17228" h="15233">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solidFill>
              <a:schemeClr val="tx2">
                <a:lumMod val="60000"/>
                <a:lumOff val="40000"/>
              </a:schemeClr>
            </a:solidFill>
          </a:ln>
        </p:spPr>
        <p:style>
          <a:lnRef idx="0">
            <a:scrgbClr r="0" g="0" b="0"/>
          </a:lnRef>
          <a:fillRef idx="0">
            <a:scrgbClr r="0" g="0" b="0"/>
          </a:fillRef>
          <a:effectRef idx="0">
            <a:scrgbClr r="0" g="0" b="0"/>
          </a:effectRef>
          <a:fontRef idx="minor"/>
        </p:style>
      </p:sp>
      <p:sp>
        <p:nvSpPr>
          <p:cNvPr id="5" name="CustomShape 16"/>
          <p:cNvSpPr/>
          <p:nvPr/>
        </p:nvSpPr>
        <p:spPr>
          <a:xfrm>
            <a:off x="990600" y="3172920"/>
            <a:ext cx="375840" cy="332280"/>
          </a:xfrm>
          <a:custGeom>
            <a:avLst/>
            <a:gdLst/>
            <a:ahLst/>
            <a:cxnLst/>
            <a:rect l="l" t="t" r="r" b="b"/>
            <a:pathLst>
              <a:path w="17228" h="15233">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solidFill>
              <a:schemeClr val="tx2">
                <a:lumMod val="60000"/>
                <a:lumOff val="40000"/>
              </a:schemeClr>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smtClean="0">
                <a:solidFill>
                  <a:srgbClr val="979CB8"/>
                </a:solidFill>
                <a:latin typeface="Shadows Into Light"/>
                <a:ea typeface="Shadows Into Light"/>
              </a:rPr>
              <a:t>Credits</a:t>
            </a:r>
            <a:endParaRPr lang="en-US" sz="3000" b="0" strike="noStrike" spc="-1" dirty="0">
              <a:latin typeface="Arial"/>
            </a:endParaRPr>
          </a:p>
        </p:txBody>
      </p:sp>
      <p:sp>
        <p:nvSpPr>
          <p:cNvPr id="662" name="CustomShape 2"/>
          <p:cNvSpPr/>
          <p:nvPr/>
        </p:nvSpPr>
        <p:spPr>
          <a:xfrm>
            <a:off x="1479120" y="1918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pc="-1" dirty="0" smtClean="0">
                <a:solidFill>
                  <a:srgbClr val="505670"/>
                </a:solidFill>
                <a:latin typeface="Varela Round"/>
                <a:ea typeface="Varela Round"/>
              </a:rPr>
              <a:t>Tool used to make images </a:t>
            </a:r>
            <a:r>
              <a:rPr lang="en-US" sz="2400" spc="-1" dirty="0" err="1" smtClean="0">
                <a:solidFill>
                  <a:srgbClr val="505670"/>
                </a:solidFill>
                <a:latin typeface="Varela Round"/>
                <a:ea typeface="Varela Round"/>
                <a:hlinkClick r:id="rId2"/>
              </a:rPr>
              <a:t>Balsamiq</a:t>
            </a:r>
            <a:r>
              <a:rPr lang="en-US" sz="2400" spc="-1" dirty="0" smtClean="0">
                <a:solidFill>
                  <a:srgbClr val="505670"/>
                </a:solidFill>
                <a:latin typeface="Varela Round"/>
                <a:ea typeface="Varela Round"/>
              </a:rPr>
              <a:t>.</a:t>
            </a:r>
            <a:endParaRPr lang="en-US" sz="2400" spc="-1" dirty="0" smtClean="0">
              <a:solidFill>
                <a:srgbClr val="505670"/>
              </a:solidFill>
              <a:latin typeface="Varela Round"/>
              <a:ea typeface="Varela Round"/>
            </a:endParaRPr>
          </a:p>
          <a:p>
            <a:pPr>
              <a:lnSpc>
                <a:spcPct val="100000"/>
              </a:lnSpc>
            </a:pPr>
            <a:endParaRPr lang="en-US" sz="2400" b="0" strike="noStrike" spc="-1" dirty="0">
              <a:latin typeface="Arial"/>
            </a:endParaRPr>
          </a:p>
          <a:p>
            <a:pPr>
              <a:lnSpc>
                <a:spcPct val="100000"/>
              </a:lnSpc>
            </a:pPr>
            <a:r>
              <a:rPr lang="en-US" sz="2400" b="0" strike="noStrike" spc="-1" dirty="0" smtClean="0">
                <a:solidFill>
                  <a:srgbClr val="505670"/>
                </a:solidFill>
                <a:latin typeface="Varela Round"/>
                <a:ea typeface="Varela Round"/>
              </a:rPr>
              <a:t>Some images taken from </a:t>
            </a:r>
            <a:r>
              <a:rPr lang="en-US" sz="2400" spc="-1" dirty="0" err="1" smtClean="0">
                <a:solidFill>
                  <a:srgbClr val="505670"/>
                </a:solidFill>
                <a:latin typeface="Varela Round"/>
                <a:hlinkClick r:id="rId3"/>
              </a:rPr>
              <a:t>GoodUI</a:t>
            </a:r>
            <a:r>
              <a:rPr lang="en-US" sz="2400" spc="-1" dirty="0" smtClean="0">
                <a:solidFill>
                  <a:srgbClr val="505670"/>
                </a:solidFill>
                <a:latin typeface="Varela Round"/>
              </a:rPr>
              <a:t>.</a:t>
            </a:r>
          </a:p>
          <a:p>
            <a:pPr>
              <a:lnSpc>
                <a:spcPct val="100000"/>
              </a:lnSpc>
            </a:pPr>
            <a:endParaRPr lang="en-US" sz="2400" spc="-1" dirty="0" smtClean="0">
              <a:solidFill>
                <a:srgbClr val="505670"/>
              </a:solidFill>
              <a:latin typeface="Varela Round"/>
              <a:ea typeface="Varela Round"/>
            </a:endParaRPr>
          </a:p>
          <a:p>
            <a:r>
              <a:rPr lang="en-US" sz="2400" spc="-1" dirty="0" smtClean="0">
                <a:solidFill>
                  <a:srgbClr val="505670"/>
                </a:solidFill>
                <a:latin typeface="Varela Round"/>
                <a:ea typeface="Varela Round"/>
              </a:rPr>
              <a:t>Trinculo presentation </a:t>
            </a:r>
            <a:r>
              <a:rPr lang="en-US" sz="2400" spc="-1" dirty="0" smtClean="0">
                <a:solidFill>
                  <a:srgbClr val="505670"/>
                </a:solidFill>
                <a:latin typeface="Varela Round"/>
                <a:ea typeface="Varela Round"/>
              </a:rPr>
              <a:t>template by </a:t>
            </a:r>
            <a:r>
              <a:rPr lang="en-US" sz="2400" u="sng" spc="-1" dirty="0" err="1" smtClean="0">
                <a:solidFill>
                  <a:srgbClr val="0000FF"/>
                </a:solidFill>
                <a:latin typeface="Varela Round"/>
                <a:ea typeface="Varela Round"/>
                <a:hlinkClick r:id="rId4"/>
              </a:rPr>
              <a:t>SlidesCarnival</a:t>
            </a:r>
            <a:r>
              <a:rPr lang="en-US" sz="2400" u="sng" spc="-1" dirty="0" smtClean="0">
                <a:solidFill>
                  <a:srgbClr val="0000FF"/>
                </a:solidFill>
                <a:latin typeface="Varela Round"/>
                <a:ea typeface="Varela Round"/>
              </a:rPr>
              <a:t>.</a:t>
            </a:r>
          </a:p>
          <a:p>
            <a:r>
              <a:rPr lang="en-US" sz="2400" u="sng" spc="-1" dirty="0" smtClean="0">
                <a:solidFill>
                  <a:srgbClr val="0000FF"/>
                </a:solidFill>
                <a:latin typeface="Varela Round"/>
                <a:ea typeface="Varela Round"/>
              </a:rPr>
              <a:t> </a:t>
            </a:r>
            <a:endParaRPr lang="en-US" sz="2400" spc="-1" dirty="0" smtClean="0"/>
          </a:p>
        </p:txBody>
      </p:sp>
      <p:sp>
        <p:nvSpPr>
          <p:cNvPr id="4" name="CustomShape 16"/>
          <p:cNvSpPr/>
          <p:nvPr/>
        </p:nvSpPr>
        <p:spPr>
          <a:xfrm>
            <a:off x="1071960" y="2057400"/>
            <a:ext cx="375840" cy="332280"/>
          </a:xfrm>
          <a:custGeom>
            <a:avLst/>
            <a:gdLst/>
            <a:ahLst/>
            <a:cxnLst/>
            <a:rect l="l" t="t" r="r" b="b"/>
            <a:pathLst>
              <a:path w="17228" h="15233">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solidFill>
              <a:schemeClr val="tx2">
                <a:lumMod val="60000"/>
                <a:lumOff val="40000"/>
              </a:schemeClr>
            </a:solidFill>
          </a:ln>
        </p:spPr>
        <p:style>
          <a:lnRef idx="0">
            <a:scrgbClr r="0" g="0" b="0"/>
          </a:lnRef>
          <a:fillRef idx="0">
            <a:scrgbClr r="0" g="0" b="0"/>
          </a:fillRef>
          <a:effectRef idx="0">
            <a:scrgbClr r="0" g="0" b="0"/>
          </a:effectRef>
          <a:fontRef idx="minor"/>
        </p:style>
      </p:sp>
      <p:sp>
        <p:nvSpPr>
          <p:cNvPr id="5" name="CustomShape 16"/>
          <p:cNvSpPr/>
          <p:nvPr/>
        </p:nvSpPr>
        <p:spPr>
          <a:xfrm>
            <a:off x="1071960" y="2791920"/>
            <a:ext cx="375840" cy="332280"/>
          </a:xfrm>
          <a:custGeom>
            <a:avLst/>
            <a:gdLst/>
            <a:ahLst/>
            <a:cxnLst/>
            <a:rect l="l" t="t" r="r" b="b"/>
            <a:pathLst>
              <a:path w="17228" h="15233">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solidFill>
              <a:schemeClr val="tx2">
                <a:lumMod val="60000"/>
                <a:lumOff val="40000"/>
              </a:schemeClr>
            </a:solidFill>
          </a:ln>
        </p:spPr>
        <p:style>
          <a:lnRef idx="0">
            <a:scrgbClr r="0" g="0" b="0"/>
          </a:lnRef>
          <a:fillRef idx="0">
            <a:scrgbClr r="0" g="0" b="0"/>
          </a:fillRef>
          <a:effectRef idx="0">
            <a:scrgbClr r="0" g="0" b="0"/>
          </a:effectRef>
          <a:fontRef idx="minor"/>
        </p:style>
      </p:sp>
      <p:sp>
        <p:nvSpPr>
          <p:cNvPr id="6" name="CustomShape 16"/>
          <p:cNvSpPr/>
          <p:nvPr/>
        </p:nvSpPr>
        <p:spPr>
          <a:xfrm>
            <a:off x="1066800" y="3505200"/>
            <a:ext cx="375840" cy="332280"/>
          </a:xfrm>
          <a:custGeom>
            <a:avLst/>
            <a:gdLst/>
            <a:ahLst/>
            <a:cxnLst/>
            <a:rect l="l" t="t" r="r" b="b"/>
            <a:pathLst>
              <a:path w="17228" h="15233">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solidFill>
              <a:schemeClr val="tx2">
                <a:lumMod val="60000"/>
                <a:lumOff val="40000"/>
              </a:schemeClr>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1404720" y="2882520"/>
            <a:ext cx="6901080" cy="109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a:solidFill>
                  <a:srgbClr val="505670"/>
                </a:solidFill>
                <a:latin typeface="+mj-lt"/>
                <a:ea typeface="Shadows Into Light"/>
              </a:rPr>
              <a:t>What happens if we have to explain </a:t>
            </a:r>
            <a:r>
              <a:rPr lang="en-US" sz="3000" b="0" strike="noStrike" spc="-1" dirty="0" smtClean="0">
                <a:solidFill>
                  <a:srgbClr val="505670"/>
                </a:solidFill>
                <a:latin typeface="+mj-lt"/>
                <a:ea typeface="Shadows Into Light"/>
              </a:rPr>
              <a:t>it ?</a:t>
            </a:r>
            <a:endParaRPr lang="en-US" sz="3000" b="0" strike="noStrike" spc="-1" dirty="0" smtClean="0">
              <a:latin typeface="+mj-lt"/>
            </a:endParaRPr>
          </a:p>
          <a:p>
            <a:pPr algn="ctr">
              <a:lnSpc>
                <a:spcPct val="100000"/>
              </a:lnSpc>
            </a:pPr>
            <a:r>
              <a:rPr lang="en-US" sz="3000" b="0" strike="noStrike" spc="-1" dirty="0" smtClean="0">
                <a:solidFill>
                  <a:srgbClr val="505670"/>
                </a:solidFill>
                <a:latin typeface="+mj-lt"/>
                <a:ea typeface="Shadows Into Light"/>
              </a:rPr>
              <a:t>Or</a:t>
            </a:r>
            <a:r>
              <a:rPr smtClean="0">
                <a:latin typeface="+mj-lt"/>
              </a:rPr>
              <a:t/>
            </a:r>
            <a:br>
              <a:rPr smtClean="0">
                <a:latin typeface="+mj-lt"/>
              </a:rPr>
            </a:br>
            <a:r>
              <a:rPr lang="en-US" sz="3000" b="0" strike="noStrike" spc="-1" dirty="0" smtClean="0">
                <a:solidFill>
                  <a:srgbClr val="505670"/>
                </a:solidFill>
                <a:latin typeface="+mj-lt"/>
                <a:ea typeface="Shadows Into Light"/>
              </a:rPr>
              <a:t>The result of a poor UI ?</a:t>
            </a:r>
            <a:endParaRPr lang="en-US" sz="3000" b="0" strike="noStrike" spc="-1"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a:solidFill>
                  <a:srgbClr val="979CB8"/>
                </a:solidFill>
                <a:latin typeface="Shadows Into Light"/>
                <a:ea typeface="Shadows Into Light"/>
              </a:rPr>
              <a:t>Summary</a:t>
            </a:r>
            <a:endParaRPr lang="en-US" sz="3000" b="0" strike="noStrike" spc="-1" dirty="0">
              <a:latin typeface="Arial"/>
            </a:endParaRPr>
          </a:p>
        </p:txBody>
      </p:sp>
      <p:sp>
        <p:nvSpPr>
          <p:cNvPr id="664" name="CustomShape 2"/>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sp>
      <p:sp>
        <p:nvSpPr>
          <p:cNvPr id="16" name="CustomShape 2"/>
          <p:cNvSpPr/>
          <p:nvPr/>
        </p:nvSpPr>
        <p:spPr>
          <a:xfrm>
            <a:off x="1143000" y="3309360"/>
            <a:ext cx="7055280" cy="1643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520">
              <a:lnSpc>
                <a:spcPct val="100000"/>
              </a:lnSpc>
              <a:buClr>
                <a:srgbClr val="505670"/>
              </a:buClr>
              <a:buFont typeface="Varela Round"/>
              <a:buChar char="▧"/>
            </a:pPr>
            <a:r>
              <a:rPr lang="en-US" sz="2400" b="0" strike="noStrike" spc="-1">
                <a:solidFill>
                  <a:srgbClr val="505670"/>
                </a:solidFill>
                <a:latin typeface="Varela Round"/>
                <a:ea typeface="Varela Round"/>
              </a:rPr>
              <a:t>Place the user in control</a:t>
            </a:r>
            <a:endParaRPr lang="en-US" sz="2400" b="0" strike="noStrike" spc="-1">
              <a:latin typeface="Arial"/>
            </a:endParaRPr>
          </a:p>
          <a:p>
            <a:pPr marL="457200" indent="-227520">
              <a:lnSpc>
                <a:spcPct val="100000"/>
              </a:lnSpc>
              <a:buClr>
                <a:srgbClr val="505670"/>
              </a:buClr>
              <a:buFont typeface="Varela Round"/>
              <a:buChar char="▧"/>
            </a:pPr>
            <a:r>
              <a:rPr lang="en-US" sz="2400" b="0" strike="noStrike" spc="-1">
                <a:solidFill>
                  <a:srgbClr val="505670"/>
                </a:solidFill>
                <a:latin typeface="Varela Round"/>
                <a:ea typeface="Varela Round"/>
              </a:rPr>
              <a:t>Reduce the user’s memory load</a:t>
            </a:r>
            <a:endParaRPr lang="en-US" sz="2400" b="0" strike="noStrike" spc="-1">
              <a:latin typeface="Arial"/>
            </a:endParaRPr>
          </a:p>
          <a:p>
            <a:pPr marL="457200" indent="-227520">
              <a:lnSpc>
                <a:spcPct val="100000"/>
              </a:lnSpc>
              <a:buClr>
                <a:srgbClr val="505670"/>
              </a:buClr>
              <a:buFont typeface="Varela Round"/>
              <a:buChar char="▧"/>
            </a:pPr>
            <a:r>
              <a:rPr lang="en-US" sz="2400" b="0" strike="noStrike" spc="-1">
                <a:solidFill>
                  <a:srgbClr val="505670"/>
                </a:solidFill>
                <a:latin typeface="Varela Round"/>
                <a:ea typeface="Varela Round"/>
              </a:rPr>
              <a:t>Make the interface consistent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7" name="CustomShape 2"/>
          <p:cNvSpPr/>
          <p:nvPr/>
        </p:nvSpPr>
        <p:spPr>
          <a:xfrm>
            <a:off x="1180200" y="995640"/>
            <a:ext cx="7086960" cy="909360"/>
          </a:xfrm>
          <a:prstGeom prst="rect">
            <a:avLst/>
          </a:prstGeom>
          <a:noFill/>
          <a:ln>
            <a:noFill/>
          </a:ln>
        </p:spPr>
        <p:style>
          <a:lnRef idx="0">
            <a:scrgbClr r="0" g="0" b="0"/>
          </a:lnRef>
          <a:fillRef idx="0">
            <a:scrgbClr r="0" g="0" b="0"/>
          </a:fillRef>
          <a:effectRef idx="0">
            <a:scrgbClr r="0" g="0" b="0"/>
          </a:effectRef>
          <a:fontRef idx="minor"/>
        </p:style>
      </p:sp>
      <p:sp>
        <p:nvSpPr>
          <p:cNvPr id="20" name="CustomShape 2"/>
          <p:cNvSpPr/>
          <p:nvPr/>
        </p:nvSpPr>
        <p:spPr>
          <a:xfrm>
            <a:off x="1332600" y="2062440"/>
            <a:ext cx="7086960" cy="909360"/>
          </a:xfrm>
          <a:prstGeom prst="rect">
            <a:avLst/>
          </a:prstGeom>
          <a:noFill/>
          <a:ln>
            <a:noFill/>
          </a:ln>
        </p:spPr>
        <p:style>
          <a:lnRef idx="0">
            <a:scrgbClr r="0" g="0" b="0"/>
          </a:lnRef>
          <a:fillRef idx="0">
            <a:scrgbClr r="0" g="0" b="0"/>
          </a:fillRef>
          <a:effectRef idx="0">
            <a:scrgbClr r="0" g="0" b="0"/>
          </a:effectRef>
          <a:fontRef idx="minor"/>
        </p:style>
        <p:txBody>
          <a:bodyPr/>
          <a:lstStyle/>
          <a:p>
            <a:r>
              <a:rPr lang="en-US" sz="3000" spc="-1" dirty="0" smtClean="0">
                <a:solidFill>
                  <a:srgbClr val="979CB8"/>
                </a:solidFill>
                <a:latin typeface="Shadows Into Light"/>
                <a:ea typeface="Shadows Into Light"/>
              </a:rPr>
              <a:t>Keep calm and follow the Golden Rules:</a:t>
            </a:r>
          </a:p>
        </p:txBody>
      </p:sp>
      <p:sp>
        <p:nvSpPr>
          <p:cNvPr id="21" name="CustomShape 33"/>
          <p:cNvSpPr/>
          <p:nvPr/>
        </p:nvSpPr>
        <p:spPr>
          <a:xfrm>
            <a:off x="950160" y="2167200"/>
            <a:ext cx="345240" cy="347400"/>
          </a:xfrm>
          <a:custGeom>
            <a:avLst/>
            <a:gdLst/>
            <a:ahLst/>
            <a:cxnLst/>
            <a:rect l="l" t="t" r="r" b="b"/>
            <a:pathLst>
              <a:path w="15842" h="15938">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0070C0"/>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3031920" y="1006920"/>
            <a:ext cx="4960080" cy="1545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9600" spc="-1" dirty="0" smtClean="0">
                <a:solidFill>
                  <a:srgbClr val="01ABCF"/>
                </a:solidFill>
                <a:latin typeface="Shadows Into Light"/>
                <a:ea typeface="Shadows Into Light"/>
              </a:rPr>
              <a:t>Thanks</a:t>
            </a:r>
            <a:r>
              <a:rPr lang="en-US" sz="9600" b="0" strike="noStrike" spc="-1" dirty="0" smtClean="0">
                <a:solidFill>
                  <a:srgbClr val="01ABCF"/>
                </a:solidFill>
                <a:latin typeface="Shadows Into Light"/>
                <a:ea typeface="Shadows Into Light"/>
              </a:rPr>
              <a:t>!</a:t>
            </a:r>
            <a:endParaRPr lang="en-US" sz="9600" b="0" strike="noStrike" spc="-1" dirty="0">
              <a:latin typeface="Arial"/>
            </a:endParaRPr>
          </a:p>
        </p:txBody>
      </p:sp>
      <p:sp>
        <p:nvSpPr>
          <p:cNvPr id="701" name="CustomShape 2"/>
          <p:cNvSpPr/>
          <p:nvPr/>
        </p:nvSpPr>
        <p:spPr>
          <a:xfrm>
            <a:off x="3031920" y="2215800"/>
            <a:ext cx="48700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4800" b="0" strike="noStrike" spc="-1" dirty="0" smtClean="0">
                <a:solidFill>
                  <a:srgbClr val="505670"/>
                </a:solidFill>
                <a:latin typeface="Shadows Into Light"/>
                <a:ea typeface="Shadows Into Light"/>
              </a:rPr>
              <a:t>Any Questions? </a:t>
            </a:r>
            <a:endParaRPr lang="en-US" sz="4800" b="0" strike="noStrike" spc="-1" dirty="0">
              <a:latin typeface="Arial"/>
            </a:endParaRPr>
          </a:p>
        </p:txBody>
      </p:sp>
      <p:sp>
        <p:nvSpPr>
          <p:cNvPr id="702" name="CustomShape 3"/>
          <p:cNvSpPr/>
          <p:nvPr/>
        </p:nvSpPr>
        <p:spPr>
          <a:xfrm>
            <a:off x="3031920" y="3091080"/>
            <a:ext cx="4960080" cy="2090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2400" b="0" strike="noStrike" spc="-1" dirty="0" smtClean="0">
              <a:solidFill>
                <a:srgbClr val="01ABCF"/>
              </a:solidFill>
              <a:latin typeface="Varela Round"/>
              <a:ea typeface="Varela Round"/>
            </a:endParaRPr>
          </a:p>
          <a:p>
            <a:pPr>
              <a:lnSpc>
                <a:spcPct val="100000"/>
              </a:lnSpc>
            </a:pPr>
            <a:r>
              <a:rPr lang="en-US" sz="2400" b="0" strike="noStrike" spc="-1" dirty="0" smtClean="0">
                <a:solidFill>
                  <a:srgbClr val="01ABCF"/>
                </a:solidFill>
                <a:latin typeface="Varela Round"/>
                <a:ea typeface="Varela Round"/>
              </a:rPr>
              <a:t>Further you can find me with this name </a:t>
            </a:r>
            <a:r>
              <a:rPr lang="en-US" sz="2400" spc="-1" dirty="0" smtClean="0">
                <a:solidFill>
                  <a:srgbClr val="505670"/>
                </a:solidFill>
                <a:latin typeface="Shadows Into Light"/>
                <a:ea typeface="Shadows Into Light"/>
              </a:rPr>
              <a:t>@</a:t>
            </a:r>
            <a:r>
              <a:rPr lang="en-US" sz="2400" spc="-1" dirty="0" err="1" smtClean="0">
                <a:solidFill>
                  <a:srgbClr val="505670"/>
                </a:solidFill>
                <a:latin typeface="Shadows Into Light"/>
                <a:ea typeface="Shadows Into Light"/>
              </a:rPr>
              <a:t>CodingKeeda</a:t>
            </a:r>
            <a:r>
              <a:rPr lang="en-US" sz="2400" spc="-1" dirty="0" smtClean="0">
                <a:solidFill>
                  <a:srgbClr val="505670"/>
                </a:solidFill>
                <a:latin typeface="Shadows Into Light"/>
                <a:ea typeface="Shadows Into Light"/>
              </a:rPr>
              <a:t> </a:t>
            </a:r>
            <a:r>
              <a:rPr lang="en-US" sz="2400" b="0" strike="noStrike" spc="-1" dirty="0" smtClean="0">
                <a:solidFill>
                  <a:srgbClr val="01ABCF"/>
                </a:solidFill>
                <a:latin typeface="Varela Round"/>
                <a:ea typeface="Varela Round"/>
              </a:rPr>
              <a:t>on these platforms.</a:t>
            </a:r>
            <a:endParaRPr lang="en-US" sz="2400" b="0" strike="noStrike" spc="-1" dirty="0">
              <a:latin typeface="Arial"/>
            </a:endParaRPr>
          </a:p>
        </p:txBody>
      </p:sp>
      <p:pic>
        <p:nvPicPr>
          <p:cNvPr id="2050" name="Picture 2" descr="E:\Soft_Engg_PPT\Starting_Humour\JSfiddle-blue-w-type.sh.png">
            <a:hlinkClick r:id="rId2"/>
          </p:cNvPr>
          <p:cNvPicPr>
            <a:picLocks noChangeAspect="1" noChangeArrowheads="1"/>
          </p:cNvPicPr>
          <p:nvPr/>
        </p:nvPicPr>
        <p:blipFill>
          <a:blip r:embed="rId3" cstate="print"/>
          <a:srcRect/>
          <a:stretch>
            <a:fillRect/>
          </a:stretch>
        </p:blipFill>
        <p:spPr bwMode="auto">
          <a:xfrm>
            <a:off x="3124200" y="4724400"/>
            <a:ext cx="1447800" cy="1447800"/>
          </a:xfrm>
          <a:prstGeom prst="rect">
            <a:avLst/>
          </a:prstGeom>
          <a:noFill/>
        </p:spPr>
      </p:pic>
      <p:pic>
        <p:nvPicPr>
          <p:cNvPr id="2051" name="Picture 3" descr="E:\Soft_Engg_PPT\Starting_Humour\NuGet-Logo-2.png">
            <a:hlinkClick r:id="rId4"/>
          </p:cNvPr>
          <p:cNvPicPr>
            <a:picLocks noChangeAspect="1" noChangeArrowheads="1"/>
          </p:cNvPicPr>
          <p:nvPr/>
        </p:nvPicPr>
        <p:blipFill>
          <a:blip r:embed="rId5" cstate="print"/>
          <a:srcRect/>
          <a:stretch>
            <a:fillRect/>
          </a:stretch>
        </p:blipFill>
        <p:spPr bwMode="auto">
          <a:xfrm>
            <a:off x="5715000" y="5029200"/>
            <a:ext cx="2590800" cy="940460"/>
          </a:xfrm>
          <a:prstGeom prst="rect">
            <a:avLst/>
          </a:prstGeom>
          <a:noFill/>
        </p:spPr>
      </p:pic>
      <p:pic>
        <p:nvPicPr>
          <p:cNvPr id="2052" name="Picture 4" descr="C:\Users\axb35940\Desktop\download.png">
            <a:hlinkClick r:id="rId6"/>
          </p:cNvPr>
          <p:cNvPicPr>
            <a:picLocks noChangeAspect="1" noChangeArrowheads="1"/>
          </p:cNvPicPr>
          <p:nvPr/>
        </p:nvPicPr>
        <p:blipFill>
          <a:blip r:embed="rId7"/>
          <a:srcRect/>
          <a:stretch>
            <a:fillRect/>
          </a:stretch>
        </p:blipFill>
        <p:spPr bwMode="auto">
          <a:xfrm>
            <a:off x="4572000" y="4876800"/>
            <a:ext cx="1066800" cy="1066800"/>
          </a:xfrm>
          <a:prstGeom prst="rect">
            <a:avLst/>
          </a:prstGeom>
          <a:noFill/>
        </p:spPr>
      </p:pic>
      <p:pic>
        <p:nvPicPr>
          <p:cNvPr id="2053" name="Picture 5" descr="C:\Users\axb35940\Desktop\23957.png">
            <a:hlinkClick r:id="rId8"/>
          </p:cNvPr>
          <p:cNvPicPr>
            <a:picLocks noChangeAspect="1" noChangeArrowheads="1"/>
          </p:cNvPicPr>
          <p:nvPr/>
        </p:nvPicPr>
        <p:blipFill>
          <a:blip r:embed="rId9"/>
          <a:srcRect/>
          <a:stretch>
            <a:fillRect/>
          </a:stretch>
        </p:blipFill>
        <p:spPr bwMode="auto">
          <a:xfrm>
            <a:off x="1997075" y="4892675"/>
            <a:ext cx="1127125" cy="1127125"/>
          </a:xfrm>
          <a:prstGeom prst="rect">
            <a:avLst/>
          </a:prstGeom>
          <a:noFill/>
        </p:spPr>
      </p:pic>
      <p:pic>
        <p:nvPicPr>
          <p:cNvPr id="2055" name="Picture 7" descr="C:\Users\axb35940\Desktop\twitter-icon-download-18.png">
            <a:hlinkClick r:id="rId10"/>
          </p:cNvPr>
          <p:cNvPicPr>
            <a:picLocks noChangeAspect="1" noChangeArrowheads="1"/>
          </p:cNvPicPr>
          <p:nvPr/>
        </p:nvPicPr>
        <p:blipFill>
          <a:blip r:embed="rId11"/>
          <a:srcRect/>
          <a:stretch>
            <a:fillRect/>
          </a:stretch>
        </p:blipFill>
        <p:spPr bwMode="auto">
          <a:xfrm>
            <a:off x="761999" y="4876800"/>
            <a:ext cx="1295401" cy="1295400"/>
          </a:xfrm>
          <a:prstGeom prst="rect">
            <a:avLst/>
          </a:prstGeom>
          <a:noFill/>
        </p:spPr>
      </p:pic>
      <p:pic>
        <p:nvPicPr>
          <p:cNvPr id="2056" name="Picture 8" descr="C:\Users\axb35940\Desktop\download.jpg"/>
          <p:cNvPicPr>
            <a:picLocks noChangeAspect="1" noChangeArrowheads="1"/>
          </p:cNvPicPr>
          <p:nvPr/>
        </p:nvPicPr>
        <p:blipFill>
          <a:blip r:embed="rId12"/>
          <a:srcRect/>
          <a:stretch>
            <a:fillRect/>
          </a:stretch>
        </p:blipFill>
        <p:spPr bwMode="auto">
          <a:xfrm>
            <a:off x="1285875" y="1143000"/>
            <a:ext cx="1304925" cy="1428750"/>
          </a:xfrm>
          <a:prstGeom prst="rect">
            <a:avLst/>
          </a:prstGeom>
          <a:noFill/>
          <a:ln>
            <a:solidFill>
              <a:schemeClr val="tx1"/>
            </a:solidFill>
            <a:prstDash val="lgDashDotDot"/>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877680" y="2969520"/>
            <a:ext cx="7315920" cy="764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0" strike="noStrike" spc="-1" dirty="0">
                <a:solidFill>
                  <a:srgbClr val="FFFFFF"/>
                </a:solidFill>
                <a:latin typeface="+mj-lt"/>
                <a:ea typeface="Varela Round"/>
              </a:rPr>
              <a:t>	Google Wave that failed due to its poor UI design.</a:t>
            </a:r>
            <a:endParaRPr lang="en-US" sz="2000" b="0" strike="noStrike" spc="-1" dirty="0">
              <a:latin typeface="+mj-lt"/>
            </a:endParaRPr>
          </a:p>
        </p:txBody>
      </p:sp>
      <p:sp>
        <p:nvSpPr>
          <p:cNvPr id="578" name="CustomShape 2"/>
          <p:cNvSpPr/>
          <p:nvPr/>
        </p:nvSpPr>
        <p:spPr>
          <a:xfrm>
            <a:off x="1484280" y="2990400"/>
            <a:ext cx="344520" cy="41364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 name="Picture 575"/>
          <p:cNvPicPr/>
          <p:nvPr/>
        </p:nvPicPr>
        <p:blipFill>
          <a:blip r:embed="rId2"/>
          <a:stretch/>
        </p:blipFill>
        <p:spPr>
          <a:xfrm>
            <a:off x="76200" y="228600"/>
            <a:ext cx="8915400" cy="6400800"/>
          </a:xfrm>
          <a:prstGeom prst="rect">
            <a:avLst/>
          </a:prstGeom>
          <a:ln>
            <a:solidFill>
              <a:srgbClr val="000000"/>
            </a:solid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a:solidFill>
                  <a:srgbClr val="979CB8"/>
                </a:solidFill>
                <a:latin typeface="+mj-lt"/>
                <a:ea typeface="Shadows Into Light"/>
              </a:rPr>
              <a:t>What should we do to make a good UI?</a:t>
            </a:r>
            <a:endParaRPr lang="en-US" sz="3000" b="0" strike="noStrike" spc="-1" dirty="0">
              <a:latin typeface="+mj-lt"/>
            </a:endParaRPr>
          </a:p>
        </p:txBody>
      </p:sp>
      <p:sp>
        <p:nvSpPr>
          <p:cNvPr id="580" name="CustomShape 2"/>
          <p:cNvSpPr/>
          <p:nvPr/>
        </p:nvSpPr>
        <p:spPr>
          <a:xfrm>
            <a:off x="4954680" y="2172600"/>
            <a:ext cx="3091320" cy="3495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0" strike="noStrike" spc="-1" dirty="0">
                <a:solidFill>
                  <a:srgbClr val="505670"/>
                </a:solidFill>
                <a:latin typeface="Varela Round"/>
                <a:ea typeface="Varela Round"/>
              </a:rPr>
              <a:t>We should follow </a:t>
            </a:r>
            <a:r>
              <a:rPr lang="en-US" sz="2000" b="0" strike="noStrike" spc="-1" dirty="0">
                <a:solidFill>
                  <a:srgbClr val="0066B3"/>
                </a:solidFill>
                <a:latin typeface="Varela Round"/>
                <a:ea typeface="Varela Round"/>
              </a:rPr>
              <a:t>the Three Golden Rules</a:t>
            </a:r>
            <a:r>
              <a:rPr lang="en-US" sz="2000" b="0" strike="noStrike" spc="-1" dirty="0">
                <a:solidFill>
                  <a:srgbClr val="505670"/>
                </a:solidFill>
                <a:latin typeface="Varela Round"/>
                <a:ea typeface="Varela Round"/>
              </a:rPr>
              <a:t> coined by Mr. </a:t>
            </a:r>
            <a:r>
              <a:rPr lang="en-US" sz="2000" spc="-1" dirty="0">
                <a:solidFill>
                  <a:srgbClr val="0066B3"/>
                </a:solidFill>
                <a:latin typeface="Varela Round"/>
                <a:ea typeface="Varela Round"/>
              </a:rPr>
              <a:t>Theo Mandel, Ph.D.</a:t>
            </a:r>
          </a:p>
          <a:p>
            <a:pPr>
              <a:lnSpc>
                <a:spcPct val="100000"/>
              </a:lnSpc>
            </a:pPr>
            <a:endParaRPr lang="en-US" sz="2000" b="0" strike="noStrike" spc="-1" dirty="0">
              <a:latin typeface="Arial"/>
            </a:endParaRPr>
          </a:p>
          <a:p>
            <a:pPr>
              <a:lnSpc>
                <a:spcPct val="100000"/>
              </a:lnSpc>
            </a:pPr>
            <a:r>
              <a:rPr lang="en-US" sz="2000" b="0" strike="noStrike" spc="-1" dirty="0">
                <a:solidFill>
                  <a:srgbClr val="505670"/>
                </a:solidFill>
                <a:latin typeface="Varela Round"/>
                <a:ea typeface="Varela Round"/>
              </a:rPr>
              <a:t>The basis for a set of UI design </a:t>
            </a:r>
            <a:r>
              <a:rPr lang="en-US" sz="2000" b="0" strike="noStrike" spc="-1" dirty="0">
                <a:solidFill>
                  <a:srgbClr val="505670"/>
                </a:solidFill>
                <a:latin typeface="+mj-lt"/>
                <a:ea typeface="Varela Round"/>
              </a:rPr>
              <a:t>principles</a:t>
            </a:r>
            <a:r>
              <a:rPr lang="en-US" sz="2000" b="0" strike="noStrike" spc="-1" dirty="0">
                <a:solidFill>
                  <a:srgbClr val="505670"/>
                </a:solidFill>
                <a:latin typeface="Varela Round"/>
                <a:ea typeface="Varela Round"/>
              </a:rPr>
              <a:t> that guide this important aspect of software </a:t>
            </a:r>
            <a:r>
              <a:rPr lang="en-US" sz="2000" b="0" strike="noStrike" spc="-1" dirty="0" smtClean="0">
                <a:solidFill>
                  <a:srgbClr val="505670"/>
                </a:solidFill>
                <a:latin typeface="Varela Round"/>
                <a:ea typeface="Varela Round"/>
              </a:rPr>
              <a:t>design.</a:t>
            </a:r>
            <a:endParaRPr lang="en-US" sz="2000" b="0" strike="noStrike" spc="-1" dirty="0">
              <a:latin typeface="Arial"/>
            </a:endParaRPr>
          </a:p>
        </p:txBody>
      </p:sp>
      <p:pic>
        <p:nvPicPr>
          <p:cNvPr id="581" name="Picture 580"/>
          <p:cNvPicPr/>
          <p:nvPr/>
        </p:nvPicPr>
        <p:blipFill>
          <a:blip r:embed="rId2"/>
          <a:stretch/>
        </p:blipFill>
        <p:spPr>
          <a:xfrm>
            <a:off x="1609920" y="2355120"/>
            <a:ext cx="2237400" cy="2856600"/>
          </a:xfrm>
          <a:prstGeom prst="rect">
            <a:avLst/>
          </a:prstGeom>
          <a:ln>
            <a:solidFill>
              <a:srgbClr val="999999"/>
            </a:solidFill>
          </a:ln>
        </p:spPr>
      </p:pic>
      <p:sp>
        <p:nvSpPr>
          <p:cNvPr id="582" name="CustomShape 3"/>
          <p:cNvSpPr/>
          <p:nvPr/>
        </p:nvSpPr>
        <p:spPr>
          <a:xfrm>
            <a:off x="4986000" y="3499560"/>
            <a:ext cx="1780560" cy="3348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200"/>
            </a:solidFill>
            <a:round/>
          </a:ln>
        </p:spPr>
        <p:style>
          <a:lnRef idx="0">
            <a:scrgbClr r="0" g="0" b="0"/>
          </a:lnRef>
          <a:fillRef idx="0">
            <a:scrgbClr r="0" g="0" b="0"/>
          </a:fillRef>
          <a:effectRef idx="0">
            <a:scrgbClr r="0" g="0" b="0"/>
          </a:effectRef>
          <a:fontRef idx="minor"/>
        </p:style>
      </p:sp>
      <p:sp>
        <p:nvSpPr>
          <p:cNvPr id="583" name="CustomShape 4"/>
          <p:cNvSpPr/>
          <p:nvPr/>
        </p:nvSpPr>
        <p:spPr>
          <a:xfrm>
            <a:off x="4944960" y="3547080"/>
            <a:ext cx="1794240" cy="40320"/>
          </a:xfrm>
          <a:custGeom>
            <a:avLst/>
            <a:gdLst/>
            <a:ahLst/>
            <a:cxnLst/>
            <a:rect l="l" t="t" r="r" b="b"/>
            <a:pathLst>
              <a:path w="127108" h="1657">
                <a:moveTo>
                  <a:pt x="0" y="1657"/>
                </a:moveTo>
                <a:cubicBezTo>
                  <a:pt x="42249" y="-1531"/>
                  <a:pt x="84738" y="1008"/>
                  <a:pt x="127108" y="1008"/>
                </a:cubicBezTo>
              </a:path>
            </a:pathLst>
          </a:custGeom>
          <a:noFill/>
          <a:ln w="9360" cap="rnd">
            <a:solidFill>
              <a:srgbClr val="FFF200"/>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
        <p:nvSpPr>
          <p:cNvPr id="584" name="CustomShape 5"/>
          <p:cNvSpPr/>
          <p:nvPr/>
        </p:nvSpPr>
        <p:spPr>
          <a:xfrm>
            <a:off x="6553200" y="3200400"/>
            <a:ext cx="714960" cy="33480"/>
          </a:xfrm>
          <a:custGeom>
            <a:avLst/>
            <a:gdLst/>
            <a:ahLst/>
            <a:cxnLst/>
            <a:rect l="l" t="t" r="r" b="b"/>
            <a:pathLst>
              <a:path w="126135" h="1380">
                <a:moveTo>
                  <a:pt x="0" y="973"/>
                </a:moveTo>
                <a:cubicBezTo>
                  <a:pt x="29074" y="973"/>
                  <a:pt x="58157" y="273"/>
                  <a:pt x="87224" y="973"/>
                </a:cubicBezTo>
                <a:cubicBezTo>
                  <a:pt x="100194" y="1285"/>
                  <a:pt x="113311" y="1974"/>
                  <a:pt x="126135" y="0"/>
                </a:cubicBezTo>
              </a:path>
            </a:pathLst>
          </a:custGeom>
          <a:noFill/>
          <a:ln w="9360">
            <a:solidFill>
              <a:srgbClr val="FFF200"/>
            </a:solidFill>
            <a:round/>
          </a:ln>
        </p:spPr>
        <p:style>
          <a:lnRef idx="0">
            <a:scrgbClr r="0" g="0" b="0"/>
          </a:lnRef>
          <a:fillRef idx="0">
            <a:scrgbClr r="0" g="0" b="0"/>
          </a:fillRef>
          <a:effectRef idx="0">
            <a:scrgbClr r="0" g="0" b="0"/>
          </a:effectRef>
          <a:fontRef idx="minor"/>
        </p:style>
      </p:sp>
      <p:sp>
        <p:nvSpPr>
          <p:cNvPr id="585" name="CustomShape 6"/>
          <p:cNvSpPr/>
          <p:nvPr/>
        </p:nvSpPr>
        <p:spPr>
          <a:xfrm>
            <a:off x="6553200" y="3247920"/>
            <a:ext cx="720360" cy="40320"/>
          </a:xfrm>
          <a:custGeom>
            <a:avLst/>
            <a:gdLst/>
            <a:ahLst/>
            <a:cxnLst/>
            <a:rect l="l" t="t" r="r" b="b"/>
            <a:pathLst>
              <a:path w="127108" h="1657">
                <a:moveTo>
                  <a:pt x="0" y="1657"/>
                </a:moveTo>
                <a:cubicBezTo>
                  <a:pt x="42249" y="-1531"/>
                  <a:pt x="84738" y="1008"/>
                  <a:pt x="127108" y="1008"/>
                </a:cubicBezTo>
              </a:path>
            </a:pathLst>
          </a:custGeom>
          <a:noFill/>
          <a:ln w="9360" cap="rnd">
            <a:solidFill>
              <a:srgbClr val="FFF200"/>
            </a:solidFill>
            <a:custDash>
              <a:ds d="1200000" sp="500000"/>
              <a:ds d="1200000" sp="500000"/>
              <a:ds d="1200000" sp="500000"/>
              <a:ds d="100000" sp="500000"/>
              <a:ds d="100000" sp="500000"/>
              <a:ds d="100000" sp="500000"/>
            </a:custDash>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1027800" y="689760"/>
            <a:ext cx="7086960" cy="90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3000" b="0" strike="noStrike" spc="-1" dirty="0">
                <a:solidFill>
                  <a:srgbClr val="979CB8"/>
                </a:solidFill>
                <a:latin typeface="+mj-lt"/>
                <a:ea typeface="Shadows Into Light"/>
              </a:rPr>
              <a:t>The Golden Rules</a:t>
            </a:r>
            <a:endParaRPr lang="en-US" sz="3000" b="0" strike="noStrike" spc="-1" dirty="0">
              <a:latin typeface="+mj-lt"/>
            </a:endParaRPr>
          </a:p>
        </p:txBody>
      </p:sp>
      <p:sp>
        <p:nvSpPr>
          <p:cNvPr id="587" name="CustomShape 2"/>
          <p:cNvSpPr/>
          <p:nvPr/>
        </p:nvSpPr>
        <p:spPr>
          <a:xfrm>
            <a:off x="1070280" y="2674800"/>
            <a:ext cx="7055280" cy="408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520">
              <a:lnSpc>
                <a:spcPct val="100000"/>
              </a:lnSpc>
              <a:buClr>
                <a:srgbClr val="505670"/>
              </a:buClr>
              <a:buFont typeface="Varela Round"/>
              <a:buChar char="▧"/>
            </a:pPr>
            <a:r>
              <a:rPr lang="en-US" sz="2400" b="0" strike="noStrike" spc="-1">
                <a:solidFill>
                  <a:srgbClr val="505670"/>
                </a:solidFill>
                <a:latin typeface="Varela Round"/>
                <a:ea typeface="Varela Round"/>
              </a:rPr>
              <a:t>Place the user in control</a:t>
            </a:r>
            <a:endParaRPr lang="en-US" sz="2400" b="0" strike="noStrike" spc="-1">
              <a:latin typeface="Arial"/>
            </a:endParaRPr>
          </a:p>
          <a:p>
            <a:pPr marL="457200" indent="-227520">
              <a:lnSpc>
                <a:spcPct val="100000"/>
              </a:lnSpc>
              <a:buClr>
                <a:srgbClr val="505670"/>
              </a:buClr>
              <a:buFont typeface="Varela Round"/>
              <a:buChar char="▧"/>
            </a:pPr>
            <a:r>
              <a:rPr lang="en-US" sz="2400" b="0" strike="noStrike" spc="-1">
                <a:solidFill>
                  <a:srgbClr val="505670"/>
                </a:solidFill>
                <a:latin typeface="Varela Round"/>
                <a:ea typeface="Varela Round"/>
              </a:rPr>
              <a:t>Reduce the user’s memory load</a:t>
            </a:r>
            <a:endParaRPr lang="en-US" sz="2400" b="0" strike="noStrike" spc="-1">
              <a:latin typeface="Arial"/>
            </a:endParaRPr>
          </a:p>
          <a:p>
            <a:pPr marL="457200" indent="-227520">
              <a:lnSpc>
                <a:spcPct val="100000"/>
              </a:lnSpc>
              <a:buClr>
                <a:srgbClr val="505670"/>
              </a:buClr>
              <a:buFont typeface="Varela Round"/>
              <a:buChar char="▧"/>
            </a:pPr>
            <a:r>
              <a:rPr lang="en-US" sz="2400" b="0" strike="noStrike" spc="-1">
                <a:solidFill>
                  <a:srgbClr val="505670"/>
                </a:solidFill>
                <a:latin typeface="Varela Round"/>
                <a:ea typeface="Varela Round"/>
              </a:rPr>
              <a:t>Make the interface consistent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588" name="CustomShape 3"/>
          <p:cNvSpPr/>
          <p:nvPr/>
        </p:nvSpPr>
        <p:spPr>
          <a:xfrm>
            <a:off x="6216120" y="5640960"/>
            <a:ext cx="367560" cy="455040"/>
          </a:xfrm>
          <a:custGeom>
            <a:avLst/>
            <a:gdLst/>
            <a:ahLst/>
            <a:cxnLst/>
            <a:rect l="l" t="t" r="r" b="b"/>
            <a:pathLst>
              <a:path w="16863" h="20878">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89" name="CustomShape 4"/>
          <p:cNvSpPr/>
          <p:nvPr/>
        </p:nvSpPr>
        <p:spPr>
          <a:xfrm>
            <a:off x="5685840" y="5739120"/>
            <a:ext cx="375480" cy="331920"/>
          </a:xfrm>
          <a:custGeom>
            <a:avLst/>
            <a:gdLst/>
            <a:ahLst/>
            <a:cxnLst/>
            <a:rect l="l" t="t" r="r" b="b"/>
            <a:pathLst>
              <a:path w="17228" h="15233">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0" name="CustomShape 5"/>
          <p:cNvSpPr/>
          <p:nvPr/>
        </p:nvSpPr>
        <p:spPr>
          <a:xfrm>
            <a:off x="7863840" y="4276440"/>
            <a:ext cx="413280" cy="387000"/>
          </a:xfrm>
          <a:custGeom>
            <a:avLst/>
            <a:gdLst/>
            <a:ahLst/>
            <a:cxnLst/>
            <a:rect l="l" t="t" r="r" b="b"/>
            <a:pathLst>
              <a:path w="18956" h="17763">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1" name="CustomShape 6"/>
          <p:cNvSpPr/>
          <p:nvPr/>
        </p:nvSpPr>
        <p:spPr>
          <a:xfrm>
            <a:off x="7837560" y="5597280"/>
            <a:ext cx="374760" cy="346320"/>
          </a:xfrm>
          <a:custGeom>
            <a:avLst/>
            <a:gdLst/>
            <a:ahLst/>
            <a:cxnLst/>
            <a:rect l="l" t="t" r="r" b="b"/>
            <a:pathLst>
              <a:path w="17204" h="1589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2" name="CustomShape 7"/>
          <p:cNvSpPr/>
          <p:nvPr/>
        </p:nvSpPr>
        <p:spPr>
          <a:xfrm>
            <a:off x="7765200" y="4800600"/>
            <a:ext cx="555840" cy="516960"/>
          </a:xfrm>
          <a:custGeom>
            <a:avLst/>
            <a:gdLst/>
            <a:ahLst/>
            <a:cxnLst/>
            <a:rect l="l" t="t" r="r" b="b"/>
            <a:pathLst>
              <a:path w="15817" h="18981">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3" name="CustomShape 8"/>
          <p:cNvSpPr/>
          <p:nvPr/>
        </p:nvSpPr>
        <p:spPr>
          <a:xfrm>
            <a:off x="5486400" y="4632120"/>
            <a:ext cx="549360" cy="1026360"/>
          </a:xfrm>
          <a:custGeom>
            <a:avLst/>
            <a:gdLst/>
            <a:ahLst/>
            <a:cxnLst/>
            <a:rect l="l" t="t" r="r" b="b"/>
            <a:pathLst>
              <a:path w="12581" h="21073">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4" name="CustomShape 9"/>
          <p:cNvSpPr/>
          <p:nvPr/>
        </p:nvSpPr>
        <p:spPr>
          <a:xfrm>
            <a:off x="4724400" y="5181600"/>
            <a:ext cx="641520" cy="896040"/>
          </a:xfrm>
          <a:custGeom>
            <a:avLst/>
            <a:gdLst/>
            <a:ahLst/>
            <a:cxnLst/>
            <a:rect l="l" t="t" r="r" b="b"/>
            <a:pathLst>
              <a:path w="16474" h="21073">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5" name="CustomShape 10"/>
          <p:cNvSpPr/>
          <p:nvPr/>
        </p:nvSpPr>
        <p:spPr>
          <a:xfrm>
            <a:off x="6172200" y="4297680"/>
            <a:ext cx="1461240" cy="1181520"/>
          </a:xfrm>
          <a:custGeom>
            <a:avLst/>
            <a:gdLst/>
            <a:ahLst/>
            <a:cxnLst/>
            <a:rect l="l" t="t" r="r" b="b"/>
            <a:pathLst>
              <a:path w="19297" h="18251">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6" name="CustomShape 11"/>
          <p:cNvSpPr/>
          <p:nvPr/>
        </p:nvSpPr>
        <p:spPr>
          <a:xfrm>
            <a:off x="6741000" y="5644800"/>
            <a:ext cx="391320" cy="390240"/>
          </a:xfrm>
          <a:custGeom>
            <a:avLst/>
            <a:gdLst/>
            <a:ahLst/>
            <a:cxnLst/>
            <a:rect l="l" t="t" r="r" b="b"/>
            <a:pathLst>
              <a:path w="17958" h="17909">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21409A"/>
          </a:solidFill>
          <a:ln>
            <a:noFill/>
          </a:ln>
        </p:spPr>
        <p:style>
          <a:lnRef idx="0">
            <a:scrgbClr r="0" g="0" b="0"/>
          </a:lnRef>
          <a:fillRef idx="0">
            <a:scrgbClr r="0" g="0" b="0"/>
          </a:fillRef>
          <a:effectRef idx="0">
            <a:scrgbClr r="0" g="0" b="0"/>
          </a:effectRef>
          <a:fontRef idx="minor"/>
        </p:style>
      </p:sp>
      <p:sp>
        <p:nvSpPr>
          <p:cNvPr id="597" name="CustomShape 12"/>
          <p:cNvSpPr/>
          <p:nvPr/>
        </p:nvSpPr>
        <p:spPr>
          <a:xfrm>
            <a:off x="7315200" y="5542200"/>
            <a:ext cx="385920" cy="401400"/>
          </a:xfrm>
          <a:custGeom>
            <a:avLst/>
            <a:gdLst/>
            <a:ahLst/>
            <a:cxnLst/>
            <a:rect l="l" t="t" r="r" b="b"/>
            <a:pathLst>
              <a:path w="17715" h="1842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21409A"/>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TotalTime>
  <Words>754</Words>
  <Application>LibreOffice/5.4.0.3$Windows_x86 LibreOffice_project/7556cbc6811c9d992f4064ab9287069087d7f62c</Application>
  <PresentationFormat>On-screen Show (4:3)</PresentationFormat>
  <Paragraphs>151</Paragraphs>
  <Slides>51</Slides>
  <Notes>0</Notes>
  <HiddenSlides>0</HiddenSlides>
  <MMClips>0</MMClips>
  <ScaleCrop>false</ScaleCrop>
  <HeadingPairs>
    <vt:vector size="4" baseType="variant">
      <vt:variant>
        <vt:lpstr>Theme</vt:lpstr>
      </vt:variant>
      <vt:variant>
        <vt:i4>8</vt:i4>
      </vt:variant>
      <vt:variant>
        <vt:lpstr>Slide Titles</vt:lpstr>
      </vt:variant>
      <vt:variant>
        <vt:i4>51</vt:i4>
      </vt:variant>
    </vt:vector>
  </HeadingPairs>
  <TitlesOfParts>
    <vt:vector size="59" baseType="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Amit Baghel</cp:lastModifiedBy>
  <cp:revision>76</cp:revision>
  <dcterms:modified xsi:type="dcterms:W3CDTF">2017-10-20T23:43:22Z</dcterms:modified>
  <dc:language>en-US</dc:language>
</cp:coreProperties>
</file>