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 id="2147483750" r:id="rId2"/>
  </p:sldMasterIdLst>
  <p:sldIdLst>
    <p:sldId id="257" r:id="rId3"/>
    <p:sldId id="269" r:id="rId4"/>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7092-7B2D-4F0E-94A8-B792281CA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68A7A9-57FB-4289-BE2E-BA08A3059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BF294E-0C16-4A4F-A358-088F60C4952B}"/>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5" name="Footer Placeholder 4">
            <a:extLst>
              <a:ext uri="{FF2B5EF4-FFF2-40B4-BE49-F238E27FC236}">
                <a16:creationId xmlns:a16="http://schemas.microsoft.com/office/drawing/2014/main" id="{6B7DCE12-B51E-45FF-A24E-D3E9143B4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AED0D-55CA-4ECD-BE82-2D1570529FE8}"/>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029968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D3C4-3F42-4B79-BDCD-FC64D908D8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B8AE4-79EA-4CD7-BFB5-70D4ACF95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3600A-83E9-4DE6-9E52-2BD09098CF72}"/>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5" name="Footer Placeholder 4">
            <a:extLst>
              <a:ext uri="{FF2B5EF4-FFF2-40B4-BE49-F238E27FC236}">
                <a16:creationId xmlns:a16="http://schemas.microsoft.com/office/drawing/2014/main" id="{F0CA5C8C-A06B-46E3-A728-D667B46AB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1961D-C148-4C5A-BE97-B3A18384D918}"/>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58519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78FA-C399-4547-B16B-ED3B9E67F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C64B2-E7F9-4D36-842D-A85D5B85B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93672-AF9C-470F-BC44-70B7B4CDCD60}"/>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5" name="Footer Placeholder 4">
            <a:extLst>
              <a:ext uri="{FF2B5EF4-FFF2-40B4-BE49-F238E27FC236}">
                <a16:creationId xmlns:a16="http://schemas.microsoft.com/office/drawing/2014/main" id="{10300CCF-1B10-4A49-9219-6E7021330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B7695-6C23-4200-BA9C-03E4702B2F1E}"/>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79388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8E45-51AB-4F57-9B1D-A7CCA3001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0D96F-CC2E-45DF-B4A6-7E58F2463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EEBDA9-EA07-4537-B05B-0C2FAE301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440BA-A604-49DB-A251-D17E090840FA}"/>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6" name="Footer Placeholder 5">
            <a:extLst>
              <a:ext uri="{FF2B5EF4-FFF2-40B4-BE49-F238E27FC236}">
                <a16:creationId xmlns:a16="http://schemas.microsoft.com/office/drawing/2014/main" id="{23CF6DE2-82CF-4DD6-86AA-939666B837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21F9E-EA7D-4029-A549-DB128FC12EDC}"/>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2974054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F89F-06A4-46EC-8858-D2BDB0D17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00649-4CCD-4011-8B08-C42432E3C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2A065-2967-4D3B-AA74-24E96ED9B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1907D9-E1B1-4D7B-AEEC-7213FCA0B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4900E-64CB-4FE1-ACB4-E9F3A9AA6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A69AB9-7068-4BE5-BA4A-5FE2DA822C2C}"/>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8" name="Footer Placeholder 7">
            <a:extLst>
              <a:ext uri="{FF2B5EF4-FFF2-40B4-BE49-F238E27FC236}">
                <a16:creationId xmlns:a16="http://schemas.microsoft.com/office/drawing/2014/main" id="{170641B4-42CB-4E9C-A019-888B949DA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374F98-DC70-47E8-AA1F-27D8A2CE6E54}"/>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54579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0AB8-B807-485F-A711-237AD63AC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EDAE8A-B48E-40AC-965F-F025F1115FD5}"/>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4" name="Footer Placeholder 3">
            <a:extLst>
              <a:ext uri="{FF2B5EF4-FFF2-40B4-BE49-F238E27FC236}">
                <a16:creationId xmlns:a16="http://schemas.microsoft.com/office/drawing/2014/main" id="{76AEE728-5789-4C07-97C9-24C17BD943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EDC5E-A8DA-4CB8-BC26-117D740B1137}"/>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31560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ADEFC-4401-44EC-BB82-091E246C47C6}"/>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3" name="Footer Placeholder 2">
            <a:extLst>
              <a:ext uri="{FF2B5EF4-FFF2-40B4-BE49-F238E27FC236}">
                <a16:creationId xmlns:a16="http://schemas.microsoft.com/office/drawing/2014/main" id="{C4F2621E-AD25-4DA8-9666-3982CAC540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076497-2546-46C3-BAFF-F5372A64A92F}"/>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795573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137B-3F2F-4D5F-9E53-B9F32D799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1BDA7F-3AFD-47B6-B7DF-92D78958F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5CB175-DEC8-4BBB-AB0D-0607B9500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820FF-E1E4-4570-85C3-CD9C2CF6B635}"/>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6" name="Footer Placeholder 5">
            <a:extLst>
              <a:ext uri="{FF2B5EF4-FFF2-40B4-BE49-F238E27FC236}">
                <a16:creationId xmlns:a16="http://schemas.microsoft.com/office/drawing/2014/main" id="{BF15E37F-950B-4595-9B1E-2F6F80298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1C78B-CB09-455D-A712-5BC5070E5633}"/>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48620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6640-3A1C-4EF5-9E08-DD70D45F8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DBA5F0-A964-4385-AA03-F4292A287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F126A6-AA75-4A2E-B37F-9178CEFD5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68078-0AA7-4C11-8BB5-94E66C6935CB}"/>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6" name="Footer Placeholder 5">
            <a:extLst>
              <a:ext uri="{FF2B5EF4-FFF2-40B4-BE49-F238E27FC236}">
                <a16:creationId xmlns:a16="http://schemas.microsoft.com/office/drawing/2014/main" id="{2BC848ED-9EE5-44C1-8EE7-54CC5559B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4FB8D-EC88-4CAA-9948-3D2A47A01CC6}"/>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495639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C04A-32A7-4B44-AC71-B52ED74143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FF0A56-01D2-4189-9CBF-A1A1C9403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440E6F-E5C4-4EA3-94BA-98A0992A0959}"/>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5" name="Footer Placeholder 4">
            <a:extLst>
              <a:ext uri="{FF2B5EF4-FFF2-40B4-BE49-F238E27FC236}">
                <a16:creationId xmlns:a16="http://schemas.microsoft.com/office/drawing/2014/main" id="{0ECD5962-A25A-43AD-8193-27BCE4836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02F43-B832-41CD-9666-E05530A73509}"/>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829085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03400-D7A2-4DA2-AFE0-DADFF5FDBE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A159BA-C743-46D4-B2A6-C02F4D3CAE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4A0D5-6DB6-4AAA-AC08-23726E9C4899}"/>
              </a:ext>
            </a:extLst>
          </p:cNvPr>
          <p:cNvSpPr>
            <a:spLocks noGrp="1"/>
          </p:cNvSpPr>
          <p:nvPr>
            <p:ph type="dt" sz="half" idx="10"/>
          </p:nvPr>
        </p:nvSpPr>
        <p:spPr/>
        <p:txBody>
          <a:bodyPr/>
          <a:lstStyle/>
          <a:p>
            <a:fld id="{0455DCB2-395E-41CD-A8D5-8A52CD7996B5}" type="datetimeFigureOut">
              <a:rPr lang="en-IN" smtClean="0"/>
              <a:t>28-07-2020</a:t>
            </a:fld>
            <a:endParaRPr lang="en-IN"/>
          </a:p>
        </p:txBody>
      </p:sp>
      <p:sp>
        <p:nvSpPr>
          <p:cNvPr id="5" name="Footer Placeholder 4">
            <a:extLst>
              <a:ext uri="{FF2B5EF4-FFF2-40B4-BE49-F238E27FC236}">
                <a16:creationId xmlns:a16="http://schemas.microsoft.com/office/drawing/2014/main" id="{E5F53380-E7C2-4183-8A3A-E716CE796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0BEAA-C11A-4DD3-AB78-56A1BC84B881}"/>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246684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2F1C5-98B9-4EB7-AF0F-F791B0B97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A8D9F2-55C6-4070-B317-B76FC2008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E3A3D-FAEA-44D7-9BF4-D1ED534537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5DCB2-395E-41CD-A8D5-8A52CD7996B5}" type="datetimeFigureOut">
              <a:rPr lang="en-IN" smtClean="0"/>
              <a:t>28-07-2020</a:t>
            </a:fld>
            <a:endParaRPr lang="en-IN"/>
          </a:p>
        </p:txBody>
      </p:sp>
      <p:sp>
        <p:nvSpPr>
          <p:cNvPr id="5" name="Footer Placeholder 4">
            <a:extLst>
              <a:ext uri="{FF2B5EF4-FFF2-40B4-BE49-F238E27FC236}">
                <a16:creationId xmlns:a16="http://schemas.microsoft.com/office/drawing/2014/main" id="{29921098-87A4-4157-B853-4BC7953B1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1C028-A28B-467A-8CEF-12E6BDC6F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89819-2F16-454B-AD1F-4E0CDF6DD626}" type="slidenum">
              <a:rPr lang="en-IN" smtClean="0"/>
              <a:t>‹#›</a:t>
            </a:fld>
            <a:endParaRPr lang="en-IN"/>
          </a:p>
        </p:txBody>
      </p:sp>
    </p:spTree>
    <p:extLst>
      <p:ext uri="{BB962C8B-B14F-4D97-AF65-F5344CB8AC3E}">
        <p14:creationId xmlns:p14="http://schemas.microsoft.com/office/powerpoint/2010/main" val="236892980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2094577"/>
          </a:xfrm>
        </p:spPr>
        <p:txBody>
          <a:bodyPr>
            <a:normAutofit/>
          </a:bodyPr>
          <a:lstStyle/>
          <a:p>
            <a:r>
              <a:rPr lang="en-IN" sz="3600" b="1" dirty="0"/>
              <a:t>Airlines Yield Management System</a:t>
            </a:r>
            <a:endParaRPr lang="en-US" sz="36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4649799" cy="461665"/>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Light" panose="020F0302020204030204"/>
                <a:ea typeface="+mn-ea"/>
                <a:cs typeface="+mn-cs"/>
              </a:rPr>
              <a:t>2. Airlines Yield Management System</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2ACAEB-3559-4091-ADFA-5D1E4574D2D9}"/>
              </a:ext>
            </a:extLst>
          </p:cNvPr>
          <p:cNvSpPr>
            <a:spLocks noGrp="1"/>
          </p:cNvSpPr>
          <p:nvPr>
            <p:ph idx="1"/>
          </p:nvPr>
        </p:nvSpPr>
        <p:spPr>
          <a:xfrm>
            <a:off x="838200" y="1127762"/>
            <a:ext cx="10515600" cy="5049201"/>
          </a:xfrm>
        </p:spPr>
        <p:txBody>
          <a:bodyPr/>
          <a:lstStyle/>
          <a:p>
            <a:pPr marL="0" lvl="0" indent="0" algn="just">
              <a:lnSpc>
                <a:spcPct val="100000"/>
              </a:lnSpc>
              <a:spcBef>
                <a:spcPts val="0"/>
              </a:spcBef>
              <a:buNone/>
              <a:defRPr/>
            </a:pPr>
            <a:r>
              <a:rPr lang="en-IN" sz="1600" b="1" dirty="0">
                <a:solidFill>
                  <a:prstClr val="black"/>
                </a:solidFill>
              </a:rPr>
              <a:t>Yield Management System </a:t>
            </a:r>
            <a:r>
              <a:rPr lang="en-IN" sz="1600" dirty="0">
                <a:solidFill>
                  <a:prstClr val="black"/>
                </a:solidFill>
              </a:rPr>
              <a:t>is the process through which an Airlines company tries to get the most revenue out of each ticket booking; in a highly competitive industry like Airlines it is imperative to know that sweet spot where company can get most with least probability of losing out on the customer; </a:t>
            </a:r>
          </a:p>
          <a:p>
            <a:pPr marL="285750" lvl="0" indent="-285750"/>
            <a:endParaRPr lang="en-IN" sz="1600" b="1" dirty="0">
              <a:solidFill>
                <a:prstClr val="black"/>
              </a:solidFill>
            </a:endParaRPr>
          </a:p>
          <a:p>
            <a:pPr marL="285750" lvl="0" indent="-285750"/>
            <a:r>
              <a:rPr lang="en-IN" sz="1600" b="1" dirty="0">
                <a:solidFill>
                  <a:prstClr val="black"/>
                </a:solidFill>
              </a:rPr>
              <a:t>Data</a:t>
            </a:r>
            <a:r>
              <a:rPr lang="en-IN" sz="1600" dirty="0">
                <a:solidFill>
                  <a:prstClr val="black"/>
                </a:solidFill>
              </a:rPr>
              <a:t> – To have an efficient model for our YMS, we should gather and store the data related to passengers, history of tickets sold along with prices. Also we should get the data related to current macro economic indicators as well as the data from the competitors about their pricing for similar routes.</a:t>
            </a:r>
          </a:p>
          <a:p>
            <a:pPr marL="285750" lvl="0" indent="-285750"/>
            <a:endParaRPr lang="en-IN" sz="1600" dirty="0">
              <a:solidFill>
                <a:prstClr val="black"/>
              </a:solidFill>
            </a:endParaRPr>
          </a:p>
          <a:p>
            <a:pPr marL="285750" lvl="0" indent="-285750"/>
            <a:r>
              <a:rPr lang="en-IN" sz="1600" b="1" dirty="0">
                <a:solidFill>
                  <a:prstClr val="black"/>
                </a:solidFill>
              </a:rPr>
              <a:t>Analytics</a:t>
            </a:r>
            <a:r>
              <a:rPr lang="en-IN" sz="1600" dirty="0">
                <a:solidFill>
                  <a:prstClr val="black"/>
                </a:solidFill>
              </a:rPr>
              <a:t> – Use the historical data and come up with below analysis:</a:t>
            </a:r>
          </a:p>
          <a:p>
            <a:pPr marL="742950" lvl="1" indent="-285750"/>
            <a:r>
              <a:rPr lang="en-IN" sz="1600" dirty="0">
                <a:solidFill>
                  <a:prstClr val="black"/>
                </a:solidFill>
              </a:rPr>
              <a:t>Customer segmentation – To group customers based on their purchasing power, demographic locations, travelling history and then group them into leisure and business fliers.</a:t>
            </a:r>
          </a:p>
          <a:p>
            <a:pPr marL="742950" lvl="1" indent="-285750"/>
            <a:r>
              <a:rPr lang="en-IN" sz="1600" dirty="0">
                <a:solidFill>
                  <a:prstClr val="black"/>
                </a:solidFill>
              </a:rPr>
              <a:t>Other Indicators – Analyse and use the Macro economic indicator features like inflation rate, </a:t>
            </a:r>
            <a:r>
              <a:rPr lang="en-IN" sz="1600" dirty="0" err="1">
                <a:solidFill>
                  <a:prstClr val="black"/>
                </a:solidFill>
              </a:rPr>
              <a:t>Covid</a:t>
            </a:r>
            <a:r>
              <a:rPr lang="en-IN" sz="1600" dirty="0">
                <a:solidFill>
                  <a:prstClr val="black"/>
                </a:solidFill>
              </a:rPr>
              <a:t> cases etc </a:t>
            </a:r>
          </a:p>
          <a:p>
            <a:pPr marL="742950" lvl="1" indent="-285750"/>
            <a:r>
              <a:rPr lang="en-IN" sz="1600" dirty="0">
                <a:solidFill>
                  <a:prstClr val="black"/>
                </a:solidFill>
              </a:rPr>
              <a:t>Peer review – Analyse the pricing of similar routes from the competitive airlines.</a:t>
            </a:r>
          </a:p>
          <a:p>
            <a:pPr marL="742950" lvl="1" indent="-285750"/>
            <a:r>
              <a:rPr lang="en-IN" sz="1600" dirty="0">
                <a:solidFill>
                  <a:prstClr val="black"/>
                </a:solidFill>
              </a:rPr>
              <a:t>Time series analysis – To analyse the pattern of demand on a particular day of week as well as around certain festivals.</a:t>
            </a:r>
          </a:p>
        </p:txBody>
      </p:sp>
    </p:spTree>
    <p:extLst>
      <p:ext uri="{BB962C8B-B14F-4D97-AF65-F5344CB8AC3E}">
        <p14:creationId xmlns:p14="http://schemas.microsoft.com/office/powerpoint/2010/main" val="125719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4649799" cy="461665"/>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Light" panose="020F0302020204030204"/>
                <a:ea typeface="+mn-ea"/>
                <a:cs typeface="+mn-cs"/>
              </a:rPr>
              <a:t>2. Airlines Yield Management System</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2ACAEB-3559-4091-ADFA-5D1E4574D2D9}"/>
              </a:ext>
            </a:extLst>
          </p:cNvPr>
          <p:cNvSpPr>
            <a:spLocks noGrp="1"/>
          </p:cNvSpPr>
          <p:nvPr>
            <p:ph idx="1"/>
          </p:nvPr>
        </p:nvSpPr>
        <p:spPr>
          <a:xfrm>
            <a:off x="838200" y="1127762"/>
            <a:ext cx="10515600" cy="5049201"/>
          </a:xfrm>
        </p:spPr>
        <p:txBody>
          <a:bodyPr/>
          <a:lstStyle/>
          <a:p>
            <a:pPr marL="0" indent="0">
              <a:buNone/>
            </a:pPr>
            <a:r>
              <a:rPr lang="en-US" sz="1600" b="1" dirty="0">
                <a:solidFill>
                  <a:prstClr val="black"/>
                </a:solidFill>
                <a:latin typeface="Calibri" panose="020F0502020204030204"/>
              </a:rPr>
              <a:t>Features</a:t>
            </a:r>
            <a:r>
              <a:rPr lang="en-US" sz="1800" dirty="0">
                <a:solidFill>
                  <a:prstClr val="black"/>
                </a:solidFill>
                <a:latin typeface="Calibri" panose="020F0502020204030204"/>
              </a:rPr>
              <a:t> :</a:t>
            </a:r>
          </a:p>
          <a:p>
            <a:pPr lvl="1"/>
            <a:r>
              <a:rPr lang="en-US" sz="1600" dirty="0">
                <a:solidFill>
                  <a:prstClr val="black"/>
                </a:solidFill>
                <a:latin typeface="Calibri" panose="020F0502020204030204"/>
              </a:rPr>
              <a:t>Create columns like </a:t>
            </a:r>
            <a:r>
              <a:rPr lang="en-US" sz="1600" dirty="0" err="1">
                <a:solidFill>
                  <a:prstClr val="black"/>
                </a:solidFill>
                <a:latin typeface="Calibri" panose="020F0502020204030204"/>
              </a:rPr>
              <a:t>travel_start_dt</a:t>
            </a:r>
            <a:r>
              <a:rPr lang="en-US" sz="1600" dirty="0">
                <a:solidFill>
                  <a:prstClr val="black"/>
                </a:solidFill>
                <a:latin typeface="Calibri" panose="020F0502020204030204"/>
              </a:rPr>
              <a:t>, </a:t>
            </a:r>
            <a:r>
              <a:rPr lang="en-US" sz="1600" dirty="0" err="1">
                <a:solidFill>
                  <a:prstClr val="black"/>
                </a:solidFill>
                <a:latin typeface="Calibri" panose="020F0502020204030204"/>
              </a:rPr>
              <a:t>last_travel_dt</a:t>
            </a:r>
            <a:r>
              <a:rPr lang="en-US" sz="1600" dirty="0">
                <a:solidFill>
                  <a:prstClr val="black"/>
                </a:solidFill>
                <a:latin typeface="Calibri" panose="020F0502020204030204"/>
              </a:rPr>
              <a:t>, </a:t>
            </a:r>
            <a:r>
              <a:rPr lang="en-US" sz="1600" dirty="0" err="1">
                <a:solidFill>
                  <a:prstClr val="black"/>
                </a:solidFill>
                <a:latin typeface="Calibri" panose="020F0502020204030204"/>
              </a:rPr>
              <a:t>num_of_passengers</a:t>
            </a:r>
            <a:r>
              <a:rPr lang="en-US" sz="1600" dirty="0">
                <a:solidFill>
                  <a:prstClr val="black"/>
                </a:solidFill>
                <a:latin typeface="Calibri" panose="020F0502020204030204"/>
              </a:rPr>
              <a:t>, </a:t>
            </a:r>
            <a:r>
              <a:rPr lang="en-US" sz="1600" dirty="0" err="1">
                <a:solidFill>
                  <a:prstClr val="black"/>
                </a:solidFill>
                <a:latin typeface="Calibri" panose="020F0502020204030204"/>
              </a:rPr>
              <a:t>current_spend</a:t>
            </a:r>
            <a:r>
              <a:rPr lang="en-US" sz="1600" dirty="0">
                <a:solidFill>
                  <a:prstClr val="black"/>
                </a:solidFill>
                <a:latin typeface="Calibri" panose="020F0502020204030204"/>
              </a:rPr>
              <a:t>, </a:t>
            </a:r>
            <a:r>
              <a:rPr lang="en-US" sz="1600" dirty="0" err="1">
                <a:solidFill>
                  <a:prstClr val="black"/>
                </a:solidFill>
                <a:latin typeface="Calibri" panose="020F0502020204030204"/>
              </a:rPr>
              <a:t>lifetime_spend</a:t>
            </a:r>
            <a:r>
              <a:rPr lang="en-US" sz="1600" dirty="0">
                <a:solidFill>
                  <a:prstClr val="black"/>
                </a:solidFill>
                <a:latin typeface="Calibri" panose="020F0502020204030204"/>
              </a:rPr>
              <a:t>, </a:t>
            </a:r>
            <a:r>
              <a:rPr lang="en-US" sz="1600" dirty="0" err="1">
                <a:solidFill>
                  <a:prstClr val="black"/>
                </a:solidFill>
                <a:latin typeface="Calibri" panose="020F0502020204030204"/>
              </a:rPr>
              <a:t>yearly_spend</a:t>
            </a:r>
            <a:r>
              <a:rPr lang="en-US" sz="1600" dirty="0">
                <a:solidFill>
                  <a:prstClr val="black"/>
                </a:solidFill>
                <a:latin typeface="Calibri" panose="020F0502020204030204"/>
              </a:rPr>
              <a:t>,  </a:t>
            </a:r>
            <a:r>
              <a:rPr lang="en-US" sz="1600" dirty="0" err="1">
                <a:solidFill>
                  <a:prstClr val="black"/>
                </a:solidFill>
                <a:latin typeface="Calibri" panose="020F0502020204030204"/>
              </a:rPr>
              <a:t>day_of_week</a:t>
            </a:r>
            <a:r>
              <a:rPr lang="en-US" sz="1600" dirty="0">
                <a:solidFill>
                  <a:prstClr val="black"/>
                </a:solidFill>
                <a:latin typeface="Calibri" panose="020F0502020204030204"/>
              </a:rPr>
              <a:t>, </a:t>
            </a:r>
            <a:r>
              <a:rPr lang="en-US" sz="1600" dirty="0" err="1">
                <a:solidFill>
                  <a:prstClr val="black"/>
                </a:solidFill>
                <a:latin typeface="Calibri" panose="020F0502020204030204"/>
              </a:rPr>
              <a:t>single_or_round_journey</a:t>
            </a:r>
            <a:r>
              <a:rPr lang="en-US" sz="1600" dirty="0">
                <a:solidFill>
                  <a:prstClr val="black"/>
                </a:solidFill>
                <a:latin typeface="Calibri" panose="020F0502020204030204"/>
              </a:rPr>
              <a:t>, </a:t>
            </a:r>
            <a:r>
              <a:rPr lang="en-US" sz="1600" dirty="0" err="1">
                <a:solidFill>
                  <a:prstClr val="black"/>
                </a:solidFill>
                <a:latin typeface="Calibri" panose="020F0502020204030204"/>
              </a:rPr>
              <a:t>journey_days</a:t>
            </a:r>
            <a:r>
              <a:rPr lang="en-US" sz="1600" dirty="0">
                <a:solidFill>
                  <a:prstClr val="black"/>
                </a:solidFill>
                <a:latin typeface="Calibri" panose="020F0502020204030204"/>
              </a:rPr>
              <a:t>, </a:t>
            </a:r>
            <a:r>
              <a:rPr lang="en-US" sz="1600" dirty="0" err="1">
                <a:solidFill>
                  <a:prstClr val="black"/>
                </a:solidFill>
                <a:latin typeface="Calibri" panose="020F0502020204030204"/>
              </a:rPr>
              <a:t>checkin_bag</a:t>
            </a:r>
            <a:r>
              <a:rPr lang="en-US" sz="1600" dirty="0">
                <a:solidFill>
                  <a:prstClr val="black"/>
                </a:solidFill>
                <a:latin typeface="Calibri" panose="020F0502020204030204"/>
              </a:rPr>
              <a:t>, </a:t>
            </a:r>
            <a:r>
              <a:rPr lang="en-US" sz="1600" dirty="0" err="1">
                <a:solidFill>
                  <a:prstClr val="black"/>
                </a:solidFill>
                <a:latin typeface="Calibri" panose="020F0502020204030204"/>
              </a:rPr>
              <a:t>willingness_to_buy_extra_items</a:t>
            </a:r>
            <a:r>
              <a:rPr lang="en-US" sz="1600" dirty="0">
                <a:solidFill>
                  <a:prstClr val="black"/>
                </a:solidFill>
                <a:latin typeface="Calibri" panose="020F0502020204030204"/>
              </a:rPr>
              <a:t>, </a:t>
            </a:r>
            <a:r>
              <a:rPr lang="en-US" sz="1600" dirty="0" err="1">
                <a:solidFill>
                  <a:prstClr val="black"/>
                </a:solidFill>
                <a:latin typeface="Calibri" panose="020F0502020204030204"/>
              </a:rPr>
              <a:t>hotel_stay</a:t>
            </a:r>
            <a:r>
              <a:rPr lang="en-US" sz="1600" dirty="0">
                <a:solidFill>
                  <a:prstClr val="black"/>
                </a:solidFill>
                <a:latin typeface="Calibri" panose="020F0502020204030204"/>
              </a:rPr>
              <a:t> etc.</a:t>
            </a:r>
          </a:p>
          <a:p>
            <a:pPr marL="457200" lvl="1" indent="0">
              <a:buNone/>
            </a:pPr>
            <a:r>
              <a:rPr lang="en-US" sz="1600" dirty="0">
                <a:solidFill>
                  <a:prstClr val="black"/>
                </a:solidFill>
                <a:latin typeface="Calibri" panose="020F0502020204030204"/>
              </a:rPr>
              <a:t>      	</a:t>
            </a:r>
          </a:p>
          <a:p>
            <a:pPr marL="457200" lvl="1" indent="0">
              <a:buNone/>
            </a:pPr>
            <a:r>
              <a:rPr lang="en-US" sz="1200" b="1" dirty="0">
                <a:solidFill>
                  <a:prstClr val="black"/>
                </a:solidFill>
                <a:latin typeface="Calibri" panose="020F0502020204030204"/>
              </a:rPr>
              <a:t>Relationship between features: </a:t>
            </a:r>
          </a:p>
          <a:p>
            <a:pPr lvl="1">
              <a:buAutoNum type="arabicPeriod"/>
            </a:pPr>
            <a:r>
              <a:rPr lang="en-US" sz="1200" dirty="0">
                <a:solidFill>
                  <a:prstClr val="black"/>
                </a:solidFill>
                <a:latin typeface="Calibri" panose="020F0502020204030204"/>
              </a:rPr>
              <a:t>If </a:t>
            </a:r>
            <a:r>
              <a:rPr lang="en-US" sz="1200" dirty="0" err="1">
                <a:solidFill>
                  <a:prstClr val="black"/>
                </a:solidFill>
                <a:latin typeface="Calibri" panose="020F0502020204030204"/>
              </a:rPr>
              <a:t>Lifestime_spend</a:t>
            </a:r>
            <a:r>
              <a:rPr lang="en-US" sz="1200" dirty="0">
                <a:solidFill>
                  <a:prstClr val="black"/>
                </a:solidFill>
                <a:latin typeface="Calibri" panose="020F0502020204030204"/>
              </a:rPr>
              <a:t> &amp; </a:t>
            </a:r>
            <a:r>
              <a:rPr lang="en-US" sz="1200" dirty="0" err="1">
                <a:solidFill>
                  <a:prstClr val="black"/>
                </a:solidFill>
              </a:rPr>
              <a:t>yearly_spend</a:t>
            </a:r>
            <a:r>
              <a:rPr lang="en-US" sz="1200" dirty="0">
                <a:solidFill>
                  <a:prstClr val="black"/>
                </a:solidFill>
              </a:rPr>
              <a:t> </a:t>
            </a:r>
            <a:r>
              <a:rPr lang="en-US" sz="1200" dirty="0">
                <a:solidFill>
                  <a:prstClr val="black"/>
                </a:solidFill>
                <a:latin typeface="Calibri" panose="020F0502020204030204"/>
              </a:rPr>
              <a:t>is more for a customer, then Ticket price can be kept high</a:t>
            </a:r>
          </a:p>
          <a:p>
            <a:pPr lvl="1">
              <a:buFont typeface="Arial" panose="020B0604020202020204" pitchFamily="34" charset="0"/>
              <a:buAutoNum type="arabicPeriod"/>
            </a:pPr>
            <a:r>
              <a:rPr lang="en-US" sz="1200" dirty="0">
                <a:solidFill>
                  <a:prstClr val="black"/>
                </a:solidFill>
              </a:rPr>
              <a:t>If </a:t>
            </a:r>
            <a:r>
              <a:rPr lang="en-US" sz="1200" dirty="0" err="1">
                <a:solidFill>
                  <a:prstClr val="black"/>
                </a:solidFill>
              </a:rPr>
              <a:t>Lifestime_spend</a:t>
            </a:r>
            <a:r>
              <a:rPr lang="en-US" sz="1200" dirty="0">
                <a:solidFill>
                  <a:prstClr val="black"/>
                </a:solidFill>
              </a:rPr>
              <a:t> &amp; </a:t>
            </a:r>
            <a:r>
              <a:rPr lang="en-US" sz="1200" dirty="0" err="1">
                <a:solidFill>
                  <a:prstClr val="black"/>
                </a:solidFill>
              </a:rPr>
              <a:t>yearly_spend</a:t>
            </a:r>
            <a:r>
              <a:rPr lang="en-US" sz="1200" dirty="0">
                <a:solidFill>
                  <a:prstClr val="black"/>
                </a:solidFill>
              </a:rPr>
              <a:t> is less for a customer, then Ticket price can be kept low</a:t>
            </a:r>
          </a:p>
          <a:p>
            <a:pPr lvl="1">
              <a:buFont typeface="Arial" panose="020B0604020202020204" pitchFamily="34" charset="0"/>
              <a:buAutoNum type="arabicPeriod"/>
            </a:pPr>
            <a:r>
              <a:rPr lang="en-US" sz="1200" dirty="0">
                <a:solidFill>
                  <a:prstClr val="black"/>
                </a:solidFill>
              </a:rPr>
              <a:t>If </a:t>
            </a:r>
            <a:r>
              <a:rPr lang="en-US" sz="1200" dirty="0" err="1">
                <a:solidFill>
                  <a:prstClr val="black"/>
                </a:solidFill>
              </a:rPr>
              <a:t>willingness_to_buy_extra_items</a:t>
            </a:r>
            <a:r>
              <a:rPr lang="en-US" sz="1200" dirty="0">
                <a:solidFill>
                  <a:prstClr val="black"/>
                </a:solidFill>
              </a:rPr>
              <a:t> or  </a:t>
            </a:r>
            <a:r>
              <a:rPr lang="en-US" sz="1200" dirty="0" err="1">
                <a:solidFill>
                  <a:prstClr val="black"/>
                </a:solidFill>
              </a:rPr>
              <a:t>hotel_stay</a:t>
            </a:r>
            <a:r>
              <a:rPr lang="en-US" sz="1200" dirty="0">
                <a:solidFill>
                  <a:prstClr val="black"/>
                </a:solidFill>
              </a:rPr>
              <a:t> is confirmed, then Ticket price can be kept low else high.</a:t>
            </a:r>
          </a:p>
          <a:p>
            <a:pPr lvl="1">
              <a:buFont typeface="Arial" panose="020B0604020202020204" pitchFamily="34" charset="0"/>
              <a:buAutoNum type="arabicPeriod"/>
            </a:pPr>
            <a:r>
              <a:rPr lang="en-US" sz="1200" dirty="0">
                <a:solidFill>
                  <a:prstClr val="black"/>
                </a:solidFill>
              </a:rPr>
              <a:t>If </a:t>
            </a:r>
            <a:r>
              <a:rPr lang="en-US" sz="1200" dirty="0" err="1">
                <a:solidFill>
                  <a:prstClr val="black"/>
                </a:solidFill>
              </a:rPr>
              <a:t>num_of_passengers</a:t>
            </a:r>
            <a:r>
              <a:rPr lang="en-US" sz="1200" dirty="0">
                <a:solidFill>
                  <a:prstClr val="black"/>
                </a:solidFill>
              </a:rPr>
              <a:t> is high or </a:t>
            </a:r>
            <a:r>
              <a:rPr lang="en-US" sz="1200" dirty="0" err="1">
                <a:solidFill>
                  <a:prstClr val="black"/>
                </a:solidFill>
              </a:rPr>
              <a:t>round_journey</a:t>
            </a:r>
            <a:r>
              <a:rPr lang="en-US" sz="1200" dirty="0">
                <a:solidFill>
                  <a:prstClr val="black"/>
                </a:solidFill>
              </a:rPr>
              <a:t> is confirmed , then Ticket price can be kept low else high. </a:t>
            </a:r>
          </a:p>
          <a:p>
            <a:pPr lvl="1">
              <a:buFont typeface="Arial" panose="020B0604020202020204" pitchFamily="34" charset="0"/>
              <a:buAutoNum type="arabicPeriod"/>
            </a:pPr>
            <a:r>
              <a:rPr lang="en-US" sz="1200" dirty="0">
                <a:solidFill>
                  <a:prstClr val="black"/>
                </a:solidFill>
              </a:rPr>
              <a:t>If </a:t>
            </a:r>
            <a:r>
              <a:rPr lang="en-US" sz="1200" dirty="0" err="1">
                <a:solidFill>
                  <a:prstClr val="black"/>
                </a:solidFill>
              </a:rPr>
              <a:t>hotel_stay</a:t>
            </a:r>
            <a:r>
              <a:rPr lang="en-US" sz="1200" dirty="0">
                <a:solidFill>
                  <a:prstClr val="black"/>
                </a:solidFill>
              </a:rPr>
              <a:t> is confirmed, then also , Ticket price can be kept low else high.</a:t>
            </a:r>
          </a:p>
          <a:p>
            <a:pPr marL="457200" lvl="1" indent="0">
              <a:buNone/>
            </a:pPr>
            <a:endParaRPr lang="en-US" sz="1200" dirty="0">
              <a:solidFill>
                <a:prstClr val="black"/>
              </a:solidFill>
              <a:latin typeface="Calibri" panose="020F0502020204030204"/>
            </a:endParaRPr>
          </a:p>
          <a:p>
            <a:pPr marL="0" indent="0">
              <a:buNone/>
            </a:pPr>
            <a:r>
              <a:rPr lang="en-US" sz="1600" dirty="0">
                <a:solidFill>
                  <a:prstClr val="black"/>
                </a:solidFill>
                <a:latin typeface="Calibri" panose="020F0502020204030204"/>
              </a:rPr>
              <a:t>	</a:t>
            </a:r>
          </a:p>
          <a:p>
            <a:pPr marL="0" indent="0">
              <a:buNone/>
            </a:pPr>
            <a:r>
              <a:rPr lang="en-US" sz="1600" b="1" dirty="0">
                <a:solidFill>
                  <a:prstClr val="black"/>
                </a:solidFill>
                <a:latin typeface="Calibri" panose="020F0502020204030204"/>
              </a:rPr>
              <a:t>Model</a:t>
            </a:r>
            <a:r>
              <a:rPr lang="en-US" sz="1800" dirty="0">
                <a:solidFill>
                  <a:prstClr val="black"/>
                </a:solidFill>
                <a:latin typeface="Calibri" panose="020F0502020204030204"/>
              </a:rPr>
              <a:t> : </a:t>
            </a:r>
          </a:p>
          <a:p>
            <a:pPr lvl="1"/>
            <a:r>
              <a:rPr lang="en-US" sz="1600" dirty="0">
                <a:solidFill>
                  <a:prstClr val="black"/>
                </a:solidFill>
                <a:latin typeface="Calibri" panose="020F0502020204030204"/>
              </a:rPr>
              <a:t>Since we are predicting the optimal price for the tickets this is a regression problem and we can use linear regression, </a:t>
            </a:r>
            <a:r>
              <a:rPr lang="en-US" sz="1600" dirty="0" err="1">
                <a:solidFill>
                  <a:prstClr val="black"/>
                </a:solidFill>
                <a:latin typeface="Calibri" panose="020F0502020204030204"/>
              </a:rPr>
              <a:t>RandomForest</a:t>
            </a:r>
            <a:r>
              <a:rPr lang="en-US" sz="1600" dirty="0">
                <a:solidFill>
                  <a:prstClr val="black"/>
                </a:solidFill>
                <a:latin typeface="Calibri" panose="020F0502020204030204"/>
              </a:rPr>
              <a:t> regressor or </a:t>
            </a:r>
            <a:r>
              <a:rPr lang="en-US" sz="1600" dirty="0" err="1">
                <a:solidFill>
                  <a:prstClr val="black"/>
                </a:solidFill>
                <a:latin typeface="Calibri" panose="020F0502020204030204"/>
              </a:rPr>
              <a:t>GradientBoost</a:t>
            </a:r>
            <a:r>
              <a:rPr lang="en-US" sz="1600" dirty="0">
                <a:solidFill>
                  <a:prstClr val="black"/>
                </a:solidFill>
                <a:latin typeface="Calibri" panose="020F0502020204030204"/>
              </a:rPr>
              <a:t> regressor or Neural network</a:t>
            </a:r>
          </a:p>
          <a:p>
            <a:pPr lvl="1"/>
            <a:endParaRPr lang="en-US" sz="1600" dirty="0">
              <a:solidFill>
                <a:prstClr val="black"/>
              </a:solidFill>
              <a:latin typeface="Calibri" panose="020F0502020204030204"/>
            </a:endParaRPr>
          </a:p>
          <a:p>
            <a:pPr marL="457200" lvl="1" indent="0">
              <a:buNone/>
            </a:pPr>
            <a:r>
              <a:rPr lang="en-US" sz="1600" dirty="0">
                <a:solidFill>
                  <a:prstClr val="black"/>
                </a:solidFill>
                <a:latin typeface="Calibri" panose="020F0502020204030204"/>
              </a:rPr>
              <a:t>A/B testing : Even with all above exercises we should keep doing A/B testing to calculate the net profit of utilizing the YMS system.</a:t>
            </a:r>
          </a:p>
        </p:txBody>
      </p:sp>
    </p:spTree>
    <p:extLst>
      <p:ext uri="{BB962C8B-B14F-4D97-AF65-F5344CB8AC3E}">
        <p14:creationId xmlns:p14="http://schemas.microsoft.com/office/powerpoint/2010/main" val="309158136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294</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Bookman Old Style</vt:lpstr>
      <vt:lpstr>Calibri</vt:lpstr>
      <vt:lpstr>Calibri Light</vt:lpstr>
      <vt:lpstr>Franklin Gothic Book</vt:lpstr>
      <vt:lpstr>1_RetrospectVTI</vt:lpstr>
      <vt:lpstr>Office Theme</vt:lpstr>
      <vt:lpstr>Airlines Yield Management System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2020-07-28T04:26:59Z</dcterms:created>
  <dcterms:modified xsi:type="dcterms:W3CDTF">2020-07-28T06:12:31Z</dcterms:modified>
</cp:coreProperties>
</file>