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E7249-03E3-46F8-86FF-7765A9E1AC0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E7249-03E3-46F8-86FF-7765A9E1AC0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E7249-03E3-46F8-86FF-7765A9E1AC0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E7249-03E3-46F8-86FF-7765A9E1AC0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E7249-03E3-46F8-86FF-7765A9E1AC0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E7249-03E3-46F8-86FF-7765A9E1AC0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E7249-03E3-46F8-86FF-7765A9E1AC0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E7249-03E3-46F8-86FF-7765A9E1AC07}"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E7249-03E3-46F8-86FF-7765A9E1AC0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E7249-03E3-46F8-86FF-7765A9E1AC0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E7249-03E3-46F8-86FF-7765A9E1AC0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5F16B-7E05-45C1-9ED5-C1A2A7BCAF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E7249-03E3-46F8-86FF-7765A9E1AC07}" type="datetimeFigureOut">
              <a:rPr lang="en-US" smtClean="0"/>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5F16B-7E05-45C1-9ED5-C1A2A7BCAF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br>
              <a:rPr lang="en-US" dirty="0"/>
            </a:br>
            <a:r>
              <a:rPr lang="en-US" dirty="0"/>
              <a:t>Hibernate</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US" dirty="0"/>
              <a:t>Hibernate Framework</a:t>
            </a:r>
          </a:p>
          <a:p>
            <a:r>
              <a:rPr lang="en-US" dirty="0"/>
              <a:t>Hibernate is a Java framework that simplifies the development of Java application to interact with the database. It is an open source, lightweight, ORM (Object Relational Mapping) tool. Hibernate implements the specifications of JPA (Java Persistence API) for data persistence.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533400" y="1600200"/>
            <a:ext cx="8153400" cy="3809999"/>
          </a:xfrm>
          <a:prstGeom prst="rect">
            <a:avLst/>
          </a:prstGeom>
          <a:ln>
            <a:headEnd/>
            <a:tailEnd/>
          </a:ln>
        </p:spPr>
        <p:style>
          <a:lnRef idx="1">
            <a:schemeClr val="accent4"/>
          </a:lnRef>
          <a:fillRef idx="2">
            <a:schemeClr val="accent4"/>
          </a:fillRef>
          <a:effectRef idx="1">
            <a:schemeClr val="accent4"/>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US" dirty="0"/>
              <a:t>What is JPA?</a:t>
            </a:r>
          </a:p>
          <a:p>
            <a:r>
              <a:rPr lang="en-US" dirty="0"/>
              <a:t>Java Persistence API (JPA) is a Java specification that provides certain functionality and standard to ORM tools. The </a:t>
            </a:r>
            <a:r>
              <a:rPr lang="en-US" b="1" dirty="0" err="1"/>
              <a:t>javax.persistence</a:t>
            </a:r>
            <a:r>
              <a:rPr lang="en-US" dirty="0"/>
              <a:t> package contains the JPA classes and interfaces.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47500" lnSpcReduction="20000"/>
          </a:bodyPr>
          <a:lstStyle/>
          <a:p>
            <a:r>
              <a:rPr lang="en-US" dirty="0"/>
              <a:t>Advantages of Hibernate Framework</a:t>
            </a:r>
          </a:p>
          <a:p>
            <a:r>
              <a:rPr lang="en-US" dirty="0"/>
              <a:t>Following are the advantages of hibernate framework:</a:t>
            </a:r>
          </a:p>
          <a:p>
            <a:r>
              <a:rPr lang="en-US" dirty="0">
                <a:solidFill>
                  <a:srgbClr val="00B050"/>
                </a:solidFill>
              </a:rPr>
              <a:t>1) Open Source and Lightweight</a:t>
            </a:r>
          </a:p>
          <a:p>
            <a:r>
              <a:rPr lang="en-US" dirty="0"/>
              <a:t>Hibernate framework is open source under the LGPL license and lightweight.</a:t>
            </a:r>
          </a:p>
          <a:p>
            <a:r>
              <a:rPr lang="en-US" dirty="0">
                <a:solidFill>
                  <a:srgbClr val="00B050"/>
                </a:solidFill>
              </a:rPr>
              <a:t>2) Fast Performance</a:t>
            </a:r>
          </a:p>
          <a:p>
            <a:r>
              <a:rPr lang="en-US" dirty="0"/>
              <a:t>The performance of hibernate framework is fast because cache is internally used in hibernate framework. There are two types of cache in hibernate framework first level cache and second level cache. First level cache is enabled by default.</a:t>
            </a:r>
          </a:p>
          <a:p>
            <a:r>
              <a:rPr lang="en-US" dirty="0">
                <a:solidFill>
                  <a:srgbClr val="00B050"/>
                </a:solidFill>
              </a:rPr>
              <a:t>3) Database Independent Query</a:t>
            </a:r>
          </a:p>
          <a:p>
            <a:r>
              <a:rPr lang="en-US" dirty="0"/>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r>
              <a:rPr lang="en-US" dirty="0">
                <a:solidFill>
                  <a:srgbClr val="00B050"/>
                </a:solidFill>
              </a:rPr>
              <a:t>4) Automatic Table Creation</a:t>
            </a:r>
          </a:p>
          <a:p>
            <a:r>
              <a:rPr lang="en-US" dirty="0"/>
              <a:t>Hibernate framework provides the facility to create the tables of the database automatically. So there is no need to create tables in the database manually.</a:t>
            </a:r>
          </a:p>
          <a:p>
            <a:r>
              <a:rPr lang="en-US" dirty="0">
                <a:solidFill>
                  <a:srgbClr val="00B050"/>
                </a:solidFill>
              </a:rPr>
              <a:t>5) Simplifies Complex Join</a:t>
            </a:r>
          </a:p>
          <a:p>
            <a:r>
              <a:rPr lang="en-US" dirty="0"/>
              <a:t>Fetching data from multiple tables is easy in hibernate framework.</a:t>
            </a:r>
          </a:p>
          <a:p>
            <a:r>
              <a:rPr lang="en-US" dirty="0">
                <a:solidFill>
                  <a:srgbClr val="00B050"/>
                </a:solidFill>
              </a:rPr>
              <a:t>6) Provides Query Statistics and Database Status</a:t>
            </a:r>
          </a:p>
          <a:p>
            <a:r>
              <a:rPr lang="en-US" dirty="0"/>
              <a:t>Hibernate supports Query cache and provide statistics about query and database status.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Hibernate Architecture</a:t>
            </a:r>
            <a:br>
              <a:rPr lang="en-US" dirty="0"/>
            </a:b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10000"/>
          </a:bodyPr>
          <a:lstStyle/>
          <a:p>
            <a:r>
              <a:rPr lang="en-US" dirty="0"/>
              <a:t>The Hibernate architecture includes many objects such as persistent object, session factory, transaction factory, connection factory, session, transaction etc.</a:t>
            </a:r>
          </a:p>
          <a:p>
            <a:br>
              <a:rPr lang="en-US" dirty="0"/>
            </a:br>
            <a:r>
              <a:rPr lang="en-US" dirty="0"/>
              <a:t>The Hibernate architecture is categorized in four layers.</a:t>
            </a:r>
          </a:p>
          <a:p>
            <a:r>
              <a:rPr lang="en-US" dirty="0"/>
              <a:t>Java application layer</a:t>
            </a:r>
          </a:p>
          <a:p>
            <a:r>
              <a:rPr lang="en-US" dirty="0"/>
              <a:t>Hibernate framework layer</a:t>
            </a:r>
          </a:p>
          <a:p>
            <a:r>
              <a:rPr lang="en-US" dirty="0"/>
              <a:t>Backhand </a:t>
            </a:r>
            <a:r>
              <a:rPr lang="en-US" dirty="0" err="1"/>
              <a:t>api</a:t>
            </a:r>
            <a:r>
              <a:rPr lang="en-US" dirty="0"/>
              <a:t> layer</a:t>
            </a:r>
          </a:p>
          <a:p>
            <a:r>
              <a:rPr lang="en-US" dirty="0"/>
              <a:t>Database layer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752600" y="1600200"/>
            <a:ext cx="5943600"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109662" y="1767681"/>
            <a:ext cx="6924675" cy="4191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47500" lnSpcReduction="20000"/>
          </a:bodyPr>
          <a:lstStyle/>
          <a:p>
            <a:r>
              <a:rPr lang="en-US" dirty="0">
                <a:solidFill>
                  <a:srgbClr val="00B050"/>
                </a:solidFill>
              </a:rPr>
              <a:t>Elements of Hibernate Architecture</a:t>
            </a:r>
          </a:p>
          <a:p>
            <a:r>
              <a:rPr lang="en-US" dirty="0"/>
              <a:t>For creating the first hibernate application, we must know the elements of Hibernate architecture. They are as follows:</a:t>
            </a:r>
          </a:p>
          <a:p>
            <a:r>
              <a:rPr lang="en-US" dirty="0" err="1">
                <a:solidFill>
                  <a:srgbClr val="00B050"/>
                </a:solidFill>
              </a:rPr>
              <a:t>SessionFactory</a:t>
            </a:r>
            <a:endParaRPr lang="en-US" dirty="0">
              <a:solidFill>
                <a:srgbClr val="00B050"/>
              </a:solidFill>
            </a:endParaRPr>
          </a:p>
          <a:p>
            <a:r>
              <a:rPr lang="en-US" dirty="0"/>
              <a:t>The </a:t>
            </a:r>
            <a:r>
              <a:rPr lang="en-US" dirty="0" err="1"/>
              <a:t>SessionFactory</a:t>
            </a:r>
            <a:r>
              <a:rPr lang="en-US" dirty="0"/>
              <a:t> is a factory of session and client of </a:t>
            </a:r>
            <a:r>
              <a:rPr lang="en-US" dirty="0" err="1"/>
              <a:t>ConnectionProvider</a:t>
            </a:r>
            <a:r>
              <a:rPr lang="en-US" dirty="0"/>
              <a:t>. It holds second level cache (optional) of data. The </a:t>
            </a:r>
            <a:r>
              <a:rPr lang="en-US" dirty="0" err="1"/>
              <a:t>org.hibernate.SessionFactory</a:t>
            </a:r>
            <a:r>
              <a:rPr lang="en-US" dirty="0"/>
              <a:t> interface provides factory method to get the object of Session.</a:t>
            </a:r>
          </a:p>
          <a:p>
            <a:r>
              <a:rPr lang="en-US" dirty="0">
                <a:solidFill>
                  <a:srgbClr val="00B050"/>
                </a:solidFill>
              </a:rPr>
              <a:t>Session</a:t>
            </a:r>
          </a:p>
          <a:p>
            <a:r>
              <a:rPr lang="en-US" dirty="0"/>
              <a:t>The session object provides an interface between the application and data stored in the database. It is a short-lived object and wraps the JDBC connection. It is factory of Transaction, Query and Criteria. It holds a first-level cache (mandatory) of data. The </a:t>
            </a:r>
            <a:r>
              <a:rPr lang="en-US" dirty="0" err="1"/>
              <a:t>org.hibernate.Session</a:t>
            </a:r>
            <a:r>
              <a:rPr lang="en-US" dirty="0"/>
              <a:t> interface provides methods to insert, update and delete the object. It also provides factory methods for Transaction, Query and Criteria.</a:t>
            </a:r>
          </a:p>
          <a:p>
            <a:r>
              <a:rPr lang="en-US" dirty="0">
                <a:solidFill>
                  <a:srgbClr val="00B050"/>
                </a:solidFill>
              </a:rPr>
              <a:t>Transaction</a:t>
            </a:r>
          </a:p>
          <a:p>
            <a:r>
              <a:rPr lang="en-US" dirty="0"/>
              <a:t>The transaction object specifies the atomic unit of work. It is optional. The </a:t>
            </a:r>
            <a:r>
              <a:rPr lang="en-US" dirty="0" err="1"/>
              <a:t>org.hibernate.Transaction</a:t>
            </a:r>
            <a:r>
              <a:rPr lang="en-US" dirty="0"/>
              <a:t> interface provides methods for transaction management.</a:t>
            </a:r>
          </a:p>
          <a:p>
            <a:r>
              <a:rPr lang="en-US" dirty="0" err="1">
                <a:solidFill>
                  <a:srgbClr val="00B050"/>
                </a:solidFill>
              </a:rPr>
              <a:t>ConnectionProvider</a:t>
            </a:r>
            <a:endParaRPr lang="en-US" dirty="0">
              <a:solidFill>
                <a:srgbClr val="00B050"/>
              </a:solidFill>
            </a:endParaRPr>
          </a:p>
          <a:p>
            <a:r>
              <a:rPr lang="en-US" dirty="0"/>
              <a:t>It is a factory of JDBC connections. It abstracts the application from </a:t>
            </a:r>
            <a:r>
              <a:rPr lang="en-US" dirty="0" err="1"/>
              <a:t>DriverManager</a:t>
            </a:r>
            <a:r>
              <a:rPr lang="en-US" dirty="0"/>
              <a:t> or </a:t>
            </a:r>
            <a:r>
              <a:rPr lang="en-US" dirty="0" err="1"/>
              <a:t>DataSource</a:t>
            </a:r>
            <a:r>
              <a:rPr lang="en-US" dirty="0"/>
              <a:t>. It is optional.</a:t>
            </a:r>
          </a:p>
          <a:p>
            <a:r>
              <a:rPr lang="en-US" dirty="0" err="1">
                <a:solidFill>
                  <a:srgbClr val="00B050"/>
                </a:solidFill>
              </a:rPr>
              <a:t>TransactionFactory</a:t>
            </a:r>
            <a:endParaRPr lang="en-US" dirty="0">
              <a:solidFill>
                <a:srgbClr val="00B050"/>
              </a:solidFill>
            </a:endParaRPr>
          </a:p>
          <a:p>
            <a:r>
              <a:rPr lang="en-US" dirty="0"/>
              <a:t>It is a factory of Transaction. It is optional.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553</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Hibernate </vt:lpstr>
      <vt:lpstr>PowerPoint Presentation</vt:lpstr>
      <vt:lpstr>PowerPoint Presentation</vt:lpstr>
      <vt:lpstr>PowerPoint Presentation</vt:lpstr>
      <vt:lpstr>PowerPoint Presentation</vt:lpstr>
      <vt:lpstr> Hibernate Architecture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SESPL</dc:creator>
  <cp:lastModifiedBy>Amit Sharma</cp:lastModifiedBy>
  <cp:revision>2</cp:revision>
  <dcterms:created xsi:type="dcterms:W3CDTF">2023-02-06T03:40:47Z</dcterms:created>
  <dcterms:modified xsi:type="dcterms:W3CDTF">2023-02-06T10:34:56Z</dcterms:modified>
</cp:coreProperties>
</file>