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80" r:id="rId4"/>
    <p:sldId id="261" r:id="rId5"/>
    <p:sldId id="262" r:id="rId6"/>
    <p:sldId id="258" r:id="rId7"/>
    <p:sldId id="266" r:id="rId8"/>
    <p:sldId id="264" r:id="rId9"/>
    <p:sldId id="265" r:id="rId10"/>
    <p:sldId id="267" r:id="rId11"/>
    <p:sldId id="268" r:id="rId12"/>
    <p:sldId id="270" r:id="rId13"/>
    <p:sldId id="269" r:id="rId14"/>
    <p:sldId id="271" r:id="rId15"/>
    <p:sldId id="275" r:id="rId16"/>
    <p:sldId id="272" r:id="rId17"/>
    <p:sldId id="281" r:id="rId18"/>
    <p:sldId id="276" r:id="rId19"/>
    <p:sldId id="277" r:id="rId20"/>
    <p:sldId id="279" r:id="rId21"/>
    <p:sldId id="278" r:id="rId22"/>
    <p:sldId id="283" r:id="rId23"/>
    <p:sldId id="274" r:id="rId24"/>
    <p:sldId id="263" r:id="rId25"/>
    <p:sldId id="273" r:id="rId26"/>
    <p:sldId id="282" r:id="rId2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CCCC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7" autoAdjust="0"/>
    <p:restoredTop sz="92578" autoAdjust="0"/>
  </p:normalViewPr>
  <p:slideViewPr>
    <p:cSldViewPr>
      <p:cViewPr>
        <p:scale>
          <a:sx n="66" d="100"/>
          <a:sy n="66" d="100"/>
        </p:scale>
        <p:origin x="868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E1108E1-5E39-42F5-BF24-4ACD9E136D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996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183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Reproductive Rate - </a:t>
                </a:r>
                <a:r>
                  <a:rPr lang="en-US" sz="1800" dirty="0">
                    <a:effectLst/>
                    <a:latin typeface="Posterama" panose="020B0504020200020000" pitchFamily="34" charset="0"/>
                    <a:ea typeface="Times New Roman" panose="02020603050405020304" pitchFamily="18" charset="0"/>
                    <a:cs typeface="Gisha" panose="020B0502040204020203" pitchFamily="34" charset="-79"/>
                  </a:rPr>
                  <a:t>the average number of secondary infections caused by one initially infected individual, </a:t>
                </a:r>
              </a:p>
              <a:p>
                <a:r>
                  <a:rPr lang="en-US" sz="1800" dirty="0">
                    <a:effectLst/>
                    <a:latin typeface="Posterama" panose="020B0504020200020000" pitchFamily="34" charset="0"/>
                    <a:ea typeface="Times New Roman" panose="02020603050405020304" pitchFamily="18" charset="0"/>
                    <a:cs typeface="Gisha" panose="020B0502040204020203" pitchFamily="34" charset="-79"/>
                  </a:rPr>
                  <a:t>i.e., if one person has the disease, it tells us how many infections in average this person will cause (how many other people they will transmit the disease to within the population). </a:t>
                </a:r>
              </a:p>
              <a:p>
                <a:endParaRPr lang="en-US" sz="1800" dirty="0">
                  <a:effectLst/>
                  <a:latin typeface="Posterama" panose="020B0504020200020000" pitchFamily="34" charset="0"/>
                  <a:ea typeface="Calibri" panose="020F0502020204030204" pitchFamily="34" charset="0"/>
                  <a:cs typeface="Gisha" panose="020B0502040204020203" pitchFamily="34" charset="-79"/>
                </a:endParaRP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Gisha" panose="020B0502040204020203" pitchFamily="34" charset="-79"/>
                        </a:rPr>
                        <m:t>𝑞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Gisha" panose="020B0502040204020203" pitchFamily="34" charset="-79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isha" panose="020B0502040204020203" pitchFamily="34" charset="-79"/>
                            </a:rPr>
                            <m:t>𝑎</m:t>
                          </m:r>
                        </m:num>
                        <m:den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isha" panose="020B0502040204020203" pitchFamily="34" charset="-79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Posterama" panose="020B0504020200020000" pitchFamily="34" charset="0"/>
                  <a:ea typeface="Calibri" panose="020F0502020204030204" pitchFamily="34" charset="0"/>
                  <a:cs typeface="Gisha" panose="020B0502040204020203" pitchFamily="34" charset="-79"/>
                </a:endParaRPr>
              </a:p>
              <a:p>
                <a:pPr marL="457200" algn="r" rtl="1"/>
                <a:r>
                  <a:rPr lang="he-IL" sz="1800" dirty="0">
                    <a:effectLst/>
                    <a:latin typeface="Posterama" panose="020B0504020200020000" pitchFamily="34" charset="0"/>
                    <a:ea typeface="Calibri" panose="020F0502020204030204" pitchFamily="34" charset="0"/>
                    <a:cs typeface="Gisha" panose="020B0502040204020203" pitchFamily="34" charset="-79"/>
                  </a:rPr>
                  <a:t> </a:t>
                </a:r>
                <a:endParaRPr lang="en-US" sz="1800" dirty="0">
                  <a:effectLst/>
                  <a:latin typeface="Posterama" panose="020B0504020200020000" pitchFamily="34" charset="0"/>
                  <a:ea typeface="Calibri" panose="020F0502020204030204" pitchFamily="34" charset="0"/>
                  <a:cs typeface="Gisha" panose="020B0502040204020203" pitchFamily="34" charset="-79"/>
                </a:endParaRPr>
              </a:p>
              <a:p>
                <a:r>
                  <a:rPr lang="en-US" sz="1800" dirty="0">
                    <a:effectLst/>
                    <a:latin typeface="Posterama" panose="020B0504020200020000" pitchFamily="34" charset="0"/>
                    <a:ea typeface="Times New Roman" panose="02020603050405020304" pitchFamily="18" charset="0"/>
                    <a:cs typeface="Gisha" panose="020B0502040204020203" pitchFamily="34" charset="-79"/>
                  </a:rPr>
                  <a:t>q is the contact ratio: the fraction of the population that encounters an infective individual during the period they are infectious.</a:t>
                </a:r>
                <a:endParaRPr lang="en-US" sz="1800" dirty="0">
                  <a:effectLst/>
                  <a:latin typeface="Posterama" panose="020B0504020200020000" pitchFamily="34" charset="0"/>
                  <a:ea typeface="Calibri" panose="020F0502020204030204" pitchFamily="34" charset="0"/>
                  <a:cs typeface="Gisha" panose="020B0502040204020203" pitchFamily="34" charset="-79"/>
                </a:endParaRP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Reproductive Rate - </a:t>
                </a:r>
                <a:r>
                  <a:rPr lang="en-US" sz="1800" dirty="0">
                    <a:effectLst/>
                    <a:latin typeface="Posterama" panose="020B0504020200020000" pitchFamily="34" charset="0"/>
                    <a:ea typeface="Times New Roman" panose="02020603050405020304" pitchFamily="18" charset="0"/>
                    <a:cs typeface="Gisha" panose="020B0502040204020203" pitchFamily="34" charset="-79"/>
                  </a:rPr>
                  <a:t>the average number of secondary infections caused by one initially infected individual, </a:t>
                </a:r>
              </a:p>
              <a:p>
                <a:r>
                  <a:rPr lang="en-US" sz="1800" dirty="0">
                    <a:effectLst/>
                    <a:latin typeface="Posterama" panose="020B0504020200020000" pitchFamily="34" charset="0"/>
                    <a:ea typeface="Times New Roman" panose="02020603050405020304" pitchFamily="18" charset="0"/>
                    <a:cs typeface="Gisha" panose="020B0502040204020203" pitchFamily="34" charset="-79"/>
                  </a:rPr>
                  <a:t>i.e., if one person has the disease, it tells us how many infections in average this person will cause (how many other people they will transmit the disease to within the population). </a:t>
                </a:r>
              </a:p>
              <a:p>
                <a:endParaRPr lang="en-US" sz="1800" dirty="0">
                  <a:effectLst/>
                  <a:latin typeface="Posterama" panose="020B0504020200020000" pitchFamily="34" charset="0"/>
                  <a:ea typeface="Calibri" panose="020F0502020204030204" pitchFamily="34" charset="0"/>
                  <a:cs typeface="Gisha" panose="020B0502040204020203" pitchFamily="34" charset="-79"/>
                </a:endParaRPr>
              </a:p>
              <a:p>
                <a:pPr algn="l" rtl="0"/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Gisha" panose="020B0502040204020203" pitchFamily="34" charset="-79"/>
                  </a:rPr>
                  <a:t>𝑞=</a:t>
                </a:r>
                <a:r>
                  <a:rPr lang="en-US" sz="1800" b="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Gisha" panose="020B0502040204020203" pitchFamily="34" charset="-79"/>
                  </a:rPr>
                  <a:t>𝑎/𝑟</a:t>
                </a:r>
                <a:endParaRPr lang="en-US" sz="1800" dirty="0">
                  <a:effectLst/>
                  <a:latin typeface="Posterama" panose="020B0504020200020000" pitchFamily="34" charset="0"/>
                  <a:ea typeface="Calibri" panose="020F0502020204030204" pitchFamily="34" charset="0"/>
                  <a:cs typeface="Gisha" panose="020B0502040204020203" pitchFamily="34" charset="-79"/>
                </a:endParaRPr>
              </a:p>
              <a:p>
                <a:pPr marL="457200" algn="r" rtl="1"/>
                <a:r>
                  <a:rPr lang="he-IL" sz="1800" dirty="0">
                    <a:effectLst/>
                    <a:latin typeface="Posterama" panose="020B0504020200020000" pitchFamily="34" charset="0"/>
                    <a:ea typeface="Calibri" panose="020F0502020204030204" pitchFamily="34" charset="0"/>
                    <a:cs typeface="Gisha" panose="020B0502040204020203" pitchFamily="34" charset="-79"/>
                  </a:rPr>
                  <a:t> </a:t>
                </a:r>
                <a:endParaRPr lang="en-US" sz="1800" dirty="0">
                  <a:effectLst/>
                  <a:latin typeface="Posterama" panose="020B0504020200020000" pitchFamily="34" charset="0"/>
                  <a:ea typeface="Calibri" panose="020F0502020204030204" pitchFamily="34" charset="0"/>
                  <a:cs typeface="Gisha" panose="020B0502040204020203" pitchFamily="34" charset="-79"/>
                </a:endParaRPr>
              </a:p>
              <a:p>
                <a:r>
                  <a:rPr lang="en-US" sz="1800" dirty="0">
                    <a:effectLst/>
                    <a:latin typeface="Posterama" panose="020B0504020200020000" pitchFamily="34" charset="0"/>
                    <a:ea typeface="Times New Roman" panose="02020603050405020304" pitchFamily="18" charset="0"/>
                    <a:cs typeface="Gisha" panose="020B0502040204020203" pitchFamily="34" charset="-79"/>
                  </a:rPr>
                  <a:t>q is the contact ratio: the fraction of the population that encounters an infective individual during the period they are infectious.</a:t>
                </a:r>
                <a:endParaRPr lang="en-US" sz="1800" dirty="0">
                  <a:effectLst/>
                  <a:latin typeface="Posterama" panose="020B0504020200020000" pitchFamily="34" charset="0"/>
                  <a:ea typeface="Calibri" panose="020F0502020204030204" pitchFamily="34" charset="0"/>
                  <a:cs typeface="Gisha" panose="020B0502040204020203" pitchFamily="34" charset="-79"/>
                </a:endParaRPr>
              </a:p>
              <a:p>
                <a:endParaRPr lang="he-IL" dirty="0"/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20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Reproductive Rate - </a:t>
            </a:r>
            <a:r>
              <a:rPr lang="en-US" sz="1200" dirty="0">
                <a:effectLst/>
                <a:latin typeface="Posterama" panose="020B0504020200020000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the average number of secondary infections caused by one initially infected individual,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450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236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548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highly connected networks transmit disease more easily, resulting in a higher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a higher HIT than would be required in a less connected network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849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highly connected networks transmit disease more easily, resulting in a higher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a higher HIT than would be required in a less connected network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188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Infection rate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average number of contacts per person per time, multiplied by the probability of disease transmission in a contact between a susceptible and an infectious subject.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792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Infection rate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average number of contacts per person per time, multiplied by the probability of disease transmission in a contact between a susceptible and an infectious subject.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37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06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17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Blip>
                <a:blip r:embed="rId3"/>
              </a:buBlip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Susceptible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(S): 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Vulnerable individuals who are </a:t>
            </a:r>
            <a:r>
              <a:rPr lang="en-US" sz="12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not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infected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but </a:t>
            </a:r>
            <a:r>
              <a:rPr lang="en-US" sz="12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may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become infected, or remain susceptible. </a:t>
            </a:r>
          </a:p>
          <a:p>
            <a:pPr algn="l" rtl="0">
              <a:buBlip>
                <a:blip r:embed="rId3"/>
              </a:buBlip>
            </a:pPr>
            <a:endParaRPr lang="en-US" sz="105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>
              <a:buBlip>
                <a:blip r:embed="rId3"/>
              </a:buBlip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Infected (I): 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Individuals who have already been </a:t>
            </a:r>
            <a:r>
              <a:rPr lang="en-US" sz="12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infected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and can </a:t>
            </a:r>
            <a:r>
              <a:rPr lang="en-US" sz="12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transmit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to the susceptible individuals. An infected individual may be removed, or remain infected.</a:t>
            </a:r>
          </a:p>
          <a:p>
            <a:pPr algn="l" rtl="0">
              <a:buBlip>
                <a:blip r:embed="rId3"/>
              </a:buBlip>
            </a:pPr>
            <a:endParaRPr lang="en-US" sz="105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>
              <a:buBlip>
                <a:blip r:embed="rId3"/>
              </a:buBlip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Removed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(R): 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Individuals who have </a:t>
            </a:r>
            <a:r>
              <a:rPr lang="en-US" sz="12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recovered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from the virus and are assumed to be immune, or have </a:t>
            </a:r>
            <a:r>
              <a:rPr lang="en-US" sz="12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died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from the disease.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498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Infection rate - average number of contacts per person per time, multiplied by the probability of disease transmission in a contact between a susceptible and an infectious subject. </a:t>
            </a:r>
          </a:p>
          <a:p>
            <a:r>
              <a:rPr lang="en-US" sz="1200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</a:t>
            </a:r>
            <a:r>
              <a:rPr lang="en-US" sz="12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roportional to the </a:t>
            </a:r>
            <a:r>
              <a:rPr lang="en-US" sz="1200" b="0" dirty="0">
                <a:solidFill>
                  <a:schemeClr val="accent1"/>
                </a:solidFill>
                <a:latin typeface="Bookman Old Style" panose="02050604050505020204" pitchFamily="18" charset="0"/>
              </a:rPr>
              <a:t>number of contacts </a:t>
            </a:r>
            <a:r>
              <a:rPr lang="en-US" sz="12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between susceptible and infective individuals </a:t>
            </a:r>
            <a:endParaRPr lang="en-US" sz="12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Recovery rate - </a:t>
            </a:r>
            <a:r>
              <a:rPr lang="en-US" sz="120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the probability of an infected individual to recover at time </a:t>
            </a:r>
            <a:r>
              <a:rPr lang="en-US" sz="1200" b="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t</a:t>
            </a:r>
            <a:r>
              <a:rPr lang="en-US" sz="120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12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Infection rate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average number of contacts per person per time, multiplied by the probability of disease transmission in a contact between a susceptible and an infectious subject.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05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Infection rate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average number of contacts per person per time, multiplied by the probability of disease transmission in a contact between a susceptible and an infectious subject.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765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Infection rate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average number of contacts per person per time, multiplied by the probability of disease transmission in a contact between a susceptible and an infectious subject.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332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8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60350"/>
            <a:ext cx="6481762" cy="8937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he-IL" noProof="0"/>
              <a:t>לחץ כדי לערוך סגנון כותרת של תבנית בסיס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1052513"/>
            <a:ext cx="6481762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he-IL" noProof="0"/>
              <a:t>לחץ כדי לערוך סגנון כותרת משנה של תבנית בסיס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976938" y="1196975"/>
            <a:ext cx="1692275" cy="504031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00113" y="1196975"/>
            <a:ext cx="4924425" cy="5040313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00113" y="1773238"/>
            <a:ext cx="309245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44963" y="1773238"/>
            <a:ext cx="309245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196975"/>
            <a:ext cx="67691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773238"/>
            <a:ext cx="63373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s://en.wikipedia.org/wiki/Respiratory_droplet" TargetMode="External"/><Relationship Id="rId18" Type="http://schemas.openxmlformats.org/officeDocument/2006/relationships/hyperlink" Target="https://en.wikipedia.org/wiki/Fecal%E2%80%93oral_route" TargetMode="External"/><Relationship Id="rId26" Type="http://schemas.openxmlformats.org/officeDocument/2006/relationships/hyperlink" Target="https://en.wikipedia.org/wiki/Herd_immunity#cite_note-bbc-sarscov2-variants-68" TargetMode="External"/><Relationship Id="rId39" Type="http://schemas.openxmlformats.org/officeDocument/2006/relationships/hyperlink" Target="https://en.wikipedia.org/wiki/Common_cold" TargetMode="External"/><Relationship Id="rId21" Type="http://schemas.openxmlformats.org/officeDocument/2006/relationships/hyperlink" Target="https://en.wikipedia.org/wiki/COVID-19" TargetMode="External"/><Relationship Id="rId34" Type="http://schemas.openxmlformats.org/officeDocument/2006/relationships/hyperlink" Target="https://en.wikipedia.org/wiki/Severe_acute_respiratory_syndrome" TargetMode="External"/><Relationship Id="rId42" Type="http://schemas.openxmlformats.org/officeDocument/2006/relationships/hyperlink" Target="https://en.wikipedia.org/wiki/Spanish_flu" TargetMode="External"/><Relationship Id="rId47" Type="http://schemas.openxmlformats.org/officeDocument/2006/relationships/hyperlink" Target="https://en.wikipedia.org/wiki/2009_swine_flu_pandemic" TargetMode="External"/><Relationship Id="rId50" Type="http://schemas.openxmlformats.org/officeDocument/2006/relationships/hyperlink" Target="https://en.wikipedia.org/wiki/Herd_immunity#cite_note-78" TargetMode="External"/><Relationship Id="rId55" Type="http://schemas.openxmlformats.org/officeDocument/2006/relationships/hyperlink" Target="https://en.wikipedia.org/wiki/Herd_immunity#cite_note-81" TargetMode="External"/><Relationship Id="rId7" Type="http://schemas.openxmlformats.org/officeDocument/2006/relationships/hyperlink" Target="https://en.wikipedia.org/wiki/Airborne_transmission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en.wikipedia.org/wiki/Herd_immunity#cite_note-cdc-who-2001-64" TargetMode="External"/><Relationship Id="rId29" Type="http://schemas.openxmlformats.org/officeDocument/2006/relationships/hyperlink" Target="https://en.wikipedia.org/wiki/Body_fluid" TargetMode="External"/><Relationship Id="rId11" Type="http://schemas.openxmlformats.org/officeDocument/2006/relationships/hyperlink" Target="https://en.wikipedia.org/wiki/Herd_immunity#cite_note-58" TargetMode="External"/><Relationship Id="rId24" Type="http://schemas.openxmlformats.org/officeDocument/2006/relationships/hyperlink" Target="https://en.wikipedia.org/wiki/Herd_immunity#cite_note-67" TargetMode="External"/><Relationship Id="rId32" Type="http://schemas.openxmlformats.org/officeDocument/2006/relationships/hyperlink" Target="https://en.wikipedia.org/wiki/Herd_immunity#cite_note-ScienceAirborne-70" TargetMode="External"/><Relationship Id="rId37" Type="http://schemas.openxmlformats.org/officeDocument/2006/relationships/hyperlink" Target="https://en.wikipedia.org/wiki/Saliva" TargetMode="External"/><Relationship Id="rId40" Type="http://schemas.openxmlformats.org/officeDocument/2006/relationships/hyperlink" Target="https://en.wikipedia.org/wiki/Herd_immunity#cite_note-Telegraph_Ebola-74" TargetMode="External"/><Relationship Id="rId45" Type="http://schemas.openxmlformats.org/officeDocument/2006/relationships/hyperlink" Target="https://en.wikipedia.org/wiki/2014_Ebola_outbreak" TargetMode="External"/><Relationship Id="rId53" Type="http://schemas.openxmlformats.org/officeDocument/2006/relationships/hyperlink" Target="https://en.wikipedia.org/wiki/Herd_immunity#cite_note-lowr-80" TargetMode="External"/><Relationship Id="rId5" Type="http://schemas.openxmlformats.org/officeDocument/2006/relationships/hyperlink" Target="https://en.wikipedia.org/wiki/Transmission_(medicine)" TargetMode="External"/><Relationship Id="rId19" Type="http://schemas.openxmlformats.org/officeDocument/2006/relationships/hyperlink" Target="https://en.wikipedia.org/wiki/Whooping_cough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s://en.wikipedia.org/wiki/Herd_immunity#cite_note-Delamater-57" TargetMode="External"/><Relationship Id="rId14" Type="http://schemas.openxmlformats.org/officeDocument/2006/relationships/hyperlink" Target="https://en.wikipedia.org/wiki/Herd_immunity#cite_note-59" TargetMode="External"/><Relationship Id="rId22" Type="http://schemas.openxmlformats.org/officeDocument/2006/relationships/hyperlink" Target="https://en.wikipedia.org/wiki/SARS-CoV-2_Delta_variant" TargetMode="External"/><Relationship Id="rId27" Type="http://schemas.openxmlformats.org/officeDocument/2006/relationships/hyperlink" Target="https://en.wikipedia.org/wiki/Wikipedia:Identifying_reliable_sources_(medicine)" TargetMode="External"/><Relationship Id="rId30" Type="http://schemas.openxmlformats.org/officeDocument/2006/relationships/hyperlink" Target="https://en.wikipedia.org/wiki/Herd_immunity#cite_note-69" TargetMode="External"/><Relationship Id="rId35" Type="http://schemas.openxmlformats.org/officeDocument/2006/relationships/hyperlink" Target="https://en.wikipedia.org/wiki/Herd_immunity#cite_note-72" TargetMode="External"/><Relationship Id="rId43" Type="http://schemas.openxmlformats.org/officeDocument/2006/relationships/hyperlink" Target="https://en.wikipedia.org/wiki/Herd_immunity#cite_note-75" TargetMode="External"/><Relationship Id="rId48" Type="http://schemas.openxmlformats.org/officeDocument/2006/relationships/hyperlink" Target="https://en.wikipedia.org/wiki/Pandemic_H1N1/09_virus" TargetMode="External"/><Relationship Id="rId56" Type="http://schemas.openxmlformats.org/officeDocument/2006/relationships/hyperlink" Target="https://en.wikipedia.org/wiki/MERS" TargetMode="External"/><Relationship Id="rId8" Type="http://schemas.openxmlformats.org/officeDocument/2006/relationships/hyperlink" Target="https://en.wikipedia.org/wiki/Herd_immunity#cite_note-56" TargetMode="External"/><Relationship Id="rId51" Type="http://schemas.openxmlformats.org/officeDocument/2006/relationships/hyperlink" Target="https://en.wikipedia.org/wiki/Andes_orthohantavirus" TargetMode="External"/><Relationship Id="rId3" Type="http://schemas.openxmlformats.org/officeDocument/2006/relationships/image" Target="../media/image3.jpeg"/><Relationship Id="rId12" Type="http://schemas.openxmlformats.org/officeDocument/2006/relationships/hyperlink" Target="https://en.wikipedia.org/wiki/Mumps" TargetMode="External"/><Relationship Id="rId17" Type="http://schemas.openxmlformats.org/officeDocument/2006/relationships/hyperlink" Target="https://en.wikipedia.org/wiki/Polio" TargetMode="External"/><Relationship Id="rId25" Type="http://schemas.openxmlformats.org/officeDocument/2006/relationships/hyperlink" Target="https://en.wikipedia.org/wiki/SARS-CoV-2_Alpha_variant" TargetMode="External"/><Relationship Id="rId33" Type="http://schemas.openxmlformats.org/officeDocument/2006/relationships/hyperlink" Target="https://en.wikipedia.org/wiki/Herd_immunity#cite_note-71" TargetMode="External"/><Relationship Id="rId38" Type="http://schemas.openxmlformats.org/officeDocument/2006/relationships/hyperlink" Target="https://en.wikipedia.org/wiki/Herd_immunity#cite_note-73" TargetMode="External"/><Relationship Id="rId46" Type="http://schemas.openxmlformats.org/officeDocument/2006/relationships/hyperlink" Target="https://en.wikipedia.org/wiki/Herd_immunity#cite_note-76" TargetMode="External"/><Relationship Id="rId20" Type="http://schemas.openxmlformats.org/officeDocument/2006/relationships/hyperlink" Target="https://en.wikipedia.org/wiki/Herd_immunity#cite_note-65" TargetMode="External"/><Relationship Id="rId41" Type="http://schemas.openxmlformats.org/officeDocument/2006/relationships/hyperlink" Target="https://en.wikipedia.org/wiki/Influenza" TargetMode="External"/><Relationship Id="rId54" Type="http://schemas.openxmlformats.org/officeDocument/2006/relationships/hyperlink" Target="https://en.wikipedia.org/wiki/Nipah_vir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asles" TargetMode="External"/><Relationship Id="rId15" Type="http://schemas.openxmlformats.org/officeDocument/2006/relationships/hyperlink" Target="https://en.wikipedia.org/wiki/Rubella" TargetMode="External"/><Relationship Id="rId23" Type="http://schemas.openxmlformats.org/officeDocument/2006/relationships/hyperlink" Target="https://en.wikipedia.org/wiki/Smallpox" TargetMode="External"/><Relationship Id="rId28" Type="http://schemas.openxmlformats.org/officeDocument/2006/relationships/hyperlink" Target="https://en.wikipedia.org/wiki/HIV/AIDS" TargetMode="External"/><Relationship Id="rId36" Type="http://schemas.openxmlformats.org/officeDocument/2006/relationships/hyperlink" Target="https://en.wikipedia.org/wiki/Diphtheria" TargetMode="External"/><Relationship Id="rId49" Type="http://schemas.openxmlformats.org/officeDocument/2006/relationships/hyperlink" Target="https://en.wikipedia.org/wiki/Herd_immunity#cite_note-Fraser-77" TargetMode="External"/><Relationship Id="rId57" Type="http://schemas.openxmlformats.org/officeDocument/2006/relationships/hyperlink" Target="https://en.wikipedia.org/wiki/Herd_immunity#cite_note-82" TargetMode="External"/><Relationship Id="rId10" Type="http://schemas.openxmlformats.org/officeDocument/2006/relationships/hyperlink" Target="https://en.wikipedia.org/wiki/Chickenpox" TargetMode="External"/><Relationship Id="rId31" Type="http://schemas.openxmlformats.org/officeDocument/2006/relationships/hyperlink" Target="https://en.wikipedia.org/wiki/Investigations_into_the_origin_of_COVID-19" TargetMode="External"/><Relationship Id="rId44" Type="http://schemas.openxmlformats.org/officeDocument/2006/relationships/hyperlink" Target="https://en.wikipedia.org/wiki/Ebola" TargetMode="External"/><Relationship Id="rId52" Type="http://schemas.openxmlformats.org/officeDocument/2006/relationships/hyperlink" Target="https://en.wikipedia.org/wiki/Herd_immunity#cite_note-79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mc/articles/PMC7321055/" TargetMode="External"/><Relationship Id="rId5" Type="http://schemas.openxmlformats.org/officeDocument/2006/relationships/hyperlink" Target="https://ir.nsfc.gov.cn/paperDownload/1000009171849.pdf" TargetMode="External"/><Relationship Id="rId4" Type="http://schemas.openxmlformats.org/officeDocument/2006/relationships/hyperlink" Target="https://mathinsight.org/discrete_sir_infectious_disease_mode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2.wdp"/><Relationship Id="rId4" Type="http://schemas.openxmlformats.org/officeDocument/2006/relationships/image" Target="../media/image4.jpe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961" y="188640"/>
            <a:ext cx="6048077" cy="1367433"/>
          </a:xfrm>
          <a:noFill/>
        </p:spPr>
        <p:txBody>
          <a:bodyPr/>
          <a:lstStyle/>
          <a:p>
            <a:pPr eaLnBrk="1" hangingPunct="1"/>
            <a:r>
              <a:rPr lang="en-US" sz="4400" dirty="0">
                <a:latin typeface="Broadway" panose="04040905080B02020502" pitchFamily="82" charset="0"/>
              </a:rPr>
              <a:t>SIR Model</a:t>
            </a:r>
            <a:endParaRPr lang="uk-UA" sz="44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  <a:latin typeface="Bookman Old Style" panose="02050604050505020204" pitchFamily="18" charset="0"/>
              </a:rPr>
              <a:t>Notations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8175" y="1268760"/>
                <a:ext cx="7056438" cy="5400328"/>
              </a:xfrm>
            </p:spPr>
            <p:txBody>
              <a:bodyPr/>
              <a:lstStyle/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, the time in </a:t>
                </a:r>
                <a:r>
                  <a:rPr lang="en-US" sz="1800" b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days</a:t>
                </a: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, we define:</a:t>
                </a:r>
              </a:p>
              <a:p>
                <a:pPr algn="l" rtl="0">
                  <a:lnSpc>
                    <a:spcPct val="150000"/>
                  </a:lnSpc>
                  <a:buBlip>
                    <a:blip r:embed="rId4"/>
                  </a:buBlip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the number of susceptible individuals in day t</a:t>
                </a:r>
              </a:p>
              <a:p>
                <a:pPr algn="l" rtl="0">
                  <a:lnSpc>
                    <a:spcPct val="150000"/>
                  </a:lnSpc>
                  <a:buBlip>
                    <a:blip r:embed="rId4"/>
                  </a:buBlip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- the number of infected individuals in day t</a:t>
                </a:r>
              </a:p>
              <a:p>
                <a:pPr algn="l" rtl="0">
                  <a:lnSpc>
                    <a:spcPct val="150000"/>
                  </a:lnSpc>
                  <a:buBlip>
                    <a:blip r:embed="rId4"/>
                  </a:buBlip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- the number of recovered individuals in day t</a:t>
                </a:r>
              </a:p>
              <a:p>
                <a:pPr marL="0" indent="0" algn="l" rtl="0">
                  <a:buNone/>
                </a:pPr>
                <a:endParaRPr lang="en-US" sz="16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None/>
                </a:pPr>
                <a:endParaRPr lang="en-US" sz="16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(And, just a reminder…)</a:t>
                </a:r>
              </a:p>
              <a:p>
                <a:pPr algn="l" rtl="0">
                  <a:lnSpc>
                    <a:spcPct val="150000"/>
                  </a:lnSpc>
                  <a:buBlip>
                    <a:blip r:embed="rId4"/>
                  </a:buBlip>
                </a:pPr>
                <a:r>
                  <a:rPr lang="en-US" sz="1800" b="1" i="1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a</a:t>
                </a:r>
                <a:r>
                  <a:rPr lang="en-US" sz="1800" b="1" i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1800" b="1" i="1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- </a:t>
                </a:r>
                <a:r>
                  <a:rPr lang="en-US" sz="18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the </a:t>
                </a:r>
                <a:r>
                  <a:rPr lang="en-US" sz="1800" i="1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infection rate</a:t>
                </a:r>
                <a:r>
                  <a:rPr lang="en-US" sz="18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 </a:t>
                </a:r>
              </a:p>
              <a:p>
                <a:pPr algn="l" rtl="0">
                  <a:lnSpc>
                    <a:spcPct val="150000"/>
                  </a:lnSpc>
                  <a:buBlip>
                    <a:blip r:embed="rId4"/>
                  </a:buBlip>
                </a:pPr>
                <a:r>
                  <a:rPr lang="en-US" sz="1800" b="1" i="1" dirty="0">
                    <a:solidFill>
                      <a:srgbClr val="008080"/>
                    </a:solidFill>
                    <a:latin typeface="Bookman Old Style" panose="02050604050505020204" pitchFamily="18" charset="0"/>
                  </a:rPr>
                  <a:t>r</a:t>
                </a:r>
                <a:r>
                  <a:rPr lang="en-US" sz="1800" i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1800" i="1" dirty="0">
                    <a:solidFill>
                      <a:srgbClr val="008080"/>
                    </a:solidFill>
                    <a:latin typeface="Bookman Old Style" panose="02050604050505020204" pitchFamily="18" charset="0"/>
                  </a:rPr>
                  <a:t>-</a:t>
                </a:r>
                <a:r>
                  <a:rPr lang="en-US" sz="1800" dirty="0">
                    <a:solidFill>
                      <a:srgbClr val="008080"/>
                    </a:solidFill>
                    <a:latin typeface="Bookman Old Style" panose="02050604050505020204" pitchFamily="18" charset="0"/>
                  </a:rPr>
                  <a:t> the </a:t>
                </a:r>
                <a:r>
                  <a:rPr lang="en-US" sz="1800" i="1" dirty="0">
                    <a:solidFill>
                      <a:srgbClr val="008080"/>
                    </a:solidFill>
                    <a:latin typeface="Bookman Old Style" panose="02050604050505020204" pitchFamily="18" charset="0"/>
                  </a:rPr>
                  <a:t>recovery rate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None/>
                </a:pPr>
                <a:endParaRPr lang="en-US" sz="1800" b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8175" y="1268760"/>
                <a:ext cx="7056438" cy="5400328"/>
              </a:xfrm>
              <a:blipFill>
                <a:blip r:embed="rId5"/>
                <a:stretch>
                  <a:fillRect l="-691" t="-5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66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  <a:latin typeface="Bookman Old Style" panose="02050604050505020204" pitchFamily="18" charset="0"/>
              </a:rPr>
              <a:t>SIR M</a:t>
            </a:r>
            <a:r>
              <a:rPr lang="en-US" dirty="0">
                <a:solidFill>
                  <a:schemeClr val="bg2"/>
                </a:solidFill>
                <a:latin typeface="Bookman Old Style" panose="02050604050505020204" pitchFamily="18" charset="0"/>
              </a:rPr>
              <a:t>odel Equations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8175" y="980728"/>
                <a:ext cx="6408241" cy="5184576"/>
              </a:xfrm>
            </p:spPr>
            <p:txBody>
              <a:bodyPr/>
              <a:lstStyle/>
              <a:p>
                <a:pPr marL="0" indent="0" algn="l" rtl="0">
                  <a:buNone/>
                </a:pPr>
                <a:endParaRPr lang="en-US" sz="18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We can now conclude the differences in the numbers of </a:t>
                </a:r>
                <a:r>
                  <a:rPr lang="en-US" sz="1800" b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susceptibles, infected </a:t>
                </a: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and</a:t>
                </a:r>
                <a:r>
                  <a:rPr lang="en-US" sz="1800" b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removed </a:t>
                </a: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from day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to day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lnSpc>
                    <a:spcPct val="200000"/>
                  </a:lnSpc>
                  <a:buNone/>
                </a:pPr>
                <a:endParaRPr lang="en-US" sz="1800" b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None/>
                </a:pPr>
                <a:endParaRPr lang="en-US" sz="1800" b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None/>
                </a:pPr>
                <a:endParaRPr lang="en-US" sz="1800" b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8175" y="980728"/>
                <a:ext cx="6408241" cy="5184576"/>
              </a:xfrm>
              <a:blipFill>
                <a:blip r:embed="rId4"/>
                <a:stretch>
                  <a:fillRect l="-761" r="-15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65C3A61C-4932-40BA-9064-9F9EE6C4B93E}"/>
                  </a:ext>
                </a:extLst>
              </p:cNvPr>
              <p:cNvSpPr txBox="1"/>
              <p:nvPr/>
            </p:nvSpPr>
            <p:spPr>
              <a:xfrm>
                <a:off x="3312307" y="2690336"/>
                <a:ext cx="4248174" cy="1477328"/>
              </a:xfrm>
              <a:prstGeom prst="rect">
                <a:avLst/>
              </a:prstGeom>
              <a:solidFill>
                <a:srgbClr val="CCCCFF">
                  <a:alpha val="44000"/>
                </a:srgbClr>
              </a:solidFill>
              <a:ln w="25400">
                <a:solidFill>
                  <a:schemeClr val="accent1"/>
                </a:solidFill>
                <a:prstDash val="dash"/>
              </a:ln>
            </p:spPr>
            <p:txBody>
              <a:bodyPr wrap="square" rtlCol="1">
                <a:spAutoFit/>
              </a:bodyPr>
              <a:lstStyle/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000" b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000" b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𝒓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000" b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𝒓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he-IL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65C3A61C-4932-40BA-9064-9F9EE6C4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07" y="2690336"/>
                <a:ext cx="4248174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5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  <a:latin typeface="Bookman Old Style" panose="02050604050505020204" pitchFamily="18" charset="0"/>
              </a:rPr>
              <a:t>SIR M</a:t>
            </a:r>
            <a:r>
              <a:rPr lang="en-US" dirty="0">
                <a:solidFill>
                  <a:schemeClr val="bg2"/>
                </a:solidFill>
                <a:latin typeface="Bookman Old Style" panose="02050604050505020204" pitchFamily="18" charset="0"/>
              </a:rPr>
              <a:t>odel Equations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671751"/>
            <a:ext cx="7056438" cy="3493553"/>
          </a:xfrm>
        </p:spPr>
        <p:txBody>
          <a:bodyPr/>
          <a:lstStyle/>
          <a:p>
            <a:pPr marL="0" indent="0" algn="l" rtl="0">
              <a:buNone/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lnSpc>
                <a:spcPct val="200000"/>
              </a:lnSpc>
              <a:buNone/>
            </a:pPr>
            <a:endParaRPr lang="en-US" sz="18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65C3A61C-4932-40BA-9064-9F9EE6C4B93E}"/>
                  </a:ext>
                </a:extLst>
              </p:cNvPr>
              <p:cNvSpPr txBox="1"/>
              <p:nvPr/>
            </p:nvSpPr>
            <p:spPr>
              <a:xfrm>
                <a:off x="3059832" y="1053618"/>
                <a:ext cx="4248174" cy="1477328"/>
              </a:xfrm>
              <a:prstGeom prst="rect">
                <a:avLst/>
              </a:prstGeom>
              <a:solidFill>
                <a:srgbClr val="CCCCFF">
                  <a:alpha val="44000"/>
                </a:srgbClr>
              </a:solidFill>
              <a:ln w="25400">
                <a:solidFill>
                  <a:schemeClr val="accent1"/>
                </a:solidFill>
                <a:prstDash val="dash"/>
              </a:ln>
            </p:spPr>
            <p:txBody>
              <a:bodyPr wrap="square" rtlCol="1">
                <a:spAutoFit/>
              </a:bodyPr>
              <a:lstStyle/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000" b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000" b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𝒓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000" b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𝒓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he-IL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65C3A61C-4932-40BA-9064-9F9EE6C4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053618"/>
                <a:ext cx="4248174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6C0176D-4C86-4C43-857A-AA0EBC3FB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8175" y="2671750"/>
                <a:ext cx="7056438" cy="4141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>
                    <a:solidFill>
                      <a:schemeClr val="bg1"/>
                    </a:solidFill>
                    <a:latin typeface="+mn-lt"/>
                  </a:defRPr>
                </a:lvl2pPr>
                <a:lvl3pPr marL="11430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1"/>
                    </a:solidFill>
                    <a:latin typeface="+mn-lt"/>
                  </a:defRPr>
                </a:lvl3pPr>
                <a:lvl4pPr marL="16002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bg1"/>
                    </a:solidFill>
                    <a:latin typeface="+mn-lt"/>
                  </a:defRPr>
                </a:lvl4pPr>
                <a:lvl5pPr marL="20574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</a:defRPr>
                </a:lvl5pPr>
                <a:lvl6pPr marL="25146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</a:defRPr>
                </a:lvl6pPr>
                <a:lvl7pPr marL="29718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</a:defRPr>
                </a:lvl7pPr>
                <a:lvl8pPr marL="34290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</a:defRPr>
                </a:lvl8pPr>
                <a:lvl9pPr marL="38862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algn="l" rtl="0">
                  <a:buBlip>
                    <a:blip r:embed="rId5"/>
                  </a:buBlip>
                </a:pPr>
                <a:r>
                  <a:rPr lang="en-US" sz="18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Initial values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: </a:t>
                </a:r>
                <a:endParaRPr lang="en-US" sz="1800" b="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800" b="1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800" b="1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algn="l" rtl="0">
                  <a:buBlip>
                    <a:blip r:embed="rId5"/>
                  </a:buBlip>
                </a:pPr>
                <a:r>
                  <a:rPr lang="en-US" sz="18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We assume: </a:t>
                </a:r>
                <a:endParaRPr lang="en-US" sz="1800" b="1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algn="l" rtl="0">
                  <a:buBlip>
                    <a:blip r:embed="rId5"/>
                  </a:buBlip>
                </a:pPr>
                <a:r>
                  <a:rPr lang="en-US" sz="18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="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 rtl="0">
                  <a:buBlip>
                    <a:blip r:embed="rId5"/>
                  </a:buBlip>
                </a:pPr>
                <a:endParaRPr lang="en-US" sz="1800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algn="l" rtl="0">
                  <a:buBlip>
                    <a:blip r:embed="rId5"/>
                  </a:buBlip>
                </a:pPr>
                <a:r>
                  <a:rPr lang="en-US" sz="18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And from our 1</a:t>
                </a:r>
                <a:r>
                  <a:rPr lang="en-US" sz="1800" kern="0" baseline="30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st</a:t>
                </a:r>
                <a:r>
                  <a:rPr lang="en-US" sz="18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assumption (</a:t>
                </a:r>
                <a14:m>
                  <m:oMath xmlns:m="http://schemas.openxmlformats.org/officeDocument/2006/math">
                    <m:r>
                      <a:rPr lang="en-US" sz="1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) we get:</a:t>
                </a:r>
              </a:p>
              <a:p>
                <a:pPr marL="0" indent="0" algn="l" rtl="0">
                  <a:buNone/>
                </a:pPr>
                <a:endParaRPr lang="en-US" sz="1800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800" b="1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1800" b="1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800" b="1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800" b="1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800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800" b="1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:endParaRPr lang="en-US" sz="1800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lnSpc>
                    <a:spcPct val="200000"/>
                  </a:lnSpc>
                  <a:buFontTx/>
                  <a:buNone/>
                </a:pPr>
                <a:endParaRPr lang="en-US" sz="1800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:endParaRPr lang="en-US" sz="1800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:endParaRPr lang="en-US" sz="1800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6C0176D-4C86-4C43-857A-AA0EBC3FB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8175" y="2671750"/>
                <a:ext cx="7056438" cy="4141626"/>
              </a:xfrm>
              <a:prstGeom prst="rect">
                <a:avLst/>
              </a:prstGeom>
              <a:blipFill>
                <a:blip r:embed="rId6"/>
                <a:stretch>
                  <a:fillRect t="-58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26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  <a:latin typeface="Bookman Old Style" panose="02050604050505020204" pitchFamily="18" charset="0"/>
              </a:rPr>
              <a:t>W</a:t>
            </a:r>
            <a:r>
              <a:rPr lang="en-US" dirty="0">
                <a:solidFill>
                  <a:schemeClr val="bg2"/>
                </a:solidFill>
                <a:latin typeface="Bookman Old Style" panose="02050604050505020204" pitchFamily="18" charset="0"/>
              </a:rPr>
              <a:t>ill the disease spread?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8175" y="2671752"/>
                <a:ext cx="6408241" cy="3997336"/>
              </a:xfrm>
            </p:spPr>
            <p:txBody>
              <a:bodyPr/>
              <a:lstStyle/>
              <a:p>
                <a:pPr marL="0" indent="0" algn="l" rtl="0">
                  <a:buFontTx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We can see that S is monotonically decreasing:</a:t>
                </a:r>
              </a:p>
              <a:p>
                <a:pPr marL="0" indent="0" algn="l" rtl="0">
                  <a:buFontTx/>
                  <a:buNone/>
                </a:pPr>
                <a:endParaRPr lang="en-US" sz="8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Bookman Old Style" panose="02050604050505020204" pitchFamily="18" charset="0"/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Therefore, </a:t>
                </a:r>
              </a:p>
              <a:p>
                <a:pPr marL="0" indent="0" algn="l" rtl="0">
                  <a:buNone/>
                </a:pPr>
                <a:endParaRPr lang="en-US" sz="800" b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0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808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80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</a:endParaRPr>
              </a:p>
              <a:p>
                <a:pPr marL="0" indent="0" algn="l" rtl="0">
                  <a:lnSpc>
                    <a:spcPct val="200000"/>
                  </a:lnSpc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And we say a disease will </a:t>
                </a:r>
                <a:r>
                  <a:rPr lang="en-US" sz="1800" b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spread</a:t>
                </a: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if I is </a:t>
                </a:r>
                <a:r>
                  <a:rPr lang="en-US" sz="1800" b="1" i="1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increasing</a:t>
                </a: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:</a:t>
                </a:r>
                <a:endParaRPr lang="en-US" sz="8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800" b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None/>
                </a:pPr>
                <a:endParaRPr lang="en-US" sz="8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Which means it will </a:t>
                </a:r>
                <a:r>
                  <a:rPr lang="en-US" sz="1800" b="1" i="1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not</a:t>
                </a: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spread if:</a:t>
                </a: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lang="en-US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800" b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00808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1800" b="1" i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1" i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8175" y="2671752"/>
                <a:ext cx="6408241" cy="3997336"/>
              </a:xfrm>
              <a:blipFill>
                <a:blip r:embed="rId4"/>
                <a:stretch>
                  <a:fillRect l="-761" t="-61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B8BF1345-330D-42AB-9E84-DE2EC652E14B}"/>
                  </a:ext>
                </a:extLst>
              </p:cNvPr>
              <p:cNvSpPr txBox="1"/>
              <p:nvPr/>
            </p:nvSpPr>
            <p:spPr>
              <a:xfrm>
                <a:off x="3059832" y="1053618"/>
                <a:ext cx="4248174" cy="1477328"/>
              </a:xfrm>
              <a:prstGeom prst="rect">
                <a:avLst/>
              </a:prstGeom>
              <a:solidFill>
                <a:srgbClr val="CCCCFF">
                  <a:alpha val="44000"/>
                </a:srgbClr>
              </a:solidFill>
              <a:ln w="25400">
                <a:solidFill>
                  <a:schemeClr val="accent1"/>
                </a:solidFill>
                <a:prstDash val="dash"/>
              </a:ln>
            </p:spPr>
            <p:txBody>
              <a:bodyPr wrap="square" rtlCol="1">
                <a:spAutoFit/>
              </a:bodyPr>
              <a:lstStyle/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000" b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000" b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𝒓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000" b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𝒓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he-IL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B8BF1345-330D-42AB-9E84-DE2EC652E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053618"/>
                <a:ext cx="4248174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  <a:latin typeface="Bookman Old Style" panose="02050604050505020204" pitchFamily="18" charset="0"/>
              </a:rPr>
              <a:t>Reproduction Rate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94071" y="1124744"/>
                <a:ext cx="6408241" cy="5112568"/>
              </a:xfrm>
            </p:spPr>
            <p:txBody>
              <a:bodyPr/>
              <a:lstStyle/>
              <a:p>
                <a:pPr marL="0" indent="0" algn="l" rtl="0">
                  <a:buFontTx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We define the Basic </a:t>
                </a:r>
                <a:r>
                  <a:rPr lang="en-US" sz="1800" b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Reproductive Rate:</a:t>
                </a:r>
              </a:p>
              <a:p>
                <a:pPr marL="0" indent="0" algn="l" rtl="0">
                  <a:buFontTx/>
                  <a:buNone/>
                </a:pPr>
                <a:endParaRPr lang="en-US" sz="18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:endParaRPr lang="en-US" sz="18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:endParaRPr lang="en-US" sz="18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𝓡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determines the global behavior of the discrete SIR model.</a:t>
                </a:r>
              </a:p>
              <a:p>
                <a:pPr marL="0" indent="0" algn="l" rtl="0">
                  <a:buFontTx/>
                  <a:buNone/>
                </a:pPr>
                <a:endParaRPr lang="en-US" sz="18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We say that the disease will </a:t>
                </a:r>
                <a:r>
                  <a:rPr lang="en-US" sz="1800" b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spread</a:t>
                </a: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if:</a:t>
                </a:r>
              </a:p>
              <a:p>
                <a:pPr marL="0" indent="0" algn="l" rtl="0">
                  <a:buFontTx/>
                  <a:buNone/>
                </a:pPr>
                <a:endParaRPr lang="en-US" sz="18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:endParaRPr lang="en-US" sz="18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i.e., if:</a:t>
                </a:r>
              </a:p>
              <a:p>
                <a:pPr marL="0" indent="0" algn="l" rtl="0">
                  <a:buFontTx/>
                  <a:buNone/>
                </a:pPr>
                <a:endParaRPr lang="en-US" sz="1800" b="1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:endParaRPr lang="en-US" sz="1800" b="1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:endParaRPr lang="en-US" sz="18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Then, the number of infected individuals will increase, and an epidemic will occur. </a:t>
                </a: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94071" y="1124744"/>
                <a:ext cx="6408241" cy="5112568"/>
              </a:xfrm>
              <a:blipFill>
                <a:blip r:embed="rId4"/>
                <a:stretch>
                  <a:fillRect l="-856" t="-716" b="-369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DA68CC88-7E3B-483F-9090-3A7F82699DAE}"/>
                  </a:ext>
                </a:extLst>
              </p:cNvPr>
              <p:cNvSpPr txBox="1"/>
              <p:nvPr/>
            </p:nvSpPr>
            <p:spPr>
              <a:xfrm>
                <a:off x="3035643" y="1628800"/>
                <a:ext cx="4212748" cy="501356"/>
              </a:xfrm>
              <a:prstGeom prst="rect">
                <a:avLst/>
              </a:prstGeom>
              <a:solidFill>
                <a:srgbClr val="CCCCFF">
                  <a:alpha val="44000"/>
                </a:srgbClr>
              </a:solidFill>
              <a:ln w="25400">
                <a:solidFill>
                  <a:schemeClr val="accent1"/>
                </a:solidFill>
                <a:prstDash val="dash"/>
              </a:ln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𝓡</m:t>
                        </m:r>
                      </m:e>
                      <m:sub>
                        <m: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DA68CC88-7E3B-483F-9090-3A7F82699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643" y="1628800"/>
                <a:ext cx="4212748" cy="501356"/>
              </a:xfrm>
              <a:prstGeom prst="rect">
                <a:avLst/>
              </a:prstGeom>
              <a:blipFill>
                <a:blip r:embed="rId5"/>
                <a:stretch>
                  <a:fillRect b="-3488"/>
                </a:stretch>
              </a:blipFill>
              <a:ln w="2540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71A1B1D6-400D-4BFA-8EF9-8CACE82ED17A}"/>
                  </a:ext>
                </a:extLst>
              </p:cNvPr>
              <p:cNvSpPr txBox="1"/>
              <p:nvPr/>
            </p:nvSpPr>
            <p:spPr>
              <a:xfrm>
                <a:off x="3005921" y="3878863"/>
                <a:ext cx="4212748" cy="40011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prstDash val="dash"/>
              </a:ln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𝓡</m:t>
                          </m:r>
                        </m:e>
                        <m:sub>
                          <m:r>
                            <a:rPr lang="en-US" sz="20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71A1B1D6-400D-4BFA-8EF9-8CACE82ED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921" y="3878863"/>
                <a:ext cx="4212748" cy="400110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  <a:ln w="2540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B0C86CA0-2625-4D8B-9A30-F212EBA4E4CA}"/>
                  </a:ext>
                </a:extLst>
              </p:cNvPr>
              <p:cNvSpPr txBox="1"/>
              <p:nvPr/>
            </p:nvSpPr>
            <p:spPr>
              <a:xfrm>
                <a:off x="3005921" y="4755125"/>
                <a:ext cx="4212748" cy="62382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prstDash val="dash"/>
              </a:ln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0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sz="20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B0C86CA0-2625-4D8B-9A30-F212EBA4E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921" y="4755125"/>
                <a:ext cx="4212748" cy="6238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2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  <a:latin typeface="Bookman Old Style" panose="02050604050505020204" pitchFamily="18" charset="0"/>
              </a:rPr>
              <a:t>Reproduction Rate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63CFA6A-233D-48A8-87DB-8BDBACBE7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891" y="1484784"/>
            <a:ext cx="6699006" cy="47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7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Bookman Old Style" panose="02050604050505020204" pitchFamily="18" charset="0"/>
              </a:rPr>
              <a:t>Reproduction Rate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F78EA31-32C6-4C52-91B2-36EC28F1B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946770"/>
            <a:ext cx="7211555" cy="4957476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04DFA5C-8B72-4DC9-BA0C-BC893CB76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6110" y="6093296"/>
            <a:ext cx="7308304" cy="57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l" rtl="0">
              <a:buFontTx/>
              <a:buNone/>
            </a:pPr>
            <a:r>
              <a:rPr lang="en-US" sz="160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“Some discrete-time SI, SIR, and SIS epidemic models” </a:t>
            </a:r>
          </a:p>
          <a:p>
            <a:pPr marL="0" indent="0" algn="l" rtl="0">
              <a:buFontTx/>
              <a:buNone/>
            </a:pPr>
            <a:r>
              <a:rPr lang="en-US" sz="160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by George King</a:t>
            </a:r>
          </a:p>
        </p:txBody>
      </p:sp>
    </p:spTree>
    <p:extLst>
      <p:ext uri="{BB962C8B-B14F-4D97-AF65-F5344CB8AC3E}">
        <p14:creationId xmlns:p14="http://schemas.microsoft.com/office/powerpoint/2010/main" val="58528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E718D3-6E33-444E-A308-3824293B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856" y="3121980"/>
            <a:ext cx="3024336" cy="61404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Illustration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3308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  <a:latin typeface="Bookman Old Style" panose="02050604050505020204" pitchFamily="18" charset="0"/>
              </a:rPr>
              <a:t>Herd Immunity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6C0176D-4C86-4C43-857A-AA0EBC3FB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268759"/>
            <a:ext cx="7128321" cy="540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algn="l" rtl="0">
              <a:buBlip>
                <a:blip r:embed="rId4"/>
              </a:buBlip>
            </a:pPr>
            <a:r>
              <a:rPr lang="en-US" sz="200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Indirect protection from infectious disease.</a:t>
            </a:r>
          </a:p>
          <a:p>
            <a:pPr marL="0" indent="0" algn="l" rtl="0">
              <a:buNone/>
            </a:pPr>
            <a:endParaRPr lang="en-US" sz="2000" kern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>
              <a:buBlip>
                <a:blip r:embed="rId4"/>
              </a:buBlip>
            </a:pPr>
            <a:r>
              <a:rPr lang="en-US" sz="200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Can occur when a sufficient percentage of a population has become </a:t>
            </a:r>
            <a:r>
              <a:rPr lang="en-US" sz="2000" kern="0" dirty="0">
                <a:solidFill>
                  <a:srgbClr val="C00000"/>
                </a:solidFill>
                <a:latin typeface="Bookman Old Style" panose="02050604050505020204" pitchFamily="18" charset="0"/>
              </a:rPr>
              <a:t>immune to an infection.</a:t>
            </a:r>
          </a:p>
          <a:p>
            <a:pPr marL="0" indent="0" algn="l" rtl="0">
              <a:buNone/>
            </a:pPr>
            <a:endParaRPr lang="en-US" sz="2000" kern="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l" rtl="0">
              <a:buBlip>
                <a:blip r:embed="rId4"/>
              </a:buBlip>
            </a:pPr>
            <a:r>
              <a:rPr lang="en-US" sz="200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The greater the proportion of immune individuals, the smaller the probability that susceptible individuals will encounter infectious individuals.</a:t>
            </a:r>
          </a:p>
          <a:p>
            <a:pPr algn="l" rtl="0">
              <a:buBlip>
                <a:blip r:embed="rId4"/>
              </a:buBlip>
            </a:pPr>
            <a:endParaRPr lang="en-US" sz="2000" kern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>
              <a:buBlip>
                <a:blip r:embed="rId4"/>
              </a:buBlip>
            </a:pPr>
            <a:r>
              <a:rPr lang="en-US" sz="200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Defined as the point where the disease reaches an endemic </a:t>
            </a:r>
            <a:r>
              <a:rPr lang="en-US" sz="2000" kern="0" dirty="0">
                <a:solidFill>
                  <a:srgbClr val="C00000"/>
                </a:solidFill>
                <a:latin typeface="Bookman Old Style" panose="02050604050505020204" pitchFamily="18" charset="0"/>
              </a:rPr>
              <a:t>steady state</a:t>
            </a:r>
            <a:r>
              <a:rPr lang="en-US" sz="200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; the infection level is </a:t>
            </a:r>
            <a:r>
              <a:rPr lang="en-US" sz="2000" kern="0" dirty="0">
                <a:solidFill>
                  <a:srgbClr val="C00000"/>
                </a:solidFill>
                <a:latin typeface="Bookman Old Style" panose="02050604050505020204" pitchFamily="18" charset="0"/>
              </a:rPr>
              <a:t>neither growing nor declining exponentially. </a:t>
            </a:r>
          </a:p>
          <a:p>
            <a:pPr algn="l" rtl="0">
              <a:buBlip>
                <a:blip r:embed="rId4"/>
              </a:buBlip>
            </a:pPr>
            <a:endParaRPr lang="en-US" sz="2000" kern="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l" rtl="0">
              <a:buBlip>
                <a:blip r:embed="rId4"/>
              </a:buBlip>
            </a:pPr>
            <a:endParaRPr lang="en-US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 algn="l" rtl="0">
              <a:buFontTx/>
              <a:buNone/>
            </a:pPr>
            <a:endParaRPr lang="en-US" sz="1800" kern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64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  <a:latin typeface="Bookman Old Style" panose="02050604050505020204" pitchFamily="18" charset="0"/>
              </a:rPr>
              <a:t>Herd Immunity Threshold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671751"/>
            <a:ext cx="7056438" cy="3493553"/>
          </a:xfrm>
        </p:spPr>
        <p:txBody>
          <a:bodyPr/>
          <a:lstStyle/>
          <a:p>
            <a:pPr marL="0" indent="0" algn="l" rtl="0">
              <a:buNone/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lnSpc>
                <a:spcPct val="200000"/>
              </a:lnSpc>
              <a:buNone/>
            </a:pPr>
            <a:endParaRPr lang="en-US" sz="18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6C0176D-4C86-4C43-857A-AA0EBC3FB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5697" y="1056910"/>
                <a:ext cx="7416824" cy="5544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>
                    <a:solidFill>
                      <a:schemeClr val="bg1"/>
                    </a:solidFill>
                    <a:latin typeface="+mn-lt"/>
                  </a:defRPr>
                </a:lvl2pPr>
                <a:lvl3pPr marL="11430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1"/>
                    </a:solidFill>
                    <a:latin typeface="+mn-lt"/>
                  </a:defRPr>
                </a:lvl3pPr>
                <a:lvl4pPr marL="16002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bg1"/>
                    </a:solidFill>
                    <a:latin typeface="+mn-lt"/>
                  </a:defRPr>
                </a:lvl4pPr>
                <a:lvl5pPr marL="20574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</a:defRPr>
                </a:lvl5pPr>
                <a:lvl6pPr marL="25146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</a:defRPr>
                </a:lvl6pPr>
                <a:lvl7pPr marL="29718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</a:defRPr>
                </a:lvl7pPr>
                <a:lvl8pPr marL="34290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</a:defRPr>
                </a:lvl8pPr>
                <a:lvl9pPr marL="38862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 algn="l" rtl="0">
                  <a:buNone/>
                </a:pPr>
                <a:r>
                  <a:rPr lang="en-US" sz="18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Let’s define:</a:t>
                </a:r>
                <a:endParaRPr lang="en-US" sz="1800" b="1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algn="l" rtl="0">
                  <a:buBlip>
                    <a:blip r:embed="rId4"/>
                  </a:buBlip>
                </a:pPr>
                <a14:m>
                  <m:oMath xmlns:m="http://schemas.openxmlformats.org/officeDocument/2006/math">
                    <m:r>
                      <a:rPr lang="en-US" sz="18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𝑓𝑟𝑎𝑐𝑡𝑖𝑜𝑛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𝒊𝒎𝒎𝒖𝒏𝒆</m:t>
                    </m:r>
                    <m:r>
                      <a:rPr lang="en-US" sz="18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endParaRPr lang="en-US" sz="1800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None/>
                </a:pPr>
                <a:endParaRPr lang="en-US" sz="1800" b="1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kern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1800" b="1" kern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:endParaRPr lang="en-US" sz="1800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:r>
                  <a:rPr lang="en-US" sz="18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The critical value for herd immunity is given by:</a:t>
                </a:r>
              </a:p>
              <a:p>
                <a:pPr marL="0" indent="0" algn="l" rtl="0">
                  <a:buFontTx/>
                  <a:buNone/>
                </a:pPr>
                <a:endParaRPr lang="en-US" sz="1800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𝓡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b="1" i="1" kern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800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:r>
                  <a:rPr lang="en-US" sz="18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i.e.,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ker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kern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kern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b="0" i="1" ker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ker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kern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</a:endParaRPr>
              </a:p>
              <a:p>
                <a:pPr marL="0" indent="0" algn="l" rtl="0">
                  <a:buNone/>
                </a:pPr>
                <a:endParaRPr lang="en-US" sz="1800" b="1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FontTx/>
                  <a:buNone/>
                </a:pPr>
                <a:endParaRPr lang="en-US" sz="1800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6C0176D-4C86-4C43-857A-AA0EBC3FB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7" y="1056910"/>
                <a:ext cx="7416824" cy="5544616"/>
              </a:xfrm>
              <a:prstGeom prst="rect">
                <a:avLst/>
              </a:prstGeom>
              <a:blipFill>
                <a:blip r:embed="rId5"/>
                <a:stretch>
                  <a:fillRect l="-657" t="-44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1A3748FE-DCA9-4099-8079-98A6472674EC}"/>
                  </a:ext>
                </a:extLst>
              </p:cNvPr>
              <p:cNvSpPr txBox="1"/>
              <p:nvPr/>
            </p:nvSpPr>
            <p:spPr>
              <a:xfrm>
                <a:off x="3437735" y="5078776"/>
                <a:ext cx="4212748" cy="722314"/>
              </a:xfrm>
              <a:prstGeom prst="rect">
                <a:avLst/>
              </a:prstGeom>
              <a:solidFill>
                <a:srgbClr val="CCCCFF">
                  <a:alpha val="44000"/>
                </a:srgbClr>
              </a:solidFill>
              <a:ln w="25400">
                <a:solidFill>
                  <a:schemeClr val="accent1"/>
                </a:solidFill>
                <a:prstDash val="dash"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kern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ker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ker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 ker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ker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𝓡</m:t>
                              </m:r>
                            </m:e>
                            <m:sub>
                              <m:r>
                                <a:rPr lang="en-US" sz="20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kern="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1A3748FE-DCA9-4099-8079-98A647267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35" y="5078776"/>
                <a:ext cx="4212748" cy="7223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23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22FD24-20A8-42D5-B8C8-316BE8DC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66712"/>
            <a:ext cx="7129140" cy="50800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What is a Pandemic?</a:t>
            </a:r>
            <a:endParaRPr lang="he-IL" dirty="0">
              <a:latin typeface="Bookman Old Style" panose="020506040505050202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5D481A-7A54-48D1-A922-F42DE447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4536504"/>
          </a:xfrm>
        </p:spPr>
        <p:txBody>
          <a:bodyPr/>
          <a:lstStyle/>
          <a:p>
            <a:pPr algn="l" rtl="0">
              <a:spcAft>
                <a:spcPts val="1800"/>
              </a:spcAft>
            </a:pPr>
            <a:r>
              <a:rPr lang="en-US" sz="2000" b="1" i="0" dirty="0">
                <a:effectLst/>
                <a:latin typeface="Bookman Old Style" panose="02050604050505020204" pitchFamily="18" charset="0"/>
              </a:rPr>
              <a:t>Epidemic</a:t>
            </a:r>
            <a:r>
              <a:rPr lang="en-US" sz="2000" i="0" dirty="0">
                <a:effectLst/>
                <a:latin typeface="Bookman Old Style" panose="02050604050505020204" pitchFamily="18" charset="0"/>
              </a:rPr>
              <a:t> a rapid spread of disease to a large number of hosts within a short period of time.</a:t>
            </a:r>
          </a:p>
          <a:p>
            <a:pPr algn="l" rtl="0">
              <a:spcAft>
                <a:spcPts val="1800"/>
              </a:spcAft>
            </a:pPr>
            <a:r>
              <a:rPr lang="en-US" sz="2000" b="1" i="0" dirty="0">
                <a:effectLst/>
                <a:latin typeface="Bookman Old Style" panose="02050604050505020204" pitchFamily="18" charset="0"/>
              </a:rPr>
              <a:t>Pandemic</a:t>
            </a:r>
            <a:r>
              <a:rPr lang="en-US" sz="2000" i="0" dirty="0">
                <a:effectLst/>
                <a:latin typeface="Bookman Old Style" panose="02050604050505020204" pitchFamily="18" charset="0"/>
              </a:rPr>
              <a:t> is an epidemic of an infectious disease spreading across a large region (multiple continents or worldwide).</a:t>
            </a:r>
            <a:endParaRPr lang="en-US" sz="2000" b="1" i="0" dirty="0">
              <a:effectLst/>
              <a:latin typeface="Bookman Old Style" panose="02050604050505020204" pitchFamily="18" charset="0"/>
            </a:endParaRPr>
          </a:p>
          <a:p>
            <a:pPr algn="l" rtl="0">
              <a:spcAft>
                <a:spcPts val="1800"/>
              </a:spcAft>
            </a:pPr>
            <a:r>
              <a:rPr lang="en-US" sz="2000" i="0" dirty="0">
                <a:effectLst/>
                <a:latin typeface="Bookman Old Style" panose="02050604050505020204" pitchFamily="18" charset="0"/>
              </a:rPr>
              <a:t>For centuries, pandemics have been considered major challenges to human progress and survival. </a:t>
            </a:r>
          </a:p>
          <a:p>
            <a:pPr lvl="1" algn="l" rtl="0">
              <a:spcAft>
                <a:spcPts val="1800"/>
              </a:spcAft>
            </a:pPr>
            <a:r>
              <a:rPr lang="en-US" sz="1600" b="0" i="0" dirty="0">
                <a:effectLst/>
                <a:latin typeface="Bookman Old Style" panose="02050604050505020204" pitchFamily="18" charset="0"/>
              </a:rPr>
              <a:t>The Black Death (“The Plague”), Fourteenth century </a:t>
            </a:r>
          </a:p>
          <a:p>
            <a:pPr lvl="1" algn="l" rtl="0">
              <a:spcAft>
                <a:spcPts val="1800"/>
              </a:spcAft>
            </a:pPr>
            <a:r>
              <a:rPr lang="en-US" sz="1600" b="0" i="0" dirty="0">
                <a:effectLst/>
                <a:latin typeface="Bookman Old Style" panose="02050604050505020204" pitchFamily="18" charset="0"/>
              </a:rPr>
              <a:t>The influenza pandemic, 1918–1920</a:t>
            </a:r>
          </a:p>
          <a:p>
            <a:pPr lvl="1" algn="l" rtl="0">
              <a:spcAft>
                <a:spcPts val="1800"/>
              </a:spcAft>
            </a:pPr>
            <a:r>
              <a:rPr lang="en-US" sz="1600" b="0" i="0" dirty="0">
                <a:effectLst/>
                <a:latin typeface="Bookman Old Style" panose="02050604050505020204" pitchFamily="18" charset="0"/>
              </a:rPr>
              <a:t>AIDS, 1981</a:t>
            </a:r>
          </a:p>
          <a:p>
            <a:pPr lvl="1" algn="l" rtl="0">
              <a:spcAft>
                <a:spcPts val="1800"/>
              </a:spcAft>
            </a:pPr>
            <a:r>
              <a:rPr lang="en-US" sz="1600" b="0" i="0" dirty="0">
                <a:effectLst/>
                <a:latin typeface="Bookman Old Style" panose="02050604050505020204" pitchFamily="18" charset="0"/>
              </a:rPr>
              <a:t>SARS, 2003</a:t>
            </a:r>
          </a:p>
        </p:txBody>
      </p:sp>
    </p:spTree>
    <p:extLst>
      <p:ext uri="{BB962C8B-B14F-4D97-AF65-F5344CB8AC3E}">
        <p14:creationId xmlns:p14="http://schemas.microsoft.com/office/powerpoint/2010/main" val="18960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  <a:latin typeface="Bookman Old Style" panose="02050604050505020204" pitchFamily="18" charset="0"/>
              </a:rPr>
              <a:t>Herd Immunity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671751"/>
            <a:ext cx="7056438" cy="3493553"/>
          </a:xfrm>
        </p:spPr>
        <p:txBody>
          <a:bodyPr/>
          <a:lstStyle/>
          <a:p>
            <a:pPr marL="0" indent="0" algn="l" rtl="0">
              <a:buNone/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lnSpc>
                <a:spcPct val="200000"/>
              </a:lnSpc>
              <a:buNone/>
            </a:pPr>
            <a:endParaRPr lang="en-US" sz="18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1A3748FE-DCA9-4099-8079-98A6472674EC}"/>
                  </a:ext>
                </a:extLst>
              </p:cNvPr>
              <p:cNvSpPr txBox="1"/>
              <p:nvPr/>
            </p:nvSpPr>
            <p:spPr>
              <a:xfrm>
                <a:off x="6588224" y="159290"/>
                <a:ext cx="2430411" cy="726488"/>
              </a:xfrm>
              <a:prstGeom prst="rect">
                <a:avLst/>
              </a:prstGeom>
              <a:solidFill>
                <a:srgbClr val="CCCCFF">
                  <a:alpha val="44000"/>
                </a:srgbClr>
              </a:solidFill>
              <a:ln w="25400">
                <a:solidFill>
                  <a:schemeClr val="accent1"/>
                </a:solidFill>
                <a:prstDash val="dash"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kern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ker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ker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 ker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ker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𝓡</m:t>
                              </m:r>
                            </m:e>
                            <m:sub>
                              <m:r>
                                <a:rPr lang="en-US" sz="20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kern="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1A3748FE-DCA9-4099-8079-98A647267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59290"/>
                <a:ext cx="2430411" cy="7264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תמונה 2">
            <a:extLst>
              <a:ext uri="{FF2B5EF4-FFF2-40B4-BE49-F238E27FC236}">
                <a16:creationId xmlns:a16="http://schemas.microsoft.com/office/drawing/2014/main" id="{21A33C59-1124-4674-A99F-6EE6E1C80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963892"/>
            <a:ext cx="5706343" cy="570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45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  <a:latin typeface="Bookman Old Style" panose="02050604050505020204" pitchFamily="18" charset="0"/>
              </a:rPr>
              <a:t>Herd Immunity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671751"/>
            <a:ext cx="7056438" cy="3493553"/>
          </a:xfrm>
        </p:spPr>
        <p:txBody>
          <a:bodyPr/>
          <a:lstStyle/>
          <a:p>
            <a:pPr marL="0" indent="0" algn="l" rtl="0">
              <a:buNone/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lnSpc>
                <a:spcPct val="200000"/>
              </a:lnSpc>
              <a:buNone/>
            </a:pPr>
            <a:endParaRPr lang="en-US" sz="18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1A3748FE-DCA9-4099-8079-98A6472674EC}"/>
                  </a:ext>
                </a:extLst>
              </p:cNvPr>
              <p:cNvSpPr txBox="1"/>
              <p:nvPr/>
            </p:nvSpPr>
            <p:spPr>
              <a:xfrm>
                <a:off x="6740769" y="72047"/>
                <a:ext cx="2250092" cy="722314"/>
              </a:xfrm>
              <a:prstGeom prst="rect">
                <a:avLst/>
              </a:prstGeom>
              <a:solidFill>
                <a:srgbClr val="CCCCFF">
                  <a:alpha val="44000"/>
                </a:srgbClr>
              </a:solidFill>
              <a:ln w="25400">
                <a:solidFill>
                  <a:schemeClr val="accent1"/>
                </a:solidFill>
                <a:prstDash val="dash"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kern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ker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ker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 ker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ker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𝓡</m:t>
                              </m:r>
                            </m:e>
                            <m:sub>
                              <m:r>
                                <a:rPr lang="en-US" sz="20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kern="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1A3748FE-DCA9-4099-8079-98A647267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69" y="72047"/>
                <a:ext cx="2250092" cy="722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6A345C4C-9E29-4EAB-9108-FB4D760E3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247058"/>
              </p:ext>
            </p:extLst>
          </p:nvPr>
        </p:nvGraphicFramePr>
        <p:xfrm>
          <a:off x="1767736" y="925750"/>
          <a:ext cx="7380312" cy="5932250"/>
        </p:xfrm>
        <a:graphic>
          <a:graphicData uri="http://schemas.openxmlformats.org/drawingml/2006/table">
            <a:tbl>
              <a:tblPr/>
              <a:tblGrid>
                <a:gridCol w="1845078">
                  <a:extLst>
                    <a:ext uri="{9D8B030D-6E8A-4147-A177-3AD203B41FA5}">
                      <a16:colId xmlns:a16="http://schemas.microsoft.com/office/drawing/2014/main" val="842802679"/>
                    </a:ext>
                  </a:extLst>
                </a:gridCol>
                <a:gridCol w="1845078">
                  <a:extLst>
                    <a:ext uri="{9D8B030D-6E8A-4147-A177-3AD203B41FA5}">
                      <a16:colId xmlns:a16="http://schemas.microsoft.com/office/drawing/2014/main" val="3290502308"/>
                    </a:ext>
                  </a:extLst>
                </a:gridCol>
                <a:gridCol w="1845078">
                  <a:extLst>
                    <a:ext uri="{9D8B030D-6E8A-4147-A177-3AD203B41FA5}">
                      <a16:colId xmlns:a16="http://schemas.microsoft.com/office/drawing/2014/main" val="1398592074"/>
                    </a:ext>
                  </a:extLst>
                </a:gridCol>
                <a:gridCol w="1845078">
                  <a:extLst>
                    <a:ext uri="{9D8B030D-6E8A-4147-A177-3AD203B41FA5}">
                      <a16:colId xmlns:a16="http://schemas.microsoft.com/office/drawing/2014/main" val="2814066682"/>
                    </a:ext>
                  </a:extLst>
                </a:gridCol>
              </a:tblGrid>
              <a:tr h="2957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Values of R0 and herd immunity thresholds (HITs) of well-known infectious diseases</a:t>
                      </a:r>
                    </a:p>
                  </a:txBody>
                  <a:tcPr marL="25804" marR="25804" marT="12902" marB="12902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577073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Disease</a:t>
                      </a:r>
                    </a:p>
                  </a:txBody>
                  <a:tcPr marL="25804" marR="37630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 tooltip="Transmission (medicine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Transmission</a:t>
                      </a:r>
                      <a:endParaRPr lang="en-US" sz="1100" b="1" i="0" u="non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37630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</a:t>
                      </a:r>
                      <a:r>
                        <a:rPr lang="en-US" sz="1100" b="1" i="0" u="none" baseline="-25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1100" b="1" i="0" u="non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37630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HIT</a:t>
                      </a:r>
                    </a:p>
                  </a:txBody>
                  <a:tcPr marL="25804" marR="37630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146741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6" tooltip="Measle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Measles</a:t>
                      </a:r>
                      <a:endParaRPr lang="en-US" sz="1100" u="sng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7" tooltip="Airborne transmiss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Aerosol</a:t>
                      </a:r>
                      <a:endParaRPr lang="en-US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12–18</a:t>
                      </a:r>
                      <a:r>
                        <a:rPr lang="he-IL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[55]</a:t>
                      </a:r>
                      <a:r>
                        <a:rPr lang="he-IL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[56]</a:t>
                      </a:r>
                      <a:endParaRPr lang="he-IL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92–94%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55531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10" tooltip="Chickenpo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Chickenpox</a:t>
                      </a: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(varicella)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Aerosol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10–12</a:t>
                      </a:r>
                      <a:r>
                        <a:rPr lang="he-IL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[57]</a:t>
                      </a:r>
                      <a:endParaRPr lang="he-IL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90–92%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010087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12" tooltip="Mump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Mumps</a:t>
                      </a:r>
                      <a:endParaRPr lang="en-US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13" tooltip="Respiratory drople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Respiratory droplets</a:t>
                      </a:r>
                      <a:endParaRPr lang="en-US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10–12</a:t>
                      </a:r>
                      <a:r>
                        <a:rPr lang="he-IL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[58]</a:t>
                      </a:r>
                      <a:endParaRPr lang="he-IL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90–92%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452049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15" tooltip="Rubella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Rubella</a:t>
                      </a:r>
                      <a:endParaRPr lang="en-US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Respiratory droplets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6–7</a:t>
                      </a:r>
                      <a:r>
                        <a:rPr lang="en-US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[b]</a:t>
                      </a:r>
                      <a:endParaRPr lang="en-US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83–86%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44875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17" tooltip="Polio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Polio</a:t>
                      </a:r>
                      <a:endParaRPr lang="en-US" sz="1100" u="sng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18" tooltip="Fecal–oral rout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Fecal–oral route</a:t>
                      </a:r>
                      <a:endParaRPr lang="en-US" sz="1100" u="sng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5–7</a:t>
                      </a:r>
                      <a:r>
                        <a:rPr lang="en-US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[b]</a:t>
                      </a:r>
                      <a:endParaRPr lang="en-US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80–86%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56046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19" tooltip="Whooping coug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Pertussis</a:t>
                      </a:r>
                      <a:endParaRPr lang="en-US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Respiratory droplets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5.5</a:t>
                      </a:r>
                      <a:r>
                        <a:rPr lang="he-IL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[63]</a:t>
                      </a:r>
                      <a:endParaRPr lang="he-IL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82%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04389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1" tooltip="COVID-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COVID-19</a:t>
                      </a:r>
                      <a:r>
                        <a:rPr lang="en-US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(</a:t>
                      </a:r>
                      <a:r>
                        <a:rPr lang="en-US" sz="1100" u="sng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2" tooltip="SARS-CoV-2 Delta varia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Delta variant</a:t>
                      </a:r>
                      <a:r>
                        <a:rPr lang="en-US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Respiratory droplets and aerosol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5.1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80%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66685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3" tooltip="Smallpo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Smallpox</a:t>
                      </a:r>
                      <a:endParaRPr lang="en-US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Respiratory droplets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3.5–6.0</a:t>
                      </a:r>
                      <a:r>
                        <a:rPr lang="he-IL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[65]</a:t>
                      </a:r>
                      <a:endParaRPr lang="he-IL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71–83%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77972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1" tooltip="COVID-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COVID-19</a:t>
                      </a:r>
                      <a:r>
                        <a:rPr lang="en-US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(</a:t>
                      </a:r>
                      <a:r>
                        <a:rPr lang="en-US" sz="1100" u="sng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5" tooltip="SARS-CoV-2 Alpha varia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Alpha variant</a:t>
                      </a:r>
                      <a:r>
                        <a:rPr lang="en-US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Respiratory droplets and aerosol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4–5</a:t>
                      </a:r>
                      <a:r>
                        <a:rPr lang="en-US" sz="1100" b="0" i="0" u="sng" strike="noStrike" baseline="30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[66]</a:t>
                      </a:r>
                      <a:r>
                        <a:rPr lang="en-US" sz="1100" u="sng" baseline="30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</a:t>
                      </a:r>
                      <a:r>
                        <a:rPr lang="en-US" sz="1100" i="1" u="sng" strike="noStrike" baseline="30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7" tooltip="Wikipedia:Identifying reliable sources (medicine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medical citation needed</a:t>
                      </a:r>
                      <a:r>
                        <a:rPr lang="en-US" sz="1100" u="sng" baseline="30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]</a:t>
                      </a:r>
                      <a:endParaRPr lang="en-US" sz="1100" u="sng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75–80%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348596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8" tooltip="HIV/AID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HIV/AIDS</a:t>
                      </a:r>
                      <a:endParaRPr lang="en-US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9" tooltip="Body flui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Body fluids</a:t>
                      </a:r>
                      <a:endParaRPr lang="en-US" sz="1100" u="sng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2–5</a:t>
                      </a:r>
                      <a:r>
                        <a:rPr lang="he-IL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[67]</a:t>
                      </a:r>
                      <a:endParaRPr lang="he-IL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50–80%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89603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1" tooltip="COVID-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COVID-19</a:t>
                      </a:r>
                      <a:r>
                        <a:rPr lang="en-US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(</a:t>
                      </a:r>
                      <a:r>
                        <a:rPr lang="en-US" sz="1100" u="sng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1" tooltip="Investigations into the origin of COVID-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ancestral strain</a:t>
                      </a:r>
                      <a:r>
                        <a:rPr lang="en-US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Respiratory droplets and aerosol</a:t>
                      </a:r>
                      <a:r>
                        <a:rPr lang="en-US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[68]</a:t>
                      </a:r>
                      <a:endParaRPr lang="en-US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2.9 (2.4–3.4)</a:t>
                      </a:r>
                      <a:r>
                        <a:rPr lang="he-IL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[69]</a:t>
                      </a:r>
                      <a:endParaRPr lang="he-IL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65% (58–71%)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129786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4" tooltip="Severe acute respiratory syndrom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SARS</a:t>
                      </a:r>
                      <a:endParaRPr lang="en-US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Respiratory droplets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2–4</a:t>
                      </a:r>
                      <a:r>
                        <a:rPr lang="he-IL" sz="1100" b="0" i="0" u="sng" strike="noStrike" baseline="30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[70]</a:t>
                      </a:r>
                      <a:endParaRPr lang="he-IL" sz="1100" u="sng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50–75%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10348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6" tooltip="Diphtheria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Diphtheria</a:t>
                      </a:r>
                      <a:endParaRPr lang="en-US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7" tooltip="Saliva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Saliva</a:t>
                      </a:r>
                      <a:endParaRPr lang="en-US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2.6 (1.7–4.3)</a:t>
                      </a:r>
                      <a:r>
                        <a:rPr lang="he-IL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[71]</a:t>
                      </a:r>
                      <a:endParaRPr lang="he-IL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62% (41–77%)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26996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9" tooltip="Common col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Common cold</a:t>
                      </a:r>
                      <a:endParaRPr lang="en-US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Respiratory droplets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2–3</a:t>
                      </a:r>
                      <a:r>
                        <a:rPr lang="en-US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[72]</a:t>
                      </a:r>
                      <a:r>
                        <a:rPr lang="en-US" sz="1100" u="sng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</a:t>
                      </a:r>
                      <a:r>
                        <a:rPr lang="en-US" sz="1100" i="1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7" tooltip="Wikipedia:Identifying reliable sources (medicine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medical citation needed</a:t>
                      </a:r>
                      <a:r>
                        <a:rPr lang="en-US" sz="1100" u="sng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]</a:t>
                      </a:r>
                      <a:endParaRPr lang="en-US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50–67%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68874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1" tooltip="Influenza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Influenza</a:t>
                      </a: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(</a:t>
                      </a:r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2" tooltip="Spanish flu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1918 pandemic strain</a:t>
                      </a: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Respiratory droplets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he-IL" sz="1100" b="0" i="0" u="sng" strike="noStrike" baseline="30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[73]</a:t>
                      </a:r>
                      <a:endParaRPr lang="he-IL" sz="1100" u="sng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50%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660598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4" tooltip="Ebola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Ebola</a:t>
                      </a: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(</a:t>
                      </a:r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5" tooltip="2014 Ebola outbreak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2014 outbreak</a:t>
                      </a: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Body fluids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1.8 (1.4–1.8)</a:t>
                      </a:r>
                      <a:r>
                        <a:rPr lang="he-IL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[74]</a:t>
                      </a:r>
                      <a:endParaRPr lang="he-IL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44% (31–44%)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80475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1" tooltip="Influenza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Influenza</a:t>
                      </a: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(</a:t>
                      </a:r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7" tooltip="2009 swine flu pandemic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2009 pandemic</a:t>
                      </a: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8" tooltip="Pandemic H1N1/09 viru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strain</a:t>
                      </a: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Respiratory droplets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1.6 (1.3–2.0)</a:t>
                      </a:r>
                      <a:r>
                        <a:rPr lang="he-IL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[75]</a:t>
                      </a:r>
                      <a:endParaRPr lang="he-IL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37% (25–51%)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875918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1" tooltip="Influenza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Influenza</a:t>
                      </a: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(seasonal strains)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Respiratory droplets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1.3 (1.2–1.4)</a:t>
                      </a:r>
                      <a:r>
                        <a:rPr lang="he-IL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[76]</a:t>
                      </a:r>
                      <a:endParaRPr lang="he-IL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23% (17–29%)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62401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1" tooltip="Andes orthohantaviru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Andes hantavirus</a:t>
                      </a:r>
                      <a:endParaRPr lang="en-US" sz="1100" u="sng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Respiratory droplets and body fluids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1.2 (0.8–1.6)</a:t>
                      </a:r>
                      <a:r>
                        <a:rPr lang="he-IL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[77]</a:t>
                      </a:r>
                      <a:endParaRPr lang="he-IL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16% (0–36%)</a:t>
                      </a:r>
                      <a:r>
                        <a:rPr lang="en-US" sz="1100" b="0" i="0" u="sng" strike="noStrike" baseline="30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[c]</a:t>
                      </a:r>
                      <a:endParaRPr lang="en-US" sz="1100" u="sng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882331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4" tooltip="Nipah viru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Nipah virus</a:t>
                      </a:r>
                      <a:endParaRPr lang="en-US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Body fluids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0.5</a:t>
                      </a:r>
                      <a:r>
                        <a:rPr lang="he-IL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[78]</a:t>
                      </a:r>
                      <a:endParaRPr lang="he-IL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0%</a:t>
                      </a:r>
                      <a:r>
                        <a:rPr lang="en-US" sz="1100" b="0" i="0" u="sng" strike="noStrike" baseline="30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[c]</a:t>
                      </a:r>
                      <a:endParaRPr lang="en-US" sz="1100" u="sng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70144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/>
                      <a:r>
                        <a:rPr lang="en-US" sz="1100" u="sng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6" tooltip="MER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MERS</a:t>
                      </a:r>
                      <a:endParaRPr lang="en-US" sz="1100" u="sng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Respiratory droplets</a:t>
                      </a: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u="sng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0.5 (0.3–0.8)</a:t>
                      </a:r>
                      <a:r>
                        <a:rPr lang="he-IL" sz="1100" b="0" i="0" u="sng" strike="noStrike" baseline="30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[79]</a:t>
                      </a:r>
                      <a:endParaRPr lang="he-IL" sz="1100" u="sng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0%</a:t>
                      </a:r>
                      <a:r>
                        <a:rPr lang="en-US" sz="1100" b="0" i="0" u="sng" strike="noStrike" baseline="30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[c]</a:t>
                      </a:r>
                      <a:endParaRPr lang="en-US" sz="1100" u="sng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804" marR="25804" marT="12902" marB="12902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78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74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E718D3-6E33-444E-A308-3824293B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3121980"/>
            <a:ext cx="5760640" cy="61404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Let’s go back to the illustration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1857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  <a:latin typeface="Bookman Old Style" panose="02050604050505020204" pitchFamily="18" charset="0"/>
              </a:rPr>
              <a:t>How many will get infected?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671751"/>
            <a:ext cx="7056438" cy="3493553"/>
          </a:xfrm>
        </p:spPr>
        <p:txBody>
          <a:bodyPr/>
          <a:lstStyle/>
          <a:p>
            <a:pPr marL="0" indent="0" algn="l" rtl="0">
              <a:buNone/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lnSpc>
                <a:spcPct val="200000"/>
              </a:lnSpc>
              <a:buNone/>
            </a:pPr>
            <a:endParaRPr lang="en-US" sz="18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8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65C3A61C-4932-40BA-9064-9F9EE6C4B93E}"/>
                  </a:ext>
                </a:extLst>
              </p:cNvPr>
              <p:cNvSpPr txBox="1"/>
              <p:nvPr/>
            </p:nvSpPr>
            <p:spPr>
              <a:xfrm>
                <a:off x="3059832" y="1053618"/>
                <a:ext cx="4248174" cy="1477328"/>
              </a:xfrm>
              <a:prstGeom prst="rect">
                <a:avLst/>
              </a:prstGeom>
              <a:solidFill>
                <a:srgbClr val="CCCCFF">
                  <a:alpha val="44000"/>
                </a:srgbClr>
              </a:solidFill>
              <a:ln w="25400">
                <a:solidFill>
                  <a:schemeClr val="accent1"/>
                </a:solidFill>
                <a:prstDash val="dash"/>
              </a:ln>
            </p:spPr>
            <p:txBody>
              <a:bodyPr wrap="square" rtlCol="1">
                <a:spAutoFit/>
              </a:bodyPr>
              <a:lstStyle/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000" b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000" b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𝒓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000" b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𝒓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he-IL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65C3A61C-4932-40BA-9064-9F9EE6C4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053618"/>
                <a:ext cx="4248174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6C0176D-4C86-4C43-857A-AA0EBC3FB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8175" y="2852936"/>
                <a:ext cx="7128321" cy="3960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>
                    <a:solidFill>
                      <a:schemeClr val="bg1"/>
                    </a:solidFill>
                    <a:latin typeface="+mn-lt"/>
                  </a:defRPr>
                </a:lvl2pPr>
                <a:lvl3pPr marL="11430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1"/>
                    </a:solidFill>
                    <a:latin typeface="+mn-lt"/>
                  </a:defRPr>
                </a:lvl3pPr>
                <a:lvl4pPr marL="16002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bg1"/>
                    </a:solidFill>
                    <a:latin typeface="+mn-lt"/>
                  </a:defRPr>
                </a:lvl4pPr>
                <a:lvl5pPr marL="20574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</a:defRPr>
                </a:lvl5pPr>
                <a:lvl6pPr marL="25146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</a:defRPr>
                </a:lvl6pPr>
                <a:lvl7pPr marL="29718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</a:defRPr>
                </a:lvl7pPr>
                <a:lvl8pPr marL="34290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</a:defRPr>
                </a:lvl8pPr>
                <a:lvl9pPr marL="3886200" indent="-228600" algn="r" rtl="1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 algn="l" rtl="0">
                  <a:buNone/>
                </a:pPr>
                <a:r>
                  <a:rPr lang="en-US" sz="18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Recall our assumption:</a:t>
                </a:r>
              </a:p>
              <a:p>
                <a:pPr marL="0" indent="0" algn="ctr" rtl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800" b="1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800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lnSpc>
                    <a:spcPct val="200000"/>
                  </a:lnSpc>
                  <a:buFontTx/>
                  <a:buNone/>
                </a:pPr>
                <a:r>
                  <a:rPr lang="en-US" sz="18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Denote the end of the epidemic by time T. </a:t>
                </a:r>
              </a:p>
              <a:p>
                <a:pPr marL="0" indent="0" algn="l" rtl="0">
                  <a:lnSpc>
                    <a:spcPct val="20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b="0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lnSpc>
                    <a:spcPct val="200000"/>
                  </a:lnSpc>
                  <a:buFontTx/>
                  <a:buNone/>
                </a:pPr>
                <a:r>
                  <a:rPr lang="en-US" sz="18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So, from our assumption about the total population, we get:</a:t>
                </a:r>
              </a:p>
              <a:p>
                <a:pPr marL="0" indent="0" algn="l" rtl="0">
                  <a:lnSpc>
                    <a:spcPct val="20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b="1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800" b="1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800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1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1800" b="1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sz="1800" b="1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lnSpc>
                    <a:spcPct val="20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18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1800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b="1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800" b="1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800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1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1800" b="1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8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sz="1800" b="1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:endParaRPr lang="en-US" sz="1800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0" indent="0" algn="l" rtl="0">
                  <a:buFontTx/>
                  <a:buNone/>
                </a:pPr>
                <a:endParaRPr lang="en-US" sz="1800" kern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6C0176D-4C86-4C43-857A-AA0EBC3FB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8175" y="2852936"/>
                <a:ext cx="7128321" cy="3960440"/>
              </a:xfrm>
              <a:prstGeom prst="rect">
                <a:avLst/>
              </a:prstGeom>
              <a:blipFill>
                <a:blip r:embed="rId5"/>
                <a:stretch>
                  <a:fillRect l="-684" t="-61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219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  <a:latin typeface="Bookman Old Style" panose="02050604050505020204" pitchFamily="18" charset="0"/>
              </a:rPr>
              <a:t>Extensions to SIR 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125538"/>
            <a:ext cx="7056438" cy="5543550"/>
          </a:xfrm>
        </p:spPr>
        <p:txBody>
          <a:bodyPr/>
          <a:lstStyle/>
          <a:p>
            <a:pPr marL="0" indent="0" algn="l" rtl="0" eaLnBrk="1" hangingPunct="1">
              <a:buNone/>
            </a:pPr>
            <a:r>
              <a:rPr lang="en-US" sz="2400" b="1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SEIR Model</a:t>
            </a:r>
          </a:p>
          <a:p>
            <a:pPr marL="0" indent="0" algn="l" rtl="0" eaLnBrk="1" hangingPunct="1">
              <a:buNone/>
            </a:pP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06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  <a:latin typeface="Bookman Old Style" panose="02050604050505020204" pitchFamily="18" charset="0"/>
              </a:rPr>
              <a:t>Summary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8175" y="1125538"/>
                <a:ext cx="7056438" cy="5543550"/>
              </a:xfrm>
            </p:spPr>
            <p:txBody>
              <a:bodyPr/>
              <a:lstStyle/>
              <a:p>
                <a:pPr algn="l" rtl="0">
                  <a:buBlip>
                    <a:blip r:embed="rId3"/>
                  </a:buBlip>
                </a:pPr>
                <a:r>
                  <a:rPr lang="en-US" sz="2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The SIR model has been helpful to control the pandemic:</a:t>
                </a:r>
              </a:p>
              <a:p>
                <a:pPr lvl="1" algn="l" rtl="0">
                  <a:buBlip>
                    <a:blip r:embed="rId3"/>
                  </a:buBlip>
                </a:pPr>
                <a:r>
                  <a:rPr lang="en-US" sz="1800" b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Estimation </a:t>
                </a:r>
              </a:p>
              <a:p>
                <a:pPr lvl="1" algn="l" rtl="0">
                  <a:buBlip>
                    <a:blip r:embed="rId3"/>
                  </a:buBlip>
                </a:pPr>
                <a:r>
                  <a:rPr lang="en-US" sz="1800" b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Planning </a:t>
                </a:r>
              </a:p>
              <a:p>
                <a:pPr marL="457200" lvl="1" indent="0" algn="l" rtl="0">
                  <a:buNone/>
                </a:pPr>
                <a:endParaRPr lang="en-US" sz="2000" b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algn="l" rtl="0">
                  <a:buBlip>
                    <a:blip r:embed="rId3"/>
                  </a:buBlip>
                </a:pPr>
                <a:r>
                  <a:rPr lang="en-US" sz="2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We can now easily understand how different measures taken by the governments were supposed to control the outbreak:</a:t>
                </a:r>
              </a:p>
              <a:p>
                <a:pPr lvl="1" algn="l" rtl="0">
                  <a:buBlip>
                    <a:blip r:embed="rId3"/>
                  </a:buBlip>
                </a:pPr>
                <a:r>
                  <a:rPr lang="en-US" sz="2000" b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Wearing a mask (reduce </a:t>
                </a:r>
                <a:r>
                  <a:rPr lang="en-US" sz="2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a</a:t>
                </a:r>
                <a:r>
                  <a:rPr lang="en-US" sz="2000" b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) </a:t>
                </a:r>
              </a:p>
              <a:p>
                <a:pPr lvl="1" algn="l" rtl="0">
                  <a:buBlip>
                    <a:blip r:embed="rId3"/>
                  </a:buBlip>
                </a:pPr>
                <a:r>
                  <a:rPr lang="en-US" sz="2000" b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Decreasing social gatherings (reduce </a:t>
                </a:r>
                <a:r>
                  <a:rPr lang="en-US" sz="2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a</a:t>
                </a:r>
                <a:r>
                  <a:rPr lang="en-US" sz="2000" b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)</a:t>
                </a:r>
              </a:p>
              <a:p>
                <a:pPr lvl="1" algn="l" rtl="0">
                  <a:buBlip>
                    <a:blip r:embed="rId3"/>
                  </a:buBlip>
                </a:pPr>
                <a:r>
                  <a:rPr lang="en-US" sz="2000" b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Isolation (increase </a:t>
                </a:r>
                <a:r>
                  <a:rPr lang="en-US" sz="2000" dirty="0">
                    <a:solidFill>
                      <a:srgbClr val="008080"/>
                    </a:solidFill>
                    <a:latin typeface="Bookman Old Style" panose="02050604050505020204" pitchFamily="18" charset="0"/>
                  </a:rPr>
                  <a:t>r</a:t>
                </a:r>
                <a:r>
                  <a:rPr lang="en-US" sz="2000" b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)</a:t>
                </a:r>
              </a:p>
              <a:p>
                <a:pPr marL="457200" lvl="1" indent="0" algn="l" rtl="0">
                  <a:buNone/>
                </a:pPr>
                <a:endParaRPr lang="en-US" sz="2000" b="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algn="l" rtl="0">
                  <a:buBlip>
                    <a:blip r:embed="rId3"/>
                  </a:buBlip>
                </a:pPr>
                <a:r>
                  <a:rPr lang="en-US" sz="2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All these and more were designated to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, and finally bring the pandemic to an end. </a:t>
                </a:r>
              </a:p>
              <a:p>
                <a:pPr lvl="1" algn="l" rtl="0">
                  <a:buBlip>
                    <a:blip r:embed="rId3"/>
                  </a:buBlip>
                </a:pPr>
                <a:endParaRPr lang="en-US" sz="16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algn="l" rtl="0">
                  <a:buBlip>
                    <a:blip r:embed="rId3"/>
                  </a:buBlip>
                </a:pPr>
                <a:endParaRPr lang="en-US" sz="18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algn="l" rtl="0" eaLnBrk="1" hangingPunct="1"/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8175" y="1125538"/>
                <a:ext cx="7056438" cy="5543550"/>
              </a:xfrm>
              <a:blipFill>
                <a:blip r:embed="rId4"/>
                <a:stretch>
                  <a:fillRect t="-660" r="-4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  <a:latin typeface="Bookman Old Style" panose="02050604050505020204" pitchFamily="18" charset="0"/>
              </a:rPr>
              <a:t>References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125538"/>
            <a:ext cx="7056438" cy="5543550"/>
          </a:xfrm>
        </p:spPr>
        <p:txBody>
          <a:bodyPr/>
          <a:lstStyle/>
          <a:p>
            <a:pPr algn="l" rtl="0">
              <a:buBlip>
                <a:blip r:embed="rId3"/>
              </a:buBlip>
            </a:pPr>
            <a:r>
              <a:rPr lang="en-US" sz="1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“A discrete SIR infectious disease model” </a:t>
            </a:r>
          </a:p>
          <a:p>
            <a:pPr marL="0" indent="358775" algn="l" rtl="0">
              <a:buNone/>
            </a:pPr>
            <a:r>
              <a:rPr lang="en-US" sz="1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Math Insight</a:t>
            </a:r>
          </a:p>
          <a:p>
            <a:pPr marL="358775" indent="0" algn="l" rtl="0" eaLnBrk="1" hangingPunct="1">
              <a:buNone/>
            </a:pPr>
            <a:r>
              <a:rPr lang="en-US" sz="1800" dirty="0">
                <a:solidFill>
                  <a:schemeClr val="tx1"/>
                </a:solidFill>
                <a:latin typeface="Bookman Old Style" panose="0205060405050502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</a:p>
          <a:p>
            <a:pPr algn="l" rtl="0" eaLnBrk="1" hangingPunct="1">
              <a:buBlip>
                <a:blip r:embed="rId3"/>
              </a:buBlip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 eaLnBrk="1" hangingPunct="1">
              <a:buBlip>
                <a:blip r:embed="rId3"/>
              </a:buBlip>
            </a:pPr>
            <a:r>
              <a:rPr lang="en-US" sz="1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“Stability and bifurcation analysis in a discrete SIR epidemic model”</a:t>
            </a:r>
          </a:p>
          <a:p>
            <a:pPr marL="0" indent="358775" algn="l" rtl="0">
              <a:buNone/>
            </a:pPr>
            <a:r>
              <a:rPr lang="en-US" sz="1800" dirty="0">
                <a:solidFill>
                  <a:schemeClr val="tx1"/>
                </a:solidFill>
                <a:latin typeface="Bookman Old Style" panose="0205060405050502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>
              <a:buBlip>
                <a:blip r:embed="rId3"/>
              </a:buBlip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>
              <a:buBlip>
                <a:blip r:embed="rId3"/>
              </a:buBlip>
            </a:pPr>
            <a:r>
              <a:rPr lang="en-US" sz="1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“Some discrete-time SI, SIR, and SIS epidemic models”</a:t>
            </a:r>
            <a:r>
              <a:rPr 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</a:p>
          <a:p>
            <a:pPr marL="0" indent="358775" algn="l" rtl="0">
              <a:buNone/>
            </a:pPr>
            <a:r>
              <a:rPr 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By George King</a:t>
            </a:r>
          </a:p>
          <a:p>
            <a:pPr algn="l" rtl="0">
              <a:buBlip>
                <a:blip r:embed="rId3"/>
              </a:buBlip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>
              <a:buBlip>
                <a:blip r:embed="rId3"/>
              </a:buBlip>
            </a:pPr>
            <a:r>
              <a:rPr lang="en-US" sz="1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“A SIR model assumption for the spread of COVID-19 in different communities”</a:t>
            </a:r>
          </a:p>
          <a:p>
            <a:pPr marL="0" indent="358775" algn="l" rtl="0">
              <a:buNone/>
            </a:pPr>
            <a:r>
              <a:rPr 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By Ian Cooper, </a:t>
            </a:r>
            <a:r>
              <a:rPr lang="en-US" sz="18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Argha</a:t>
            </a:r>
            <a:r>
              <a:rPr 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 Mondal, and Chris G. Antonopoulos</a:t>
            </a:r>
          </a:p>
          <a:p>
            <a:pPr marL="0" indent="358775" algn="l" rtl="0">
              <a:buNone/>
            </a:pPr>
            <a:r>
              <a:rPr lang="en-US" sz="1800" dirty="0">
                <a:solidFill>
                  <a:schemeClr val="tx1"/>
                </a:solidFill>
                <a:latin typeface="Bookman Old Style" panose="0205060405050502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 eaLnBrk="1" hangingPunct="1"/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5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22FD24-20A8-42D5-B8C8-316BE8DC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66712"/>
            <a:ext cx="7129140" cy="50800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Why Model?</a:t>
            </a:r>
            <a:endParaRPr lang="he-IL" dirty="0">
              <a:latin typeface="Bookman Old Style" panose="020506040505050202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5D481A-7A54-48D1-A922-F42DE447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4536504"/>
          </a:xfrm>
        </p:spPr>
        <p:txBody>
          <a:bodyPr/>
          <a:lstStyle/>
          <a:p>
            <a:pPr algn="l" rtl="0">
              <a:spcAft>
                <a:spcPts val="1800"/>
              </a:spcAft>
            </a:pPr>
            <a:r>
              <a:rPr lang="en-US" sz="2000" i="0">
                <a:effectLst/>
                <a:latin typeface="Bookman Old Style" panose="02050604050505020204" pitchFamily="18" charset="0"/>
              </a:rPr>
              <a:t>People </a:t>
            </a:r>
            <a:r>
              <a:rPr lang="en-US" sz="2000" i="0" dirty="0">
                <a:effectLst/>
                <a:latin typeface="Bookman Old Style" panose="02050604050505020204" pitchFamily="18" charset="0"/>
              </a:rPr>
              <a:t>have performed many studies to better understand and control the spread of </a:t>
            </a:r>
            <a:r>
              <a:rPr lang="en-US" sz="2000" dirty="0">
                <a:latin typeface="Bookman Old Style" panose="02050604050505020204" pitchFamily="18" charset="0"/>
              </a:rPr>
              <a:t>epidemics</a:t>
            </a:r>
            <a:r>
              <a:rPr lang="en-US" sz="2000" i="0" dirty="0">
                <a:effectLst/>
                <a:latin typeface="Bookman Old Style" panose="02050604050505020204" pitchFamily="18" charset="0"/>
              </a:rPr>
              <a:t>. </a:t>
            </a:r>
          </a:p>
          <a:p>
            <a:pPr algn="l" rtl="0">
              <a:spcAft>
                <a:spcPts val="1800"/>
              </a:spcAft>
            </a:pPr>
            <a:r>
              <a:rPr lang="en-US" sz="2000" b="1" i="0" dirty="0">
                <a:effectLst/>
                <a:latin typeface="Bookman Old Style" panose="02050604050505020204" pitchFamily="18" charset="0"/>
              </a:rPr>
              <a:t>The epidemic dynamical models have been used </a:t>
            </a:r>
            <a:r>
              <a:rPr lang="en-US" sz="2000" b="1" dirty="0">
                <a:latin typeface="Bookman Old Style" panose="02050604050505020204" pitchFamily="18" charset="0"/>
              </a:rPr>
              <a:t>to </a:t>
            </a:r>
            <a:r>
              <a:rPr lang="en-US" sz="2000" b="1" i="0" dirty="0">
                <a:effectLst/>
                <a:latin typeface="Bookman Old Style" panose="02050604050505020204" pitchFamily="18" charset="0"/>
              </a:rPr>
              <a:t>study the behavior of epidemics widely:</a:t>
            </a:r>
            <a:endParaRPr lang="en-US" sz="2000" b="1" dirty="0">
              <a:latin typeface="Bookman Old Style" panose="02050604050505020204" pitchFamily="18" charset="0"/>
            </a:endParaRPr>
          </a:p>
          <a:p>
            <a:pPr lvl="1" algn="l" rtl="0">
              <a:spcAft>
                <a:spcPts val="600"/>
              </a:spcAft>
            </a:pPr>
            <a:r>
              <a:rPr lang="en-US" sz="2000" b="0" dirty="0">
                <a:latin typeface="Bookman Old Style" panose="02050604050505020204" pitchFamily="18" charset="0"/>
              </a:rPr>
              <a:t>Estimating disease transmission, recovery and deaths</a:t>
            </a:r>
          </a:p>
          <a:p>
            <a:pPr lvl="1" algn="l" rtl="0">
              <a:spcAft>
                <a:spcPts val="600"/>
              </a:spcAft>
            </a:pPr>
            <a:r>
              <a:rPr lang="en-US" sz="2000" b="0" dirty="0">
                <a:latin typeface="Bookman Old Style" panose="02050604050505020204" pitchFamily="18" charset="0"/>
              </a:rPr>
              <a:t>Planning strategies to control the spread of the disease</a:t>
            </a:r>
          </a:p>
          <a:p>
            <a:pPr marL="457200" lvl="1" indent="0" algn="l" rtl="0">
              <a:spcAft>
                <a:spcPts val="600"/>
              </a:spcAft>
              <a:buNone/>
            </a:pPr>
            <a:r>
              <a:rPr lang="en-US" sz="1800" dirty="0">
                <a:latin typeface="Bookman Old Style" panose="02050604050505020204" pitchFamily="18" charset="0"/>
              </a:rPr>
              <a:t> </a:t>
            </a:r>
          </a:p>
          <a:p>
            <a:pPr algn="l" rtl="0">
              <a:spcAft>
                <a:spcPts val="1800"/>
              </a:spcAft>
            </a:pP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9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22FD24-20A8-42D5-B8C8-316BE8DC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66712"/>
            <a:ext cx="7129140" cy="50800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COVID-19</a:t>
            </a:r>
            <a:endParaRPr lang="he-IL" dirty="0">
              <a:latin typeface="Bookman Old Style" panose="020506040505050202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5D481A-7A54-48D1-A922-F42DE447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4248026"/>
          </a:xfrm>
        </p:spPr>
        <p:txBody>
          <a:bodyPr/>
          <a:lstStyle/>
          <a:p>
            <a:pPr algn="l" rtl="0"/>
            <a:r>
              <a:rPr lang="en-US" sz="2000" b="0" i="0" dirty="0">
                <a:effectLst/>
                <a:latin typeface="Bookman Old Style" panose="02050604050505020204" pitchFamily="18" charset="0"/>
              </a:rPr>
              <a:t>In December 2019, a novel strand of Coronavirus (SARS-CoV-2) was identified in Wuhan, China</a:t>
            </a:r>
          </a:p>
          <a:p>
            <a:pPr algn="l" rtl="0"/>
            <a:endParaRPr lang="en-US" sz="2000" dirty="0">
              <a:latin typeface="Bookman Old Style" panose="02050604050505020204" pitchFamily="18" charset="0"/>
            </a:endParaRPr>
          </a:p>
          <a:p>
            <a:pPr algn="l" rtl="0"/>
            <a:r>
              <a:rPr lang="en-US" sz="2000" b="0" i="0" dirty="0">
                <a:effectLst/>
                <a:latin typeface="Bookman Old Style" panose="02050604050505020204" pitchFamily="18" charset="0"/>
              </a:rPr>
              <a:t>The virus was causing a severe and potentially fatal respiratory syndrome, i.e., COVID-19. </a:t>
            </a:r>
          </a:p>
          <a:p>
            <a:pPr marL="0" indent="0" algn="l" rtl="0">
              <a:buNone/>
            </a:pPr>
            <a:endParaRPr lang="en-US" sz="2000" b="0" i="0" dirty="0">
              <a:effectLst/>
              <a:latin typeface="Bookman Old Style" panose="02050604050505020204" pitchFamily="18" charset="0"/>
            </a:endParaRPr>
          </a:p>
          <a:p>
            <a:pPr algn="l" rtl="0"/>
            <a:r>
              <a:rPr lang="en-US" sz="2000" b="0" i="0" dirty="0">
                <a:effectLst/>
                <a:latin typeface="Bookman Old Style" panose="02050604050505020204" pitchFamily="18" charset="0"/>
              </a:rPr>
              <a:t>Since then, it has </a:t>
            </a:r>
            <a:r>
              <a:rPr lang="en-US" sz="2000" dirty="0">
                <a:latin typeface="Bookman Old Style" panose="02050604050505020204" pitchFamily="18" charset="0"/>
              </a:rPr>
              <a:t>spread around the globe and became a public health threat.</a:t>
            </a:r>
          </a:p>
          <a:p>
            <a:pPr marL="0" indent="0" algn="l" rtl="0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pPr algn="l" rtl="0"/>
            <a:r>
              <a:rPr lang="en-US" sz="2000" dirty="0">
                <a:latin typeface="Bookman Old Style" panose="02050604050505020204" pitchFamily="18" charset="0"/>
              </a:rPr>
              <a:t>On March 11, it was 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declared </a:t>
            </a:r>
            <a:r>
              <a:rPr lang="en-US" sz="2000" dirty="0">
                <a:latin typeface="Bookman Old Style" panose="02050604050505020204" pitchFamily="18" charset="0"/>
              </a:rPr>
              <a:t>a 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pandemic by World Health Organization (WHO).</a:t>
            </a:r>
          </a:p>
        </p:txBody>
      </p:sp>
    </p:spTree>
    <p:extLst>
      <p:ext uri="{BB962C8B-B14F-4D97-AF65-F5344CB8AC3E}">
        <p14:creationId xmlns:p14="http://schemas.microsoft.com/office/powerpoint/2010/main" val="23511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5D481A-7A54-48D1-A922-F42DE447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772816"/>
            <a:ext cx="8568952" cy="3815978"/>
          </a:xfrm>
        </p:spPr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200" dirty="0">
                <a:latin typeface="Bookman Old Style" panose="02050604050505020204" pitchFamily="18" charset="0"/>
              </a:rPr>
              <a:t>Mathematical models have been helpful to predict the possibility and severity of the outbreak.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200" dirty="0">
              <a:latin typeface="Bookman Old Style" panose="02050604050505020204" pitchFamily="18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200" dirty="0">
                <a:latin typeface="Bookman Old Style" panose="02050604050505020204" pitchFamily="18" charset="0"/>
              </a:rPr>
              <a:t>They have provided key information to determine the intensity of COVID-19 disease intervention.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200" b="1" dirty="0">
              <a:latin typeface="Bookman Old Style" panose="02050604050505020204" pitchFamily="18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200" b="1" dirty="0">
                <a:latin typeface="Bookman Old Style" panose="02050604050505020204" pitchFamily="18" charset="0"/>
              </a:rPr>
              <a:t>The SIR model and its extended modifications have been used to model the spread of COVID-19 within communities.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200" b="1" dirty="0">
              <a:latin typeface="Bookman Old Style" panose="02050604050505020204" pitchFamily="18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he-IL" sz="2000" b="1" dirty="0">
              <a:latin typeface="Bookman Old Style" panose="02050604050505020204" pitchFamily="18" charset="0"/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endParaRPr lang="en-US" sz="1800" b="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FBA90044-EE49-49CB-81E6-9D8A49BB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970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תמונה שמכילה טקסט,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39F2F4E0-82B3-42E9-B2AC-9DB7E59C2FC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0"/>
          <a:stretch/>
        </p:blipFill>
        <p:spPr>
          <a:xfrm>
            <a:off x="8203344" y="5848336"/>
            <a:ext cx="845845" cy="840707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E141AEE9-F3E5-4315-A84E-8BC70A3A6D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26" y="2262298"/>
            <a:ext cx="958593" cy="958593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  <a:latin typeface="Bookman Old Style" panose="02050604050505020204" pitchFamily="18" charset="0"/>
              </a:rPr>
              <a:t>So, what is SIR Model?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988840"/>
            <a:ext cx="6480249" cy="3456384"/>
          </a:xfrm>
        </p:spPr>
        <p:txBody>
          <a:bodyPr/>
          <a:lstStyle/>
          <a:p>
            <a:pPr algn="l" rtl="0"/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>
              <a:buBlip>
                <a:blip r:embed="rId7"/>
              </a:buBlip>
            </a:pP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Susceptible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(S):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Individuals who have not been infected, </a:t>
            </a:r>
            <a:r>
              <a:rPr lang="en-US" sz="20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vulnerable.</a:t>
            </a:r>
          </a:p>
          <a:p>
            <a:pPr marL="0" indent="0" algn="l" rtl="0">
              <a:buNone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>
              <a:buBlip>
                <a:blip r:embed="rId7"/>
              </a:buBlip>
            </a:pP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Infected (I):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Individuals who are </a:t>
            </a:r>
            <a:r>
              <a:rPr lang="en-US" sz="20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infected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and can </a:t>
            </a:r>
            <a:r>
              <a:rPr lang="en-US" sz="20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transmit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to the susceptibles. </a:t>
            </a:r>
          </a:p>
          <a:p>
            <a:pPr algn="l" rtl="0">
              <a:buBlip>
                <a:blip r:embed="rId7"/>
              </a:buBlip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>
              <a:buBlip>
                <a:blip r:embed="rId7"/>
              </a:buBlip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>
              <a:buBlip>
                <a:blip r:embed="rId7"/>
              </a:buBlip>
            </a:pP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Removed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(R):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Individuals who have </a:t>
            </a: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r</a:t>
            </a:r>
            <a:r>
              <a:rPr lang="en-US" sz="20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ecovered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, have been </a:t>
            </a: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isolated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or </a:t>
            </a:r>
            <a:r>
              <a:rPr lang="en-US" sz="20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died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from the disease.</a:t>
            </a:r>
          </a:p>
          <a:p>
            <a:pPr algn="l" rtl="0"/>
            <a:endParaRPr lang="uk-UA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 eaLnBrk="1" hangingPunct="1"/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4" name="תמונה 3" descr="תמונה שמכילה גרפיקה וקטורית, אוסף תמונות&#10;&#10;התיאור נוצר באופן אוטומטי">
            <a:extLst>
              <a:ext uri="{FF2B5EF4-FFF2-40B4-BE49-F238E27FC236}">
                <a16:creationId xmlns:a16="http://schemas.microsoft.com/office/drawing/2014/main" id="{145522D7-C8E9-4CD4-8336-917D166BEB8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80" y="3847555"/>
            <a:ext cx="752433" cy="840707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1AAA2AE6-857A-4E1A-A3B2-5581507B1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980728"/>
            <a:ext cx="6984305" cy="77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algn="l" rtl="0"/>
            <a:endParaRPr lang="en-US" sz="1600" b="1" kern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>
              <a:buBlip>
                <a:blip r:embed="rId7"/>
              </a:buBlip>
            </a:pPr>
            <a:r>
              <a:rPr lang="en-US" sz="2000" b="1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SIR</a:t>
            </a:r>
            <a:r>
              <a:rPr lang="en-US" sz="200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 is short for </a:t>
            </a:r>
            <a:r>
              <a:rPr lang="en-US" sz="2000" b="1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“Susceptible-Infected-Removed”</a:t>
            </a:r>
          </a:p>
          <a:p>
            <a:pPr algn="l" rtl="0"/>
            <a:endParaRPr lang="uk-UA" sz="2000" b="1" kern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/>
            <a:endParaRPr lang="en-US" sz="2000" kern="0" dirty="0">
              <a:solidFill>
                <a:schemeClr val="bg2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928C4DB-B229-423E-A703-76B345D6C1E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86" y="5848336"/>
            <a:ext cx="1261914" cy="841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bg2"/>
                </a:solidFill>
                <a:latin typeface="Bookman Old Style" panose="02050604050505020204" pitchFamily="18" charset="0"/>
              </a:rPr>
              <a:t>Last Important Definitions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AAA2AE6-857A-4E1A-A3B2-5581507B1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912813"/>
            <a:ext cx="6984305" cy="554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algn="l" rtl="0"/>
            <a:endParaRPr lang="en-US" sz="1600" b="1" kern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>
              <a:buBlip>
                <a:blip r:embed="rId4"/>
              </a:buBlip>
            </a:pPr>
            <a:r>
              <a:rPr lang="en-US" sz="2000" b="1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Infection Rate </a:t>
            </a:r>
            <a:r>
              <a:rPr lang="en-US" sz="2000" b="1" kern="0" dirty="0">
                <a:solidFill>
                  <a:srgbClr val="C00000"/>
                </a:solidFill>
                <a:latin typeface="Bookman Old Style" panose="02050604050505020204" pitchFamily="18" charset="0"/>
              </a:rPr>
              <a:t>(a)</a:t>
            </a:r>
            <a:endParaRPr lang="en-US" sz="2000" b="1" kern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354013" indent="0" algn="l" rtl="0">
              <a:buNone/>
            </a:pPr>
            <a:r>
              <a:rPr lang="en-US" sz="20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Also known as the </a:t>
            </a:r>
            <a:r>
              <a:rPr lang="en-US" sz="20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transmission rate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 </a:t>
            </a:r>
          </a:p>
          <a:p>
            <a:pPr marL="357188" indent="0" algn="l" rtl="0">
              <a:buNone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rate </a:t>
            </a:r>
            <a:r>
              <a:rPr lang="en-US" sz="200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in which </a:t>
            </a: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usceptible</a:t>
            </a:r>
            <a:r>
              <a:rPr lang="en-US" sz="200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 individuals become </a:t>
            </a: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nfected</a:t>
            </a:r>
            <a:r>
              <a:rPr lang="en-US" sz="200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. </a:t>
            </a: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20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>
              <a:buBlip>
                <a:blip r:embed="rId4"/>
              </a:buBlip>
            </a:pPr>
            <a:r>
              <a:rPr lang="en-US" sz="2000" b="1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Recovery Rate </a:t>
            </a:r>
            <a:r>
              <a:rPr lang="en-US" sz="2000" b="1" kern="0" dirty="0">
                <a:solidFill>
                  <a:srgbClr val="008080"/>
                </a:solidFill>
                <a:latin typeface="Bookman Old Style" panose="02050604050505020204" pitchFamily="18" charset="0"/>
              </a:rPr>
              <a:t>(r)</a:t>
            </a:r>
            <a:endParaRPr lang="en-US" sz="2000" b="1" kern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354013" indent="0" algn="l" rtl="0">
              <a:buNone/>
            </a:pPr>
            <a:r>
              <a:rPr lang="en-US" sz="200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The rate in which </a:t>
            </a:r>
            <a:r>
              <a:rPr lang="en-US" sz="2000" b="1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I</a:t>
            </a:r>
            <a:r>
              <a:rPr lang="en-US" sz="200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nfected individuals become </a:t>
            </a:r>
            <a:r>
              <a:rPr lang="en-US" sz="2000" b="1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R</a:t>
            </a:r>
            <a:r>
              <a:rPr lang="en-US" sz="200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emoved. </a:t>
            </a: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360363" indent="0" algn="l" rtl="0">
              <a:buNone/>
            </a:pPr>
            <a:endParaRPr lang="en-US" sz="900" i="1" kern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2000" kern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r>
              <a:rPr lang="en-US" sz="2000" b="1" kern="0" dirty="0">
                <a:solidFill>
                  <a:srgbClr val="C00000"/>
                </a:solidFill>
                <a:latin typeface="Bookman Old Style" panose="02050604050505020204" pitchFamily="18" charset="0"/>
              </a:rPr>
              <a:t>a</a:t>
            </a:r>
            <a:r>
              <a:rPr lang="en-US" sz="2000" b="1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, </a:t>
            </a:r>
            <a:r>
              <a:rPr lang="en-US" sz="2000" b="1" kern="0" dirty="0">
                <a:solidFill>
                  <a:srgbClr val="008080"/>
                </a:solidFill>
                <a:latin typeface="Bookman Old Style" panose="02050604050505020204" pitchFamily="18" charset="0"/>
              </a:rPr>
              <a:t>r</a:t>
            </a:r>
            <a:r>
              <a:rPr lang="en-US" sz="2000" b="1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are both </a:t>
            </a:r>
            <a:r>
              <a:rPr lang="en-US" sz="2000" b="1" i="1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positive</a:t>
            </a:r>
            <a:r>
              <a:rPr lang="en-US" sz="200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 parameters.</a:t>
            </a:r>
            <a:endParaRPr lang="en-US" sz="200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47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  <a:latin typeface="Bookman Old Style" panose="02050604050505020204" pitchFamily="18" charset="0"/>
              </a:rPr>
              <a:t>Assumptions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268760"/>
            <a:ext cx="7056438" cy="5400328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In our model, we will assume:</a:t>
            </a:r>
          </a:p>
          <a:p>
            <a:pPr algn="l" rtl="0">
              <a:buBlip>
                <a:blip r:embed="rId4"/>
              </a:buBlip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lvl="1" algn="l" rtl="0">
              <a:buBlip>
                <a:blip r:embed="rId4"/>
              </a:buBlip>
            </a:pPr>
            <a:r>
              <a:rPr 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Total population remains </a:t>
            </a:r>
            <a:r>
              <a:rPr lang="en-US" sz="1800" i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constant </a:t>
            </a:r>
          </a:p>
          <a:p>
            <a:pPr lvl="1" algn="l" rtl="0">
              <a:buBlip>
                <a:blip r:embed="rId4"/>
              </a:buBlip>
            </a:pPr>
            <a:endParaRPr lang="en-US" sz="18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lvl="1" algn="l" rtl="0">
              <a:buBlip>
                <a:blip r:embed="rId4"/>
              </a:buBlip>
            </a:pPr>
            <a:r>
              <a:rPr 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Infection Rate</a:t>
            </a:r>
            <a:r>
              <a:rPr lang="en-US" sz="18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 is </a:t>
            </a:r>
            <a:r>
              <a:rPr lang="en-US" sz="1800" i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constant</a:t>
            </a:r>
            <a:r>
              <a:rPr lang="en-US" sz="18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 and denoted by </a:t>
            </a:r>
            <a:r>
              <a:rPr lang="en-US" sz="18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a</a:t>
            </a:r>
          </a:p>
          <a:p>
            <a:pPr lvl="1" algn="l" rtl="0">
              <a:buBlip>
                <a:blip r:embed="rId4"/>
              </a:buBlip>
            </a:pP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lvl="1" algn="l" rtl="0">
              <a:buBlip>
                <a:blip r:embed="rId4"/>
              </a:buBlip>
            </a:pPr>
            <a:r>
              <a:rPr 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Recovery Rate</a:t>
            </a:r>
            <a:r>
              <a:rPr lang="en-US" sz="18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 is </a:t>
            </a:r>
            <a:r>
              <a:rPr lang="en-US" sz="1800" i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constant</a:t>
            </a:r>
            <a:r>
              <a:rPr lang="en-US" sz="18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and denoted by </a:t>
            </a:r>
            <a:r>
              <a:rPr lang="en-US" sz="18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r</a:t>
            </a:r>
          </a:p>
          <a:p>
            <a:pPr marL="457200" lvl="1" indent="0" algn="l" rtl="0">
              <a:buNone/>
            </a:pPr>
            <a:endParaRPr lang="en-US" sz="1800" i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5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700807"/>
            <a:ext cx="6912297" cy="4968281"/>
          </a:xfrm>
        </p:spPr>
        <p:txBody>
          <a:bodyPr/>
          <a:lstStyle/>
          <a:p>
            <a:pPr algn="l" rtl="0"/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We will denote the </a:t>
            </a: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total population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as</a:t>
            </a: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N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 </a:t>
            </a:r>
          </a:p>
          <a:p>
            <a:pPr algn="l" rtl="0"/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As we previously assumed, N remains </a:t>
            </a: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constant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throughout the pandemic.</a:t>
            </a:r>
          </a:p>
          <a:p>
            <a:pPr algn="l" rtl="0"/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l" rtl="0">
              <a:buNone/>
            </a:pPr>
            <a:endParaRPr lang="en-US" sz="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ctr" rtl="0">
              <a:buNone/>
            </a:pPr>
            <a:r>
              <a:rPr lang="en-US" sz="2400" b="1" dirty="0">
                <a:solidFill>
                  <a:schemeClr val="bg2"/>
                </a:solidFill>
                <a:latin typeface="Bookman Old Style" panose="02050604050505020204" pitchFamily="18" charset="0"/>
              </a:rPr>
              <a:t>N</a:t>
            </a:r>
            <a:r>
              <a:rPr lang="en-US" sz="2000" dirty="0">
                <a:solidFill>
                  <a:schemeClr val="bg2"/>
                </a:solidFill>
                <a:latin typeface="Bookman Old Style" panose="02050604050505020204" pitchFamily="18" charset="0"/>
              </a:rPr>
              <a:t> = </a:t>
            </a:r>
            <a:r>
              <a:rPr lang="en-US" sz="2400" b="1" dirty="0">
                <a:solidFill>
                  <a:schemeClr val="bg2"/>
                </a:solidFill>
                <a:latin typeface="Bookman Old Style" panose="02050604050505020204" pitchFamily="18" charset="0"/>
              </a:rPr>
              <a:t>S</a:t>
            </a:r>
            <a:r>
              <a:rPr lang="en-US" sz="2000" dirty="0">
                <a:solidFill>
                  <a:schemeClr val="bg2"/>
                </a:solidFill>
                <a:latin typeface="Bookman Old Style" panose="02050604050505020204" pitchFamily="18" charset="0"/>
              </a:rPr>
              <a:t>usceptible + </a:t>
            </a:r>
            <a:r>
              <a:rPr lang="en-US" sz="2400" b="1" dirty="0">
                <a:solidFill>
                  <a:schemeClr val="bg2"/>
                </a:solidFill>
                <a:latin typeface="Bookman Old Style" panose="02050604050505020204" pitchFamily="18" charset="0"/>
              </a:rPr>
              <a:t>I</a:t>
            </a:r>
            <a:r>
              <a:rPr lang="en-US" sz="2000" dirty="0">
                <a:solidFill>
                  <a:schemeClr val="bg2"/>
                </a:solidFill>
                <a:latin typeface="Bookman Old Style" panose="02050604050505020204" pitchFamily="18" charset="0"/>
              </a:rPr>
              <a:t>nfected + </a:t>
            </a:r>
            <a:r>
              <a:rPr lang="en-US" sz="2400" b="1" dirty="0">
                <a:solidFill>
                  <a:schemeClr val="bg2"/>
                </a:solidFill>
                <a:latin typeface="Bookman Old Style" panose="02050604050505020204" pitchFamily="18" charset="0"/>
              </a:rPr>
              <a:t>R</a:t>
            </a:r>
            <a:r>
              <a:rPr lang="en-US" sz="2000" dirty="0">
                <a:solidFill>
                  <a:schemeClr val="bg2"/>
                </a:solidFill>
                <a:latin typeface="Bookman Old Style" panose="02050604050505020204" pitchFamily="18" charset="0"/>
              </a:rPr>
              <a:t>emoved</a:t>
            </a:r>
          </a:p>
          <a:p>
            <a:pPr marL="0" indent="0" algn="ctr" rtl="0">
              <a:buNone/>
            </a:pPr>
            <a:endParaRPr lang="en-US" sz="1100" dirty="0">
              <a:solidFill>
                <a:schemeClr val="bg2"/>
              </a:solidFill>
              <a:latin typeface="Bookman Old Style" panose="02050604050505020204" pitchFamily="18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ctr" rtl="0">
              <a:buNone/>
            </a:pPr>
            <a:endParaRPr lang="en-US" sz="2000" dirty="0">
              <a:solidFill>
                <a:schemeClr val="bg2"/>
              </a:solidFill>
              <a:latin typeface="Bookman Old Style" panose="02050604050505020204" pitchFamily="18" charset="0"/>
            </a:endParaRPr>
          </a:p>
          <a:p>
            <a:pPr algn="l" rtl="0"/>
            <a:endParaRPr lang="en-US" sz="2000" dirty="0">
              <a:solidFill>
                <a:schemeClr val="bg2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718F347-F9B7-4158-BA00-1F2E3662C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  <a:latin typeface="Bookman Old Style" panose="02050604050505020204" pitchFamily="18" charset="0"/>
              </a:rPr>
              <a:t>Notations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01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111111"/>
      </a:dk1>
      <a:lt1>
        <a:srgbClr val="FFFFFF"/>
      </a:lt1>
      <a:dk2>
        <a:srgbClr val="000000"/>
      </a:dk2>
      <a:lt2>
        <a:srgbClr val="600000"/>
      </a:lt2>
      <a:accent1>
        <a:srgbClr val="B40000"/>
      </a:accent1>
      <a:accent2>
        <a:srgbClr val="CC0000"/>
      </a:accent2>
      <a:accent3>
        <a:srgbClr val="FFFFFF"/>
      </a:accent3>
      <a:accent4>
        <a:srgbClr val="0D0D0D"/>
      </a:accent4>
      <a:accent5>
        <a:srgbClr val="D6AAAA"/>
      </a:accent5>
      <a:accent6>
        <a:srgbClr val="B90000"/>
      </a:accent6>
      <a:hlink>
        <a:srgbClr val="8219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99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99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600000"/>
        </a:lt2>
        <a:accent1>
          <a:srgbClr val="B4000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D6AAAA"/>
        </a:accent5>
        <a:accent6>
          <a:srgbClr val="B90000"/>
        </a:accent6>
        <a:hlink>
          <a:srgbClr val="8219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80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6C0501"/>
        </a:lt2>
        <a:accent1>
          <a:srgbClr val="7F0B02"/>
        </a:accent1>
        <a:accent2>
          <a:srgbClr val="B3250F"/>
        </a:accent2>
        <a:accent3>
          <a:srgbClr val="FFFFFF"/>
        </a:accent3>
        <a:accent4>
          <a:srgbClr val="404040"/>
        </a:accent4>
        <a:accent5>
          <a:srgbClr val="C0AAAA"/>
        </a:accent5>
        <a:accent6>
          <a:srgbClr val="A2200C"/>
        </a:accent6>
        <a:hlink>
          <a:srgbClr val="D9381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850B02"/>
        </a:lt2>
        <a:accent1>
          <a:srgbClr val="E1401E"/>
        </a:accent1>
        <a:accent2>
          <a:srgbClr val="A0A0A0"/>
        </a:accent2>
        <a:accent3>
          <a:srgbClr val="FFFFFF"/>
        </a:accent3>
        <a:accent4>
          <a:srgbClr val="404040"/>
        </a:accent4>
        <a:accent5>
          <a:srgbClr val="EEAFAB"/>
        </a:accent5>
        <a:accent6>
          <a:srgbClr val="919191"/>
        </a:accent6>
        <a:hlink>
          <a:srgbClr val="D61F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7C0901"/>
        </a:lt2>
        <a:accent1>
          <a:srgbClr val="DD3A1A"/>
        </a:accent1>
        <a:accent2>
          <a:srgbClr val="3C3C3C"/>
        </a:accent2>
        <a:accent3>
          <a:srgbClr val="FFFFFF"/>
        </a:accent3>
        <a:accent4>
          <a:srgbClr val="404040"/>
        </a:accent4>
        <a:accent5>
          <a:srgbClr val="EBAEAB"/>
        </a:accent5>
        <a:accent6>
          <a:srgbClr val="353535"/>
        </a:accent6>
        <a:hlink>
          <a:srgbClr val="A223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640702"/>
        </a:lt2>
        <a:accent1>
          <a:srgbClr val="931409"/>
        </a:accent1>
        <a:accent2>
          <a:srgbClr val="CF2A12"/>
        </a:accent2>
        <a:accent3>
          <a:srgbClr val="FFFFFF"/>
        </a:accent3>
        <a:accent4>
          <a:srgbClr val="404040"/>
        </a:accent4>
        <a:accent5>
          <a:srgbClr val="C8AAAA"/>
        </a:accent5>
        <a:accent6>
          <a:srgbClr val="BB250F"/>
        </a:accent6>
        <a:hlink>
          <a:srgbClr val="0101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111111"/>
        </a:dk1>
        <a:lt1>
          <a:srgbClr val="FFFFFF"/>
        </a:lt1>
        <a:dk2>
          <a:srgbClr val="000000"/>
        </a:dk2>
        <a:lt2>
          <a:srgbClr val="9A1303"/>
        </a:lt2>
        <a:accent1>
          <a:srgbClr val="FE130F"/>
        </a:accent1>
        <a:accent2>
          <a:srgbClr val="DF3A19"/>
        </a:accent2>
        <a:accent3>
          <a:srgbClr val="FFFFFF"/>
        </a:accent3>
        <a:accent4>
          <a:srgbClr val="0D0D0D"/>
        </a:accent4>
        <a:accent5>
          <a:srgbClr val="FEAAAA"/>
        </a:accent5>
        <a:accent6>
          <a:srgbClr val="CA3416"/>
        </a:accent6>
        <a:hlink>
          <a:srgbClr val="F5723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111111"/>
        </a:dk1>
        <a:lt1>
          <a:srgbClr val="FFFFFF"/>
        </a:lt1>
        <a:dk2>
          <a:srgbClr val="000000"/>
        </a:dk2>
        <a:lt2>
          <a:srgbClr val="9A1303"/>
        </a:lt2>
        <a:accent1>
          <a:srgbClr val="FF540F"/>
        </a:accent1>
        <a:accent2>
          <a:srgbClr val="DF3A19"/>
        </a:accent2>
        <a:accent3>
          <a:srgbClr val="FFFFFF"/>
        </a:accent3>
        <a:accent4>
          <a:srgbClr val="0D0D0D"/>
        </a:accent4>
        <a:accent5>
          <a:srgbClr val="FFB3AA"/>
        </a:accent5>
        <a:accent6>
          <a:srgbClr val="CA3416"/>
        </a:accent6>
        <a:hlink>
          <a:srgbClr val="F5723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111111"/>
        </a:dk1>
        <a:lt1>
          <a:srgbClr val="FFFFFF"/>
        </a:lt1>
        <a:dk2>
          <a:srgbClr val="000000"/>
        </a:dk2>
        <a:lt2>
          <a:srgbClr val="600000"/>
        </a:lt2>
        <a:accent1>
          <a:srgbClr val="B4000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D6AAAA"/>
        </a:accent5>
        <a:accent6>
          <a:srgbClr val="B90000"/>
        </a:accent6>
        <a:hlink>
          <a:srgbClr val="EC7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3095</TotalTime>
  <Words>1878</Words>
  <Application>Microsoft Office PowerPoint</Application>
  <PresentationFormat>‫הצגה על המסך (4:3)</PresentationFormat>
  <Paragraphs>359</Paragraphs>
  <Slides>26</Slides>
  <Notes>18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4" baseType="lpstr">
      <vt:lpstr>Arial</vt:lpstr>
      <vt:lpstr>Bookman Old Style</vt:lpstr>
      <vt:lpstr>Broadway</vt:lpstr>
      <vt:lpstr>Cambria Math</vt:lpstr>
      <vt:lpstr>Posterama</vt:lpstr>
      <vt:lpstr>Tahoma</vt:lpstr>
      <vt:lpstr>Wingdings</vt:lpstr>
      <vt:lpstr>template</vt:lpstr>
      <vt:lpstr>SIR Model</vt:lpstr>
      <vt:lpstr>What is a Pandemic?</vt:lpstr>
      <vt:lpstr>Why Model?</vt:lpstr>
      <vt:lpstr>COVID-19</vt:lpstr>
      <vt:lpstr>מצגת של PowerPoint‏</vt:lpstr>
      <vt:lpstr>So, what is SIR Model?</vt:lpstr>
      <vt:lpstr>Last Important Definitions</vt:lpstr>
      <vt:lpstr>Assumptions</vt:lpstr>
      <vt:lpstr>Notations</vt:lpstr>
      <vt:lpstr>Notations</vt:lpstr>
      <vt:lpstr>SIR Model Equations</vt:lpstr>
      <vt:lpstr>SIR Model Equations</vt:lpstr>
      <vt:lpstr>Will the disease spread?</vt:lpstr>
      <vt:lpstr>Reproduction Rate</vt:lpstr>
      <vt:lpstr>Reproduction Rate</vt:lpstr>
      <vt:lpstr>Reproduction Rate</vt:lpstr>
      <vt:lpstr>Illustration</vt:lpstr>
      <vt:lpstr>Herd Immunity</vt:lpstr>
      <vt:lpstr>Herd Immunity Threshold</vt:lpstr>
      <vt:lpstr>Herd Immunity</vt:lpstr>
      <vt:lpstr>Herd Immunity</vt:lpstr>
      <vt:lpstr>Let’s go back to the illustration</vt:lpstr>
      <vt:lpstr>How many will get infected?</vt:lpstr>
      <vt:lpstr>Extensions to SIR Model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Amit Siman Tov</dc:creator>
  <cp:lastModifiedBy>Amit Siman Tov</cp:lastModifiedBy>
  <cp:revision>71</cp:revision>
  <dcterms:created xsi:type="dcterms:W3CDTF">2022-03-11T12:22:33Z</dcterms:created>
  <dcterms:modified xsi:type="dcterms:W3CDTF">2022-03-16T22:46:40Z</dcterms:modified>
</cp:coreProperties>
</file>