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06850-C904-42A6-9E84-23C7B84627D5}" v="138" dt="2025-03-22T14:10:47.5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3/30/2025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AB8A8-55A3-3D09-8D69-17CEF049D2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66799F2-7312-B981-AE7D-AAE5225069F7}"/>
              </a:ext>
            </a:extLst>
          </p:cNvPr>
          <p:cNvSpPr txBox="1"/>
          <p:nvPr/>
        </p:nvSpPr>
        <p:spPr>
          <a:xfrm>
            <a:off x="1455175" y="314633"/>
            <a:ext cx="8839200" cy="1200329"/>
          </a:xfrm>
          <a:prstGeom prst="rect">
            <a:avLst/>
          </a:prstGeom>
          <a:noFill/>
        </p:spPr>
        <p:txBody>
          <a:bodyPr wrap="square" rtlCol="0">
            <a:spAutoFit/>
          </a:bodyPr>
          <a:lstStyle/>
          <a:p>
            <a:pPr algn="ctr"/>
            <a:r>
              <a:rPr lang="en-US" sz="3600" b="1" dirty="0">
                <a:solidFill>
                  <a:srgbClr val="FF0000"/>
                </a:solidFill>
              </a:rPr>
              <a:t>BHAGWAN MAHAVIR COLLEGE OF COMPUTER APPLICATION</a:t>
            </a:r>
            <a:endParaRPr lang="en-IN" sz="3600" b="1" dirty="0">
              <a:solidFill>
                <a:srgbClr val="FF0000"/>
              </a:solidFill>
            </a:endParaRPr>
          </a:p>
        </p:txBody>
      </p:sp>
      <p:sp>
        <p:nvSpPr>
          <p:cNvPr id="5" name="TextBox 4">
            <a:extLst>
              <a:ext uri="{FF2B5EF4-FFF2-40B4-BE49-F238E27FC236}">
                <a16:creationId xmlns:a16="http://schemas.microsoft.com/office/drawing/2014/main" id="{BCE29551-C2C3-913C-3C77-7806A22AD8C2}"/>
              </a:ext>
            </a:extLst>
          </p:cNvPr>
          <p:cNvSpPr txBox="1"/>
          <p:nvPr/>
        </p:nvSpPr>
        <p:spPr>
          <a:xfrm>
            <a:off x="1307691" y="2668403"/>
            <a:ext cx="9134168" cy="1323439"/>
          </a:xfrm>
          <a:prstGeom prst="rect">
            <a:avLst/>
          </a:prstGeom>
          <a:noFill/>
        </p:spPr>
        <p:txBody>
          <a:bodyPr wrap="square" rtlCol="0">
            <a:spAutoFit/>
          </a:bodyPr>
          <a:lstStyle/>
          <a:p>
            <a:pPr algn="ctr"/>
            <a:r>
              <a:rPr lang="en-IN" sz="4000" b="1" i="0" dirty="0">
                <a:effectLst/>
                <a:latin typeface="Arial Rounded MT Bold" panose="020F0704030504030204" pitchFamily="34" charset="0"/>
              </a:rPr>
              <a:t>HAMMING-CUT MATCHING</a:t>
            </a:r>
          </a:p>
          <a:p>
            <a:pPr algn="ctr"/>
            <a:r>
              <a:rPr lang="en-IN" sz="4000" b="1" i="0" dirty="0">
                <a:effectLst/>
                <a:latin typeface="Arial Rounded MT Bold" panose="020F0704030504030204" pitchFamily="34" charset="0"/>
              </a:rPr>
              <a:t>ALOGORITHM</a:t>
            </a:r>
            <a:endParaRPr lang="en-IN" sz="4000" b="1" dirty="0">
              <a:latin typeface="Arial Rounded MT Bold" panose="020F0704030504030204" pitchFamily="34" charset="0"/>
            </a:endParaRPr>
          </a:p>
        </p:txBody>
      </p:sp>
      <p:sp>
        <p:nvSpPr>
          <p:cNvPr id="6" name="TextBox 5">
            <a:extLst>
              <a:ext uri="{FF2B5EF4-FFF2-40B4-BE49-F238E27FC236}">
                <a16:creationId xmlns:a16="http://schemas.microsoft.com/office/drawing/2014/main" id="{D8D21513-97CE-A7C4-8CE1-60CC4D3697EF}"/>
              </a:ext>
            </a:extLst>
          </p:cNvPr>
          <p:cNvSpPr txBox="1"/>
          <p:nvPr/>
        </p:nvSpPr>
        <p:spPr>
          <a:xfrm>
            <a:off x="4429433" y="3730232"/>
            <a:ext cx="2890684" cy="261610"/>
          </a:xfrm>
          <a:prstGeom prst="rect">
            <a:avLst/>
          </a:prstGeom>
          <a:noFill/>
        </p:spPr>
        <p:txBody>
          <a:bodyPr wrap="square" rtlCol="0">
            <a:spAutoFit/>
          </a:bodyPr>
          <a:lstStyle/>
          <a:p>
            <a:pPr algn="ctr"/>
            <a:r>
              <a:rPr lang="en-US" sz="1100" dirty="0">
                <a:solidFill>
                  <a:schemeClr val="bg2">
                    <a:lumMod val="20000"/>
                    <a:lumOff val="80000"/>
                  </a:schemeClr>
                </a:solidFill>
              </a:rPr>
              <a:t>____________________________________</a:t>
            </a:r>
            <a:endParaRPr lang="en-IN" sz="1100" dirty="0">
              <a:solidFill>
                <a:schemeClr val="bg2">
                  <a:lumMod val="20000"/>
                  <a:lumOff val="80000"/>
                </a:schemeClr>
              </a:solidFill>
            </a:endParaRPr>
          </a:p>
        </p:txBody>
      </p:sp>
      <p:sp>
        <p:nvSpPr>
          <p:cNvPr id="7" name="TextBox 6">
            <a:extLst>
              <a:ext uri="{FF2B5EF4-FFF2-40B4-BE49-F238E27FC236}">
                <a16:creationId xmlns:a16="http://schemas.microsoft.com/office/drawing/2014/main" id="{28F540B4-16D1-211F-4B78-E3E392091169}"/>
              </a:ext>
            </a:extLst>
          </p:cNvPr>
          <p:cNvSpPr txBox="1"/>
          <p:nvPr/>
        </p:nvSpPr>
        <p:spPr>
          <a:xfrm>
            <a:off x="329382" y="4945627"/>
            <a:ext cx="4100051" cy="892552"/>
          </a:xfrm>
          <a:prstGeom prst="rect">
            <a:avLst/>
          </a:prstGeom>
          <a:noFill/>
        </p:spPr>
        <p:txBody>
          <a:bodyPr wrap="square" rtlCol="0">
            <a:spAutoFit/>
          </a:bodyPr>
          <a:lstStyle/>
          <a:p>
            <a:pPr algn="ctr"/>
            <a:r>
              <a:rPr lang="en-US" sz="2400" b="1" dirty="0">
                <a:latin typeface="Arial Rounded MT Bold" panose="020F0704030504030204" pitchFamily="34" charset="0"/>
              </a:rPr>
              <a:t>Guided By:</a:t>
            </a:r>
          </a:p>
          <a:p>
            <a:pPr algn="ctr"/>
            <a:r>
              <a:rPr lang="en-US" sz="2400" b="1" dirty="0">
                <a:latin typeface="Arial Rounded MT Bold" panose="020F0704030504030204" pitchFamily="34" charset="0"/>
              </a:rPr>
              <a:t>   Prof. Krupa D Patel </a:t>
            </a:r>
            <a:r>
              <a:rPr lang="en-US" sz="2800" dirty="0"/>
              <a:t> </a:t>
            </a:r>
            <a:endParaRPr lang="en-IN" sz="2800" dirty="0"/>
          </a:p>
        </p:txBody>
      </p:sp>
      <p:sp>
        <p:nvSpPr>
          <p:cNvPr id="8" name="TextBox 7">
            <a:extLst>
              <a:ext uri="{FF2B5EF4-FFF2-40B4-BE49-F238E27FC236}">
                <a16:creationId xmlns:a16="http://schemas.microsoft.com/office/drawing/2014/main" id="{CF324E24-01FA-1899-43EB-70C28F3C127E}"/>
              </a:ext>
            </a:extLst>
          </p:cNvPr>
          <p:cNvSpPr txBox="1"/>
          <p:nvPr/>
        </p:nvSpPr>
        <p:spPr>
          <a:xfrm>
            <a:off x="7226710" y="4945627"/>
            <a:ext cx="4100051" cy="830997"/>
          </a:xfrm>
          <a:prstGeom prst="rect">
            <a:avLst/>
          </a:prstGeom>
          <a:noFill/>
        </p:spPr>
        <p:txBody>
          <a:bodyPr wrap="square" rtlCol="0">
            <a:spAutoFit/>
          </a:bodyPr>
          <a:lstStyle/>
          <a:p>
            <a:pPr algn="ctr"/>
            <a:r>
              <a:rPr lang="en-US" sz="2400" b="1" dirty="0">
                <a:latin typeface="Arial Rounded MT Bold" panose="020F0704030504030204" pitchFamily="34" charset="0"/>
              </a:rPr>
              <a:t>Presented By:</a:t>
            </a:r>
          </a:p>
          <a:p>
            <a:pPr algn="ctr"/>
            <a:r>
              <a:rPr lang="en-US" sz="2400" b="1" dirty="0">
                <a:latin typeface="Arial Rounded MT Bold" panose="020F0704030504030204" pitchFamily="34" charset="0"/>
              </a:rPr>
              <a:t>Mr. Singh </a:t>
            </a:r>
            <a:r>
              <a:rPr lang="en-US" sz="2400" b="1">
                <a:latin typeface="Arial Rounded MT Bold" panose="020F0704030504030204" pitchFamily="34" charset="0"/>
              </a:rPr>
              <a:t>Amit  S.</a:t>
            </a:r>
            <a:endParaRPr lang="en-IN" sz="2400" b="1" dirty="0">
              <a:latin typeface="Arial Rounded MT Bold" panose="020F0704030504030204" pitchFamily="34" charset="0"/>
            </a:endParaRPr>
          </a:p>
        </p:txBody>
      </p:sp>
      <p:pic>
        <p:nvPicPr>
          <p:cNvPr id="3" name="Picture 2">
            <a:extLst>
              <a:ext uri="{FF2B5EF4-FFF2-40B4-BE49-F238E27FC236}">
                <a16:creationId xmlns:a16="http://schemas.microsoft.com/office/drawing/2014/main" id="{59884038-4B6D-EC6D-4B24-1834ECBD7DDD}"/>
              </a:ext>
            </a:extLst>
          </p:cNvPr>
          <p:cNvPicPr>
            <a:picLocks noChangeAspect="1"/>
          </p:cNvPicPr>
          <p:nvPr/>
        </p:nvPicPr>
        <p:blipFill>
          <a:blip r:embed="rId2"/>
          <a:stretch>
            <a:fillRect/>
          </a:stretch>
        </p:blipFill>
        <p:spPr>
          <a:xfrm>
            <a:off x="884903" y="314633"/>
            <a:ext cx="1327356" cy="1428750"/>
          </a:xfrm>
          <a:prstGeom prst="rect">
            <a:avLst/>
          </a:prstGeom>
        </p:spPr>
      </p:pic>
      <p:pic>
        <p:nvPicPr>
          <p:cNvPr id="10" name="Picture 9">
            <a:extLst>
              <a:ext uri="{FF2B5EF4-FFF2-40B4-BE49-F238E27FC236}">
                <a16:creationId xmlns:a16="http://schemas.microsoft.com/office/drawing/2014/main" id="{122D8DB8-48B0-C6D1-8029-F857B20BABEC}"/>
              </a:ext>
            </a:extLst>
          </p:cNvPr>
          <p:cNvPicPr>
            <a:picLocks noChangeAspect="1"/>
          </p:cNvPicPr>
          <p:nvPr/>
        </p:nvPicPr>
        <p:blipFill>
          <a:blip r:embed="rId3"/>
          <a:stretch>
            <a:fillRect/>
          </a:stretch>
        </p:blipFill>
        <p:spPr>
          <a:xfrm>
            <a:off x="9276735" y="314633"/>
            <a:ext cx="2095500" cy="1428750"/>
          </a:xfrm>
          <a:prstGeom prst="rect">
            <a:avLst/>
          </a:prstGeom>
        </p:spPr>
      </p:pic>
    </p:spTree>
    <p:extLst>
      <p:ext uri="{BB962C8B-B14F-4D97-AF65-F5344CB8AC3E}">
        <p14:creationId xmlns:p14="http://schemas.microsoft.com/office/powerpoint/2010/main" val="1691201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4E7800-50A3-3CB9-4C21-5D536E1B117F}"/>
              </a:ext>
            </a:extLst>
          </p:cNvPr>
          <p:cNvPicPr>
            <a:picLocks noChangeAspect="1"/>
          </p:cNvPicPr>
          <p:nvPr/>
        </p:nvPicPr>
        <p:blipFill>
          <a:blip r:embed="rId2"/>
          <a:stretch>
            <a:fillRect/>
          </a:stretch>
        </p:blipFill>
        <p:spPr>
          <a:xfrm>
            <a:off x="1484671" y="658761"/>
            <a:ext cx="9281651" cy="552573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3848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2BD782-7566-91A6-8EDD-7323E327CB5F}"/>
              </a:ext>
            </a:extLst>
          </p:cNvPr>
          <p:cNvSpPr txBox="1"/>
          <p:nvPr/>
        </p:nvSpPr>
        <p:spPr>
          <a:xfrm>
            <a:off x="875071" y="776749"/>
            <a:ext cx="8740877" cy="4647426"/>
          </a:xfrm>
          <a:prstGeom prst="rect">
            <a:avLst/>
          </a:prstGeom>
          <a:noFill/>
        </p:spPr>
        <p:txBody>
          <a:bodyPr wrap="square" rtlCol="0">
            <a:spAutoFit/>
          </a:bodyPr>
          <a:lstStyle/>
          <a:p>
            <a:r>
              <a:rPr lang="en-IN" sz="2400" b="1" u="sng" dirty="0"/>
              <a:t>2. Graph Matching</a:t>
            </a:r>
          </a:p>
          <a:p>
            <a:endParaRPr lang="en-IN" sz="2400" u="sng" dirty="0"/>
          </a:p>
          <a:p>
            <a:pPr marL="342900" indent="-342900">
              <a:buFont typeface="Arial" panose="020B0604020202020204" pitchFamily="34" charset="0"/>
              <a:buChar char="•"/>
            </a:pPr>
            <a:r>
              <a:rPr lang="en-IN" sz="2400" dirty="0"/>
              <a:t>Maximum Matching: </a:t>
            </a:r>
          </a:p>
          <a:p>
            <a:r>
              <a:rPr lang="en-US" sz="2000" dirty="0"/>
              <a:t>       Find the largest possible matching</a:t>
            </a:r>
            <a:r>
              <a:rPr lang="en-US" sz="2400" dirty="0"/>
              <a:t>.</a:t>
            </a:r>
          </a:p>
          <a:p>
            <a:pPr marL="342900" indent="-342900">
              <a:buFont typeface="Arial" panose="020B0604020202020204" pitchFamily="34" charset="0"/>
              <a:buChar char="•"/>
            </a:pPr>
            <a:r>
              <a:rPr lang="en-IN" sz="2400" dirty="0"/>
              <a:t>Perfect Matching:</a:t>
            </a:r>
          </a:p>
          <a:p>
            <a:r>
              <a:rPr lang="en-US" sz="2000" dirty="0"/>
              <a:t>       Find a matching that includes every vertex (if possible).</a:t>
            </a:r>
          </a:p>
          <a:p>
            <a:endParaRPr lang="en-US" sz="2000" dirty="0"/>
          </a:p>
          <a:p>
            <a:r>
              <a:rPr lang="en-IN" sz="2400" b="1" u="sng" dirty="0"/>
              <a:t>3. Cut (in Graph Theory)</a:t>
            </a:r>
          </a:p>
          <a:p>
            <a:endParaRPr lang="en-IN" sz="2400" b="1" u="sng" dirty="0"/>
          </a:p>
          <a:p>
            <a:pPr marL="342900" indent="-342900">
              <a:buFont typeface="Arial" panose="020B0604020202020204" pitchFamily="34" charset="0"/>
              <a:buChar char="•"/>
            </a:pPr>
            <a:r>
              <a:rPr lang="en-IN" sz="2400" dirty="0"/>
              <a:t>Cut Size:</a:t>
            </a:r>
          </a:p>
          <a:p>
            <a:r>
              <a:rPr lang="en-US" sz="2000" dirty="0"/>
              <a:t>      The number of edges in the cut-set.</a:t>
            </a:r>
          </a:p>
          <a:p>
            <a:pPr marL="342900" indent="-342900">
              <a:buFont typeface="Arial" panose="020B0604020202020204" pitchFamily="34" charset="0"/>
              <a:buChar char="•"/>
            </a:pPr>
            <a:r>
              <a:rPr lang="en-IN" sz="2400" dirty="0"/>
              <a:t>Minimum Cut:</a:t>
            </a:r>
          </a:p>
          <a:p>
            <a:r>
              <a:rPr lang="en-US" sz="2000" dirty="0"/>
              <a:t>      A cut that minimizes the number of edges crossing between the two subsets.</a:t>
            </a:r>
            <a:endParaRPr lang="en-IN" sz="2000" u="sng" dirty="0"/>
          </a:p>
        </p:txBody>
      </p:sp>
    </p:spTree>
    <p:extLst>
      <p:ext uri="{BB962C8B-B14F-4D97-AF65-F5344CB8AC3E}">
        <p14:creationId xmlns:p14="http://schemas.microsoft.com/office/powerpoint/2010/main" val="160550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521220-F2E3-7132-DD0B-DAD42A1F4A52}"/>
              </a:ext>
            </a:extLst>
          </p:cNvPr>
          <p:cNvSpPr txBox="1"/>
          <p:nvPr/>
        </p:nvSpPr>
        <p:spPr>
          <a:xfrm>
            <a:off x="688258" y="501445"/>
            <a:ext cx="8544231" cy="646331"/>
          </a:xfrm>
          <a:prstGeom prst="rect">
            <a:avLst/>
          </a:prstGeom>
          <a:noFill/>
        </p:spPr>
        <p:txBody>
          <a:bodyPr wrap="square" rtlCol="0">
            <a:spAutoFit/>
          </a:bodyPr>
          <a:lstStyle/>
          <a:p>
            <a:r>
              <a:rPr lang="en-IN" sz="3600" b="1" u="sng" dirty="0">
                <a:latin typeface="Arial Rounded MT Bold" panose="020F0704030504030204" pitchFamily="34" charset="0"/>
              </a:rPr>
              <a:t>HAMMING DISTANCE CALCULATION</a:t>
            </a:r>
          </a:p>
        </p:txBody>
      </p:sp>
      <p:sp>
        <p:nvSpPr>
          <p:cNvPr id="3" name="TextBox 2">
            <a:extLst>
              <a:ext uri="{FF2B5EF4-FFF2-40B4-BE49-F238E27FC236}">
                <a16:creationId xmlns:a16="http://schemas.microsoft.com/office/drawing/2014/main" id="{F03A85F5-97F7-5CF5-9022-D99AE7F65872}"/>
              </a:ext>
            </a:extLst>
          </p:cNvPr>
          <p:cNvSpPr txBox="1"/>
          <p:nvPr/>
        </p:nvSpPr>
        <p:spPr>
          <a:xfrm>
            <a:off x="688259" y="1546616"/>
            <a:ext cx="8849031" cy="3354765"/>
          </a:xfrm>
          <a:prstGeom prst="rect">
            <a:avLst/>
          </a:prstGeom>
          <a:noFill/>
        </p:spPr>
        <p:txBody>
          <a:bodyPr wrap="square" rtlCol="0">
            <a:spAutoFit/>
          </a:bodyPr>
          <a:lstStyle/>
          <a:p>
            <a:r>
              <a:rPr lang="en-US" sz="2400" b="1" u="sng" dirty="0"/>
              <a:t>Problem:</a:t>
            </a:r>
          </a:p>
          <a:p>
            <a:endParaRPr lang="en-US" sz="2000" dirty="0"/>
          </a:p>
          <a:p>
            <a:r>
              <a:rPr lang="en-US" sz="2000" dirty="0"/>
              <a:t>Calculate the Hamming Distance between these two binary strings:</a:t>
            </a:r>
          </a:p>
          <a:p>
            <a:r>
              <a:rPr lang="en-US" sz="2000" b="1" dirty="0"/>
              <a:t>String 1. </a:t>
            </a:r>
            <a:r>
              <a:rPr lang="en-US" sz="2000" b="1" u="sng" dirty="0"/>
              <a:t>110101</a:t>
            </a:r>
          </a:p>
          <a:p>
            <a:r>
              <a:rPr lang="en-US" sz="2000" b="1" dirty="0"/>
              <a:t>String 2. </a:t>
            </a:r>
            <a:r>
              <a:rPr lang="en-US" sz="2000" b="1" u="sng" dirty="0"/>
              <a:t>101001</a:t>
            </a:r>
          </a:p>
          <a:p>
            <a:endParaRPr lang="en-US" sz="2000" b="1" u="sng" dirty="0"/>
          </a:p>
          <a:p>
            <a:pPr>
              <a:buNone/>
            </a:pPr>
            <a:r>
              <a:rPr lang="en-US" sz="2400" b="1" u="sng" dirty="0"/>
              <a:t>Step-by-Step Process</a:t>
            </a:r>
          </a:p>
          <a:p>
            <a:pPr>
              <a:buNone/>
            </a:pPr>
            <a:endParaRPr lang="en-US" sz="2400" b="1" u="sng" dirty="0"/>
          </a:p>
          <a:p>
            <a:pPr marL="457200" indent="-457200">
              <a:buAutoNum type="arabicPeriod"/>
            </a:pPr>
            <a:r>
              <a:rPr lang="en-US" sz="2000" b="1" dirty="0"/>
              <a:t>Write both strings side by side:</a:t>
            </a:r>
            <a:endParaRPr lang="en-US" sz="2000" dirty="0"/>
          </a:p>
          <a:p>
            <a:endParaRPr lang="en-IN" sz="2000" b="1" u="sng" dirty="0"/>
          </a:p>
        </p:txBody>
      </p:sp>
      <p:pic>
        <p:nvPicPr>
          <p:cNvPr id="8" name="Picture 7">
            <a:extLst>
              <a:ext uri="{FF2B5EF4-FFF2-40B4-BE49-F238E27FC236}">
                <a16:creationId xmlns:a16="http://schemas.microsoft.com/office/drawing/2014/main" id="{31DC1D87-81CA-DECE-F129-CD8C247DE0F4}"/>
              </a:ext>
            </a:extLst>
          </p:cNvPr>
          <p:cNvPicPr>
            <a:picLocks noChangeAspect="1"/>
          </p:cNvPicPr>
          <p:nvPr/>
        </p:nvPicPr>
        <p:blipFill>
          <a:blip r:embed="rId2"/>
          <a:stretch>
            <a:fillRect/>
          </a:stretch>
        </p:blipFill>
        <p:spPr>
          <a:xfrm>
            <a:off x="688259" y="4901381"/>
            <a:ext cx="8967018" cy="1400370"/>
          </a:xfrm>
          <a:prstGeom prst="rect">
            <a:avLst/>
          </a:prstGeom>
        </p:spPr>
      </p:pic>
    </p:spTree>
    <p:extLst>
      <p:ext uri="{BB962C8B-B14F-4D97-AF65-F5344CB8AC3E}">
        <p14:creationId xmlns:p14="http://schemas.microsoft.com/office/powerpoint/2010/main" val="305691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CFDF1-BAB8-E439-7F27-D6CC5B043E34}"/>
              </a:ext>
            </a:extLst>
          </p:cNvPr>
          <p:cNvSpPr txBox="1"/>
          <p:nvPr/>
        </p:nvSpPr>
        <p:spPr>
          <a:xfrm>
            <a:off x="904568" y="835742"/>
            <a:ext cx="8809703" cy="5262979"/>
          </a:xfrm>
          <a:prstGeom prst="rect">
            <a:avLst/>
          </a:prstGeom>
          <a:noFill/>
        </p:spPr>
        <p:txBody>
          <a:bodyPr wrap="square" rtlCol="0">
            <a:spAutoFit/>
          </a:bodyPr>
          <a:lstStyle/>
          <a:p>
            <a:r>
              <a:rPr lang="en-IN" sz="2400" b="1" u="sng" dirty="0"/>
              <a:t>2. Compare each Position:</a:t>
            </a:r>
          </a:p>
          <a:p>
            <a:endParaRPr lang="en-IN" sz="2400" b="1" u="sng" dirty="0"/>
          </a:p>
          <a:p>
            <a:pPr marL="342900" indent="-342900">
              <a:buFont typeface="Arial" panose="020B0604020202020204" pitchFamily="34" charset="0"/>
              <a:buChar char="•"/>
            </a:pPr>
            <a:r>
              <a:rPr lang="en-IN" sz="2000" dirty="0"/>
              <a:t>Position 1: Both are </a:t>
            </a:r>
            <a:r>
              <a:rPr lang="en-IN" sz="2000" b="1" u="sng" dirty="0"/>
              <a:t>1 </a:t>
            </a:r>
            <a:r>
              <a:rPr lang="en-IN" sz="2000" dirty="0"/>
              <a:t>→ Same (no difference).</a:t>
            </a:r>
          </a:p>
          <a:p>
            <a:pPr marL="342900" indent="-342900">
              <a:buFont typeface="Arial" panose="020B0604020202020204" pitchFamily="34" charset="0"/>
              <a:buChar char="•"/>
            </a:pPr>
            <a:r>
              <a:rPr lang="en-IN" sz="2000" dirty="0"/>
              <a:t>Position 2: </a:t>
            </a:r>
            <a:r>
              <a:rPr lang="en-IN" sz="2000" b="1" u="sng" dirty="0"/>
              <a:t>1</a:t>
            </a:r>
            <a:r>
              <a:rPr lang="en-IN" sz="2000" dirty="0"/>
              <a:t> vs </a:t>
            </a:r>
            <a:r>
              <a:rPr lang="en-IN" sz="2000" b="1" u="sng" dirty="0"/>
              <a:t>0</a:t>
            </a:r>
            <a:r>
              <a:rPr lang="en-IN" sz="2000" dirty="0"/>
              <a:t> → Different.</a:t>
            </a:r>
          </a:p>
          <a:p>
            <a:pPr marL="342900" indent="-342900">
              <a:buFont typeface="Arial" panose="020B0604020202020204" pitchFamily="34" charset="0"/>
              <a:buChar char="•"/>
            </a:pPr>
            <a:r>
              <a:rPr lang="en-IN" sz="2000" dirty="0"/>
              <a:t>Position 3: </a:t>
            </a:r>
            <a:r>
              <a:rPr lang="en-IN" sz="2000" b="1" u="sng" dirty="0"/>
              <a:t>0</a:t>
            </a:r>
            <a:r>
              <a:rPr lang="en-IN" sz="2000" dirty="0"/>
              <a:t> vs </a:t>
            </a:r>
            <a:r>
              <a:rPr lang="en-IN" sz="2000" b="1" u="sng" dirty="0"/>
              <a:t>1</a:t>
            </a:r>
            <a:r>
              <a:rPr lang="en-IN" sz="2000" dirty="0"/>
              <a:t> → Different.</a:t>
            </a:r>
          </a:p>
          <a:p>
            <a:pPr marL="342900" indent="-342900">
              <a:buFont typeface="Arial" panose="020B0604020202020204" pitchFamily="34" charset="0"/>
              <a:buChar char="•"/>
            </a:pPr>
            <a:r>
              <a:rPr lang="en-IN" sz="2000" dirty="0"/>
              <a:t>Position 4: </a:t>
            </a:r>
            <a:r>
              <a:rPr lang="en-IN" sz="2000" b="1" u="sng" dirty="0"/>
              <a:t>1</a:t>
            </a:r>
            <a:r>
              <a:rPr lang="en-IN" sz="2000" dirty="0"/>
              <a:t> vs </a:t>
            </a:r>
            <a:r>
              <a:rPr lang="en-IN" sz="2000" b="1" u="sng" dirty="0"/>
              <a:t>0</a:t>
            </a:r>
            <a:r>
              <a:rPr lang="en-IN" sz="2000" dirty="0"/>
              <a:t> → Different.</a:t>
            </a:r>
          </a:p>
          <a:p>
            <a:pPr marL="342900" indent="-342900">
              <a:buFont typeface="Arial" panose="020B0604020202020204" pitchFamily="34" charset="0"/>
              <a:buChar char="•"/>
            </a:pPr>
            <a:r>
              <a:rPr lang="en-IN" sz="2000" dirty="0"/>
              <a:t>Position 5: Both are </a:t>
            </a:r>
            <a:r>
              <a:rPr lang="en-IN" sz="2000" b="1" u="sng" dirty="0"/>
              <a:t>0</a:t>
            </a:r>
            <a:r>
              <a:rPr lang="en-IN" sz="2000" dirty="0"/>
              <a:t> → Same (no difference).</a:t>
            </a:r>
          </a:p>
          <a:p>
            <a:pPr marL="342900" indent="-342900">
              <a:buFont typeface="Arial" panose="020B0604020202020204" pitchFamily="34" charset="0"/>
              <a:buChar char="•"/>
            </a:pPr>
            <a:r>
              <a:rPr lang="en-IN" sz="2000" dirty="0"/>
              <a:t>Position 6: Both are </a:t>
            </a:r>
            <a:r>
              <a:rPr lang="en-IN" sz="2000" b="1" u="sng" dirty="0"/>
              <a:t>1</a:t>
            </a:r>
            <a:r>
              <a:rPr lang="en-IN" sz="2000" dirty="0"/>
              <a:t> → Same (no difference).</a:t>
            </a:r>
          </a:p>
          <a:p>
            <a:pPr marL="342900" indent="-342900">
              <a:buFont typeface="Arial" panose="020B0604020202020204" pitchFamily="34" charset="0"/>
              <a:buChar char="•"/>
            </a:pPr>
            <a:endParaRPr lang="en-IN" sz="2000" dirty="0"/>
          </a:p>
          <a:p>
            <a:r>
              <a:rPr lang="en-US" sz="2400" b="1" u="sng" dirty="0"/>
              <a:t>3. Count the differing positions: </a:t>
            </a:r>
          </a:p>
          <a:p>
            <a:r>
              <a:rPr lang="en-US" sz="2000" dirty="0"/>
              <a:t>Differences occur at positions </a:t>
            </a:r>
            <a:r>
              <a:rPr lang="en-US" sz="2000" b="1" dirty="0"/>
              <a:t>2, 3, and 4</a:t>
            </a:r>
            <a:r>
              <a:rPr lang="en-US" sz="2000" dirty="0"/>
              <a:t>, which totals </a:t>
            </a:r>
            <a:r>
              <a:rPr lang="en-US" sz="2000" b="1" dirty="0"/>
              <a:t>3</a:t>
            </a:r>
            <a:r>
              <a:rPr lang="en-US" sz="2000" dirty="0"/>
              <a:t> differences.</a:t>
            </a:r>
          </a:p>
          <a:p>
            <a:endParaRPr lang="en-US" sz="2000" dirty="0"/>
          </a:p>
          <a:p>
            <a:r>
              <a:rPr lang="en-US" sz="2400" b="1" u="sng" dirty="0"/>
              <a:t>4. Conclusion: </a:t>
            </a:r>
          </a:p>
          <a:p>
            <a:r>
              <a:rPr lang="en-US" sz="2000" dirty="0"/>
              <a:t>The Hamming Distance between </a:t>
            </a:r>
            <a:r>
              <a:rPr lang="en-US" sz="2000" b="1" u="sng" dirty="0"/>
              <a:t>110101</a:t>
            </a:r>
            <a:r>
              <a:rPr lang="en-US" sz="2000" dirty="0"/>
              <a:t> and </a:t>
            </a:r>
            <a:r>
              <a:rPr lang="en-US" sz="2000" b="1" u="sng" dirty="0"/>
              <a:t>101001</a:t>
            </a:r>
            <a:r>
              <a:rPr lang="en-US" sz="2000" dirty="0"/>
              <a:t> is </a:t>
            </a:r>
            <a:r>
              <a:rPr lang="en-US" sz="2000" b="1" dirty="0"/>
              <a:t>3.</a:t>
            </a:r>
          </a:p>
          <a:p>
            <a:endParaRPr lang="en-IN" sz="2000" b="1" u="sng" dirty="0"/>
          </a:p>
          <a:p>
            <a:endParaRPr lang="en-IN" sz="2000" dirty="0"/>
          </a:p>
        </p:txBody>
      </p:sp>
    </p:spTree>
    <p:extLst>
      <p:ext uri="{BB962C8B-B14F-4D97-AF65-F5344CB8AC3E}">
        <p14:creationId xmlns:p14="http://schemas.microsoft.com/office/powerpoint/2010/main" val="347088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8D773-42DA-4B3D-4154-702B49E6088F}"/>
              </a:ext>
            </a:extLst>
          </p:cNvPr>
          <p:cNvSpPr txBox="1"/>
          <p:nvPr/>
        </p:nvSpPr>
        <p:spPr>
          <a:xfrm>
            <a:off x="855405" y="648929"/>
            <a:ext cx="5958349" cy="646331"/>
          </a:xfrm>
          <a:prstGeom prst="rect">
            <a:avLst/>
          </a:prstGeom>
          <a:noFill/>
        </p:spPr>
        <p:txBody>
          <a:bodyPr wrap="square" rtlCol="0">
            <a:spAutoFit/>
          </a:bodyPr>
          <a:lstStyle/>
          <a:p>
            <a:r>
              <a:rPr lang="en-IN" sz="3600" b="1" u="sng" dirty="0">
                <a:latin typeface="Arial Rounded MT Bold" panose="020F0704030504030204" pitchFamily="34" charset="0"/>
              </a:rPr>
              <a:t>Graph Matching Theory</a:t>
            </a:r>
          </a:p>
        </p:txBody>
      </p:sp>
      <p:sp>
        <p:nvSpPr>
          <p:cNvPr id="3" name="TextBox 2">
            <a:extLst>
              <a:ext uri="{FF2B5EF4-FFF2-40B4-BE49-F238E27FC236}">
                <a16:creationId xmlns:a16="http://schemas.microsoft.com/office/drawing/2014/main" id="{60F26643-78E3-573F-D69F-149190E0983A}"/>
              </a:ext>
            </a:extLst>
          </p:cNvPr>
          <p:cNvSpPr txBox="1"/>
          <p:nvPr/>
        </p:nvSpPr>
        <p:spPr>
          <a:xfrm>
            <a:off x="894735" y="1799303"/>
            <a:ext cx="8790039" cy="5693866"/>
          </a:xfrm>
          <a:prstGeom prst="rect">
            <a:avLst/>
          </a:prstGeom>
          <a:noFill/>
        </p:spPr>
        <p:txBody>
          <a:bodyPr wrap="square" rtlCol="0">
            <a:spAutoFit/>
          </a:bodyPr>
          <a:lstStyle/>
          <a:p>
            <a:r>
              <a:rPr lang="en-US" sz="2000" dirty="0"/>
              <a:t>Graph matching refers to finding correspondences between vertices or edges of two graphs, or identifying subsets within a single graph that meet specific criteria. It’s often used in scenarios like resource allocation, pattern recognition, and network analysis.</a:t>
            </a:r>
          </a:p>
          <a:p>
            <a:endParaRPr lang="en-US" sz="2000" dirty="0"/>
          </a:p>
          <a:p>
            <a:r>
              <a:rPr lang="en-US" sz="2400" b="1" u="sng" dirty="0"/>
              <a:t>How Graphs are used for matching and optimization?</a:t>
            </a:r>
          </a:p>
          <a:p>
            <a:endParaRPr lang="en-US" sz="2400" b="1" u="sng" dirty="0"/>
          </a:p>
          <a:p>
            <a:r>
              <a:rPr lang="en-IN" sz="2400" b="1" u="sng" dirty="0"/>
              <a:t>Key Concepts:</a:t>
            </a:r>
          </a:p>
          <a:p>
            <a:endParaRPr lang="en-IN" sz="2400" b="1" u="sng" dirty="0"/>
          </a:p>
          <a:p>
            <a:pPr marL="457200" indent="-457200">
              <a:buAutoNum type="arabicPeriod"/>
            </a:pPr>
            <a:r>
              <a:rPr lang="en-IN" sz="2400" dirty="0"/>
              <a:t>Matching in Graphs</a:t>
            </a:r>
          </a:p>
          <a:p>
            <a:pPr marL="457200" indent="-457200">
              <a:buFontTx/>
              <a:buAutoNum type="arabicPeriod"/>
            </a:pPr>
            <a:r>
              <a:rPr lang="en-IN" sz="2400" dirty="0"/>
              <a:t>Maximum Matching</a:t>
            </a:r>
          </a:p>
          <a:p>
            <a:pPr marL="457200" indent="-457200">
              <a:buFontTx/>
              <a:buAutoNum type="arabicPeriod"/>
            </a:pPr>
            <a:r>
              <a:rPr lang="en-IN" sz="2400" dirty="0"/>
              <a:t>Weighted Graphs</a:t>
            </a:r>
          </a:p>
          <a:p>
            <a:pPr marL="457200" indent="-457200">
              <a:buAutoNum type="arabicPeriod"/>
            </a:pPr>
            <a:endParaRPr lang="en-IN" sz="2400" dirty="0"/>
          </a:p>
          <a:p>
            <a:endParaRPr lang="en-IN" sz="2400" b="1" u="sng" dirty="0"/>
          </a:p>
          <a:p>
            <a:endParaRPr lang="en-US" sz="2400" b="1" u="sng" dirty="0"/>
          </a:p>
          <a:p>
            <a:endParaRPr lang="en-US" sz="2400" b="1" u="sng" dirty="0"/>
          </a:p>
        </p:txBody>
      </p:sp>
    </p:spTree>
    <p:extLst>
      <p:ext uri="{BB962C8B-B14F-4D97-AF65-F5344CB8AC3E}">
        <p14:creationId xmlns:p14="http://schemas.microsoft.com/office/powerpoint/2010/main" val="30130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7B3104-6F99-0F7A-E50D-3EDCA325FA95}"/>
              </a:ext>
            </a:extLst>
          </p:cNvPr>
          <p:cNvSpPr txBox="1"/>
          <p:nvPr/>
        </p:nvSpPr>
        <p:spPr>
          <a:xfrm>
            <a:off x="747252" y="530942"/>
            <a:ext cx="8632722" cy="6586418"/>
          </a:xfrm>
          <a:prstGeom prst="rect">
            <a:avLst/>
          </a:prstGeom>
          <a:noFill/>
        </p:spPr>
        <p:txBody>
          <a:bodyPr wrap="square" rtlCol="0">
            <a:spAutoFit/>
          </a:bodyPr>
          <a:lstStyle/>
          <a:p>
            <a:pPr>
              <a:buNone/>
            </a:pPr>
            <a:r>
              <a:rPr lang="en-US" sz="2400" b="1" u="sng" dirty="0"/>
              <a:t>Graph Optimization:</a:t>
            </a:r>
          </a:p>
          <a:p>
            <a:pPr>
              <a:buNone/>
            </a:pPr>
            <a:endParaRPr lang="en-US" sz="2400" b="1" u="sng" dirty="0"/>
          </a:p>
          <a:p>
            <a:pPr>
              <a:buNone/>
            </a:pPr>
            <a:r>
              <a:rPr lang="en-US" sz="2000" dirty="0"/>
              <a:t>Graphs are also widely used for optimization problems:</a:t>
            </a:r>
          </a:p>
          <a:p>
            <a:pPr>
              <a:buNone/>
            </a:pPr>
            <a:endParaRPr lang="en-US" sz="2000" dirty="0"/>
          </a:p>
          <a:p>
            <a:pPr>
              <a:buFont typeface="+mj-lt"/>
              <a:buAutoNum type="arabicPeriod"/>
            </a:pPr>
            <a:r>
              <a:rPr lang="en-US" sz="2400" dirty="0"/>
              <a:t> Shortest Path Problems</a:t>
            </a:r>
          </a:p>
          <a:p>
            <a:pPr>
              <a:buFont typeface="+mj-lt"/>
              <a:buAutoNum type="arabicPeriod"/>
            </a:pPr>
            <a:r>
              <a:rPr lang="en-IN" sz="2400" dirty="0"/>
              <a:t> Maximum Flow Problem</a:t>
            </a:r>
          </a:p>
          <a:p>
            <a:pPr>
              <a:buFont typeface="+mj-lt"/>
              <a:buAutoNum type="arabicPeriod"/>
            </a:pPr>
            <a:r>
              <a:rPr lang="en-IN" sz="2400" dirty="0"/>
              <a:t> Assignment Problem</a:t>
            </a:r>
          </a:p>
          <a:p>
            <a:pPr>
              <a:buFont typeface="+mj-lt"/>
              <a:buAutoNum type="arabicPeriod"/>
            </a:pPr>
            <a:endParaRPr lang="en-IN" sz="2400" dirty="0"/>
          </a:p>
          <a:p>
            <a:endParaRPr lang="en-IN" sz="2400" b="1" u="sng" dirty="0"/>
          </a:p>
          <a:p>
            <a:endParaRPr lang="en-IN" sz="2400" b="1" u="sng" dirty="0"/>
          </a:p>
          <a:p>
            <a:endParaRPr lang="en-US" sz="2000" dirty="0"/>
          </a:p>
          <a:p>
            <a:endParaRPr lang="en-US" sz="2000" dirty="0"/>
          </a:p>
          <a:p>
            <a:endParaRPr lang="en-US" sz="2000" dirty="0"/>
          </a:p>
          <a:p>
            <a:endParaRPr lang="en-US" sz="2000" dirty="0"/>
          </a:p>
          <a:p>
            <a:endParaRPr lang="en-US" sz="2000" dirty="0"/>
          </a:p>
          <a:p>
            <a:endParaRPr lang="en-IN" sz="2400" b="1" u="sng" dirty="0"/>
          </a:p>
          <a:p>
            <a:endParaRPr lang="en-IN" sz="2400" dirty="0"/>
          </a:p>
          <a:p>
            <a:pPr>
              <a:buFont typeface="+mj-lt"/>
              <a:buAutoNum type="arabicPeriod"/>
            </a:pPr>
            <a:endParaRPr lang="en-US" sz="2400" dirty="0"/>
          </a:p>
          <a:p>
            <a:endParaRPr lang="en-IN" dirty="0"/>
          </a:p>
        </p:txBody>
      </p:sp>
    </p:spTree>
    <p:extLst>
      <p:ext uri="{BB962C8B-B14F-4D97-AF65-F5344CB8AC3E}">
        <p14:creationId xmlns:p14="http://schemas.microsoft.com/office/powerpoint/2010/main" val="9182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39D81-1ADA-333E-6C3C-870CF5060D3B}"/>
              </a:ext>
            </a:extLst>
          </p:cNvPr>
          <p:cNvSpPr txBox="1"/>
          <p:nvPr/>
        </p:nvSpPr>
        <p:spPr>
          <a:xfrm>
            <a:off x="609599" y="796413"/>
            <a:ext cx="6213987" cy="646331"/>
          </a:xfrm>
          <a:prstGeom prst="rect">
            <a:avLst/>
          </a:prstGeom>
          <a:noFill/>
        </p:spPr>
        <p:txBody>
          <a:bodyPr wrap="square" rtlCol="0">
            <a:spAutoFit/>
          </a:bodyPr>
          <a:lstStyle/>
          <a:p>
            <a:r>
              <a:rPr lang="en-IN" sz="3600" b="1" u="sng" dirty="0">
                <a:latin typeface="Arial Rounded MT Bold" panose="020F0704030504030204" pitchFamily="34" charset="0"/>
              </a:rPr>
              <a:t>Step-by-Step Explanation</a:t>
            </a:r>
          </a:p>
        </p:txBody>
      </p:sp>
      <p:sp>
        <p:nvSpPr>
          <p:cNvPr id="3" name="TextBox 2">
            <a:extLst>
              <a:ext uri="{FF2B5EF4-FFF2-40B4-BE49-F238E27FC236}">
                <a16:creationId xmlns:a16="http://schemas.microsoft.com/office/drawing/2014/main" id="{643F6C04-7A3D-8B76-01F7-5512586A04DB}"/>
              </a:ext>
            </a:extLst>
          </p:cNvPr>
          <p:cNvSpPr txBox="1"/>
          <p:nvPr/>
        </p:nvSpPr>
        <p:spPr>
          <a:xfrm>
            <a:off x="648928" y="1767007"/>
            <a:ext cx="8927690" cy="4555093"/>
          </a:xfrm>
          <a:prstGeom prst="rect">
            <a:avLst/>
          </a:prstGeom>
          <a:noFill/>
        </p:spPr>
        <p:txBody>
          <a:bodyPr wrap="square" rtlCol="0">
            <a:spAutoFit/>
          </a:bodyPr>
          <a:lstStyle/>
          <a:p>
            <a:pPr>
              <a:buNone/>
            </a:pPr>
            <a:r>
              <a:rPr lang="en-US" sz="2400" b="1" u="sng" dirty="0"/>
              <a:t>1. Input and Initialization:</a:t>
            </a:r>
          </a:p>
          <a:p>
            <a:pPr marL="342900" indent="-342900">
              <a:buFont typeface="Arial" panose="020B0604020202020204" pitchFamily="34" charset="0"/>
              <a:buChar char="•"/>
            </a:pPr>
            <a:r>
              <a:rPr lang="en-US" sz="2000" dirty="0"/>
              <a:t>Input the graph, where nodes represent binary strings and edges are weighted by their Hamming distances.</a:t>
            </a:r>
          </a:p>
          <a:p>
            <a:pPr marL="342900" indent="-342900">
              <a:buFont typeface="Arial" panose="020B0604020202020204" pitchFamily="34" charset="0"/>
              <a:buChar char="•"/>
            </a:pPr>
            <a:r>
              <a:rPr lang="en-US" sz="2000" dirty="0"/>
              <a:t>Define parameters for the desired number of partitions or cluster properties.</a:t>
            </a:r>
          </a:p>
          <a:p>
            <a:pPr marL="342900" indent="-342900">
              <a:buFont typeface="Arial" panose="020B0604020202020204" pitchFamily="34" charset="0"/>
              <a:buChar char="•"/>
            </a:pPr>
            <a:endParaRPr lang="en-US" sz="2000" dirty="0"/>
          </a:p>
          <a:p>
            <a:pPr>
              <a:buNone/>
            </a:pPr>
            <a:r>
              <a:rPr lang="en-US" sz="2400" b="1" u="sng" dirty="0"/>
              <a:t>2. Graph Representation:</a:t>
            </a:r>
          </a:p>
          <a:p>
            <a:pPr marL="342900" indent="-342900">
              <a:buFont typeface="Arial" panose="020B0604020202020204" pitchFamily="34" charset="0"/>
              <a:buChar char="•"/>
            </a:pPr>
            <a:r>
              <a:rPr lang="en-US" sz="2000" dirty="0"/>
              <a:t>Construct a graph with nodes as binary strings.</a:t>
            </a:r>
          </a:p>
          <a:p>
            <a:pPr marL="342900" indent="-342900">
              <a:buFont typeface="Arial" panose="020B0604020202020204" pitchFamily="34" charset="0"/>
              <a:buChar char="•"/>
            </a:pPr>
            <a:r>
              <a:rPr lang="en-US" sz="2000" dirty="0"/>
              <a:t>Assign edge weights based on Hamming distance between connected nodes.</a:t>
            </a:r>
          </a:p>
          <a:p>
            <a:pPr marL="342900" indent="-342900">
              <a:buFont typeface="Arial" panose="020B0604020202020204" pitchFamily="34" charset="0"/>
              <a:buChar char="•"/>
            </a:pPr>
            <a:endParaRPr lang="en-US" sz="2000" dirty="0"/>
          </a:p>
          <a:p>
            <a:pPr>
              <a:buNone/>
            </a:pPr>
            <a:r>
              <a:rPr lang="en-US" sz="2400" b="1" u="sng" dirty="0"/>
              <a:t>3. Cut Initialization:</a:t>
            </a:r>
          </a:p>
          <a:p>
            <a:pPr>
              <a:buFont typeface="Arial" panose="020B0604020202020204" pitchFamily="34" charset="0"/>
              <a:buChar char="•"/>
            </a:pPr>
            <a:r>
              <a:rPr lang="en-US" sz="2000" dirty="0"/>
              <a:t>Form an initial random "cut" to split the graph into two subsets.</a:t>
            </a:r>
          </a:p>
          <a:p>
            <a:pPr>
              <a:buFont typeface="Arial" panose="020B0604020202020204" pitchFamily="34" charset="0"/>
              <a:buChar char="•"/>
            </a:pPr>
            <a:r>
              <a:rPr lang="en-US" sz="2000" dirty="0"/>
              <a:t>This acts as the starting point for segmentation.</a:t>
            </a:r>
          </a:p>
          <a:p>
            <a:pPr marL="342900" indent="-342900">
              <a:buFont typeface="Arial" panose="020B0604020202020204" pitchFamily="34" charset="0"/>
              <a:buChar char="•"/>
            </a:pPr>
            <a:endParaRPr lang="en-US" sz="2000" dirty="0"/>
          </a:p>
          <a:p>
            <a:endParaRPr lang="en-IN" dirty="0"/>
          </a:p>
        </p:txBody>
      </p:sp>
    </p:spTree>
    <p:extLst>
      <p:ext uri="{BB962C8B-B14F-4D97-AF65-F5344CB8AC3E}">
        <p14:creationId xmlns:p14="http://schemas.microsoft.com/office/powerpoint/2010/main" val="224861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6343B-348E-C913-89F4-195A66FE7510}"/>
              </a:ext>
            </a:extLst>
          </p:cNvPr>
          <p:cNvSpPr txBox="1"/>
          <p:nvPr/>
        </p:nvSpPr>
        <p:spPr>
          <a:xfrm>
            <a:off x="943897" y="226141"/>
            <a:ext cx="8455742" cy="6955750"/>
          </a:xfrm>
          <a:prstGeom prst="rect">
            <a:avLst/>
          </a:prstGeom>
          <a:noFill/>
        </p:spPr>
        <p:txBody>
          <a:bodyPr wrap="square" rtlCol="0">
            <a:spAutoFit/>
          </a:bodyPr>
          <a:lstStyle/>
          <a:p>
            <a:pPr>
              <a:buNone/>
            </a:pPr>
            <a:r>
              <a:rPr lang="en-US" sz="2400" b="1" u="sng" dirty="0"/>
              <a:t>4. Matching Phase:</a:t>
            </a:r>
          </a:p>
          <a:p>
            <a:pPr marL="342900" indent="-342900">
              <a:buFont typeface="Arial" panose="020B0604020202020204" pitchFamily="34" charset="0"/>
              <a:buChar char="•"/>
            </a:pPr>
            <a:r>
              <a:rPr lang="en-US" sz="2000" dirty="0"/>
              <a:t>Identify pairs of nodes with minimal Hamming distances.</a:t>
            </a:r>
          </a:p>
          <a:p>
            <a:pPr marL="342900" indent="-342900">
              <a:buFont typeface="Arial" panose="020B0604020202020204" pitchFamily="34" charset="0"/>
              <a:buChar char="•"/>
            </a:pPr>
            <a:r>
              <a:rPr lang="en-US" sz="2000" dirty="0"/>
              <a:t>Create "matchings" of similar nodes, grouping these into the same cluster.</a:t>
            </a:r>
          </a:p>
          <a:p>
            <a:endParaRPr lang="en-IN" dirty="0"/>
          </a:p>
          <a:p>
            <a:pPr>
              <a:buNone/>
            </a:pPr>
            <a:r>
              <a:rPr lang="en-US" sz="2400" b="1" u="sng" dirty="0"/>
              <a:t>5. Graph Contraction</a:t>
            </a:r>
            <a:r>
              <a:rPr lang="en-US" sz="2400" u="sng" dirty="0"/>
              <a:t>:</a:t>
            </a:r>
          </a:p>
          <a:p>
            <a:pPr marL="342900" indent="-342900">
              <a:buFont typeface="Arial" panose="020B0604020202020204" pitchFamily="34" charset="0"/>
              <a:buChar char="•"/>
            </a:pPr>
            <a:r>
              <a:rPr lang="en-US" sz="2000" dirty="0"/>
              <a:t>Contract the graph by merging matched nodes into super-nodes.</a:t>
            </a:r>
          </a:p>
          <a:p>
            <a:pPr marL="342900" indent="-342900">
              <a:buFont typeface="Arial" panose="020B0604020202020204" pitchFamily="34" charset="0"/>
              <a:buChar char="•"/>
            </a:pPr>
            <a:r>
              <a:rPr lang="en-US" sz="2000" dirty="0"/>
              <a:t>This simplifies the structure for further segmentation.</a:t>
            </a:r>
          </a:p>
          <a:p>
            <a:endParaRPr lang="en-IN" dirty="0"/>
          </a:p>
          <a:p>
            <a:pPr>
              <a:buNone/>
            </a:pPr>
            <a:r>
              <a:rPr lang="en-US" sz="2400" b="1" u="sng" dirty="0"/>
              <a:t>6. Graph Contraction</a:t>
            </a:r>
            <a:r>
              <a:rPr lang="en-US" sz="2400" u="sng" dirty="0"/>
              <a:t>:</a:t>
            </a:r>
          </a:p>
          <a:p>
            <a:pPr marL="342900" indent="-342900">
              <a:buFont typeface="Arial" panose="020B0604020202020204" pitchFamily="34" charset="0"/>
              <a:buChar char="•"/>
            </a:pPr>
            <a:r>
              <a:rPr lang="en-US" sz="2000" dirty="0"/>
              <a:t>Contract the graph by merging matched nodes into super-nodes.</a:t>
            </a:r>
          </a:p>
          <a:p>
            <a:pPr marL="342900" indent="-342900">
              <a:buFont typeface="Arial" panose="020B0604020202020204" pitchFamily="34" charset="0"/>
              <a:buChar char="•"/>
            </a:pPr>
            <a:r>
              <a:rPr lang="en-US" sz="2000" dirty="0"/>
              <a:t>This simplifies the structure for further segmentation.</a:t>
            </a:r>
          </a:p>
          <a:p>
            <a:endParaRPr lang="en-IN" dirty="0"/>
          </a:p>
          <a:p>
            <a:r>
              <a:rPr lang="en-IN" sz="2400" b="1" u="sng" dirty="0"/>
              <a:t>7. Iterative Segmentation</a:t>
            </a:r>
            <a:r>
              <a:rPr lang="en-IN" sz="2400" u="sng" dirty="0"/>
              <a:t>:</a:t>
            </a:r>
          </a:p>
          <a:p>
            <a:pPr marL="342900" indent="-342900">
              <a:buFont typeface="Arial" panose="020B0604020202020204" pitchFamily="34" charset="0"/>
              <a:buChar char="•"/>
            </a:pPr>
            <a:r>
              <a:rPr lang="en-US" sz="2000" dirty="0"/>
              <a:t>Repeat the process of matching, contracting, and optimizing until the graph is sufficiently segmented.</a:t>
            </a:r>
          </a:p>
          <a:p>
            <a:pPr marL="342900" indent="-342900">
              <a:buFont typeface="Arial" panose="020B0604020202020204" pitchFamily="34" charset="0"/>
              <a:buChar char="•"/>
            </a:pPr>
            <a:endParaRPr lang="en-US" sz="2000" u="sng" dirty="0"/>
          </a:p>
          <a:p>
            <a:r>
              <a:rPr lang="en-IN" sz="2400" b="1" u="sng" dirty="0"/>
              <a:t>8. Output</a:t>
            </a:r>
            <a:r>
              <a:rPr lang="en-IN" sz="2400" u="sng" dirty="0"/>
              <a:t>:</a:t>
            </a:r>
          </a:p>
          <a:p>
            <a:pPr marL="285750" indent="-285750">
              <a:buFont typeface="Arial" panose="020B0604020202020204" pitchFamily="34" charset="0"/>
              <a:buChar char="•"/>
            </a:pPr>
            <a:r>
              <a:rPr lang="en-US" sz="2000" dirty="0"/>
              <a:t>Output the final segmented graph, where subsets of nodes represent clusters with minimized internal Hamming distances.</a:t>
            </a:r>
          </a:p>
          <a:p>
            <a:pPr marL="342900" indent="-342900">
              <a:buFont typeface="Arial" panose="020B0604020202020204" pitchFamily="34" charset="0"/>
              <a:buChar char="•"/>
            </a:pPr>
            <a:endParaRPr lang="en-IN" sz="2000" u="sng" dirty="0"/>
          </a:p>
          <a:p>
            <a:endParaRPr lang="en-IN" dirty="0"/>
          </a:p>
          <a:p>
            <a:endParaRPr lang="en-IN" dirty="0"/>
          </a:p>
        </p:txBody>
      </p:sp>
    </p:spTree>
    <p:extLst>
      <p:ext uri="{BB962C8B-B14F-4D97-AF65-F5344CB8AC3E}">
        <p14:creationId xmlns:p14="http://schemas.microsoft.com/office/powerpoint/2010/main" val="275301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D3CF3-9DD6-437F-539A-5A253239D204}"/>
              </a:ext>
            </a:extLst>
          </p:cNvPr>
          <p:cNvSpPr txBox="1"/>
          <p:nvPr/>
        </p:nvSpPr>
        <p:spPr>
          <a:xfrm>
            <a:off x="737419" y="599767"/>
            <a:ext cx="6371303" cy="923330"/>
          </a:xfrm>
          <a:prstGeom prst="rect">
            <a:avLst/>
          </a:prstGeom>
          <a:noFill/>
        </p:spPr>
        <p:txBody>
          <a:bodyPr wrap="square" rtlCol="0">
            <a:spAutoFit/>
          </a:bodyPr>
          <a:lstStyle/>
          <a:p>
            <a:r>
              <a:rPr lang="en-IN" sz="3600" b="1" u="sng" dirty="0">
                <a:latin typeface="Arial Rounded MT Bold" panose="020F0704030504030204" pitchFamily="34" charset="0"/>
              </a:rPr>
              <a:t>FLOWCHART STRUCTURE:</a:t>
            </a:r>
          </a:p>
          <a:p>
            <a:endParaRPr lang="en-IN" dirty="0"/>
          </a:p>
        </p:txBody>
      </p:sp>
      <p:sp>
        <p:nvSpPr>
          <p:cNvPr id="6" name="TextBox 5">
            <a:extLst>
              <a:ext uri="{FF2B5EF4-FFF2-40B4-BE49-F238E27FC236}">
                <a16:creationId xmlns:a16="http://schemas.microsoft.com/office/drawing/2014/main" id="{D6E57805-EC75-14A2-1262-56D01D6AD2DB}"/>
              </a:ext>
            </a:extLst>
          </p:cNvPr>
          <p:cNvSpPr txBox="1"/>
          <p:nvPr/>
        </p:nvSpPr>
        <p:spPr>
          <a:xfrm>
            <a:off x="806246" y="1887794"/>
            <a:ext cx="8849032" cy="3970318"/>
          </a:xfrm>
          <a:prstGeom prst="rect">
            <a:avLst/>
          </a:prstGeom>
          <a:noFill/>
        </p:spPr>
        <p:txBody>
          <a:bodyPr wrap="square" rtlCol="0">
            <a:spAutoFit/>
          </a:bodyPr>
          <a:lstStyle/>
          <a:p>
            <a:pPr marL="342900" indent="-342900">
              <a:buAutoNum type="arabicPeriod"/>
            </a:pPr>
            <a:r>
              <a:rPr lang="en-US" sz="2400" b="1" dirty="0"/>
              <a:t>Start</a:t>
            </a:r>
            <a:r>
              <a:rPr lang="en-US" sz="2000" b="1" dirty="0"/>
              <a:t> </a:t>
            </a:r>
            <a:r>
              <a:rPr lang="en-IN" sz="2400" b="1" dirty="0"/>
              <a:t>→</a:t>
            </a:r>
            <a:r>
              <a:rPr lang="en-IN" sz="2000" b="1" dirty="0"/>
              <a:t> </a:t>
            </a:r>
            <a:r>
              <a:rPr lang="en-IN" sz="2000" dirty="0"/>
              <a:t>Receive the input graph.</a:t>
            </a:r>
            <a:endParaRPr lang="en-US" sz="2000" b="1" dirty="0"/>
          </a:p>
          <a:p>
            <a:pPr marL="342900" indent="-342900">
              <a:buAutoNum type="arabicPeriod"/>
            </a:pPr>
            <a:r>
              <a:rPr lang="en-IN" sz="2400" b="1" dirty="0"/>
              <a:t>Construct Graph → </a:t>
            </a:r>
            <a:r>
              <a:rPr lang="en-US" sz="2000" dirty="0"/>
              <a:t>Represent nodes and assign edge weights based on Hamming distance.</a:t>
            </a:r>
            <a:endParaRPr lang="en-US" sz="2000" b="1" dirty="0"/>
          </a:p>
          <a:p>
            <a:pPr marL="342900" indent="-342900">
              <a:buAutoNum type="arabicPeriod"/>
            </a:pPr>
            <a:r>
              <a:rPr lang="en-IN" sz="2400" b="1" dirty="0"/>
              <a:t>Initialize</a:t>
            </a:r>
            <a:r>
              <a:rPr lang="en-IN" sz="2000" b="1" dirty="0"/>
              <a:t> </a:t>
            </a:r>
            <a:r>
              <a:rPr lang="en-IN" sz="2400" b="1" dirty="0"/>
              <a:t>Cut</a:t>
            </a:r>
            <a:r>
              <a:rPr lang="en-IN" sz="2000" b="1" dirty="0"/>
              <a:t> </a:t>
            </a:r>
            <a:r>
              <a:rPr lang="en-IN" sz="2400" b="1" dirty="0"/>
              <a:t>→</a:t>
            </a:r>
            <a:r>
              <a:rPr lang="en-IN" sz="2000" dirty="0"/>
              <a:t> Create the initial cut.</a:t>
            </a:r>
            <a:endParaRPr lang="en-IN" sz="2000" b="1" dirty="0"/>
          </a:p>
          <a:p>
            <a:pPr marL="342900" indent="-342900">
              <a:buAutoNum type="arabicPeriod"/>
            </a:pPr>
            <a:r>
              <a:rPr lang="en-IN" sz="2400" b="1" dirty="0"/>
              <a:t>Matching →</a:t>
            </a:r>
            <a:r>
              <a:rPr lang="en-IN" sz="2000" b="1" dirty="0"/>
              <a:t> </a:t>
            </a:r>
            <a:r>
              <a:rPr lang="en-US" sz="2000" dirty="0"/>
              <a:t>Pair nodes with minimal Hamming distances.</a:t>
            </a:r>
            <a:endParaRPr lang="en-IN" sz="2000" b="1" dirty="0"/>
          </a:p>
          <a:p>
            <a:pPr marL="342900" indent="-342900">
              <a:buAutoNum type="arabicPeriod"/>
            </a:pPr>
            <a:r>
              <a:rPr lang="en-IN" sz="2400" b="1" dirty="0"/>
              <a:t>Contract Graph → </a:t>
            </a:r>
            <a:r>
              <a:rPr lang="en-US" sz="2000" dirty="0"/>
              <a:t>Merge matched nodes into super-nodes.</a:t>
            </a:r>
            <a:endParaRPr lang="en-IN" sz="2000" b="1" dirty="0"/>
          </a:p>
          <a:p>
            <a:pPr marL="342900" indent="-342900">
              <a:buAutoNum type="arabicPeriod"/>
            </a:pPr>
            <a:r>
              <a:rPr lang="en-IN" sz="2400" b="1" dirty="0"/>
              <a:t>Optimize Cut → </a:t>
            </a:r>
            <a:r>
              <a:rPr lang="en-US" sz="2000" dirty="0"/>
              <a:t>Adjust the cut for balance and minimized edge weights.</a:t>
            </a:r>
            <a:endParaRPr lang="en-IN" sz="2000" b="1" dirty="0"/>
          </a:p>
          <a:p>
            <a:pPr marL="342900" indent="-342900">
              <a:buAutoNum type="arabicPeriod"/>
            </a:pPr>
            <a:r>
              <a:rPr lang="en-IN" sz="2400" b="1" dirty="0"/>
              <a:t>Check for Convergence → </a:t>
            </a:r>
            <a:r>
              <a:rPr lang="en-US" sz="2000" dirty="0"/>
              <a:t>If segmentation is not optimized, repeat the steps.</a:t>
            </a:r>
            <a:endParaRPr lang="en-IN" sz="2000" b="1" dirty="0"/>
          </a:p>
          <a:p>
            <a:pPr marL="342900" indent="-342900">
              <a:buFontTx/>
              <a:buAutoNum type="arabicPeriod"/>
            </a:pPr>
            <a:r>
              <a:rPr lang="en-IN" sz="2400" b="1" dirty="0"/>
              <a:t>End →</a:t>
            </a:r>
            <a:r>
              <a:rPr lang="en-IN" sz="2000" b="1" dirty="0"/>
              <a:t> </a:t>
            </a:r>
            <a:r>
              <a:rPr lang="en-IN" sz="2000" dirty="0"/>
              <a:t>Output the segmented graph.</a:t>
            </a:r>
          </a:p>
          <a:p>
            <a:pPr marL="342900" indent="-342900">
              <a:buAutoNum type="arabicPeriod"/>
            </a:pPr>
            <a:endParaRPr lang="en-IN" sz="2000" b="1" dirty="0"/>
          </a:p>
        </p:txBody>
      </p:sp>
    </p:spTree>
    <p:extLst>
      <p:ext uri="{BB962C8B-B14F-4D97-AF65-F5344CB8AC3E}">
        <p14:creationId xmlns:p14="http://schemas.microsoft.com/office/powerpoint/2010/main" val="364502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CD29E-1572-C94E-796F-50F8F36947D7}"/>
              </a:ext>
            </a:extLst>
          </p:cNvPr>
          <p:cNvPicPr>
            <a:picLocks noChangeAspect="1"/>
          </p:cNvPicPr>
          <p:nvPr/>
        </p:nvPicPr>
        <p:blipFill>
          <a:blip r:embed="rId2"/>
          <a:stretch>
            <a:fillRect/>
          </a:stretch>
        </p:blipFill>
        <p:spPr>
          <a:xfrm>
            <a:off x="1002890" y="481780"/>
            <a:ext cx="10137058" cy="58796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2581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C0EEA3-C335-36D2-6D11-2369F214B32C}"/>
              </a:ext>
            </a:extLst>
          </p:cNvPr>
          <p:cNvPicPr>
            <a:picLocks noChangeAspect="1"/>
          </p:cNvPicPr>
          <p:nvPr/>
        </p:nvPicPr>
        <p:blipFill>
          <a:blip r:embed="rId2"/>
          <a:stretch>
            <a:fillRect/>
          </a:stretch>
        </p:blipFill>
        <p:spPr>
          <a:xfrm>
            <a:off x="609599" y="250902"/>
            <a:ext cx="10992465" cy="621872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22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1832E-20C2-DF61-50EA-02A2B8313920}"/>
              </a:ext>
            </a:extLst>
          </p:cNvPr>
          <p:cNvSpPr txBox="1"/>
          <p:nvPr/>
        </p:nvSpPr>
        <p:spPr>
          <a:xfrm>
            <a:off x="845573" y="856705"/>
            <a:ext cx="7305369" cy="646331"/>
          </a:xfrm>
          <a:prstGeom prst="rect">
            <a:avLst/>
          </a:prstGeom>
          <a:noFill/>
        </p:spPr>
        <p:txBody>
          <a:bodyPr wrap="square" rtlCol="0">
            <a:spAutoFit/>
          </a:bodyPr>
          <a:lstStyle/>
          <a:p>
            <a:r>
              <a:rPr lang="en-IN" sz="3600" b="1" u="sng" dirty="0">
                <a:latin typeface="Arial Rounded MT Bold" panose="020F0704030504030204" pitchFamily="34" charset="0"/>
              </a:rPr>
              <a:t>REAL-WORLD USE CASES</a:t>
            </a:r>
          </a:p>
        </p:txBody>
      </p:sp>
      <p:sp>
        <p:nvSpPr>
          <p:cNvPr id="4" name="TextBox 3">
            <a:extLst>
              <a:ext uri="{FF2B5EF4-FFF2-40B4-BE49-F238E27FC236}">
                <a16:creationId xmlns:a16="http://schemas.microsoft.com/office/drawing/2014/main" id="{9F4EBCC2-23B5-51D5-A4D2-48BB41243387}"/>
              </a:ext>
            </a:extLst>
          </p:cNvPr>
          <p:cNvSpPr txBox="1"/>
          <p:nvPr/>
        </p:nvSpPr>
        <p:spPr>
          <a:xfrm>
            <a:off x="845573" y="1967061"/>
            <a:ext cx="8662220" cy="2677656"/>
          </a:xfrm>
          <a:prstGeom prst="rect">
            <a:avLst/>
          </a:prstGeom>
          <a:noFill/>
        </p:spPr>
        <p:txBody>
          <a:bodyPr wrap="square" rtlCol="0">
            <a:spAutoFit/>
          </a:bodyPr>
          <a:lstStyle/>
          <a:p>
            <a:pPr marL="457200" indent="-457200">
              <a:buFont typeface="+mj-lt"/>
              <a:buAutoNum type="arabicPeriod"/>
            </a:pPr>
            <a:r>
              <a:rPr lang="en-IN" sz="2400" b="1" u="sng" dirty="0"/>
              <a:t>Biometric Systems:</a:t>
            </a:r>
          </a:p>
          <a:p>
            <a:pPr marL="457200" indent="-457200">
              <a:buFont typeface="+mj-lt"/>
              <a:buAutoNum type="arabicPeriod"/>
            </a:pPr>
            <a:endParaRPr lang="en-IN" sz="2400" b="1" u="sng" dirty="0"/>
          </a:p>
          <a:p>
            <a:pPr marL="342900" indent="-342900">
              <a:buFont typeface="Arial" panose="020B0604020202020204" pitchFamily="34" charset="0"/>
              <a:buChar char="•"/>
            </a:pPr>
            <a:r>
              <a:rPr lang="en-US" sz="2000" b="1" u="sng" dirty="0"/>
              <a:t>Iris Recognition: </a:t>
            </a:r>
            <a:r>
              <a:rPr lang="en-US" sz="2000" dirty="0"/>
              <a:t>Commonly used for comparing iris codes in biometric systems, ensuring high precision and reliability in identity verification. For instance, it plays a role in airport security to authenticate travelers' identities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u="sng" dirty="0"/>
              <a:t>Fingerprint Matching</a:t>
            </a:r>
            <a:r>
              <a:rPr lang="en-US" sz="2000" u="sng" dirty="0"/>
              <a:t>: </a:t>
            </a:r>
            <a:r>
              <a:rPr lang="en-US" sz="2000" dirty="0"/>
              <a:t>Variations of the algorithm are implemented in matching fingerprint patterns in access control systems.</a:t>
            </a:r>
          </a:p>
        </p:txBody>
      </p:sp>
    </p:spTree>
    <p:extLst>
      <p:ext uri="{BB962C8B-B14F-4D97-AF65-F5344CB8AC3E}">
        <p14:creationId xmlns:p14="http://schemas.microsoft.com/office/powerpoint/2010/main" val="148398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C0A973-7445-5D46-0010-22310D132866}"/>
              </a:ext>
            </a:extLst>
          </p:cNvPr>
          <p:cNvPicPr>
            <a:picLocks noChangeAspect="1"/>
          </p:cNvPicPr>
          <p:nvPr/>
        </p:nvPicPr>
        <p:blipFill>
          <a:blip r:embed="rId2"/>
          <a:stretch>
            <a:fillRect/>
          </a:stretch>
        </p:blipFill>
        <p:spPr>
          <a:xfrm>
            <a:off x="1602657" y="550606"/>
            <a:ext cx="8731045" cy="56732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55971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795E6E-BD38-D4A5-1684-087C5BC7C751}"/>
              </a:ext>
            </a:extLst>
          </p:cNvPr>
          <p:cNvSpPr txBox="1"/>
          <p:nvPr/>
        </p:nvSpPr>
        <p:spPr>
          <a:xfrm>
            <a:off x="884903" y="629265"/>
            <a:ext cx="8937522" cy="6063198"/>
          </a:xfrm>
          <a:prstGeom prst="rect">
            <a:avLst/>
          </a:prstGeom>
          <a:noFill/>
        </p:spPr>
        <p:txBody>
          <a:bodyPr wrap="square" rtlCol="0">
            <a:spAutoFit/>
          </a:bodyPr>
          <a:lstStyle/>
          <a:p>
            <a:r>
              <a:rPr lang="en-IN" sz="2400" b="1" u="sng" dirty="0"/>
              <a:t>2. Access and Security: </a:t>
            </a:r>
          </a:p>
          <a:p>
            <a:endParaRPr lang="en-IN" sz="2400" b="1" u="sng" dirty="0"/>
          </a:p>
          <a:p>
            <a:pPr marL="342900" indent="-342900">
              <a:buFont typeface="Arial" panose="020B0604020202020204" pitchFamily="34" charset="0"/>
              <a:buChar char="•"/>
            </a:pPr>
            <a:r>
              <a:rPr lang="en-US" sz="2000" b="1" u="sng" dirty="0"/>
              <a:t>Identity Verification: </a:t>
            </a:r>
            <a:r>
              <a:rPr lang="en-US" sz="2000" dirty="0"/>
              <a:t>Utilized in systems like e-passports and national ID programs to compare stored and live biometric samples for authentication.</a:t>
            </a:r>
          </a:p>
          <a:p>
            <a:endParaRPr lang="en-US" sz="2400" b="1" u="sng" dirty="0"/>
          </a:p>
          <a:p>
            <a:pPr marL="342900" indent="-342900">
              <a:buFont typeface="Arial" panose="020B0604020202020204" pitchFamily="34" charset="0"/>
              <a:buChar char="•"/>
            </a:pPr>
            <a:r>
              <a:rPr lang="en-US" sz="2000" b="1" u="sng" dirty="0"/>
              <a:t>Banking Security</a:t>
            </a:r>
            <a:r>
              <a:rPr lang="en-US" sz="2000" u="sng" dirty="0"/>
              <a:t>: </a:t>
            </a:r>
            <a:r>
              <a:rPr lang="en-US" sz="2000" dirty="0"/>
              <a:t>Applied in banking for secure customer identification, protecting sensitive financial information.</a:t>
            </a:r>
          </a:p>
          <a:p>
            <a:pPr marL="342900" indent="-342900">
              <a:buFont typeface="Arial" panose="020B0604020202020204" pitchFamily="34" charset="0"/>
              <a:buChar char="•"/>
            </a:pPr>
            <a:endParaRPr lang="en-US" sz="2000" b="1" u="sng" dirty="0"/>
          </a:p>
          <a:p>
            <a:r>
              <a:rPr lang="en-IN" sz="2400" b="1" u="sng" dirty="0"/>
              <a:t>3. Healthcare:</a:t>
            </a:r>
          </a:p>
          <a:p>
            <a:endParaRPr lang="en-IN" sz="2400" b="1" u="sng" dirty="0"/>
          </a:p>
          <a:p>
            <a:pPr marL="342900" indent="-342900">
              <a:buFont typeface="Arial" panose="020B0604020202020204" pitchFamily="34" charset="0"/>
              <a:buChar char="•"/>
            </a:pPr>
            <a:r>
              <a:rPr lang="en-US" sz="2000" b="1" u="sng" dirty="0"/>
              <a:t>Medical Imaging: </a:t>
            </a:r>
            <a:r>
              <a:rPr lang="en-US" sz="2000" dirty="0"/>
              <a:t>Used in analyzing binary data from scans like retina images, assisting in detecting unique patterns for medical diagnoses.</a:t>
            </a:r>
          </a:p>
          <a:p>
            <a:pPr marL="342900" indent="-342900">
              <a:buFont typeface="Arial" panose="020B0604020202020204" pitchFamily="34" charset="0"/>
              <a:buChar char="•"/>
            </a:pPr>
            <a:endParaRPr lang="en-US" sz="2000" b="1" u="sng" dirty="0"/>
          </a:p>
          <a:p>
            <a:pPr>
              <a:buNone/>
            </a:pPr>
            <a:r>
              <a:rPr lang="en-US" sz="2400" b="1" u="sng" dirty="0"/>
              <a:t>4. Research and Data Analysis:</a:t>
            </a:r>
          </a:p>
          <a:p>
            <a:pPr>
              <a:buNone/>
            </a:pPr>
            <a:endParaRPr lang="en-US" sz="2400" b="1" u="sng" dirty="0"/>
          </a:p>
          <a:p>
            <a:pPr marL="342900" indent="-342900">
              <a:buFont typeface="Arial" panose="020B0604020202020204" pitchFamily="34" charset="0"/>
              <a:buChar char="•"/>
            </a:pPr>
            <a:r>
              <a:rPr lang="en-US" sz="2000" b="1" u="sng" dirty="0"/>
              <a:t>Pattern Recognition: </a:t>
            </a:r>
            <a:r>
              <a:rPr lang="en-US" sz="2000" dirty="0"/>
              <a:t>Helps researchers analyze binary datasets, such as gene sequences, where recognizing subtle differences is critical.</a:t>
            </a:r>
          </a:p>
          <a:p>
            <a:endParaRPr lang="en-US" sz="2000" b="1" u="sng" dirty="0"/>
          </a:p>
        </p:txBody>
      </p:sp>
    </p:spTree>
    <p:extLst>
      <p:ext uri="{BB962C8B-B14F-4D97-AF65-F5344CB8AC3E}">
        <p14:creationId xmlns:p14="http://schemas.microsoft.com/office/powerpoint/2010/main" val="771348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9A92-0E25-A1D8-127B-495FA6EA1DFD}"/>
              </a:ext>
            </a:extLst>
          </p:cNvPr>
          <p:cNvSpPr>
            <a:spLocks noGrp="1"/>
          </p:cNvSpPr>
          <p:nvPr>
            <p:ph type="title"/>
          </p:nvPr>
        </p:nvSpPr>
        <p:spPr>
          <a:xfrm>
            <a:off x="685801" y="609600"/>
            <a:ext cx="10131425" cy="816077"/>
          </a:xfrm>
        </p:spPr>
        <p:txBody>
          <a:bodyPr/>
          <a:lstStyle/>
          <a:p>
            <a:pPr algn="ctr"/>
            <a:r>
              <a:rPr lang="en-US" b="1" u="sng" dirty="0">
                <a:latin typeface="Arial Rounded MT Bold" panose="020F0704030504030204" pitchFamily="34" charset="0"/>
              </a:rPr>
              <a:t>Advantages &amp; disadvantages</a:t>
            </a:r>
            <a:endParaRPr lang="en-IN" b="1" u="sn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5428062-4D09-5B46-4EFE-DF725EED209D}"/>
              </a:ext>
            </a:extLst>
          </p:cNvPr>
          <p:cNvSpPr>
            <a:spLocks noGrp="1"/>
          </p:cNvSpPr>
          <p:nvPr>
            <p:ph sz="half" idx="1"/>
          </p:nvPr>
        </p:nvSpPr>
        <p:spPr>
          <a:xfrm>
            <a:off x="685802" y="1425677"/>
            <a:ext cx="4995334" cy="4365524"/>
          </a:xfrm>
        </p:spPr>
        <p:txBody>
          <a:bodyPr/>
          <a:lstStyle/>
          <a:p>
            <a:r>
              <a:rPr lang="en-US" sz="2000" b="1" dirty="0"/>
              <a:t>High accuracy in pattern matching.</a:t>
            </a:r>
          </a:p>
          <a:p>
            <a:r>
              <a:rPr lang="en-US" sz="2000" b="1" dirty="0"/>
              <a:t>Low false acceptance and rejection rate.</a:t>
            </a:r>
          </a:p>
          <a:p>
            <a:r>
              <a:rPr lang="en-US" sz="2000" b="1" dirty="0"/>
              <a:t>Supports contactless hygienic authentication.</a:t>
            </a:r>
          </a:p>
          <a:p>
            <a:r>
              <a:rPr lang="en-US" sz="2000" b="1" dirty="0"/>
              <a:t>Effective for unique and fine - grained identification.</a:t>
            </a:r>
          </a:p>
          <a:p>
            <a:r>
              <a:rPr lang="en-US" sz="2000" b="1" dirty="0" err="1"/>
              <a:t>Relieble</a:t>
            </a:r>
            <a:r>
              <a:rPr lang="en-US" sz="2000" b="1" dirty="0"/>
              <a:t> in secure </a:t>
            </a:r>
            <a:r>
              <a:rPr lang="en-US" sz="2000" b="1" dirty="0" err="1"/>
              <a:t>environmnts</a:t>
            </a:r>
            <a:r>
              <a:rPr lang="en-US" sz="2000" b="1" dirty="0"/>
              <a:t>.  </a:t>
            </a:r>
          </a:p>
          <a:p>
            <a:pPr marL="0" indent="0">
              <a:buNone/>
            </a:pPr>
            <a:endParaRPr lang="en-IN" dirty="0"/>
          </a:p>
        </p:txBody>
      </p:sp>
      <p:sp>
        <p:nvSpPr>
          <p:cNvPr id="4" name="Content Placeholder 3">
            <a:extLst>
              <a:ext uri="{FF2B5EF4-FFF2-40B4-BE49-F238E27FC236}">
                <a16:creationId xmlns:a16="http://schemas.microsoft.com/office/drawing/2014/main" id="{DD328E6E-1593-D3D4-E82A-1C0142840FA7}"/>
              </a:ext>
            </a:extLst>
          </p:cNvPr>
          <p:cNvSpPr>
            <a:spLocks noGrp="1"/>
          </p:cNvSpPr>
          <p:nvPr>
            <p:ph sz="half" idx="2"/>
          </p:nvPr>
        </p:nvSpPr>
        <p:spPr>
          <a:xfrm>
            <a:off x="5821895" y="1425677"/>
            <a:ext cx="4995332" cy="4365524"/>
          </a:xfrm>
        </p:spPr>
        <p:txBody>
          <a:bodyPr/>
          <a:lstStyle/>
          <a:p>
            <a:r>
              <a:rPr lang="en-US" sz="2000" b="1" dirty="0"/>
              <a:t>Sensitive to noise in the input data.</a:t>
            </a:r>
          </a:p>
          <a:p>
            <a:r>
              <a:rPr lang="en-US" sz="2000" b="1" dirty="0"/>
              <a:t>Require data of equal length for comparison.</a:t>
            </a:r>
          </a:p>
          <a:p>
            <a:r>
              <a:rPr lang="en-US" sz="2000" b="1" dirty="0"/>
              <a:t>Struggles with scalability in large dataset.</a:t>
            </a:r>
          </a:p>
          <a:p>
            <a:r>
              <a:rPr lang="en-US" sz="2000" b="1" dirty="0"/>
              <a:t>Dependent on high quality </a:t>
            </a:r>
            <a:r>
              <a:rPr lang="en-US" sz="2000" b="1" dirty="0" err="1"/>
              <a:t>inout</a:t>
            </a:r>
            <a:r>
              <a:rPr lang="en-US" sz="2000" b="1" dirty="0"/>
              <a:t> data.</a:t>
            </a:r>
          </a:p>
          <a:p>
            <a:r>
              <a:rPr lang="en-US" sz="2000" b="1" dirty="0"/>
              <a:t>Limited ability to handle multiple simultaneous error.</a:t>
            </a:r>
          </a:p>
          <a:p>
            <a:endParaRPr lang="en-IN" dirty="0"/>
          </a:p>
        </p:txBody>
      </p:sp>
    </p:spTree>
    <p:extLst>
      <p:ext uri="{BB962C8B-B14F-4D97-AF65-F5344CB8AC3E}">
        <p14:creationId xmlns:p14="http://schemas.microsoft.com/office/powerpoint/2010/main" val="63564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FD5681-9300-F79C-BB73-79CB6FA2A872}"/>
              </a:ext>
            </a:extLst>
          </p:cNvPr>
          <p:cNvSpPr txBox="1"/>
          <p:nvPr/>
        </p:nvSpPr>
        <p:spPr>
          <a:xfrm>
            <a:off x="766916" y="530941"/>
            <a:ext cx="8377084" cy="646331"/>
          </a:xfrm>
          <a:prstGeom prst="rect">
            <a:avLst/>
          </a:prstGeom>
          <a:noFill/>
        </p:spPr>
        <p:txBody>
          <a:bodyPr wrap="square" rtlCol="0">
            <a:spAutoFit/>
          </a:bodyPr>
          <a:lstStyle/>
          <a:p>
            <a:r>
              <a:rPr lang="en-US" sz="3600" b="1" u="sng" dirty="0">
                <a:latin typeface="Arial Rounded MT Bold" panose="020F0704030504030204" pitchFamily="34" charset="0"/>
              </a:rPr>
              <a:t>FUTURE SCOPE &amp; IMPROVEMENTS</a:t>
            </a:r>
            <a:endParaRPr lang="en-IN" sz="3600" b="1" u="sng" dirty="0">
              <a:latin typeface="Arial Rounded MT Bold" panose="020F0704030504030204" pitchFamily="34" charset="0"/>
            </a:endParaRPr>
          </a:p>
        </p:txBody>
      </p:sp>
      <p:sp>
        <p:nvSpPr>
          <p:cNvPr id="3" name="TextBox 2">
            <a:extLst>
              <a:ext uri="{FF2B5EF4-FFF2-40B4-BE49-F238E27FC236}">
                <a16:creationId xmlns:a16="http://schemas.microsoft.com/office/drawing/2014/main" id="{9FB17FB5-BF64-A142-8A37-3D99F9FF62D8}"/>
              </a:ext>
            </a:extLst>
          </p:cNvPr>
          <p:cNvSpPr txBox="1"/>
          <p:nvPr/>
        </p:nvSpPr>
        <p:spPr>
          <a:xfrm>
            <a:off x="776748" y="1536174"/>
            <a:ext cx="8701549" cy="4708981"/>
          </a:xfrm>
          <a:prstGeom prst="rect">
            <a:avLst/>
          </a:prstGeom>
          <a:noFill/>
        </p:spPr>
        <p:txBody>
          <a:bodyPr wrap="square" rtlCol="0">
            <a:spAutoFit/>
          </a:bodyPr>
          <a:lstStyle/>
          <a:p>
            <a:r>
              <a:rPr lang="en-US" sz="2000" dirty="0"/>
              <a:t>The </a:t>
            </a:r>
            <a:r>
              <a:rPr lang="en-US" sz="2000" b="1" u="sng" dirty="0"/>
              <a:t>future scope </a:t>
            </a:r>
            <a:r>
              <a:rPr lang="en-US" sz="2000" dirty="0"/>
              <a:t>of the </a:t>
            </a:r>
            <a:r>
              <a:rPr lang="en-US" sz="2000" b="1" u="sng" dirty="0"/>
              <a:t>Hamming Cut Matching Algorithm</a:t>
            </a:r>
            <a:r>
              <a:rPr lang="en-US" sz="2000" dirty="0"/>
              <a:t> is promising, especially in fields requiring precise pattern recognition and matching. </a:t>
            </a:r>
          </a:p>
          <a:p>
            <a:endParaRPr lang="en-US" sz="2000" dirty="0"/>
          </a:p>
          <a:p>
            <a:pPr marL="457200" indent="-457200">
              <a:buFont typeface="+mj-lt"/>
              <a:buAutoNum type="arabicPeriod"/>
            </a:pPr>
            <a:r>
              <a:rPr lang="en-US" sz="2000" b="1" u="sng" dirty="0"/>
              <a:t>Enhanced Biometric Systems: </a:t>
            </a:r>
            <a:r>
              <a:rPr lang="en-US" sz="2000" dirty="0"/>
              <a:t>As biometric technologies evolve, the algorithm could be further optimized for applications like iris, fingerprint, and facial recognition, ensuring higher accuracy and faster processing</a:t>
            </a:r>
          </a:p>
          <a:p>
            <a:pPr marL="457200" indent="-457200">
              <a:buFont typeface="+mj-lt"/>
              <a:buAutoNum type="arabicPeriod"/>
            </a:pPr>
            <a:endParaRPr lang="en-US" sz="2000" dirty="0"/>
          </a:p>
          <a:p>
            <a:pPr marL="457200" indent="-457200">
              <a:buFont typeface="+mj-lt"/>
              <a:buAutoNum type="arabicPeriod"/>
            </a:pPr>
            <a:r>
              <a:rPr lang="en-US" sz="2000" b="1" dirty="0"/>
              <a:t>AI and Machine Learning Integration</a:t>
            </a:r>
            <a:r>
              <a:rPr lang="en-US" sz="2000" dirty="0"/>
              <a:t>: By integrating with AI and machine learning models, the algorithm could adapt to handle larger datasets and improve its error-handling capabilities.</a:t>
            </a:r>
          </a:p>
          <a:p>
            <a:pPr marL="457200" indent="-457200">
              <a:buFont typeface="+mj-lt"/>
              <a:buAutoNum type="arabicPeriod"/>
            </a:pPr>
            <a:endParaRPr lang="en-US" sz="2000" dirty="0"/>
          </a:p>
          <a:p>
            <a:pPr marL="457200" indent="-457200">
              <a:buFont typeface="+mj-lt"/>
              <a:buAutoNum type="arabicPeriod"/>
            </a:pPr>
            <a:r>
              <a:rPr lang="en-US" sz="2000" b="1" u="sng" dirty="0"/>
              <a:t>Cybersecurity</a:t>
            </a:r>
            <a:r>
              <a:rPr lang="en-US" sz="2000" u="sng" dirty="0"/>
              <a:t>: </a:t>
            </a:r>
            <a:r>
              <a:rPr lang="en-US" sz="2000" dirty="0"/>
              <a:t>It could play a role in secure authentication systems, such as multi-factor authentication, to enhance data protection.</a:t>
            </a:r>
          </a:p>
          <a:p>
            <a:pPr marL="457200" indent="-457200">
              <a:buFont typeface="+mj-lt"/>
              <a:buAutoNum type="arabicPeriod"/>
            </a:pPr>
            <a:endParaRPr lang="en-US" sz="2000" dirty="0"/>
          </a:p>
          <a:p>
            <a:pPr marL="457200" indent="-457200">
              <a:buFont typeface="+mj-lt"/>
              <a:buAutoNum type="arabicPeriod"/>
            </a:pPr>
            <a:endParaRPr lang="en-US" sz="2000" dirty="0"/>
          </a:p>
        </p:txBody>
      </p:sp>
    </p:spTree>
    <p:extLst>
      <p:ext uri="{BB962C8B-B14F-4D97-AF65-F5344CB8AC3E}">
        <p14:creationId xmlns:p14="http://schemas.microsoft.com/office/powerpoint/2010/main" val="1265201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FFDD7-A1B6-CF0D-C5F1-9942D64D3E7A}"/>
              </a:ext>
            </a:extLst>
          </p:cNvPr>
          <p:cNvSpPr txBox="1"/>
          <p:nvPr/>
        </p:nvSpPr>
        <p:spPr>
          <a:xfrm>
            <a:off x="904568" y="1042219"/>
            <a:ext cx="8701548" cy="1600438"/>
          </a:xfrm>
          <a:prstGeom prst="rect">
            <a:avLst/>
          </a:prstGeom>
          <a:noFill/>
        </p:spPr>
        <p:txBody>
          <a:bodyPr wrap="square" rtlCol="0">
            <a:spAutoFit/>
          </a:bodyPr>
          <a:lstStyle/>
          <a:p>
            <a:r>
              <a:rPr lang="en-US" sz="2000" b="1" dirty="0"/>
              <a:t>4. </a:t>
            </a:r>
            <a:r>
              <a:rPr lang="en-US" sz="2000" b="1" u="sng" dirty="0"/>
              <a:t>Healthcare Applications:</a:t>
            </a:r>
            <a:r>
              <a:rPr lang="en-US" sz="2000" dirty="0"/>
              <a:t> The algorithm might be used in medical imaging to compare patterns in diagnostic scans, aiding in early disease detection.</a:t>
            </a:r>
          </a:p>
          <a:p>
            <a:endParaRPr lang="en-US" dirty="0"/>
          </a:p>
          <a:p>
            <a:r>
              <a:rPr lang="en-US" sz="2000" b="1" dirty="0"/>
              <a:t>5. </a:t>
            </a:r>
            <a:r>
              <a:rPr lang="en-US" sz="2000" b="1" u="sng" dirty="0"/>
              <a:t>Big Data Analytics: </a:t>
            </a:r>
            <a:r>
              <a:rPr lang="en-US" sz="2000" dirty="0"/>
              <a:t>With advancements, it could be adapted for large-scale data comparison tasks, such as genome sequencing or analyzing massive datasets.</a:t>
            </a:r>
            <a:endParaRPr lang="en-IN" sz="2000" dirty="0"/>
          </a:p>
        </p:txBody>
      </p:sp>
    </p:spTree>
    <p:extLst>
      <p:ext uri="{BB962C8B-B14F-4D97-AF65-F5344CB8AC3E}">
        <p14:creationId xmlns:p14="http://schemas.microsoft.com/office/powerpoint/2010/main" val="3888556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01A60A-266A-0BF9-660D-1E73D97DDE34}"/>
              </a:ext>
            </a:extLst>
          </p:cNvPr>
          <p:cNvSpPr txBox="1"/>
          <p:nvPr/>
        </p:nvSpPr>
        <p:spPr>
          <a:xfrm>
            <a:off x="737420" y="412954"/>
            <a:ext cx="5161935" cy="646331"/>
          </a:xfrm>
          <a:prstGeom prst="rect">
            <a:avLst/>
          </a:prstGeom>
          <a:noFill/>
        </p:spPr>
        <p:txBody>
          <a:bodyPr wrap="square" rtlCol="0">
            <a:spAutoFit/>
          </a:bodyPr>
          <a:lstStyle/>
          <a:p>
            <a:r>
              <a:rPr lang="en-IN" sz="3600" b="1" u="sng" dirty="0">
                <a:latin typeface="Arial Rounded MT Bold" panose="020F0704030504030204" pitchFamily="34" charset="0"/>
              </a:rPr>
              <a:t>REFERENCES</a:t>
            </a:r>
          </a:p>
        </p:txBody>
      </p:sp>
      <p:sp>
        <p:nvSpPr>
          <p:cNvPr id="3" name="TextBox 2">
            <a:extLst>
              <a:ext uri="{FF2B5EF4-FFF2-40B4-BE49-F238E27FC236}">
                <a16:creationId xmlns:a16="http://schemas.microsoft.com/office/drawing/2014/main" id="{1560BDCF-7BFE-4078-0877-11055888F827}"/>
              </a:ext>
            </a:extLst>
          </p:cNvPr>
          <p:cNvSpPr txBox="1"/>
          <p:nvPr/>
        </p:nvSpPr>
        <p:spPr>
          <a:xfrm>
            <a:off x="737420" y="1327355"/>
            <a:ext cx="9055509" cy="5632311"/>
          </a:xfrm>
          <a:prstGeom prst="rect">
            <a:avLst/>
          </a:prstGeom>
          <a:noFill/>
        </p:spPr>
        <p:txBody>
          <a:bodyPr wrap="square" rtlCol="0">
            <a:spAutoFit/>
          </a:bodyPr>
          <a:lstStyle/>
          <a:p>
            <a:pPr marL="457200" indent="-457200">
              <a:buFont typeface="+mj-lt"/>
              <a:buAutoNum type="arabicPeriod"/>
            </a:pPr>
            <a:r>
              <a:rPr lang="en-IN" sz="2000" b="1" u="sng" dirty="0"/>
              <a:t>Books:</a:t>
            </a:r>
          </a:p>
          <a:p>
            <a:pPr marL="342900" indent="-342900">
              <a:buFont typeface="Arial" panose="020B0604020202020204" pitchFamily="34" charset="0"/>
              <a:buChar char="•"/>
            </a:pPr>
            <a:r>
              <a:rPr lang="en-US" sz="2000" i="1" dirty="0"/>
              <a:t>"</a:t>
            </a:r>
            <a:r>
              <a:rPr lang="en-US" sz="2000" i="1" u="sng" dirty="0"/>
              <a:t>Biometric Systems</a:t>
            </a:r>
            <a:r>
              <a:rPr lang="en-US" sz="2000" i="1" dirty="0"/>
              <a:t>: Technology, Design, and Performance Evaluation"</a:t>
            </a:r>
            <a:r>
              <a:rPr lang="en-US" sz="2000" dirty="0"/>
              <a:t> by </a:t>
            </a:r>
            <a:r>
              <a:rPr lang="en-US" sz="2000" b="1" u="sng" dirty="0">
                <a:solidFill>
                  <a:srgbClr val="FF0000"/>
                </a:solidFill>
              </a:rPr>
              <a:t>James Wayman </a:t>
            </a:r>
            <a:r>
              <a:rPr lang="en-US" sz="2000" dirty="0"/>
              <a:t>, </a:t>
            </a:r>
            <a:r>
              <a:rPr lang="en-US" sz="2000" b="1" u="sng" dirty="0">
                <a:solidFill>
                  <a:srgbClr val="FF0000"/>
                </a:solidFill>
              </a:rPr>
              <a:t>Anil K. Jain </a:t>
            </a:r>
            <a:r>
              <a:rPr lang="en-US" sz="2000" dirty="0"/>
              <a:t>, and others, for a comprehensive guide on biometric matching algorithms.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Pattern Recognition </a:t>
            </a:r>
            <a:r>
              <a:rPr lang="en-US" sz="2000" i="1" dirty="0"/>
              <a:t>Machine Learning"</a:t>
            </a:r>
            <a:r>
              <a:rPr lang="en-US" sz="2000" dirty="0"/>
              <a:t> by </a:t>
            </a:r>
            <a:r>
              <a:rPr lang="en-US" sz="2000" b="1" u="sng" dirty="0">
                <a:solidFill>
                  <a:srgbClr val="FF0000"/>
                </a:solidFill>
              </a:rPr>
              <a:t>Christopher M. Bishop</a:t>
            </a:r>
            <a:r>
              <a:rPr lang="en-US" sz="2000" dirty="0"/>
              <a:t>, which covers techniques relevant to this algorithm.</a:t>
            </a:r>
          </a:p>
          <a:p>
            <a:pPr marL="342900" indent="-342900">
              <a:buFont typeface="Arial" panose="020B0604020202020204" pitchFamily="34" charset="0"/>
              <a:buChar char="•"/>
            </a:pPr>
            <a:endParaRPr lang="en-US" sz="2000" dirty="0"/>
          </a:p>
          <a:p>
            <a:pPr marL="457200" indent="-457200">
              <a:buAutoNum type="arabicPeriod" startAt="2"/>
            </a:pPr>
            <a:r>
              <a:rPr lang="en-IN" sz="2000" b="1" u="sng" dirty="0"/>
              <a:t>Research Papers:</a:t>
            </a:r>
          </a:p>
          <a:p>
            <a:pPr marL="342900" indent="-342900">
              <a:buFont typeface="Arial" panose="020B0604020202020204" pitchFamily="34" charset="0"/>
              <a:buChar char="•"/>
            </a:pPr>
            <a:r>
              <a:rPr lang="en-US" sz="2000" dirty="0"/>
              <a:t>Articles from journals like IEEE Transactions on Pattern Analysis and Machine Intelligence, or Springer’s Pattern Recognition journal, often feature work on algorithms like this one.</a:t>
            </a:r>
          </a:p>
          <a:p>
            <a:pPr marL="342900" indent="-342900">
              <a:buFont typeface="Arial" panose="020B0604020202020204" pitchFamily="34" charset="0"/>
              <a:buChar char="•"/>
            </a:pPr>
            <a:endParaRPr lang="en-US" sz="2000" dirty="0"/>
          </a:p>
          <a:p>
            <a:pPr marL="457200" indent="-457200">
              <a:buAutoNum type="arabicPeriod" startAt="3"/>
            </a:pPr>
            <a:r>
              <a:rPr lang="en-IN" sz="2000" b="1" u="sng" dirty="0"/>
              <a:t>Online Resources:</a:t>
            </a:r>
          </a:p>
          <a:p>
            <a:pPr marL="342900" indent="-342900">
              <a:buFont typeface="Arial" panose="020B0604020202020204" pitchFamily="34" charset="0"/>
              <a:buChar char="•"/>
            </a:pPr>
            <a:r>
              <a:rPr lang="en-US" sz="2000" dirty="0"/>
              <a:t>Look for academic articles on platforms like Google Scholar or PubMed.</a:t>
            </a:r>
            <a:endParaRPr lang="en-US" sz="2000" b="1" u="sng"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IN" sz="2000" u="sng" dirty="0"/>
          </a:p>
        </p:txBody>
      </p:sp>
    </p:spTree>
    <p:extLst>
      <p:ext uri="{BB962C8B-B14F-4D97-AF65-F5344CB8AC3E}">
        <p14:creationId xmlns:p14="http://schemas.microsoft.com/office/powerpoint/2010/main" val="2068731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B949A-E4AD-4507-8CA8-FDBD2660259D}"/>
              </a:ext>
            </a:extLst>
          </p:cNvPr>
          <p:cNvSpPr txBox="1"/>
          <p:nvPr/>
        </p:nvSpPr>
        <p:spPr>
          <a:xfrm>
            <a:off x="698091" y="609600"/>
            <a:ext cx="3667432" cy="646331"/>
          </a:xfrm>
          <a:prstGeom prst="rect">
            <a:avLst/>
          </a:prstGeom>
          <a:noFill/>
        </p:spPr>
        <p:txBody>
          <a:bodyPr wrap="square" rtlCol="0">
            <a:spAutoFit/>
          </a:bodyPr>
          <a:lstStyle/>
          <a:p>
            <a:r>
              <a:rPr lang="en-IN" sz="3600" b="1" u="sng" dirty="0"/>
              <a:t>CONCLUSION</a:t>
            </a:r>
          </a:p>
        </p:txBody>
      </p:sp>
      <p:sp>
        <p:nvSpPr>
          <p:cNvPr id="3" name="TextBox 2">
            <a:extLst>
              <a:ext uri="{FF2B5EF4-FFF2-40B4-BE49-F238E27FC236}">
                <a16:creationId xmlns:a16="http://schemas.microsoft.com/office/drawing/2014/main" id="{C32C63CF-CB24-4AED-FA48-3D8633E94F2D}"/>
              </a:ext>
            </a:extLst>
          </p:cNvPr>
          <p:cNvSpPr txBox="1"/>
          <p:nvPr/>
        </p:nvSpPr>
        <p:spPr>
          <a:xfrm>
            <a:off x="698091" y="1602658"/>
            <a:ext cx="8662220" cy="1908215"/>
          </a:xfrm>
          <a:prstGeom prst="rect">
            <a:avLst/>
          </a:prstGeom>
          <a:noFill/>
        </p:spPr>
        <p:txBody>
          <a:bodyPr wrap="square" rtlCol="0">
            <a:spAutoFit/>
          </a:bodyPr>
          <a:lstStyle/>
          <a:p>
            <a:r>
              <a:rPr lang="en-US" sz="2000" dirty="0"/>
              <a:t>The Hamming Cut Matching Algorithm is a reliable tool for matching patterns, especially in biometrics like iris recognition, due to its accuracy and efficiency. However, it faces challenges with noise, large datasets, and the quality of input data. By integrating advancements like AI, it holds great potential for growth in fields like security, healthcare, and data analysis.</a:t>
            </a:r>
          </a:p>
          <a:p>
            <a:endParaRPr lang="en-IN" dirty="0"/>
          </a:p>
        </p:txBody>
      </p:sp>
    </p:spTree>
    <p:extLst>
      <p:ext uri="{BB962C8B-B14F-4D97-AF65-F5344CB8AC3E}">
        <p14:creationId xmlns:p14="http://schemas.microsoft.com/office/powerpoint/2010/main" val="571715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E025D-5DDE-1620-BA72-E5FC02E96288}"/>
              </a:ext>
            </a:extLst>
          </p:cNvPr>
          <p:cNvSpPr txBox="1"/>
          <p:nvPr/>
        </p:nvSpPr>
        <p:spPr>
          <a:xfrm>
            <a:off x="1524000" y="1759974"/>
            <a:ext cx="9144000" cy="1323439"/>
          </a:xfrm>
          <a:prstGeom prst="rect">
            <a:avLst/>
          </a:prstGeom>
          <a:noFill/>
        </p:spPr>
        <p:txBody>
          <a:bodyPr wrap="square" rtlCol="0">
            <a:spAutoFit/>
          </a:bodyPr>
          <a:lstStyle/>
          <a:p>
            <a:pPr algn="ctr"/>
            <a:r>
              <a:rPr lang="en-US" sz="8000" b="1" dirty="0">
                <a:ln w="19050">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Arial Rounded MT Bold" panose="020F0704030504030204" pitchFamily="34" charset="0"/>
              </a:rPr>
              <a:t>THANK</a:t>
            </a:r>
            <a:r>
              <a:rPr lang="en-US" sz="8000"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Arial Rounded MT Bold" panose="020F0704030504030204" pitchFamily="34" charset="0"/>
              </a:rPr>
              <a:t> YOU</a:t>
            </a:r>
            <a:endParaRPr lang="en-IN" sz="8000" b="1" dirty="0">
              <a:ln w="9525">
                <a:solidFill>
                  <a:schemeClr val="bg1"/>
                </a:solidFill>
                <a:prstDash val="solid"/>
              </a:ln>
              <a:solidFill>
                <a:schemeClr val="accent1">
                  <a:lumMod val="40000"/>
                  <a:lumOff val="60000"/>
                </a:schemeClr>
              </a:solidFill>
              <a:effectLst>
                <a:outerShdw blurRad="12700" dist="38100" dir="2700000" algn="tl" rotWithShape="0">
                  <a:schemeClr val="bg1">
                    <a:lumMod val="50000"/>
                  </a:schemeClr>
                </a:outerShdw>
              </a:effectLst>
              <a:latin typeface="Arial Rounded MT Bold" panose="020F0704030504030204" pitchFamily="34" charset="0"/>
            </a:endParaRPr>
          </a:p>
        </p:txBody>
      </p:sp>
      <p:cxnSp>
        <p:nvCxnSpPr>
          <p:cNvPr id="5" name="Straight Connector 4">
            <a:extLst>
              <a:ext uri="{FF2B5EF4-FFF2-40B4-BE49-F238E27FC236}">
                <a16:creationId xmlns:a16="http://schemas.microsoft.com/office/drawing/2014/main" id="{3086FC9E-D33E-9D3A-6E7B-B5A7F984F54A}"/>
              </a:ext>
            </a:extLst>
          </p:cNvPr>
          <p:cNvCxnSpPr>
            <a:cxnSpLocks/>
          </p:cNvCxnSpPr>
          <p:nvPr/>
        </p:nvCxnSpPr>
        <p:spPr>
          <a:xfrm>
            <a:off x="3936000" y="3079497"/>
            <a:ext cx="43200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A5638E99-8D10-E404-546E-02ED5BA84620}"/>
              </a:ext>
            </a:extLst>
          </p:cNvPr>
          <p:cNvSpPr txBox="1"/>
          <p:nvPr/>
        </p:nvSpPr>
        <p:spPr>
          <a:xfrm>
            <a:off x="3936000" y="3312923"/>
            <a:ext cx="4257368" cy="461665"/>
          </a:xfrm>
          <a:prstGeom prst="rect">
            <a:avLst/>
          </a:prstGeom>
          <a:noFill/>
        </p:spPr>
        <p:txBody>
          <a:bodyPr wrap="square" rtlCol="0">
            <a:spAutoFit/>
          </a:bodyPr>
          <a:lstStyle/>
          <a:p>
            <a:pPr algn="ctr"/>
            <a:r>
              <a:rPr lang="en-US" sz="2400" b="1" dirty="0">
                <a:latin typeface="Arial Black" panose="020B0A04020102020204" pitchFamily="34" charset="0"/>
              </a:rPr>
              <a:t>FOR YOUR ATTENTION !</a:t>
            </a:r>
            <a:endParaRPr lang="en-IN" sz="2400" b="1" dirty="0">
              <a:latin typeface="Arial Black" panose="020B0A04020102020204" pitchFamily="34" charset="0"/>
            </a:endParaRPr>
          </a:p>
        </p:txBody>
      </p:sp>
    </p:spTree>
    <p:extLst>
      <p:ext uri="{BB962C8B-B14F-4D97-AF65-F5344CB8AC3E}">
        <p14:creationId xmlns:p14="http://schemas.microsoft.com/office/powerpoint/2010/main" val="222856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Right 8">
            <a:extLst>
              <a:ext uri="{FF2B5EF4-FFF2-40B4-BE49-F238E27FC236}">
                <a16:creationId xmlns:a16="http://schemas.microsoft.com/office/drawing/2014/main" id="{052FB09D-1C7E-8B49-C924-0CC305ECE311}"/>
              </a:ext>
            </a:extLst>
          </p:cNvPr>
          <p:cNvSpPr/>
          <p:nvPr/>
        </p:nvSpPr>
        <p:spPr>
          <a:xfrm>
            <a:off x="412955" y="2170470"/>
            <a:ext cx="4896464" cy="25170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schemeClr>
              </a:solidFill>
            </a:endParaRPr>
          </a:p>
        </p:txBody>
      </p:sp>
      <p:sp>
        <p:nvSpPr>
          <p:cNvPr id="10" name="TextBox 9">
            <a:extLst>
              <a:ext uri="{FF2B5EF4-FFF2-40B4-BE49-F238E27FC236}">
                <a16:creationId xmlns:a16="http://schemas.microsoft.com/office/drawing/2014/main" id="{0F68E36A-948E-C002-28E4-C4D3EB4EE8F1}"/>
              </a:ext>
            </a:extLst>
          </p:cNvPr>
          <p:cNvSpPr txBox="1"/>
          <p:nvPr/>
        </p:nvSpPr>
        <p:spPr>
          <a:xfrm>
            <a:off x="-167149" y="2934843"/>
            <a:ext cx="4699819" cy="830997"/>
          </a:xfrm>
          <a:prstGeom prst="rect">
            <a:avLst/>
          </a:prstGeom>
          <a:noFill/>
        </p:spPr>
        <p:txBody>
          <a:bodyPr wrap="square" rtlCol="0">
            <a:spAutoFit/>
          </a:bodyPr>
          <a:lstStyle/>
          <a:p>
            <a:pPr algn="ctr"/>
            <a:r>
              <a:rPr lang="en-US" sz="4800" b="1" dirty="0">
                <a:latin typeface="Cooper Black" panose="0208090404030B020404" pitchFamily="18" charset="0"/>
              </a:rPr>
              <a:t>Contents</a:t>
            </a:r>
            <a:endParaRPr lang="en-IN" sz="4800" b="1" dirty="0">
              <a:latin typeface="Cooper Black" panose="0208090404030B020404" pitchFamily="18" charset="0"/>
            </a:endParaRPr>
          </a:p>
        </p:txBody>
      </p:sp>
      <p:sp>
        <p:nvSpPr>
          <p:cNvPr id="11" name="TextBox 10">
            <a:extLst>
              <a:ext uri="{FF2B5EF4-FFF2-40B4-BE49-F238E27FC236}">
                <a16:creationId xmlns:a16="http://schemas.microsoft.com/office/drawing/2014/main" id="{E3433183-00F6-E43A-BB92-0FA3200517BE}"/>
              </a:ext>
            </a:extLst>
          </p:cNvPr>
          <p:cNvSpPr txBox="1"/>
          <p:nvPr/>
        </p:nvSpPr>
        <p:spPr>
          <a:xfrm>
            <a:off x="5889523" y="865239"/>
            <a:ext cx="6302478" cy="7386638"/>
          </a:xfrm>
          <a:prstGeom prst="rect">
            <a:avLst/>
          </a:prstGeom>
          <a:noFill/>
        </p:spPr>
        <p:txBody>
          <a:bodyPr wrap="square" rtlCol="0">
            <a:spAutoFit/>
          </a:bodyPr>
          <a:lstStyle/>
          <a:p>
            <a:pPr marL="285750" indent="-285750">
              <a:buClr>
                <a:schemeClr val="tx1"/>
              </a:buClr>
              <a:buFont typeface="Calibri" panose="020F0502020204030204" pitchFamily="34" charset="0"/>
              <a:buChar char="•"/>
            </a:pPr>
            <a:r>
              <a:rPr lang="en-IN" sz="2400" b="1" dirty="0"/>
              <a:t> INTRODUCTION</a:t>
            </a:r>
          </a:p>
          <a:p>
            <a:pPr marL="285750" indent="-285750">
              <a:buClr>
                <a:schemeClr val="tx1"/>
              </a:buClr>
              <a:buFont typeface="Calibri" panose="020F0502020204030204" pitchFamily="34" charset="0"/>
              <a:buChar char="•"/>
            </a:pPr>
            <a:r>
              <a:rPr lang="en-IN" sz="2400" b="1" dirty="0"/>
              <a:t>WHY IS IT IMPORTANT?</a:t>
            </a:r>
          </a:p>
          <a:p>
            <a:pPr marL="285750" indent="-285750">
              <a:buClr>
                <a:schemeClr val="tx1"/>
              </a:buClr>
              <a:buFont typeface="Calibri" panose="020F0502020204030204" pitchFamily="34" charset="0"/>
              <a:buChar char="•"/>
            </a:pPr>
            <a:r>
              <a:rPr lang="en-IN" sz="2400" b="1" dirty="0"/>
              <a:t>KEY APPLICATIONS</a:t>
            </a:r>
          </a:p>
          <a:p>
            <a:pPr marL="285750" indent="-285750">
              <a:buClr>
                <a:schemeClr val="tx1"/>
              </a:buClr>
              <a:buFont typeface="Calibri" panose="020F0502020204030204" pitchFamily="34" charset="0"/>
              <a:buChar char="•"/>
            </a:pPr>
            <a:r>
              <a:rPr lang="en-IN" sz="2400" b="1" dirty="0"/>
              <a:t>BASIC CONCEPT</a:t>
            </a:r>
          </a:p>
          <a:p>
            <a:pPr marL="285750" indent="-285750">
              <a:buClr>
                <a:schemeClr val="tx1"/>
              </a:buClr>
              <a:buFont typeface="Calibri" panose="020F0502020204030204" pitchFamily="34" charset="0"/>
              <a:buChar char="•"/>
            </a:pPr>
            <a:r>
              <a:rPr lang="en-IN" sz="2400" b="1" dirty="0"/>
              <a:t>HAMMING DISTANCE CALCULATION</a:t>
            </a:r>
          </a:p>
          <a:p>
            <a:pPr marL="285750" indent="-285750">
              <a:buClr>
                <a:schemeClr val="tx1"/>
              </a:buClr>
              <a:buFont typeface="Calibri" panose="020F0502020204030204" pitchFamily="34" charset="0"/>
              <a:buChar char="•"/>
            </a:pPr>
            <a:r>
              <a:rPr lang="en-IN" sz="2400" b="1" dirty="0"/>
              <a:t>GRAPH MATCHING THEORY</a:t>
            </a:r>
          </a:p>
          <a:p>
            <a:pPr marL="285750" indent="-285750">
              <a:buClr>
                <a:schemeClr val="tx1"/>
              </a:buClr>
              <a:buFont typeface="Calibri" panose="020F0502020204030204" pitchFamily="34" charset="0"/>
              <a:buChar char="•"/>
            </a:pPr>
            <a:r>
              <a:rPr lang="en-IN" sz="2400" b="1" dirty="0"/>
              <a:t>STEP-BY-STEP EXPLANATION</a:t>
            </a:r>
          </a:p>
          <a:p>
            <a:pPr marL="285750" indent="-285750">
              <a:buClr>
                <a:schemeClr val="tx1"/>
              </a:buClr>
              <a:buFont typeface="Calibri" panose="020F0502020204030204" pitchFamily="34" charset="0"/>
              <a:buChar char="•"/>
            </a:pPr>
            <a:r>
              <a:rPr lang="en-IN" sz="2400" b="1" dirty="0"/>
              <a:t>FLOWCHART STRUCTURE</a:t>
            </a:r>
          </a:p>
          <a:p>
            <a:pPr marL="285750" indent="-285750">
              <a:buClr>
                <a:schemeClr val="tx1"/>
              </a:buClr>
              <a:buFont typeface="Calibri" panose="020F0502020204030204" pitchFamily="34" charset="0"/>
              <a:buChar char="•"/>
            </a:pPr>
            <a:r>
              <a:rPr lang="en-IN" sz="2400" b="1" dirty="0"/>
              <a:t>REAL-WORLD USE CASES</a:t>
            </a:r>
          </a:p>
          <a:p>
            <a:pPr marL="285750" indent="-285750">
              <a:buClr>
                <a:schemeClr val="tx1"/>
              </a:buClr>
              <a:buFont typeface="Calibri" panose="020F0502020204030204" pitchFamily="34" charset="0"/>
              <a:buChar char="•"/>
            </a:pPr>
            <a:r>
              <a:rPr lang="en-IN" sz="2400" b="1" dirty="0"/>
              <a:t>ADVANTAGES &amp; DISADVANTAGES</a:t>
            </a:r>
          </a:p>
          <a:p>
            <a:pPr marL="285750" indent="-285750">
              <a:buClr>
                <a:schemeClr val="tx1"/>
              </a:buClr>
              <a:buFont typeface="Calibri" panose="020F0502020204030204" pitchFamily="34" charset="0"/>
              <a:buChar char="•"/>
            </a:pPr>
            <a:r>
              <a:rPr lang="en-IN" sz="2400" b="1" dirty="0"/>
              <a:t>FUTUR SCOPE &amp;  IMPROVEMENTS</a:t>
            </a:r>
          </a:p>
          <a:p>
            <a:pPr marL="285750" indent="-285750">
              <a:buClr>
                <a:schemeClr val="tx1"/>
              </a:buClr>
              <a:buFont typeface="Calibri" panose="020F0502020204030204" pitchFamily="34" charset="0"/>
              <a:buChar char="•"/>
            </a:pPr>
            <a:r>
              <a:rPr lang="en-IN" sz="2400" b="1" dirty="0"/>
              <a:t>REFERENCES</a:t>
            </a:r>
          </a:p>
          <a:p>
            <a:pPr marL="285750" indent="-285750">
              <a:buClr>
                <a:schemeClr val="tx1"/>
              </a:buClr>
              <a:buFont typeface="Calibri" panose="020F0502020204030204" pitchFamily="34" charset="0"/>
              <a:buChar char="•"/>
            </a:pPr>
            <a:r>
              <a:rPr lang="en-IN" sz="2400" b="1" dirty="0"/>
              <a:t>CONCLUSION</a:t>
            </a:r>
            <a:endParaRPr lang="en-IN" sz="24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US"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IN" sz="18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IN" sz="18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IN" sz="18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IN" sz="18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IN" sz="18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IN" sz="18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IN" sz="1800" b="1" u="sng" dirty="0">
              <a:latin typeface="Arial Rounded MT Bold" panose="020F0704030504030204" pitchFamily="34" charset="0"/>
            </a:endParaRPr>
          </a:p>
          <a:p>
            <a:pPr marL="285750" indent="-285750">
              <a:buClr>
                <a:schemeClr val="tx1"/>
              </a:buClr>
              <a:buFont typeface="Calibri" panose="020F0502020204030204" pitchFamily="34" charset="0"/>
              <a:buChar char="•"/>
            </a:pPr>
            <a:endParaRPr lang="en-US" dirty="0"/>
          </a:p>
        </p:txBody>
      </p:sp>
    </p:spTree>
    <p:extLst>
      <p:ext uri="{BB962C8B-B14F-4D97-AF65-F5344CB8AC3E}">
        <p14:creationId xmlns:p14="http://schemas.microsoft.com/office/powerpoint/2010/main" val="328610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653835-1405-42DC-7D73-E433306AA01D}"/>
              </a:ext>
            </a:extLst>
          </p:cNvPr>
          <p:cNvSpPr txBox="1"/>
          <p:nvPr/>
        </p:nvSpPr>
        <p:spPr>
          <a:xfrm>
            <a:off x="471949" y="1061884"/>
            <a:ext cx="4070555" cy="646331"/>
          </a:xfrm>
          <a:prstGeom prst="rect">
            <a:avLst/>
          </a:prstGeom>
          <a:noFill/>
        </p:spPr>
        <p:txBody>
          <a:bodyPr wrap="square" rtlCol="0">
            <a:spAutoFit/>
          </a:bodyPr>
          <a:lstStyle/>
          <a:p>
            <a:pPr algn="ctr"/>
            <a:r>
              <a:rPr lang="en-US" sz="3600" b="1" u="sng" dirty="0">
                <a:latin typeface="Arial Rounded MT Bold" panose="020F0704030504030204" pitchFamily="34" charset="0"/>
              </a:rPr>
              <a:t>INTODUCTION</a:t>
            </a:r>
            <a:endParaRPr lang="en-IN" sz="3600" b="1" u="sng" dirty="0">
              <a:latin typeface="Arial Rounded MT Bold" panose="020F0704030504030204" pitchFamily="34" charset="0"/>
            </a:endParaRPr>
          </a:p>
        </p:txBody>
      </p:sp>
      <p:sp>
        <p:nvSpPr>
          <p:cNvPr id="5" name="TextBox 4">
            <a:extLst>
              <a:ext uri="{FF2B5EF4-FFF2-40B4-BE49-F238E27FC236}">
                <a16:creationId xmlns:a16="http://schemas.microsoft.com/office/drawing/2014/main" id="{0360D8AC-E442-AED8-BAD6-F93E7CB03C9D}"/>
              </a:ext>
            </a:extLst>
          </p:cNvPr>
          <p:cNvSpPr txBox="1"/>
          <p:nvPr/>
        </p:nvSpPr>
        <p:spPr>
          <a:xfrm>
            <a:off x="707923" y="2251587"/>
            <a:ext cx="904567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Human is different each other. Even they are twins, they are still not identical in deep. In general way, we differ our self with a name. </a:t>
            </a:r>
          </a:p>
          <a:p>
            <a:pPr marL="342900" indent="-342900">
              <a:buFont typeface="Arial" panose="020B0604020202020204" pitchFamily="34" charset="0"/>
              <a:buChar char="•"/>
            </a:pPr>
            <a:r>
              <a:rPr lang="en-US" sz="2000" dirty="0"/>
              <a:t>Each time human was born into the world, we give a name to recognize him or her among others</a:t>
            </a:r>
            <a:r>
              <a:rPr lang="en-US" dirty="0"/>
              <a:t>. </a:t>
            </a:r>
          </a:p>
          <a:p>
            <a:pPr marL="342900" indent="-342900">
              <a:buFont typeface="Arial" panose="020B0604020202020204" pitchFamily="34" charset="0"/>
              <a:buChar char="•"/>
            </a:pPr>
            <a:r>
              <a:rPr lang="en-US" sz="2000" dirty="0"/>
              <a:t>Therefore, we called "a name" as an human identity. Besides that, we could identify someone from his or her characteristic. </a:t>
            </a:r>
          </a:p>
          <a:p>
            <a:pPr marL="342900" indent="-342900">
              <a:buFont typeface="Arial" panose="020B0604020202020204" pitchFamily="34" charset="0"/>
              <a:buChar char="•"/>
            </a:pPr>
            <a:r>
              <a:rPr lang="en-US" sz="2000" dirty="0"/>
              <a:t>Normally, we identify by looking his or her skin </a:t>
            </a:r>
            <a:r>
              <a:rPr lang="en-US" sz="2000" dirty="0" err="1"/>
              <a:t>colour</a:t>
            </a:r>
            <a:r>
              <a:rPr lang="en-US" sz="2000" dirty="0"/>
              <a:t>, face shape, height, body, etc. Those characteristic are included to be as visible characteristic. More on, visible characteristic means that the identification is simple to do it.</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44924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0FC92E-1FBF-33A3-076C-F55EE9CF6D16}"/>
              </a:ext>
            </a:extLst>
          </p:cNvPr>
          <p:cNvSpPr txBox="1"/>
          <p:nvPr/>
        </p:nvSpPr>
        <p:spPr>
          <a:xfrm>
            <a:off x="845574" y="1750142"/>
            <a:ext cx="8829368"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Invisible characteristic is harder to do the identification.</a:t>
            </a:r>
          </a:p>
          <a:p>
            <a:r>
              <a:rPr lang="en-US" sz="2000" dirty="0"/>
              <a:t> </a:t>
            </a:r>
          </a:p>
          <a:p>
            <a:pPr marL="342900" indent="-342900">
              <a:buFont typeface="Arial" panose="020B0604020202020204" pitchFamily="34" charset="0"/>
              <a:buChar char="•"/>
            </a:pPr>
            <a:r>
              <a:rPr lang="en-US" sz="2000" dirty="0"/>
              <a:t>Even hard to do, invisible characteristic is more accurate and unique.</a:t>
            </a:r>
          </a:p>
          <a:p>
            <a:r>
              <a:rPr lang="en-US" sz="2000" dirty="0"/>
              <a:t> </a:t>
            </a:r>
          </a:p>
          <a:p>
            <a:pPr marL="342900" indent="-342900">
              <a:buFont typeface="Arial" panose="020B0604020202020204" pitchFamily="34" charset="0"/>
              <a:buChar char="•"/>
            </a:pPr>
            <a:r>
              <a:rPr lang="en-US" sz="2000" dirty="0"/>
              <a:t>In invisible characteristic, using DNA, finger, face, and any of human part that could be used as an identity. </a:t>
            </a:r>
          </a:p>
          <a:p>
            <a:pPr marL="342900" indent="-342900">
              <a:buFont typeface="Arial" panose="020B0604020202020204" pitchFamily="34" charset="0"/>
              <a:buChar char="•"/>
            </a:pPr>
            <a:r>
              <a:rPr lang="en-US" sz="2000" dirty="0"/>
              <a:t>So, every human has their own information that differs to others. </a:t>
            </a:r>
          </a:p>
          <a:p>
            <a:endParaRPr lang="en-US" sz="2000" dirty="0"/>
          </a:p>
          <a:p>
            <a:pPr marL="342900" indent="-342900">
              <a:buFont typeface="Arial" panose="020B0604020202020204" pitchFamily="34" charset="0"/>
              <a:buChar char="•"/>
            </a:pPr>
            <a:r>
              <a:rPr lang="en-US" sz="2000" dirty="0"/>
              <a:t>In study research, this knowledge called by Biometric System.</a:t>
            </a:r>
          </a:p>
          <a:p>
            <a:r>
              <a:rPr lang="en-US" sz="2000" dirty="0"/>
              <a:t> </a:t>
            </a:r>
          </a:p>
          <a:p>
            <a:pPr marL="342900" indent="-342900">
              <a:buFont typeface="Arial" panose="020B0604020202020204" pitchFamily="34" charset="0"/>
              <a:buChar char="•"/>
            </a:pPr>
            <a:r>
              <a:rPr lang="en-US" sz="2000" dirty="0"/>
              <a:t>Biometric system provides automatic identification of an individual based on an unique feature or </a:t>
            </a:r>
            <a:r>
              <a:rPr lang="en-IN" sz="2000" dirty="0"/>
              <a:t>characteristic</a:t>
            </a:r>
          </a:p>
        </p:txBody>
      </p:sp>
    </p:spTree>
    <p:extLst>
      <p:ext uri="{BB962C8B-B14F-4D97-AF65-F5344CB8AC3E}">
        <p14:creationId xmlns:p14="http://schemas.microsoft.com/office/powerpoint/2010/main" val="4287433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A3AC1C-EAE3-52A5-80D4-05A4EAA8FEEF}"/>
              </a:ext>
            </a:extLst>
          </p:cNvPr>
          <p:cNvSpPr txBox="1"/>
          <p:nvPr/>
        </p:nvSpPr>
        <p:spPr>
          <a:xfrm>
            <a:off x="688259" y="1111045"/>
            <a:ext cx="5742039" cy="646331"/>
          </a:xfrm>
          <a:prstGeom prst="rect">
            <a:avLst/>
          </a:prstGeom>
          <a:noFill/>
        </p:spPr>
        <p:txBody>
          <a:bodyPr wrap="square" rtlCol="0">
            <a:spAutoFit/>
          </a:bodyPr>
          <a:lstStyle/>
          <a:p>
            <a:r>
              <a:rPr lang="en-US" sz="3600" b="1" u="sng" dirty="0">
                <a:latin typeface="Arial Rounded MT Bold" panose="020F0704030504030204" pitchFamily="34" charset="0"/>
              </a:rPr>
              <a:t>WHY IS IT IMPORTANT?</a:t>
            </a:r>
            <a:endParaRPr lang="en-IN" sz="3600" b="1" u="sng" dirty="0">
              <a:latin typeface="Arial Rounded MT Bold" panose="020F0704030504030204" pitchFamily="34" charset="0"/>
            </a:endParaRPr>
          </a:p>
        </p:txBody>
      </p:sp>
      <p:sp>
        <p:nvSpPr>
          <p:cNvPr id="3" name="TextBox 2">
            <a:extLst>
              <a:ext uri="{FF2B5EF4-FFF2-40B4-BE49-F238E27FC236}">
                <a16:creationId xmlns:a16="http://schemas.microsoft.com/office/drawing/2014/main" id="{1A987CBB-A894-8071-4ED3-AA9C1B212091}"/>
              </a:ext>
            </a:extLst>
          </p:cNvPr>
          <p:cNvSpPr txBox="1"/>
          <p:nvPr/>
        </p:nvSpPr>
        <p:spPr>
          <a:xfrm>
            <a:off x="688259" y="2300749"/>
            <a:ext cx="8613058" cy="160043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b="1" dirty="0"/>
              <a:t>Hamming Cut Matching Algorithm</a:t>
            </a:r>
            <a:r>
              <a:rPr lang="en-US" sz="2000" dirty="0"/>
              <a:t> is a significant computational tool with diverse applications due to its ability to efficiently compare and match patterns based on Hamming distance—a measure of dissimilarity between two strings of equal length. Here's why it's important and where it's applied:</a:t>
            </a:r>
          </a:p>
          <a:p>
            <a:endParaRPr lang="en-IN" dirty="0"/>
          </a:p>
        </p:txBody>
      </p:sp>
    </p:spTree>
    <p:extLst>
      <p:ext uri="{BB962C8B-B14F-4D97-AF65-F5344CB8AC3E}">
        <p14:creationId xmlns:p14="http://schemas.microsoft.com/office/powerpoint/2010/main" val="210596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652D87-717E-534F-687F-67880310CC50}"/>
              </a:ext>
            </a:extLst>
          </p:cNvPr>
          <p:cNvSpPr txBox="1"/>
          <p:nvPr/>
        </p:nvSpPr>
        <p:spPr>
          <a:xfrm>
            <a:off x="786581" y="1152893"/>
            <a:ext cx="3687097" cy="646331"/>
          </a:xfrm>
          <a:prstGeom prst="rect">
            <a:avLst/>
          </a:prstGeom>
          <a:noFill/>
        </p:spPr>
        <p:txBody>
          <a:bodyPr wrap="square" rtlCol="0">
            <a:spAutoFit/>
          </a:bodyPr>
          <a:lstStyle/>
          <a:p>
            <a:r>
              <a:rPr lang="en-US" sz="3600" b="1" u="sng" dirty="0">
                <a:latin typeface="Arial Rounded MT Bold" panose="020F0704030504030204" pitchFamily="34" charset="0"/>
              </a:rPr>
              <a:t>IMPORTANCE</a:t>
            </a:r>
            <a:endParaRPr lang="en-IN" sz="3600" b="1" u="sng" dirty="0">
              <a:latin typeface="Arial Rounded MT Bold" panose="020F0704030504030204" pitchFamily="34" charset="0"/>
            </a:endParaRPr>
          </a:p>
        </p:txBody>
      </p:sp>
      <p:sp>
        <p:nvSpPr>
          <p:cNvPr id="3" name="TextBox 2">
            <a:extLst>
              <a:ext uri="{FF2B5EF4-FFF2-40B4-BE49-F238E27FC236}">
                <a16:creationId xmlns:a16="http://schemas.microsoft.com/office/drawing/2014/main" id="{99F812F2-F145-EF10-C8AE-8C69A26D9DA7}"/>
              </a:ext>
            </a:extLst>
          </p:cNvPr>
          <p:cNvSpPr txBox="1"/>
          <p:nvPr/>
        </p:nvSpPr>
        <p:spPr>
          <a:xfrm>
            <a:off x="786581" y="2458064"/>
            <a:ext cx="8809703" cy="2923877"/>
          </a:xfrm>
          <a:prstGeom prst="rect">
            <a:avLst/>
          </a:prstGeom>
          <a:noFill/>
        </p:spPr>
        <p:txBody>
          <a:bodyPr wrap="square" rtlCol="0">
            <a:spAutoFit/>
          </a:bodyPr>
          <a:lstStyle/>
          <a:p>
            <a:pPr marL="285750" indent="-285750">
              <a:buFont typeface="Arial" panose="020B0604020202020204" pitchFamily="34" charset="0"/>
              <a:buChar char="•"/>
            </a:pPr>
            <a:r>
              <a:rPr lang="en-IN" sz="2400" b="1" u="sng" dirty="0"/>
              <a:t>Efficiency in Pattern Matching</a:t>
            </a:r>
            <a:r>
              <a:rPr lang="en-IN" sz="2400" u="sng" dirty="0"/>
              <a:t>: </a:t>
            </a:r>
            <a:r>
              <a:rPr lang="en-US" sz="2000" dirty="0"/>
              <a:t>It excels in comparing large datasets by minimizing computational overhead, making it ideal for real-time applications.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IN" sz="2400" b="1" u="sng" dirty="0"/>
              <a:t>Error Detection and Correction</a:t>
            </a:r>
            <a:r>
              <a:rPr lang="en-IN" sz="2400" u="sng" dirty="0"/>
              <a:t>: </a:t>
            </a:r>
            <a:r>
              <a:rPr lang="en-US" sz="2000" dirty="0"/>
              <a:t>By identifying mismatches, it plays a crucial role in ensuring data integrity in communication systems</a:t>
            </a:r>
            <a:r>
              <a:rPr lang="en-US" sz="2400" dirty="0"/>
              <a:t>.</a:t>
            </a:r>
          </a:p>
          <a:p>
            <a:pPr marL="285750" indent="-285750">
              <a:buFont typeface="Arial" panose="020B0604020202020204" pitchFamily="34" charset="0"/>
              <a:buChar char="•"/>
            </a:pPr>
            <a:endParaRPr lang="en-US" sz="2400" u="sng" dirty="0"/>
          </a:p>
          <a:p>
            <a:pPr marL="285750" indent="-285750">
              <a:buFont typeface="Arial" panose="020B0604020202020204" pitchFamily="34" charset="0"/>
              <a:buChar char="•"/>
            </a:pPr>
            <a:r>
              <a:rPr lang="en-IN" sz="2400" b="1" u="sng" dirty="0"/>
              <a:t>Scalability</a:t>
            </a:r>
            <a:r>
              <a:rPr lang="en-IN" sz="2400" dirty="0"/>
              <a:t>:</a:t>
            </a:r>
            <a:r>
              <a:rPr lang="en-US" sz="2400" u="sng" dirty="0"/>
              <a:t> </a:t>
            </a:r>
            <a:r>
              <a:rPr lang="en-US" sz="2000" dirty="0"/>
              <a:t>Its adaptability to handle massive datasets makes it a preferred choice in fields requiring high-speed processing.</a:t>
            </a:r>
            <a:endParaRPr lang="en-IN" sz="2000" u="sng" dirty="0"/>
          </a:p>
        </p:txBody>
      </p:sp>
    </p:spTree>
    <p:extLst>
      <p:ext uri="{BB962C8B-B14F-4D97-AF65-F5344CB8AC3E}">
        <p14:creationId xmlns:p14="http://schemas.microsoft.com/office/powerpoint/2010/main" val="428295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13F85-899D-E40D-47AA-0D8110BFAC74}"/>
              </a:ext>
            </a:extLst>
          </p:cNvPr>
          <p:cNvSpPr txBox="1"/>
          <p:nvPr/>
        </p:nvSpPr>
        <p:spPr>
          <a:xfrm>
            <a:off x="717754" y="679725"/>
            <a:ext cx="4837471" cy="646331"/>
          </a:xfrm>
          <a:prstGeom prst="rect">
            <a:avLst/>
          </a:prstGeom>
          <a:noFill/>
        </p:spPr>
        <p:txBody>
          <a:bodyPr wrap="square" rtlCol="0">
            <a:spAutoFit/>
          </a:bodyPr>
          <a:lstStyle/>
          <a:p>
            <a:r>
              <a:rPr lang="en-US" sz="3600" b="1" u="sng" dirty="0">
                <a:latin typeface="Arial Rounded MT Bold" panose="020F0704030504030204" pitchFamily="34" charset="0"/>
              </a:rPr>
              <a:t>KEY APPLICATIONS</a:t>
            </a:r>
            <a:endParaRPr lang="en-IN" sz="3600" b="1" u="sng" dirty="0">
              <a:latin typeface="Arial Rounded MT Bold" panose="020F0704030504030204" pitchFamily="34" charset="0"/>
            </a:endParaRPr>
          </a:p>
        </p:txBody>
      </p:sp>
      <p:sp>
        <p:nvSpPr>
          <p:cNvPr id="3" name="TextBox 2">
            <a:extLst>
              <a:ext uri="{FF2B5EF4-FFF2-40B4-BE49-F238E27FC236}">
                <a16:creationId xmlns:a16="http://schemas.microsoft.com/office/drawing/2014/main" id="{FDD97FE7-E2C8-B7E0-8DF3-174C49AEB9F8}"/>
              </a:ext>
            </a:extLst>
          </p:cNvPr>
          <p:cNvSpPr txBox="1"/>
          <p:nvPr/>
        </p:nvSpPr>
        <p:spPr>
          <a:xfrm>
            <a:off x="717754" y="1779687"/>
            <a:ext cx="9045677" cy="5139869"/>
          </a:xfrm>
          <a:prstGeom prst="rect">
            <a:avLst/>
          </a:prstGeom>
          <a:noFill/>
        </p:spPr>
        <p:txBody>
          <a:bodyPr wrap="square" rtlCol="0">
            <a:spAutoFit/>
          </a:bodyPr>
          <a:lstStyle/>
          <a:p>
            <a:r>
              <a:rPr lang="en-US" sz="2400" b="1" u="sng" dirty="0"/>
              <a:t>Network Optimization</a:t>
            </a:r>
            <a:r>
              <a:rPr lang="en-US" sz="2400" u="sng" dirty="0"/>
              <a:t>:</a:t>
            </a:r>
          </a:p>
          <a:p>
            <a:pPr marL="342900" indent="-342900">
              <a:buFont typeface="Arial" panose="020B0604020202020204" pitchFamily="34" charset="0"/>
              <a:buChar char="•"/>
            </a:pPr>
            <a:r>
              <a:rPr lang="en-US" sz="2000" dirty="0"/>
              <a:t>Used in </a:t>
            </a:r>
            <a:r>
              <a:rPr lang="en-US" sz="2000" b="1" dirty="0"/>
              <a:t>routing algorithms</a:t>
            </a:r>
            <a:r>
              <a:rPr lang="en-US" sz="2000" dirty="0"/>
              <a:t> to optimize data flow and reduce latency.</a:t>
            </a:r>
          </a:p>
          <a:p>
            <a:pPr marL="342900" indent="-342900">
              <a:buFont typeface="Arial" panose="020B0604020202020204" pitchFamily="34" charset="0"/>
              <a:buChar char="•"/>
            </a:pPr>
            <a:r>
              <a:rPr lang="en-US" sz="2000" dirty="0"/>
              <a:t>Enhances </a:t>
            </a:r>
            <a:r>
              <a:rPr lang="en-US" sz="2000" b="1" dirty="0"/>
              <a:t>network reliability</a:t>
            </a:r>
            <a:r>
              <a:rPr lang="en-US" sz="2000" dirty="0"/>
              <a:t> by identifying and mitigating errors in data                transmission.    </a:t>
            </a:r>
          </a:p>
          <a:p>
            <a:endParaRPr lang="en-IN" dirty="0"/>
          </a:p>
          <a:p>
            <a:pPr>
              <a:buNone/>
            </a:pPr>
            <a:r>
              <a:rPr lang="en-US" sz="2400" b="1" u="sng" dirty="0"/>
              <a:t>Artificial Intelligence (AI)</a:t>
            </a:r>
            <a:r>
              <a:rPr lang="en-US" sz="2400" u="sng" dirty="0"/>
              <a:t>:</a:t>
            </a:r>
          </a:p>
          <a:p>
            <a:pPr marL="342900" indent="-342900">
              <a:buFont typeface="Arial" panose="020B0604020202020204" pitchFamily="34" charset="0"/>
              <a:buChar char="•"/>
            </a:pPr>
            <a:r>
              <a:rPr lang="en-US" sz="2000" dirty="0"/>
              <a:t>Facilitates </a:t>
            </a:r>
            <a:r>
              <a:rPr lang="en-US" sz="2000" b="1" dirty="0"/>
              <a:t>image and speech recognition</a:t>
            </a:r>
            <a:r>
              <a:rPr lang="en-US" sz="2000" dirty="0"/>
              <a:t> by comparing feature vectors.</a:t>
            </a:r>
          </a:p>
          <a:p>
            <a:pPr marL="342900" indent="-342900">
              <a:buFont typeface="Arial" panose="020B0604020202020204" pitchFamily="34" charset="0"/>
              <a:buChar char="•"/>
            </a:pPr>
            <a:r>
              <a:rPr lang="en-US" sz="2000" dirty="0"/>
              <a:t>Plays a role in </a:t>
            </a:r>
            <a:r>
              <a:rPr lang="en-US" sz="2000" b="1" dirty="0"/>
              <a:t>natural language processing</a:t>
            </a:r>
            <a:r>
              <a:rPr lang="en-US" sz="2000" dirty="0"/>
              <a:t> for tasks like text similarity and clustering.</a:t>
            </a:r>
          </a:p>
          <a:p>
            <a:pPr marL="342900" indent="-342900">
              <a:buFont typeface="Arial" panose="020B0604020202020204" pitchFamily="34" charset="0"/>
              <a:buChar char="•"/>
            </a:pPr>
            <a:endParaRPr lang="en-US" sz="2000" dirty="0"/>
          </a:p>
          <a:p>
            <a:pPr>
              <a:buNone/>
            </a:pPr>
            <a:r>
              <a:rPr lang="en-US" sz="2400" b="1" u="sng" dirty="0"/>
              <a:t>Bioinformatics</a:t>
            </a:r>
            <a:r>
              <a:rPr lang="en-US" sz="2400" u="sng" dirty="0"/>
              <a:t>:</a:t>
            </a:r>
          </a:p>
          <a:p>
            <a:pPr marL="342900" indent="-342900">
              <a:buFont typeface="Arial" panose="020B0604020202020204" pitchFamily="34" charset="0"/>
              <a:buChar char="•"/>
            </a:pPr>
            <a:r>
              <a:rPr lang="en-US" sz="2000" dirty="0"/>
              <a:t>Crucial in </a:t>
            </a:r>
            <a:r>
              <a:rPr lang="en-US" sz="2000" b="1" dirty="0"/>
              <a:t>DNA and protein sequence analysis</a:t>
            </a:r>
            <a:r>
              <a:rPr lang="en-US" sz="2000" dirty="0"/>
              <a:t>, helping identify genetic similarities and mutations.</a:t>
            </a:r>
          </a:p>
          <a:p>
            <a:pPr marL="342900" indent="-342900">
              <a:buFont typeface="Arial" panose="020B0604020202020204" pitchFamily="34" charset="0"/>
              <a:buChar char="•"/>
            </a:pPr>
            <a:r>
              <a:rPr lang="en-US" sz="2000" dirty="0"/>
              <a:t>Assists in </a:t>
            </a:r>
            <a:r>
              <a:rPr lang="en-US" sz="2000" b="1" dirty="0"/>
              <a:t>phylogenetic studies</a:t>
            </a:r>
            <a:r>
              <a:rPr lang="en-US" sz="2000" dirty="0"/>
              <a:t> to trace evolutionary relationships.</a:t>
            </a:r>
          </a:p>
          <a:p>
            <a:endParaRPr lang="en-US" sz="2000" dirty="0"/>
          </a:p>
          <a:p>
            <a:endParaRPr lang="en-IN" dirty="0"/>
          </a:p>
        </p:txBody>
      </p:sp>
    </p:spTree>
    <p:extLst>
      <p:ext uri="{BB962C8B-B14F-4D97-AF65-F5344CB8AC3E}">
        <p14:creationId xmlns:p14="http://schemas.microsoft.com/office/powerpoint/2010/main" val="268215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ED5792-18BB-CD7C-5995-83DAA13C9542}"/>
              </a:ext>
            </a:extLst>
          </p:cNvPr>
          <p:cNvSpPr txBox="1"/>
          <p:nvPr/>
        </p:nvSpPr>
        <p:spPr>
          <a:xfrm>
            <a:off x="747250" y="658761"/>
            <a:ext cx="4139381" cy="646331"/>
          </a:xfrm>
          <a:prstGeom prst="rect">
            <a:avLst/>
          </a:prstGeom>
          <a:noFill/>
        </p:spPr>
        <p:txBody>
          <a:bodyPr wrap="square" rtlCol="0">
            <a:spAutoFit/>
          </a:bodyPr>
          <a:lstStyle/>
          <a:p>
            <a:r>
              <a:rPr lang="en-US" sz="3600" b="1" u="sng" dirty="0">
                <a:latin typeface="Arial Rounded MT Bold" panose="020F0704030504030204" pitchFamily="34" charset="0"/>
              </a:rPr>
              <a:t>BASIC CONCEPT</a:t>
            </a:r>
            <a:endParaRPr lang="en-IN" sz="3600" b="1" u="sng" dirty="0">
              <a:latin typeface="Arial Rounded MT Bold" panose="020F0704030504030204" pitchFamily="34" charset="0"/>
            </a:endParaRPr>
          </a:p>
        </p:txBody>
      </p:sp>
      <p:sp>
        <p:nvSpPr>
          <p:cNvPr id="4" name="TextBox 3">
            <a:extLst>
              <a:ext uri="{FF2B5EF4-FFF2-40B4-BE49-F238E27FC236}">
                <a16:creationId xmlns:a16="http://schemas.microsoft.com/office/drawing/2014/main" id="{FA5A2675-BB7F-B493-AB40-178BD51679D3}"/>
              </a:ext>
            </a:extLst>
          </p:cNvPr>
          <p:cNvSpPr txBox="1"/>
          <p:nvPr/>
        </p:nvSpPr>
        <p:spPr>
          <a:xfrm>
            <a:off x="855406" y="1956619"/>
            <a:ext cx="8721213" cy="3877985"/>
          </a:xfrm>
          <a:prstGeom prst="rect">
            <a:avLst/>
          </a:prstGeom>
          <a:noFill/>
        </p:spPr>
        <p:txBody>
          <a:bodyPr wrap="square" rtlCol="0">
            <a:spAutoFit/>
          </a:bodyPr>
          <a:lstStyle/>
          <a:p>
            <a:r>
              <a:rPr lang="en-IN" sz="2400" b="1" u="sng" dirty="0"/>
              <a:t>1. Hamming Distance</a:t>
            </a:r>
          </a:p>
          <a:p>
            <a:endParaRPr lang="en-IN" sz="2400" b="1" u="sng" dirty="0"/>
          </a:p>
          <a:p>
            <a:r>
              <a:rPr lang="en-US" sz="2000" dirty="0"/>
              <a:t>The Hamming Distance measures the number of positions at which two strings of equal length differ. For instance:</a:t>
            </a:r>
          </a:p>
          <a:p>
            <a:endParaRPr lang="en-US" sz="2000" b="1" u="sng" dirty="0"/>
          </a:p>
          <a:p>
            <a:pPr marL="342900" indent="-342900">
              <a:buFont typeface="Arial" panose="020B0604020202020204" pitchFamily="34" charset="0"/>
              <a:buChar char="•"/>
            </a:pPr>
            <a:r>
              <a:rPr lang="en-IN" sz="2000" dirty="0"/>
              <a:t>Consider two binary strings: </a:t>
            </a:r>
            <a:r>
              <a:rPr lang="en-IN" sz="2000" b="1" u="sng" dirty="0"/>
              <a:t>10101</a:t>
            </a:r>
            <a:r>
              <a:rPr lang="en-IN" sz="2000" dirty="0"/>
              <a:t> and </a:t>
            </a:r>
            <a:r>
              <a:rPr lang="en-IN" sz="2000" b="1" u="sng" dirty="0"/>
              <a:t>11100</a:t>
            </a:r>
            <a:r>
              <a:rPr lang="en-IN" sz="2000" dirty="0"/>
              <a:t> </a:t>
            </a:r>
          </a:p>
          <a:p>
            <a:pPr marL="342900" indent="-342900">
              <a:buFont typeface="Arial" panose="020B0604020202020204" pitchFamily="34" charset="0"/>
              <a:buChar char="•"/>
            </a:pPr>
            <a:endParaRPr lang="en-IN" sz="2000" dirty="0"/>
          </a:p>
          <a:p>
            <a:pPr marL="342900" indent="-342900">
              <a:buFont typeface="Arial" panose="020B0604020202020204" pitchFamily="34" charset="0"/>
              <a:buChar char="•"/>
            </a:pPr>
            <a:r>
              <a:rPr lang="en-US" sz="2000" dirty="0"/>
              <a:t>The Hamming Distance is </a:t>
            </a:r>
            <a:r>
              <a:rPr lang="en-US" sz="2000" b="1" dirty="0"/>
              <a:t>3</a:t>
            </a:r>
            <a:r>
              <a:rPr lang="en-US" sz="2000" dirty="0"/>
              <a:t>, as they differ in the first, fourth, and fifth positions.</a:t>
            </a:r>
          </a:p>
          <a:p>
            <a:pPr marL="342900" indent="-342900">
              <a:buFont typeface="Arial" panose="020B0604020202020204" pitchFamily="34" charset="0"/>
              <a:buChar char="•"/>
            </a:pPr>
            <a:endParaRPr lang="en-US" sz="2000" dirty="0"/>
          </a:p>
          <a:p>
            <a:r>
              <a:rPr lang="en-US" sz="2000" dirty="0"/>
              <a:t>This concept is used in error detection and correction, like ensuring data integrity in digital communication.</a:t>
            </a:r>
            <a:endParaRPr lang="en-IN" sz="2000" dirty="0"/>
          </a:p>
          <a:p>
            <a:endParaRPr lang="en-IN" dirty="0"/>
          </a:p>
        </p:txBody>
      </p:sp>
    </p:spTree>
    <p:extLst>
      <p:ext uri="{BB962C8B-B14F-4D97-AF65-F5344CB8AC3E}">
        <p14:creationId xmlns:p14="http://schemas.microsoft.com/office/powerpoint/2010/main" val="2640173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633</TotalTime>
  <Words>1708</Words>
  <Application>Microsoft Office PowerPoint</Application>
  <PresentationFormat>Widescreen</PresentationFormat>
  <Paragraphs>236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Arial Rounded MT Bold</vt:lpstr>
      <vt:lpstr>Calibri</vt:lpstr>
      <vt:lpstr>Calibri Light</vt:lpstr>
      <vt:lpstr>Cooper Black</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&amp; disadvantages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singh</dc:creator>
  <cp:lastModifiedBy>amit singh</cp:lastModifiedBy>
  <cp:revision>3</cp:revision>
  <dcterms:created xsi:type="dcterms:W3CDTF">2025-03-20T04:21:21Z</dcterms:created>
  <dcterms:modified xsi:type="dcterms:W3CDTF">2025-03-30T14:26:54Z</dcterms:modified>
</cp:coreProperties>
</file>