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7"/>
  </p:notesMasterIdLst>
  <p:sldIdLst>
    <p:sldId id="256" r:id="rId5"/>
    <p:sldId id="257" r:id="rId6"/>
    <p:sldId id="258" r:id="rId7"/>
    <p:sldId id="263" r:id="rId8"/>
    <p:sldId id="271" r:id="rId9"/>
    <p:sldId id="272" r:id="rId10"/>
    <p:sldId id="260" r:id="rId11"/>
    <p:sldId id="265" r:id="rId12"/>
    <p:sldId id="267" r:id="rId13"/>
    <p:sldId id="273" r:id="rId14"/>
    <p:sldId id="274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C1F"/>
    <a:srgbClr val="903163"/>
    <a:srgbClr val="E1E1E1"/>
    <a:srgbClr val="AA2C71"/>
    <a:srgbClr val="A62C6F"/>
    <a:srgbClr val="F9E7F1"/>
    <a:srgbClr val="852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95F94-0189-4A23-9895-35FA752439AB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1C88-3939-4832-BAAB-091D6FA9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Delete this slide when you finish preparing the other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1C88-3939-4832-BAAB-091D6FA96E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9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64567" y="3085765"/>
            <a:ext cx="11262866" cy="3304800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8000">
                <a:schemeClr val="accent2">
                  <a:lumMod val="7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020431"/>
            <a:ext cx="10993549" cy="1475013"/>
          </a:xfrm>
          <a:effectLst/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D86AA0-B889-4FC0-8908-A1A591CF11C0}" type="datetime8">
              <a:rPr lang="en-US" smtClean="0"/>
              <a:pPr/>
              <a:t>07-Apr-20 3:49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white">
          <a:xfrm>
            <a:off x="447817" y="5141973"/>
            <a:ext cx="11298200" cy="127470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9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9E538E-6783-48BF-9DAA-8D73DA1DF735}" type="datetime8">
              <a:rPr lang="en-US" smtClean="0"/>
              <a:pPr/>
              <a:t>07-Apr-20 3:49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7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CD03-0ACB-4458-BBFE-1F9AEE665C1A}" type="datetime8">
              <a:rPr lang="en-US" smtClean="0"/>
              <a:t>07-Apr-20 3:49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3C994CB-2BC6-164B-80D4-304B4CB6D8C3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4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11B3-3F18-4FD1-BAEF-D15CC2EE16C2}" type="datetime8">
              <a:rPr lang="en-US" smtClean="0"/>
              <a:t>07-Apr-20 3:49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B5BE0FDB-DB48-E242-8A1F-5B06F79B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5655714" cy="524439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5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73724"/>
            <a:ext cx="5388785" cy="4958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04F6-55F4-45F8-BBB4-727BFFEADAA0}" type="datetime8">
              <a:rPr lang="en-US" smtClean="0"/>
              <a:t>07-Apr-20 3:49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2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7817" y="5141974"/>
            <a:ext cx="11290860" cy="1258827"/>
          </a:xfrm>
          <a:prstGeom prst="rect">
            <a:avLst/>
          </a:prstGeom>
          <a:gradFill flip="none" rotWithShape="1">
            <a:gsLst>
              <a:gs pos="100000">
                <a:srgbClr val="903163"/>
              </a:gs>
              <a:gs pos="60000">
                <a:schemeClr val="accent1">
                  <a:lumMod val="95000"/>
                  <a:lumOff val="5000"/>
                </a:schemeClr>
              </a:gs>
              <a:gs pos="1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20C59B-4134-42ED-BEFA-FCBF7FC8D035}" type="datetime8">
              <a:rPr lang="en-US" smtClean="0"/>
              <a:pPr/>
              <a:t>07-Apr-20 3:49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E2A5-5D3B-4ECC-9A5D-868F6C887DEE}" type="datetime8">
              <a:rPr lang="en-US" smtClean="0"/>
              <a:t>07-Apr-20 3:49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9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4551DAFA-20BD-4111-8F90-24432E23573D}" type="datetime8">
              <a:rPr lang="en-US" smtClean="0"/>
              <a:pPr/>
              <a:t>07-Apr-20 3:49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="" xmlns:a16="http://schemas.microsoft.com/office/drawing/2014/main" id="{6D289ABA-BA71-41AF-AA30-58CB8F426F6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45430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Content Placeholder 3">
            <a:extLst>
              <a:ext uri="{FF2B5EF4-FFF2-40B4-BE49-F238E27FC236}">
                <a16:creationId xmlns="" xmlns:a16="http://schemas.microsoft.com/office/drawing/2014/main" id="{C06DFC81-3912-4844-B25C-E1D7CBCD80A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0041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11556C46-FD2A-4916-B30C-DB066CAEA47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241852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E2328988-0888-4C1A-8F73-17D455B6F8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80115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81892BA-72AB-4029-BF58-4D6F90C436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62123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8E232301-6803-418F-8637-ABBAC64416D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9683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1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2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4551DAFA-20BD-4111-8F90-24432E23573D}" type="datetime8">
              <a:rPr lang="en-US" smtClean="0"/>
              <a:pPr/>
              <a:t>07-Apr-20 3:49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9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white">
          <a:xfrm>
            <a:off x="440683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1812-3FD3-44A5-B738-8F3425664C1B}" type="datetime8">
              <a:rPr lang="en-US" smtClean="0"/>
              <a:t>07-Apr-20 3:49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5CEC16FA-81A4-6F41-9FCE-6262A453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E2E361C1-C0E3-47DF-8509-372F2F8B74E4}" type="datetime8">
              <a:rPr lang="en-US" smtClean="0"/>
              <a:pPr/>
              <a:t>07-Apr-20 3:49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ZA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DFBB0525-CFF9-4A39-B5EA-5792539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E4BA81B-A36E-46D5-918F-749D311F4B4A}" type="datetime8">
              <a:rPr lang="en-US" smtClean="0"/>
              <a:t>07-Apr-20 3:49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C3056E-1632-4A65-A24F-3F10A1450A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7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E9EA0F-FD88-464F-99D9-0E151D11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74" y="818894"/>
            <a:ext cx="11281029" cy="2107185"/>
          </a:xfrm>
        </p:spPr>
        <p:txBody>
          <a:bodyPr anchor="ctr"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TO SIGN LANGUAGE TRANSLATOR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932A20C-8823-4E5C-BF21-C75BA56E76D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621792" y="3255264"/>
            <a:ext cx="11106911" cy="3145536"/>
          </a:xfrm>
        </p:spPr>
        <p:txBody>
          <a:bodyPr anchor="ctr">
            <a:noAutofit/>
          </a:bodyPr>
          <a:lstStyle/>
          <a:p>
            <a:pPr algn="l">
              <a:spcAft>
                <a:spcPts val="3000"/>
              </a:spcAft>
            </a:pPr>
            <a:endParaRPr lang="en-US" sz="1800" cap="none" dirty="0">
              <a:solidFill>
                <a:srgbClr val="FFFFFF"/>
              </a:solidFill>
            </a:endParaRPr>
          </a:p>
          <a:p>
            <a:pPr algn="l">
              <a:spcAft>
                <a:spcPts val="3000"/>
              </a:spcAft>
            </a:pPr>
            <a:endParaRPr lang="en-US" b="1" cap="none" dirty="0">
              <a:solidFill>
                <a:srgbClr val="FFFFFF"/>
              </a:solidFill>
            </a:endParaRPr>
          </a:p>
          <a:p>
            <a:pPr algn="l">
              <a:spcAft>
                <a:spcPts val="3000"/>
              </a:spcAft>
            </a:pPr>
            <a:endParaRPr lang="en-US" sz="2400" b="1" cap="none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3000"/>
              </a:spcAft>
            </a:pPr>
            <a:r>
              <a:rPr lang="en-US" sz="2400" b="1" cap="none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sz="2400" b="1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guidance of</a:t>
            </a:r>
            <a:r>
              <a:rPr lang="en-US" sz="2400" b="1" cap="none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US" b="1" cap="none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algn="l">
              <a:spcAft>
                <a:spcPts val="3000"/>
              </a:spcAft>
            </a:pPr>
            <a:r>
              <a:rPr lang="en-US" sz="2400" b="1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Ashish Kailashchandra Sharma                          </a:t>
            </a:r>
            <a:r>
              <a:rPr lang="en-US" sz="2200" b="1" cap="none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By:-  Ankit </a:t>
            </a:r>
            <a:r>
              <a:rPr lang="en-US" sz="2200" b="1" cap="none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Jha</a:t>
            </a:r>
            <a:r>
              <a:rPr lang="en-US" sz="2200" b="1" cap="none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Amit Singh,</a:t>
            </a:r>
          </a:p>
          <a:p>
            <a:pPr algn="l">
              <a:spcAft>
                <a:spcPts val="3000"/>
              </a:spcAft>
            </a:pPr>
            <a:r>
              <a:rPr lang="en-US" sz="2200" b="1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cap="none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Rahul Raj, Ankit Sinha</a:t>
            </a:r>
            <a:endParaRPr lang="en-US" sz="2200" b="1" cap="none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3000"/>
              </a:spcAft>
            </a:pPr>
            <a:r>
              <a:rPr lang="en-US" sz="2200" b="1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</a:t>
            </a:r>
            <a:r>
              <a:rPr lang="en-US" sz="2200" b="1" cap="none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b="1" cap="none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3000"/>
              </a:spcAft>
            </a:pPr>
            <a:r>
              <a:rPr lang="en-US" sz="1800" cap="none" dirty="0">
                <a:solidFill>
                  <a:srgbClr val="FFFFFF"/>
                </a:solidFill>
              </a:rPr>
              <a:t>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06037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6366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            </a:t>
            </a:r>
            <a:r>
              <a:rPr lang="en-US" b="1" dirty="0" smtClean="0">
                <a:latin typeface="Arial Narrow" panose="020B0606020202030204" pitchFamily="34" charset="0"/>
              </a:rPr>
              <a:t>Alphabet Representation</a:t>
            </a:r>
          </a:p>
          <a:p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4" y="2795207"/>
            <a:ext cx="10640910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5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</a:t>
            </a:r>
            <a:r>
              <a:rPr lang="en-US" b="1" dirty="0" smtClean="0">
                <a:latin typeface="Arial Narrow" panose="020B0606020202030204" pitchFamily="34" charset="0"/>
              </a:rPr>
              <a:t>Hearing impairment Assistant                                       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38" y="2550017"/>
            <a:ext cx="9710671" cy="417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8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278965"/>
            <a:ext cx="8510954" cy="15052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499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F94250-8D97-401F-A36C-5B5DB39DD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025" y="752308"/>
            <a:ext cx="10993549" cy="1475013"/>
          </a:xfrm>
        </p:spPr>
        <p:txBody>
          <a:bodyPr>
            <a:normAutofit/>
          </a:bodyPr>
          <a:lstStyle/>
          <a:p>
            <a:r>
              <a:rPr lang="en-US" sz="6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D55F7CC-C3DE-41F7-8BE1-39A9489FC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025" y="3108960"/>
            <a:ext cx="11311255" cy="3425951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IN" sz="1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025" y="2521201"/>
            <a:ext cx="11268582" cy="3905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report presents a MOBILE-BASED SIGN LANGUAGE TRANSLATION DEVICE for automatic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translation of Indian sign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into speech in English to assist the hearing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impaired people .    </a:t>
            </a:r>
            <a:r>
              <a:rPr lang="en-I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to communicate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hearing people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could be used as a translator for people that do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understand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language, avoiding by this way the intervention of an intermediate person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 communication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their natural way of speaking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gesture images are acquired using the inbuilt camera of the mobile phone; vision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analysis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performed in the operating system and provide speech output through the inbuilt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audio device.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able to recognize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handed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representations of alphabets (A-Z) and numbers (0-9).The results are found to be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consistent,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fairly high precision and accuracy.</a:t>
            </a:r>
          </a:p>
        </p:txBody>
      </p:sp>
    </p:spTree>
    <p:extLst>
      <p:ext uri="{BB962C8B-B14F-4D97-AF65-F5344CB8AC3E}">
        <p14:creationId xmlns:p14="http://schemas.microsoft.com/office/powerpoint/2010/main" val="23940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Teacher">
            <a:extLst>
              <a:ext uri="{FF2B5EF4-FFF2-40B4-BE49-F238E27FC236}">
                <a16:creationId xmlns=""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3" y="576234"/>
            <a:ext cx="1295179" cy="129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B13C35-702B-4BCE-824F-AAADB30905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3568" y="2315336"/>
            <a:ext cx="11029950" cy="4268343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natural way of communication of hearing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speech-impaired people.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sign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movement of one or both hands, accompanied with facial expression, which corresponds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 specific meaning.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deaf, hard of hearing and hearing signers can communicate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problems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amongst themselves, there is a serious challenge for the deaf community trying to integrate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educational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social and work environments.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goal of this project is to develop a new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vision based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for recognizing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translating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sign language to text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aims at listening to deaf, which means that it could be used as a translator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deaf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people that do not understand sign language, avoiding by this way the intervention of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intermediate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B9C974-1FBD-45F1-9D81-5427101D1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4586"/>
            <a:ext cx="11029615" cy="4065559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input on a Personal Digital Assistant(PDA) using python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audio to text using Google Speech API.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 for analysing grammatical structure of the sentence and establishing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Generator: ISL of input sentence using ISL grammar rules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Sign language with signing Avatar.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951106-A246-4D28-94E0-0BCD20C7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Graphic 4" descr="Stopwatch">
            <a:extLst>
              <a:ext uri="{FF2B5EF4-FFF2-40B4-BE49-F238E27FC236}">
                <a16:creationId xmlns="" xmlns:a16="http://schemas.microsoft.com/office/drawing/2014/main" id="{EDECF593-A2F8-4D73-A987-C3F058D1F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84" y="729658"/>
            <a:ext cx="1064065" cy="106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48" y="2181224"/>
            <a:ext cx="8950817" cy="454154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0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3" y="2181224"/>
            <a:ext cx="8899301" cy="445139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9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EBE25F-EA7E-41D8-8362-014D6953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 [1]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Matching for Automatic Sign Language Translation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LabVIEW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International Conference on Intelligent and Advanced Systems 2007 : This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automatic sign language translator, which is able to translate Malaysian sign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pattern-matching algorithm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is a visual language that is used by deaf people as their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mother tongue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Unlike acoustically conveyed sound patterns, sign language uses body language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 communication to fluidly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convey the thoughts of a person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 [4] In recent years, research has progressed steadily in regard to the use of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to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and render sign language. Technology is rapidly changing and improving the way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world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operates. Barriers for people who are hard hearing are diminishing as projects of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 two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decades have unfolded.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4E7AA8-036D-4F28-96BA-A52B66A3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STUDIES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 descr="Checklist">
            <a:extLst>
              <a:ext uri="{FF2B5EF4-FFF2-40B4-BE49-F238E27FC236}">
                <a16:creationId xmlns="" xmlns:a16="http://schemas.microsoft.com/office/drawing/2014/main" id="{DEF978AA-586E-4790-8E74-51E8F5CE4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648" y="729658"/>
            <a:ext cx="1089823" cy="108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14F641-0AA4-46DF-B52D-011067E2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45990"/>
            <a:ext cx="11029616" cy="988332"/>
          </a:xfrm>
        </p:spPr>
        <p:txBody>
          <a:bodyPr>
            <a:normAutofit/>
          </a:bodyPr>
          <a:lstStyle/>
          <a:p>
            <a:r>
              <a:rPr lang="en-Z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86B75F4-ECF0-452D-BB80-1416C7E14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information access and services to deaf people in Indian sign language.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743281F-51FF-4F76-8197-3F6219E359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scalable project which can be extended to capture whole vocabulary of ISL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manual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non-manual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c 8" descr="Head with Gears">
            <a:extLst>
              <a:ext uri="{FF2B5EF4-FFF2-40B4-BE49-F238E27FC236}">
                <a16:creationId xmlns="" xmlns:a16="http://schemas.microsoft.com/office/drawing/2014/main" id="{753F3215-AE85-4BAC-BB66-27697DDC5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3" y="745990"/>
            <a:ext cx="1002908" cy="10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306008" cy="84232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4400" b="1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sz="44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014" y="2166425"/>
            <a:ext cx="11137196" cy="3953022"/>
          </a:xfrm>
          <a:prstGeom prst="rect">
            <a:avLst/>
          </a:prstGeom>
          <a:solidFill>
            <a:schemeClr val="accent2">
              <a:alpha val="19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deaf people are usually deprived of normal communication with other people, they have to rely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or some visual communication. Now the interpreter cannot be available always, so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help eliminate the dependency on the interpreter.</a:t>
            </a:r>
          </a:p>
        </p:txBody>
      </p:sp>
      <p:pic>
        <p:nvPicPr>
          <p:cNvPr id="11" name="Graphic 4" descr="Eye">
            <a:extLst>
              <a:ext uri="{FF2B5EF4-FFF2-40B4-BE49-F238E27FC236}">
                <a16:creationId xmlns="" xmlns:a16="http://schemas.microsoft.com/office/drawing/2014/main" id="{CADF07AA-E7FE-4655-B1DD-FAA38D63E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2040" y="833206"/>
            <a:ext cx="815290" cy="815290"/>
          </a:xfrm>
          <a:prstGeom prst="rect">
            <a:avLst/>
          </a:prstGeom>
        </p:spPr>
      </p:pic>
      <p:pic>
        <p:nvPicPr>
          <p:cNvPr id="12" name="Graphic 6" descr="Headphones">
            <a:extLst>
              <a:ext uri="{FF2B5EF4-FFF2-40B4-BE49-F238E27FC236}">
                <a16:creationId xmlns="" xmlns:a16="http://schemas.microsoft.com/office/drawing/2014/main" id="{F635F5BA-C272-4069-B935-AC0C3709E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0616" y="905205"/>
            <a:ext cx="658087" cy="65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Custom 1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Looks Like Sounds Like_SL - v4" id="{49340C27-6B59-423E-9A21-D8403F920761}" vid="{33BFA150-A101-4C57-BCA6-BEC943E5B3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58AF07-9E42-47AF-83DF-C9E8FADF71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C4EF74-2977-4065-95FE-55F8E4B639D4}">
  <ds:schemaRefs>
    <ds:schemaRef ds:uri="http://purl.org/dc/dcmitype/"/>
    <ds:schemaRef ds:uri="fb0879af-3eba-417a-a55a-ffe6dcd6ca77"/>
    <ds:schemaRef ds:uri="http://purl.org/dc/terms/"/>
    <ds:schemaRef ds:uri="http://schemas.microsoft.com/sharepoint/v3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dc4bcd6-49db-4c07-9060-8acfc67cef9f"/>
  </ds:schemaRefs>
</ds:datastoreItem>
</file>

<file path=customXml/itemProps3.xml><?xml version="1.0" encoding="utf-8"?>
<ds:datastoreItem xmlns:ds="http://schemas.openxmlformats.org/officeDocument/2006/customXml" ds:itemID="{653253B1-1887-43EF-BBA6-7E1941C427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Looks like sounds like presentation</Template>
  <TotalTime>0</TotalTime>
  <Words>641</Words>
  <Application>Microsoft Office PowerPoint</Application>
  <PresentationFormat>Widescreen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Narrow</vt:lpstr>
      <vt:lpstr>Calibri</vt:lpstr>
      <vt:lpstr>Candara</vt:lpstr>
      <vt:lpstr>Times New Roman</vt:lpstr>
      <vt:lpstr>Wingdings</vt:lpstr>
      <vt:lpstr>Wingdings 2</vt:lpstr>
      <vt:lpstr>Dividend</vt:lpstr>
      <vt:lpstr>AUDIO TO SIGN LANGUAGE TRANSLATOR</vt:lpstr>
      <vt:lpstr>Abstract</vt:lpstr>
      <vt:lpstr>Introduction</vt:lpstr>
      <vt:lpstr>Methodology</vt:lpstr>
      <vt:lpstr>Work flow</vt:lpstr>
      <vt:lpstr>Process flow</vt:lpstr>
      <vt:lpstr>BACKGROUND STUDIES</vt:lpstr>
      <vt:lpstr>OBJECTIVES</vt:lpstr>
      <vt:lpstr>                      problem statement</vt:lpstr>
      <vt:lpstr>Implementation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2018-09-17T13:57:06Z</dcterms:created>
  <dcterms:modified xsi:type="dcterms:W3CDTF">2020-04-07T10:23:55Z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