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0"/>
  </p:notesMasterIdLst>
  <p:sldIdLst>
    <p:sldId id="256" r:id="rId5"/>
    <p:sldId id="257" r:id="rId6"/>
    <p:sldId id="258" r:id="rId7"/>
    <p:sldId id="260" r:id="rId8"/>
    <p:sldId id="267" r:id="rId9"/>
    <p:sldId id="265" r:id="rId10"/>
    <p:sldId id="270" r:id="rId11"/>
    <p:sldId id="271" r:id="rId12"/>
    <p:sldId id="272" r:id="rId13"/>
    <p:sldId id="264" r:id="rId14"/>
    <p:sldId id="266" r:id="rId15"/>
    <p:sldId id="268" r:id="rId16"/>
    <p:sldId id="273" r:id="rId17"/>
    <p:sldId id="274"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a:srgbClr val="2E0C1F"/>
    <a:srgbClr val="903163"/>
    <a:srgbClr val="AA2C71"/>
    <a:srgbClr val="A62C6F"/>
    <a:srgbClr val="F9E7F1"/>
    <a:srgbClr val="852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2"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95F94-0189-4A23-9895-35FA752439AB}" type="datetimeFigureOut">
              <a:rPr lang="en-US" smtClean="0"/>
              <a:t>12/19/2018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E1C88-3939-4832-BAAB-091D6FA96EB5}" type="slidenum">
              <a:rPr lang="en-US" smtClean="0"/>
              <a:t>‹#›</a:t>
            </a:fld>
            <a:endParaRPr lang="en-US"/>
          </a:p>
        </p:txBody>
      </p:sp>
    </p:spTree>
    <p:extLst>
      <p:ext uri="{BB962C8B-B14F-4D97-AF65-F5344CB8AC3E}">
        <p14:creationId xmlns:p14="http://schemas.microsoft.com/office/powerpoint/2010/main" val="13105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Delete this slide when you finish preparing the other slides.</a:t>
            </a:r>
          </a:p>
        </p:txBody>
      </p:sp>
      <p:sp>
        <p:nvSpPr>
          <p:cNvPr id="4" name="Slide Number Placeholder 3"/>
          <p:cNvSpPr>
            <a:spLocks noGrp="1"/>
          </p:cNvSpPr>
          <p:nvPr>
            <p:ph type="sldNum" sz="quarter" idx="10"/>
          </p:nvPr>
        </p:nvSpPr>
        <p:spPr/>
        <p:txBody>
          <a:bodyPr/>
          <a:lstStyle/>
          <a:p>
            <a:fld id="{012E1C88-3939-4832-BAAB-091D6FA96EB5}" type="slidenum">
              <a:rPr lang="en-US" smtClean="0"/>
              <a:t>1</a:t>
            </a:fld>
            <a:endParaRPr lang="en-US"/>
          </a:p>
        </p:txBody>
      </p:sp>
    </p:spTree>
    <p:extLst>
      <p:ext uri="{BB962C8B-B14F-4D97-AF65-F5344CB8AC3E}">
        <p14:creationId xmlns:p14="http://schemas.microsoft.com/office/powerpoint/2010/main" val="492598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464567" y="3085765"/>
            <a:ext cx="11262866" cy="3304800"/>
          </a:xfrm>
          <a:prstGeom prst="rect">
            <a:avLst/>
          </a:prstGeom>
          <a:gradFill flip="none" rotWithShape="1">
            <a:gsLst>
              <a:gs pos="100000">
                <a:schemeClr val="accent2"/>
              </a:gs>
              <a:gs pos="58000">
                <a:schemeClr val="accent2">
                  <a:lumMod val="7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99226" y="1020431"/>
            <a:ext cx="10993549" cy="1475013"/>
          </a:xfrm>
          <a:effectLst/>
        </p:spPr>
        <p:txBody>
          <a:bodyPr anchor="ctr" anchorCtr="0">
            <a:normAutofit/>
          </a:bodyPr>
          <a:lstStyle>
            <a:lvl1pPr algn="ct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ctr">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bg1"/>
                </a:solidFill>
              </a:defRPr>
            </a:lvl1pPr>
          </a:lstStyle>
          <a:p>
            <a:fld id="{77D86AA0-B889-4FC0-8908-A1A591CF11C0}" type="datetime8">
              <a:rPr lang="en-US" smtClean="0"/>
              <a:pPr/>
              <a:t>12/19/2018 11:33 AM</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bg1"/>
                </a:solidFill>
              </a:defRPr>
            </a:lvl1pPr>
          </a:lstStyle>
          <a:p>
            <a:r>
              <a:rPr lang="en-ZA"/>
              <a:t>ADD A FOOTER</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bg1"/>
                </a:solidFill>
              </a:defRPr>
            </a:lvl1pPr>
          </a:lstStyle>
          <a:p>
            <a:fld id="{C5C3056E-1632-4A65-A24F-3F10A1450A6E}" type="slidenum">
              <a:rPr lang="en-US" smtClean="0"/>
              <a:pPr/>
              <a:t>‹#›</a:t>
            </a:fld>
            <a:endParaRPr lang="en-US"/>
          </a:p>
        </p:txBody>
      </p:sp>
    </p:spTree>
    <p:extLst>
      <p:ext uri="{BB962C8B-B14F-4D97-AF65-F5344CB8AC3E}">
        <p14:creationId xmlns:p14="http://schemas.microsoft.com/office/powerpoint/2010/main" val="216884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bwMode="white">
          <a:xfrm>
            <a:off x="447817" y="5141973"/>
            <a:ext cx="11298200" cy="1274702"/>
          </a:xfrm>
          <a:prstGeom prst="rect">
            <a:avLst/>
          </a:prstGeom>
          <a:gradFill flip="none" rotWithShape="1">
            <a:gsLst>
              <a:gs pos="100000">
                <a:schemeClr val="accent2"/>
              </a:gs>
              <a:gs pos="59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599E538E-6783-48BF-9DAA-8D73DA1DF735}" type="datetime8">
              <a:rPr lang="en-US" smtClean="0"/>
              <a:pPr/>
              <a:t>12/19/2018 11:33 AM</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r>
              <a:rPr lang="en-ZA"/>
              <a:t>ADD A FOOTER</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C5C3056E-1632-4A65-A24F-3F10A1450A6E}" type="slidenum">
              <a:rPr lang="en-US" smtClean="0"/>
              <a:pPr/>
              <a:t>‹#›</a:t>
            </a:fld>
            <a:endParaRPr lang="en-US"/>
          </a:p>
        </p:txBody>
      </p:sp>
    </p:spTree>
    <p:extLst>
      <p:ext uri="{BB962C8B-B14F-4D97-AF65-F5344CB8AC3E}">
        <p14:creationId xmlns:p14="http://schemas.microsoft.com/office/powerpoint/2010/main" val="141697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DE2CD03-0ACB-4458-BBFE-1F9AEE665C1A}" type="datetime8">
              <a:rPr lang="en-US" smtClean="0"/>
              <a:t>12/19/2018 11:33 AM</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C5C3056E-1632-4A65-A24F-3F10A1450A6E}" type="slidenum">
              <a:rPr lang="en-US" smtClean="0"/>
              <a:t>‹#›</a:t>
            </a:fld>
            <a:endParaRPr lang="en-US"/>
          </a:p>
        </p:txBody>
      </p:sp>
    </p:spTree>
    <p:extLst>
      <p:ext uri="{BB962C8B-B14F-4D97-AF65-F5344CB8AC3E}">
        <p14:creationId xmlns:p14="http://schemas.microsoft.com/office/powerpoint/2010/main" val="66921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C994CB-2BC6-164B-80D4-304B4CB6D8C3}"/>
              </a:ext>
            </a:extLst>
          </p:cNvPr>
          <p:cNvSpPr>
            <a:spLocks noChangeAspect="1"/>
          </p:cNvSpPr>
          <p:nvPr userDrawn="1"/>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4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D11B3-3F18-4FD1-BAEF-D15CC2EE16C2}" type="datetime8">
              <a:rPr lang="en-US" smtClean="0"/>
              <a:t>12/19/2018 11:33 AM</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smtClean="0"/>
              <a:t>‹#›</a:t>
            </a:fld>
            <a:endParaRPr lang="en-US"/>
          </a:p>
        </p:txBody>
      </p:sp>
      <p:sp>
        <p:nvSpPr>
          <p:cNvPr id="9" name="Title 1">
            <a:extLst>
              <a:ext uri="{FF2B5EF4-FFF2-40B4-BE49-F238E27FC236}">
                <a16:creationId xmlns:a16="http://schemas.microsoft.com/office/drawing/2014/main" id="{B5BE0FDB-DB48-E242-8A1F-5B06F79B404A}"/>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a:t>Click to edit Master title style</a:t>
            </a:r>
            <a:endParaRPr lang="en-US" dirty="0"/>
          </a:p>
        </p:txBody>
      </p:sp>
    </p:spTree>
    <p:extLst>
      <p:ext uri="{BB962C8B-B14F-4D97-AF65-F5344CB8AC3E}">
        <p14:creationId xmlns:p14="http://schemas.microsoft.com/office/powerpoint/2010/main" val="254665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mage and Caption">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5655714" cy="5244392"/>
          </a:xfrm>
          <a:prstGeom prst="rect">
            <a:avLst/>
          </a:prstGeom>
          <a:gradFill flip="none" rotWithShape="1">
            <a:gsLst>
              <a:gs pos="100000">
                <a:schemeClr val="accent2"/>
              </a:gs>
              <a:gs pos="65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295292" y="773724"/>
            <a:ext cx="5315516" cy="4958862"/>
          </a:xfrm>
        </p:spPr>
        <p:txBody>
          <a:bodyPr anchor="ctr" anchorCtr="0"/>
          <a:lstStyle>
            <a:lvl1pPr>
              <a:defRPr>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581192" y="773724"/>
            <a:ext cx="5388785" cy="49588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304F6-55F4-45F8-BBB4-727BFFEADAA0}" type="datetime8">
              <a:rPr lang="en-US" smtClean="0"/>
              <a:t>12/19/2018 11:33 AM</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smtClean="0"/>
              <a:t>‹#›</a:t>
            </a:fld>
            <a:endParaRPr lang="en-US"/>
          </a:p>
        </p:txBody>
      </p:sp>
    </p:spTree>
    <p:extLst>
      <p:ext uri="{BB962C8B-B14F-4D97-AF65-F5344CB8AC3E}">
        <p14:creationId xmlns:p14="http://schemas.microsoft.com/office/powerpoint/2010/main" val="63782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bwMode="white">
          <a:xfrm>
            <a:off x="447817" y="5141974"/>
            <a:ext cx="11290860" cy="1258827"/>
          </a:xfrm>
          <a:prstGeom prst="rect">
            <a:avLst/>
          </a:prstGeom>
          <a:gradFill flip="none" rotWithShape="1">
            <a:gsLst>
              <a:gs pos="100000">
                <a:srgbClr val="903163"/>
              </a:gs>
              <a:gs pos="60000">
                <a:schemeClr val="accent1">
                  <a:lumMod val="95000"/>
                  <a:lumOff val="5000"/>
                </a:schemeClr>
              </a:gs>
              <a:gs pos="100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3B20C59B-4134-42ED-BEFA-FCBF7FC8D035}" type="datetime8">
              <a:rPr lang="en-US" smtClean="0"/>
              <a:pPr/>
              <a:t>12/19/2018 11:33 AM</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en-ZA"/>
              <a:t>ADD A FOOTER</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5C3056E-1632-4A65-A24F-3F10A1450A6E}" type="slidenum">
              <a:rPr lang="en-US" smtClean="0"/>
              <a:pPr/>
              <a:t>‹#›</a:t>
            </a:fld>
            <a:endParaRPr lang="en-US"/>
          </a:p>
        </p:txBody>
      </p:sp>
    </p:spTree>
    <p:extLst>
      <p:ext uri="{BB962C8B-B14F-4D97-AF65-F5344CB8AC3E}">
        <p14:creationId xmlns:p14="http://schemas.microsoft.com/office/powerpoint/2010/main" val="24924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0AE2A5-5D3B-4ECC-9A5D-868F6C887DEE}" type="datetime8">
              <a:rPr lang="en-US" smtClean="0"/>
              <a:t>12/19/2018 11:33 AM</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C5C3056E-1632-4A65-A24F-3F10A1450A6E}" type="slidenum">
              <a:rPr lang="en-US" smtClean="0"/>
              <a:t>‹#›</a:t>
            </a:fld>
            <a:endParaRPr lang="en-US"/>
          </a:p>
        </p:txBody>
      </p:sp>
    </p:spTree>
    <p:extLst>
      <p:ext uri="{BB962C8B-B14F-4D97-AF65-F5344CB8AC3E}">
        <p14:creationId xmlns:p14="http://schemas.microsoft.com/office/powerpoint/2010/main" val="423696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a:t>Click to edit Master title style</a:t>
            </a:r>
            <a:endParaRPr lang="en-US" dirty="0"/>
          </a:p>
        </p:txBody>
      </p:sp>
      <p:sp>
        <p:nvSpPr>
          <p:cNvPr id="3" name="Text Placeholder 2"/>
          <p:cNvSpPr>
            <a:spLocks noGrp="1"/>
          </p:cNvSpPr>
          <p:nvPr>
            <p:ph type="body" idx="1"/>
          </p:nvPr>
        </p:nvSpPr>
        <p:spPr>
          <a:xfrm>
            <a:off x="67739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903163"/>
                </a:solidFill>
              </a:defRPr>
            </a:lvl1pPr>
          </a:lstStyle>
          <a:p>
            <a:fld id="{4551DAFA-20BD-4111-8F90-24432E23573D}" type="datetime8">
              <a:rPr lang="en-US" smtClean="0"/>
              <a:pPr/>
              <a:t>12/19/2018 11:33 AM</a:t>
            </a:fld>
            <a:endParaRPr lang="en-US"/>
          </a:p>
        </p:txBody>
      </p:sp>
      <p:sp>
        <p:nvSpPr>
          <p:cNvPr id="8" name="Footer Placeholder 7"/>
          <p:cNvSpPr>
            <a:spLocks noGrp="1"/>
          </p:cNvSpPr>
          <p:nvPr>
            <p:ph type="ftr" sz="quarter" idx="11"/>
          </p:nvPr>
        </p:nvSpPr>
        <p:spPr>
          <a:xfrm>
            <a:off x="581192" y="5951811"/>
            <a:ext cx="6917210" cy="365125"/>
          </a:xfrm>
        </p:spPr>
        <p:txBody>
          <a:bodyPr/>
          <a:lstStyle>
            <a:lvl1pPr>
              <a:defRPr>
                <a:solidFill>
                  <a:srgbClr val="903163"/>
                </a:solidFill>
              </a:defRPr>
            </a:lvl1pPr>
          </a:lstStyle>
          <a:p>
            <a:r>
              <a:rPr lang="en-ZA"/>
              <a:t>ADD A FOOTER</a:t>
            </a:r>
            <a:endParaRPr lang="en-US" dirty="0"/>
          </a:p>
        </p:txBody>
      </p:sp>
      <p:sp>
        <p:nvSpPr>
          <p:cNvPr id="23" name="Content Placeholder 3">
            <a:extLst>
              <a:ext uri="{FF2B5EF4-FFF2-40B4-BE49-F238E27FC236}">
                <a16:creationId xmlns:a16="http://schemas.microsoft.com/office/drawing/2014/main" id="{6D289ABA-BA71-41AF-AA30-58CB8F426F6C}"/>
              </a:ext>
            </a:extLst>
          </p:cNvPr>
          <p:cNvSpPr>
            <a:spLocks noGrp="1"/>
          </p:cNvSpPr>
          <p:nvPr>
            <p:ph sz="half" idx="15"/>
          </p:nvPr>
        </p:nvSpPr>
        <p:spPr>
          <a:xfrm>
            <a:off x="8145430"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smtClean="0"/>
              <a:pPr/>
              <a:t>‹#›</a:t>
            </a:fld>
            <a:endParaRPr lang="en-US"/>
          </a:p>
        </p:txBody>
      </p:sp>
      <p:sp>
        <p:nvSpPr>
          <p:cNvPr id="22" name="Content Placeholder 3">
            <a:extLst>
              <a:ext uri="{FF2B5EF4-FFF2-40B4-BE49-F238E27FC236}">
                <a16:creationId xmlns:a16="http://schemas.microsoft.com/office/drawing/2014/main" id="{C06DFC81-3912-4844-B25C-E1D7CBCD80A0}"/>
              </a:ext>
            </a:extLst>
          </p:cNvPr>
          <p:cNvSpPr>
            <a:spLocks noGrp="1"/>
          </p:cNvSpPr>
          <p:nvPr>
            <p:ph sz="half" idx="14"/>
          </p:nvPr>
        </p:nvSpPr>
        <p:spPr>
          <a:xfrm>
            <a:off x="440041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
            <a:extLst>
              <a:ext uri="{FF2B5EF4-FFF2-40B4-BE49-F238E27FC236}">
                <a16:creationId xmlns:a16="http://schemas.microsoft.com/office/drawing/2014/main" id="{11556C46-FD2A-4916-B30C-DB066CAEA471}"/>
              </a:ext>
            </a:extLst>
          </p:cNvPr>
          <p:cNvSpPr>
            <a:spLocks noGrp="1"/>
          </p:cNvSpPr>
          <p:nvPr>
            <p:ph type="body" idx="16"/>
          </p:nvPr>
        </p:nvSpPr>
        <p:spPr>
          <a:xfrm>
            <a:off x="8241852"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19" name="Straight Connector 18">
            <a:extLst>
              <a:ext uri="{FF2B5EF4-FFF2-40B4-BE49-F238E27FC236}">
                <a16:creationId xmlns:a16="http://schemas.microsoft.com/office/drawing/2014/main" id="{E2328988-0888-4C1A-8F73-17D455B6F882}"/>
              </a:ext>
              <a:ext uri="{C183D7F6-B498-43B3-948B-1728B52AA6E4}">
                <adec:decorative xmlns:adec="http://schemas.microsoft.com/office/drawing/2017/decorative" val="1"/>
              </a:ext>
            </a:extLst>
          </p:cNvPr>
          <p:cNvCxnSpPr>
            <a:cxnSpLocks/>
          </p:cNvCxnSpPr>
          <p:nvPr userDrawn="1"/>
        </p:nvCxnSpPr>
        <p:spPr>
          <a:xfrm>
            <a:off x="4180115"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cxnSp>
        <p:nvCxnSpPr>
          <p:cNvPr id="20" name="Straight Connector 19">
            <a:extLst>
              <a:ext uri="{FF2B5EF4-FFF2-40B4-BE49-F238E27FC236}">
                <a16:creationId xmlns:a16="http://schemas.microsoft.com/office/drawing/2014/main" id="{D81892BA-72AB-4029-BF58-4D6F90C43628}"/>
              </a:ext>
              <a:ext uri="{C183D7F6-B498-43B3-948B-1728B52AA6E4}">
                <adec:decorative xmlns:adec="http://schemas.microsoft.com/office/drawing/2017/decorative" val="1"/>
              </a:ext>
            </a:extLst>
          </p:cNvPr>
          <p:cNvCxnSpPr>
            <a:cxnSpLocks/>
          </p:cNvCxnSpPr>
          <p:nvPr userDrawn="1"/>
        </p:nvCxnSpPr>
        <p:spPr>
          <a:xfrm>
            <a:off x="7962123"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sp>
        <p:nvSpPr>
          <p:cNvPr id="21" name="Text Placeholder 2">
            <a:extLst>
              <a:ext uri="{FF2B5EF4-FFF2-40B4-BE49-F238E27FC236}">
                <a16:creationId xmlns:a16="http://schemas.microsoft.com/office/drawing/2014/main" id="{8E232301-6803-418F-8637-ABBAC64416DA}"/>
              </a:ext>
            </a:extLst>
          </p:cNvPr>
          <p:cNvSpPr>
            <a:spLocks noGrp="1"/>
          </p:cNvSpPr>
          <p:nvPr>
            <p:ph type="body" idx="13"/>
          </p:nvPr>
        </p:nvSpPr>
        <p:spPr>
          <a:xfrm>
            <a:off x="449683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57119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a:t>Click to edit Master title style</a:t>
            </a:r>
            <a:endParaRPr lang="en-US" dirty="0"/>
          </a:p>
        </p:txBody>
      </p:sp>
      <p:sp>
        <p:nvSpPr>
          <p:cNvPr id="3" name="Text Placeholder 2"/>
          <p:cNvSpPr>
            <a:spLocks noGrp="1"/>
          </p:cNvSpPr>
          <p:nvPr>
            <p:ph type="body" idx="1"/>
          </p:nvPr>
        </p:nvSpPr>
        <p:spPr>
          <a:xfrm>
            <a:off x="581193" y="2250892"/>
            <a:ext cx="5393102" cy="536005"/>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707" y="2250892"/>
            <a:ext cx="5393102" cy="553373"/>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903163"/>
                </a:solidFill>
              </a:defRPr>
            </a:lvl1pPr>
          </a:lstStyle>
          <a:p>
            <a:fld id="{4551DAFA-20BD-4111-8F90-24432E23573D}" type="datetime8">
              <a:rPr lang="en-US" smtClean="0"/>
              <a:pPr/>
              <a:t>12/19/2018 11:33 AM</a:t>
            </a:fld>
            <a:endParaRPr lang="en-US"/>
          </a:p>
        </p:txBody>
      </p:sp>
      <p:sp>
        <p:nvSpPr>
          <p:cNvPr id="8" name="Footer Placeholder 7"/>
          <p:cNvSpPr>
            <a:spLocks noGrp="1"/>
          </p:cNvSpPr>
          <p:nvPr>
            <p:ph type="ftr" sz="quarter" idx="11"/>
          </p:nvPr>
        </p:nvSpPr>
        <p:spPr/>
        <p:txBody>
          <a:bodyPr/>
          <a:lstStyle>
            <a:lvl1pPr>
              <a:defRPr>
                <a:solidFill>
                  <a:srgbClr val="903163"/>
                </a:solidFill>
              </a:defRPr>
            </a:lvl1pPr>
          </a:lstStyle>
          <a:p>
            <a:r>
              <a:rPr lang="en-ZA"/>
              <a:t>ADD A FOOTER</a:t>
            </a:r>
            <a:endParaRPr lang="en-US" dirty="0"/>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smtClean="0"/>
              <a:pPr/>
              <a:t>‹#›</a:t>
            </a:fld>
            <a:endParaRPr lang="en-US"/>
          </a:p>
        </p:txBody>
      </p:sp>
    </p:spTree>
    <p:extLst>
      <p:ext uri="{BB962C8B-B14F-4D97-AF65-F5344CB8AC3E}">
        <p14:creationId xmlns:p14="http://schemas.microsoft.com/office/powerpoint/2010/main" val="241669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a:spLocks noChangeAspect="1"/>
          </p:cNvSpPr>
          <p:nvPr/>
        </p:nvSpPr>
        <p:spPr bwMode="white">
          <a:xfrm>
            <a:off x="440683"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Date Placeholder 2"/>
          <p:cNvSpPr>
            <a:spLocks noGrp="1"/>
          </p:cNvSpPr>
          <p:nvPr>
            <p:ph type="dt" sz="half" idx="10"/>
          </p:nvPr>
        </p:nvSpPr>
        <p:spPr/>
        <p:txBody>
          <a:bodyPr/>
          <a:lstStyle/>
          <a:p>
            <a:fld id="{357A1812-3FD3-44A5-B738-8F3425664C1B}" type="datetime8">
              <a:rPr lang="en-US" smtClean="0"/>
              <a:t>12/19/2018 11:33 AM</a:t>
            </a:fld>
            <a:endParaRPr lang="en-US"/>
          </a:p>
        </p:txBody>
      </p:sp>
      <p:sp>
        <p:nvSpPr>
          <p:cNvPr id="4" name="Footer Placeholder 3"/>
          <p:cNvSpPr>
            <a:spLocks noGrp="1"/>
          </p:cNvSpPr>
          <p:nvPr>
            <p:ph type="ftr" sz="quarter" idx="11"/>
          </p:nvPr>
        </p:nvSpPr>
        <p:spPr/>
        <p:txBody>
          <a:bodyPr/>
          <a:lstStyle/>
          <a:p>
            <a:r>
              <a:rPr lang="en-ZA" dirty="0"/>
              <a:t>ADD A FOOTER</a:t>
            </a:r>
            <a:endParaRPr lang="en-US" dirty="0"/>
          </a:p>
        </p:txBody>
      </p:sp>
      <p:sp>
        <p:nvSpPr>
          <p:cNvPr id="5" name="Slide Number Placeholder 4"/>
          <p:cNvSpPr>
            <a:spLocks noGrp="1"/>
          </p:cNvSpPr>
          <p:nvPr>
            <p:ph type="sldNum" sz="quarter" idx="12"/>
          </p:nvPr>
        </p:nvSpPr>
        <p:spPr/>
        <p:txBody>
          <a:bodyPr/>
          <a:lstStyle/>
          <a:p>
            <a:fld id="{C5C3056E-1632-4A65-A24F-3F10A1450A6E}" type="slidenum">
              <a:rPr lang="en-US" smtClean="0"/>
              <a:t>‹#›</a:t>
            </a:fld>
            <a:endParaRPr lang="en-US"/>
          </a:p>
        </p:txBody>
      </p:sp>
      <p:sp>
        <p:nvSpPr>
          <p:cNvPr id="9" name="Title 1">
            <a:extLst>
              <a:ext uri="{FF2B5EF4-FFF2-40B4-BE49-F238E27FC236}">
                <a16:creationId xmlns:a16="http://schemas.microsoft.com/office/drawing/2014/main" id="{5CEC16FA-81A4-6F41-9FCE-6262A4533E5C}"/>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a:t>Click to edit Master title style</a:t>
            </a:r>
            <a:endParaRPr lang="en-US" dirty="0"/>
          </a:p>
        </p:txBody>
      </p:sp>
    </p:spTree>
    <p:extLst>
      <p:ext uri="{BB962C8B-B14F-4D97-AF65-F5344CB8AC3E}">
        <p14:creationId xmlns:p14="http://schemas.microsoft.com/office/powerpoint/2010/main" val="154544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903163"/>
                </a:solidFill>
              </a:defRPr>
            </a:lvl1pPr>
          </a:lstStyle>
          <a:p>
            <a:fld id="{E2E361C1-C0E3-47DF-8509-372F2F8B74E4}" type="datetime8">
              <a:rPr lang="en-US" smtClean="0"/>
              <a:pPr/>
              <a:t>12/19/2018 11:33 AM</a:t>
            </a:fld>
            <a:endParaRPr lang="en-US"/>
          </a:p>
        </p:txBody>
      </p:sp>
      <p:sp>
        <p:nvSpPr>
          <p:cNvPr id="3" name="Footer Placeholder 2"/>
          <p:cNvSpPr>
            <a:spLocks noGrp="1"/>
          </p:cNvSpPr>
          <p:nvPr>
            <p:ph type="ftr" sz="quarter" idx="11"/>
          </p:nvPr>
        </p:nvSpPr>
        <p:spPr/>
        <p:txBody>
          <a:bodyPr/>
          <a:lstStyle>
            <a:lvl1pPr>
              <a:defRPr>
                <a:solidFill>
                  <a:srgbClr val="903163"/>
                </a:solidFill>
              </a:defRPr>
            </a:lvl1pPr>
          </a:lstStyle>
          <a:p>
            <a:r>
              <a:rPr lang="en-ZA"/>
              <a:t>ADD A FOOTER</a:t>
            </a:r>
            <a:endParaRPr lang="en-US" dirty="0"/>
          </a:p>
        </p:txBody>
      </p:sp>
      <p:sp>
        <p:nvSpPr>
          <p:cNvPr id="4" name="Slide Number Placeholder 3"/>
          <p:cNvSpPr>
            <a:spLocks noGrp="1"/>
          </p:cNvSpPr>
          <p:nvPr>
            <p:ph type="sldNum" sz="quarter" idx="12"/>
          </p:nvPr>
        </p:nvSpPr>
        <p:spPr/>
        <p:txBody>
          <a:bodyPr/>
          <a:lstStyle>
            <a:lvl1pPr>
              <a:defRPr>
                <a:solidFill>
                  <a:srgbClr val="903163"/>
                </a:solidFill>
              </a:defRPr>
            </a:lvl1pPr>
          </a:lstStyle>
          <a:p>
            <a:fld id="{C5C3056E-1632-4A65-A24F-3F10A1450A6E}" type="slidenum">
              <a:rPr lang="en-US" smtClean="0"/>
              <a:pPr/>
              <a:t>‹#›</a:t>
            </a:fld>
            <a:endParaRPr lang="en-US"/>
          </a:p>
        </p:txBody>
      </p:sp>
      <p:sp>
        <p:nvSpPr>
          <p:cNvPr id="5" name="Title 4">
            <a:extLst>
              <a:ext uri="{FF2B5EF4-FFF2-40B4-BE49-F238E27FC236}">
                <a16:creationId xmlns:a16="http://schemas.microsoft.com/office/drawing/2014/main" id="{DFBB0525-CFF9-4A39-B5EA-579253994F6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586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flip="none" rotWithShape="1">
          <a:gsLst>
            <a:gs pos="0">
              <a:schemeClr val="bg1">
                <a:tint val="90000"/>
                <a:lumMod val="110000"/>
              </a:schemeClr>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chorCtr="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E4BA81B-A36E-46D5-918F-749D311F4B4A}" type="datetime8">
              <a:rPr lang="en-US" smtClean="0"/>
              <a:t>12/19/2018 11:33 AM</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ZA" dirty="0"/>
              <a:t>ADD A FOOTER</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C3056E-1632-4A65-A24F-3F10A1450A6E}"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0731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73" r:id="rId7"/>
    <p:sldLayoutId id="2147483666" r:id="rId8"/>
    <p:sldLayoutId id="2147483667" r:id="rId9"/>
    <p:sldLayoutId id="2147483668" r:id="rId10"/>
    <p:sldLayoutId id="214748366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accent4">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EA0F-FD88-464F-99D9-0E151D11E785}"/>
              </a:ext>
            </a:extLst>
          </p:cNvPr>
          <p:cNvSpPr>
            <a:spLocks noGrp="1"/>
          </p:cNvSpPr>
          <p:nvPr>
            <p:ph type="ctrTitle"/>
          </p:nvPr>
        </p:nvSpPr>
        <p:spPr>
          <a:xfrm>
            <a:off x="447674" y="818894"/>
            <a:ext cx="11281029" cy="2107185"/>
          </a:xfrm>
        </p:spPr>
        <p:txBody>
          <a:bodyPr anchor="ctr">
            <a:normAutofit fontScale="90000"/>
          </a:bodyPr>
          <a:lstStyle/>
          <a:p>
            <a:r>
              <a:rPr lang="en-IN" dirty="0"/>
              <a:t>DATA COMPRESSION AND DECOMPRESSION USING</a:t>
            </a:r>
            <a:br>
              <a:rPr lang="en-IN" dirty="0"/>
            </a:br>
            <a:r>
              <a:rPr lang="en-IN" dirty="0"/>
              <a:t>LEMPEL-ZIV-WELCH TECHNIQUE</a:t>
            </a:r>
            <a:endParaRPr lang="en-US" sz="4000" dirty="0"/>
          </a:p>
        </p:txBody>
      </p:sp>
      <p:sp>
        <p:nvSpPr>
          <p:cNvPr id="3" name="Subtitl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621792" y="3255264"/>
            <a:ext cx="11106911" cy="2706625"/>
          </a:xfrm>
        </p:spPr>
        <p:txBody>
          <a:bodyPr anchor="ctr">
            <a:noAutofit/>
          </a:bodyPr>
          <a:lstStyle/>
          <a:p>
            <a:pPr algn="l">
              <a:spcAft>
                <a:spcPts val="3000"/>
              </a:spcAft>
            </a:pPr>
            <a:endParaRPr lang="en-US" sz="1800" cap="none" dirty="0">
              <a:solidFill>
                <a:srgbClr val="FFFFFF"/>
              </a:solidFill>
            </a:endParaRPr>
          </a:p>
          <a:p>
            <a:pPr algn="l">
              <a:spcAft>
                <a:spcPts val="3000"/>
              </a:spcAft>
            </a:pPr>
            <a:endParaRPr lang="en-US" b="1" cap="none" dirty="0">
              <a:solidFill>
                <a:srgbClr val="FFFFFF"/>
              </a:solidFill>
            </a:endParaRPr>
          </a:p>
          <a:p>
            <a:pPr algn="l">
              <a:spcAft>
                <a:spcPts val="3000"/>
              </a:spcAft>
            </a:pPr>
            <a:r>
              <a:rPr lang="en-US" b="1" cap="none" dirty="0">
                <a:solidFill>
                  <a:srgbClr val="FFFFFF"/>
                </a:solidFill>
              </a:rPr>
              <a:t>Under the guidance of:-</a:t>
            </a:r>
          </a:p>
          <a:p>
            <a:pPr algn="l">
              <a:spcAft>
                <a:spcPts val="3000"/>
              </a:spcAft>
            </a:pPr>
            <a:r>
              <a:rPr lang="en-US" sz="2400" b="1" cap="none" dirty="0" err="1">
                <a:solidFill>
                  <a:srgbClr val="FFFFFF"/>
                </a:solidFill>
              </a:rPr>
              <a:t>Uppara</a:t>
            </a:r>
            <a:r>
              <a:rPr lang="en-US" sz="2400" b="1" cap="none" dirty="0">
                <a:solidFill>
                  <a:srgbClr val="FFFFFF"/>
                </a:solidFill>
              </a:rPr>
              <a:t> </a:t>
            </a:r>
            <a:r>
              <a:rPr lang="en-US" sz="2400" b="1" cap="none" dirty="0" err="1">
                <a:solidFill>
                  <a:srgbClr val="FFFFFF"/>
                </a:solidFill>
              </a:rPr>
              <a:t>Rajanikanth</a:t>
            </a:r>
            <a:r>
              <a:rPr lang="en-US" sz="2400" b="1" cap="none" dirty="0">
                <a:solidFill>
                  <a:srgbClr val="FFFFFF"/>
                </a:solidFill>
              </a:rPr>
              <a:t>                                                           </a:t>
            </a:r>
            <a:r>
              <a:rPr lang="en-US" b="1" cap="none" dirty="0">
                <a:solidFill>
                  <a:srgbClr val="FFFFFF"/>
                </a:solidFill>
              </a:rPr>
              <a:t>By:-  </a:t>
            </a:r>
            <a:r>
              <a:rPr lang="en-US" sz="2400" b="1" cap="none" dirty="0">
                <a:solidFill>
                  <a:srgbClr val="FFFFFF"/>
                </a:solidFill>
              </a:rPr>
              <a:t>Rahul Raj</a:t>
            </a:r>
          </a:p>
          <a:p>
            <a:pPr algn="l">
              <a:spcAft>
                <a:spcPts val="3000"/>
              </a:spcAft>
            </a:pPr>
            <a:r>
              <a:rPr lang="en-US" sz="2400" b="1" cap="none" dirty="0">
                <a:solidFill>
                  <a:srgbClr val="FFFFFF"/>
                </a:solidFill>
              </a:rPr>
              <a:t>                                                                                                         Amit Singh</a:t>
            </a:r>
          </a:p>
          <a:p>
            <a:pPr algn="l">
              <a:spcAft>
                <a:spcPts val="3000"/>
              </a:spcAft>
            </a:pPr>
            <a:r>
              <a:rPr lang="en-US" sz="2400" b="1" cap="none" dirty="0">
                <a:solidFill>
                  <a:srgbClr val="FFFFFF"/>
                </a:solidFill>
              </a:rPr>
              <a:t>                                                                                                         Ankit Sinha</a:t>
            </a:r>
          </a:p>
          <a:p>
            <a:pPr algn="l">
              <a:spcAft>
                <a:spcPts val="3000"/>
              </a:spcAft>
            </a:pPr>
            <a:r>
              <a:rPr lang="en-US" sz="1800" cap="none" dirty="0">
                <a:solidFill>
                  <a:srgbClr val="FFFFFF"/>
                </a:solidFill>
              </a:rPr>
              <a:t>                                                                                                                           </a:t>
            </a:r>
          </a:p>
        </p:txBody>
      </p:sp>
    </p:spTree>
    <p:extLst>
      <p:ext uri="{BB962C8B-B14F-4D97-AF65-F5344CB8AC3E}">
        <p14:creationId xmlns:p14="http://schemas.microsoft.com/office/powerpoint/2010/main" val="18060378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hidden="1">
            <a:extLst>
              <a:ext uri="{FF2B5EF4-FFF2-40B4-BE49-F238E27FC236}">
                <a16:creationId xmlns:a16="http://schemas.microsoft.com/office/drawing/2014/main" id="{CBDFB4F4-4B56-4A80-946F-ECAE3B90CCEA}"/>
              </a:ext>
            </a:extLst>
          </p:cNvPr>
          <p:cNvSpPr>
            <a:spLocks noGrp="1"/>
          </p:cNvSpPr>
          <p:nvPr>
            <p:ph type="ctrTitle"/>
          </p:nvPr>
        </p:nvSpPr>
        <p:spPr/>
        <p:txBody>
          <a:bodyPr/>
          <a:lstStyle/>
          <a:p>
            <a:r>
              <a:rPr lang="en-ZA" dirty="0"/>
              <a:t>Looks like sounds like</a:t>
            </a:r>
            <a:endParaRPr lang="en-US" dirty="0"/>
          </a:p>
        </p:txBody>
      </p:sp>
      <p:sp>
        <p:nvSpPr>
          <p:cNvPr id="3" name="Subtitle 2"/>
          <p:cNvSpPr>
            <a:spLocks noGrp="1"/>
          </p:cNvSpPr>
          <p:nvPr>
            <p:ph type="subTitle" idx="1"/>
          </p:nvPr>
        </p:nvSpPr>
        <p:spPr>
          <a:xfrm>
            <a:off x="337354" y="1076402"/>
            <a:ext cx="10993546" cy="590321"/>
          </a:xfrm>
        </p:spPr>
        <p:txBody>
          <a:bodyPr>
            <a:noAutofit/>
          </a:bodyPr>
          <a:lstStyle/>
          <a:p>
            <a:r>
              <a:rPr lang="en-IN" sz="4000" b="1" dirty="0"/>
              <a:t>IMPLEMENTATION</a:t>
            </a:r>
          </a:p>
        </p:txBody>
      </p:sp>
      <p:sp>
        <p:nvSpPr>
          <p:cNvPr id="4" name="Rectangle 3"/>
          <p:cNvSpPr/>
          <p:nvPr/>
        </p:nvSpPr>
        <p:spPr>
          <a:xfrm>
            <a:off x="475488" y="2009030"/>
            <a:ext cx="11241024" cy="4418274"/>
          </a:xfrm>
          <a:prstGeom prst="rect">
            <a:avLst/>
          </a:prstGeom>
          <a:solidFill>
            <a:schemeClr val="accent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285750" indent="-285750" algn="just">
              <a:lnSpc>
                <a:spcPct val="200000"/>
              </a:lnSpc>
              <a:buClr>
                <a:schemeClr val="bg1"/>
              </a:buClr>
              <a:buSzPct val="100000"/>
              <a:buFont typeface="Wingdings" panose="05000000000000000000" pitchFamily="2" charset="2"/>
              <a:buChar char="q"/>
            </a:pPr>
            <a:r>
              <a:rPr lang="en-US" dirty="0"/>
              <a:t> The characters were imported using the file handling named as unixdict.txt. The variable assigned as </a:t>
            </a:r>
            <a:r>
              <a:rPr lang="en-US" dirty="0" err="1"/>
              <a:t>fd</a:t>
            </a:r>
            <a:r>
              <a:rPr lang="en-US" dirty="0"/>
              <a:t> also the size of the set is also determined using the function _</a:t>
            </a:r>
            <a:r>
              <a:rPr lang="en-US" dirty="0" err="1"/>
              <a:t>setsize</a:t>
            </a:r>
            <a:r>
              <a:rPr lang="en-US" dirty="0"/>
              <a:t> First we allocated memory according to item size.</a:t>
            </a:r>
          </a:p>
          <a:p>
            <a:pPr marL="285750" indent="-285750" algn="just">
              <a:lnSpc>
                <a:spcPct val="200000"/>
              </a:lnSpc>
              <a:buClr>
                <a:schemeClr val="bg1"/>
              </a:buClr>
              <a:buSzPct val="100000"/>
              <a:buFont typeface="Wingdings" panose="05000000000000000000" pitchFamily="2" charset="2"/>
              <a:buChar char="q"/>
            </a:pPr>
            <a:r>
              <a:rPr lang="en-US" dirty="0"/>
              <a:t> Again the memory is allocated for encoded text.  Then we implemented the set of rules for encoding by using array and a dictionary created using structure. Using the structure we assigned set of codes with specific letter such as </a:t>
            </a:r>
            <a:r>
              <a:rPr lang="en-US" dirty="0" err="1"/>
              <a:t>dict</a:t>
            </a:r>
            <a:r>
              <a:rPr lang="en-US" dirty="0"/>
              <a:t>[10224] for c </a:t>
            </a:r>
            <a:r>
              <a:rPr lang="en-US" dirty="0" err="1"/>
              <a:t>dict</a:t>
            </a:r>
            <a:r>
              <a:rPr lang="en-US" dirty="0"/>
              <a:t>[387] for b and </a:t>
            </a:r>
            <a:r>
              <a:rPr lang="en-US" dirty="0" err="1"/>
              <a:t>dict</a:t>
            </a:r>
            <a:r>
              <a:rPr lang="en-US" dirty="0"/>
              <a:t>[97] for A.</a:t>
            </a:r>
          </a:p>
          <a:p>
            <a:pPr marL="285750" indent="-285750" algn="just">
              <a:lnSpc>
                <a:spcPct val="200000"/>
              </a:lnSpc>
              <a:buClr>
                <a:schemeClr val="bg1"/>
              </a:buClr>
              <a:buSzPct val="100000"/>
              <a:buFont typeface="Wingdings" panose="05000000000000000000" pitchFamily="2" charset="2"/>
              <a:buChar char="q"/>
            </a:pPr>
            <a:r>
              <a:rPr lang="en-US" dirty="0"/>
              <a:t>we implemented </a:t>
            </a:r>
            <a:r>
              <a:rPr lang="en-US" dirty="0" err="1"/>
              <a:t>lzw</a:t>
            </a:r>
            <a:r>
              <a:rPr lang="en-US" dirty="0"/>
              <a:t> algorithm for encoding and decoding. Next new code would be too long for the current table so, if next code=next shift then table reset to 8 bit  then reset back to 9 bit. Then table clear must occur before bit reset. Then the input size is determined. The input size and encoded size is determined using LZW.</a:t>
            </a:r>
            <a:endParaRPr lang="en-IN" dirty="0"/>
          </a:p>
        </p:txBody>
      </p:sp>
    </p:spTree>
    <p:extLst>
      <p:ext uri="{BB962C8B-B14F-4D97-AF65-F5344CB8AC3E}">
        <p14:creationId xmlns:p14="http://schemas.microsoft.com/office/powerpoint/2010/main" val="2857889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7C58C7A-A20B-44CF-8BED-7E346DBB4E1C}"/>
              </a:ext>
            </a:extLst>
          </p:cNvPr>
          <p:cNvSpPr>
            <a:spLocks noGrp="1"/>
          </p:cNvSpPr>
          <p:nvPr>
            <p:ph type="title"/>
          </p:nvPr>
        </p:nvSpPr>
        <p:spPr>
          <a:xfrm>
            <a:off x="6295292" y="741880"/>
            <a:ext cx="5315516" cy="5374240"/>
          </a:xfrm>
        </p:spPr>
        <p:txBody>
          <a:bodyPr>
            <a:normAutofit fontScale="90000"/>
          </a:bodyPr>
          <a:lstStyle/>
          <a:p>
            <a:br>
              <a:rPr lang="en-IN" sz="2400" dirty="0"/>
            </a:br>
            <a:br>
              <a:rPr lang="en-IN" sz="2400" dirty="0"/>
            </a:br>
            <a:br>
              <a:rPr lang="en-IN" sz="2400" dirty="0"/>
            </a:br>
            <a:br>
              <a:rPr lang="en-IN" sz="2400" dirty="0"/>
            </a:br>
            <a:br>
              <a:rPr lang="en-IN" sz="2400" dirty="0"/>
            </a:br>
            <a:br>
              <a:rPr lang="en-IN" sz="2400" dirty="0"/>
            </a:br>
            <a:br>
              <a:rPr lang="en-IN" sz="2400" dirty="0"/>
            </a:br>
            <a:br>
              <a:rPr lang="en-IN" sz="2400" dirty="0"/>
            </a:br>
            <a:br>
              <a:rPr lang="en-IN" sz="2400" dirty="0"/>
            </a:br>
            <a:br>
              <a:rPr lang="en-IN" sz="2400" dirty="0"/>
            </a:br>
            <a:br>
              <a:rPr lang="en-IN" sz="2400" dirty="0"/>
            </a:br>
            <a:r>
              <a:rPr lang="en-IN" sz="2400" cap="none" dirty="0"/>
              <a:t>Decompression:-</a:t>
            </a:r>
            <a:br>
              <a:rPr lang="en-IN" sz="2400" cap="none" dirty="0"/>
            </a:br>
            <a:r>
              <a:rPr lang="en-IN" sz="2400" cap="none" dirty="0"/>
              <a:t>1.  </a:t>
            </a:r>
            <a:r>
              <a:rPr lang="en-IN" sz="2000" cap="none" dirty="0"/>
              <a:t>initialize dictionary with single character strings</a:t>
            </a:r>
            <a:br>
              <a:rPr lang="en-IN" sz="2000" cap="none" dirty="0"/>
            </a:br>
            <a:r>
              <a:rPr lang="en-IN" sz="2000" cap="none" dirty="0"/>
              <a:t> 2.  OLD = first input code</a:t>
            </a:r>
            <a:br>
              <a:rPr lang="en-IN" sz="2000" cap="none" dirty="0"/>
            </a:br>
            <a:r>
              <a:rPr lang="en-IN" sz="2000" cap="none" dirty="0"/>
              <a:t> 3.  output translation of OLD</a:t>
            </a:r>
            <a:br>
              <a:rPr lang="en-IN" sz="2000" cap="none" dirty="0"/>
            </a:br>
            <a:r>
              <a:rPr lang="en-IN" sz="2000" cap="none" dirty="0"/>
              <a:t> 4.  WHILE not end of input stream</a:t>
            </a:r>
            <a:br>
              <a:rPr lang="en-IN" sz="2000" cap="none" dirty="0"/>
            </a:br>
            <a:r>
              <a:rPr lang="en-IN" sz="2000" cap="none" dirty="0"/>
              <a:t> 5.  NEW = next input code</a:t>
            </a:r>
            <a:br>
              <a:rPr lang="en-IN" sz="2000" cap="none" dirty="0"/>
            </a:br>
            <a:r>
              <a:rPr lang="en-IN" sz="2000" cap="none" dirty="0"/>
              <a:t> 6.  IF NEW is not in the string dictionary</a:t>
            </a:r>
            <a:br>
              <a:rPr lang="en-IN" sz="2000" cap="none" dirty="0"/>
            </a:br>
            <a:r>
              <a:rPr lang="en-IN" sz="2000" cap="none" dirty="0"/>
              <a:t> 7.  S = translation of OLD</a:t>
            </a:r>
            <a:br>
              <a:rPr lang="en-IN" sz="2000" cap="none" dirty="0"/>
            </a:br>
            <a:r>
              <a:rPr lang="en-IN" sz="2000" cap="none" dirty="0"/>
              <a:t> 8.  S = S + C</a:t>
            </a:r>
            <a:br>
              <a:rPr lang="en-IN" sz="2000" cap="none" dirty="0"/>
            </a:br>
            <a:r>
              <a:rPr lang="en-IN" sz="2000" cap="none" dirty="0"/>
              <a:t> 9.  ELSE</a:t>
            </a:r>
            <a:br>
              <a:rPr lang="en-IN" sz="2000" cap="none" dirty="0"/>
            </a:br>
            <a:r>
              <a:rPr lang="en-IN" sz="2000" cap="none" dirty="0"/>
              <a:t> 10.  S = translation of NEW</a:t>
            </a:r>
            <a:br>
              <a:rPr lang="en-IN" sz="2000" cap="none" dirty="0"/>
            </a:br>
            <a:r>
              <a:rPr lang="en-IN" sz="2000" cap="none" dirty="0"/>
              <a:t> 11.  output S</a:t>
            </a:r>
            <a:br>
              <a:rPr lang="en-IN" sz="2000" cap="none" dirty="0"/>
            </a:br>
            <a:r>
              <a:rPr lang="en-IN" sz="2000" cap="none" dirty="0"/>
              <a:t> 12.  C = first character of S</a:t>
            </a:r>
            <a:br>
              <a:rPr lang="en-IN" sz="2000" cap="none" dirty="0"/>
            </a:br>
            <a:r>
              <a:rPr lang="en-IN" sz="2000" cap="none" dirty="0"/>
              <a:t> 14.  OLD + C to the string dictionary</a:t>
            </a:r>
            <a:br>
              <a:rPr lang="en-IN" sz="2000" cap="none" dirty="0"/>
            </a:br>
            <a:r>
              <a:rPr lang="en-IN" sz="2000" cap="none" dirty="0"/>
              <a:t> 15.  OLD = NEW</a:t>
            </a:r>
            <a:br>
              <a:rPr lang="en-IN" sz="2000" cap="none" dirty="0"/>
            </a:br>
            <a:r>
              <a:rPr lang="en-IN" sz="2000" cap="none" dirty="0"/>
              <a:t> 16.  END WHILE</a:t>
            </a:r>
            <a:br>
              <a:rPr lang="en-IN" sz="2400" cap="none"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
        <p:nvSpPr>
          <p:cNvPr id="9" name="Content Placeholder 8">
            <a:extLst>
              <a:ext uri="{FF2B5EF4-FFF2-40B4-BE49-F238E27FC236}">
                <a16:creationId xmlns:a16="http://schemas.microsoft.com/office/drawing/2014/main" id="{7DB5CF73-3D1A-487A-A735-2DE88F85F4EB}"/>
              </a:ext>
            </a:extLst>
          </p:cNvPr>
          <p:cNvSpPr>
            <a:spLocks noGrp="1"/>
          </p:cNvSpPr>
          <p:nvPr>
            <p:ph idx="1"/>
          </p:nvPr>
        </p:nvSpPr>
        <p:spPr/>
        <p:txBody>
          <a:bodyPr>
            <a:normAutofit fontScale="85000" lnSpcReduction="20000"/>
          </a:bodyPr>
          <a:lstStyle/>
          <a:p>
            <a:pPr marL="0" indent="0">
              <a:buNone/>
            </a:pPr>
            <a:r>
              <a:rPr lang="en-IN" sz="2800" b="1" u="sng" dirty="0"/>
              <a:t>PSEUDO CODE:-</a:t>
            </a:r>
            <a:r>
              <a:rPr lang="en-IN" sz="2400" b="1" u="sng" dirty="0"/>
              <a:t>                                                                       </a:t>
            </a:r>
          </a:p>
          <a:p>
            <a:pPr marL="0" indent="0">
              <a:buNone/>
            </a:pPr>
            <a:r>
              <a:rPr lang="en-IN" sz="2400" b="1" dirty="0"/>
              <a:t>Compression:-</a:t>
            </a:r>
          </a:p>
          <a:p>
            <a:pPr marL="457200" indent="-457200">
              <a:buClr>
                <a:schemeClr val="bg1"/>
              </a:buClr>
              <a:buFont typeface="+mj-lt"/>
              <a:buAutoNum type="arabicPeriod"/>
            </a:pPr>
            <a:r>
              <a:rPr lang="en-IN" sz="2000" dirty="0"/>
              <a:t>Initialize dictionary with single character strings</a:t>
            </a:r>
          </a:p>
          <a:p>
            <a:pPr marL="457200" indent="-457200">
              <a:buClr>
                <a:schemeClr val="bg1"/>
              </a:buClr>
              <a:buFont typeface="+mj-lt"/>
              <a:buAutoNum type="arabicPeriod"/>
            </a:pPr>
            <a:r>
              <a:rPr lang="en-IN" sz="2000" dirty="0"/>
              <a:t>P = first input character</a:t>
            </a:r>
          </a:p>
          <a:p>
            <a:pPr marL="457200" indent="-457200">
              <a:buClr>
                <a:schemeClr val="bg1"/>
              </a:buClr>
              <a:buFont typeface="+mj-lt"/>
              <a:buAutoNum type="arabicPeriod"/>
            </a:pPr>
            <a:r>
              <a:rPr lang="en-IN" sz="2000" dirty="0"/>
              <a:t> WHILE not end of input stream</a:t>
            </a:r>
          </a:p>
          <a:p>
            <a:pPr marL="457200" indent="-457200">
              <a:buClr>
                <a:schemeClr val="bg1"/>
              </a:buClr>
              <a:buFont typeface="+mj-lt"/>
              <a:buAutoNum type="arabicPeriod"/>
            </a:pPr>
            <a:r>
              <a:rPr lang="en-IN" sz="2000" dirty="0"/>
              <a:t> C = next input character</a:t>
            </a:r>
          </a:p>
          <a:p>
            <a:pPr marL="457200" indent="-457200">
              <a:buClr>
                <a:schemeClr val="bg1"/>
              </a:buClr>
              <a:buFont typeface="+mj-lt"/>
              <a:buAutoNum type="arabicPeriod"/>
            </a:pPr>
            <a:r>
              <a:rPr lang="en-IN" sz="2000" dirty="0"/>
              <a:t> IF P + C is in the string dictionary</a:t>
            </a:r>
          </a:p>
          <a:p>
            <a:pPr marL="457200" indent="-457200">
              <a:buClr>
                <a:schemeClr val="bg1"/>
              </a:buClr>
              <a:buFont typeface="+mj-lt"/>
              <a:buAutoNum type="arabicPeriod"/>
            </a:pPr>
            <a:r>
              <a:rPr lang="en-IN" sz="2000" dirty="0"/>
              <a:t> P = P + C</a:t>
            </a:r>
          </a:p>
          <a:p>
            <a:pPr marL="457200" indent="-457200">
              <a:buClr>
                <a:schemeClr val="bg1"/>
              </a:buClr>
              <a:buFont typeface="+mj-lt"/>
              <a:buAutoNum type="arabicPeriod"/>
            </a:pPr>
            <a:r>
              <a:rPr lang="en-IN" sz="2000" dirty="0"/>
              <a:t> ELSE</a:t>
            </a:r>
          </a:p>
          <a:p>
            <a:pPr marL="457200" indent="-457200">
              <a:buClr>
                <a:schemeClr val="bg1"/>
              </a:buClr>
              <a:buFont typeface="+mj-lt"/>
              <a:buAutoNum type="arabicPeriod"/>
            </a:pPr>
            <a:r>
              <a:rPr lang="en-IN" sz="2000" dirty="0"/>
              <a:t> output the code for P</a:t>
            </a:r>
          </a:p>
          <a:p>
            <a:pPr marL="457200" indent="-457200">
              <a:buClr>
                <a:schemeClr val="bg1"/>
              </a:buClr>
              <a:buFont typeface="+mj-lt"/>
              <a:buAutoNum type="arabicPeriod"/>
            </a:pPr>
            <a:r>
              <a:rPr lang="en-IN" sz="2000" dirty="0"/>
              <a:t> add P + C to the string  dictionary</a:t>
            </a:r>
          </a:p>
          <a:p>
            <a:pPr marL="457200" indent="-457200">
              <a:buClr>
                <a:schemeClr val="bg1"/>
              </a:buClr>
              <a:buFont typeface="+mj-lt"/>
              <a:buAutoNum type="arabicPeriod"/>
            </a:pPr>
            <a:r>
              <a:rPr lang="en-IN" sz="2000" dirty="0"/>
              <a:t> P = C</a:t>
            </a:r>
          </a:p>
          <a:p>
            <a:pPr marL="457200" indent="-457200">
              <a:buClr>
                <a:schemeClr val="bg1"/>
              </a:buClr>
              <a:buFont typeface="+mj-lt"/>
              <a:buAutoNum type="arabicPeriod"/>
            </a:pPr>
            <a:r>
              <a:rPr lang="en-IN" sz="2000" dirty="0"/>
              <a:t> END WHILE</a:t>
            </a:r>
          </a:p>
          <a:p>
            <a:pPr marL="457200" indent="-457200">
              <a:buClr>
                <a:schemeClr val="bg1"/>
              </a:buClr>
              <a:buFont typeface="+mj-lt"/>
              <a:buAutoNum type="arabicPeriod"/>
            </a:pPr>
            <a:r>
              <a:rPr lang="en-IN" sz="2000" dirty="0"/>
              <a:t> output code for P</a:t>
            </a:r>
          </a:p>
        </p:txBody>
      </p:sp>
    </p:spTree>
    <p:extLst>
      <p:ext uri="{BB962C8B-B14F-4D97-AF65-F5344CB8AC3E}">
        <p14:creationId xmlns:p14="http://schemas.microsoft.com/office/powerpoint/2010/main" val="2394598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2565" y="2665014"/>
            <a:ext cx="4023360" cy="92846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3200" b="1" dirty="0"/>
              <a:t>OUTPUT SCREEN</a:t>
            </a:r>
          </a:p>
        </p:txBody>
      </p:sp>
      <p:pic>
        <p:nvPicPr>
          <p:cNvPr id="2" name="Picture 1">
            <a:extLst>
              <a:ext uri="{FF2B5EF4-FFF2-40B4-BE49-F238E27FC236}">
                <a16:creationId xmlns:a16="http://schemas.microsoft.com/office/drawing/2014/main" id="{79A5C6E3-5992-404F-B9CF-AF3F3A2F1078}"/>
              </a:ext>
            </a:extLst>
          </p:cNvPr>
          <p:cNvPicPr>
            <a:picLocks noChangeAspect="1"/>
          </p:cNvPicPr>
          <p:nvPr/>
        </p:nvPicPr>
        <p:blipFill>
          <a:blip r:embed="rId2"/>
          <a:stretch>
            <a:fillRect/>
          </a:stretch>
        </p:blipFill>
        <p:spPr>
          <a:xfrm>
            <a:off x="4399722" y="927652"/>
            <a:ext cx="7659713" cy="5724939"/>
          </a:xfrm>
          <a:prstGeom prst="rect">
            <a:avLst/>
          </a:prstGeom>
          <a:solidFill>
            <a:schemeClr val="accent1"/>
          </a:solidFill>
        </p:spPr>
      </p:pic>
    </p:spTree>
    <p:extLst>
      <p:ext uri="{BB962C8B-B14F-4D97-AF65-F5344CB8AC3E}">
        <p14:creationId xmlns:p14="http://schemas.microsoft.com/office/powerpoint/2010/main" val="77714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AA59-E29D-47AB-90F3-0B777CBB3A53}"/>
              </a:ext>
            </a:extLst>
          </p:cNvPr>
          <p:cNvSpPr>
            <a:spLocks noGrp="1"/>
          </p:cNvSpPr>
          <p:nvPr>
            <p:ph type="title"/>
          </p:nvPr>
        </p:nvSpPr>
        <p:spPr/>
        <p:txBody>
          <a:bodyPr/>
          <a:lstStyle/>
          <a:p>
            <a:r>
              <a:rPr lang="en-US" dirty="0"/>
              <a:t>RESULT ANALYSIS</a:t>
            </a:r>
          </a:p>
        </p:txBody>
      </p:sp>
      <p:sp>
        <p:nvSpPr>
          <p:cNvPr id="3" name="Rectangle 2">
            <a:extLst>
              <a:ext uri="{FF2B5EF4-FFF2-40B4-BE49-F238E27FC236}">
                <a16:creationId xmlns:a16="http://schemas.microsoft.com/office/drawing/2014/main" id="{039C7F31-135D-48B0-9F40-84CDD6F31142}"/>
              </a:ext>
            </a:extLst>
          </p:cNvPr>
          <p:cNvSpPr/>
          <p:nvPr/>
        </p:nvSpPr>
        <p:spPr>
          <a:xfrm>
            <a:off x="647454" y="2083046"/>
            <a:ext cx="11029615" cy="4401205"/>
          </a:xfrm>
          <a:prstGeom prst="rect">
            <a:avLst/>
          </a:prstGeom>
        </p:spPr>
        <p:txBody>
          <a:bodyPr wrap="square">
            <a:spAutoFit/>
          </a:bodyPr>
          <a:lstStyle/>
          <a:p>
            <a:pPr marL="285750" indent="-285750">
              <a:buFont typeface="Wingdings" panose="05000000000000000000" pitchFamily="2" charset="2"/>
              <a:buChar char="q"/>
            </a:pPr>
            <a:r>
              <a:rPr lang="en-US" sz="2000" dirty="0">
                <a:solidFill>
                  <a:schemeClr val="accent1">
                    <a:lumMod val="90000"/>
                    <a:lumOff val="10000"/>
                  </a:schemeClr>
                </a:solidFill>
              </a:rPr>
              <a:t>This project addresses the necessity of the data size in storage devices. Basically the LZW technique finally gives the compressed file that is half the size of the actual file and algorithm is designed such that it compress any text file better than any other compressing algorithm.</a:t>
            </a:r>
          </a:p>
          <a:p>
            <a:endParaRPr lang="en-US" sz="2000" dirty="0">
              <a:solidFill>
                <a:schemeClr val="accent1">
                  <a:lumMod val="90000"/>
                  <a:lumOff val="10000"/>
                </a:schemeClr>
              </a:solidFill>
            </a:endParaRPr>
          </a:p>
          <a:p>
            <a:pPr marL="285750" indent="-285750">
              <a:buFont typeface="Wingdings" panose="05000000000000000000" pitchFamily="2" charset="2"/>
              <a:buChar char="q"/>
            </a:pPr>
            <a:r>
              <a:rPr lang="en-US" sz="2000" dirty="0">
                <a:solidFill>
                  <a:schemeClr val="accent1">
                    <a:lumMod val="90000"/>
                    <a:lumOff val="10000"/>
                  </a:schemeClr>
                </a:solidFill>
              </a:rPr>
              <a:t> LZW data structure implementation gives the better. The characters were imported using the file handling named as unixdict.txt.</a:t>
            </a:r>
          </a:p>
          <a:p>
            <a:r>
              <a:rPr lang="en-US" sz="2000" dirty="0">
                <a:solidFill>
                  <a:schemeClr val="accent1">
                    <a:lumMod val="90000"/>
                    <a:lumOff val="10000"/>
                  </a:schemeClr>
                </a:solidFill>
              </a:rPr>
              <a:t> </a:t>
            </a:r>
          </a:p>
          <a:p>
            <a:pPr marL="285750" indent="-285750">
              <a:buFont typeface="Wingdings" panose="05000000000000000000" pitchFamily="2" charset="2"/>
              <a:buChar char="q"/>
            </a:pPr>
            <a:r>
              <a:rPr lang="en-US" sz="2000" dirty="0">
                <a:solidFill>
                  <a:schemeClr val="accent1">
                    <a:lumMod val="90000"/>
                    <a:lumOff val="10000"/>
                  </a:schemeClr>
                </a:solidFill>
              </a:rPr>
              <a:t>Then we implemented the set of rules for encoding by using array and a dictionary created using structure. LZW has various advantages when being used to compress large text data, in English language which has high redundancy. </a:t>
            </a:r>
          </a:p>
          <a:p>
            <a:endParaRPr lang="en-US" sz="2000" dirty="0">
              <a:solidFill>
                <a:schemeClr val="accent1">
                  <a:lumMod val="90000"/>
                  <a:lumOff val="10000"/>
                </a:schemeClr>
              </a:solidFill>
            </a:endParaRPr>
          </a:p>
          <a:p>
            <a:pPr marL="285750" indent="-285750">
              <a:buFont typeface="Wingdings" panose="05000000000000000000" pitchFamily="2" charset="2"/>
              <a:buChar char="q"/>
            </a:pPr>
            <a:r>
              <a:rPr lang="en-US" sz="2000" dirty="0">
                <a:solidFill>
                  <a:schemeClr val="accent1">
                    <a:lumMod val="90000"/>
                    <a:lumOff val="10000"/>
                  </a:schemeClr>
                </a:solidFill>
              </a:rPr>
              <a:t>It’s a lossless compression </a:t>
            </a:r>
            <a:r>
              <a:rPr lang="en-US" sz="2000" dirty="0" err="1">
                <a:solidFill>
                  <a:schemeClr val="accent1">
                    <a:lumMod val="90000"/>
                    <a:lumOff val="10000"/>
                  </a:schemeClr>
                </a:solidFill>
              </a:rPr>
              <a:t>algo</a:t>
            </a:r>
            <a:r>
              <a:rPr lang="en-US" sz="2000" dirty="0">
                <a:solidFill>
                  <a:schemeClr val="accent1">
                    <a:lumMod val="90000"/>
                    <a:lumOff val="10000"/>
                  </a:schemeClr>
                </a:solidFill>
              </a:rPr>
              <a:t>, Hence no information lost, the disadvantage or we can say there is a case when dictionary becomes too large. One approach is to throw the dictionary away when it reaches a certain size. Useful only for a large amount of text data where redundancy is high.</a:t>
            </a:r>
          </a:p>
        </p:txBody>
      </p:sp>
    </p:spTree>
    <p:extLst>
      <p:ext uri="{BB962C8B-B14F-4D97-AF65-F5344CB8AC3E}">
        <p14:creationId xmlns:p14="http://schemas.microsoft.com/office/powerpoint/2010/main" val="142468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86FE-8D1F-41A1-B1F2-2395FA806193}"/>
              </a:ext>
            </a:extLst>
          </p:cNvPr>
          <p:cNvSpPr>
            <a:spLocks noGrp="1"/>
          </p:cNvSpPr>
          <p:nvPr>
            <p:ph type="ctrTitle"/>
          </p:nvPr>
        </p:nvSpPr>
        <p:spPr/>
        <p:txBody>
          <a:bodyPr>
            <a:normAutofit/>
          </a:bodyPr>
          <a:lstStyle/>
          <a:p>
            <a:r>
              <a:rPr lang="en-US" sz="4000" dirty="0"/>
              <a:t>           CONCLUSION AND FUTURE SCOPE</a:t>
            </a:r>
          </a:p>
        </p:txBody>
      </p:sp>
      <p:sp>
        <p:nvSpPr>
          <p:cNvPr id="7" name="Rectangle 6">
            <a:extLst>
              <a:ext uri="{FF2B5EF4-FFF2-40B4-BE49-F238E27FC236}">
                <a16:creationId xmlns:a16="http://schemas.microsoft.com/office/drawing/2014/main" id="{1370A27F-6430-4C67-8EA0-3F6A0B260C1E}"/>
              </a:ext>
            </a:extLst>
          </p:cNvPr>
          <p:cNvSpPr/>
          <p:nvPr/>
        </p:nvSpPr>
        <p:spPr>
          <a:xfrm>
            <a:off x="599226" y="3252246"/>
            <a:ext cx="11131825" cy="3170099"/>
          </a:xfrm>
          <a:prstGeom prst="rect">
            <a:avLst/>
          </a:prstGeom>
        </p:spPr>
        <p:txBody>
          <a:bodyPr wrap="square">
            <a:spAutoFit/>
          </a:bodyPr>
          <a:lstStyle/>
          <a:p>
            <a:pPr marL="285750" indent="-285750">
              <a:buFont typeface="Wingdings" panose="05000000000000000000" pitchFamily="2" charset="2"/>
              <a:buChar char="q"/>
            </a:pPr>
            <a:r>
              <a:rPr lang="en-US" sz="2000" dirty="0">
                <a:solidFill>
                  <a:schemeClr val="bg1"/>
                </a:solidFill>
              </a:rPr>
              <a:t>In this age the main problem is to store the data without loosing it. The limited amount of store becomes a big problem to the users. Hence, the compression technique has a great scope in today’s environment.</a:t>
            </a:r>
          </a:p>
          <a:p>
            <a:pPr marL="285750" indent="-285750">
              <a:buFont typeface="Wingdings" panose="05000000000000000000" pitchFamily="2" charset="2"/>
              <a:buChar char="q"/>
            </a:pPr>
            <a:r>
              <a:rPr lang="en-US" sz="2000" dirty="0">
                <a:solidFill>
                  <a:schemeClr val="bg1"/>
                </a:solidFill>
              </a:rPr>
              <a:t> We have seen that with help of LZW how we can reduce the size of any text file and maximize the capacity of the hard drives. It’s a Dictionary Based algorithm, but as we know the dictionary structure gets flatten out after compression.</a:t>
            </a:r>
          </a:p>
          <a:p>
            <a:pPr marL="285750" indent="-285750">
              <a:buFont typeface="Wingdings" panose="05000000000000000000" pitchFamily="2" charset="2"/>
              <a:buChar char="q"/>
            </a:pPr>
            <a:r>
              <a:rPr lang="en-US" sz="2000" dirty="0">
                <a:solidFill>
                  <a:schemeClr val="bg1"/>
                </a:solidFill>
              </a:rPr>
              <a:t>In Future I would like to implement an LZW variant using Hash Sets and find out the performance with respect to LZW also it requires no prior information about the input data stream and also it can compress the input stream in one single pass. Another advantage of LZW its simplicity, allowing fast execution.</a:t>
            </a:r>
          </a:p>
        </p:txBody>
      </p:sp>
    </p:spTree>
    <p:extLst>
      <p:ext uri="{BB962C8B-B14F-4D97-AF65-F5344CB8AC3E}">
        <p14:creationId xmlns:p14="http://schemas.microsoft.com/office/powerpoint/2010/main" val="725599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2278965"/>
            <a:ext cx="8510954" cy="1505243"/>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5400" b="1" dirty="0"/>
              <a:t>THANK YOU</a:t>
            </a:r>
          </a:p>
        </p:txBody>
      </p:sp>
    </p:spTree>
    <p:extLst>
      <p:ext uri="{BB962C8B-B14F-4D97-AF65-F5344CB8AC3E}">
        <p14:creationId xmlns:p14="http://schemas.microsoft.com/office/powerpoint/2010/main" val="104990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4250-8D97-401F-A36C-5B5DB39DDD59}"/>
              </a:ext>
            </a:extLst>
          </p:cNvPr>
          <p:cNvSpPr>
            <a:spLocks noGrp="1"/>
          </p:cNvSpPr>
          <p:nvPr>
            <p:ph type="ctrTitle"/>
          </p:nvPr>
        </p:nvSpPr>
        <p:spPr/>
        <p:txBody>
          <a:bodyPr>
            <a:normAutofit/>
          </a:bodyPr>
          <a:lstStyle/>
          <a:p>
            <a:r>
              <a:rPr lang="en-US" sz="4800" dirty="0"/>
              <a:t>Abstract</a:t>
            </a:r>
          </a:p>
        </p:txBody>
      </p:sp>
      <p:sp>
        <p:nvSpPr>
          <p:cNvPr id="3" name="Subtitle 2">
            <a:extLst>
              <a:ext uri="{FF2B5EF4-FFF2-40B4-BE49-F238E27FC236}">
                <a16:creationId xmlns:a16="http://schemas.microsoft.com/office/drawing/2014/main" id="{6D55F7CC-C3DE-41F7-8BE1-39A9489FC047}"/>
              </a:ext>
            </a:extLst>
          </p:cNvPr>
          <p:cNvSpPr>
            <a:spLocks noGrp="1"/>
          </p:cNvSpPr>
          <p:nvPr>
            <p:ph type="subTitle" idx="1"/>
          </p:nvPr>
        </p:nvSpPr>
        <p:spPr>
          <a:xfrm>
            <a:off x="454025" y="3108960"/>
            <a:ext cx="11311255" cy="3425951"/>
          </a:xfrm>
        </p:spPr>
        <p:txBody>
          <a:bodyPr>
            <a:normAutofit/>
          </a:bodyPr>
          <a:lstStyle/>
          <a:p>
            <a:pPr marL="285750" indent="-285750" algn="just">
              <a:buClr>
                <a:schemeClr val="bg1"/>
              </a:buClr>
              <a:buFont typeface="Arial" panose="020B0604020202020204" pitchFamily="34" charset="0"/>
              <a:buChar char="•"/>
            </a:pPr>
            <a:endParaRPr lang="en-IN" sz="1800" dirty="0">
              <a:solidFill>
                <a:schemeClr val="bg1"/>
              </a:solidFill>
            </a:endParaRPr>
          </a:p>
          <a:p>
            <a:pPr>
              <a:buClr>
                <a:schemeClr val="bg1"/>
              </a:buClr>
            </a:pPr>
            <a:endParaRPr lang="en-IN" sz="1800" dirty="0">
              <a:solidFill>
                <a:schemeClr val="bg1"/>
              </a:solidFill>
            </a:endParaRPr>
          </a:p>
          <a:p>
            <a:pPr>
              <a:buClr>
                <a:schemeClr val="bg1"/>
              </a:buClr>
            </a:pPr>
            <a:endParaRPr lang="en-US" sz="1800" dirty="0">
              <a:solidFill>
                <a:schemeClr val="bg1"/>
              </a:solidFill>
            </a:endParaRPr>
          </a:p>
        </p:txBody>
      </p:sp>
      <p:sp>
        <p:nvSpPr>
          <p:cNvPr id="5" name="Rectangle 4"/>
          <p:cNvSpPr/>
          <p:nvPr/>
        </p:nvSpPr>
        <p:spPr>
          <a:xfrm>
            <a:off x="454025" y="3096768"/>
            <a:ext cx="11225911" cy="3304032"/>
          </a:xfrm>
          <a:prstGeom prst="rect">
            <a:avLst/>
          </a:prstGeom>
          <a:solidFill>
            <a:schemeClr val="accent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marL="285750" indent="-285750" algn="just">
              <a:buClr>
                <a:schemeClr val="bg1"/>
              </a:buClr>
              <a:buFont typeface="Wingdings" panose="05000000000000000000" pitchFamily="2" charset="2"/>
              <a:buChar char="§"/>
            </a:pPr>
            <a:endParaRPr lang="en-IN" sz="2000" dirty="0"/>
          </a:p>
          <a:p>
            <a:pPr marL="285750" indent="-285750" algn="just">
              <a:buClr>
                <a:schemeClr val="bg1"/>
              </a:buClr>
              <a:buFont typeface="Wingdings" panose="05000000000000000000" pitchFamily="2" charset="2"/>
              <a:buChar char="§"/>
            </a:pPr>
            <a:r>
              <a:rPr lang="en-IN" sz="2000" dirty="0"/>
              <a:t>The project aims to design the modified LZW algorithm on source coding and improve the compression efficiency of the existing algorithms.</a:t>
            </a:r>
          </a:p>
          <a:p>
            <a:pPr algn="just">
              <a:buClr>
                <a:schemeClr val="bg1"/>
              </a:buClr>
            </a:pPr>
            <a:r>
              <a:rPr lang="en-IN" sz="2000" dirty="0"/>
              <a:t>  </a:t>
            </a:r>
          </a:p>
          <a:p>
            <a:pPr marL="285750" indent="-285750" algn="just">
              <a:buClr>
                <a:schemeClr val="bg1"/>
              </a:buClr>
              <a:buFont typeface="Wingdings" panose="05000000000000000000" pitchFamily="2" charset="2"/>
              <a:buChar char="§"/>
            </a:pPr>
            <a:r>
              <a:rPr lang="en-IN" sz="2000" dirty="0"/>
              <a:t>The LZW algorithm is compared with respect to encoding and decoding speed, memory requirements and compression ratio also it is optimised for hardware implementation.</a:t>
            </a:r>
          </a:p>
          <a:p>
            <a:pPr algn="just">
              <a:buClr>
                <a:schemeClr val="bg1"/>
              </a:buClr>
            </a:pPr>
            <a:endParaRPr lang="en-IN" sz="2000" dirty="0"/>
          </a:p>
          <a:p>
            <a:pPr marL="285750" indent="-285750" algn="just">
              <a:buClr>
                <a:schemeClr val="bg1"/>
              </a:buClr>
              <a:buFont typeface="Wingdings" panose="05000000000000000000" pitchFamily="2" charset="2"/>
              <a:buChar char="§"/>
            </a:pPr>
            <a:r>
              <a:rPr lang="en-IN" sz="2000" dirty="0"/>
              <a:t>LZW  algorithm is evaluated for use in the removal of the redundancy in computer files that satisfies the requirements of the applications and for the efficient data compression and decompression.</a:t>
            </a:r>
          </a:p>
          <a:p>
            <a:pPr algn="just">
              <a:buClr>
                <a:schemeClr val="bg1"/>
              </a:buClr>
            </a:pPr>
            <a:endParaRPr lang="en-IN" dirty="0"/>
          </a:p>
        </p:txBody>
      </p:sp>
    </p:spTree>
    <p:extLst>
      <p:ext uri="{BB962C8B-B14F-4D97-AF65-F5344CB8AC3E}">
        <p14:creationId xmlns:p14="http://schemas.microsoft.com/office/powerpoint/2010/main" val="2394075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925" y="633056"/>
            <a:ext cx="1152000" cy="1152000"/>
          </a:xfrm>
          <a:prstGeom prst="rect">
            <a:avLst/>
          </a:prstGeom>
        </p:spPr>
      </p:pic>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5B13C35-702B-4BCE-824F-AAADB30905F6}"/>
              </a:ext>
            </a:extLst>
          </p:cNvPr>
          <p:cNvSpPr>
            <a:spLocks noGrp="1"/>
          </p:cNvSpPr>
          <p:nvPr>
            <p:ph idx="4294967295"/>
          </p:nvPr>
        </p:nvSpPr>
        <p:spPr>
          <a:xfrm>
            <a:off x="353568" y="2315336"/>
            <a:ext cx="11029950" cy="4268343"/>
          </a:xfrm>
        </p:spPr>
        <p:txBody>
          <a:bodyPr>
            <a:normAutofit/>
          </a:bodyPr>
          <a:lstStyle/>
          <a:p>
            <a:pPr marL="0" indent="0">
              <a:buNone/>
            </a:pPr>
            <a:endParaRPr lang="en-IN" dirty="0"/>
          </a:p>
          <a:p>
            <a:r>
              <a:rPr lang="en-IN" sz="2000" dirty="0"/>
              <a:t> LZW is a lossless compression technique, lossless. </a:t>
            </a:r>
          </a:p>
          <a:p>
            <a:r>
              <a:rPr lang="en-IN" sz="2000" dirty="0"/>
              <a:t>If data have been </a:t>
            </a:r>
            <a:r>
              <a:rPr lang="en-IN" sz="2000" dirty="0" err="1"/>
              <a:t>losslessly</a:t>
            </a:r>
            <a:r>
              <a:rPr lang="en-IN" sz="2000" dirty="0"/>
              <a:t> compressed, the original data can be recovered exactly from the compressed data after a compress cycle.</a:t>
            </a:r>
          </a:p>
          <a:p>
            <a:r>
              <a:rPr lang="en-IN" sz="2000" dirty="0"/>
              <a:t>The coding starts with an initial dictionary, which is enlarged with the arrival of new symbol sequences.</a:t>
            </a:r>
          </a:p>
          <a:p>
            <a:r>
              <a:rPr lang="en-IN" sz="2000" dirty="0"/>
              <a:t>LZW compression works by reading a sequence of symbols, grouping the symbols into strings, and converting the strings into codes. </a:t>
            </a:r>
          </a:p>
          <a:p>
            <a:r>
              <a:rPr lang="en-IN" sz="2000" dirty="0"/>
              <a:t>Encoding and Decoding is used in LZW for compression and decompression. </a:t>
            </a:r>
            <a:endParaRPr lang="en-US" sz="2000" dirty="0"/>
          </a:p>
        </p:txBody>
      </p:sp>
    </p:spTree>
    <p:extLst>
      <p:ext uri="{BB962C8B-B14F-4D97-AF65-F5344CB8AC3E}">
        <p14:creationId xmlns:p14="http://schemas.microsoft.com/office/powerpoint/2010/main" val="109803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BE25F-EA7E-41D8-8362-014D6953C631}"/>
              </a:ext>
            </a:extLst>
          </p:cNvPr>
          <p:cNvSpPr>
            <a:spLocks noGrp="1"/>
          </p:cNvSpPr>
          <p:nvPr>
            <p:ph idx="1"/>
          </p:nvPr>
        </p:nvSpPr>
        <p:spPr>
          <a:xfrm>
            <a:off x="581192" y="2180496"/>
            <a:ext cx="11029615" cy="4269072"/>
          </a:xfrm>
        </p:spPr>
        <p:txBody>
          <a:bodyPr>
            <a:normAutofit/>
          </a:bodyPr>
          <a:lstStyle/>
          <a:p>
            <a:r>
              <a:rPr lang="en-US" dirty="0"/>
              <a:t>  </a:t>
            </a:r>
            <a:r>
              <a:rPr lang="en-IN" dirty="0"/>
              <a:t>Research paper by international journal of advanced research in computer science and software engineering (03 march 2012). </a:t>
            </a:r>
          </a:p>
          <a:p>
            <a:pPr>
              <a:buFont typeface="Wingdings" panose="05000000000000000000" pitchFamily="2" charset="2"/>
              <a:buChar char="§"/>
            </a:pPr>
            <a:r>
              <a:rPr lang="en-IN" dirty="0"/>
              <a:t>In this paper the problem of combining and summarizing LZW algorithm with binary search and multiple                     Dictionaries data compression reduces the complexity of time at the maximum is </a:t>
            </a:r>
            <a:r>
              <a:rPr lang="en-IN" dirty="0" err="1"/>
              <a:t>analyzed</a:t>
            </a:r>
            <a:r>
              <a:rPr lang="en-IN" dirty="0"/>
              <a:t>. </a:t>
            </a:r>
          </a:p>
          <a:p>
            <a:r>
              <a:rPr lang="en-IN" dirty="0"/>
              <a:t>Research paper on LZW data compression algorithm by American Journal of Engineering Research (AJER) (2014)</a:t>
            </a:r>
          </a:p>
          <a:p>
            <a:pPr>
              <a:buFont typeface="Wingdings" panose="05000000000000000000" pitchFamily="2" charset="2"/>
              <a:buChar char="§"/>
            </a:pPr>
            <a:r>
              <a:rPr lang="en-IN" dirty="0"/>
              <a:t>The author has described the encoding and the decoding process with example in his research paper. In encoding algorithm a sample string is used to demonstrate the algorithm.</a:t>
            </a:r>
          </a:p>
          <a:p>
            <a:r>
              <a:rPr lang="en-IN" dirty="0"/>
              <a:t>Lempel-Ziv-Welch (LZW) Encoding Discussion and Implementation by Michael </a:t>
            </a:r>
            <a:r>
              <a:rPr lang="en-IN" dirty="0" err="1"/>
              <a:t>Dipperstein</a:t>
            </a:r>
            <a:r>
              <a:rPr lang="en-IN" dirty="0"/>
              <a:t>.</a:t>
            </a:r>
          </a:p>
          <a:p>
            <a:pPr>
              <a:buFont typeface="Wingdings" panose="05000000000000000000" pitchFamily="2" charset="2"/>
              <a:buChar char="§"/>
            </a:pPr>
            <a:r>
              <a:rPr lang="en-IN" dirty="0"/>
              <a:t>In his paper he explained about encoding of LZW that unlike LZSS, entries in the LZW dictionary are strings and every LZW code word is a references to a string in the dictionary.</a:t>
            </a:r>
          </a:p>
        </p:txBody>
      </p:sp>
      <p:sp>
        <p:nvSpPr>
          <p:cNvPr id="2" name="Title 1">
            <a:extLst>
              <a:ext uri="{FF2B5EF4-FFF2-40B4-BE49-F238E27FC236}">
                <a16:creationId xmlns:a16="http://schemas.microsoft.com/office/drawing/2014/main" id="{524E7AA8-036D-4F28-96BA-A52B66A33BD9}"/>
              </a:ext>
            </a:extLst>
          </p:cNvPr>
          <p:cNvSpPr>
            <a:spLocks noGrp="1"/>
          </p:cNvSpPr>
          <p:nvPr>
            <p:ph type="title"/>
          </p:nvPr>
        </p:nvSpPr>
        <p:spPr/>
        <p:txBody>
          <a:bodyPr/>
          <a:lstStyle/>
          <a:p>
            <a:r>
              <a:rPr lang="en-ZA" dirty="0"/>
              <a:t>BACKGROUND STUDIES</a:t>
            </a:r>
            <a:endParaRPr lang="en-US" dirty="0"/>
          </a:p>
        </p:txBody>
      </p:sp>
      <p:pic>
        <p:nvPicPr>
          <p:cNvPr id="5" name="Graphic 4" descr="Checklist">
            <a:extLst>
              <a:ext uri="{FF2B5EF4-FFF2-40B4-BE49-F238E27FC236}">
                <a16:creationId xmlns:a16="http://schemas.microsoft.com/office/drawing/2014/main" id="{DEF978AA-586E-4790-8E74-51E8F5CE42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751856"/>
            <a:ext cx="914400" cy="914400"/>
          </a:xfrm>
          <a:prstGeom prst="rect">
            <a:avLst/>
          </a:prstGeom>
        </p:spPr>
      </p:pic>
    </p:spTree>
    <p:extLst>
      <p:ext uri="{BB962C8B-B14F-4D97-AF65-F5344CB8AC3E}">
        <p14:creationId xmlns:p14="http://schemas.microsoft.com/office/powerpoint/2010/main" val="2931083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0000"/>
                <a:lumMod val="110000"/>
              </a:schemeClr>
            </a:gs>
            <a:gs pos="100000">
              <a:schemeClr val="accent4">
                <a:lumMod val="60000"/>
                <a:lumOff val="40000"/>
              </a:schemeClr>
            </a:gs>
          </a:gsLst>
          <a:lin ang="2700000" scaled="1"/>
          <a:tileRect/>
        </a:gra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581192" y="705124"/>
            <a:ext cx="11306008" cy="842322"/>
          </a:xfrm>
        </p:spPr>
        <p:txBody>
          <a:bodyPr>
            <a:normAutofit/>
          </a:bodyPr>
          <a:lstStyle/>
          <a:p>
            <a:r>
              <a:rPr lang="en-IN" sz="3200" dirty="0"/>
              <a:t>                                       </a:t>
            </a:r>
            <a:r>
              <a:rPr lang="en-IN" sz="3600" b="1" dirty="0">
                <a:solidFill>
                  <a:schemeClr val="accent1">
                    <a:lumMod val="75000"/>
                    <a:lumOff val="25000"/>
                  </a:schemeClr>
                </a:solidFill>
              </a:rPr>
              <a:t>problem</a:t>
            </a:r>
            <a:r>
              <a:rPr lang="en-IN" sz="3600" b="1" dirty="0">
                <a:solidFill>
                  <a:schemeClr val="accent2"/>
                </a:solidFill>
              </a:rPr>
              <a:t> </a:t>
            </a:r>
            <a:r>
              <a:rPr lang="en-IN" sz="3600" b="1" dirty="0">
                <a:solidFill>
                  <a:schemeClr val="accent1">
                    <a:lumMod val="75000"/>
                    <a:lumOff val="25000"/>
                  </a:schemeClr>
                </a:solidFill>
              </a:rPr>
              <a:t>statement</a:t>
            </a:r>
          </a:p>
        </p:txBody>
      </p:sp>
      <p:sp>
        <p:nvSpPr>
          <p:cNvPr id="10" name="Rectangle 9"/>
          <p:cNvSpPr/>
          <p:nvPr/>
        </p:nvSpPr>
        <p:spPr>
          <a:xfrm>
            <a:off x="581192" y="2082019"/>
            <a:ext cx="11137196" cy="3953022"/>
          </a:xfrm>
          <a:prstGeom prst="rect">
            <a:avLst/>
          </a:prstGeom>
          <a:solidFill>
            <a:schemeClr val="accent2">
              <a:alpha val="19000"/>
            </a:schemeClr>
          </a:solidFill>
          <a:ln/>
        </p:spPr>
        <p:style>
          <a:lnRef idx="2">
            <a:schemeClr val="accent2"/>
          </a:lnRef>
          <a:fillRef idx="1">
            <a:schemeClr val="lt1"/>
          </a:fillRef>
          <a:effectRef idx="0">
            <a:schemeClr val="accent2"/>
          </a:effectRef>
          <a:fontRef idx="minor">
            <a:schemeClr val="dk1"/>
          </a:fontRef>
        </p:style>
        <p:txBody>
          <a:bodyPr rtlCol="0" anchor="t"/>
          <a:lstStyle/>
          <a:p>
            <a:r>
              <a:rPr lang="en-IN" sz="2000" dirty="0"/>
              <a:t> </a:t>
            </a:r>
          </a:p>
          <a:p>
            <a:endParaRPr lang="en-IN" sz="2000" dirty="0"/>
          </a:p>
          <a:p>
            <a:r>
              <a:rPr lang="en-IN" sz="2000" dirty="0"/>
              <a:t>Technology is growing in every aspect but the basic need to save the memory and time utilization still</a:t>
            </a:r>
          </a:p>
          <a:p>
            <a:r>
              <a:rPr lang="en-IN" sz="2000" dirty="0"/>
              <a:t>remains. Whenever we deal with any kind of data, Users are bound to compress the data to minimize</a:t>
            </a:r>
          </a:p>
          <a:p>
            <a:pPr algn="just"/>
            <a:r>
              <a:rPr lang="en-IN" sz="2000" dirty="0"/>
              <a:t>the space utilization. So this project aims to implement </a:t>
            </a:r>
            <a:r>
              <a:rPr lang="en-IN" sz="2000" dirty="0" err="1"/>
              <a:t>Lempel-ziv</a:t>
            </a:r>
            <a:r>
              <a:rPr lang="en-IN" sz="2000" dirty="0"/>
              <a:t>-welch algorithm and to modify it that helps user to get a better platform to compress data in less time with no data loss.</a:t>
            </a:r>
            <a:endParaRPr lang="en-IN" sz="2000" b="1" dirty="0">
              <a:ln w="22225">
                <a:solidFill>
                  <a:schemeClr val="accent2"/>
                </a:solidFill>
                <a:prstDash val="solid"/>
              </a:ln>
              <a:solidFill>
                <a:schemeClr val="accent2">
                  <a:lumMod val="40000"/>
                  <a:lumOff val="60000"/>
                </a:schemeClr>
              </a:solidFill>
            </a:endParaRPr>
          </a:p>
        </p:txBody>
      </p:sp>
      <p:pic>
        <p:nvPicPr>
          <p:cNvPr id="11" name="Graphic 4" descr="Eye">
            <a:extLst>
              <a:ext uri="{FF2B5EF4-FFF2-40B4-BE49-F238E27FC236}">
                <a16:creationId xmlns:a16="http://schemas.microsoft.com/office/drawing/2014/main" id="{CADF07AA-E7FE-4655-B1DD-FAA38D63EA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2028" y="833206"/>
            <a:ext cx="720000" cy="720000"/>
          </a:xfrm>
          <a:prstGeom prst="rect">
            <a:avLst/>
          </a:prstGeom>
        </p:spPr>
      </p:pic>
      <p:pic>
        <p:nvPicPr>
          <p:cNvPr id="12" name="Graphic 6" descr="Headphones">
            <a:extLst>
              <a:ext uri="{FF2B5EF4-FFF2-40B4-BE49-F238E27FC236}">
                <a16:creationId xmlns:a16="http://schemas.microsoft.com/office/drawing/2014/main" id="{F635F5BA-C272-4069-B935-AC0C3709E5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80912" y="899446"/>
            <a:ext cx="576000" cy="576000"/>
          </a:xfrm>
          <a:prstGeom prst="rect">
            <a:avLst/>
          </a:prstGeom>
        </p:spPr>
      </p:pic>
    </p:spTree>
    <p:extLst>
      <p:ext uri="{BB962C8B-B14F-4D97-AF65-F5344CB8AC3E}">
        <p14:creationId xmlns:p14="http://schemas.microsoft.com/office/powerpoint/2010/main" val="2084718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F641-0AA4-46DF-B52D-011067E28896}"/>
              </a:ext>
            </a:extLst>
          </p:cNvPr>
          <p:cNvSpPr>
            <a:spLocks noGrp="1"/>
          </p:cNvSpPr>
          <p:nvPr>
            <p:ph type="title"/>
          </p:nvPr>
        </p:nvSpPr>
        <p:spPr/>
        <p:txBody>
          <a:bodyPr/>
          <a:lstStyle/>
          <a:p>
            <a:r>
              <a:rPr lang="en-ZA" dirty="0"/>
              <a:t>OBJECTIVES</a:t>
            </a:r>
            <a:endParaRPr lang="en-US" dirty="0"/>
          </a:p>
        </p:txBody>
      </p:sp>
      <p:sp>
        <p:nvSpPr>
          <p:cNvPr id="4" name="Content Placeholder 3">
            <a:extLst>
              <a:ext uri="{FF2B5EF4-FFF2-40B4-BE49-F238E27FC236}">
                <a16:creationId xmlns:a16="http://schemas.microsoft.com/office/drawing/2014/main" id="{C86B75F4-ECF0-452D-BB80-1416C7E14BDF}"/>
              </a:ext>
            </a:extLst>
          </p:cNvPr>
          <p:cNvSpPr>
            <a:spLocks noGrp="1"/>
          </p:cNvSpPr>
          <p:nvPr>
            <p:ph sz="half" idx="2"/>
          </p:nvPr>
        </p:nvSpPr>
        <p:spPr>
          <a:xfrm>
            <a:off x="581194" y="2714624"/>
            <a:ext cx="3378403" cy="3832480"/>
          </a:xfrm>
        </p:spPr>
        <p:txBody>
          <a:bodyPr/>
          <a:lstStyle/>
          <a:p>
            <a:r>
              <a:rPr lang="en-IN" sz="2000" dirty="0"/>
              <a:t>Implementation and Modification of the compression and decompression algorithm by </a:t>
            </a:r>
            <a:r>
              <a:rPr lang="en-IN" sz="2000" dirty="0" err="1"/>
              <a:t>lempel-ziv</a:t>
            </a:r>
            <a:r>
              <a:rPr lang="en-IN" sz="2000" dirty="0"/>
              <a:t>-welch</a:t>
            </a:r>
            <a:r>
              <a:rPr lang="en-IN" dirty="0"/>
              <a:t>.</a:t>
            </a:r>
            <a:endParaRPr lang="en-US" dirty="0"/>
          </a:p>
        </p:txBody>
      </p:sp>
      <p:sp>
        <p:nvSpPr>
          <p:cNvPr id="5" name="Content Placeholder 4">
            <a:extLst>
              <a:ext uri="{FF2B5EF4-FFF2-40B4-BE49-F238E27FC236}">
                <a16:creationId xmlns:a16="http://schemas.microsoft.com/office/drawing/2014/main" id="{9743281F-51FF-4F76-8197-3F6219E35965}"/>
              </a:ext>
            </a:extLst>
          </p:cNvPr>
          <p:cNvSpPr>
            <a:spLocks noGrp="1"/>
          </p:cNvSpPr>
          <p:nvPr>
            <p:ph sz="half" idx="15"/>
          </p:nvPr>
        </p:nvSpPr>
        <p:spPr/>
        <p:txBody>
          <a:bodyPr/>
          <a:lstStyle/>
          <a:p>
            <a:r>
              <a:rPr lang="en-IN" dirty="0"/>
              <a:t>COMPRESSION RATIO Of the difference between file size of an uncompressed data and the file size of the same data when compressed.</a:t>
            </a:r>
            <a:endParaRPr lang="en-US" dirty="0"/>
          </a:p>
        </p:txBody>
      </p:sp>
      <p:sp>
        <p:nvSpPr>
          <p:cNvPr id="6" name="Content Placeholder 5">
            <a:extLst>
              <a:ext uri="{FF2B5EF4-FFF2-40B4-BE49-F238E27FC236}">
                <a16:creationId xmlns:a16="http://schemas.microsoft.com/office/drawing/2014/main" id="{E2A3EC13-9EA6-4C20-BA5C-D7D92AFF848B}"/>
              </a:ext>
            </a:extLst>
          </p:cNvPr>
          <p:cNvSpPr>
            <a:spLocks noGrp="1"/>
          </p:cNvSpPr>
          <p:nvPr>
            <p:ph sz="half" idx="14"/>
          </p:nvPr>
        </p:nvSpPr>
        <p:spPr>
          <a:xfrm>
            <a:off x="4400414" y="2714624"/>
            <a:ext cx="3378403" cy="3698368"/>
          </a:xfrm>
        </p:spPr>
        <p:txBody>
          <a:bodyPr/>
          <a:lstStyle/>
          <a:p>
            <a:pPr lvl="0"/>
            <a:r>
              <a:rPr lang="en-US" sz="2000" dirty="0"/>
              <a:t>Implementing data file handling through C programming.</a:t>
            </a:r>
          </a:p>
          <a:p>
            <a:endParaRPr lang="en-US" dirty="0"/>
          </a:p>
        </p:txBody>
      </p:sp>
      <p:pic>
        <p:nvPicPr>
          <p:cNvPr id="9" name="Graphic 8" descr="Head with Gears">
            <a:extLst>
              <a:ext uri="{FF2B5EF4-FFF2-40B4-BE49-F238E27FC236}">
                <a16:creationId xmlns:a16="http://schemas.microsoft.com/office/drawing/2014/main" id="{753F3215-AE85-4BAC-BB66-27697DDC5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666" y="766624"/>
            <a:ext cx="972000" cy="972000"/>
          </a:xfrm>
          <a:prstGeom prst="rect">
            <a:avLst/>
          </a:prstGeom>
        </p:spPr>
      </p:pic>
    </p:spTree>
    <p:extLst>
      <p:ext uri="{BB962C8B-B14F-4D97-AF65-F5344CB8AC3E}">
        <p14:creationId xmlns:p14="http://schemas.microsoft.com/office/powerpoint/2010/main" val="401759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0000"/>
                <a:lumMod val="110000"/>
              </a:schemeClr>
            </a:gs>
            <a:gs pos="100000">
              <a:schemeClr val="accent4">
                <a:lumMod val="60000"/>
                <a:lumOff val="4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8AF9-7604-4581-917A-7ED0C2DFC2ED}"/>
              </a:ext>
            </a:extLst>
          </p:cNvPr>
          <p:cNvSpPr>
            <a:spLocks noGrp="1"/>
          </p:cNvSpPr>
          <p:nvPr>
            <p:ph type="title"/>
          </p:nvPr>
        </p:nvSpPr>
        <p:spPr/>
        <p:txBody>
          <a:bodyPr>
            <a:normAutofit/>
          </a:bodyPr>
          <a:lstStyle/>
          <a:p>
            <a:r>
              <a:rPr lang="en-IN" sz="4800" dirty="0"/>
              <a:t>DESIGN</a:t>
            </a:r>
          </a:p>
        </p:txBody>
      </p:sp>
      <p:sp>
        <p:nvSpPr>
          <p:cNvPr id="3" name="Content Placeholder 2">
            <a:extLst>
              <a:ext uri="{FF2B5EF4-FFF2-40B4-BE49-F238E27FC236}">
                <a16:creationId xmlns:a16="http://schemas.microsoft.com/office/drawing/2014/main" id="{7DA5FE57-079C-4107-B7DD-CB818325D2AF}"/>
              </a:ext>
            </a:extLst>
          </p:cNvPr>
          <p:cNvSpPr>
            <a:spLocks noGrp="1"/>
          </p:cNvSpPr>
          <p:nvPr>
            <p:ph sz="half" idx="1"/>
          </p:nvPr>
        </p:nvSpPr>
        <p:spPr>
          <a:xfrm>
            <a:off x="581193" y="2228003"/>
            <a:ext cx="5241581" cy="4443327"/>
          </a:xfrm>
        </p:spPr>
        <p:txBody>
          <a:bodyPr/>
          <a:lstStyle/>
          <a:p>
            <a:r>
              <a:rPr lang="en-IN" sz="2000"/>
              <a:t>ENCODING:- A </a:t>
            </a:r>
            <a:r>
              <a:rPr lang="en-IN" sz="2000" dirty="0"/>
              <a:t>dictionary is initialized to contain the string .The algorithm works by scanning all string input until unique one and this new string is added in the dictionary.</a:t>
            </a:r>
          </a:p>
          <a:p>
            <a:pPr marL="0" indent="0">
              <a:buNone/>
            </a:pPr>
            <a:endParaRPr lang="en-IN" sz="2000" dirty="0"/>
          </a:p>
          <a:p>
            <a:r>
              <a:rPr lang="en-IN" sz="2000" dirty="0"/>
              <a:t>DECODING:- The algorithm works by reading a value from the encoded input and outputting the corresponding string from initialized dictionary.</a:t>
            </a:r>
          </a:p>
          <a:p>
            <a:endParaRPr lang="en-IN" dirty="0"/>
          </a:p>
        </p:txBody>
      </p:sp>
      <p:pic>
        <p:nvPicPr>
          <p:cNvPr id="5" name="Content Placeholder 4">
            <a:extLst>
              <a:ext uri="{FF2B5EF4-FFF2-40B4-BE49-F238E27FC236}">
                <a16:creationId xmlns:a16="http://schemas.microsoft.com/office/drawing/2014/main" id="{1EDCEE69-C440-44B0-A998-CC6D343A8CC6}"/>
              </a:ext>
            </a:extLst>
          </p:cNvPr>
          <p:cNvPicPr>
            <a:picLocks noGrp="1" noChangeAspect="1"/>
          </p:cNvPicPr>
          <p:nvPr>
            <p:ph sz="half" idx="2"/>
          </p:nvPr>
        </p:nvPicPr>
        <p:blipFill>
          <a:blip r:embed="rId2"/>
          <a:stretch>
            <a:fillRect/>
          </a:stretch>
        </p:blipFill>
        <p:spPr>
          <a:xfrm>
            <a:off x="5955957" y="2097931"/>
            <a:ext cx="5654850" cy="4573399"/>
          </a:xfrm>
          <a:prstGeom prst="rect">
            <a:avLst/>
          </a:prstGeom>
        </p:spPr>
      </p:pic>
      <p:pic>
        <p:nvPicPr>
          <p:cNvPr id="6" name="Picture 5">
            <a:extLst>
              <a:ext uri="{FF2B5EF4-FFF2-40B4-BE49-F238E27FC236}">
                <a16:creationId xmlns:a16="http://schemas.microsoft.com/office/drawing/2014/main" id="{0EBDC822-091F-48D7-A64D-6EC3F62F2C4F}"/>
              </a:ext>
            </a:extLst>
          </p:cNvPr>
          <p:cNvPicPr>
            <a:picLocks noChangeAspect="1"/>
          </p:cNvPicPr>
          <p:nvPr/>
        </p:nvPicPr>
        <p:blipFill>
          <a:blip r:embed="rId3"/>
          <a:stretch>
            <a:fillRect/>
          </a:stretch>
        </p:blipFill>
        <p:spPr>
          <a:xfrm>
            <a:off x="770198" y="729658"/>
            <a:ext cx="914479" cy="914479"/>
          </a:xfrm>
          <a:prstGeom prst="rect">
            <a:avLst/>
          </a:prstGeom>
        </p:spPr>
      </p:pic>
    </p:spTree>
    <p:extLst>
      <p:ext uri="{BB962C8B-B14F-4D97-AF65-F5344CB8AC3E}">
        <p14:creationId xmlns:p14="http://schemas.microsoft.com/office/powerpoint/2010/main" val="578467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4DC4-379F-4B55-B3B7-D0FC6874AEF4}"/>
              </a:ext>
            </a:extLst>
          </p:cNvPr>
          <p:cNvSpPr>
            <a:spLocks noGrp="1"/>
          </p:cNvSpPr>
          <p:nvPr>
            <p:ph type="title"/>
          </p:nvPr>
        </p:nvSpPr>
        <p:spPr>
          <a:xfrm>
            <a:off x="556478" y="594307"/>
            <a:ext cx="10861165" cy="530552"/>
          </a:xfrm>
        </p:spPr>
        <p:txBody>
          <a:bodyPr tIns="0">
            <a:normAutofit fontScale="90000"/>
          </a:bodyPr>
          <a:lstStyle/>
          <a:p>
            <a:r>
              <a:rPr lang="en-IN" sz="3100" b="1" dirty="0"/>
              <a:t>COMPRESSION</a:t>
            </a:r>
            <a:r>
              <a:rPr lang="en-IN" sz="2700" dirty="0"/>
              <a:t>:-</a:t>
            </a:r>
            <a:r>
              <a:rPr lang="en-IN" dirty="0"/>
              <a:t>                         </a:t>
            </a:r>
            <a:r>
              <a:rPr lang="en-IN" sz="4400" b="1" dirty="0">
                <a:solidFill>
                  <a:schemeClr val="accent2">
                    <a:lumMod val="50000"/>
                  </a:schemeClr>
                </a:solidFill>
              </a:rPr>
              <a:t>FLOW CHART               </a:t>
            </a:r>
            <a:endParaRPr lang="en-IN" sz="2200" dirty="0">
              <a:solidFill>
                <a:schemeClr val="accent2">
                  <a:lumMod val="50000"/>
                </a:schemeClr>
              </a:solidFill>
            </a:endParaRPr>
          </a:p>
        </p:txBody>
      </p:sp>
      <p:pic>
        <p:nvPicPr>
          <p:cNvPr id="4" name="Picture 3">
            <a:extLst>
              <a:ext uri="{FF2B5EF4-FFF2-40B4-BE49-F238E27FC236}">
                <a16:creationId xmlns:a16="http://schemas.microsoft.com/office/drawing/2014/main" id="{233D045A-BA1E-423A-85ED-8AD47C913016}"/>
              </a:ext>
            </a:extLst>
          </p:cNvPr>
          <p:cNvPicPr>
            <a:picLocks noChangeAspect="1"/>
          </p:cNvPicPr>
          <p:nvPr/>
        </p:nvPicPr>
        <p:blipFill rotWithShape="1">
          <a:blip r:embed="rId2"/>
          <a:srcRect l="15405" t="2868" r="20052" b="12202"/>
          <a:stretch/>
        </p:blipFill>
        <p:spPr>
          <a:xfrm>
            <a:off x="308918" y="1124859"/>
            <a:ext cx="5375189" cy="5622324"/>
          </a:xfrm>
          <a:prstGeom prst="rect">
            <a:avLst/>
          </a:prstGeom>
        </p:spPr>
      </p:pic>
      <p:sp>
        <p:nvSpPr>
          <p:cNvPr id="5" name="Rectangle 4">
            <a:extLst>
              <a:ext uri="{FF2B5EF4-FFF2-40B4-BE49-F238E27FC236}">
                <a16:creationId xmlns:a16="http://schemas.microsoft.com/office/drawing/2014/main" id="{A43F9F68-3CA0-41F6-94A2-06B86535A506}"/>
              </a:ext>
            </a:extLst>
          </p:cNvPr>
          <p:cNvSpPr/>
          <p:nvPr/>
        </p:nvSpPr>
        <p:spPr>
          <a:xfrm>
            <a:off x="6748939" y="1124859"/>
            <a:ext cx="3603872" cy="369332"/>
          </a:xfrm>
          <a:prstGeom prst="rect">
            <a:avLst/>
          </a:prstGeom>
        </p:spPr>
        <p:txBody>
          <a:bodyPr wrap="square">
            <a:spAutoFit/>
          </a:bodyPr>
          <a:lstStyle/>
          <a:p>
            <a:r>
              <a:rPr lang="pt-BR" dirty="0"/>
              <a:t>String:-  A B A B B A B C A B A B B A</a:t>
            </a:r>
            <a:endParaRPr lang="en-IN" dirty="0"/>
          </a:p>
        </p:txBody>
      </p:sp>
      <p:graphicFrame>
        <p:nvGraphicFramePr>
          <p:cNvPr id="7" name="Table 6">
            <a:extLst>
              <a:ext uri="{FF2B5EF4-FFF2-40B4-BE49-F238E27FC236}">
                <a16:creationId xmlns:a16="http://schemas.microsoft.com/office/drawing/2014/main" id="{DE4148D6-72CF-4386-BCB4-DA630D090970}"/>
              </a:ext>
            </a:extLst>
          </p:cNvPr>
          <p:cNvGraphicFramePr>
            <a:graphicFrameLocks noGrp="1"/>
          </p:cNvGraphicFramePr>
          <p:nvPr>
            <p:extLst>
              <p:ext uri="{D42A27DB-BD31-4B8C-83A1-F6EECF244321}">
                <p14:modId xmlns:p14="http://schemas.microsoft.com/office/powerpoint/2010/main" val="1733398004"/>
              </p:ext>
            </p:extLst>
          </p:nvPr>
        </p:nvGraphicFramePr>
        <p:xfrm>
          <a:off x="7079743" y="1575365"/>
          <a:ext cx="1828799" cy="1083422"/>
        </p:xfrm>
        <a:graphic>
          <a:graphicData uri="http://schemas.openxmlformats.org/drawingml/2006/table">
            <a:tbl>
              <a:tblPr firstRow="1" firstCol="1" bandRow="1"/>
              <a:tblGrid>
                <a:gridCol w="897520">
                  <a:extLst>
                    <a:ext uri="{9D8B030D-6E8A-4147-A177-3AD203B41FA5}">
                      <a16:colId xmlns:a16="http://schemas.microsoft.com/office/drawing/2014/main" val="2171994391"/>
                    </a:ext>
                  </a:extLst>
                </a:gridCol>
                <a:gridCol w="931279">
                  <a:extLst>
                    <a:ext uri="{9D8B030D-6E8A-4147-A177-3AD203B41FA5}">
                      <a16:colId xmlns:a16="http://schemas.microsoft.com/office/drawing/2014/main" val="3971680486"/>
                    </a:ext>
                  </a:extLst>
                </a:gridCol>
              </a:tblGrid>
              <a:tr h="428864">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INDEX</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ENTRY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211283437"/>
                  </a:ext>
                </a:extLst>
              </a:tr>
              <a:tr h="209580">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55700606"/>
                  </a:ext>
                </a:extLst>
              </a:tr>
              <a:tr h="211909">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196389906"/>
                  </a:ext>
                </a:extLst>
              </a:tr>
              <a:tr h="209580">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795891128"/>
                  </a:ext>
                </a:extLst>
              </a:tr>
            </a:tbl>
          </a:graphicData>
        </a:graphic>
      </p:graphicFrame>
      <p:sp>
        <p:nvSpPr>
          <p:cNvPr id="3" name="Rectangle 2">
            <a:extLst>
              <a:ext uri="{FF2B5EF4-FFF2-40B4-BE49-F238E27FC236}">
                <a16:creationId xmlns:a16="http://schemas.microsoft.com/office/drawing/2014/main" id="{70BA6FC4-EF9B-4DCA-92D8-9E3F14E2B8AB}"/>
              </a:ext>
            </a:extLst>
          </p:cNvPr>
          <p:cNvSpPr/>
          <p:nvPr/>
        </p:nvSpPr>
        <p:spPr>
          <a:xfrm>
            <a:off x="6748939" y="2738833"/>
            <a:ext cx="2518638" cy="369332"/>
          </a:xfrm>
          <a:prstGeom prst="rect">
            <a:avLst/>
          </a:prstGeom>
        </p:spPr>
        <p:txBody>
          <a:bodyPr wrap="none">
            <a:spAutoFit/>
          </a:bodyPr>
          <a:lstStyle/>
          <a:p>
            <a:r>
              <a:rPr lang="en-IN" dirty="0"/>
              <a:t>ENCODED DICTIONARY-</a:t>
            </a:r>
          </a:p>
        </p:txBody>
      </p:sp>
      <p:graphicFrame>
        <p:nvGraphicFramePr>
          <p:cNvPr id="8" name="Table 7">
            <a:extLst>
              <a:ext uri="{FF2B5EF4-FFF2-40B4-BE49-F238E27FC236}">
                <a16:creationId xmlns:a16="http://schemas.microsoft.com/office/drawing/2014/main" id="{47C6078B-F4FE-48F1-9C26-2A938291D5A1}"/>
              </a:ext>
            </a:extLst>
          </p:cNvPr>
          <p:cNvGraphicFramePr>
            <a:graphicFrameLocks noGrp="1"/>
          </p:cNvGraphicFramePr>
          <p:nvPr>
            <p:extLst>
              <p:ext uri="{D42A27DB-BD31-4B8C-83A1-F6EECF244321}">
                <p14:modId xmlns:p14="http://schemas.microsoft.com/office/powerpoint/2010/main" val="286436362"/>
              </p:ext>
            </p:extLst>
          </p:nvPr>
        </p:nvGraphicFramePr>
        <p:xfrm>
          <a:off x="6843868" y="3108165"/>
          <a:ext cx="3603873" cy="3064701"/>
        </p:xfrm>
        <a:graphic>
          <a:graphicData uri="http://schemas.openxmlformats.org/drawingml/2006/table">
            <a:tbl>
              <a:tblPr firstRow="1" firstCol="1" bandRow="1"/>
              <a:tblGrid>
                <a:gridCol w="1231790">
                  <a:extLst>
                    <a:ext uri="{9D8B030D-6E8A-4147-A177-3AD203B41FA5}">
                      <a16:colId xmlns:a16="http://schemas.microsoft.com/office/drawing/2014/main" val="569659330"/>
                    </a:ext>
                  </a:extLst>
                </a:gridCol>
                <a:gridCol w="1295497">
                  <a:extLst>
                    <a:ext uri="{9D8B030D-6E8A-4147-A177-3AD203B41FA5}">
                      <a16:colId xmlns:a16="http://schemas.microsoft.com/office/drawing/2014/main" val="192457336"/>
                    </a:ext>
                  </a:extLst>
                </a:gridCol>
                <a:gridCol w="1076586">
                  <a:extLst>
                    <a:ext uri="{9D8B030D-6E8A-4147-A177-3AD203B41FA5}">
                      <a16:colId xmlns:a16="http://schemas.microsoft.com/office/drawing/2014/main" val="361604952"/>
                    </a:ext>
                  </a:extLst>
                </a:gridCol>
              </a:tblGrid>
              <a:tr h="434790">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ENCODED OUTPUT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INDEX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ENTRY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7173124"/>
                  </a:ext>
                </a:extLst>
              </a:tr>
              <a:tr h="212476">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7102755"/>
                  </a:ext>
                </a:extLst>
              </a:tr>
              <a:tr h="212476">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b</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0855529"/>
                  </a:ext>
                </a:extLst>
              </a:tr>
              <a:tr h="212476">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c</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1450145"/>
                  </a:ext>
                </a:extLst>
              </a:tr>
              <a:tr h="212476">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ab</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8751964"/>
                  </a:ext>
                </a:extLst>
              </a:tr>
              <a:tr h="212476">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ba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9927109"/>
                  </a:ext>
                </a:extLst>
              </a:tr>
              <a:tr h="212476">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abb</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8902019"/>
                  </a:ext>
                </a:extLst>
              </a:tr>
              <a:tr h="212476">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bab</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0533650"/>
                  </a:ext>
                </a:extLst>
              </a:tr>
              <a:tr h="212476">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bc</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8955555"/>
                  </a:ext>
                </a:extLst>
              </a:tr>
              <a:tr h="212476">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ca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9364389"/>
                  </a:ext>
                </a:extLst>
              </a:tr>
              <a:tr h="212476">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aba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3624963"/>
                  </a:ext>
                </a:extLst>
              </a:tr>
              <a:tr h="212476">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abba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1038558"/>
                  </a:ext>
                </a:extLst>
              </a:tr>
              <a:tr h="212476">
                <a:tc>
                  <a:txBody>
                    <a:bodyPr/>
                    <a:lstStyle/>
                    <a:p>
                      <a:pP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3214217"/>
                  </a:ext>
                </a:extLst>
              </a:tr>
            </a:tbl>
          </a:graphicData>
        </a:graphic>
      </p:graphicFrame>
      <p:sp>
        <p:nvSpPr>
          <p:cNvPr id="9" name="Rectangle 8">
            <a:extLst>
              <a:ext uri="{FF2B5EF4-FFF2-40B4-BE49-F238E27FC236}">
                <a16:creationId xmlns:a16="http://schemas.microsoft.com/office/drawing/2014/main" id="{440CE263-527E-4166-BBC7-27D45183C4E6}"/>
              </a:ext>
            </a:extLst>
          </p:cNvPr>
          <p:cNvSpPr/>
          <p:nvPr/>
        </p:nvSpPr>
        <p:spPr>
          <a:xfrm>
            <a:off x="6568414" y="6357532"/>
            <a:ext cx="4680256"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ENCODED OUTPUT SEQUENCE- </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1 2 4 5 2 3 4 6 1 </a:t>
            </a:r>
            <a:endParaRPr lang="en-IN" sz="3200" dirty="0"/>
          </a:p>
        </p:txBody>
      </p:sp>
    </p:spTree>
    <p:extLst>
      <p:ext uri="{BB962C8B-B14F-4D97-AF65-F5344CB8AC3E}">
        <p14:creationId xmlns:p14="http://schemas.microsoft.com/office/powerpoint/2010/main" val="3850056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F3200-9716-4056-9BFB-85298E4FCD28}"/>
              </a:ext>
            </a:extLst>
          </p:cNvPr>
          <p:cNvSpPr>
            <a:spLocks noGrp="1"/>
          </p:cNvSpPr>
          <p:nvPr>
            <p:ph type="title"/>
          </p:nvPr>
        </p:nvSpPr>
        <p:spPr>
          <a:xfrm>
            <a:off x="581192" y="593914"/>
            <a:ext cx="11029616" cy="406983"/>
          </a:xfrm>
        </p:spPr>
        <p:txBody>
          <a:bodyPr>
            <a:normAutofit fontScale="90000"/>
          </a:bodyPr>
          <a:lstStyle/>
          <a:p>
            <a:r>
              <a:rPr lang="en-IN" sz="3100" b="1" dirty="0"/>
              <a:t>Decompression</a:t>
            </a:r>
            <a:r>
              <a:rPr lang="en-IN" dirty="0"/>
              <a:t>:-</a:t>
            </a:r>
          </a:p>
        </p:txBody>
      </p:sp>
      <p:sp>
        <p:nvSpPr>
          <p:cNvPr id="12" name="Rectangle 11">
            <a:extLst>
              <a:ext uri="{FF2B5EF4-FFF2-40B4-BE49-F238E27FC236}">
                <a16:creationId xmlns:a16="http://schemas.microsoft.com/office/drawing/2014/main" id="{08614A02-949F-476A-A18C-BA968D09EB5F}"/>
              </a:ext>
            </a:extLst>
          </p:cNvPr>
          <p:cNvSpPr/>
          <p:nvPr/>
        </p:nvSpPr>
        <p:spPr>
          <a:xfrm>
            <a:off x="5838682" y="1242040"/>
            <a:ext cx="3254517" cy="40011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Times New Roman" panose="02020603050405020304" pitchFamily="18" charset="0"/>
              </a:rPr>
              <a:t>ENCODED OUTPUT-</a:t>
            </a:r>
            <a:r>
              <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1 2 4 5 2 3 4 6 1</a:t>
            </a:r>
            <a:endParaRPr lang="en-IN" sz="2400" dirty="0"/>
          </a:p>
        </p:txBody>
      </p:sp>
      <p:graphicFrame>
        <p:nvGraphicFramePr>
          <p:cNvPr id="13" name="Table 12">
            <a:extLst>
              <a:ext uri="{FF2B5EF4-FFF2-40B4-BE49-F238E27FC236}">
                <a16:creationId xmlns:a16="http://schemas.microsoft.com/office/drawing/2014/main" id="{68DB1CF1-F814-485E-8D88-4B1B6F9B54D4}"/>
              </a:ext>
            </a:extLst>
          </p:cNvPr>
          <p:cNvGraphicFramePr>
            <a:graphicFrameLocks noGrp="1"/>
          </p:cNvGraphicFramePr>
          <p:nvPr>
            <p:extLst>
              <p:ext uri="{D42A27DB-BD31-4B8C-83A1-F6EECF244321}">
                <p14:modId xmlns:p14="http://schemas.microsoft.com/office/powerpoint/2010/main" val="3467917993"/>
              </p:ext>
            </p:extLst>
          </p:nvPr>
        </p:nvGraphicFramePr>
        <p:xfrm>
          <a:off x="5765800" y="2086232"/>
          <a:ext cx="5689492" cy="3240913"/>
        </p:xfrm>
        <a:graphic>
          <a:graphicData uri="http://schemas.openxmlformats.org/drawingml/2006/table">
            <a:tbl>
              <a:tblPr firstRow="1" firstCol="1" bandRow="1"/>
              <a:tblGrid>
                <a:gridCol w="1346173">
                  <a:extLst>
                    <a:ext uri="{9D8B030D-6E8A-4147-A177-3AD203B41FA5}">
                      <a16:colId xmlns:a16="http://schemas.microsoft.com/office/drawing/2014/main" val="461100206"/>
                    </a:ext>
                  </a:extLst>
                </a:gridCol>
                <a:gridCol w="1447773">
                  <a:extLst>
                    <a:ext uri="{9D8B030D-6E8A-4147-A177-3AD203B41FA5}">
                      <a16:colId xmlns:a16="http://schemas.microsoft.com/office/drawing/2014/main" val="4130145680"/>
                    </a:ext>
                  </a:extLst>
                </a:gridCol>
                <a:gridCol w="1447773">
                  <a:extLst>
                    <a:ext uri="{9D8B030D-6E8A-4147-A177-3AD203B41FA5}">
                      <a16:colId xmlns:a16="http://schemas.microsoft.com/office/drawing/2014/main" val="811257080"/>
                    </a:ext>
                  </a:extLst>
                </a:gridCol>
                <a:gridCol w="1447773">
                  <a:extLst>
                    <a:ext uri="{9D8B030D-6E8A-4147-A177-3AD203B41FA5}">
                      <a16:colId xmlns:a16="http://schemas.microsoft.com/office/drawing/2014/main" val="4132166315"/>
                    </a:ext>
                  </a:extLst>
                </a:gridCol>
              </a:tblGrid>
              <a:tr h="229577">
                <a:tc>
                  <a:txBody>
                    <a:bodyPr/>
                    <a:lstStyle/>
                    <a:p>
                      <a:pPr>
                        <a:lnSpc>
                          <a:spcPct val="107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RECEIVED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DECODED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INDEX</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ENTRY</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272631794"/>
                  </a:ext>
                </a:extLst>
              </a:tr>
              <a:tr h="229577">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213994871"/>
                  </a:ext>
                </a:extLst>
              </a:tr>
              <a:tr h="229577">
                <a:tc>
                  <a:txBody>
                    <a:bodyPr/>
                    <a:lstStyle/>
                    <a:p>
                      <a:pPr>
                        <a:lnSpc>
                          <a:spcPct val="107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b</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908832163"/>
                  </a:ext>
                </a:extLst>
              </a:tr>
              <a:tr h="229577">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804475115"/>
                  </a:ext>
                </a:extLst>
              </a:tr>
              <a:tr h="229577">
                <a:tc>
                  <a:txBody>
                    <a:bodyPr/>
                    <a:lstStyle/>
                    <a:p>
                      <a:pPr>
                        <a:lnSpc>
                          <a:spcPct val="107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168083949"/>
                  </a:ext>
                </a:extLst>
              </a:tr>
              <a:tr h="229577">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b</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ab</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724053179"/>
                  </a:ext>
                </a:extLst>
              </a:tr>
              <a:tr h="229577">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ab</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ba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209559524"/>
                  </a:ext>
                </a:extLst>
              </a:tr>
              <a:tr h="229577">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ba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abb</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18797021"/>
                  </a:ext>
                </a:extLst>
              </a:tr>
              <a:tr h="229577">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bab</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489318894"/>
                  </a:ext>
                </a:extLst>
              </a:tr>
              <a:tr h="229577">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bc</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156590005"/>
                  </a:ext>
                </a:extLst>
              </a:tr>
              <a:tr h="229577">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827583002"/>
                  </a:ext>
                </a:extLst>
              </a:tr>
              <a:tr h="229577">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abb</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aba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617340457"/>
                  </a:ext>
                </a:extLst>
              </a:tr>
              <a:tr h="229577">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abba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77605771"/>
                  </a:ext>
                </a:extLst>
              </a:tr>
            </a:tbl>
          </a:graphicData>
        </a:graphic>
      </p:graphicFrame>
      <p:sp>
        <p:nvSpPr>
          <p:cNvPr id="14" name="Rectangle 13">
            <a:extLst>
              <a:ext uri="{FF2B5EF4-FFF2-40B4-BE49-F238E27FC236}">
                <a16:creationId xmlns:a16="http://schemas.microsoft.com/office/drawing/2014/main" id="{BD6C79A4-DFEC-4F4E-B3B2-B0C8061C6807}"/>
              </a:ext>
            </a:extLst>
          </p:cNvPr>
          <p:cNvSpPr/>
          <p:nvPr/>
        </p:nvSpPr>
        <p:spPr>
          <a:xfrm>
            <a:off x="5838682" y="5771227"/>
            <a:ext cx="5156733" cy="407035"/>
          </a:xfrm>
          <a:prstGeom prst="rect">
            <a:avLst/>
          </a:prstGeom>
        </p:spPr>
        <p:txBody>
          <a:bodyPr wrap="none">
            <a:spAutoFit/>
          </a:bodyPr>
          <a:lstStyle/>
          <a:p>
            <a:pPr>
              <a:lnSpc>
                <a:spcPct val="107000"/>
              </a:lnSpc>
              <a:spcAft>
                <a:spcPts val="800"/>
              </a:spcAft>
            </a:pPr>
            <a:r>
              <a:rPr lang="en-US"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DECODED OUTPUT- A B A B </a:t>
            </a:r>
            <a:r>
              <a:rPr lang="en-US"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B</a:t>
            </a:r>
            <a:r>
              <a:rPr lang="en-US"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 B C A B A B  </a:t>
            </a:r>
            <a:r>
              <a:rPr lang="en-US"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B</a:t>
            </a:r>
            <a:r>
              <a:rPr lang="en-US"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A0B41204-82E7-4A7D-BC2E-FE7195CB0CC6}"/>
              </a:ext>
            </a:extLst>
          </p:cNvPr>
          <p:cNvPicPr>
            <a:picLocks noChangeAspect="1"/>
          </p:cNvPicPr>
          <p:nvPr/>
        </p:nvPicPr>
        <p:blipFill rotWithShape="1">
          <a:blip r:embed="rId2"/>
          <a:srcRect l="12368" t="1" r="16630" b="8108"/>
          <a:stretch/>
        </p:blipFill>
        <p:spPr>
          <a:xfrm>
            <a:off x="86498" y="1000897"/>
            <a:ext cx="5375189" cy="5737528"/>
          </a:xfrm>
          <a:prstGeom prst="rect">
            <a:avLst/>
          </a:prstGeom>
        </p:spPr>
      </p:pic>
    </p:spTree>
    <p:extLst>
      <p:ext uri="{BB962C8B-B14F-4D97-AF65-F5344CB8AC3E}">
        <p14:creationId xmlns:p14="http://schemas.microsoft.com/office/powerpoint/2010/main" val="3599171605"/>
      </p:ext>
    </p:extLst>
  </p:cSld>
  <p:clrMapOvr>
    <a:masterClrMapping/>
  </p:clrMapOvr>
</p:sld>
</file>

<file path=ppt/theme/theme1.xml><?xml version="1.0" encoding="utf-8"?>
<a:theme xmlns:a="http://schemas.openxmlformats.org/drawingml/2006/main" name="Dividend">
  <a:themeElements>
    <a:clrScheme name="Custom 11">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Custom 2">
      <a:majorFont>
        <a:latin typeface="Candara"/>
        <a:ea typeface=""/>
        <a:cs typeface=""/>
      </a:majorFont>
      <a:minorFont>
        <a:latin typeface="Candara"/>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objectDefaults>
  <a:extraClrSchemeLst/>
  <a:extLst>
    <a:ext uri="{05A4C25C-085E-4340-85A3-A5531E510DB2}">
      <thm15:themeFamily xmlns:thm15="http://schemas.microsoft.com/office/thememl/2012/main" name="Looks Like Sounds Like_SL - v4" id="{49340C27-6B59-423E-9A21-D8403F920761}" vid="{33BFA150-A101-4C57-BCA6-BEC943E5B3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C4EF74-2977-4065-95FE-55F8E4B639D4}">
  <ds:schemaRefs>
    <ds:schemaRef ds:uri="http://schemas.microsoft.com/office/infopath/2007/PartnerControls"/>
    <ds:schemaRef ds:uri="6dc4bcd6-49db-4c07-9060-8acfc67cef9f"/>
    <ds:schemaRef ds:uri="http://purl.org/dc/elements/1.1/"/>
    <ds:schemaRef ds:uri="http://schemas.microsoft.com/office/2006/metadata/properties"/>
    <ds:schemaRef ds:uri="http://schemas.openxmlformats.org/package/2006/metadata/core-properties"/>
    <ds:schemaRef ds:uri="http://purl.org/dc/dcmitype/"/>
    <ds:schemaRef ds:uri="http://schemas.microsoft.com/sharepoint/v3"/>
    <ds:schemaRef ds:uri="http://schemas.microsoft.com/office/2006/documentManagement/types"/>
    <ds:schemaRef ds:uri="fb0879af-3eba-417a-a55a-ffe6dcd6ca77"/>
    <ds:schemaRef ds:uri="http://www.w3.org/XML/1998/namespace"/>
    <ds:schemaRef ds:uri="http://purl.org/dc/terms/"/>
  </ds:schemaRefs>
</ds:datastoreItem>
</file>

<file path=customXml/itemProps2.xml><?xml version="1.0" encoding="utf-8"?>
<ds:datastoreItem xmlns:ds="http://schemas.openxmlformats.org/officeDocument/2006/customXml" ds:itemID="{2658AF07-9E42-47AF-83DF-C9E8FADF7120}">
  <ds:schemaRefs>
    <ds:schemaRef ds:uri="http://schemas.microsoft.com/sharepoint/v3/contenttype/forms"/>
  </ds:schemaRefs>
</ds:datastoreItem>
</file>

<file path=customXml/itemProps3.xml><?xml version="1.0" encoding="utf-8"?>
<ds:datastoreItem xmlns:ds="http://schemas.openxmlformats.org/officeDocument/2006/customXml" ds:itemID="{653253B1-1887-43EF-BBA6-7E1941C427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Looks like sounds like presentation</Template>
  <TotalTime>0</TotalTime>
  <Words>1258</Words>
  <Application>Microsoft Office PowerPoint</Application>
  <PresentationFormat>Widescreen</PresentationFormat>
  <Paragraphs>186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Candara</vt:lpstr>
      <vt:lpstr>Wingdings</vt:lpstr>
      <vt:lpstr>Wingdings 2</vt:lpstr>
      <vt:lpstr>Dividend</vt:lpstr>
      <vt:lpstr>DATA COMPRESSION AND DECOMPRESSION USING LEMPEL-ZIV-WELCH TECHNIQUE</vt:lpstr>
      <vt:lpstr>Abstract</vt:lpstr>
      <vt:lpstr>Introduction</vt:lpstr>
      <vt:lpstr>BACKGROUND STUDIES</vt:lpstr>
      <vt:lpstr>                                       problem statement</vt:lpstr>
      <vt:lpstr>OBJECTIVES</vt:lpstr>
      <vt:lpstr>DESIGN</vt:lpstr>
      <vt:lpstr>COMPRESSION:-                         FLOW CHART               </vt:lpstr>
      <vt:lpstr>Decompression:-</vt:lpstr>
      <vt:lpstr>Looks like sounds like</vt:lpstr>
      <vt:lpstr>           Decompression:- 1.  initialize dictionary with single character strings  2.  OLD = first input code  3.  output translation of OLD  4.  WHILE not end of input stream  5.  NEW = next input code  6.  IF NEW is not in the string dictionary  7.  S = translation of OLD  8.  S = S + C  9.  ELSE  10.  S = translation of NEW  11.  output S  12.  C = first character of S  14.  OLD + C to the string dictionary  15.  OLD = NEW  16.  END WHILE           </vt:lpstr>
      <vt:lpstr>PowerPoint Presentation</vt:lpstr>
      <vt:lpstr>RESULT ANALYSIS</vt:lpstr>
      <vt:lpstr>           CONCLUSION AND 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2018-09-17T13:57:06Z</dcterms:created>
  <dcterms:modified xsi:type="dcterms:W3CDTF">2018-12-19T06:42:08Z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