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648" r:id="rId3"/>
    <p:sldMasterId id="2147483766" r:id="rId4"/>
    <p:sldMasterId id="2147483769" r:id="rId5"/>
    <p:sldMasterId id="2147483778" r:id="rId6"/>
    <p:sldMasterId id="2147483668" r:id="rId7"/>
  </p:sldMasterIdLst>
  <p:handoutMasterIdLst>
    <p:handoutMasterId r:id="rId26"/>
  </p:handoutMasterIdLst>
  <p:sldIdLst>
    <p:sldId id="272" r:id="rId8"/>
    <p:sldId id="302" r:id="rId9"/>
    <p:sldId id="256" r:id="rId10"/>
    <p:sldId id="279" r:id="rId11"/>
    <p:sldId id="301" r:id="rId12"/>
    <p:sldId id="290" r:id="rId13"/>
    <p:sldId id="286" r:id="rId14"/>
    <p:sldId id="289" r:id="rId15"/>
    <p:sldId id="291" r:id="rId16"/>
    <p:sldId id="292" r:id="rId17"/>
    <p:sldId id="293" r:id="rId18"/>
    <p:sldId id="297" r:id="rId19"/>
    <p:sldId id="295" r:id="rId20"/>
    <p:sldId id="296" r:id="rId21"/>
    <p:sldId id="298" r:id="rId22"/>
    <p:sldId id="299" r:id="rId23"/>
    <p:sldId id="300" r:id="rId24"/>
    <p:sldId id="277" r:id="rId2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4" autoAdjust="0"/>
    <p:restoredTop sz="94621" autoAdjust="0"/>
  </p:normalViewPr>
  <p:slideViewPr>
    <p:cSldViewPr snapToGrid="0" snapToObjects="1">
      <p:cViewPr>
        <p:scale>
          <a:sx n="100" d="100"/>
          <a:sy n="100" d="100"/>
        </p:scale>
        <p:origin x="-72" y="5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t>7/28/2016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9" name="Picture 8" descr="cover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9100" y="0"/>
            <a:ext cx="6184900" cy="6858000"/>
          </a:xfrm>
          <a:prstGeom prst="rect">
            <a:avLst/>
          </a:prstGeom>
        </p:spPr>
      </p:pic>
      <p:cxnSp>
        <p:nvCxnSpPr>
          <p:cNvPr id="5"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pic>
        <p:nvPicPr>
          <p:cNvPr id="6"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9AFD4B4E-87FF-0344-AD23-4381119EF14E}"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6"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4334256" y="0"/>
            <a:ext cx="4233672" cy="6858000"/>
          </a:xfrm>
        </p:spPr>
        <p:txBody>
          <a:bodyPr anchor="ctr">
            <a:noAutofit/>
          </a:bodyPr>
          <a:lstStyle>
            <a:lvl1pPr>
              <a:spcAft>
                <a:spcPts val="2000"/>
              </a:spcAft>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spTree>
    <p:extLst>
      <p:ext uri="{BB962C8B-B14F-4D97-AF65-F5344CB8AC3E}">
        <p14:creationId xmlns:p14="http://schemas.microsoft.com/office/powerpoint/2010/main" val="118708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89C42DF4-E0CF-E741-997C-816A8DA14DD2}"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10"/>
          <p:cNvSpPr>
            <a:spLocks noGrp="1"/>
          </p:cNvSpPr>
          <p:nvPr>
            <p:ph type="body" sz="quarter" idx="10" hasCustomPrompt="1"/>
          </p:nvPr>
        </p:nvSpPr>
        <p:spPr>
          <a:xfrm>
            <a:off x="4334256" y="0"/>
            <a:ext cx="4233672" cy="6858000"/>
          </a:xfrm>
        </p:spPr>
        <p:txBody>
          <a:bodyPr anchor="ctr">
            <a:noAutofit/>
          </a:bodyPr>
          <a:lstStyle>
            <a:lvl1pPr>
              <a:spcAft>
                <a:spcPts val="1000"/>
              </a:spcAft>
              <a:defRPr/>
            </a:lvl1pPr>
            <a:lvl2pPr>
              <a:spcAft>
                <a:spcPts val="1000"/>
              </a:spcAft>
              <a:defRPr/>
            </a:lvl2pPr>
          </a:lstStyle>
          <a:p>
            <a:r>
              <a:rPr lang="en-US" dirty="0" smtClean="0"/>
              <a:t>Supporting bullet 1</a:t>
            </a:r>
          </a:p>
          <a:p>
            <a:pPr lvl="1"/>
            <a:r>
              <a:rPr lang="en-US" dirty="0" smtClean="0"/>
              <a:t>Sub-Bullet 1a</a:t>
            </a:r>
          </a:p>
          <a:p>
            <a:pPr lvl="1"/>
            <a:r>
              <a:rPr lang="en-US" dirty="0" smtClean="0"/>
              <a:t>Sub-Bullet 1b</a:t>
            </a:r>
          </a:p>
          <a:p>
            <a:r>
              <a:rPr lang="en-US" dirty="0" smtClean="0"/>
              <a:t>Supporting bullet 2</a:t>
            </a:r>
          </a:p>
          <a:p>
            <a:pPr lvl="1"/>
            <a:r>
              <a:rPr lang="en-US" dirty="0" smtClean="0"/>
              <a:t>Sub-Bullet 2a</a:t>
            </a:r>
          </a:p>
          <a:p>
            <a:pPr lvl="1"/>
            <a:r>
              <a:rPr lang="en-US" dirty="0" smtClean="0"/>
              <a:t>Sub-Bullet 2b</a:t>
            </a:r>
          </a:p>
          <a:p>
            <a:r>
              <a:rPr lang="en-US" dirty="0" smtClean="0"/>
              <a:t>Supporting bullet 3</a:t>
            </a:r>
          </a:p>
          <a:p>
            <a:pPr lvl="1"/>
            <a:r>
              <a:rPr lang="en-US" dirty="0" smtClean="0"/>
              <a:t>Sub-Bullet 3a</a:t>
            </a:r>
          </a:p>
          <a:p>
            <a:pPr lvl="1"/>
            <a:r>
              <a:rPr lang="en-US" dirty="0" smtClean="0"/>
              <a:t>Sub-Bullet 3b</a:t>
            </a:r>
          </a:p>
          <a:p>
            <a:r>
              <a:rPr lang="en-US" dirty="0" smtClean="0"/>
              <a:t>Supporting bullet 4</a:t>
            </a:r>
          </a:p>
          <a:p>
            <a:r>
              <a:rPr lang="en-US" dirty="0" smtClean="0"/>
              <a:t>Supporting bullet 5</a:t>
            </a:r>
          </a:p>
        </p:txBody>
      </p:sp>
      <p:cxnSp>
        <p:nvCxnSpPr>
          <p:cNvPr id="7" name="Straight Connector 6"/>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9"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197050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0CE5813-BCD9-3A49-AD9B-930C88872C0D}"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3" name="Text Placeholder 2"/>
          <p:cNvSpPr>
            <a:spLocks noGrp="1"/>
          </p:cNvSpPr>
          <p:nvPr>
            <p:ph type="body" idx="1" hasCustomPrompt="1"/>
          </p:nvPr>
        </p:nvSpPr>
        <p:spPr>
          <a:xfrm>
            <a:off x="521208" y="5157216"/>
            <a:ext cx="3465576" cy="510140"/>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400" i="1"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elit, sed diam nibh euismod</a:t>
            </a:r>
          </a:p>
        </p:txBody>
      </p:sp>
      <p:sp>
        <p:nvSpPr>
          <p:cNvPr id="9" name="Title 1"/>
          <p:cNvSpPr>
            <a:spLocks noGrp="1"/>
          </p:cNvSpPr>
          <p:nvPr>
            <p:ph type="title" hasCustomPrompt="1"/>
          </p:nvPr>
        </p:nvSpPr>
        <p:spPr>
          <a:xfrm>
            <a:off x="521208" y="1143000"/>
            <a:ext cx="3465576" cy="2916183"/>
          </a:xfrm>
        </p:spPr>
        <p:txBody>
          <a:bodyPr lIns="0" tIns="0" rIns="0" bIns="0" anchor="t">
            <a:noAutofit/>
          </a:bodyPr>
          <a:lstStyle>
            <a:lvl1pPr algn="l">
              <a:lnSpc>
                <a:spcPct val="90000"/>
              </a:lnSpc>
              <a:defRPr sz="3000" b="0" i="0" cap="none">
                <a:solidFill>
                  <a:schemeClr val="accent2"/>
                </a:solidFill>
                <a:latin typeface="SapientCentroSlab-Light"/>
                <a:cs typeface="SapientCentroSlab-Light"/>
              </a:defRPr>
            </a:lvl1pPr>
          </a:lstStyle>
          <a:p>
            <a:r>
              <a:rPr lang="en-US" dirty="0" smtClean="0"/>
              <a:t>This is a content </a:t>
            </a:r>
            <a:br>
              <a:rPr lang="en-US" dirty="0" smtClean="0"/>
            </a:br>
            <a:r>
              <a:rPr lang="en-US" dirty="0" smtClean="0"/>
              <a:t>and graphic slide. </a:t>
            </a:r>
            <a:br>
              <a:rPr lang="en-US" dirty="0" smtClean="0"/>
            </a:br>
            <a:r>
              <a:rPr lang="en-US" dirty="0" smtClean="0"/>
              <a:t>Your copy goes here and your graphic </a:t>
            </a:r>
            <a:br>
              <a:rPr lang="en-US" dirty="0" smtClean="0"/>
            </a:br>
            <a:r>
              <a:rPr lang="en-US" dirty="0" smtClean="0"/>
              <a:t>goes to the right.</a:t>
            </a:r>
            <a:br>
              <a:rPr lang="en-US" dirty="0" smtClean="0"/>
            </a:br>
            <a:r>
              <a:rPr lang="en-US" dirty="0" smtClean="0"/>
              <a:t/>
            </a:r>
            <a:br>
              <a:rPr lang="en-US" dirty="0" smtClean="0"/>
            </a:br>
            <a:r>
              <a:rPr lang="en-US" dirty="0" smtClean="0"/>
              <a:t>Ipsum dolor sit amet.</a:t>
            </a:r>
            <a:endParaRPr lang="en-US" dirty="0"/>
          </a:p>
        </p:txBody>
      </p:sp>
    </p:spTree>
    <p:extLst>
      <p:ext uri="{BB962C8B-B14F-4D97-AF65-F5344CB8AC3E}">
        <p14:creationId xmlns:p14="http://schemas.microsoft.com/office/powerpoint/2010/main" val="419636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1339D5AE-5C9F-1344-8263-6A886FBE0B27}"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353095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3593592" y="1078992"/>
            <a:ext cx="5038344" cy="411480"/>
          </a:xfrm>
          <a:prstGeom prst="rect">
            <a:avLst/>
          </a:prstGeom>
        </p:spPr>
        <p:txBody>
          <a:bodyPr>
            <a:noAutofit/>
          </a:bodyPr>
          <a:lstStyle>
            <a:lvl1pPr marL="0" indent="0" algn="l">
              <a:buNone/>
              <a:defRPr sz="20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3594100" y="1737360"/>
            <a:ext cx="5037138" cy="4361688"/>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cxnSp>
        <p:nvCxnSpPr>
          <p:cNvPr id="13" name="Straight Connector 12"/>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4"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30714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14" name="Text Placeholder 2"/>
          <p:cNvSpPr>
            <a:spLocks noGrp="1"/>
          </p:cNvSpPr>
          <p:nvPr>
            <p:ph type="body" sz="quarter" idx="10" hasCustomPrompt="1"/>
          </p:nvPr>
        </p:nvSpPr>
        <p:spPr>
          <a:xfrm>
            <a:off x="487363" y="1426633"/>
            <a:ext cx="8169274"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0068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9" name="Text Placeholder 2"/>
          <p:cNvSpPr>
            <a:spLocks noGrp="1"/>
          </p:cNvSpPr>
          <p:nvPr>
            <p:ph type="body" sz="quarter" idx="10" hasCustomPrompt="1"/>
          </p:nvPr>
        </p:nvSpPr>
        <p:spPr>
          <a:xfrm>
            <a:off x="487363" y="1426633"/>
            <a:ext cx="8169274"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cxnSp>
        <p:nvCxnSpPr>
          <p:cNvPr id="10"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8812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9399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3202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111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13" name="Picture 12" descr="cover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6900" y="0"/>
            <a:ext cx="3467100" cy="6858000"/>
          </a:xfrm>
          <a:prstGeom prst="rect">
            <a:avLst/>
          </a:prstGeom>
        </p:spPr>
      </p:pic>
      <p:cxnSp>
        <p:nvCxnSpPr>
          <p:cNvPr id="7"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pic>
        <p:nvPicPr>
          <p:cNvPr id="8"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363658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chemeClr val="tx2"/>
                </a:solidFill>
                <a:latin typeface="Sapient Centro Slab"/>
                <a:cs typeface="Sapient Centro Slab"/>
              </a:defRPr>
            </a:lvl1pPr>
          </a:lstStyle>
          <a:p>
            <a:r>
              <a:rPr lang="en-US" dirty="0" smtClean="0"/>
              <a:t>Long title sentence case</a:t>
            </a:r>
            <a:endParaRPr lang="en-US" dirty="0"/>
          </a:p>
        </p:txBody>
      </p:sp>
      <p:sp>
        <p:nvSpPr>
          <p:cNvPr id="8" name="Text Placeholder 2"/>
          <p:cNvSpPr>
            <a:spLocks noGrp="1"/>
          </p:cNvSpPr>
          <p:nvPr>
            <p:ph type="body" sz="quarter" idx="10" hasCustomPrompt="1"/>
          </p:nvPr>
        </p:nvSpPr>
        <p:spPr>
          <a:xfrm>
            <a:off x="487363" y="1218211"/>
            <a:ext cx="8169274" cy="5029200"/>
          </a:xfrm>
        </p:spPr>
        <p:txBody>
          <a:bodyPr>
            <a:noAutofit/>
          </a:bodyPr>
          <a:lstStyle>
            <a:lvl1pPr>
              <a:defRPr b="0" i="0">
                <a:latin typeface="SapientCentroSlab-Light"/>
                <a:cs typeface="SapientCentroSlab-Light"/>
              </a:defRPr>
            </a:lvl1pPr>
            <a:lvl2pPr>
              <a:defRPr b="0" i="0">
                <a:latin typeface="SapientCentroSlab-Light"/>
                <a:cs typeface="SapientCentroSlab-Light"/>
              </a:defRPr>
            </a:lvl2pPr>
            <a:lvl3pPr>
              <a:defRPr b="0" i="0">
                <a:latin typeface="SapientCentroSlab-Light"/>
                <a:cs typeface="SapientCentroSlab-Light"/>
              </a:defRPr>
            </a:lvl3pPr>
            <a:lvl4pPr>
              <a:defRPr b="0" i="0">
                <a:latin typeface="SapientCentroSlab-Light"/>
                <a:cs typeface="SapientCentroSlab-Light"/>
              </a:defRPr>
            </a:lvl4pPr>
            <a:lvl5pPr>
              <a:defRPr b="0" i="0">
                <a:latin typeface="SapientCentroSlab-Light"/>
                <a:cs typeface="SapientCentroSlab-Light"/>
              </a:defRPr>
            </a:lvl5p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0"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146256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1" hasCustomPrompt="1"/>
          </p:nvPr>
        </p:nvSpPr>
        <p:spPr>
          <a:xfrm>
            <a:off x="487363" y="1218212"/>
            <a:ext cx="8169274" cy="50292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Tree>
    <p:extLst>
      <p:ext uri="{BB962C8B-B14F-4D97-AF65-F5344CB8AC3E}">
        <p14:creationId xmlns:p14="http://schemas.microsoft.com/office/powerpoint/2010/main" val="2503124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898493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3597897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4060389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0" hasCustomPrompt="1"/>
          </p:nvPr>
        </p:nvSpPr>
        <p:spPr>
          <a:xfrm>
            <a:off x="487363" y="1581912"/>
            <a:ext cx="8169274" cy="45720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25059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1" hasCustomPrompt="1"/>
          </p:nvPr>
        </p:nvSpPr>
        <p:spPr>
          <a:xfrm>
            <a:off x="487363" y="1581912"/>
            <a:ext cx="8169274" cy="45720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5798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3" name="Text Box 37"/>
          <p:cNvSpPr txBox="1">
            <a:spLocks noChangeArrowheads="1"/>
          </p:cNvSpPr>
          <p:nvPr userDrawn="1"/>
        </p:nvSpPr>
        <p:spPr bwMode="auto">
          <a:xfrm>
            <a:off x="579438" y="6313488"/>
            <a:ext cx="3592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fontAlgn="auto">
              <a:lnSpc>
                <a:spcPct val="101000"/>
              </a:lnSpc>
              <a:spcBef>
                <a:spcPct val="50000"/>
              </a:spcBef>
              <a:spcAft>
                <a:spcPts val="0"/>
              </a:spcAft>
              <a:defRPr/>
            </a:pPr>
            <a:r>
              <a:rPr lang="en-US" sz="800" dirty="0">
                <a:solidFill>
                  <a:schemeClr val="bg1">
                    <a:lumMod val="50000"/>
                  </a:schemeClr>
                </a:solidFill>
                <a:latin typeface="SapientSansMedium"/>
                <a:cs typeface="SapientSansMedium"/>
              </a:rPr>
              <a:t>© 2013 SAPIENT CORPORATION   |   CONFIDENTIAL</a:t>
            </a:r>
          </a:p>
        </p:txBody>
      </p:sp>
      <p:pic>
        <p:nvPicPr>
          <p:cNvPr id="4" name="Picture 12" descr="small_mark.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4188" y="6278563"/>
            <a:ext cx="11906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back_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4775" y="0"/>
            <a:ext cx="5229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493776" y="3172968"/>
            <a:ext cx="4000500" cy="553998"/>
          </a:xfrm>
          <a:prstGeom prst="rect">
            <a:avLst/>
          </a:prstGeom>
        </p:spPr>
        <p:txBody>
          <a:bodyPr lIns="0" rIns="0">
            <a:noAutofit/>
          </a:bodyPr>
          <a:lstStyle>
            <a:lvl1pPr>
              <a:defRPr sz="3000">
                <a:solidFill>
                  <a:schemeClr val="tx1"/>
                </a:solidFill>
                <a:latin typeface="SapientSansBold"/>
                <a:cs typeface="SapientSansBold"/>
              </a:defRPr>
            </a:lvl1pPr>
          </a:lstStyle>
          <a:p>
            <a:r>
              <a:rPr lang="en-US" dirty="0" smtClean="0"/>
              <a:t>THANK YOU</a:t>
            </a:r>
            <a:endParaRPr lang="en-US" dirty="0"/>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2" name="Picture 1" descr="cover_w_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43400" y="0"/>
            <a:ext cx="4800600" cy="6858000"/>
          </a:xfrm>
          <a:prstGeom prst="rect">
            <a:avLst/>
          </a:prstGeom>
        </p:spPr>
      </p:pic>
      <p:pic>
        <p:nvPicPr>
          <p:cNvPr id="5"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246214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2" name="Picture 1" descr="cover_w_1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4900" y="0"/>
            <a:ext cx="4229100" cy="6858000"/>
          </a:xfrm>
          <a:prstGeom prst="rect">
            <a:avLst/>
          </a:prstGeom>
        </p:spPr>
      </p:pic>
      <p:pic>
        <p:nvPicPr>
          <p:cNvPr id="7"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60473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2" name="Picture 1" descr="d_2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8100" y="0"/>
            <a:ext cx="40259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7" name="Picture 6" descr="2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3800" y="0"/>
            <a:ext cx="5410200" cy="6858000"/>
          </a:xfrm>
          <a:prstGeom prst="rect">
            <a:avLst/>
          </a:prstGeom>
        </p:spPr>
      </p:pic>
      <p:sp>
        <p:nvSpPr>
          <p:cNvPr id="14"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84859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C87A295-8D85-F746-99EC-7334C6390154}"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2"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tx1"/>
              </a:buClr>
              <a:buSzTx/>
              <a:buFont typeface="+mj-lt"/>
              <a:buAutoNum type="arabicPeriod"/>
              <a:tabLst/>
              <a:defRPr i="1"/>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a:p>
            <a:pPr lvl="0"/>
            <a:r>
              <a:rPr lang="en-US" dirty="0" smtClean="0"/>
              <a:t>Agenda Item 9</a:t>
            </a:r>
          </a:p>
          <a:p>
            <a:pPr lvl="0"/>
            <a:r>
              <a:rPr lang="en-US" dirty="0" smtClean="0"/>
              <a:t>Agenda Item 10</a:t>
            </a:r>
          </a:p>
        </p:txBody>
      </p:sp>
    </p:spTree>
    <p:extLst>
      <p:ext uri="{BB962C8B-B14F-4D97-AF65-F5344CB8AC3E}">
        <p14:creationId xmlns:p14="http://schemas.microsoft.com/office/powerpoint/2010/main" val="210267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Sub-Bullet">
    <p:spTree>
      <p:nvGrpSpPr>
        <p:cNvPr id="1" name=""/>
        <p:cNvGrpSpPr/>
        <p:nvPr/>
      </p:nvGrpSpPr>
      <p:grpSpPr>
        <a:xfrm>
          <a:off x="0" y="0"/>
          <a:ext cx="0" cy="0"/>
          <a:chOff x="0" y="0"/>
          <a:chExt cx="0" cy="0"/>
        </a:xfrm>
      </p:grpSpPr>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4225D95B-3580-C74C-AC82-B8FCF626B418}"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1000"/>
              </a:spcAft>
              <a:buClr>
                <a:schemeClr val="tx1"/>
              </a:buClr>
              <a:buSzTx/>
              <a:buFont typeface="+mj-lt"/>
              <a:buAutoNum type="arabicPeriod"/>
              <a:tabLst/>
              <a:defRPr i="1">
                <a:solidFill>
                  <a:schemeClr val="accent5"/>
                </a:solidFill>
              </a:defRPr>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solidFill>
                  <a:schemeClr val="accent5"/>
                </a:solidFill>
              </a:defRPr>
            </a:lvl2pPr>
          </a:lstStyle>
          <a:p>
            <a:r>
              <a:rPr lang="en-US" dirty="0" smtClean="0"/>
              <a:t>Agenda Item 1</a:t>
            </a:r>
          </a:p>
          <a:p>
            <a:pPr lvl="1"/>
            <a:r>
              <a:rPr lang="en-US" dirty="0" smtClean="0"/>
              <a:t>Agenda Item 1a</a:t>
            </a:r>
          </a:p>
          <a:p>
            <a:pPr lvl="1"/>
            <a:r>
              <a:rPr lang="en-US" dirty="0" smtClean="0"/>
              <a:t>Agenda Item 1b</a:t>
            </a:r>
          </a:p>
          <a:p>
            <a:r>
              <a:rPr lang="en-US" dirty="0" smtClean="0"/>
              <a:t>Agenda Item 2</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2a</a:t>
            </a:r>
          </a:p>
          <a:p>
            <a:pPr lvl="1"/>
            <a:r>
              <a:rPr lang="en-US" dirty="0" smtClean="0"/>
              <a:t>Agenda Item 2b</a:t>
            </a:r>
          </a:p>
          <a:p>
            <a:r>
              <a:rPr lang="en-US" dirty="0" smtClean="0"/>
              <a:t>Agenda Item 3</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3a</a:t>
            </a:r>
          </a:p>
          <a:p>
            <a:pPr lvl="1"/>
            <a:r>
              <a:rPr lang="en-US" dirty="0" smtClean="0"/>
              <a:t>Agenda Item 3b</a:t>
            </a:r>
          </a:p>
          <a:p>
            <a:pPr marL="749300" marR="0" lvl="1" indent="-292100" algn="l" defTabSz="457200" rtl="0" eaLnBrk="1" fontAlgn="auto" latinLnBrk="0" hangingPunct="1">
              <a:lnSpc>
                <a:spcPct val="100000"/>
              </a:lnSpc>
              <a:spcBef>
                <a:spcPts val="0"/>
              </a:spcBef>
              <a:spcAft>
                <a:spcPts val="1000"/>
              </a:spcAft>
              <a:buClr>
                <a:schemeClr val="tx1"/>
              </a:buClr>
              <a:buSzTx/>
              <a:buFont typeface="Wingdings" charset="2"/>
              <a:buChar char="§"/>
              <a:tabLst/>
              <a:defRPr/>
            </a:pPr>
            <a:r>
              <a:rPr lang="en-US" dirty="0" smtClean="0"/>
              <a:t>Agenda Item 3c</a:t>
            </a:r>
          </a:p>
          <a:p>
            <a:r>
              <a:rPr lang="en-US" dirty="0" smtClean="0"/>
              <a:t>Agenda Item 4</a:t>
            </a:r>
          </a:p>
        </p:txBody>
      </p:sp>
      <p:cxnSp>
        <p:nvCxnSpPr>
          <p:cNvPr id="7" name="Straight Connector 6"/>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8"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Tree>
    <p:extLst>
      <p:ext uri="{BB962C8B-B14F-4D97-AF65-F5344CB8AC3E}">
        <p14:creationId xmlns:p14="http://schemas.microsoft.com/office/powerpoint/2010/main" val="98528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1783080"/>
            <a:ext cx="7772400" cy="477054"/>
          </a:xfrm>
        </p:spPr>
        <p:txBody>
          <a:bodyPr>
            <a:noAutofit/>
          </a:bodyPr>
          <a:lstStyle>
            <a:lvl1pPr marL="0" indent="0" algn="ctr">
              <a:buNone/>
              <a:defRPr sz="2500" b="0" i="0">
                <a:solidFill>
                  <a:schemeClr val="bg2"/>
                </a:solidFill>
                <a:latin typeface="SapientCentroSlab-Medium"/>
                <a:cs typeface="SapientCentroSlab-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OUR VISION</a:t>
            </a:r>
            <a:endParaRPr lang="en-US" dirty="0"/>
          </a:p>
        </p:txBody>
      </p:sp>
      <p:sp>
        <p:nvSpPr>
          <p:cNvPr id="9" name="Text Placeholder 8"/>
          <p:cNvSpPr>
            <a:spLocks noGrp="1"/>
          </p:cNvSpPr>
          <p:nvPr>
            <p:ph type="body" sz="quarter" idx="10" hasCustomPrompt="1"/>
          </p:nvPr>
        </p:nvSpPr>
        <p:spPr>
          <a:xfrm>
            <a:off x="685800" y="2231136"/>
            <a:ext cx="7772400" cy="2862322"/>
          </a:xfrm>
        </p:spPr>
        <p:txBody>
          <a:bodyPr>
            <a:noAutofit/>
          </a:bodyPr>
          <a:lstStyle>
            <a:lvl1pPr marL="0" indent="0" algn="ctr">
              <a:spcAft>
                <a:spcPts val="0"/>
              </a:spcAft>
              <a:buNone/>
              <a:defRPr sz="3600" b="0" i="1" baseline="0">
                <a:solidFill>
                  <a:srgbClr val="FFFFFF"/>
                </a:solidFill>
                <a:latin typeface="SapientCentroSlab-Light"/>
                <a:cs typeface="SapientCentroSlab-Light"/>
              </a:defRPr>
            </a:lvl1pPr>
          </a:lstStyle>
          <a:p>
            <a:pPr lvl="0"/>
            <a:r>
              <a:rPr lang="en-US" dirty="0" smtClean="0"/>
              <a:t>By the end of 2013, SapientNitro </a:t>
            </a:r>
            <a:br>
              <a:rPr lang="en-US" dirty="0" smtClean="0"/>
            </a:br>
            <a:r>
              <a:rPr lang="en-US" dirty="0" smtClean="0"/>
              <a:t>and our idea engineers will be renowned for creating success for our clients, </a:t>
            </a:r>
            <a:br>
              <a:rPr lang="en-US" dirty="0" smtClean="0"/>
            </a:br>
            <a:r>
              <a:rPr lang="en-US" dirty="0" smtClean="0"/>
              <a:t>by redefining how companies and brands connect to their customers.</a:t>
            </a:r>
          </a:p>
        </p:txBody>
      </p:sp>
    </p:spTree>
    <p:extLst>
      <p:ext uri="{BB962C8B-B14F-4D97-AF65-F5344CB8AC3E}">
        <p14:creationId xmlns:p14="http://schemas.microsoft.com/office/powerpoint/2010/main" val="995245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5.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36353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457200" y="13205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7/28/2016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5" r:id="rId2"/>
    <p:sldLayoutId id="2147483746" r:id="rId3"/>
    <p:sldLayoutId id="2147483776" r:id="rId4"/>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7/28/2016</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8195"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7/28/2016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60" r:id="rId6"/>
    <p:sldLayoutId id="2147483763" r:id="rId7"/>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5425" indent="-225425"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7/28/2016</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000" b="0" i="0" kern="1200" spc="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7/28/2016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1953374742"/>
      </p:ext>
    </p:extLst>
  </p:cSld>
  <p:clrMap bg1="lt1" tx1="dk1" bg2="lt2" tx2="dk2" accent1="accent1" accent2="accent2" accent3="accent3" accent4="accent4" accent5="accent5" accent6="accent6" hlink="hlink" folHlink="folHlink"/>
  <p:sldLayoutIdLst>
    <p:sldLayoutId id="2147483770" r:id="rId1"/>
    <p:sldLayoutId id="2147483774" r:id="rId2"/>
    <p:sldLayoutId id="2147483771" r:id="rId3"/>
    <p:sldLayoutId id="2147483772" r:id="rId4"/>
    <p:sldLayoutId id="2147483773" r:id="rId5"/>
  </p:sldLayoutIdLst>
  <p:txStyles>
    <p:titleStyle>
      <a:lvl1pPr algn="l" defTabSz="457200" rtl="0" eaLnBrk="1" latinLnBrk="0" hangingPunct="1">
        <a:spcBef>
          <a:spcPct val="0"/>
        </a:spcBef>
        <a:buNone/>
        <a:defRPr sz="3000" b="0" i="0" kern="1200" baseline="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 typeface="Wingdings" charset="2"/>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ctr">
            <a:noAutofit/>
          </a:bodyPr>
          <a:lstStyle/>
          <a:p>
            <a:r>
              <a:rPr lang="en-US" dirty="0" smtClean="0"/>
              <a:t>Long title sentence case</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7/28/2016</a:t>
            </a:fld>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8225652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txStyles>
    <p:titleStyle>
      <a:lvl1pPr algn="l" defTabSz="457200" rtl="0" eaLnBrk="1" latinLnBrk="0" hangingPunct="1">
        <a:spcBef>
          <a:spcPct val="0"/>
        </a:spcBef>
        <a:buNone/>
        <a:defRPr sz="3000" b="0" i="0" kern="1200">
          <a:solidFill>
            <a:schemeClr val="tx2"/>
          </a:solidFill>
          <a:latin typeface="Sapient Centro Slab"/>
          <a:ea typeface="+mj-ea"/>
          <a:cs typeface="Sapient Centro Slab"/>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7/28/2016</a:t>
            </a:fld>
            <a:endParaRPr lang="en-US" dirty="0"/>
          </a:p>
        </p:txBody>
      </p:sp>
      <p:sp>
        <p:nvSpPr>
          <p:cNvPr id="10"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0.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0.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hyperlink" Target="http://www.w3schools.com/cssref/css3_pr_flex-flow.asp" TargetMode="External"/><Relationship Id="rId3" Type="http://schemas.openxmlformats.org/officeDocument/2006/relationships/hyperlink" Target="http://www.w3schools.com/cssref/css3_pr_flex-direction.asp" TargetMode="External"/><Relationship Id="rId7" Type="http://schemas.openxmlformats.org/officeDocument/2006/relationships/hyperlink" Target="http://www.w3schools.com/cssref/css3_pr_flex-wrap.asp" TargetMode="External"/><Relationship Id="rId2" Type="http://schemas.openxmlformats.org/officeDocument/2006/relationships/hyperlink" Target="http://www.w3schools.com/cssref/pr_class_display.asp" TargetMode="External"/><Relationship Id="rId1" Type="http://schemas.openxmlformats.org/officeDocument/2006/relationships/slideLayout" Target="../slideLayouts/slideLayout25.xml"/><Relationship Id="rId6" Type="http://schemas.openxmlformats.org/officeDocument/2006/relationships/hyperlink" Target="http://www.w3schools.com/cssref/css3_pr_align-items.asp" TargetMode="External"/><Relationship Id="rId5" Type="http://schemas.openxmlformats.org/officeDocument/2006/relationships/hyperlink" Target="http://www.w3schools.com/cssref/css3_pr_align-content.asp" TargetMode="External"/><Relationship Id="rId10" Type="http://schemas.openxmlformats.org/officeDocument/2006/relationships/hyperlink" Target="http://www.w3schools.com/cssref/css3_pr_flex.asp" TargetMode="External"/><Relationship Id="rId4" Type="http://schemas.openxmlformats.org/officeDocument/2006/relationships/hyperlink" Target="http://www.w3schools.com/cssref/css3_pr_justify-content.asp" TargetMode="External"/><Relationship Id="rId9" Type="http://schemas.openxmlformats.org/officeDocument/2006/relationships/hyperlink" Target="http://www.w3schools.com/cssref/css3_pr_order.asp"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www.w3schools.com/cssref/pr_class_display.asp" TargetMode="Externa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
            </a:r>
            <a:br>
              <a:rPr lang="en-US" dirty="0" smtClean="0"/>
            </a:br>
            <a:r>
              <a:rPr lang="en-US" dirty="0"/>
              <a:t/>
            </a:r>
            <a:br>
              <a:rPr lang="en-US" dirty="0"/>
            </a:br>
            <a:r>
              <a:rPr lang="en-US" dirty="0" smtClean="0"/>
              <a:t>NOIDA Tech Connect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defRPr/>
            </a:pPr>
            <a:r>
              <a:rPr lang="en-US" altLang="zh-CN" sz="3200" b="1" kern="0" dirty="0">
                <a:solidFill>
                  <a:schemeClr val="tx1"/>
                </a:solidFill>
                <a:ea typeface="ＭＳ Ｐゴシック" pitchFamily="34" charset="-128"/>
              </a:rPr>
              <a:t>Flex Direction</a:t>
            </a:r>
            <a:endParaRPr lang="en-US" altLang="en-US" sz="3200" b="1" kern="0" dirty="0">
              <a:solidFill>
                <a:schemeClr val="tx1"/>
              </a:solidFill>
              <a:ea typeface="ＭＳ Ｐゴシック" pitchFamily="34" charset="-128"/>
            </a:endParaRPr>
          </a:p>
        </p:txBody>
      </p:sp>
      <p:sp>
        <p:nvSpPr>
          <p:cNvPr id="3" name="Text Placeholder 2"/>
          <p:cNvSpPr>
            <a:spLocks noGrp="1"/>
          </p:cNvSpPr>
          <p:nvPr>
            <p:ph type="body" sz="quarter" idx="10"/>
          </p:nvPr>
        </p:nvSpPr>
        <p:spPr/>
        <p:txBody>
          <a:bodyPr/>
          <a:lstStyle/>
          <a:p>
            <a:pPr>
              <a:defRPr/>
            </a:pPr>
            <a:r>
              <a:rPr lang="en-US" altLang="en-US" dirty="0"/>
              <a:t>Specifies the direction of the flexible items inside a flex container</a:t>
            </a:r>
          </a:p>
          <a:p>
            <a:pPr>
              <a:defRPr/>
            </a:pPr>
            <a:r>
              <a:rPr lang="en-US" altLang="en-US" dirty="0">
                <a:solidFill>
                  <a:schemeClr val="bg1">
                    <a:lumMod val="50000"/>
                  </a:schemeClr>
                </a:solidFill>
              </a:rPr>
              <a:t>.container { flex-direction: row | row-reverse | column | column-reverse; </a:t>
            </a:r>
            <a:r>
              <a:rPr lang="en-US" altLang="en-US" dirty="0" smtClean="0">
                <a:solidFill>
                  <a:schemeClr val="bg1">
                    <a:lumMod val="50000"/>
                  </a:schemeClr>
                </a:solidFill>
              </a:rPr>
              <a: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981200"/>
            <a:ext cx="7239000" cy="3600450"/>
          </a:xfrm>
          <a:prstGeom prst="rect">
            <a:avLst/>
          </a:prstGeom>
        </p:spPr>
      </p:pic>
    </p:spTree>
    <p:extLst>
      <p:ext uri="{BB962C8B-B14F-4D97-AF65-F5344CB8AC3E}">
        <p14:creationId xmlns:p14="http://schemas.microsoft.com/office/powerpoint/2010/main" val="1389919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defRPr/>
            </a:pPr>
            <a:r>
              <a:rPr lang="en-US" altLang="zh-CN" sz="3200" b="1" kern="0" dirty="0">
                <a:solidFill>
                  <a:schemeClr val="tx1"/>
                </a:solidFill>
                <a:ea typeface="ＭＳ Ｐゴシック" pitchFamily="34" charset="-128"/>
              </a:rPr>
              <a:t>justify-content</a:t>
            </a:r>
            <a:endParaRPr lang="en-US" altLang="en-US" sz="3200" b="1" kern="0" dirty="0">
              <a:solidFill>
                <a:schemeClr val="tx1"/>
              </a:solidFill>
              <a:ea typeface="ＭＳ Ｐゴシック" pitchFamily="34" charset="-128"/>
            </a:endParaRPr>
          </a:p>
        </p:txBody>
      </p:sp>
      <p:sp>
        <p:nvSpPr>
          <p:cNvPr id="3" name="Text Placeholder 2"/>
          <p:cNvSpPr>
            <a:spLocks noGrp="1"/>
          </p:cNvSpPr>
          <p:nvPr>
            <p:ph type="body" sz="quarter" idx="10"/>
          </p:nvPr>
        </p:nvSpPr>
        <p:spPr/>
        <p:txBody>
          <a:bodyPr/>
          <a:lstStyle/>
          <a:p>
            <a:pPr>
              <a:defRPr/>
            </a:pPr>
            <a:r>
              <a:rPr lang="en-US" altLang="en-US" dirty="0"/>
              <a:t>Horizontally aligns the flex items when the items do not use all </a:t>
            </a:r>
            <a:r>
              <a:rPr lang="en-US" altLang="en-US" dirty="0" smtClean="0"/>
              <a:t>available space </a:t>
            </a:r>
            <a:r>
              <a:rPr lang="en-US" altLang="en-US" dirty="0"/>
              <a:t>on the main-axis</a:t>
            </a:r>
          </a:p>
          <a:p>
            <a:pPr>
              <a:defRPr/>
            </a:pPr>
            <a:r>
              <a:rPr lang="en-US" dirty="0">
                <a:solidFill>
                  <a:schemeClr val="bg1">
                    <a:lumMod val="50000"/>
                  </a:schemeClr>
                </a:solidFill>
              </a:rPr>
              <a:t>.container { justify-content: flex-start | flex-end | center | space-between </a:t>
            </a:r>
            <a:r>
              <a:rPr lang="en-US" dirty="0" smtClean="0">
                <a:solidFill>
                  <a:schemeClr val="bg1">
                    <a:lumMod val="50000"/>
                  </a:schemeClr>
                </a:solidFill>
              </a:rPr>
              <a:t>| </a:t>
            </a:r>
            <a:r>
              <a:rPr lang="en-US" dirty="0">
                <a:solidFill>
                  <a:schemeClr val="bg1">
                    <a:lumMod val="50000"/>
                  </a:schemeClr>
                </a:solidFill>
              </a:rPr>
              <a:t>space-around; </a:t>
            </a:r>
            <a:r>
              <a:rPr lang="en-US" dirty="0" smtClean="0">
                <a:solidFill>
                  <a:schemeClr val="bg1">
                    <a:lumMod val="50000"/>
                  </a:schemeClr>
                </a:solidFill>
              </a:rPr>
              <a:t>}</a:t>
            </a:r>
          </a:p>
          <a:p>
            <a:pPr>
              <a:defRPr/>
            </a:pPr>
            <a:endParaRPr lang="en-US" altLang="en-US" dirty="0">
              <a:solidFill>
                <a:schemeClr val="bg1">
                  <a:lumMod val="50000"/>
                </a:schemeClr>
              </a:solidFill>
            </a:endParaRP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2390775"/>
            <a:ext cx="7239000" cy="3429000"/>
          </a:xfrm>
          <a:prstGeom prst="rect">
            <a:avLst/>
          </a:prstGeom>
        </p:spPr>
      </p:pic>
    </p:spTree>
    <p:extLst>
      <p:ext uri="{BB962C8B-B14F-4D97-AF65-F5344CB8AC3E}">
        <p14:creationId xmlns:p14="http://schemas.microsoft.com/office/powerpoint/2010/main" val="4072830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defRPr/>
            </a:pPr>
            <a:r>
              <a:rPr lang="en-US" altLang="zh-CN" sz="3200" b="1" kern="0" dirty="0" smtClean="0">
                <a:solidFill>
                  <a:schemeClr val="tx1"/>
                </a:solidFill>
                <a:ea typeface="ＭＳ Ｐゴシック" pitchFamily="34" charset="-128"/>
              </a:rPr>
              <a:t>align-content</a:t>
            </a:r>
            <a:endParaRPr lang="en-US" altLang="en-US" sz="3200" b="1" kern="0" dirty="0">
              <a:solidFill>
                <a:schemeClr val="tx1"/>
              </a:solidFill>
              <a:ea typeface="ＭＳ Ｐゴシック" pitchFamily="34" charset="-128"/>
            </a:endParaRPr>
          </a:p>
        </p:txBody>
      </p:sp>
      <p:sp>
        <p:nvSpPr>
          <p:cNvPr id="3" name="Text Placeholder 2"/>
          <p:cNvSpPr>
            <a:spLocks noGrp="1"/>
          </p:cNvSpPr>
          <p:nvPr>
            <p:ph type="body" sz="quarter" idx="10"/>
          </p:nvPr>
        </p:nvSpPr>
        <p:spPr/>
        <p:txBody>
          <a:bodyPr/>
          <a:lstStyle/>
          <a:p>
            <a:pPr>
              <a:defRPr/>
            </a:pPr>
            <a:r>
              <a:rPr lang="en-US" dirty="0"/>
              <a:t>This aligns a flex container's lines within when there is extra space in the cross-axis, similar to how justify-content aligns individual items within </a:t>
            </a:r>
            <a:r>
              <a:rPr lang="en-US" dirty="0" smtClean="0"/>
              <a:t>the main-axis.</a:t>
            </a:r>
          </a:p>
          <a:p>
            <a:pPr>
              <a:defRPr/>
            </a:pPr>
            <a:r>
              <a:rPr lang="en-US" dirty="0">
                <a:solidFill>
                  <a:schemeClr val="bg1">
                    <a:lumMod val="50000"/>
                  </a:schemeClr>
                </a:solidFill>
              </a:rPr>
              <a:t>.container { align-content: flex-start | flex-end | center | space-between | </a:t>
            </a:r>
            <a:r>
              <a:rPr lang="en-US" dirty="0" smtClean="0">
                <a:solidFill>
                  <a:schemeClr val="bg1">
                    <a:lumMod val="50000"/>
                  </a:schemeClr>
                </a:solidFill>
              </a:rPr>
              <a:t>space-around </a:t>
            </a:r>
            <a:r>
              <a:rPr lang="en-US" dirty="0">
                <a:solidFill>
                  <a:schemeClr val="bg1">
                    <a:lumMod val="50000"/>
                  </a:schemeClr>
                </a:solidFill>
              </a:rPr>
              <a:t>| stretch; }</a:t>
            </a:r>
            <a:endParaRPr lang="en-US" altLang="en-US" dirty="0">
              <a:solidFill>
                <a:schemeClr val="bg1">
                  <a:lumMod val="50000"/>
                </a:schemeClr>
              </a:solidFill>
            </a:endParaRPr>
          </a:p>
          <a:p>
            <a:pPr>
              <a:defRPr/>
            </a:pP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4" y="2229533"/>
            <a:ext cx="7220007" cy="3856942"/>
          </a:xfrm>
          <a:prstGeom prst="rect">
            <a:avLst/>
          </a:prstGeom>
        </p:spPr>
      </p:pic>
    </p:spTree>
    <p:extLst>
      <p:ext uri="{BB962C8B-B14F-4D97-AF65-F5344CB8AC3E}">
        <p14:creationId xmlns:p14="http://schemas.microsoft.com/office/powerpoint/2010/main" val="4112866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defRPr/>
            </a:pPr>
            <a:r>
              <a:rPr lang="en-US" altLang="zh-CN" sz="3200" b="1" kern="0" dirty="0">
                <a:solidFill>
                  <a:schemeClr val="tx1"/>
                </a:solidFill>
                <a:ea typeface="ＭＳ Ｐゴシック" pitchFamily="34" charset="-128"/>
              </a:rPr>
              <a:t>align-items</a:t>
            </a:r>
            <a:endParaRPr lang="en-US" altLang="en-US" sz="3200" b="1" kern="0" dirty="0">
              <a:solidFill>
                <a:schemeClr val="tx1"/>
              </a:solidFill>
              <a:ea typeface="ＭＳ Ｐゴシック" pitchFamily="34" charset="-128"/>
            </a:endParaRPr>
          </a:p>
        </p:txBody>
      </p:sp>
      <p:sp>
        <p:nvSpPr>
          <p:cNvPr id="3" name="Text Placeholder 2"/>
          <p:cNvSpPr>
            <a:spLocks noGrp="1"/>
          </p:cNvSpPr>
          <p:nvPr>
            <p:ph type="body" sz="quarter" idx="10"/>
          </p:nvPr>
        </p:nvSpPr>
        <p:spPr/>
        <p:txBody>
          <a:bodyPr/>
          <a:lstStyle/>
          <a:p>
            <a:pPr>
              <a:defRPr/>
            </a:pPr>
            <a:r>
              <a:rPr lang="en-US" dirty="0"/>
              <a:t>Vertically aligns the flex items when the items do not use all available space </a:t>
            </a:r>
            <a:r>
              <a:rPr lang="en-US" dirty="0" smtClean="0"/>
              <a:t>on </a:t>
            </a:r>
            <a:r>
              <a:rPr lang="en-US" dirty="0"/>
              <a:t>the cross-axis</a:t>
            </a:r>
            <a:endParaRPr lang="en-US" altLang="en-US" dirty="0"/>
          </a:p>
          <a:p>
            <a:pPr>
              <a:defRPr/>
            </a:pPr>
            <a:r>
              <a:rPr lang="en-US" dirty="0" smtClean="0">
                <a:solidFill>
                  <a:schemeClr val="bg1">
                    <a:lumMod val="50000"/>
                  </a:schemeClr>
                </a:solidFill>
              </a:rPr>
              <a:t>.</a:t>
            </a:r>
            <a:r>
              <a:rPr lang="en-US" dirty="0">
                <a:solidFill>
                  <a:schemeClr val="bg1">
                    <a:lumMod val="50000"/>
                  </a:schemeClr>
                </a:solidFill>
              </a:rPr>
              <a:t> .container {</a:t>
            </a:r>
            <a:r>
              <a:rPr lang="en-US" dirty="0"/>
              <a:t>align-items: flex-start | flex-end | center | baseline | stretch;</a:t>
            </a:r>
            <a:r>
              <a:rPr lang="en-US" dirty="0">
                <a:solidFill>
                  <a:schemeClr val="bg1">
                    <a:lumMod val="50000"/>
                  </a:schemeClr>
                </a:solidFill>
              </a:rPr>
              <a:t>}</a:t>
            </a:r>
            <a:endParaRPr lang="en-US" altLang="en-US" dirty="0">
              <a:solidFill>
                <a:schemeClr val="bg1">
                  <a:lumMod val="50000"/>
                </a:schemeClr>
              </a:solidFill>
            </a:endParaRPr>
          </a:p>
          <a:p>
            <a:pPr>
              <a:defRPr/>
            </a:pPr>
            <a:endParaRPr lang="en-US" altLang="en-US" dirty="0">
              <a:solidFill>
                <a:schemeClr val="bg1">
                  <a:lumMod val="50000"/>
                </a:schemeClr>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735" y="2290762"/>
            <a:ext cx="4962525" cy="3686175"/>
          </a:xfrm>
          <a:prstGeom prst="rect">
            <a:avLst/>
          </a:prstGeom>
        </p:spPr>
      </p:pic>
    </p:spTree>
    <p:extLst>
      <p:ext uri="{BB962C8B-B14F-4D97-AF65-F5344CB8AC3E}">
        <p14:creationId xmlns:p14="http://schemas.microsoft.com/office/powerpoint/2010/main" val="939968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defRPr/>
            </a:pPr>
            <a:r>
              <a:rPr lang="en-US" altLang="zh-CN" sz="3200" b="1" kern="0" dirty="0">
                <a:solidFill>
                  <a:schemeClr val="tx1"/>
                </a:solidFill>
                <a:ea typeface="ＭＳ Ｐゴシック" pitchFamily="34" charset="-128"/>
              </a:rPr>
              <a:t>flex-wrap</a:t>
            </a:r>
            <a:endParaRPr lang="en-US" altLang="en-US" sz="3200" b="1" kern="0" dirty="0">
              <a:solidFill>
                <a:schemeClr val="tx1"/>
              </a:solidFill>
              <a:ea typeface="ＭＳ Ｐゴシック" pitchFamily="34" charset="-128"/>
            </a:endParaRPr>
          </a:p>
        </p:txBody>
      </p:sp>
      <p:sp>
        <p:nvSpPr>
          <p:cNvPr id="3" name="Text Placeholder 2"/>
          <p:cNvSpPr>
            <a:spLocks noGrp="1"/>
          </p:cNvSpPr>
          <p:nvPr>
            <p:ph type="body" sz="quarter" idx="10"/>
          </p:nvPr>
        </p:nvSpPr>
        <p:spPr/>
        <p:txBody>
          <a:bodyPr/>
          <a:lstStyle/>
          <a:p>
            <a:pPr>
              <a:defRPr/>
            </a:pPr>
            <a:r>
              <a:rPr lang="en-US" dirty="0"/>
              <a:t>Specifies whether the flex items should wrap or not, if there is not enough </a:t>
            </a:r>
            <a:r>
              <a:rPr lang="en-US" dirty="0" smtClean="0"/>
              <a:t>room for </a:t>
            </a:r>
            <a:r>
              <a:rPr lang="en-US" dirty="0"/>
              <a:t>them on one flex line</a:t>
            </a:r>
          </a:p>
          <a:p>
            <a:pPr>
              <a:defRPr/>
            </a:pPr>
            <a:r>
              <a:rPr lang="en-US" dirty="0">
                <a:solidFill>
                  <a:schemeClr val="bg1">
                    <a:lumMod val="50000"/>
                  </a:schemeClr>
                </a:solidFill>
              </a:rPr>
              <a:t>.container{ flex-wrap: </a:t>
            </a:r>
            <a:r>
              <a:rPr lang="en-US" dirty="0" err="1">
                <a:solidFill>
                  <a:schemeClr val="bg1">
                    <a:lumMod val="50000"/>
                  </a:schemeClr>
                </a:solidFill>
              </a:rPr>
              <a:t>nowrap</a:t>
            </a:r>
            <a:r>
              <a:rPr lang="en-US" dirty="0">
                <a:solidFill>
                  <a:schemeClr val="bg1">
                    <a:lumMod val="50000"/>
                  </a:schemeClr>
                </a:solidFill>
              </a:rPr>
              <a:t> | wrap | wrap-reverse; </a:t>
            </a:r>
            <a:r>
              <a:rPr lang="en-US" dirty="0" smtClean="0">
                <a:solidFill>
                  <a:schemeClr val="bg1">
                    <a:lumMod val="50000"/>
                  </a:schemeClr>
                </a:solidFill>
              </a:rPr>
              <a:t>}</a:t>
            </a:r>
            <a:endParaRPr lang="en-US" altLang="en-US" dirty="0">
              <a:solidFill>
                <a:schemeClr val="bg1">
                  <a:lumMod val="50000"/>
                </a:schemeClr>
              </a:solidFill>
            </a:endParaRPr>
          </a:p>
          <a:p>
            <a:r>
              <a:rPr lang="en-US" dirty="0" err="1" smtClean="0"/>
              <a:t>Nowrap</a:t>
            </a:r>
            <a:r>
              <a:rPr lang="en-US" dirty="0" smtClean="0"/>
              <a:t>:</a:t>
            </a:r>
          </a:p>
          <a:p>
            <a:endParaRPr lang="en-US" dirty="0" smtClean="0"/>
          </a:p>
          <a:p>
            <a:endParaRPr lang="en-US" dirty="0"/>
          </a:p>
          <a:p>
            <a:endParaRPr lang="en-US" dirty="0" smtClean="0"/>
          </a:p>
          <a:p>
            <a:r>
              <a:rPr lang="en-US" dirty="0" smtClean="0"/>
              <a:t>Wrap:</a:t>
            </a:r>
          </a:p>
          <a:p>
            <a:endParaRPr lang="en-US" dirty="0"/>
          </a:p>
          <a:p>
            <a:endParaRPr lang="en-US" dirty="0" smtClean="0"/>
          </a:p>
          <a:p>
            <a:endParaRPr lang="en-US" dirty="0"/>
          </a:p>
          <a:p>
            <a:endParaRPr lang="en-US" dirty="0" smtClean="0"/>
          </a:p>
          <a:p>
            <a:r>
              <a:rPr lang="en-US" dirty="0" smtClean="0">
                <a:solidFill>
                  <a:schemeClr val="bg1">
                    <a:lumMod val="50000"/>
                  </a:schemeClr>
                </a:solidFill>
              </a:rPr>
              <a:t>wrap-reverse</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63" y="2094057"/>
            <a:ext cx="4694237" cy="9725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3" y="3365103"/>
            <a:ext cx="4694238" cy="11894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76" y="4891021"/>
            <a:ext cx="4830682" cy="1224030"/>
          </a:xfrm>
          <a:prstGeom prst="rect">
            <a:avLst/>
          </a:prstGeom>
        </p:spPr>
      </p:pic>
    </p:spTree>
    <p:extLst>
      <p:ext uri="{BB962C8B-B14F-4D97-AF65-F5344CB8AC3E}">
        <p14:creationId xmlns:p14="http://schemas.microsoft.com/office/powerpoint/2010/main" val="143032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defRPr/>
            </a:pPr>
            <a:r>
              <a:rPr lang="en-US" altLang="zh-CN" sz="3200" b="1" kern="0" dirty="0">
                <a:solidFill>
                  <a:schemeClr val="tx1"/>
                </a:solidFill>
                <a:ea typeface="ＭＳ Ｐゴシック" pitchFamily="34" charset="-128"/>
              </a:rPr>
              <a:t>order</a:t>
            </a:r>
            <a:endParaRPr lang="en-US" altLang="en-US" sz="3200" b="1" kern="0" dirty="0">
              <a:solidFill>
                <a:schemeClr val="tx1"/>
              </a:solidFill>
              <a:ea typeface="ＭＳ Ｐゴシック" pitchFamily="34" charset="-128"/>
            </a:endParaRPr>
          </a:p>
        </p:txBody>
      </p:sp>
      <p:sp>
        <p:nvSpPr>
          <p:cNvPr id="3" name="Text Placeholder 2"/>
          <p:cNvSpPr>
            <a:spLocks noGrp="1"/>
          </p:cNvSpPr>
          <p:nvPr>
            <p:ph type="body" sz="quarter" idx="10"/>
          </p:nvPr>
        </p:nvSpPr>
        <p:spPr/>
        <p:txBody>
          <a:bodyPr/>
          <a:lstStyle/>
          <a:p>
            <a:pPr>
              <a:defRPr/>
            </a:pPr>
            <a:r>
              <a:rPr lang="en-US" dirty="0"/>
              <a:t>By default, flex items are laid out in the source order. However, the order property controls the order in which they appear in the flex container.</a:t>
            </a:r>
          </a:p>
          <a:p>
            <a:pPr>
              <a:defRPr/>
            </a:pPr>
            <a:r>
              <a:rPr lang="en-US" dirty="0">
                <a:solidFill>
                  <a:schemeClr val="bg1">
                    <a:lumMod val="50000"/>
                  </a:schemeClr>
                </a:solidFill>
              </a:rPr>
              <a:t>.item { order: &lt;integer&gt;; </a:t>
            </a:r>
            <a:r>
              <a:rPr lang="en-US" dirty="0" smtClean="0">
                <a:solidFill>
                  <a:schemeClr val="bg1">
                    <a:lumMod val="50000"/>
                  </a:schemeClr>
                </a:solidFill>
              </a:rPr>
              <a:t>}</a:t>
            </a: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29413"/>
            <a:ext cx="7400925" cy="1533260"/>
          </a:xfrm>
          <a:prstGeom prst="rect">
            <a:avLst/>
          </a:prstGeom>
        </p:spPr>
      </p:pic>
    </p:spTree>
    <p:extLst>
      <p:ext uri="{BB962C8B-B14F-4D97-AF65-F5344CB8AC3E}">
        <p14:creationId xmlns:p14="http://schemas.microsoft.com/office/powerpoint/2010/main" val="3709859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defRPr/>
            </a:pPr>
            <a:r>
              <a:rPr lang="en-US" altLang="zh-CN" sz="3200" b="1" kern="0" dirty="0">
                <a:solidFill>
                  <a:schemeClr val="tx1"/>
                </a:solidFill>
                <a:ea typeface="ＭＳ Ｐゴシック" pitchFamily="34" charset="-128"/>
              </a:rPr>
              <a:t>Flex</a:t>
            </a:r>
            <a:endParaRPr lang="en-US" altLang="en-US" sz="3200" b="1" kern="0" dirty="0">
              <a:solidFill>
                <a:schemeClr val="tx1"/>
              </a:solidFill>
              <a:ea typeface="ＭＳ Ｐゴシック" pitchFamily="34" charset="-128"/>
            </a:endParaRPr>
          </a:p>
        </p:txBody>
      </p:sp>
      <p:sp>
        <p:nvSpPr>
          <p:cNvPr id="3" name="Text Placeholder 2"/>
          <p:cNvSpPr>
            <a:spLocks noGrp="1"/>
          </p:cNvSpPr>
          <p:nvPr>
            <p:ph type="body" sz="quarter" idx="10"/>
          </p:nvPr>
        </p:nvSpPr>
        <p:spPr/>
        <p:txBody>
          <a:bodyPr/>
          <a:lstStyle/>
          <a:p>
            <a:pPr>
              <a:defRPr/>
            </a:pPr>
            <a:r>
              <a:rPr lang="en-US" dirty="0"/>
              <a:t>The flex CSS property is a shorthand property specifying the ability of a flex item to alter its dimensions to fill available space. Flex items can be stretched to use available space proportional to their flex grow factor or their flex shrink factor to prevent overflow.</a:t>
            </a:r>
          </a:p>
          <a:p>
            <a:pPr>
              <a:defRPr/>
            </a:pPr>
            <a:r>
              <a:rPr lang="en-US" dirty="0">
                <a:solidFill>
                  <a:schemeClr val="bg1">
                    <a:lumMod val="50000"/>
                  </a:schemeClr>
                </a:solidFill>
              </a:rPr>
              <a:t>.flex{</a:t>
            </a:r>
            <a:r>
              <a:rPr lang="en-US" i="1" dirty="0">
                <a:solidFill>
                  <a:schemeClr val="bg1">
                    <a:lumMod val="50000"/>
                  </a:schemeClr>
                </a:solidFill>
              </a:rPr>
              <a:t>flex-grow</a:t>
            </a:r>
            <a:r>
              <a:rPr lang="en-US" dirty="0">
                <a:solidFill>
                  <a:schemeClr val="bg1">
                    <a:lumMod val="50000"/>
                  </a:schemeClr>
                </a:solidFill>
              </a:rPr>
              <a:t> ,</a:t>
            </a:r>
            <a:r>
              <a:rPr lang="en-US" i="1" dirty="0">
                <a:solidFill>
                  <a:schemeClr val="bg1">
                    <a:lumMod val="50000"/>
                  </a:schemeClr>
                </a:solidFill>
              </a:rPr>
              <a:t>flex-shrink,</a:t>
            </a:r>
            <a:r>
              <a:rPr lang="en-US" dirty="0">
                <a:solidFill>
                  <a:schemeClr val="bg1">
                    <a:lumMod val="50000"/>
                  </a:schemeClr>
                </a:solidFill>
              </a:rPr>
              <a:t> </a:t>
            </a:r>
            <a:r>
              <a:rPr lang="en-US" i="1" dirty="0">
                <a:solidFill>
                  <a:schemeClr val="bg1">
                    <a:lumMod val="50000"/>
                  </a:schemeClr>
                </a:solidFill>
              </a:rPr>
              <a:t>flex-basis</a:t>
            </a:r>
            <a:r>
              <a:rPr lang="en-US" dirty="0">
                <a:solidFill>
                  <a:schemeClr val="bg1">
                    <a:lumMod val="50000"/>
                  </a:schemeClr>
                </a:solidFill>
              </a:rPr>
              <a:t>}</a:t>
            </a:r>
            <a:endParaRPr lang="en-US" altLang="en-US" dirty="0">
              <a:solidFill>
                <a:schemeClr val="bg1">
                  <a:lumMod val="50000"/>
                </a:schemeClr>
              </a:solidFill>
            </a:endParaRPr>
          </a:p>
          <a:p>
            <a:r>
              <a:rPr lang="en-US" i="1" dirty="0" smtClean="0">
                <a:solidFill>
                  <a:schemeClr val="bg1">
                    <a:lumMod val="50000"/>
                  </a:schemeClr>
                </a:solidFill>
              </a:rPr>
              <a:t>flex-grow :</a:t>
            </a:r>
          </a:p>
          <a:p>
            <a:endParaRPr lang="en-US" i="1" dirty="0">
              <a:solidFill>
                <a:schemeClr val="bg1">
                  <a:lumMod val="50000"/>
                </a:schemeClr>
              </a:solidFill>
            </a:endParaRPr>
          </a:p>
          <a:p>
            <a:endParaRPr lang="en-US" i="1" dirty="0" smtClean="0">
              <a:solidFill>
                <a:schemeClr val="bg1">
                  <a:lumMod val="50000"/>
                </a:schemeClr>
              </a:solidFill>
            </a:endParaRPr>
          </a:p>
          <a:p>
            <a:endParaRPr lang="en-US" i="1" dirty="0">
              <a:solidFill>
                <a:schemeClr val="bg1">
                  <a:lumMod val="50000"/>
                </a:schemeClr>
              </a:solidFill>
            </a:endParaRPr>
          </a:p>
          <a:p>
            <a:endParaRPr lang="en-US" i="1" dirty="0" smtClean="0">
              <a:solidFill>
                <a:schemeClr val="bg1">
                  <a:lumMod val="50000"/>
                </a:schemeClr>
              </a:solidFill>
            </a:endParaRPr>
          </a:p>
          <a:p>
            <a:r>
              <a:rPr lang="en-US" i="1" dirty="0" smtClean="0">
                <a:solidFill>
                  <a:schemeClr val="bg1">
                    <a:lumMod val="50000"/>
                  </a:schemeClr>
                </a:solidFill>
              </a:rPr>
              <a:t>flex-grow :</a:t>
            </a:r>
          </a:p>
          <a:p>
            <a:endParaRPr lang="en-US" i="1" dirty="0">
              <a:solidFill>
                <a:schemeClr val="bg1">
                  <a:lumMod val="50000"/>
                </a:schemeClr>
              </a:solidFill>
            </a:endParaRPr>
          </a:p>
          <a:p>
            <a:endParaRPr lang="en-US" i="1" dirty="0" smtClean="0">
              <a:solidFill>
                <a:schemeClr val="bg1">
                  <a:lumMod val="50000"/>
                </a:schemeClr>
              </a:solidFill>
            </a:endParaRPr>
          </a:p>
          <a:p>
            <a:endParaRPr lang="en-US" i="1" dirty="0">
              <a:solidFill>
                <a:schemeClr val="bg1">
                  <a:lumMod val="50000"/>
                </a:schemeClr>
              </a:solidFill>
            </a:endParaRPr>
          </a:p>
          <a:p>
            <a:r>
              <a:rPr lang="en-US" i="1" dirty="0" smtClean="0">
                <a:solidFill>
                  <a:schemeClr val="bg1">
                    <a:lumMod val="50000"/>
                  </a:schemeClr>
                </a:solidFill>
              </a:rPr>
              <a:t/>
            </a:r>
            <a:br>
              <a:rPr lang="en-US" i="1" dirty="0" smtClean="0">
                <a:solidFill>
                  <a:schemeClr val="bg1">
                    <a:lumMod val="50000"/>
                  </a:schemeClr>
                </a:solidFill>
              </a:rPr>
            </a:br>
            <a:r>
              <a:rPr lang="en-US" i="1" dirty="0" smtClean="0">
                <a:solidFill>
                  <a:schemeClr val="bg1">
                    <a:lumMod val="50000"/>
                  </a:schemeClr>
                </a:solidFill>
              </a:rPr>
              <a:t>flex-basis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63" y="2544731"/>
            <a:ext cx="5227637" cy="10830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3" y="4099962"/>
            <a:ext cx="5227637" cy="108301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384" y="5606013"/>
            <a:ext cx="5236616" cy="1084877"/>
          </a:xfrm>
          <a:prstGeom prst="rect">
            <a:avLst/>
          </a:prstGeom>
        </p:spPr>
      </p:pic>
    </p:spTree>
    <p:extLst>
      <p:ext uri="{BB962C8B-B14F-4D97-AF65-F5344CB8AC3E}">
        <p14:creationId xmlns:p14="http://schemas.microsoft.com/office/powerpoint/2010/main" val="1287670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defRPr/>
            </a:pPr>
            <a:r>
              <a:rPr lang="en-US" altLang="en-US" sz="3200" b="1" kern="0" dirty="0">
                <a:solidFill>
                  <a:schemeClr val="tx1"/>
                </a:solidFill>
                <a:ea typeface="ＭＳ Ｐゴシック" pitchFamily="34" charset="-128"/>
              </a:rPr>
              <a:t>Flexbox, Responsive Menu Example</a:t>
            </a:r>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047750"/>
            <a:ext cx="8061214"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6108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Flexbox For Responsive </a:t>
            </a:r>
            <a:r>
              <a:rPr lang="en-US" dirty="0" smtClean="0"/>
              <a:t>Design</a:t>
            </a:r>
            <a:br>
              <a:rPr lang="en-US" dirty="0" smtClean="0"/>
            </a:br>
            <a:r>
              <a:rPr lang="en-US" dirty="0"/>
              <a:t/>
            </a:r>
            <a:br>
              <a:rPr lang="en-US" dirty="0"/>
            </a:br>
            <a:r>
              <a:rPr lang="en-US" dirty="0" smtClean="0"/>
              <a:t/>
            </a:r>
            <a:br>
              <a:rPr lang="en-US" dirty="0" smtClean="0"/>
            </a:br>
            <a:r>
              <a:rPr lang="en-US" sz="2800" dirty="0" smtClean="0">
                <a:solidFill>
                  <a:schemeClr val="bg1"/>
                </a:solidFill>
              </a:rPr>
              <a:t>By Amit Kumar</a:t>
            </a:r>
            <a:br>
              <a:rPr lang="en-US" sz="2800" dirty="0" smtClean="0">
                <a:solidFill>
                  <a:schemeClr val="bg1"/>
                </a:solidFill>
              </a:rPr>
            </a:br>
            <a:r>
              <a:rPr lang="en-US" sz="2800" dirty="0" smtClean="0">
                <a:solidFill>
                  <a:schemeClr val="bg1"/>
                </a:solidFill>
              </a:rPr>
              <a:t>28-July-2016</a:t>
            </a:r>
            <a:endParaRPr lang="en-US" sz="2800" dirty="0">
              <a:solidFill>
                <a:schemeClr val="bg1"/>
              </a:solidFill>
            </a:endParaRPr>
          </a:p>
        </p:txBody>
      </p:sp>
    </p:spTree>
    <p:extLst>
      <p:ext uri="{BB962C8B-B14F-4D97-AF65-F5344CB8AC3E}">
        <p14:creationId xmlns:p14="http://schemas.microsoft.com/office/powerpoint/2010/main" val="2244006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0962" name="Text Placeholder 11"/>
          <p:cNvSpPr>
            <a:spLocks noGrp="1"/>
          </p:cNvSpPr>
          <p:nvPr>
            <p:ph type="body" sz="quarter" idx="10"/>
          </p:nvPr>
        </p:nvSpPr>
        <p:spPr/>
        <p:txBody>
          <a:bodyPr/>
          <a:lstStyle/>
          <a:p>
            <a:pPr>
              <a:lnSpc>
                <a:spcPct val="110000"/>
              </a:lnSpc>
            </a:pPr>
            <a:r>
              <a:rPr lang="en-US" altLang="en-US" dirty="0">
                <a:ea typeface="ＭＳ Ｐゴシック" pitchFamily="34" charset="-128"/>
              </a:rPr>
              <a:t>What is the </a:t>
            </a:r>
            <a:r>
              <a:rPr lang="en-US" altLang="en-US" dirty="0" smtClean="0">
                <a:ea typeface="ＭＳ Ｐゴシック" pitchFamily="34" charset="-128"/>
              </a:rPr>
              <a:t>Flexbox</a:t>
            </a:r>
            <a:r>
              <a:rPr lang="en-US" altLang="en-US" dirty="0">
                <a:ea typeface="ＭＳ Ｐゴシック" pitchFamily="34" charset="-128"/>
              </a:rPr>
              <a:t>?</a:t>
            </a:r>
          </a:p>
          <a:p>
            <a:pPr>
              <a:lnSpc>
                <a:spcPct val="110000"/>
              </a:lnSpc>
            </a:pPr>
            <a:r>
              <a:rPr lang="en-US" dirty="0"/>
              <a:t>Advantages of flexbox </a:t>
            </a:r>
            <a:endParaRPr lang="en-US" altLang="en-US" dirty="0" smtClean="0">
              <a:ea typeface="ＭＳ Ｐゴシック" pitchFamily="34" charset="-128"/>
            </a:endParaRPr>
          </a:p>
          <a:p>
            <a:pPr>
              <a:lnSpc>
                <a:spcPct val="110000"/>
              </a:lnSpc>
            </a:pPr>
            <a:r>
              <a:rPr lang="en-US" altLang="en-US" dirty="0" smtClean="0">
                <a:ea typeface="ＭＳ Ｐゴシック" pitchFamily="34" charset="-128"/>
              </a:rPr>
              <a:t>When </a:t>
            </a:r>
            <a:r>
              <a:rPr lang="en-US" altLang="en-US" dirty="0">
                <a:ea typeface="ＭＳ Ｐゴシック" pitchFamily="34" charset="-128"/>
              </a:rPr>
              <a:t>to Use Flexbox for Your </a:t>
            </a:r>
            <a:r>
              <a:rPr lang="en-US" altLang="en-US" dirty="0" smtClean="0">
                <a:ea typeface="ＭＳ Ｐゴシック" pitchFamily="34" charset="-128"/>
              </a:rPr>
              <a:t>Layout</a:t>
            </a:r>
          </a:p>
          <a:p>
            <a:pPr fontAlgn="base">
              <a:spcBef>
                <a:spcPct val="0"/>
              </a:spcBef>
              <a:buFont typeface="Calibri" charset="0"/>
              <a:buAutoNum type="arabicPeriod"/>
            </a:pPr>
            <a:r>
              <a:rPr lang="en-US" dirty="0" smtClean="0">
                <a:latin typeface="SapientCentroSlab-Light" charset="0"/>
              </a:rPr>
              <a:t>Exploring Flexbox Properties</a:t>
            </a:r>
          </a:p>
          <a:p>
            <a:pPr fontAlgn="base">
              <a:spcBef>
                <a:spcPct val="0"/>
              </a:spcBef>
              <a:buFont typeface="Calibri" charset="0"/>
              <a:buAutoNum type="arabicPeriod"/>
            </a:pPr>
            <a:r>
              <a:rPr lang="en-US" dirty="0" smtClean="0">
                <a:latin typeface="SapientCentroSlab-Light" charset="0"/>
              </a:rPr>
              <a:t>Responsive Menu using flexbox</a:t>
            </a:r>
            <a:endParaRPr lang="en-US" dirty="0">
              <a:latin typeface="SapientCentroSlab-Light"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the </a:t>
            </a:r>
            <a:r>
              <a:rPr lang="en-US" dirty="0" smtClean="0"/>
              <a:t>Flexbox?</a:t>
            </a:r>
            <a:endParaRPr lang="en-US" dirty="0"/>
          </a:p>
        </p:txBody>
      </p:sp>
      <p:sp>
        <p:nvSpPr>
          <p:cNvPr id="4" name="Text Placeholder 3"/>
          <p:cNvSpPr>
            <a:spLocks noGrp="1"/>
          </p:cNvSpPr>
          <p:nvPr>
            <p:ph type="body" sz="quarter" idx="10"/>
          </p:nvPr>
        </p:nvSpPr>
        <p:spPr/>
        <p:txBody>
          <a:bodyPr/>
          <a:lstStyle/>
          <a:p>
            <a:r>
              <a:rPr lang="en-US" altLang="en-US" dirty="0"/>
              <a:t>The main idea behind the flex layout is to give the container the ability to alter its items' width/height (and order) to </a:t>
            </a:r>
            <a:r>
              <a:rPr lang="en-US" altLang="en-US" b="1" dirty="0"/>
              <a:t>best fill the available space </a:t>
            </a:r>
            <a:r>
              <a:rPr lang="en-US" altLang="en-US" dirty="0"/>
              <a:t>(</a:t>
            </a:r>
            <a:r>
              <a:rPr lang="en-US" altLang="en-US" b="1" dirty="0"/>
              <a:t>mostly to accommodate to all kind of display devices and screen sizes</a:t>
            </a:r>
            <a:r>
              <a:rPr lang="en-US" altLang="en-US" dirty="0"/>
              <a:t>). </a:t>
            </a:r>
            <a:r>
              <a:rPr lang="en-US" altLang="en-US" i="1" dirty="0"/>
              <a:t>A flex container expands items to fill available free space, or shrinks them to prevent overflow</a:t>
            </a:r>
            <a:r>
              <a:rPr lang="en-US" altLang="en-US" dirty="0" smtClean="0"/>
              <a:t>.</a:t>
            </a:r>
          </a:p>
          <a:p>
            <a:endParaRPr lang="en-US" altLang="en-US" dirty="0"/>
          </a:p>
          <a:p>
            <a:r>
              <a:rPr lang="en-US" dirty="0"/>
              <a:t>Flexbox is a layout model that allows elements to align and </a:t>
            </a:r>
            <a:r>
              <a:rPr lang="en-US" b="1" dirty="0"/>
              <a:t>distribute space within a container</a:t>
            </a:r>
            <a:r>
              <a:rPr lang="en-US" dirty="0"/>
              <a:t>. Using flexible widths and heights, elements can be aligned to fill a space or distribute space between elements, which makes it a great tool to use for responsive design systems.</a:t>
            </a:r>
          </a:p>
          <a:p>
            <a:endParaRPr lang="en-US" altLang="en-US" dirty="0"/>
          </a:p>
          <a:p>
            <a:endParaRPr lang="en-US" dirty="0"/>
          </a:p>
        </p:txBody>
      </p:sp>
      <p:sp>
        <p:nvSpPr>
          <p:cNvPr id="2" name="Rectangle 1"/>
          <p:cNvSpPr/>
          <p:nvPr/>
        </p:nvSpPr>
        <p:spPr>
          <a:xfrm>
            <a:off x="1573467" y="4349082"/>
            <a:ext cx="5836983" cy="1754326"/>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new </a:t>
            </a: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layout</a:t>
            </a: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mechanism</a:t>
            </a: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652139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10000"/>
              </a:lnSpc>
            </a:pPr>
            <a:r>
              <a:rPr lang="en-US" dirty="0"/>
              <a:t>Advantages of flexbox </a:t>
            </a:r>
            <a:endParaRPr lang="en-US" altLang="en-US" dirty="0">
              <a:ea typeface="ＭＳ Ｐゴシック" pitchFamily="34" charset="-128"/>
            </a:endParaRPr>
          </a:p>
        </p:txBody>
      </p:sp>
      <p:sp>
        <p:nvSpPr>
          <p:cNvPr id="4" name="Text Placeholder 3"/>
          <p:cNvSpPr>
            <a:spLocks noGrp="1"/>
          </p:cNvSpPr>
          <p:nvPr>
            <p:ph type="body" sz="quarter" idx="10"/>
          </p:nvPr>
        </p:nvSpPr>
        <p:spPr/>
        <p:txBody>
          <a:bodyPr/>
          <a:lstStyle/>
          <a:p>
            <a:r>
              <a:rPr lang="en-US" altLang="en-US" dirty="0"/>
              <a:t>Flexbox Has Many Exciting Features, As </a:t>
            </a:r>
            <a:r>
              <a:rPr lang="en-US" altLang="en-US" dirty="0" smtClean="0"/>
              <a:t>It</a:t>
            </a:r>
          </a:p>
          <a:p>
            <a:pPr marL="285750" indent="-285750">
              <a:buFont typeface="Arial" panose="020B0604020202020204" pitchFamily="34" charset="0"/>
              <a:buChar char="•"/>
            </a:pPr>
            <a:r>
              <a:rPr lang="en-US" altLang="en-US" dirty="0"/>
              <a:t>can be laid out in any flow direction (leftwards, rightwards, downwards, or even upwards</a:t>
            </a:r>
            <a:r>
              <a:rPr lang="en-US" altLang="en-US" dirty="0" smtClean="0"/>
              <a:t>!)</a:t>
            </a:r>
          </a:p>
          <a:p>
            <a:pPr marL="285750" indent="-285750">
              <a:buFont typeface="Arial" panose="020B0604020202020204" pitchFamily="34" charset="0"/>
              <a:buChar char="•"/>
            </a:pPr>
            <a:r>
              <a:rPr lang="en-US" altLang="en-US" dirty="0"/>
              <a:t>can have display order reversed or rearranged at the style </a:t>
            </a:r>
            <a:r>
              <a:rPr lang="en-US" altLang="en-US" dirty="0" smtClean="0"/>
              <a:t>layer.</a:t>
            </a:r>
          </a:p>
          <a:p>
            <a:pPr marL="285750" indent="-285750">
              <a:buFont typeface="Arial" panose="020B0604020202020204" pitchFamily="34" charset="0"/>
              <a:buChar char="•"/>
            </a:pPr>
            <a:r>
              <a:rPr lang="en-US" altLang="en-US" dirty="0"/>
              <a:t>can be laid out linearly along a single (main) axis or wrapped into multiple lines along a secondary (cross) </a:t>
            </a:r>
            <a:r>
              <a:rPr lang="en-US" altLang="en-US" dirty="0" smtClean="0"/>
              <a:t>axis</a:t>
            </a:r>
          </a:p>
          <a:p>
            <a:pPr marL="285750" indent="-285750">
              <a:buFont typeface="Arial" panose="020B0604020202020204" pitchFamily="34" charset="0"/>
              <a:buChar char="•"/>
            </a:pPr>
            <a:r>
              <a:rPr lang="en-US" altLang="en-US" dirty="0"/>
              <a:t>can “flex” their sizes to respond to the available </a:t>
            </a:r>
            <a:r>
              <a:rPr lang="en-US" altLang="en-US" dirty="0" smtClean="0"/>
              <a:t>space</a:t>
            </a:r>
          </a:p>
          <a:p>
            <a:pPr marL="285750" indent="-285750">
              <a:buFont typeface="Arial" panose="020B0604020202020204" pitchFamily="34" charset="0"/>
              <a:buChar char="•"/>
            </a:pPr>
            <a:r>
              <a:rPr lang="en-US" altLang="en-US" dirty="0"/>
              <a:t>can be aligned with respect to their container or each other</a:t>
            </a:r>
          </a:p>
          <a:p>
            <a:endParaRPr lang="en-US" dirty="0"/>
          </a:p>
        </p:txBody>
      </p:sp>
    </p:spTree>
    <p:extLst>
      <p:ext uri="{BB962C8B-B14F-4D97-AF65-F5344CB8AC3E}">
        <p14:creationId xmlns:p14="http://schemas.microsoft.com/office/powerpoint/2010/main" val="4042679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ea typeface="ＭＳ Ｐゴシック" pitchFamily="34" charset="-128"/>
              </a:rPr>
              <a:t>When to Use Flexbox</a:t>
            </a:r>
            <a:endParaRPr lang="en-US" dirty="0"/>
          </a:p>
        </p:txBody>
      </p:sp>
      <p:sp>
        <p:nvSpPr>
          <p:cNvPr id="4" name="Text Placeholder 3"/>
          <p:cNvSpPr>
            <a:spLocks noGrp="1"/>
          </p:cNvSpPr>
          <p:nvPr>
            <p:ph type="body" sz="quarter" idx="10"/>
          </p:nvPr>
        </p:nvSpPr>
        <p:spPr/>
        <p:txBody>
          <a:bodyPr/>
          <a:lstStyle/>
          <a:p>
            <a:r>
              <a:rPr lang="en-US" dirty="0"/>
              <a:t>Personally, I like to use flexbox for a few main things: scaling, vertically and horizontally aligning, and re-ordering elements within a container. </a:t>
            </a:r>
          </a:p>
          <a:p>
            <a:r>
              <a:rPr lang="en-US" dirty="0"/>
              <a:t>There are plenty of other uses for flexbox, like changing the direction of a column or row.</a:t>
            </a:r>
          </a:p>
          <a:p>
            <a:endParaRPr lang="en-US" dirty="0"/>
          </a:p>
          <a:p>
            <a:r>
              <a:rPr lang="en-US" b="1" dirty="0"/>
              <a:t>Don’t</a:t>
            </a:r>
            <a:r>
              <a:rPr lang="en-US" dirty="0"/>
              <a:t> use flexbox if you have a lot of traffic from IE8 and IE9. </a:t>
            </a:r>
          </a:p>
          <a:p>
            <a:endParaRPr lang="en-US" altLang="en-US" dirty="0"/>
          </a:p>
          <a:p>
            <a:endParaRPr lang="en-US" dirty="0"/>
          </a:p>
        </p:txBody>
      </p:sp>
    </p:spTree>
    <p:extLst>
      <p:ext uri="{BB962C8B-B14F-4D97-AF65-F5344CB8AC3E}">
        <p14:creationId xmlns:p14="http://schemas.microsoft.com/office/powerpoint/2010/main" val="3454744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apientCentroSlab-Light" charset="0"/>
              </a:rPr>
              <a:t>Exploring Flexbox </a:t>
            </a:r>
            <a:r>
              <a:rPr lang="en-US" dirty="0" smtClean="0">
                <a:latin typeface="SapientCentroSlab-Light" charset="0"/>
              </a:rPr>
              <a:t>Properties</a:t>
            </a:r>
            <a:endParaRPr lang="en-US" dirty="0"/>
          </a:p>
        </p:txBody>
      </p:sp>
      <p:sp>
        <p:nvSpPr>
          <p:cNvPr id="3" name="Text Placeholder 2"/>
          <p:cNvSpPr>
            <a:spLocks noGrp="1"/>
          </p:cNvSpPr>
          <p:nvPr>
            <p:ph type="body" sz="quarter" idx="10"/>
          </p:nvPr>
        </p:nvSpPr>
        <p:spPr/>
        <p:txBody>
          <a:bodyPr/>
          <a:lstStyle/>
          <a:p>
            <a:r>
              <a:rPr lang="en-US" dirty="0"/>
              <a:t>Before we start with describing the flexbox properties let’s give a little introduction of the flexbox model. The flex layout is constituted of parent container referred as </a:t>
            </a:r>
            <a:r>
              <a:rPr lang="en-US" b="1" i="1" dirty="0"/>
              <a:t>flex container</a:t>
            </a:r>
            <a:r>
              <a:rPr lang="en-US" dirty="0"/>
              <a:t> and its immediate children which are </a:t>
            </a:r>
            <a:r>
              <a:rPr lang="en-US" dirty="0" smtClean="0"/>
              <a:t>called </a:t>
            </a:r>
            <a:r>
              <a:rPr lang="en-US" b="1" i="1" dirty="0" smtClean="0"/>
              <a:t>flex </a:t>
            </a:r>
            <a:r>
              <a:rPr lang="en-US" b="1" i="1" dirty="0"/>
              <a:t>items</a:t>
            </a:r>
            <a:r>
              <a:rPr lang="en-US" dirty="0" smtClean="0"/>
              <a: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 y="2093640"/>
            <a:ext cx="7791450" cy="2793747"/>
          </a:xfrm>
          <a:prstGeom prst="rect">
            <a:avLst/>
          </a:prstGeom>
        </p:spPr>
      </p:pic>
    </p:spTree>
    <p:extLst>
      <p:ext uri="{BB962C8B-B14F-4D97-AF65-F5344CB8AC3E}">
        <p14:creationId xmlns:p14="http://schemas.microsoft.com/office/powerpoint/2010/main" val="2226797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 </a:t>
            </a:r>
            <a:r>
              <a:rPr lang="en-US" dirty="0" smtClean="0"/>
              <a:t>Properties :</a:t>
            </a:r>
            <a:r>
              <a:rPr lang="en-US" dirty="0"/>
              <a:t/>
            </a:r>
            <a:br>
              <a:rPr lang="en-US" dirty="0"/>
            </a:br>
            <a:endParaRPr lang="en-US" dirty="0"/>
          </a:p>
        </p:txBody>
      </p:sp>
      <p:sp>
        <p:nvSpPr>
          <p:cNvPr id="3" name="Text Placeholder 2"/>
          <p:cNvSpPr>
            <a:spLocks noGrp="1"/>
          </p:cNvSpPr>
          <p:nvPr>
            <p:ph type="body" sz="quarter" idx="10"/>
          </p:nvPr>
        </p:nvSpPr>
        <p:spPr/>
        <p:txBody>
          <a:bodyPr/>
          <a:lstStyle/>
          <a:p>
            <a:pPr marL="285750" indent="-285750">
              <a:buFont typeface="Arial" panose="020B0604020202020204" pitchFamily="34" charset="0"/>
              <a:buChar char="•"/>
            </a:pPr>
            <a:r>
              <a:rPr lang="en-US" dirty="0" smtClean="0">
                <a:hlinkClick r:id="rId2"/>
              </a:rPr>
              <a:t>Display</a:t>
            </a:r>
            <a:endParaRPr lang="en-US" dirty="0" smtClean="0"/>
          </a:p>
          <a:p>
            <a:pPr marL="285750" indent="-285750">
              <a:buFont typeface="Arial" panose="020B0604020202020204" pitchFamily="34" charset="0"/>
              <a:buChar char="•"/>
            </a:pPr>
            <a:r>
              <a:rPr lang="en-US" dirty="0" smtClean="0">
                <a:hlinkClick r:id="rId3"/>
              </a:rPr>
              <a:t>Flex-direction</a:t>
            </a:r>
            <a:endParaRPr lang="en-US" dirty="0" smtClean="0"/>
          </a:p>
          <a:p>
            <a:pPr marL="285750" indent="-285750">
              <a:buFont typeface="Arial" panose="020B0604020202020204" pitchFamily="34" charset="0"/>
              <a:buChar char="•"/>
            </a:pPr>
            <a:r>
              <a:rPr lang="en-US" dirty="0" smtClean="0">
                <a:hlinkClick r:id="rId4"/>
              </a:rPr>
              <a:t>Justify-content</a:t>
            </a:r>
            <a:endParaRPr lang="en-US" dirty="0" smtClean="0"/>
          </a:p>
          <a:p>
            <a:pPr marL="285750" indent="-285750">
              <a:buFont typeface="Arial" panose="020B0604020202020204" pitchFamily="34" charset="0"/>
              <a:buChar char="•"/>
            </a:pPr>
            <a:r>
              <a:rPr lang="en-US" dirty="0" smtClean="0">
                <a:hlinkClick r:id="rId5"/>
              </a:rPr>
              <a:t>Align-content</a:t>
            </a:r>
            <a:endParaRPr lang="en-US" dirty="0" smtClean="0"/>
          </a:p>
          <a:p>
            <a:pPr marL="285750" indent="-285750">
              <a:buFont typeface="Arial" panose="020B0604020202020204" pitchFamily="34" charset="0"/>
              <a:buChar char="•"/>
            </a:pPr>
            <a:r>
              <a:rPr lang="en-US" dirty="0" smtClean="0">
                <a:hlinkClick r:id="rId6"/>
              </a:rPr>
              <a:t>Align-items</a:t>
            </a:r>
            <a:endParaRPr lang="en-US" dirty="0" smtClean="0"/>
          </a:p>
          <a:p>
            <a:pPr marL="285750" indent="-285750">
              <a:buFont typeface="Arial" panose="020B0604020202020204" pitchFamily="34" charset="0"/>
              <a:buChar char="•"/>
            </a:pPr>
            <a:r>
              <a:rPr lang="en-US" dirty="0" smtClean="0">
                <a:hlinkClick r:id="rId7"/>
              </a:rPr>
              <a:t>Flex-wrap</a:t>
            </a:r>
            <a:endParaRPr lang="en-US" dirty="0" smtClean="0"/>
          </a:p>
          <a:p>
            <a:pPr marL="285750" indent="-285750">
              <a:buFont typeface="Arial" panose="020B0604020202020204" pitchFamily="34" charset="0"/>
              <a:buChar char="•"/>
            </a:pPr>
            <a:r>
              <a:rPr lang="en-US" dirty="0" smtClean="0">
                <a:hlinkClick r:id="rId8"/>
              </a:rPr>
              <a:t>Flex-flow</a:t>
            </a:r>
            <a:endParaRPr lang="en-US" dirty="0" smtClean="0"/>
          </a:p>
          <a:p>
            <a:pPr marL="285750" indent="-285750">
              <a:buFont typeface="Arial" panose="020B0604020202020204" pitchFamily="34" charset="0"/>
              <a:buChar char="•"/>
            </a:pPr>
            <a:r>
              <a:rPr lang="en-US" dirty="0" smtClean="0">
                <a:hlinkClick r:id="rId9"/>
              </a:rPr>
              <a:t>Order</a:t>
            </a:r>
            <a:endParaRPr lang="en-US" dirty="0" smtClean="0"/>
          </a:p>
          <a:p>
            <a:pPr marL="285750" indent="-285750">
              <a:buFont typeface="Arial" panose="020B0604020202020204" pitchFamily="34" charset="0"/>
              <a:buChar char="•"/>
            </a:pPr>
            <a:r>
              <a:rPr lang="en-US" dirty="0">
                <a:hlinkClick r:id="rId10"/>
              </a:rPr>
              <a:t>F</a:t>
            </a:r>
            <a:r>
              <a:rPr lang="en-US" dirty="0" smtClean="0">
                <a:hlinkClick r:id="rId10"/>
              </a:rPr>
              <a:t>lex</a:t>
            </a:r>
            <a:endParaRPr lang="en-US" dirty="0" smtClean="0"/>
          </a:p>
          <a:p>
            <a:endParaRPr lang="en-US" dirty="0"/>
          </a:p>
        </p:txBody>
      </p:sp>
    </p:spTree>
    <p:extLst>
      <p:ext uri="{BB962C8B-B14F-4D97-AF65-F5344CB8AC3E}">
        <p14:creationId xmlns:p14="http://schemas.microsoft.com/office/powerpoint/2010/main" val="2366906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b="1" dirty="0">
                <a:solidFill>
                  <a:schemeClr val="tx1"/>
                </a:solidFill>
                <a:ea typeface="ＭＳ Ｐゴシック" pitchFamily="34" charset="-128"/>
              </a:rPr>
              <a:t>Flex Container : </a:t>
            </a:r>
            <a:r>
              <a:rPr lang="en-US" altLang="en-US" sz="3200" dirty="0">
                <a:ea typeface="ＭＳ Ｐゴシック" pitchFamily="34" charset="-128"/>
                <a:hlinkClick r:id="rId2"/>
              </a:rPr>
              <a:t>display</a:t>
            </a:r>
            <a:endParaRPr lang="en-US" dirty="0"/>
          </a:p>
        </p:txBody>
      </p:sp>
      <p:sp>
        <p:nvSpPr>
          <p:cNvPr id="3" name="Text Placeholder 2"/>
          <p:cNvSpPr>
            <a:spLocks noGrp="1"/>
          </p:cNvSpPr>
          <p:nvPr>
            <p:ph type="body" sz="quarter" idx="10"/>
          </p:nvPr>
        </p:nvSpPr>
        <p:spPr/>
        <p:txBody>
          <a:bodyPr/>
          <a:lstStyle/>
          <a:p>
            <a:r>
              <a:rPr lang="en-US" altLang="en-US" dirty="0"/>
              <a:t>This defines a flex container; inline or block depending on the </a:t>
            </a:r>
            <a:r>
              <a:rPr lang="en-US" altLang="en-US" dirty="0" smtClean="0"/>
              <a:t>given </a:t>
            </a:r>
            <a:r>
              <a:rPr lang="en-US" altLang="en-US" dirty="0"/>
              <a:t>value. It enables a flex context for all its direct children</a:t>
            </a:r>
            <a:r>
              <a:rPr lang="en-US" altLang="en-US" dirty="0" smtClean="0"/>
              <a:t>.</a:t>
            </a:r>
          </a:p>
          <a:p>
            <a:r>
              <a:rPr lang="en-US" altLang="en-US" dirty="0">
                <a:solidFill>
                  <a:schemeClr val="bg1">
                    <a:lumMod val="50000"/>
                  </a:schemeClr>
                </a:solidFill>
              </a:rPr>
              <a:t>.container { display: flex; /* or inline-flex */ </a:t>
            </a:r>
            <a:r>
              <a:rPr lang="en-US" altLang="en-US" dirty="0" smtClean="0">
                <a:solidFill>
                  <a:schemeClr val="bg1">
                    <a:lumMod val="50000"/>
                  </a:schemeClr>
                </a:solidFill>
              </a:rPr>
              <a:t>}</a:t>
            </a:r>
            <a:endParaRPr lang="en-US" altLang="en-US" dirty="0"/>
          </a:p>
          <a:p>
            <a:endParaRPr lang="en-US" dirty="0"/>
          </a:p>
          <a:p>
            <a:endParaRPr lang="en-US" dirty="0"/>
          </a:p>
        </p:txBody>
      </p:sp>
    </p:spTree>
    <p:extLst>
      <p:ext uri="{BB962C8B-B14F-4D97-AF65-F5344CB8AC3E}">
        <p14:creationId xmlns:p14="http://schemas.microsoft.com/office/powerpoint/2010/main" val="3335254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1794</TotalTime>
  <Words>622</Words>
  <Application>Microsoft Office PowerPoint</Application>
  <PresentationFormat>On-screen Show (4:3)</PresentationFormat>
  <Paragraphs>81</Paragraphs>
  <Slides>18</Slides>
  <Notes>0</Notes>
  <HiddenSlides>0</HiddenSlides>
  <MMClips>0</MMClips>
  <ScaleCrop>false</ScaleCrop>
  <HeadingPairs>
    <vt:vector size="4" baseType="variant">
      <vt:variant>
        <vt:lpstr>Theme</vt:lpstr>
      </vt:variant>
      <vt:variant>
        <vt:i4>7</vt:i4>
      </vt:variant>
      <vt:variant>
        <vt:lpstr>Slide Titles</vt:lpstr>
      </vt:variant>
      <vt:variant>
        <vt:i4>18</vt:i4>
      </vt:variant>
    </vt:vector>
  </HeadingPairs>
  <TitlesOfParts>
    <vt:vector size="25" baseType="lpstr">
      <vt:lpstr>Cover</vt:lpstr>
      <vt:lpstr>Divider</vt:lpstr>
      <vt:lpstr>Content</vt:lpstr>
      <vt:lpstr>Content — Body text &amp; bullet</vt:lpstr>
      <vt:lpstr>Content Heavy — SapientSans</vt:lpstr>
      <vt:lpstr>Content Heavy — Sapient Centro Slab</vt:lpstr>
      <vt:lpstr>Back Cover</vt:lpstr>
      <vt:lpstr>  NOIDA Tech Connect</vt:lpstr>
      <vt:lpstr>Flexbox For Responsive Design   By Amit Kumar 28-July-2016</vt:lpstr>
      <vt:lpstr>PowerPoint Presentation</vt:lpstr>
      <vt:lpstr>What is the Flexbox?</vt:lpstr>
      <vt:lpstr>Advantages of flexbox </vt:lpstr>
      <vt:lpstr>When to Use Flexbox</vt:lpstr>
      <vt:lpstr>Exploring Flexbox Properties</vt:lpstr>
      <vt:lpstr>Flexbox Properties : </vt:lpstr>
      <vt:lpstr>Flex Container : display</vt:lpstr>
      <vt:lpstr>Flex Direction</vt:lpstr>
      <vt:lpstr>justify-content</vt:lpstr>
      <vt:lpstr>align-content</vt:lpstr>
      <vt:lpstr>align-items</vt:lpstr>
      <vt:lpstr>flex-wrap</vt:lpstr>
      <vt:lpstr>order</vt:lpstr>
      <vt:lpstr>Flex</vt:lpstr>
      <vt:lpstr>Flexbox, Responsive Menu Example</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WIN764BIT</cp:lastModifiedBy>
  <cp:revision>223</cp:revision>
  <dcterms:created xsi:type="dcterms:W3CDTF">2013-05-02T18:01:03Z</dcterms:created>
  <dcterms:modified xsi:type="dcterms:W3CDTF">2016-07-28T06:49:35Z</dcterms:modified>
</cp:coreProperties>
</file>