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72" r:id="rId3"/>
    <p:sldId id="273" r:id="rId4"/>
    <p:sldId id="262" r:id="rId5"/>
    <p:sldId id="263" r:id="rId6"/>
    <p:sldId id="265" r:id="rId7"/>
    <p:sldId id="266" r:id="rId8"/>
    <p:sldId id="268" r:id="rId9"/>
    <p:sldId id="271" r:id="rId10"/>
    <p:sldId id="269" r:id="rId11"/>
    <p:sldId id="27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5817" autoAdjust="0"/>
  </p:normalViewPr>
  <p:slideViewPr>
    <p:cSldViewPr snapToGrid="0" showGuides="1">
      <p:cViewPr varScale="1">
        <p:scale>
          <a:sx n="60" d="100"/>
          <a:sy n="60" d="100"/>
        </p:scale>
        <p:origin x="276" y="48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DF5D8-AE35-4CBA-8F96-7B5CA18B4333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7DE25-114A-4FD5-B657-9A934AE0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7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customer put</a:t>
            </a:r>
            <a:r>
              <a:rPr lang="en-US" baseline="0" dirty="0" smtClean="0"/>
              <a:t> a pay in slip or will there be a envelope for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7DE25-114A-4FD5-B657-9A934AE0E5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7DE25-114A-4FD5-B657-9A934AE0E5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8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7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5FF1E-7727-4527-9064-C604EDADB8F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082F-B3CC-48DE-B84A-2E831C42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8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– Challenges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Dealing with collections is always a challenge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Every one wants a flexible, convenient, safe, secure and faster way to  pickup cash – Banks, Retail and corporate customers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Retails customers wants Bank to collect cash/</a:t>
            </a:r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r>
              <a:rPr lang="en-US" dirty="0" smtClean="0">
                <a:latin typeface="Agency FB" panose="020B0503020202020204" pitchFamily="34" charset="0"/>
              </a:rPr>
              <a:t> from their specified location/home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Corporate customers who don’t have time and want the bank to collect the cash/check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Bank faces lot of issues in onboarding new customer points for cash collection</a:t>
            </a:r>
          </a:p>
          <a:p>
            <a:r>
              <a:rPr lang="en-US" dirty="0">
                <a:latin typeface="Agency FB" panose="020B0503020202020204" pitchFamily="34" charset="0"/>
              </a:rPr>
              <a:t>Apart from the end customers its also difficult to </a:t>
            </a:r>
            <a:r>
              <a:rPr lang="en-US" dirty="0" smtClean="0">
                <a:latin typeface="Agency FB" panose="020B0503020202020204" pitchFamily="34" charset="0"/>
              </a:rPr>
              <a:t>manage and </a:t>
            </a:r>
            <a:r>
              <a:rPr lang="en-US" dirty="0">
                <a:latin typeface="Agency FB" panose="020B0503020202020204" pitchFamily="34" charset="0"/>
              </a:rPr>
              <a:t>engage with Service </a:t>
            </a:r>
            <a:r>
              <a:rPr lang="en-US" dirty="0" smtClean="0">
                <a:latin typeface="Agency FB" panose="020B0503020202020204" pitchFamily="34" charset="0"/>
              </a:rPr>
              <a:t>Provider</a:t>
            </a:r>
          </a:p>
          <a:p>
            <a:r>
              <a:rPr lang="en-US" dirty="0" smtClean="0">
                <a:latin typeface="Agency FB" panose="020B0503020202020204" pitchFamily="34" charset="0"/>
              </a:rPr>
              <a:t>Lesser Error/Higher accuracy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-15766" y="1292777"/>
            <a:ext cx="12191999" cy="5565224"/>
          </a:xfrm>
          <a:prstGeom prst="roundRect">
            <a:avLst>
              <a:gd name="adj" fmla="val 704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2778" y="1295037"/>
            <a:ext cx="457200" cy="49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C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440" y="2213380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Pickup confirmed, ID Generated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81440" y="3430052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Pickup </a:t>
            </a:r>
            <a:r>
              <a:rPr lang="en-US" dirty="0" err="1" smtClean="0">
                <a:latin typeface="Agency FB" panose="020B0503020202020204" pitchFamily="34" charset="0"/>
              </a:rPr>
              <a:t>Worklist</a:t>
            </a:r>
            <a:r>
              <a:rPr lang="en-US" dirty="0" smtClean="0">
                <a:latin typeface="Agency FB" panose="020B0503020202020204" pitchFamily="34" charset="0"/>
              </a:rPr>
              <a:t> added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40" y="4655642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Allocate SP Agent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7136" y="3430051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SP </a:t>
            </a:r>
            <a:r>
              <a:rPr lang="en-US" dirty="0" err="1" smtClean="0">
                <a:latin typeface="Agency FB" panose="020B0503020202020204" pitchFamily="34" charset="0"/>
              </a:rPr>
              <a:t>Superuser</a:t>
            </a:r>
            <a:r>
              <a:rPr lang="en-US" dirty="0" smtClean="0">
                <a:latin typeface="Agency FB" panose="020B0503020202020204" pitchFamily="34" charset="0"/>
              </a:rPr>
              <a:t> Login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14" name="Elbow Connector 13"/>
          <p:cNvCxnSpPr>
            <a:endCxn id="7" idx="3"/>
          </p:cNvCxnSpPr>
          <p:nvPr/>
        </p:nvCxnSpPr>
        <p:spPr>
          <a:xfrm rot="10800000" flipV="1">
            <a:off x="2241316" y="3822007"/>
            <a:ext cx="325820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1161378" y="2997293"/>
            <a:ext cx="0" cy="43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161378" y="4213965"/>
            <a:ext cx="0" cy="44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67136" y="4662487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Task List assigned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67136" y="5872311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SP Agent login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22" name="Straight Arrow Connector 21"/>
          <p:cNvCxnSpPr>
            <a:endCxn id="19" idx="2"/>
          </p:cNvCxnSpPr>
          <p:nvPr/>
        </p:nvCxnSpPr>
        <p:spPr>
          <a:xfrm flipV="1">
            <a:off x="3647074" y="5446400"/>
            <a:ext cx="0" cy="44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9" idx="1"/>
          </p:cNvCxnSpPr>
          <p:nvPr/>
        </p:nvCxnSpPr>
        <p:spPr>
          <a:xfrm>
            <a:off x="2241316" y="5047599"/>
            <a:ext cx="325820" cy="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16062" y="4662486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At customer location shares PIN (Unique)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64988" y="4662486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Customer enters the </a:t>
            </a:r>
            <a:r>
              <a:rPr lang="en-US" dirty="0" err="1" smtClean="0">
                <a:latin typeface="Agency FB" panose="020B0503020202020204" pitchFamily="34" charset="0"/>
              </a:rPr>
              <a:t>the</a:t>
            </a:r>
            <a:r>
              <a:rPr lang="en-US" dirty="0" smtClean="0">
                <a:latin typeface="Agency FB" panose="020B0503020202020204" pitchFamily="34" charset="0"/>
              </a:rPr>
              <a:t> unique PIN (OTP)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64988" y="2392673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Agency verifies the cash/</a:t>
            </a:r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r>
              <a:rPr lang="en-US" dirty="0" smtClean="0">
                <a:latin typeface="Agency FB" panose="020B0503020202020204" pitchFamily="34" charset="0"/>
              </a:rPr>
              <a:t> collected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64988" y="3430051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Agent </a:t>
            </a:r>
            <a:r>
              <a:rPr lang="en-US" dirty="0" err="1" smtClean="0">
                <a:latin typeface="Agency FB" panose="020B0503020202020204" pitchFamily="34" charset="0"/>
              </a:rPr>
              <a:t>picksup</a:t>
            </a:r>
            <a:r>
              <a:rPr lang="en-US" dirty="0" smtClean="0">
                <a:latin typeface="Agency FB" panose="020B0503020202020204" pitchFamily="34" charset="0"/>
              </a:rPr>
              <a:t> cash and confirms on the system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50684" y="4635632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Customer gets pickup receipt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887591" y="2387874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Bank is intimated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64988" y="1355295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Agency submits the </a:t>
            </a:r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r>
              <a:rPr lang="en-US" dirty="0" smtClean="0">
                <a:latin typeface="Agency FB" panose="020B0503020202020204" pitchFamily="34" charset="0"/>
              </a:rPr>
              <a:t>/cash at Bank Branch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34" name="Elbow Connector 33"/>
          <p:cNvCxnSpPr>
            <a:stCxn id="10" idx="3"/>
            <a:endCxn id="27" idx="1"/>
          </p:cNvCxnSpPr>
          <p:nvPr/>
        </p:nvCxnSpPr>
        <p:spPr>
          <a:xfrm flipV="1">
            <a:off x="4727012" y="2784630"/>
            <a:ext cx="2737976" cy="1037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25" idx="1"/>
          </p:cNvCxnSpPr>
          <p:nvPr/>
        </p:nvCxnSpPr>
        <p:spPr>
          <a:xfrm flipV="1">
            <a:off x="4727012" y="5054443"/>
            <a:ext cx="2890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3"/>
            <a:endCxn id="26" idx="1"/>
          </p:cNvCxnSpPr>
          <p:nvPr/>
        </p:nvCxnSpPr>
        <p:spPr>
          <a:xfrm>
            <a:off x="7175938" y="5054443"/>
            <a:ext cx="28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0"/>
            <a:endCxn id="28" idx="2"/>
          </p:cNvCxnSpPr>
          <p:nvPr/>
        </p:nvCxnSpPr>
        <p:spPr>
          <a:xfrm flipV="1">
            <a:off x="8544926" y="4213964"/>
            <a:ext cx="0" cy="44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0"/>
            <a:endCxn id="27" idx="2"/>
          </p:cNvCxnSpPr>
          <p:nvPr/>
        </p:nvCxnSpPr>
        <p:spPr>
          <a:xfrm flipV="1">
            <a:off x="8544926" y="3176586"/>
            <a:ext cx="0" cy="25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0"/>
            <a:endCxn id="32" idx="2"/>
          </p:cNvCxnSpPr>
          <p:nvPr/>
        </p:nvCxnSpPr>
        <p:spPr>
          <a:xfrm flipV="1">
            <a:off x="8544926" y="2139208"/>
            <a:ext cx="0" cy="25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3"/>
            <a:endCxn id="31" idx="1"/>
          </p:cNvCxnSpPr>
          <p:nvPr/>
        </p:nvCxnSpPr>
        <p:spPr>
          <a:xfrm flipV="1">
            <a:off x="9624864" y="2779831"/>
            <a:ext cx="262727" cy="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2" idx="3"/>
            <a:endCxn id="31" idx="0"/>
          </p:cNvCxnSpPr>
          <p:nvPr/>
        </p:nvCxnSpPr>
        <p:spPr>
          <a:xfrm>
            <a:off x="9624864" y="1747252"/>
            <a:ext cx="1342665" cy="64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" idx="0"/>
          </p:cNvCxnSpPr>
          <p:nvPr/>
        </p:nvCxnSpPr>
        <p:spPr>
          <a:xfrm>
            <a:off x="1161378" y="1834417"/>
            <a:ext cx="0" cy="37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  <a:endCxn id="29" idx="1"/>
          </p:cNvCxnSpPr>
          <p:nvPr/>
        </p:nvCxnSpPr>
        <p:spPr>
          <a:xfrm>
            <a:off x="9624864" y="3822008"/>
            <a:ext cx="325820" cy="1205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0738929" y="3564182"/>
            <a:ext cx="457200" cy="49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D</a:t>
            </a: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58" name="Straight Arrow Connector 57"/>
          <p:cNvCxnSpPr>
            <a:stCxn id="31" idx="2"/>
            <a:endCxn id="56" idx="0"/>
          </p:cNvCxnSpPr>
          <p:nvPr/>
        </p:nvCxnSpPr>
        <p:spPr>
          <a:xfrm>
            <a:off x="10967529" y="3171787"/>
            <a:ext cx="0" cy="3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231715" y="1340071"/>
            <a:ext cx="11718547" cy="5407568"/>
          </a:xfrm>
          <a:prstGeom prst="roundRect">
            <a:avLst>
              <a:gd name="adj" fmla="val 704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67914" y="1925911"/>
            <a:ext cx="457200" cy="49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D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3622" y="1783013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Bank Branch Office Logs In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5084" y="3244169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Service Provider wise Pickups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3622" y="4859812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Verify the cash/</a:t>
            </a:r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3622" y="5956774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Daily reports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05084" y="4859811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Cash/</a:t>
            </a:r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r>
              <a:rPr lang="en-US" dirty="0" smtClean="0">
                <a:latin typeface="Agency FB" panose="020B0503020202020204" pitchFamily="34" charset="0"/>
              </a:rPr>
              <a:t> Deposited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3845" y="4859811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Customer gets confirmation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12" name="Straight Arrow Connector 11"/>
          <p:cNvCxnSpPr>
            <a:stCxn id="5" idx="2"/>
            <a:endCxn id="5" idx="2"/>
          </p:cNvCxnSpPr>
          <p:nvPr/>
        </p:nvCxnSpPr>
        <p:spPr>
          <a:xfrm>
            <a:off x="3883560" y="25669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1"/>
          </p:cNvCxnSpPr>
          <p:nvPr/>
        </p:nvCxnSpPr>
        <p:spPr>
          <a:xfrm>
            <a:off x="2525114" y="2174138"/>
            <a:ext cx="278508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3883560" y="5643725"/>
            <a:ext cx="0" cy="31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4963498" y="5251767"/>
            <a:ext cx="34158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3101853" y="2879975"/>
            <a:ext cx="1563413" cy="15123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SP submits Cash/</a:t>
            </a:r>
          </a:p>
          <a:p>
            <a:pPr algn="ctr"/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33" name="Straight Arrow Connector 32"/>
          <p:cNvCxnSpPr>
            <a:stCxn id="5" idx="2"/>
            <a:endCxn id="26" idx="0"/>
          </p:cNvCxnSpPr>
          <p:nvPr/>
        </p:nvCxnSpPr>
        <p:spPr>
          <a:xfrm>
            <a:off x="3883560" y="2566926"/>
            <a:ext cx="0" cy="31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7" idx="0"/>
          </p:cNvCxnSpPr>
          <p:nvPr/>
        </p:nvCxnSpPr>
        <p:spPr>
          <a:xfrm>
            <a:off x="3883560" y="4392278"/>
            <a:ext cx="0" cy="46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05168" y="4311868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7464960" y="5251768"/>
            <a:ext cx="478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</p:cNvCxnSpPr>
          <p:nvPr/>
        </p:nvCxnSpPr>
        <p:spPr>
          <a:xfrm flipV="1">
            <a:off x="4665266" y="3636126"/>
            <a:ext cx="469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43349" y="3244168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Status of Pickups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46" name="Straight Arrow Connector 45"/>
          <p:cNvCxnSpPr>
            <a:stCxn id="6" idx="3"/>
            <a:endCxn id="44" idx="1"/>
          </p:cNvCxnSpPr>
          <p:nvPr/>
        </p:nvCxnSpPr>
        <p:spPr>
          <a:xfrm flipV="1">
            <a:off x="7464960" y="3636125"/>
            <a:ext cx="3783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3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Retail / Corporate functionality 3 Months (Design, Code, Test)</a:t>
            </a:r>
          </a:p>
          <a:p>
            <a:r>
              <a:rPr lang="en-US" dirty="0" smtClean="0"/>
              <a:t>API (</a:t>
            </a:r>
            <a:r>
              <a:rPr lang="en-US" dirty="0" err="1" smtClean="0"/>
              <a:t>fication</a:t>
            </a:r>
            <a:r>
              <a:rPr lang="en-US" dirty="0" smtClean="0"/>
              <a:t>) and Interfacing 1 Month (Design, Code Test)</a:t>
            </a:r>
          </a:p>
          <a:p>
            <a:r>
              <a:rPr lang="en-US" dirty="0" smtClean="0"/>
              <a:t>System testing/Documentation/Implementation support – 1 Month</a:t>
            </a:r>
          </a:p>
          <a:p>
            <a:endParaRPr lang="en-US" dirty="0"/>
          </a:p>
          <a:p>
            <a:r>
              <a:rPr lang="en-US" dirty="0" smtClean="0"/>
              <a:t>Should be able to implement this with most of the functionality in 4/5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– Quick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Bring more convenience to the cash/collection </a:t>
            </a:r>
            <a:r>
              <a:rPr lang="en-US" dirty="0" smtClean="0"/>
              <a:t>business</a:t>
            </a:r>
          </a:p>
          <a:p>
            <a:r>
              <a:rPr lang="en-US" dirty="0" smtClean="0"/>
              <a:t>Collect from the customer doorstep</a:t>
            </a:r>
            <a:endParaRPr lang="en-US" dirty="0"/>
          </a:p>
          <a:p>
            <a:r>
              <a:rPr lang="en-US" dirty="0"/>
              <a:t>Time to market is quick due to mobile delivery</a:t>
            </a:r>
          </a:p>
          <a:p>
            <a:r>
              <a:rPr lang="en-US" dirty="0"/>
              <a:t>Quick </a:t>
            </a:r>
            <a:r>
              <a:rPr lang="en-US" dirty="0" smtClean="0"/>
              <a:t>enrollment</a:t>
            </a:r>
          </a:p>
          <a:p>
            <a:endParaRPr lang="en-US" dirty="0"/>
          </a:p>
          <a:p>
            <a:r>
              <a:rPr lang="en-US" b="1" dirty="0" smtClean="0"/>
              <a:t>Key points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Customer data is all masked/encrypted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2FA Authentication mechanism 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Daily reports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Customer’s bank data is not stored in the system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Safe/Secure/Flexible and convenient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 – Why </a:t>
            </a:r>
            <a:r>
              <a:rPr lang="en-US" dirty="0" err="1" smtClean="0"/>
              <a:t>Rupic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can request for cash/</a:t>
            </a:r>
            <a:r>
              <a:rPr lang="en-US" dirty="0" err="1" smtClean="0"/>
              <a:t>cheque</a:t>
            </a:r>
            <a:r>
              <a:rPr lang="en-US" dirty="0" smtClean="0"/>
              <a:t> collection anytime/anywhere within one hour of his request</a:t>
            </a:r>
          </a:p>
          <a:p>
            <a:r>
              <a:rPr lang="en-US" dirty="0" smtClean="0"/>
              <a:t>System automatically allocates the SP User through a Algorithm based on the location and branch ( Location API can be easily used)</a:t>
            </a:r>
          </a:p>
          <a:p>
            <a:r>
              <a:rPr lang="en-US" dirty="0" smtClean="0"/>
              <a:t>Bank </a:t>
            </a:r>
            <a:r>
              <a:rPr lang="en-US" dirty="0" err="1" smtClean="0"/>
              <a:t>cheques</a:t>
            </a:r>
            <a:r>
              <a:rPr lang="en-US" dirty="0" smtClean="0"/>
              <a:t> can be captured directly by using the camera phone</a:t>
            </a:r>
          </a:p>
          <a:p>
            <a:r>
              <a:rPr lang="en-US" dirty="0" smtClean="0"/>
              <a:t>RFID/Barcode can be added for better tracking of the package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957957"/>
            <a:ext cx="10089931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Though the system is designed to collect Cash/</a:t>
            </a:r>
            <a:r>
              <a:rPr lang="en-US" sz="2000" dirty="0" err="1">
                <a:latin typeface="+mj-lt"/>
              </a:rPr>
              <a:t>Cheque</a:t>
            </a:r>
            <a:r>
              <a:rPr lang="en-US" sz="2000" dirty="0">
                <a:latin typeface="+mj-lt"/>
              </a:rPr>
              <a:t>, it can be easily extendable to collect any other instruments like loan collection, insurance, corporate documents among others</a:t>
            </a:r>
          </a:p>
        </p:txBody>
      </p:sp>
    </p:spTree>
    <p:extLst>
      <p:ext uri="{BB962C8B-B14F-4D97-AF65-F5344CB8AC3E}">
        <p14:creationId xmlns:p14="http://schemas.microsoft.com/office/powerpoint/2010/main" val="19206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- Retail customer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2876" cy="47328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Customer enrolls using his/her Ac/No in the system</a:t>
            </a:r>
          </a:p>
          <a:p>
            <a:r>
              <a:rPr lang="en-US" dirty="0" smtClean="0"/>
              <a:t>The system generates unique PIN for the customer</a:t>
            </a:r>
          </a:p>
          <a:p>
            <a:r>
              <a:rPr lang="en-US" dirty="0" smtClean="0"/>
              <a:t>Customer logs in to the system using this unique PIN</a:t>
            </a:r>
          </a:p>
          <a:p>
            <a:r>
              <a:rPr lang="en-US" dirty="0" smtClean="0"/>
              <a:t>System gives details of his Account/Balance </a:t>
            </a:r>
            <a:r>
              <a:rPr lang="en-US" dirty="0" err="1" smtClean="0"/>
              <a:t>etc</a:t>
            </a:r>
            <a:r>
              <a:rPr lang="en-US" dirty="0" smtClean="0"/>
              <a:t> and allows the customer to request for cash/</a:t>
            </a:r>
            <a:r>
              <a:rPr lang="en-US" dirty="0" err="1" smtClean="0"/>
              <a:t>cheque</a:t>
            </a:r>
            <a:r>
              <a:rPr lang="en-US" dirty="0" smtClean="0"/>
              <a:t> pickup</a:t>
            </a:r>
          </a:p>
          <a:p>
            <a:r>
              <a:rPr lang="en-US" dirty="0" smtClean="0"/>
              <a:t>Customer can either schedule a regular (Daily/Weekly) Cash/</a:t>
            </a:r>
            <a:r>
              <a:rPr lang="en-US" dirty="0" err="1"/>
              <a:t>C</a:t>
            </a:r>
            <a:r>
              <a:rPr lang="en-US" dirty="0" err="1" smtClean="0"/>
              <a:t>heque</a:t>
            </a:r>
            <a:r>
              <a:rPr lang="en-US" dirty="0" smtClean="0"/>
              <a:t> pickup or It can be event driven (As per requirement)</a:t>
            </a:r>
          </a:p>
          <a:p>
            <a:r>
              <a:rPr lang="en-US" dirty="0" smtClean="0"/>
              <a:t>Customer provides his cash pickup details (Cash / </a:t>
            </a:r>
            <a:r>
              <a:rPr lang="en-US" dirty="0" err="1" smtClean="0"/>
              <a:t>Cheque</a:t>
            </a:r>
            <a:r>
              <a:rPr lang="en-US" dirty="0" smtClean="0"/>
              <a:t> details, and the location) and a Pickup ID is generated and date/time of pickup is confirmed</a:t>
            </a:r>
          </a:p>
          <a:p>
            <a:r>
              <a:rPr lang="en-US" dirty="0" smtClean="0"/>
              <a:t>Bank/Branch and its associated SP/Agency is notified on the system about the new </a:t>
            </a:r>
            <a:r>
              <a:rPr lang="en-US" dirty="0" err="1" smtClean="0"/>
              <a:t>PickupID</a:t>
            </a:r>
            <a:endParaRPr lang="en-US" dirty="0" smtClean="0"/>
          </a:p>
          <a:p>
            <a:r>
              <a:rPr lang="en-US" dirty="0" smtClean="0"/>
              <a:t>Pickup is scheduled automatically as per the nearest branch and its associated Service Provider (SP)/Agency</a:t>
            </a:r>
          </a:p>
          <a:p>
            <a:r>
              <a:rPr lang="en-US" dirty="0" smtClean="0"/>
              <a:t>Customer gets a confirmation about the Agency that will pickup Cash/</a:t>
            </a:r>
            <a:r>
              <a:rPr lang="en-US" dirty="0" err="1" smtClean="0"/>
              <a:t>Cheque</a:t>
            </a:r>
            <a:r>
              <a:rPr lang="en-US" dirty="0" smtClean="0"/>
              <a:t> from the customer location</a:t>
            </a:r>
          </a:p>
        </p:txBody>
      </p:sp>
    </p:spTree>
    <p:extLst>
      <p:ext uri="{BB962C8B-B14F-4D97-AF65-F5344CB8AC3E}">
        <p14:creationId xmlns:p14="http://schemas.microsoft.com/office/powerpoint/2010/main" val="40363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– Agent collects and confirms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428"/>
            <a:ext cx="10515600" cy="51305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 will have two type of logins</a:t>
            </a:r>
          </a:p>
          <a:p>
            <a:pPr lvl="1"/>
            <a:r>
              <a:rPr lang="en-US" dirty="0" smtClean="0"/>
              <a:t>One is a Admin login for the SP </a:t>
            </a:r>
          </a:p>
          <a:p>
            <a:pPr lvl="1"/>
            <a:r>
              <a:rPr lang="en-US" dirty="0" smtClean="0"/>
              <a:t>Admin gets a </a:t>
            </a:r>
            <a:r>
              <a:rPr lang="en-US" dirty="0" err="1" smtClean="0"/>
              <a:t>worklist</a:t>
            </a:r>
            <a:r>
              <a:rPr lang="en-US" dirty="0" smtClean="0"/>
              <a:t> view of cash/</a:t>
            </a:r>
            <a:r>
              <a:rPr lang="en-US" dirty="0" err="1" smtClean="0"/>
              <a:t>cheque</a:t>
            </a:r>
            <a:r>
              <a:rPr lang="en-US" dirty="0" smtClean="0"/>
              <a:t> that needs to be collected with their pickup IDs</a:t>
            </a:r>
          </a:p>
          <a:p>
            <a:pPr lvl="1"/>
            <a:r>
              <a:rPr lang="en-US" dirty="0" smtClean="0"/>
              <a:t>SP Admin allocated an Agent for each of the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PickupIDs</a:t>
            </a:r>
            <a:endParaRPr lang="en-US" dirty="0" smtClean="0"/>
          </a:p>
          <a:p>
            <a:pPr lvl="2"/>
            <a:r>
              <a:rPr lang="en-US" dirty="0" smtClean="0"/>
              <a:t>Can get this automatically allocated to the agent</a:t>
            </a:r>
          </a:p>
          <a:p>
            <a:r>
              <a:rPr lang="en-US" dirty="0" smtClean="0"/>
              <a:t>Customer gets confirmation of the pickup on the day of collection, customer gets the SP Agent name and the phone numbers</a:t>
            </a:r>
          </a:p>
          <a:p>
            <a:r>
              <a:rPr lang="en-US" dirty="0" smtClean="0"/>
              <a:t>The Agent then generate a PIN which the User receives and confirms the PIN on the System. Once matched the customer then gives the cash/</a:t>
            </a:r>
            <a:r>
              <a:rPr lang="en-US" dirty="0" err="1" smtClean="0"/>
              <a:t>cheque</a:t>
            </a:r>
            <a:r>
              <a:rPr lang="en-US" dirty="0" smtClean="0"/>
              <a:t> to the SP agent. </a:t>
            </a:r>
          </a:p>
          <a:p>
            <a:r>
              <a:rPr lang="en-US" dirty="0" smtClean="0"/>
              <a:t>The agent confirms the receipt and the customer gets a SMS/Message of the receipt</a:t>
            </a:r>
          </a:p>
          <a:p>
            <a:r>
              <a:rPr lang="en-US" dirty="0" smtClean="0"/>
              <a:t>SP Agent submits the cash/</a:t>
            </a:r>
            <a:r>
              <a:rPr lang="en-US" dirty="0" err="1" smtClean="0"/>
              <a:t>cheque</a:t>
            </a:r>
            <a:r>
              <a:rPr lang="en-US" dirty="0" smtClean="0"/>
              <a:t> at its local office which is verified by the SP Admin</a:t>
            </a:r>
          </a:p>
          <a:p>
            <a:r>
              <a:rPr lang="en-US" dirty="0" smtClean="0"/>
              <a:t>Once verification is completed the cash/</a:t>
            </a:r>
            <a:r>
              <a:rPr lang="en-US" dirty="0" err="1" smtClean="0"/>
              <a:t>cheque</a:t>
            </a:r>
            <a:r>
              <a:rPr lang="en-US" dirty="0" smtClean="0"/>
              <a:t> is submitted to the Bank Branch</a:t>
            </a:r>
          </a:p>
          <a:p>
            <a:r>
              <a:rPr lang="en-US" dirty="0" smtClean="0"/>
              <a:t>The System will have the facility to track the collection from the user to Branch, Branch user will have the facility to view the same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821" y="6442501"/>
            <a:ext cx="10265979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Yet to resolve/Pay in slip/Cash/</a:t>
            </a:r>
            <a:r>
              <a:rPr lang="en-US" sz="1200" i="1" dirty="0" err="1" smtClean="0"/>
              <a:t>Cheque</a:t>
            </a:r>
            <a:r>
              <a:rPr lang="en-US" sz="1200" i="1" dirty="0" smtClean="0"/>
              <a:t> envelope required/ RFID/Barcode to track </a:t>
            </a:r>
            <a:r>
              <a:rPr lang="en-US" sz="1200" i="1" dirty="0" err="1" smtClean="0"/>
              <a:t>etc</a:t>
            </a:r>
            <a:r>
              <a:rPr lang="en-US" sz="1200" i="1" dirty="0" smtClean="0"/>
              <a:t>??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1782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– Bank verifies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cash/</a:t>
            </a:r>
            <a:r>
              <a:rPr lang="en-US" dirty="0" err="1" smtClean="0"/>
              <a:t>cheque</a:t>
            </a:r>
            <a:r>
              <a:rPr lang="en-US" dirty="0" smtClean="0"/>
              <a:t> is submitted to the Bank Branch, the branch SPC verifies the collection</a:t>
            </a:r>
          </a:p>
          <a:p>
            <a:r>
              <a:rPr lang="en-US" dirty="0" smtClean="0"/>
              <a:t>Once verified, the cash/</a:t>
            </a:r>
            <a:r>
              <a:rPr lang="en-US" dirty="0" err="1" smtClean="0"/>
              <a:t>cheque</a:t>
            </a:r>
            <a:r>
              <a:rPr lang="en-US" dirty="0" smtClean="0"/>
              <a:t> is then deposited into the respected Bank Account</a:t>
            </a:r>
          </a:p>
          <a:p>
            <a:r>
              <a:rPr lang="en-US" dirty="0" smtClean="0"/>
              <a:t>The system sends the receipt message to the customer and consolidated daily report is shared to the Bank and SP</a:t>
            </a:r>
          </a:p>
          <a:p>
            <a:r>
              <a:rPr lang="en-US" dirty="0" smtClean="0"/>
              <a:t>Customer can look at the historic records to view all his pickups</a:t>
            </a:r>
          </a:p>
          <a:p>
            <a:r>
              <a:rPr lang="en-US" dirty="0" smtClean="0"/>
              <a:t>Bank is provided with SP wise collection details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– What about corporate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Corporate user will have login for their Head office (Admin user) and their regional point of contact (Normal user)</a:t>
            </a:r>
          </a:p>
          <a:p>
            <a:r>
              <a:rPr lang="en-US" dirty="0" smtClean="0"/>
              <a:t>Admin can enroll for the cash pick up facility using their company details</a:t>
            </a:r>
          </a:p>
          <a:p>
            <a:r>
              <a:rPr lang="en-US" dirty="0" smtClean="0"/>
              <a:t>Admin user will share all the locations for conducting feasibility</a:t>
            </a:r>
          </a:p>
          <a:p>
            <a:r>
              <a:rPr lang="en-US" dirty="0" smtClean="0"/>
              <a:t>The system will </a:t>
            </a:r>
            <a:r>
              <a:rPr lang="en-US" dirty="0" err="1" smtClean="0"/>
              <a:t>autoallocate</a:t>
            </a:r>
            <a:r>
              <a:rPr lang="en-US" dirty="0" smtClean="0"/>
              <a:t> the regional offices to the service provider based on the branch they operate regionally. We can look at Latitude/Longitude or </a:t>
            </a:r>
            <a:r>
              <a:rPr lang="en-US" dirty="0" err="1" smtClean="0"/>
              <a:t>Pincode</a:t>
            </a:r>
            <a:r>
              <a:rPr lang="en-US" dirty="0" smtClean="0"/>
              <a:t> of the location</a:t>
            </a:r>
          </a:p>
          <a:p>
            <a:r>
              <a:rPr lang="en-US" dirty="0" smtClean="0"/>
              <a:t>Rest of the data flow will be similar to the retail cash pickup</a:t>
            </a:r>
          </a:p>
          <a:p>
            <a:r>
              <a:rPr lang="en-US" dirty="0" smtClean="0"/>
              <a:t>Once allocated, the user can then schedule the cash pickup</a:t>
            </a:r>
          </a:p>
          <a:p>
            <a:r>
              <a:rPr lang="en-US" dirty="0" smtClean="0"/>
              <a:t>Bank and the customer gets daily report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4303" y="6466437"/>
            <a:ext cx="10499835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To resolve : Who will request for pickup – Regional office or </a:t>
            </a:r>
            <a:r>
              <a:rPr lang="en-US" sz="1200" b="1" i="1" dirty="0" err="1" smtClean="0"/>
              <a:t>Headoffice</a:t>
            </a:r>
            <a:r>
              <a:rPr lang="en-US" sz="1200" b="1" i="1" dirty="0" smtClean="0"/>
              <a:t> or both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1286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231715" y="1340071"/>
            <a:ext cx="11718547" cy="5407568"/>
          </a:xfrm>
          <a:prstGeom prst="roundRect">
            <a:avLst>
              <a:gd name="adj" fmla="val 704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7409" y="3034906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Customer is enrolled (Onetime)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96" y="1878590"/>
            <a:ext cx="666781" cy="66678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/>
          <p:cNvSpPr txBox="1"/>
          <p:nvPr/>
        </p:nvSpPr>
        <p:spPr>
          <a:xfrm>
            <a:off x="231715" y="2423807"/>
            <a:ext cx="1229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Customer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07409" y="3963388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System generates PIN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7409" y="4891272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User Logs in using PIN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7179939" y="2299629"/>
            <a:ext cx="2112579" cy="2254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Onetime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6139" y="3034906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Cash Details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56291" y="4800479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r>
              <a:rPr lang="en-US" dirty="0" smtClean="0">
                <a:latin typeface="Agency FB" panose="020B0503020202020204" pitchFamily="34" charset="0"/>
              </a:rPr>
              <a:t> Details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22208" y="3040167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Specify Place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22208" y="1659968"/>
            <a:ext cx="2159876" cy="74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Specify details</a:t>
            </a: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Time/D/W and Place</a:t>
            </a:r>
          </a:p>
        </p:txBody>
      </p:sp>
      <p:cxnSp>
        <p:nvCxnSpPr>
          <p:cNvPr id="33" name="Straight Arrow Connector 32"/>
          <p:cNvCxnSpPr>
            <a:stCxn id="4" idx="3"/>
            <a:endCxn id="21" idx="1"/>
          </p:cNvCxnSpPr>
          <p:nvPr/>
        </p:nvCxnSpPr>
        <p:spPr>
          <a:xfrm>
            <a:off x="4267285" y="3426863"/>
            <a:ext cx="438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18" idx="0"/>
          </p:cNvCxnSpPr>
          <p:nvPr/>
        </p:nvCxnSpPr>
        <p:spPr>
          <a:xfrm>
            <a:off x="3187347" y="3818819"/>
            <a:ext cx="0" cy="14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2"/>
            <a:endCxn id="19" idx="0"/>
          </p:cNvCxnSpPr>
          <p:nvPr/>
        </p:nvCxnSpPr>
        <p:spPr>
          <a:xfrm>
            <a:off x="3187347" y="4747301"/>
            <a:ext cx="0" cy="14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1" idx="2"/>
          </p:cNvCxnSpPr>
          <p:nvPr/>
        </p:nvCxnSpPr>
        <p:spPr>
          <a:xfrm flipH="1" flipV="1">
            <a:off x="5786077" y="3818819"/>
            <a:ext cx="7883" cy="61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3"/>
            <a:endCxn id="20" idx="1"/>
          </p:cNvCxnSpPr>
          <p:nvPr/>
        </p:nvCxnSpPr>
        <p:spPr>
          <a:xfrm flipV="1">
            <a:off x="6866015" y="3426862"/>
            <a:ext cx="313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0"/>
            <a:endCxn id="24" idx="1"/>
          </p:cNvCxnSpPr>
          <p:nvPr/>
        </p:nvCxnSpPr>
        <p:spPr>
          <a:xfrm rot="5400000" flipH="1" flipV="1">
            <a:off x="8794633" y="1472055"/>
            <a:ext cx="269171" cy="1385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23" idx="1"/>
          </p:cNvCxnSpPr>
          <p:nvPr/>
        </p:nvCxnSpPr>
        <p:spPr>
          <a:xfrm>
            <a:off x="9292518" y="3426862"/>
            <a:ext cx="329690" cy="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702146" y="2400948"/>
            <a:ext cx="0" cy="296776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3" idx="2"/>
          </p:cNvCxnSpPr>
          <p:nvPr/>
        </p:nvCxnSpPr>
        <p:spPr>
          <a:xfrm>
            <a:off x="10702146" y="3824080"/>
            <a:ext cx="0" cy="168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2" idx="0"/>
            <a:endCxn id="20" idx="2"/>
          </p:cNvCxnSpPr>
          <p:nvPr/>
        </p:nvCxnSpPr>
        <p:spPr>
          <a:xfrm flipV="1">
            <a:off x="8236229" y="4554095"/>
            <a:ext cx="0" cy="24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0473546" y="5307481"/>
            <a:ext cx="457200" cy="49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C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86852" y="2693625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782619" y="5557342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173023" y="3382744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228346" y="1990239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3" name="Diamond 82"/>
          <p:cNvSpPr/>
          <p:nvPr/>
        </p:nvSpPr>
        <p:spPr>
          <a:xfrm>
            <a:off x="2471104" y="1659968"/>
            <a:ext cx="1454510" cy="11141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Retail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85" name="Straight Arrow Connector 84"/>
          <p:cNvCxnSpPr>
            <a:stCxn id="7" idx="3"/>
            <a:endCxn id="83" idx="1"/>
          </p:cNvCxnSpPr>
          <p:nvPr/>
        </p:nvCxnSpPr>
        <p:spPr>
          <a:xfrm>
            <a:off x="1014777" y="2211981"/>
            <a:ext cx="1456327" cy="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2"/>
            <a:endCxn id="4" idx="0"/>
          </p:cNvCxnSpPr>
          <p:nvPr/>
        </p:nvCxnSpPr>
        <p:spPr>
          <a:xfrm flipH="1">
            <a:off x="3187347" y="2774152"/>
            <a:ext cx="11012" cy="26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46360" y="4343877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706693" y="1974473"/>
            <a:ext cx="457200" cy="49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A</a:t>
            </a: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97" name="Straight Arrow Connector 96"/>
          <p:cNvCxnSpPr>
            <a:stCxn id="83" idx="3"/>
            <a:endCxn id="91" idx="2"/>
          </p:cNvCxnSpPr>
          <p:nvPr/>
        </p:nvCxnSpPr>
        <p:spPr>
          <a:xfrm>
            <a:off x="3925614" y="2217060"/>
            <a:ext cx="781079" cy="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407789" y="5035001"/>
            <a:ext cx="457200" cy="49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B</a:t>
            </a: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117" name="Straight Arrow Connector 116"/>
          <p:cNvCxnSpPr>
            <a:stCxn id="115" idx="6"/>
            <a:endCxn id="19" idx="1"/>
          </p:cNvCxnSpPr>
          <p:nvPr/>
        </p:nvCxnSpPr>
        <p:spPr>
          <a:xfrm>
            <a:off x="864989" y="5283228"/>
            <a:ext cx="1242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76526" y="1866695"/>
            <a:ext cx="4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107409" y="5880448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User can view balance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5011216" y="4129561"/>
            <a:ext cx="1549722" cy="16444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Cash/</a:t>
            </a:r>
          </a:p>
          <a:p>
            <a:pPr algn="ctr"/>
            <a:r>
              <a:rPr lang="en-US" dirty="0" err="1" smtClean="0">
                <a:latin typeface="Agency FB" panose="020B0503020202020204" pitchFamily="34" charset="0"/>
              </a:rPr>
              <a:t>Cheque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13" name="Straight Arrow Connector 12"/>
          <p:cNvCxnSpPr>
            <a:endCxn id="42" idx="0"/>
          </p:cNvCxnSpPr>
          <p:nvPr/>
        </p:nvCxnSpPr>
        <p:spPr>
          <a:xfrm>
            <a:off x="3186852" y="5675185"/>
            <a:ext cx="495" cy="20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49" idx="2"/>
          </p:cNvCxnSpPr>
          <p:nvPr/>
        </p:nvCxnSpPr>
        <p:spPr>
          <a:xfrm flipV="1">
            <a:off x="4325711" y="5773992"/>
            <a:ext cx="1460366" cy="406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2" idx="1"/>
          </p:cNvCxnSpPr>
          <p:nvPr/>
        </p:nvCxnSpPr>
        <p:spPr>
          <a:xfrm>
            <a:off x="6560938" y="5035001"/>
            <a:ext cx="595353" cy="157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0262" y="5880448"/>
            <a:ext cx="1340069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system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2" idx="3"/>
            <a:endCxn id="42" idx="1"/>
          </p:cNvCxnSpPr>
          <p:nvPr/>
        </p:nvCxnSpPr>
        <p:spPr>
          <a:xfrm>
            <a:off x="1860331" y="6272405"/>
            <a:ext cx="24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31715" y="1340071"/>
            <a:ext cx="11718547" cy="5407568"/>
          </a:xfrm>
          <a:prstGeom prst="roundRect">
            <a:avLst>
              <a:gd name="adj" fmla="val 704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42349" y="2346724"/>
            <a:ext cx="457200" cy="49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A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4914" y="2203522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Corporate customer Enrolls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6062" y="2202995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Corporate customer Logs In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16062" y="3481848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Shares Locations of offices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6062" y="4760701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Offices/Location/Agency match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5876" y="4760700"/>
            <a:ext cx="2159876" cy="78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SP Agency offices allocated for each location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267090" y="4904429"/>
            <a:ext cx="457200" cy="496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B</a:t>
            </a: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13" name="Elbow Connector 12"/>
          <p:cNvCxnSpPr>
            <a:stCxn id="4" idx="6"/>
            <a:endCxn id="5" idx="1"/>
          </p:cNvCxnSpPr>
          <p:nvPr/>
        </p:nvCxnSpPr>
        <p:spPr>
          <a:xfrm>
            <a:off x="1199549" y="2594951"/>
            <a:ext cx="625365" cy="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 flipV="1">
            <a:off x="3984790" y="2594952"/>
            <a:ext cx="1031272" cy="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6096000" y="2986908"/>
            <a:ext cx="0" cy="49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6096000" y="4265761"/>
            <a:ext cx="0" cy="49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 flipV="1">
            <a:off x="7175938" y="5152657"/>
            <a:ext cx="10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1" idx="2"/>
          </p:cNvCxnSpPr>
          <p:nvPr/>
        </p:nvCxnSpPr>
        <p:spPr>
          <a:xfrm flipV="1">
            <a:off x="10415752" y="5152656"/>
            <a:ext cx="851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2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1010</Words>
  <Application>Microsoft Office PowerPoint</Application>
  <PresentationFormat>Widescreen</PresentationFormat>
  <Paragraphs>139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Arial Black</vt:lpstr>
      <vt:lpstr>Calibri</vt:lpstr>
      <vt:lpstr>Calibri Light</vt:lpstr>
      <vt:lpstr>Office Theme</vt:lpstr>
      <vt:lpstr>What is the problem – Challenges addressed</vt:lpstr>
      <vt:lpstr>What else – Quick view</vt:lpstr>
      <vt:lpstr>What next – Why Rupic</vt:lpstr>
      <vt:lpstr>User stories - Retail customer requests</vt:lpstr>
      <vt:lpstr>User Stories – Agent collects and confirms</vt:lpstr>
      <vt:lpstr>User Stories – Bank verifies</vt:lpstr>
      <vt:lpstr>User stories – What about corporate user</vt:lpstr>
      <vt:lpstr>Flow diagram </vt:lpstr>
      <vt:lpstr>Flowdiagram</vt:lpstr>
      <vt:lpstr>Flow diagram</vt:lpstr>
      <vt:lpstr>Flow Diagram</vt:lpstr>
      <vt:lpstr>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Nair, Vijay</dc:creator>
  <cp:lastModifiedBy>Nair, Vijay</cp:lastModifiedBy>
  <cp:revision>40</cp:revision>
  <dcterms:created xsi:type="dcterms:W3CDTF">2017-04-06T09:51:39Z</dcterms:created>
  <dcterms:modified xsi:type="dcterms:W3CDTF">2017-04-10T13:46:13Z</dcterms:modified>
</cp:coreProperties>
</file>