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7"/>
  </p:notesMasterIdLst>
  <p:sldIdLst>
    <p:sldId id="256" r:id="rId2"/>
    <p:sldId id="259" r:id="rId3"/>
    <p:sldId id="302" r:id="rId4"/>
    <p:sldId id="300" r:id="rId5"/>
    <p:sldId id="261" r:id="rId6"/>
    <p:sldId id="291" r:id="rId7"/>
    <p:sldId id="265" r:id="rId8"/>
    <p:sldId id="301" r:id="rId9"/>
    <p:sldId id="266" r:id="rId10"/>
    <p:sldId id="296" r:id="rId11"/>
    <p:sldId id="297" r:id="rId12"/>
    <p:sldId id="298" r:id="rId13"/>
    <p:sldId id="299" r:id="rId14"/>
    <p:sldId id="294" r:id="rId15"/>
    <p:sldId id="287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ir, Vijay" initials="NV" lastIdx="2" clrIdx="0">
    <p:extLst>
      <p:ext uri="{19B8F6BF-5375-455C-9EA6-DF929625EA0E}">
        <p15:presenceInfo xmlns:p15="http://schemas.microsoft.com/office/powerpoint/2012/main" userId="S-1-5-21-2274170778-142023422-1214502887-1516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ABE00"/>
    <a:srgbClr val="B9D4ED"/>
    <a:srgbClr val="000066"/>
    <a:srgbClr val="2F6ACB"/>
    <a:srgbClr val="C7F0F5"/>
    <a:srgbClr val="FFFFFF"/>
    <a:srgbClr val="003366"/>
    <a:srgbClr val="3376C7"/>
    <a:srgbClr val="B6E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>
      <p:cViewPr varScale="1">
        <p:scale>
          <a:sx n="47" d="100"/>
          <a:sy n="47" d="100"/>
        </p:scale>
        <p:origin x="60" y="576"/>
      </p:cViewPr>
      <p:guideLst>
        <p:guide orient="horz" pos="2160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E68BC6-10F4-4D48-94A7-1C41AC1483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22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7388"/>
            <a:ext cx="6091238" cy="3427412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1813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79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7DE25-114A-4FD5-B657-9A934AE0E5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3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68BC6-10F4-4D48-94A7-1C41AC14832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5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18"/>
            <a:ext cx="12208564" cy="6867317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/>
          <a:srcRect r="12935"/>
          <a:stretch/>
        </p:blipFill>
        <p:spPr>
          <a:xfrm>
            <a:off x="9346787" y="4455"/>
            <a:ext cx="2835965" cy="1085562"/>
          </a:xfrm>
          <a:prstGeom prst="rect">
            <a:avLst/>
          </a:prstGeom>
          <a:solidFill>
            <a:srgbClr val="FFFFFF">
              <a:alpha val="19000"/>
            </a:srgbClr>
          </a:solidFill>
        </p:spPr>
      </p:pic>
    </p:spTree>
    <p:extLst>
      <p:ext uri="{BB962C8B-B14F-4D97-AF65-F5344CB8AC3E}">
        <p14:creationId xmlns:p14="http://schemas.microsoft.com/office/powerpoint/2010/main" val="168333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3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2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419600" y="647700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Confidential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6477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33DCF6-F987-42AC-8021-A7EAA21C146B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166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0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8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2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6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4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4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365125"/>
            <a:ext cx="112014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 err="1" smtClean="0"/>
              <a:t>leve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1D7EE3-EBA0-4C3C-92EF-20931589A29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42" descr="http://www.saywhatnowproductions.com/wp-content/uploads/2014/09/webplunder-background-image-technology-online-website-solutions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" y="-1588"/>
            <a:ext cx="12200467" cy="23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/>
          <a:srcRect r="12935"/>
          <a:stretch/>
        </p:blipFill>
        <p:spPr>
          <a:xfrm>
            <a:off x="11012555" y="6456511"/>
            <a:ext cx="1146189" cy="438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639610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73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wmf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3447" y="2209800"/>
            <a:ext cx="12192000" cy="1837998"/>
          </a:xfrm>
          <a:prstGeom prst="rect">
            <a:avLst/>
          </a:prstGeom>
          <a:solidFill>
            <a:srgbClr val="C7F0F5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340605"/>
            <a:ext cx="9296400" cy="1576388"/>
          </a:xfrm>
        </p:spPr>
        <p:txBody>
          <a:bodyPr anchor="ctr">
            <a:normAutofit/>
          </a:bodyPr>
          <a:lstStyle/>
          <a:p>
            <a:pPr algn="r"/>
            <a:r>
              <a:rPr lang="en-US" sz="5400" b="1" dirty="0">
                <a:solidFill>
                  <a:srgbClr val="FABE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 Collection Spokes</a:t>
            </a:r>
          </a:p>
        </p:txBody>
      </p:sp>
      <p:sp>
        <p:nvSpPr>
          <p:cNvPr id="5" name="Subtitle 6"/>
          <p:cNvSpPr>
            <a:spLocks noGrp="1"/>
          </p:cNvSpPr>
          <p:nvPr>
            <p:ph type="subTitle" idx="1"/>
          </p:nvPr>
        </p:nvSpPr>
        <p:spPr>
          <a:xfrm>
            <a:off x="9067800" y="6476440"/>
            <a:ext cx="3124200" cy="390525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April 18th, 2017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1682098"/>
            <a:ext cx="3746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>
                <a:solidFill>
                  <a:srgbClr val="002060"/>
                </a:solidFill>
              </a:rPr>
              <a:t>ICICI Bank Appathon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231715" y="918883"/>
            <a:ext cx="11718547" cy="5407568"/>
          </a:xfrm>
          <a:prstGeom prst="roundRect">
            <a:avLst>
              <a:gd name="adj" fmla="val 4062"/>
            </a:avLst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07409" y="2613718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Customer is enrolled (Onetime)</a:t>
            </a:r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96" y="1457402"/>
            <a:ext cx="666781" cy="666781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/>
          <p:cNvSpPr txBox="1"/>
          <p:nvPr/>
        </p:nvSpPr>
        <p:spPr>
          <a:xfrm>
            <a:off x="231715" y="2002619"/>
            <a:ext cx="1229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Customer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07409" y="3542200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System generates PIN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07409" y="4470084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User Logs in using PIN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7179939" y="1878441"/>
            <a:ext cx="2112579" cy="2254466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Onetime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6139" y="2613718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Cash Details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56291" y="4379291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gency FB" panose="020B0503020202020204" pitchFamily="34" charset="0"/>
              </a:rPr>
              <a:t>Cheque</a:t>
            </a:r>
            <a:r>
              <a:rPr lang="en-US" dirty="0" smtClean="0">
                <a:latin typeface="Agency FB" panose="020B0503020202020204" pitchFamily="34" charset="0"/>
              </a:rPr>
              <a:t> Details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622208" y="2618979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Specify Place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22208" y="1238780"/>
            <a:ext cx="2159876" cy="7409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Specify details</a:t>
            </a: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Time/D/W and Place</a:t>
            </a:r>
          </a:p>
        </p:txBody>
      </p:sp>
      <p:cxnSp>
        <p:nvCxnSpPr>
          <p:cNvPr id="33" name="Straight Arrow Connector 32"/>
          <p:cNvCxnSpPr>
            <a:stCxn id="4" idx="3"/>
            <a:endCxn id="21" idx="1"/>
          </p:cNvCxnSpPr>
          <p:nvPr/>
        </p:nvCxnSpPr>
        <p:spPr>
          <a:xfrm>
            <a:off x="4267285" y="3005675"/>
            <a:ext cx="438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2"/>
            <a:endCxn id="18" idx="0"/>
          </p:cNvCxnSpPr>
          <p:nvPr/>
        </p:nvCxnSpPr>
        <p:spPr>
          <a:xfrm>
            <a:off x="3187347" y="3397631"/>
            <a:ext cx="0" cy="14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2"/>
            <a:endCxn id="19" idx="0"/>
          </p:cNvCxnSpPr>
          <p:nvPr/>
        </p:nvCxnSpPr>
        <p:spPr>
          <a:xfrm>
            <a:off x="3187347" y="4326113"/>
            <a:ext cx="0" cy="14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1" idx="2"/>
          </p:cNvCxnSpPr>
          <p:nvPr/>
        </p:nvCxnSpPr>
        <p:spPr>
          <a:xfrm flipH="1" flipV="1">
            <a:off x="5786077" y="3397631"/>
            <a:ext cx="7883" cy="61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3"/>
            <a:endCxn id="20" idx="1"/>
          </p:cNvCxnSpPr>
          <p:nvPr/>
        </p:nvCxnSpPr>
        <p:spPr>
          <a:xfrm flipV="1">
            <a:off x="6866015" y="3005674"/>
            <a:ext cx="3139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0" idx="0"/>
            <a:endCxn id="24" idx="1"/>
          </p:cNvCxnSpPr>
          <p:nvPr/>
        </p:nvCxnSpPr>
        <p:spPr>
          <a:xfrm rot="5400000" flipH="1" flipV="1">
            <a:off x="8794633" y="1050867"/>
            <a:ext cx="269171" cy="1385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3"/>
            <a:endCxn id="23" idx="1"/>
          </p:cNvCxnSpPr>
          <p:nvPr/>
        </p:nvCxnSpPr>
        <p:spPr>
          <a:xfrm>
            <a:off x="9292518" y="3005674"/>
            <a:ext cx="329690" cy="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702146" y="1979760"/>
            <a:ext cx="0" cy="296776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3" idx="2"/>
          </p:cNvCxnSpPr>
          <p:nvPr/>
        </p:nvCxnSpPr>
        <p:spPr>
          <a:xfrm>
            <a:off x="10702146" y="3402892"/>
            <a:ext cx="0" cy="168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2" idx="0"/>
            <a:endCxn id="20" idx="2"/>
          </p:cNvCxnSpPr>
          <p:nvPr/>
        </p:nvCxnSpPr>
        <p:spPr>
          <a:xfrm flipV="1">
            <a:off x="8236229" y="4132907"/>
            <a:ext cx="0" cy="24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0473546" y="4886293"/>
            <a:ext cx="457200" cy="4964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C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86852" y="2272437"/>
            <a:ext cx="4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782619" y="5136154"/>
            <a:ext cx="4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173023" y="2961556"/>
            <a:ext cx="4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228346" y="1569051"/>
            <a:ext cx="4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3" name="Diamond 82"/>
          <p:cNvSpPr/>
          <p:nvPr/>
        </p:nvSpPr>
        <p:spPr>
          <a:xfrm>
            <a:off x="2471104" y="1238780"/>
            <a:ext cx="1454510" cy="111418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Retail</a:t>
            </a:r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85" name="Straight Arrow Connector 84"/>
          <p:cNvCxnSpPr>
            <a:stCxn id="7" idx="3"/>
            <a:endCxn id="83" idx="1"/>
          </p:cNvCxnSpPr>
          <p:nvPr/>
        </p:nvCxnSpPr>
        <p:spPr>
          <a:xfrm>
            <a:off x="1014777" y="1790793"/>
            <a:ext cx="1456327" cy="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3" idx="2"/>
            <a:endCxn id="4" idx="0"/>
          </p:cNvCxnSpPr>
          <p:nvPr/>
        </p:nvCxnSpPr>
        <p:spPr>
          <a:xfrm flipH="1">
            <a:off x="3187347" y="2352964"/>
            <a:ext cx="11012" cy="26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46360" y="3922689"/>
            <a:ext cx="4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4706693" y="1553285"/>
            <a:ext cx="457200" cy="4964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A</a:t>
            </a:r>
            <a:endParaRPr lang="en-US" b="1" dirty="0">
              <a:latin typeface="Arial Black" panose="020B0A04020102020204" pitchFamily="34" charset="0"/>
            </a:endParaRPr>
          </a:p>
        </p:txBody>
      </p:sp>
      <p:cxnSp>
        <p:nvCxnSpPr>
          <p:cNvPr id="97" name="Straight Arrow Connector 96"/>
          <p:cNvCxnSpPr>
            <a:stCxn id="83" idx="3"/>
            <a:endCxn id="91" idx="2"/>
          </p:cNvCxnSpPr>
          <p:nvPr/>
        </p:nvCxnSpPr>
        <p:spPr>
          <a:xfrm>
            <a:off x="3925614" y="1795872"/>
            <a:ext cx="781079" cy="5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407789" y="4613813"/>
            <a:ext cx="457200" cy="4964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B</a:t>
            </a:r>
            <a:endParaRPr lang="en-US" b="1" dirty="0">
              <a:latin typeface="Arial Black" panose="020B0A04020102020204" pitchFamily="34" charset="0"/>
            </a:endParaRPr>
          </a:p>
        </p:txBody>
      </p:sp>
      <p:cxnSp>
        <p:nvCxnSpPr>
          <p:cNvPr id="117" name="Straight Arrow Connector 116"/>
          <p:cNvCxnSpPr>
            <a:stCxn id="115" idx="6"/>
            <a:endCxn id="19" idx="1"/>
          </p:cNvCxnSpPr>
          <p:nvPr/>
        </p:nvCxnSpPr>
        <p:spPr>
          <a:xfrm>
            <a:off x="864989" y="4862040"/>
            <a:ext cx="1242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76526" y="1445507"/>
            <a:ext cx="4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107409" y="5459260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User can view balance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49" name="Diamond 48"/>
          <p:cNvSpPr/>
          <p:nvPr/>
        </p:nvSpPr>
        <p:spPr>
          <a:xfrm>
            <a:off x="5011216" y="3708373"/>
            <a:ext cx="1549722" cy="1644431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Cash/</a:t>
            </a:r>
          </a:p>
          <a:p>
            <a:pPr algn="ctr"/>
            <a:r>
              <a:rPr lang="en-US" dirty="0" err="1" smtClean="0">
                <a:latin typeface="Agency FB" panose="020B0503020202020204" pitchFamily="34" charset="0"/>
              </a:rPr>
              <a:t>Cheque</a:t>
            </a:r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13" name="Straight Arrow Connector 12"/>
          <p:cNvCxnSpPr>
            <a:endCxn id="42" idx="0"/>
          </p:cNvCxnSpPr>
          <p:nvPr/>
        </p:nvCxnSpPr>
        <p:spPr>
          <a:xfrm>
            <a:off x="3186852" y="5253997"/>
            <a:ext cx="495" cy="20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49" idx="2"/>
          </p:cNvCxnSpPr>
          <p:nvPr/>
        </p:nvCxnSpPr>
        <p:spPr>
          <a:xfrm flipV="1">
            <a:off x="4325711" y="5352804"/>
            <a:ext cx="1460366" cy="406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22" idx="1"/>
          </p:cNvCxnSpPr>
          <p:nvPr/>
        </p:nvCxnSpPr>
        <p:spPr>
          <a:xfrm>
            <a:off x="6560938" y="4613813"/>
            <a:ext cx="595353" cy="157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20262" y="5459260"/>
            <a:ext cx="1340069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Bank system</a:t>
            </a:r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42" idx="1"/>
          </p:cNvCxnSpPr>
          <p:nvPr/>
        </p:nvCxnSpPr>
        <p:spPr>
          <a:xfrm>
            <a:off x="1860331" y="5851217"/>
            <a:ext cx="24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8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231715" y="1371600"/>
            <a:ext cx="11718547" cy="4343400"/>
          </a:xfrm>
          <a:prstGeom prst="roundRect">
            <a:avLst>
              <a:gd name="adj" fmla="val 4569"/>
            </a:avLst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42349" y="1929867"/>
            <a:ext cx="457200" cy="4964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A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4914" y="1786665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Corporate customer Enrolls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16062" y="1786138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Corporate customer Logs In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16062" y="3064991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Shares Locations of offices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16062" y="4343844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Offices/Location/Agency match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55876" y="4343843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SP Agency offices allocated for each location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267090" y="4487572"/>
            <a:ext cx="457200" cy="4964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B</a:t>
            </a:r>
            <a:endParaRPr lang="en-US" b="1" dirty="0">
              <a:latin typeface="Arial Black" panose="020B0A04020102020204" pitchFamily="34" charset="0"/>
            </a:endParaRPr>
          </a:p>
        </p:txBody>
      </p:sp>
      <p:cxnSp>
        <p:nvCxnSpPr>
          <p:cNvPr id="13" name="Elbow Connector 12"/>
          <p:cNvCxnSpPr>
            <a:stCxn id="4" idx="6"/>
            <a:endCxn id="5" idx="1"/>
          </p:cNvCxnSpPr>
          <p:nvPr/>
        </p:nvCxnSpPr>
        <p:spPr>
          <a:xfrm>
            <a:off x="1199549" y="2178094"/>
            <a:ext cx="625365" cy="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 flipV="1">
            <a:off x="3984790" y="2178095"/>
            <a:ext cx="1031272" cy="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6096000" y="2570051"/>
            <a:ext cx="0" cy="49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6096000" y="3848904"/>
            <a:ext cx="0" cy="49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</p:cNvCxnSpPr>
          <p:nvPr/>
        </p:nvCxnSpPr>
        <p:spPr>
          <a:xfrm flipV="1">
            <a:off x="7175938" y="4735800"/>
            <a:ext cx="1079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1" idx="2"/>
          </p:cNvCxnSpPr>
          <p:nvPr/>
        </p:nvCxnSpPr>
        <p:spPr>
          <a:xfrm flipV="1">
            <a:off x="10415752" y="4735799"/>
            <a:ext cx="8513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-2319" y="902814"/>
            <a:ext cx="12191999" cy="5394892"/>
          </a:xfrm>
          <a:prstGeom prst="roundRect">
            <a:avLst>
              <a:gd name="adj" fmla="val 3806"/>
            </a:avLst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32778" y="931968"/>
            <a:ext cx="457200" cy="4964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C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440" y="1850311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Pickup confirmed, ID Generated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81440" y="3066983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Pickup </a:t>
            </a:r>
            <a:r>
              <a:rPr lang="en-US" dirty="0" err="1" smtClean="0">
                <a:latin typeface="Agency FB" panose="020B0503020202020204" pitchFamily="34" charset="0"/>
              </a:rPr>
              <a:t>Worklist</a:t>
            </a:r>
            <a:r>
              <a:rPr lang="en-US" dirty="0" smtClean="0">
                <a:latin typeface="Agency FB" panose="020B0503020202020204" pitchFamily="34" charset="0"/>
              </a:rPr>
              <a:t> added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40" y="4292573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Allocate SP Agent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67136" y="3066982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SP </a:t>
            </a:r>
            <a:r>
              <a:rPr lang="en-US" dirty="0" err="1" smtClean="0">
                <a:latin typeface="Agency FB" panose="020B0503020202020204" pitchFamily="34" charset="0"/>
              </a:rPr>
              <a:t>Superuser</a:t>
            </a:r>
            <a:r>
              <a:rPr lang="en-US" dirty="0" smtClean="0">
                <a:latin typeface="Agency FB" panose="020B0503020202020204" pitchFamily="34" charset="0"/>
              </a:rPr>
              <a:t> Login</a:t>
            </a:r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14" name="Elbow Connector 13"/>
          <p:cNvCxnSpPr>
            <a:endCxn id="7" idx="3"/>
          </p:cNvCxnSpPr>
          <p:nvPr/>
        </p:nvCxnSpPr>
        <p:spPr>
          <a:xfrm rot="10800000" flipV="1">
            <a:off x="2241316" y="3458938"/>
            <a:ext cx="325820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1161378" y="2634224"/>
            <a:ext cx="0" cy="43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161378" y="3850896"/>
            <a:ext cx="0" cy="44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67136" y="4299418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Task List assigned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67136" y="5401666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SP Agent login</a:t>
            </a:r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22" name="Straight Arrow Connector 21"/>
          <p:cNvCxnSpPr>
            <a:endCxn id="19" idx="2"/>
          </p:cNvCxnSpPr>
          <p:nvPr/>
        </p:nvCxnSpPr>
        <p:spPr>
          <a:xfrm flipV="1">
            <a:off x="3647074" y="5083331"/>
            <a:ext cx="0" cy="44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9" idx="1"/>
          </p:cNvCxnSpPr>
          <p:nvPr/>
        </p:nvCxnSpPr>
        <p:spPr>
          <a:xfrm>
            <a:off x="2241316" y="4684530"/>
            <a:ext cx="325820" cy="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16062" y="4299417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At customer location shares PIN (Unique)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64988" y="4299417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Customer enters the </a:t>
            </a:r>
            <a:r>
              <a:rPr lang="en-US" dirty="0" err="1" smtClean="0">
                <a:latin typeface="Agency FB" panose="020B0503020202020204" pitchFamily="34" charset="0"/>
              </a:rPr>
              <a:t>the</a:t>
            </a:r>
            <a:r>
              <a:rPr lang="en-US" dirty="0" smtClean="0">
                <a:latin typeface="Agency FB" panose="020B0503020202020204" pitchFamily="34" charset="0"/>
              </a:rPr>
              <a:t> unique PIN (OTP)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64988" y="2029604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Agency verifies the cash/</a:t>
            </a:r>
            <a:r>
              <a:rPr lang="en-US" dirty="0" err="1" smtClean="0">
                <a:latin typeface="Agency FB" panose="020B0503020202020204" pitchFamily="34" charset="0"/>
              </a:rPr>
              <a:t>cheque</a:t>
            </a:r>
            <a:r>
              <a:rPr lang="en-US" dirty="0" smtClean="0">
                <a:latin typeface="Agency FB" panose="020B0503020202020204" pitchFamily="34" charset="0"/>
              </a:rPr>
              <a:t> collected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64988" y="3066982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Agent </a:t>
            </a:r>
            <a:r>
              <a:rPr lang="en-US" dirty="0" err="1" smtClean="0">
                <a:latin typeface="Agency FB" panose="020B0503020202020204" pitchFamily="34" charset="0"/>
              </a:rPr>
              <a:t>picksup</a:t>
            </a:r>
            <a:r>
              <a:rPr lang="en-US" dirty="0" smtClean="0">
                <a:latin typeface="Agency FB" panose="020B0503020202020204" pitchFamily="34" charset="0"/>
              </a:rPr>
              <a:t> cash and confirms on the system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50684" y="4272563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Customer gets pickup receipt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887591" y="2024805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Bank is intimated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64988" y="992226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Agency submits the </a:t>
            </a:r>
            <a:r>
              <a:rPr lang="en-US" dirty="0" err="1" smtClean="0">
                <a:latin typeface="Agency FB" panose="020B0503020202020204" pitchFamily="34" charset="0"/>
              </a:rPr>
              <a:t>cheque</a:t>
            </a:r>
            <a:r>
              <a:rPr lang="en-US" dirty="0" smtClean="0">
                <a:latin typeface="Agency FB" panose="020B0503020202020204" pitchFamily="34" charset="0"/>
              </a:rPr>
              <a:t>/cash at Bank Branch</a:t>
            </a:r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34" name="Elbow Connector 33"/>
          <p:cNvCxnSpPr>
            <a:stCxn id="10" idx="3"/>
            <a:endCxn id="27" idx="1"/>
          </p:cNvCxnSpPr>
          <p:nvPr/>
        </p:nvCxnSpPr>
        <p:spPr>
          <a:xfrm flipV="1">
            <a:off x="4727012" y="2421561"/>
            <a:ext cx="2737976" cy="1037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25" idx="1"/>
          </p:cNvCxnSpPr>
          <p:nvPr/>
        </p:nvCxnSpPr>
        <p:spPr>
          <a:xfrm flipV="1">
            <a:off x="4727012" y="4691374"/>
            <a:ext cx="2890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3"/>
            <a:endCxn id="26" idx="1"/>
          </p:cNvCxnSpPr>
          <p:nvPr/>
        </p:nvCxnSpPr>
        <p:spPr>
          <a:xfrm>
            <a:off x="7175938" y="4691374"/>
            <a:ext cx="28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0"/>
            <a:endCxn id="28" idx="2"/>
          </p:cNvCxnSpPr>
          <p:nvPr/>
        </p:nvCxnSpPr>
        <p:spPr>
          <a:xfrm flipV="1">
            <a:off x="8544926" y="3850895"/>
            <a:ext cx="0" cy="44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0"/>
            <a:endCxn id="27" idx="2"/>
          </p:cNvCxnSpPr>
          <p:nvPr/>
        </p:nvCxnSpPr>
        <p:spPr>
          <a:xfrm flipV="1">
            <a:off x="8544926" y="2813517"/>
            <a:ext cx="0" cy="25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0"/>
            <a:endCxn id="32" idx="2"/>
          </p:cNvCxnSpPr>
          <p:nvPr/>
        </p:nvCxnSpPr>
        <p:spPr>
          <a:xfrm flipV="1">
            <a:off x="8544926" y="1776139"/>
            <a:ext cx="0" cy="25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7" idx="3"/>
            <a:endCxn id="31" idx="1"/>
          </p:cNvCxnSpPr>
          <p:nvPr/>
        </p:nvCxnSpPr>
        <p:spPr>
          <a:xfrm flipV="1">
            <a:off x="9624864" y="2416762"/>
            <a:ext cx="262727" cy="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2" idx="3"/>
            <a:endCxn id="31" idx="0"/>
          </p:cNvCxnSpPr>
          <p:nvPr/>
        </p:nvCxnSpPr>
        <p:spPr>
          <a:xfrm>
            <a:off x="9624864" y="1384183"/>
            <a:ext cx="1342665" cy="64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" idx="0"/>
          </p:cNvCxnSpPr>
          <p:nvPr/>
        </p:nvCxnSpPr>
        <p:spPr>
          <a:xfrm>
            <a:off x="1161378" y="1471348"/>
            <a:ext cx="0" cy="37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8" idx="3"/>
            <a:endCxn id="29" idx="1"/>
          </p:cNvCxnSpPr>
          <p:nvPr/>
        </p:nvCxnSpPr>
        <p:spPr>
          <a:xfrm>
            <a:off x="9624864" y="3458939"/>
            <a:ext cx="325820" cy="1205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0738929" y="3201113"/>
            <a:ext cx="457200" cy="4964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D</a:t>
            </a:r>
            <a:endParaRPr lang="en-US" b="1" dirty="0">
              <a:latin typeface="Arial Black" panose="020B0A04020102020204" pitchFamily="34" charset="0"/>
            </a:endParaRPr>
          </a:p>
        </p:txBody>
      </p:sp>
      <p:cxnSp>
        <p:nvCxnSpPr>
          <p:cNvPr id="58" name="Straight Arrow Connector 57"/>
          <p:cNvCxnSpPr>
            <a:stCxn id="31" idx="2"/>
            <a:endCxn id="56" idx="0"/>
          </p:cNvCxnSpPr>
          <p:nvPr/>
        </p:nvCxnSpPr>
        <p:spPr>
          <a:xfrm>
            <a:off x="10967529" y="2808718"/>
            <a:ext cx="0" cy="39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6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231715" y="1026459"/>
            <a:ext cx="11718547" cy="5263982"/>
          </a:xfrm>
          <a:prstGeom prst="roundRect">
            <a:avLst>
              <a:gd name="adj" fmla="val 3981"/>
            </a:avLst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67914" y="1361137"/>
            <a:ext cx="457200" cy="4964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D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3622" y="1218239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Bank Branch Office Logs In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5084" y="2679395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Service Provider wise Pickups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03622" y="4295038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Verify the cash/</a:t>
            </a:r>
            <a:r>
              <a:rPr lang="en-US" dirty="0" err="1" smtClean="0">
                <a:latin typeface="Agency FB" panose="020B0503020202020204" pitchFamily="34" charset="0"/>
              </a:rPr>
              <a:t>cheque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3622" y="5392000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Daily reports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05084" y="4295037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Cash/</a:t>
            </a:r>
            <a:r>
              <a:rPr lang="en-US" dirty="0" err="1" smtClean="0">
                <a:latin typeface="Agency FB" panose="020B0503020202020204" pitchFamily="34" charset="0"/>
              </a:rPr>
              <a:t>Cheque</a:t>
            </a:r>
            <a:r>
              <a:rPr lang="en-US" dirty="0" smtClean="0">
                <a:latin typeface="Agency FB" panose="020B0503020202020204" pitchFamily="34" charset="0"/>
              </a:rPr>
              <a:t> Deposited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3845" y="4295037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Customer gets confirmation</a:t>
            </a:r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12" name="Straight Arrow Connector 11"/>
          <p:cNvCxnSpPr>
            <a:stCxn id="5" idx="2"/>
            <a:endCxn id="5" idx="2"/>
          </p:cNvCxnSpPr>
          <p:nvPr/>
        </p:nvCxnSpPr>
        <p:spPr>
          <a:xfrm>
            <a:off x="3883560" y="200215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5" idx="1"/>
          </p:cNvCxnSpPr>
          <p:nvPr/>
        </p:nvCxnSpPr>
        <p:spPr>
          <a:xfrm>
            <a:off x="2525114" y="1609364"/>
            <a:ext cx="278508" cy="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3883560" y="5078951"/>
            <a:ext cx="0" cy="31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4963498" y="4686993"/>
            <a:ext cx="34158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3101853" y="2315201"/>
            <a:ext cx="1563413" cy="1512303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SP submits Cash/</a:t>
            </a:r>
          </a:p>
          <a:p>
            <a:pPr algn="ctr"/>
            <a:r>
              <a:rPr lang="en-US" dirty="0" err="1" smtClean="0">
                <a:latin typeface="Agency FB" panose="020B0503020202020204" pitchFamily="34" charset="0"/>
              </a:rPr>
              <a:t>Cheque</a:t>
            </a:r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33" name="Straight Arrow Connector 32"/>
          <p:cNvCxnSpPr>
            <a:stCxn id="5" idx="2"/>
            <a:endCxn id="26" idx="0"/>
          </p:cNvCxnSpPr>
          <p:nvPr/>
        </p:nvCxnSpPr>
        <p:spPr>
          <a:xfrm>
            <a:off x="3883560" y="2002152"/>
            <a:ext cx="0" cy="31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7" idx="0"/>
          </p:cNvCxnSpPr>
          <p:nvPr/>
        </p:nvCxnSpPr>
        <p:spPr>
          <a:xfrm>
            <a:off x="3883560" y="3827504"/>
            <a:ext cx="0" cy="46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05168" y="3747094"/>
            <a:ext cx="4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7464960" y="4686994"/>
            <a:ext cx="478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3"/>
          </p:cNvCxnSpPr>
          <p:nvPr/>
        </p:nvCxnSpPr>
        <p:spPr>
          <a:xfrm flipV="1">
            <a:off x="4665266" y="3071352"/>
            <a:ext cx="469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843349" y="2679394"/>
            <a:ext cx="2159876" cy="783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Status of Pickups</a:t>
            </a:r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46" name="Straight Arrow Connector 45"/>
          <p:cNvCxnSpPr>
            <a:stCxn id="6" idx="3"/>
            <a:endCxn id="44" idx="1"/>
          </p:cNvCxnSpPr>
          <p:nvPr/>
        </p:nvCxnSpPr>
        <p:spPr>
          <a:xfrm flipV="1">
            <a:off x="7464960" y="3071351"/>
            <a:ext cx="3783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6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Plan: Timelines and Future </a:t>
            </a:r>
            <a:r>
              <a:rPr lang="en-US" dirty="0" smtClean="0"/>
              <a:t>Scope – Estimated</a:t>
            </a:r>
            <a:endParaRPr lang="en-US" dirty="0"/>
          </a:p>
        </p:txBody>
      </p:sp>
      <p:sp>
        <p:nvSpPr>
          <p:cNvPr id="5" name="AutoShape 32"/>
          <p:cNvSpPr>
            <a:spLocks noChangeArrowheads="1"/>
          </p:cNvSpPr>
          <p:nvPr/>
        </p:nvSpPr>
        <p:spPr bwMode="auto">
          <a:xfrm>
            <a:off x="2287586" y="4084639"/>
            <a:ext cx="3938587" cy="1880680"/>
          </a:xfrm>
          <a:prstGeom prst="roundRect">
            <a:avLst>
              <a:gd name="adj" fmla="val 8856"/>
            </a:avLst>
          </a:prstGeom>
          <a:noFill/>
          <a:ln w="9525">
            <a:solidFill>
              <a:srgbClr val="FFC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2245659" y="3822700"/>
            <a:ext cx="4034315" cy="444500"/>
            <a:chOff x="624" y="672"/>
            <a:chExt cx="1773" cy="240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gray">
            <a:xfrm>
              <a:off x="624" y="672"/>
              <a:ext cx="1773" cy="240"/>
            </a:xfrm>
            <a:prstGeom prst="roundRect">
              <a:avLst>
                <a:gd name="adj" fmla="val 27917"/>
              </a:avLst>
            </a:prstGeom>
            <a:solidFill>
              <a:srgbClr val="7BB11B"/>
            </a:solidFill>
            <a:ln>
              <a:noFill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gray">
            <a:xfrm>
              <a:off x="636" y="674"/>
              <a:ext cx="1748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BB11B">
                    <a:gamma/>
                    <a:tint val="0"/>
                    <a:invGamma/>
                    <a:alpha val="30000"/>
                  </a:srgbClr>
                </a:gs>
                <a:gs pos="100000">
                  <a:srgbClr val="7BB11B">
                    <a:alpha val="30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100013" y="3213100"/>
            <a:ext cx="7824787" cy="552450"/>
            <a:chOff x="399" y="2820"/>
            <a:chExt cx="4929" cy="348"/>
          </a:xfrm>
        </p:grpSpPr>
        <p:sp>
          <p:nvSpPr>
            <p:cNvPr id="13" name="AutoShape 10"/>
            <p:cNvSpPr>
              <a:spLocks noChangeArrowheads="1"/>
            </p:cNvSpPr>
            <p:nvPr/>
          </p:nvSpPr>
          <p:spPr bwMode="gray">
            <a:xfrm>
              <a:off x="399" y="2905"/>
              <a:ext cx="218" cy="175"/>
            </a:xfrm>
            <a:prstGeom prst="roundRect">
              <a:avLst>
                <a:gd name="adj" fmla="val 29069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gray">
            <a:xfrm>
              <a:off x="480" y="2820"/>
              <a:ext cx="4848" cy="348"/>
            </a:xfrm>
            <a:prstGeom prst="rightArrow">
              <a:avLst>
                <a:gd name="adj1" fmla="val 50000"/>
                <a:gd name="adj2" fmla="val 63206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Text Box 12"/>
          <p:cNvSpPr txBox="1">
            <a:spLocks noChangeArrowheads="1"/>
          </p:cNvSpPr>
          <p:nvPr/>
        </p:nvSpPr>
        <p:spPr bwMode="gray">
          <a:xfrm>
            <a:off x="862013" y="3308350"/>
            <a:ext cx="13715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FFFFFF"/>
                </a:solidFill>
              </a:rPr>
              <a:t>3 Months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gray">
          <a:xfrm>
            <a:off x="3279775" y="3308350"/>
            <a:ext cx="12398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FFFFFF"/>
                </a:solidFill>
              </a:rPr>
              <a:t>1 month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gray">
          <a:xfrm>
            <a:off x="5662613" y="3308350"/>
            <a:ext cx="14382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FFFFFF"/>
                </a:solidFill>
              </a:rPr>
              <a:t>1 month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black">
          <a:xfrm flipV="1">
            <a:off x="380999" y="1403350"/>
            <a:ext cx="0" cy="1905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black">
          <a:xfrm flipV="1">
            <a:off x="2736849" y="1174376"/>
            <a:ext cx="0" cy="192024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black">
          <a:xfrm flipV="1">
            <a:off x="5076823" y="936812"/>
            <a:ext cx="9525" cy="201168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black">
          <a:xfrm flipV="1">
            <a:off x="7440612" y="739586"/>
            <a:ext cx="0" cy="219456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ltGray">
          <a:xfrm>
            <a:off x="381000" y="2851150"/>
            <a:ext cx="2347913" cy="457200"/>
          </a:xfrm>
          <a:prstGeom prst="bevel">
            <a:avLst>
              <a:gd name="adj" fmla="val 590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7255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99FF">
                    <a:alpha val="70000"/>
                  </a:srgb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ltGray">
          <a:xfrm>
            <a:off x="2738437" y="2317750"/>
            <a:ext cx="2347912" cy="990600"/>
          </a:xfrm>
          <a:prstGeom prst="bevel">
            <a:avLst>
              <a:gd name="adj" fmla="val 304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99FF">
                    <a:alpha val="70000"/>
                  </a:srgb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gray">
          <a:xfrm>
            <a:off x="5086350" y="1708150"/>
            <a:ext cx="2347913" cy="1600200"/>
          </a:xfrm>
          <a:prstGeom prst="bevel">
            <a:avLst>
              <a:gd name="adj" fmla="val 248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63529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99FF">
                    <a:alpha val="70000"/>
                  </a:srgb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black">
          <a:xfrm>
            <a:off x="394446" y="1867834"/>
            <a:ext cx="2286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Complete application development for retail and corporate customers</a:t>
            </a:r>
            <a:endParaRPr lang="en-US" sz="1400" b="1" dirty="0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black">
          <a:xfrm>
            <a:off x="2765424" y="1174751"/>
            <a:ext cx="2286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Including APIs and Integrating solution with existing bank systems and applications</a:t>
            </a:r>
            <a:endParaRPr lang="en-US" sz="1400" b="1" dirty="0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black">
          <a:xfrm>
            <a:off x="5053013" y="1094443"/>
            <a:ext cx="228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Testing and application documentation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black">
          <a:xfrm>
            <a:off x="609599" y="2854326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000000">
                      <a:alpha val="3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FFFFFF"/>
                </a:solidFill>
              </a:rPr>
              <a:t>Retail / Corp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white">
          <a:xfrm>
            <a:off x="2316634" y="3886200"/>
            <a:ext cx="39452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</a:rPr>
              <a:t>5 months Implementation Time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black">
          <a:xfrm>
            <a:off x="2316161" y="4316040"/>
            <a:ext cx="384481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Development to Implementation cycle time of 5 months for –</a:t>
            </a:r>
          </a:p>
          <a:p>
            <a:pPr algn="ctr"/>
            <a:r>
              <a:rPr lang="en-US" sz="1400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Agent and customer onboarding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Service Management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System Admin</a:t>
            </a:r>
            <a:endParaRPr lang="en-US" sz="1400" b="1" dirty="0"/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black">
          <a:xfrm>
            <a:off x="2971799" y="2340164"/>
            <a:ext cx="1828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000000">
                      <a:alpha val="3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FFFFFF"/>
                </a:solidFill>
              </a:rPr>
              <a:t>API (</a:t>
            </a:r>
            <a:r>
              <a:rPr lang="en-US" sz="2000" b="1" dirty="0" err="1" smtClean="0">
                <a:solidFill>
                  <a:srgbClr val="FFFFFF"/>
                </a:solidFill>
              </a:rPr>
              <a:t>fication</a:t>
            </a:r>
            <a:r>
              <a:rPr lang="en-US" sz="2000" b="1" dirty="0" smtClean="0">
                <a:solidFill>
                  <a:srgbClr val="FFFFFF"/>
                </a:solidFill>
              </a:rPr>
              <a:t>) and Integration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black">
          <a:xfrm>
            <a:off x="5273767" y="2151063"/>
            <a:ext cx="2098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000000">
                      <a:alpha val="3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FFFFFF"/>
                </a:solidFill>
              </a:rPr>
              <a:t>Testing &amp; Documentation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black">
          <a:xfrm>
            <a:off x="8244448" y="1583591"/>
            <a:ext cx="3811494" cy="3293209"/>
          </a:xfrm>
          <a:prstGeom prst="rect">
            <a:avLst/>
          </a:prstGeom>
          <a:solidFill>
            <a:srgbClr val="F2F2F2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On Demand </a:t>
            </a:r>
            <a:r>
              <a:rPr lang="en-US" sz="1600" b="1" dirty="0">
                <a:solidFill>
                  <a:srgbClr val="002060"/>
                </a:solidFill>
                <a:cs typeface="Arial" panose="020B0604020202020204" pitchFamily="34" charset="0"/>
              </a:rPr>
              <a:t>- request for </a:t>
            </a:r>
            <a:r>
              <a:rPr lang="en-US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cash / </a:t>
            </a:r>
            <a:r>
              <a:rPr lang="en-US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cheque</a:t>
            </a:r>
            <a:r>
              <a:rPr lang="en-US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2060"/>
                </a:solidFill>
                <a:cs typeface="Arial" panose="020B0604020202020204" pitchFamily="34" charset="0"/>
              </a:rPr>
              <a:t>collection </a:t>
            </a:r>
            <a:r>
              <a:rPr lang="en-US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anytime / anywhere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cs typeface="Arial" panose="020B0604020202020204" pitchFamily="34" charset="0"/>
              </a:rPr>
              <a:t>Automatic allocation of collection agent using location based APIs, GPS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cs typeface="Arial" panose="020B0604020202020204" pitchFamily="34" charset="0"/>
              </a:rPr>
              <a:t>On Premises capture of Bank </a:t>
            </a:r>
            <a:r>
              <a:rPr lang="en-US" sz="1600" b="1" dirty="0" err="1">
                <a:solidFill>
                  <a:srgbClr val="002060"/>
                </a:solidFill>
                <a:cs typeface="Arial" panose="020B0604020202020204" pitchFamily="34" charset="0"/>
              </a:rPr>
              <a:t>cheque</a:t>
            </a:r>
            <a:r>
              <a:rPr lang="en-US" sz="1600" b="1" dirty="0">
                <a:solidFill>
                  <a:srgbClr val="002060"/>
                </a:solidFill>
                <a:cs typeface="Arial" panose="020B0604020202020204" pitchFamily="34" charset="0"/>
              </a:rPr>
              <a:t> details: Smart </a:t>
            </a:r>
            <a:r>
              <a:rPr lang="en-US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photo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cs typeface="Arial" panose="020B0604020202020204" pitchFamily="34" charset="0"/>
              </a:rPr>
              <a:t>RFID / Barcode based package </a:t>
            </a:r>
            <a:r>
              <a:rPr lang="en-US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tracking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20200" y="1075530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FFC000"/>
                </a:solidFill>
              </a:rPr>
              <a:t>Future Scope</a:t>
            </a:r>
            <a:endParaRPr lang="en-US" sz="2000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24901" y="0"/>
            <a:ext cx="34670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724901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160" y="2438400"/>
            <a:ext cx="12192000" cy="1837998"/>
          </a:xfrm>
          <a:prstGeom prst="rect">
            <a:avLst/>
          </a:prstGeom>
          <a:solidFill>
            <a:srgbClr val="C7F0F5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14" name="WordArt 2"/>
          <p:cNvSpPr>
            <a:spLocks noChangeArrowheads="1" noChangeShapeType="1" noTextEdit="1"/>
          </p:cNvSpPr>
          <p:nvPr/>
        </p:nvSpPr>
        <p:spPr bwMode="gray">
          <a:xfrm>
            <a:off x="2819400" y="2862099"/>
            <a:ext cx="6248400" cy="990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50000">
                      <a:schemeClr val="tx2">
                        <a:gamma/>
                        <a:tint val="57255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287936"/>
              </p:ext>
            </p:extLst>
          </p:nvPr>
        </p:nvGraphicFramePr>
        <p:xfrm>
          <a:off x="381000" y="1600200"/>
          <a:ext cx="11277600" cy="435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71"/>
                <a:gridCol w="10542629"/>
              </a:tblGrid>
              <a:tr h="87090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gency FB" panose="020B0503020202020204" pitchFamily="34" charset="0"/>
                        </a:rPr>
                        <a:t>01</a:t>
                      </a:r>
                      <a:endParaRPr lang="en-US" sz="3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gency FB" panose="020B05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DF6F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6E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</a:rPr>
                        <a:t>Problem Statement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DF6F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7090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gency FB" panose="020B0503020202020204" pitchFamily="34" charset="0"/>
                        </a:rPr>
                        <a:t>02</a:t>
                      </a:r>
                      <a:endParaRPr lang="en-US" sz="3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gency FB" panose="020B05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6E01"/>
                    </a:solidFill>
                  </a:tcPr>
                </a:tc>
                <a:tc>
                  <a:txBody>
                    <a:bodyPr/>
                    <a:lstStyle/>
                    <a:p>
                      <a:pPr indent="-190500" defTabSz="801688" eaLnBrk="0" hangingPunct="0">
                        <a:spcBef>
                          <a:spcPct val="5000"/>
                        </a:spcBef>
                        <a:tabLst>
                          <a:tab pos="1168400" algn="l"/>
                        </a:tabLst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Solution Overview</a:t>
                      </a:r>
                      <a:endParaRPr lang="en-US" sz="2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7090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gency FB" panose="020B0503020202020204" pitchFamily="34" charset="0"/>
                        </a:rPr>
                        <a:t>03</a:t>
                      </a:r>
                      <a:endParaRPr lang="en-US" sz="3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gency FB" panose="020B05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6E01"/>
                    </a:solidFill>
                  </a:tcPr>
                </a:tc>
                <a:tc>
                  <a:txBody>
                    <a:bodyPr/>
                    <a:lstStyle/>
                    <a:p>
                      <a:pPr indent="-190500" defTabSz="801688" eaLnBrk="0" hangingPunct="0">
                        <a:spcBef>
                          <a:spcPct val="5000"/>
                        </a:spcBef>
                        <a:tabLst>
                          <a:tab pos="1168400" algn="l"/>
                        </a:tabLst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User Stories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7090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gency FB" panose="020B0503020202020204" pitchFamily="34" charset="0"/>
                        </a:rPr>
                        <a:t>04</a:t>
                      </a:r>
                      <a:endParaRPr lang="en-US" sz="3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gency FB" panose="020B05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6E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</a:rPr>
                        <a:t>Solution Flows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7090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gency FB" panose="020B0503020202020204" pitchFamily="34" charset="0"/>
                        </a:rPr>
                        <a:t>05</a:t>
                      </a:r>
                      <a:endParaRPr lang="en-US" sz="3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gency FB" panose="020B05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F6F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6E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</a:rPr>
                        <a:t>Plan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F6F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515600" cy="2133600"/>
          </a:xfrm>
        </p:spPr>
        <p:txBody>
          <a:bodyPr/>
          <a:lstStyle/>
          <a:p>
            <a:r>
              <a:rPr lang="en-US" dirty="0" smtClean="0"/>
              <a:t>Cash / </a:t>
            </a:r>
            <a:r>
              <a:rPr lang="en-US" dirty="0" err="1" smtClean="0"/>
              <a:t>cheque</a:t>
            </a:r>
            <a:r>
              <a:rPr lang="en-US" dirty="0" smtClean="0"/>
              <a:t> collection is a challenge, currently we are looking at retail / corporate customers of the Bank</a:t>
            </a:r>
          </a:p>
          <a:p>
            <a:pPr lvl="1"/>
            <a:r>
              <a:rPr lang="en-US" dirty="0" smtClean="0"/>
              <a:t>Current scope is to collect cash/</a:t>
            </a:r>
            <a:r>
              <a:rPr lang="en-US" dirty="0" err="1" smtClean="0"/>
              <a:t>Cheque</a:t>
            </a:r>
            <a:r>
              <a:rPr lang="en-US" dirty="0" smtClean="0"/>
              <a:t>, Future collection can expand to other instruments /  documents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Can be easily expanded to other Financial services / Insurance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962400"/>
            <a:ext cx="109728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Ecosystem covers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Customer –could be retail or corporate who would love their Bank to provide mobile cash collection services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Bank – can provide, safe, secure and convenient way to provide mobile cash collection services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Service Provider/Agent – On behalf of Banks will collect in a safe and secure manner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8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15658"/>
            <a:ext cx="12192000" cy="4399342"/>
          </a:xfrm>
          <a:prstGeom prst="rect">
            <a:avLst/>
          </a:prstGeom>
          <a:solidFill>
            <a:srgbClr val="F7F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>
          <a:xfrm>
            <a:off x="213809" y="293594"/>
            <a:ext cx="11843721" cy="70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 err="1" smtClean="0"/>
              <a:t>Rupik</a:t>
            </a:r>
            <a:r>
              <a:rPr lang="en-US" altLang="en-US" dirty="0"/>
              <a:t> </a:t>
            </a:r>
            <a:r>
              <a:rPr lang="en-US" altLang="en-US" dirty="0" smtClean="0"/>
              <a:t>- </a:t>
            </a:r>
            <a:r>
              <a:rPr lang="en-US" altLang="en-US" dirty="0" smtClean="0"/>
              <a:t>Meet </a:t>
            </a:r>
            <a:r>
              <a:rPr lang="en-US" altLang="en-US" dirty="0" smtClean="0"/>
              <a:t>the Team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6380771" y="3661140"/>
            <a:ext cx="3774123" cy="1862048"/>
            <a:chOff x="1462224" y="7385823"/>
            <a:chExt cx="3774123" cy="1862048"/>
          </a:xfrm>
        </p:grpSpPr>
        <p:sp>
          <p:nvSpPr>
            <p:cNvPr id="93" name="Content Placeholder 2"/>
            <p:cNvSpPr txBox="1">
              <a:spLocks/>
            </p:cNvSpPr>
            <p:nvPr/>
          </p:nvSpPr>
          <p:spPr bwMode="auto">
            <a:xfrm>
              <a:off x="1462224" y="7673621"/>
              <a:ext cx="2178541" cy="618825"/>
            </a:xfrm>
            <a:prstGeom prst="roundRect">
              <a:avLst>
                <a:gd name="adj" fmla="val 78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166688" indent="-166688" defTabSz="969963" fontAlgn="base">
                <a:spcBef>
                  <a:spcPts val="0"/>
                </a:spcBef>
                <a:spcAft>
                  <a:spcPts val="0"/>
                </a:spcAft>
                <a:buSzPct val="125000"/>
                <a:buFont typeface="Wingdings" pitchFamily="2" charset="2"/>
                <a:buBlip>
                  <a:blip r:embed="rId3"/>
                </a:buBlip>
                <a:defRPr sz="95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Times New Roman" panose="02020603050405020304" pitchFamily="18" charset="0"/>
                </a:defRPr>
              </a:lvl1pPr>
              <a:lvl2pPr marL="742950" indent="-285750" defTabSz="969963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b="1"/>
              </a:lvl2pPr>
              <a:lvl3pPr marL="11477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600"/>
              </a:lvl3pPr>
              <a:lvl4pPr marL="1546225" indent="-228600" defTabSz="969963" fontAlgn="base">
                <a:spcBef>
                  <a:spcPct val="20000"/>
                </a:spcBef>
                <a:spcAft>
                  <a:spcPct val="0"/>
                </a:spcAft>
                <a:buChar char="–"/>
                <a:defRPr sz="1400"/>
              </a:lvl4pPr>
              <a:lvl5pPr marL="19351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200"/>
              </a:lvl5pPr>
              <a:lvl6pPr marL="23923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200"/>
              </a:lvl6pPr>
              <a:lvl7pPr marL="28495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200"/>
              </a:lvl7pPr>
              <a:lvl8pPr marL="33067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200"/>
              </a:lvl8pPr>
              <a:lvl9pPr marL="37639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200"/>
              </a:lvl9pPr>
            </a:lstStyle>
            <a:p>
              <a:pPr marL="0" indent="0">
                <a:buFont typeface="Wingdings" pitchFamily="2" charset="2"/>
                <a:buNone/>
              </a:pPr>
              <a:endParaRPr lang="en-US" sz="1050" b="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086836" y="7385823"/>
              <a:ext cx="314951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Arial Black" panose="020B0A04020102020204" pitchFamily="34" charset="0"/>
                </a:rPr>
                <a:t>Kiran Bhangare</a:t>
              </a:r>
              <a:endParaRPr lang="en-US" sz="1600" b="1" dirty="0">
                <a:latin typeface="Arial Black" panose="020B0A04020102020204" pitchFamily="34" charset="0"/>
              </a:endParaRPr>
            </a:p>
            <a:p>
              <a:r>
                <a:rPr lang="en-US" sz="1100" b="1" i="1" dirty="0">
                  <a:solidFill>
                    <a:schemeClr val="accent1"/>
                  </a:solidFill>
                  <a:latin typeface="Arial Narrow" pitchFamily="34" charset="0"/>
                </a:rPr>
                <a:t>Banking and </a:t>
              </a:r>
              <a:r>
                <a:rPr lang="en-US" sz="1100" b="1" i="1" dirty="0" smtClean="0">
                  <a:solidFill>
                    <a:schemeClr val="accent1"/>
                  </a:solidFill>
                  <a:latin typeface="Arial Narrow" pitchFamily="34" charset="0"/>
                </a:rPr>
                <a:t>Insurance </a:t>
              </a:r>
              <a:r>
                <a:rPr lang="en-US" sz="1100" b="1" i="1" dirty="0">
                  <a:solidFill>
                    <a:schemeClr val="accent1"/>
                  </a:solidFill>
                  <a:latin typeface="Arial Narrow" pitchFamily="34" charset="0"/>
                </a:rPr>
                <a:t>Services </a:t>
              </a:r>
              <a:r>
                <a:rPr lang="en-US" sz="1100" b="1" i="1" dirty="0" smtClean="0">
                  <a:solidFill>
                    <a:schemeClr val="accent1"/>
                  </a:solidFill>
                  <a:latin typeface="Arial Narrow" pitchFamily="34" charset="0"/>
                </a:rPr>
                <a:t>Presales Architect</a:t>
              </a:r>
              <a:endParaRPr lang="en-US" sz="1100" dirty="0" smtClean="0"/>
            </a:p>
            <a:p>
              <a:r>
                <a:rPr lang="en-US" sz="1100" dirty="0" smtClean="0"/>
                <a:t>15 </a:t>
              </a:r>
              <a:r>
                <a:rPr lang="en-US" sz="1100" dirty="0"/>
                <a:t>+years of extensive </a:t>
              </a:r>
              <a:r>
                <a:rPr lang="en-US" sz="1100" dirty="0" smtClean="0"/>
                <a:t>presales and </a:t>
              </a:r>
              <a:r>
                <a:rPr lang="en-US" sz="1100" dirty="0" err="1" smtClean="0"/>
                <a:t>solutioning</a:t>
              </a:r>
              <a:r>
                <a:rPr lang="en-US" sz="1100" dirty="0" smtClean="0"/>
                <a:t> knowledge for Insurance, Banking and Financial services industry. </a:t>
              </a:r>
              <a:r>
                <a:rPr lang="en-US" sz="1100" dirty="0"/>
                <a:t>Experience with a broad range of </a:t>
              </a:r>
              <a:r>
                <a:rPr lang="en-US" sz="1100" dirty="0" smtClean="0"/>
                <a:t> presales process </a:t>
              </a:r>
              <a:r>
                <a:rPr lang="en-US" sz="1100" dirty="0"/>
                <a:t>and </a:t>
              </a:r>
              <a:r>
                <a:rPr lang="en-US" sz="1100" dirty="0" smtClean="0"/>
                <a:t>technology </a:t>
              </a:r>
              <a:r>
                <a:rPr lang="en-US" sz="1100" dirty="0"/>
                <a:t>areas from </a:t>
              </a:r>
              <a:r>
                <a:rPr lang="en-US" sz="1100" dirty="0" smtClean="0"/>
                <a:t>application / infrastructure </a:t>
              </a:r>
              <a:r>
                <a:rPr lang="en-US" sz="1100" dirty="0"/>
                <a:t>through to development both in-house and outsourced via off-shore and near </a:t>
              </a:r>
              <a:r>
                <a:rPr lang="en-US" sz="1100" dirty="0" smtClean="0"/>
                <a:t>shore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77348" y="1532025"/>
            <a:ext cx="3466317" cy="1369606"/>
            <a:chOff x="1462224" y="7385823"/>
            <a:chExt cx="3119175" cy="1369606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 bwMode="auto">
            <a:xfrm>
              <a:off x="1462224" y="7673621"/>
              <a:ext cx="2178541" cy="618825"/>
            </a:xfrm>
            <a:prstGeom prst="roundRect">
              <a:avLst>
                <a:gd name="adj" fmla="val 78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166688" indent="-166688" defTabSz="969963" fontAlgn="base">
                <a:spcBef>
                  <a:spcPts val="0"/>
                </a:spcBef>
                <a:spcAft>
                  <a:spcPts val="0"/>
                </a:spcAft>
                <a:buSzPct val="125000"/>
                <a:buFont typeface="Wingdings" pitchFamily="2" charset="2"/>
                <a:buBlip>
                  <a:blip r:embed="rId3"/>
                </a:buBlip>
                <a:defRPr sz="95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Times New Roman" panose="02020603050405020304" pitchFamily="18" charset="0"/>
                </a:defRPr>
              </a:lvl1pPr>
              <a:lvl2pPr marL="742950" indent="-285750" defTabSz="969963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b="1"/>
              </a:lvl2pPr>
              <a:lvl3pPr marL="11477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600"/>
              </a:lvl3pPr>
              <a:lvl4pPr marL="1546225" indent="-228600" defTabSz="969963" fontAlgn="base">
                <a:spcBef>
                  <a:spcPct val="20000"/>
                </a:spcBef>
                <a:spcAft>
                  <a:spcPct val="0"/>
                </a:spcAft>
                <a:buChar char="–"/>
                <a:defRPr sz="1400"/>
              </a:lvl4pPr>
              <a:lvl5pPr marL="19351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200"/>
              </a:lvl5pPr>
              <a:lvl6pPr marL="23923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200"/>
              </a:lvl6pPr>
              <a:lvl7pPr marL="28495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200"/>
              </a:lvl7pPr>
              <a:lvl8pPr marL="33067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200"/>
              </a:lvl8pPr>
              <a:lvl9pPr marL="37639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200"/>
              </a:lvl9pPr>
            </a:lstStyle>
            <a:p>
              <a:pPr marL="0" indent="0">
                <a:buFont typeface="Wingdings" pitchFamily="2" charset="2"/>
                <a:buNone/>
              </a:pPr>
              <a:endParaRPr lang="en-US" sz="1050" b="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62729" y="7385823"/>
              <a:ext cx="3118670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Arial Black" panose="020B0A04020102020204" pitchFamily="34" charset="0"/>
                </a:rPr>
                <a:t>Vijay Nair</a:t>
              </a:r>
            </a:p>
            <a:p>
              <a:r>
                <a:rPr lang="en-US" sz="1200" b="1" i="1" dirty="0" smtClean="0">
                  <a:solidFill>
                    <a:schemeClr val="accent1"/>
                  </a:solidFill>
                  <a:latin typeface="Arial Narrow" pitchFamily="34" charset="0"/>
                </a:rPr>
                <a:t>Banking and Financial Services Solution Architect</a:t>
              </a:r>
              <a:endParaRPr lang="en-US" sz="1200" b="1" dirty="0" smtClean="0">
                <a:solidFill>
                  <a:schemeClr val="accent1"/>
                </a:solidFill>
                <a:latin typeface="Arial Narrow" panose="020B0606020202030204" pitchFamily="34" charset="0"/>
              </a:endParaRPr>
            </a:p>
            <a:p>
              <a:r>
                <a:rPr lang="en-US" sz="1100" dirty="0" smtClean="0"/>
                <a:t>18 </a:t>
              </a:r>
              <a:r>
                <a:rPr lang="en-US" sz="1100" dirty="0"/>
                <a:t>+years of diverse </a:t>
              </a:r>
              <a:r>
                <a:rPr lang="en-US" sz="1100" dirty="0" smtClean="0"/>
                <a:t>experience into </a:t>
              </a:r>
              <a:r>
                <a:rPr lang="en-US" sz="1100" dirty="0"/>
                <a:t>Banking and Financial Services, </a:t>
              </a:r>
              <a:r>
                <a:rPr lang="en-US" sz="1100" dirty="0" smtClean="0"/>
                <a:t>Technology. He will provide Strategic Leadership and help oversee the program. He has led several strategic initiatives for our Global Fortune 100 customers.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380771" y="1532025"/>
            <a:ext cx="4744429" cy="1708160"/>
            <a:chOff x="1462224" y="7385823"/>
            <a:chExt cx="4287229" cy="1708160"/>
          </a:xfrm>
        </p:grpSpPr>
        <p:sp>
          <p:nvSpPr>
            <p:cNvPr id="75" name="Content Placeholder 2"/>
            <p:cNvSpPr txBox="1">
              <a:spLocks/>
            </p:cNvSpPr>
            <p:nvPr/>
          </p:nvSpPr>
          <p:spPr bwMode="auto">
            <a:xfrm>
              <a:off x="1462224" y="7673621"/>
              <a:ext cx="2178541" cy="618825"/>
            </a:xfrm>
            <a:prstGeom prst="roundRect">
              <a:avLst>
                <a:gd name="adj" fmla="val 78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166688" indent="-166688" defTabSz="969963" fontAlgn="base">
                <a:spcBef>
                  <a:spcPts val="0"/>
                </a:spcBef>
                <a:spcAft>
                  <a:spcPts val="0"/>
                </a:spcAft>
                <a:buSzPct val="125000"/>
                <a:buFont typeface="Wingdings" pitchFamily="2" charset="2"/>
                <a:buBlip>
                  <a:blip r:embed="rId3"/>
                </a:buBlip>
                <a:defRPr sz="95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Times New Roman" panose="02020603050405020304" pitchFamily="18" charset="0"/>
                </a:defRPr>
              </a:lvl1pPr>
              <a:lvl2pPr marL="742950" indent="-285750" defTabSz="969963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b="1"/>
              </a:lvl2pPr>
              <a:lvl3pPr marL="11477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600"/>
              </a:lvl3pPr>
              <a:lvl4pPr marL="1546225" indent="-228600" defTabSz="969963" fontAlgn="base">
                <a:spcBef>
                  <a:spcPct val="20000"/>
                </a:spcBef>
                <a:spcAft>
                  <a:spcPct val="0"/>
                </a:spcAft>
                <a:buChar char="–"/>
                <a:defRPr sz="1400"/>
              </a:lvl4pPr>
              <a:lvl5pPr marL="19351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200"/>
              </a:lvl5pPr>
              <a:lvl6pPr marL="23923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200"/>
              </a:lvl6pPr>
              <a:lvl7pPr marL="28495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200"/>
              </a:lvl7pPr>
              <a:lvl8pPr marL="33067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200"/>
              </a:lvl8pPr>
              <a:lvl9pPr marL="37639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200"/>
              </a:lvl9pPr>
            </a:lstStyle>
            <a:p>
              <a:pPr marL="0" indent="0">
                <a:buFont typeface="Wingdings" pitchFamily="2" charset="2"/>
                <a:buNone/>
              </a:pPr>
              <a:endParaRPr lang="en-US" sz="1050" b="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28785" y="7385823"/>
              <a:ext cx="3720668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latin typeface="Arial Black" panose="020B0A04020102020204" pitchFamily="34" charset="0"/>
                </a:rPr>
                <a:t>Amitsingh</a:t>
              </a:r>
              <a:r>
                <a:rPr lang="en-US" sz="1600" b="1" dirty="0" smtClean="0">
                  <a:latin typeface="Arial Black" panose="020B0A04020102020204" pitchFamily="34" charset="0"/>
                </a:rPr>
                <a:t> Rajput</a:t>
              </a:r>
              <a:endParaRPr lang="en-US" sz="1600" b="1" dirty="0">
                <a:latin typeface="Arial Black" panose="020B0A04020102020204" pitchFamily="34" charset="0"/>
              </a:endParaRPr>
            </a:p>
            <a:p>
              <a:r>
                <a:rPr lang="en-US" sz="1200" b="1" i="1" dirty="0" smtClean="0">
                  <a:solidFill>
                    <a:schemeClr val="accent1"/>
                  </a:solidFill>
                  <a:latin typeface="Arial Narrow" pitchFamily="34" charset="0"/>
                </a:rPr>
                <a:t>Solution Evangelist and Development</a:t>
              </a:r>
              <a:endParaRPr lang="en-US" sz="1200" b="1" i="1" dirty="0">
                <a:solidFill>
                  <a:schemeClr val="accent1"/>
                </a:solidFill>
                <a:latin typeface="Arial Narrow" pitchFamily="34" charset="0"/>
              </a:endParaRPr>
            </a:p>
            <a:p>
              <a:r>
                <a:rPr lang="en-US" sz="1100" dirty="0" smtClean="0"/>
                <a:t>14+ </a:t>
              </a:r>
              <a:r>
                <a:rPr lang="en-US" sz="1100" dirty="0"/>
                <a:t>years of experience </a:t>
              </a:r>
              <a:r>
                <a:rPr lang="en-US" sz="1100" dirty="0" smtClean="0"/>
                <a:t>with </a:t>
              </a:r>
              <a:r>
                <a:rPr lang="en-US" sz="1100" dirty="0"/>
                <a:t>web and software development and </a:t>
              </a:r>
              <a:r>
                <a:rPr lang="en-US" sz="1100" dirty="0" smtClean="0"/>
                <a:t>Management. Significant experience in solution consulting and implementation. Expert </a:t>
              </a:r>
              <a:r>
                <a:rPr lang="en-US" sz="1100" dirty="0"/>
                <a:t>in C#, .NET, and T-SQL with database analysis and design. Solid knowledge in SQL Server RDBMS and developmental tools</a:t>
              </a:r>
              <a:r>
                <a:rPr lang="en-US" sz="1100" dirty="0" smtClean="0"/>
                <a:t>. Proficient </a:t>
              </a:r>
              <a:r>
                <a:rPr lang="en-US" sz="1100" dirty="0"/>
                <a:t>in Dot Net Framework, </a:t>
              </a:r>
              <a:r>
                <a:rPr lang="en-US" sz="1100" dirty="0" err="1"/>
                <a:t>Asp.Net</a:t>
              </a:r>
              <a:r>
                <a:rPr lang="en-US" sz="1100" dirty="0"/>
                <a:t>, C#, Classic Asp, VB and Oracle database</a:t>
              </a:r>
              <a:endParaRPr lang="en-US" sz="1100" dirty="0" smtClean="0">
                <a:latin typeface="Agency FB" panose="020B0503020202020204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07899" y="3661140"/>
            <a:ext cx="3254387" cy="1785104"/>
            <a:chOff x="1462224" y="7385823"/>
            <a:chExt cx="3254387" cy="1785104"/>
          </a:xfrm>
        </p:grpSpPr>
        <p:sp>
          <p:nvSpPr>
            <p:cNvPr id="95" name="Content Placeholder 2"/>
            <p:cNvSpPr txBox="1">
              <a:spLocks/>
            </p:cNvSpPr>
            <p:nvPr/>
          </p:nvSpPr>
          <p:spPr bwMode="auto">
            <a:xfrm>
              <a:off x="1462224" y="7673621"/>
              <a:ext cx="2178541" cy="618825"/>
            </a:xfrm>
            <a:prstGeom prst="roundRect">
              <a:avLst>
                <a:gd name="adj" fmla="val 78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166688" indent="-166688" defTabSz="969963" fontAlgn="base">
                <a:spcBef>
                  <a:spcPts val="0"/>
                </a:spcBef>
                <a:spcAft>
                  <a:spcPts val="0"/>
                </a:spcAft>
                <a:buSzPct val="125000"/>
                <a:buFont typeface="Wingdings" pitchFamily="2" charset="2"/>
                <a:buBlip>
                  <a:blip r:embed="rId3"/>
                </a:buBlip>
                <a:defRPr sz="95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Times New Roman" panose="02020603050405020304" pitchFamily="18" charset="0"/>
                </a:defRPr>
              </a:lvl1pPr>
              <a:lvl2pPr marL="742950" indent="-285750" defTabSz="969963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b="1"/>
              </a:lvl2pPr>
              <a:lvl3pPr marL="11477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600"/>
              </a:lvl3pPr>
              <a:lvl4pPr marL="1546225" indent="-228600" defTabSz="969963" fontAlgn="base">
                <a:spcBef>
                  <a:spcPct val="20000"/>
                </a:spcBef>
                <a:spcAft>
                  <a:spcPct val="0"/>
                </a:spcAft>
                <a:buChar char="–"/>
                <a:defRPr sz="1400"/>
              </a:lvl4pPr>
              <a:lvl5pPr marL="19351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200"/>
              </a:lvl5pPr>
              <a:lvl6pPr marL="23923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200"/>
              </a:lvl6pPr>
              <a:lvl7pPr marL="28495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200"/>
              </a:lvl7pPr>
              <a:lvl8pPr marL="33067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200"/>
              </a:lvl8pPr>
              <a:lvl9pPr marL="3763963" indent="-228600" defTabSz="969963" fontAlgn="base">
                <a:spcBef>
                  <a:spcPct val="20000"/>
                </a:spcBef>
                <a:spcAft>
                  <a:spcPct val="0"/>
                </a:spcAft>
                <a:buChar char="•"/>
                <a:defRPr sz="1200"/>
              </a:lvl9pPr>
            </a:lstStyle>
            <a:p>
              <a:pPr marL="0" indent="0">
                <a:buFont typeface="Wingdings" pitchFamily="2" charset="2"/>
                <a:buNone/>
              </a:pPr>
              <a:endParaRPr lang="en-US" sz="1050" b="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462729" y="7385823"/>
              <a:ext cx="3253882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Arial Black" panose="020B0A04020102020204" pitchFamily="34" charset="0"/>
                </a:rPr>
                <a:t>Ajit Nair</a:t>
              </a:r>
              <a:endParaRPr lang="en-US" sz="1600" b="1" dirty="0">
                <a:latin typeface="Arial Black" panose="020B0A04020102020204" pitchFamily="34" charset="0"/>
              </a:endParaRPr>
            </a:p>
            <a:p>
              <a:r>
                <a:rPr lang="en-US" sz="1200" b="1" i="1" dirty="0" smtClean="0">
                  <a:solidFill>
                    <a:schemeClr val="accent1"/>
                  </a:solidFill>
                  <a:latin typeface="Arial Narrow" pitchFamily="34" charset="0"/>
                </a:rPr>
                <a:t>Alliances and Partnerships</a:t>
              </a:r>
              <a:endParaRPr lang="en-US" sz="1200" b="1" i="1" dirty="0">
                <a:solidFill>
                  <a:schemeClr val="accent1"/>
                </a:solidFill>
                <a:latin typeface="Arial Narrow" pitchFamily="34" charset="0"/>
              </a:endParaRPr>
            </a:p>
            <a:p>
              <a:r>
                <a:rPr lang="en-US" sz="1100" dirty="0" smtClean="0"/>
                <a:t>18+ </a:t>
              </a:r>
              <a:r>
                <a:rPr lang="en-US" sz="1100" dirty="0"/>
                <a:t>years of </a:t>
              </a:r>
              <a:r>
                <a:rPr lang="en-US" sz="1100" dirty="0" smtClean="0"/>
                <a:t>experience </a:t>
              </a:r>
              <a:r>
                <a:rPr lang="en-US" sz="1100" dirty="0"/>
                <a:t>within the business and IT </a:t>
              </a:r>
              <a:r>
                <a:rPr lang="en-US" sz="1100" dirty="0" smtClean="0"/>
                <a:t>organization. Strategic Alliance and Partnerships experience for over 5+ years.  Hands on experience </a:t>
              </a:r>
              <a:r>
                <a:rPr lang="en-US" sz="1100" dirty="0"/>
                <a:t>as a software professional with in-depth understanding of Software Development Life </a:t>
              </a:r>
              <a:r>
                <a:rPr lang="en-US" sz="1100" dirty="0" smtClean="0"/>
                <a:t>Cycle.</a:t>
              </a:r>
            </a:p>
            <a:p>
              <a:endParaRPr lang="en-US" sz="1600" b="1" dirty="0">
                <a:latin typeface="Arial Black" panose="020B0A04020102020204" pitchFamily="34" charset="0"/>
              </a:endParaRPr>
            </a:p>
          </p:txBody>
        </p:sp>
      </p:grpSp>
      <p:pic>
        <p:nvPicPr>
          <p:cNvPr id="36866" name="Picture 2" descr="image being cropp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995" y="3616626"/>
            <a:ext cx="669925" cy="84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 descr="Vijay Nai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4" y="1507460"/>
            <a:ext cx="740086" cy="74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Picture 6" descr="Ajit Nai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36" y="3734894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2" name="Picture 8" descr="https://scontent.fbom1-2.fna.fbcdn.net/v/t1.0-0/p206x206/13006747_10207842143162927_4241267360679071487_n.jpg?oh=556ad062a8a8f552e9f170bb536cdb84&amp;oe=599292A0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39" t="4948" r="16644" b="7779"/>
          <a:stretch/>
        </p:blipFill>
        <p:spPr bwMode="auto">
          <a:xfrm>
            <a:off x="6254995" y="1502609"/>
            <a:ext cx="596468" cy="74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65126"/>
            <a:ext cx="11277600" cy="727076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gray">
          <a:xfrm rot="5400000">
            <a:off x="4633234" y="2743795"/>
            <a:ext cx="1752600" cy="685800"/>
          </a:xfrm>
          <a:prstGeom prst="triangle">
            <a:avLst>
              <a:gd name="adj" fmla="val 50000"/>
            </a:avLst>
          </a:prstGeom>
          <a:solidFill>
            <a:schemeClr val="tx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499322" y="1687637"/>
            <a:ext cx="3416300" cy="688975"/>
            <a:chOff x="720" y="1392"/>
            <a:chExt cx="4058" cy="480"/>
          </a:xfrm>
          <a:solidFill>
            <a:schemeClr val="accent6"/>
          </a:solidFill>
        </p:grpSpPr>
        <p:sp>
          <p:nvSpPr>
            <p:cNvPr id="12293" name="AutoShape 5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94" name="Group 6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12295" name="AutoShape 7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6" name="AutoShape 8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97" name="Group 9"/>
          <p:cNvGrpSpPr>
            <a:grpSpLocks/>
          </p:cNvGrpSpPr>
          <p:nvPr/>
        </p:nvGrpSpPr>
        <p:grpSpPr bwMode="auto">
          <a:xfrm>
            <a:off x="1499322" y="2476624"/>
            <a:ext cx="3416300" cy="688975"/>
            <a:chOff x="720" y="1392"/>
            <a:chExt cx="4058" cy="4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298" name="AutoShape 10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99" name="Group 11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12300" name="AutoShape 12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1" name="AutoShape 13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302" name="Group 14"/>
          <p:cNvGrpSpPr>
            <a:grpSpLocks/>
          </p:cNvGrpSpPr>
          <p:nvPr/>
        </p:nvGrpSpPr>
        <p:grpSpPr bwMode="auto">
          <a:xfrm>
            <a:off x="1499322" y="3257674"/>
            <a:ext cx="3416300" cy="688975"/>
            <a:chOff x="720" y="1392"/>
            <a:chExt cx="4058" cy="480"/>
          </a:xfrm>
          <a:solidFill>
            <a:schemeClr val="accent2"/>
          </a:solidFill>
        </p:grpSpPr>
        <p:sp>
          <p:nvSpPr>
            <p:cNvPr id="12303" name="AutoShape 15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04" name="Group 16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12305" name="AutoShape 17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AutoShape 18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307" name="Text Box 19"/>
          <p:cNvSpPr txBox="1">
            <a:spLocks noChangeArrowheads="1"/>
          </p:cNvSpPr>
          <p:nvPr/>
        </p:nvSpPr>
        <p:spPr bwMode="gray">
          <a:xfrm>
            <a:off x="1554885" y="1742733"/>
            <a:ext cx="3276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FFFFFF"/>
                </a:solidFill>
              </a:rPr>
              <a:t>Faster Customer  / Collection Agent Onboarding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gray">
          <a:xfrm>
            <a:off x="1562822" y="2598862"/>
            <a:ext cx="3276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FFFFFF"/>
                </a:solidFill>
              </a:rPr>
              <a:t>Higher Accuracy and Efficiency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gray">
          <a:xfrm>
            <a:off x="1499050" y="3297226"/>
            <a:ext cx="3276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FFFFFF"/>
                </a:solidFill>
              </a:rPr>
              <a:t>Improved Customer Service: Retail, Agents and Corporate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black">
          <a:xfrm>
            <a:off x="6058622" y="1545400"/>
            <a:ext cx="3517628" cy="426329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noAutofit/>
          </a:bodyPr>
          <a:lstStyle/>
          <a:p>
            <a:pPr marL="285750" indent="-285750" eaLnBrk="0" hangingPunct="0">
              <a:lnSpc>
                <a:spcPct val="110000"/>
              </a:lnSpc>
              <a:spcBef>
                <a:spcPts val="3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00000"/>
                </a:solidFill>
              </a:rPr>
              <a:t>Faster Time to Market </a:t>
            </a:r>
            <a:r>
              <a:rPr lang="en-US" sz="1600" dirty="0" smtClean="0">
                <a:solidFill>
                  <a:srgbClr val="000000"/>
                </a:solidFill>
              </a:rPr>
              <a:t>with reduced customer and service provider (collection agent) onboarding</a:t>
            </a:r>
          </a:p>
          <a:p>
            <a:pPr marL="285750" indent="-285750" eaLnBrk="0" hangingPunct="0">
              <a:lnSpc>
                <a:spcPct val="110000"/>
              </a:lnSpc>
              <a:spcBef>
                <a:spcPts val="3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00000"/>
                </a:solidFill>
              </a:rPr>
              <a:t>Flexible and </a:t>
            </a:r>
            <a:r>
              <a:rPr lang="en-US" sz="1600" b="1" u="sng" dirty="0">
                <a:solidFill>
                  <a:srgbClr val="000000"/>
                </a:solidFill>
              </a:rPr>
              <a:t>faster way </a:t>
            </a:r>
            <a:r>
              <a:rPr lang="en-US" sz="1600" b="1" u="sng" dirty="0" smtClean="0">
                <a:solidFill>
                  <a:srgbClr val="000000"/>
                </a:solidFill>
              </a:rPr>
              <a:t>for cash collection </a:t>
            </a:r>
            <a:r>
              <a:rPr lang="en-US" sz="1600" dirty="0" smtClean="0">
                <a:solidFill>
                  <a:srgbClr val="000000"/>
                </a:solidFill>
              </a:rPr>
              <a:t>– </a:t>
            </a:r>
            <a:r>
              <a:rPr lang="en-US" sz="1600" dirty="0">
                <a:solidFill>
                  <a:srgbClr val="000000"/>
                </a:solidFill>
              </a:rPr>
              <a:t>Banks, </a:t>
            </a:r>
            <a:r>
              <a:rPr lang="en-US" sz="1600" dirty="0" smtClean="0">
                <a:solidFill>
                  <a:srgbClr val="000000"/>
                </a:solidFill>
              </a:rPr>
              <a:t>Collection Agents, Retail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dirty="0" smtClean="0">
                <a:solidFill>
                  <a:srgbClr val="000000"/>
                </a:solidFill>
              </a:rPr>
              <a:t>Corporate customers</a:t>
            </a:r>
          </a:p>
          <a:p>
            <a:pPr marL="285750" indent="-285750" eaLnBrk="0" hangingPunct="0">
              <a:lnSpc>
                <a:spcPct val="110000"/>
              </a:lnSpc>
              <a:spcBef>
                <a:spcPts val="3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00000"/>
                </a:solidFill>
              </a:rPr>
              <a:t>Improved productivity and accuracy</a:t>
            </a:r>
            <a:r>
              <a:rPr lang="en-US" sz="1600" u="sng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through </a:t>
            </a:r>
            <a:r>
              <a:rPr lang="en-US" sz="1600" dirty="0" err="1" smtClean="0">
                <a:solidFill>
                  <a:srgbClr val="000000"/>
                </a:solidFill>
              </a:rPr>
              <a:t>Rupic’s</a:t>
            </a:r>
            <a:r>
              <a:rPr lang="en-US" sz="1600" dirty="0" smtClean="0">
                <a:solidFill>
                  <a:srgbClr val="000000"/>
                </a:solidFill>
              </a:rPr>
              <a:t> cash collection </a:t>
            </a:r>
            <a:r>
              <a:rPr lang="en-US" sz="1600" dirty="0" smtClean="0">
                <a:solidFill>
                  <a:srgbClr val="000000"/>
                </a:solidFill>
              </a:rPr>
              <a:t>module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285750" indent="-285750" eaLnBrk="0" hangingPunct="0">
              <a:lnSpc>
                <a:spcPct val="110000"/>
              </a:lnSpc>
              <a:spcBef>
                <a:spcPts val="3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00000"/>
                </a:solidFill>
              </a:rPr>
              <a:t>Convenient</a:t>
            </a:r>
            <a:r>
              <a:rPr lang="en-US" sz="1600" b="1" u="sng" dirty="0">
                <a:solidFill>
                  <a:srgbClr val="000000"/>
                </a:solidFill>
              </a:rPr>
              <a:t>, </a:t>
            </a:r>
            <a:r>
              <a:rPr lang="en-US" sz="1600" b="1" u="sng" dirty="0" smtClean="0">
                <a:solidFill>
                  <a:srgbClr val="000000"/>
                </a:solidFill>
              </a:rPr>
              <a:t>safe and secure solution</a:t>
            </a:r>
            <a:r>
              <a:rPr lang="en-US" sz="1600" dirty="0" smtClean="0">
                <a:solidFill>
                  <a:srgbClr val="000000"/>
                </a:solidFill>
              </a:rPr>
              <a:t> – Doorstep collection, 2FA authentication mechanism, data security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black">
          <a:xfrm>
            <a:off x="990600" y="5910425"/>
            <a:ext cx="10058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buClr>
                <a:srgbClr val="D7181F"/>
              </a:buClr>
              <a:buFont typeface="Wingdings" panose="05000000000000000000" pitchFamily="2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“Flexible, Secure and Faster Cash Collection through Rupic”</a:t>
            </a:r>
            <a:endParaRPr lang="en-US" sz="2000" b="1" i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19890" y="1066800"/>
            <a:ext cx="2392001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2400" b="1" u="sng" dirty="0" smtClean="0">
                <a:solidFill>
                  <a:srgbClr val="A50021"/>
                </a:solidFill>
              </a:rPr>
              <a:t>Business Need</a:t>
            </a:r>
            <a:endParaRPr lang="en-US" sz="2400" b="1" u="sng" dirty="0">
              <a:solidFill>
                <a:srgbClr val="A5002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57471" y="1102272"/>
            <a:ext cx="3719929" cy="467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2400" b="1" u="sng" dirty="0" smtClean="0">
                <a:solidFill>
                  <a:srgbClr val="00B050"/>
                </a:solidFill>
              </a:rPr>
              <a:t>Rupic Value Proposition</a:t>
            </a:r>
            <a:endParaRPr lang="en-US" sz="2400" b="1" u="sng" dirty="0">
              <a:solidFill>
                <a:srgbClr val="00B050"/>
              </a:solidFill>
            </a:endParaRPr>
          </a:p>
        </p:txBody>
      </p:sp>
      <p:grpSp>
        <p:nvGrpSpPr>
          <p:cNvPr id="30" name="Group 14"/>
          <p:cNvGrpSpPr>
            <a:grpSpLocks/>
          </p:cNvGrpSpPr>
          <p:nvPr/>
        </p:nvGrpSpPr>
        <p:grpSpPr bwMode="auto">
          <a:xfrm>
            <a:off x="1507741" y="4038724"/>
            <a:ext cx="3416300" cy="688975"/>
            <a:chOff x="720" y="1392"/>
            <a:chExt cx="4058" cy="480"/>
          </a:xfrm>
          <a:solidFill>
            <a:srgbClr val="000066"/>
          </a:solidFill>
        </p:grpSpPr>
        <p:sp>
          <p:nvSpPr>
            <p:cNvPr id="31" name="AutoShape 15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</a:endParaRPr>
            </a:p>
          </p:txBody>
        </p:sp>
        <p:grpSp>
          <p:nvGrpSpPr>
            <p:cNvPr id="32" name="Group 16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33" name="AutoShape 17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18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" name="Text Box 21"/>
          <p:cNvSpPr txBox="1">
            <a:spLocks noChangeArrowheads="1"/>
          </p:cNvSpPr>
          <p:nvPr/>
        </p:nvSpPr>
        <p:spPr bwMode="gray">
          <a:xfrm>
            <a:off x="1577591" y="4193935"/>
            <a:ext cx="3276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FFFFFF"/>
                </a:solidFill>
              </a:rPr>
              <a:t>Audit Trail and Reconciliation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4741" y="1042252"/>
            <a:ext cx="9067800" cy="7467600"/>
            <a:chOff x="954741" y="1042252"/>
            <a:chExt cx="9067800" cy="7467600"/>
          </a:xfrm>
        </p:grpSpPr>
        <p:sp>
          <p:nvSpPr>
            <p:cNvPr id="5" name="Chord 4"/>
            <p:cNvSpPr/>
            <p:nvPr/>
          </p:nvSpPr>
          <p:spPr>
            <a:xfrm rot="6743582">
              <a:off x="1943205" y="1042252"/>
              <a:ext cx="7467600" cy="7467600"/>
            </a:xfrm>
            <a:prstGeom prst="chord">
              <a:avLst/>
            </a:prstGeom>
            <a:solidFill>
              <a:srgbClr val="B9D4ED"/>
            </a:solidFill>
            <a:ln w="139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hord 5"/>
            <p:cNvSpPr/>
            <p:nvPr/>
          </p:nvSpPr>
          <p:spPr>
            <a:xfrm rot="6743582">
              <a:off x="3694696" y="2349942"/>
              <a:ext cx="3968937" cy="3968937"/>
            </a:xfrm>
            <a:prstGeom prst="chord">
              <a:avLst/>
            </a:prstGeom>
            <a:solidFill>
              <a:schemeClr val="bg1"/>
            </a:solidFill>
            <a:ln w="263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54741" y="5235388"/>
              <a:ext cx="9067800" cy="106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87125" y="4205597"/>
              <a:ext cx="158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 </a:t>
              </a:r>
              <a:r>
                <a:rPr lang="en-US" b="1" dirty="0" smtClean="0"/>
                <a:t>OnBoarding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92041" y="2524497"/>
              <a:ext cx="1582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Authentication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31453" y="1742763"/>
              <a:ext cx="2583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Service Management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88786" y="4369891"/>
              <a:ext cx="158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Reporting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83823" y="2706469"/>
              <a:ext cx="1582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System Admin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r="12935"/>
            <a:stretch/>
          </p:blipFill>
          <p:spPr>
            <a:xfrm>
              <a:off x="4370992" y="3662816"/>
              <a:ext cx="2835965" cy="1085562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35842" name="Picture 2" descr="http://superpixel.com/wp-content/uploads/2015/12/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611" y="1958788"/>
              <a:ext cx="644044" cy="639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44" name="Picture 4" descr="http://deepark.in/images/mgmt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041" y="3630217"/>
              <a:ext cx="648586" cy="648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46" name="Picture 6" descr="https://cdn2.iconfinder.com/data/icons/perfect-flat-icons-2/512/Schedule_scheduled_tasks_calendar_list_fold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9739" y="1122087"/>
              <a:ext cx="654531" cy="654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50" name="Picture 10" descr="https://cdn4.iconfinder.com/data/icons/project-document-std-pack-4/512/options-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8229" y="2164357"/>
              <a:ext cx="595900" cy="59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52" name="Picture 12" descr="https://www.ipcc.gov.uk/sites/all/themes/ipcc_omega_theme/images/icons/investigations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4296" y="3817009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ounded Rectangle 13"/>
            <p:cNvSpPr/>
            <p:nvPr/>
          </p:nvSpPr>
          <p:spPr>
            <a:xfrm>
              <a:off x="1444522" y="5334766"/>
              <a:ext cx="1676400" cy="803739"/>
            </a:xfrm>
            <a:prstGeom prst="roundRect">
              <a:avLst>
                <a:gd name="adj" fmla="val 12283"/>
              </a:avLst>
            </a:prstGeom>
            <a:solidFill>
              <a:srgbClr val="FABE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635458" y="5334766"/>
              <a:ext cx="1676400" cy="803739"/>
            </a:xfrm>
            <a:prstGeom prst="roundRect">
              <a:avLst>
                <a:gd name="adj" fmla="val 12283"/>
              </a:avLst>
            </a:prstGeom>
            <a:solidFill>
              <a:srgbClr val="FABE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Schedule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826394" y="5334766"/>
              <a:ext cx="1676400" cy="803739"/>
            </a:xfrm>
            <a:prstGeom prst="roundRect">
              <a:avLst>
                <a:gd name="adj" fmla="val 12283"/>
              </a:avLst>
            </a:prstGeom>
            <a:solidFill>
              <a:srgbClr val="FABE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017329" y="5334766"/>
              <a:ext cx="1676400" cy="803739"/>
            </a:xfrm>
            <a:prstGeom prst="roundRect">
              <a:avLst>
                <a:gd name="adj" fmla="val 12283"/>
              </a:avLst>
            </a:prstGeom>
            <a:solidFill>
              <a:srgbClr val="FABE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Collect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87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Overview:: What Next</a:t>
            </a:r>
            <a:endParaRPr lang="en-US" dirty="0"/>
          </a:p>
        </p:txBody>
      </p:sp>
      <p:sp>
        <p:nvSpPr>
          <p:cNvPr id="46" name="Rectangle 27"/>
          <p:cNvSpPr>
            <a:spLocks noChangeArrowheads="1"/>
          </p:cNvSpPr>
          <p:nvPr/>
        </p:nvSpPr>
        <p:spPr bwMode="black">
          <a:xfrm>
            <a:off x="723900" y="5887716"/>
            <a:ext cx="1005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buClr>
                <a:srgbClr val="D7181F"/>
              </a:buClr>
              <a:buFont typeface="Wingdings" panose="05000000000000000000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“Future is Digital through Rupic”</a:t>
            </a:r>
            <a:endParaRPr lang="en-US" sz="2400" b="1" i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9655" y="1066800"/>
            <a:ext cx="11317663" cy="4538662"/>
            <a:chOff x="249655" y="1066800"/>
            <a:chExt cx="11317663" cy="4538662"/>
          </a:xfrm>
        </p:grpSpPr>
        <p:grpSp>
          <p:nvGrpSpPr>
            <p:cNvPr id="16387" name="Group 3"/>
            <p:cNvGrpSpPr>
              <a:grpSpLocks/>
            </p:cNvGrpSpPr>
            <p:nvPr/>
          </p:nvGrpSpPr>
          <p:grpSpPr bwMode="auto">
            <a:xfrm>
              <a:off x="5582443" y="3452813"/>
              <a:ext cx="5056188" cy="923925"/>
              <a:chOff x="1267" y="2532"/>
              <a:chExt cx="3185" cy="582"/>
            </a:xfrm>
          </p:grpSpPr>
          <p:sp>
            <p:nvSpPr>
              <p:cNvPr id="16388" name="AutoShape 4"/>
              <p:cNvSpPr>
                <a:spLocks noChangeArrowheads="1"/>
              </p:cNvSpPr>
              <p:nvPr/>
            </p:nvSpPr>
            <p:spPr bwMode="ltGray">
              <a:xfrm>
                <a:off x="1267" y="2532"/>
                <a:ext cx="3185" cy="58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scene3d>
                <a:camera prst="legacyPerspectiveBottom"/>
                <a:lightRig rig="legacyNormal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80808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6389" name="Line 5"/>
              <p:cNvSpPr>
                <a:spLocks noChangeShapeType="1"/>
              </p:cNvSpPr>
              <p:nvPr/>
            </p:nvSpPr>
            <p:spPr bwMode="ltGray">
              <a:xfrm>
                <a:off x="1412" y="3111"/>
                <a:ext cx="2950" cy="0"/>
              </a:xfrm>
              <a:prstGeom prst="line">
                <a:avLst/>
              </a:prstGeom>
              <a:noFill/>
              <a:ln w="3175">
                <a:solidFill>
                  <a:srgbClr val="FFFFFF">
                    <a:alpha val="14999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ltGray">
              <a:xfrm>
                <a:off x="1418" y="2532"/>
                <a:ext cx="2950" cy="0"/>
              </a:xfrm>
              <a:prstGeom prst="line">
                <a:avLst/>
              </a:prstGeom>
              <a:noFill/>
              <a:ln w="3175">
                <a:solidFill>
                  <a:srgbClr val="FFFFFF">
                    <a:alpha val="25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1" name="Group 7"/>
            <p:cNvGrpSpPr>
              <a:grpSpLocks/>
            </p:cNvGrpSpPr>
            <p:nvPr/>
          </p:nvGrpSpPr>
          <p:grpSpPr bwMode="auto">
            <a:xfrm>
              <a:off x="5657056" y="4549776"/>
              <a:ext cx="5084762" cy="923925"/>
              <a:chOff x="1314" y="3282"/>
              <a:chExt cx="3203" cy="582"/>
            </a:xfrm>
          </p:grpSpPr>
          <p:sp>
            <p:nvSpPr>
              <p:cNvPr id="16392" name="AutoShape 8"/>
              <p:cNvSpPr>
                <a:spLocks noChangeArrowheads="1"/>
              </p:cNvSpPr>
              <p:nvPr/>
            </p:nvSpPr>
            <p:spPr bwMode="gray">
              <a:xfrm>
                <a:off x="1314" y="3282"/>
                <a:ext cx="3203" cy="58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2">
                      <a:gamma/>
                      <a:shade val="66275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scene3d>
                <a:camera prst="legacyPerspectiveBottom"/>
                <a:lightRig rig="legacyNormal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  <a:contourClr>
                  <a:schemeClr val="accent2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80808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6393" name="Line 9"/>
              <p:cNvSpPr>
                <a:spLocks noChangeShapeType="1"/>
              </p:cNvSpPr>
              <p:nvPr/>
            </p:nvSpPr>
            <p:spPr bwMode="gray">
              <a:xfrm>
                <a:off x="1392" y="3861"/>
                <a:ext cx="2950" cy="0"/>
              </a:xfrm>
              <a:prstGeom prst="line">
                <a:avLst/>
              </a:prstGeom>
              <a:noFill/>
              <a:ln w="3175">
                <a:solidFill>
                  <a:srgbClr val="FFFFFF">
                    <a:alpha val="14999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4" name="Line 10"/>
              <p:cNvSpPr>
                <a:spLocks noChangeShapeType="1"/>
              </p:cNvSpPr>
              <p:nvPr/>
            </p:nvSpPr>
            <p:spPr bwMode="gray">
              <a:xfrm>
                <a:off x="1407" y="3282"/>
                <a:ext cx="2950" cy="0"/>
              </a:xfrm>
              <a:prstGeom prst="line">
                <a:avLst/>
              </a:prstGeom>
              <a:noFill/>
              <a:ln w="3175">
                <a:solidFill>
                  <a:srgbClr val="FFFFFF">
                    <a:alpha val="25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5" name="Group 11"/>
            <p:cNvGrpSpPr>
              <a:grpSpLocks/>
            </p:cNvGrpSpPr>
            <p:nvPr/>
          </p:nvGrpSpPr>
          <p:grpSpPr bwMode="auto">
            <a:xfrm>
              <a:off x="5657056" y="2339976"/>
              <a:ext cx="5084762" cy="923925"/>
              <a:chOff x="1314" y="1782"/>
              <a:chExt cx="3203" cy="582"/>
            </a:xfrm>
          </p:grpSpPr>
          <p:sp>
            <p:nvSpPr>
              <p:cNvPr id="16396" name="AutoShape 12"/>
              <p:cNvSpPr>
                <a:spLocks noChangeArrowheads="1"/>
              </p:cNvSpPr>
              <p:nvPr/>
            </p:nvSpPr>
            <p:spPr bwMode="gray">
              <a:xfrm>
                <a:off x="1314" y="1782"/>
                <a:ext cx="3203" cy="58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1">
                      <a:gamma/>
                      <a:shade val="6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>
                <a:noFill/>
              </a:ln>
              <a:effectLst/>
              <a:scene3d>
                <a:camera prst="legacyPerspectiveBottom"/>
                <a:lightRig rig="legacyNormal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80808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6397" name="Line 13"/>
              <p:cNvSpPr>
                <a:spLocks noChangeShapeType="1"/>
              </p:cNvSpPr>
              <p:nvPr/>
            </p:nvSpPr>
            <p:spPr bwMode="gray">
              <a:xfrm>
                <a:off x="1418" y="2361"/>
                <a:ext cx="2950" cy="0"/>
              </a:xfrm>
              <a:prstGeom prst="line">
                <a:avLst/>
              </a:prstGeom>
              <a:noFill/>
              <a:ln w="3175">
                <a:solidFill>
                  <a:srgbClr val="FFFFFF">
                    <a:alpha val="14999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Line 14"/>
              <p:cNvSpPr>
                <a:spLocks noChangeShapeType="1"/>
              </p:cNvSpPr>
              <p:nvPr/>
            </p:nvSpPr>
            <p:spPr bwMode="gray">
              <a:xfrm>
                <a:off x="1392" y="1784"/>
                <a:ext cx="2950" cy="0"/>
              </a:xfrm>
              <a:prstGeom prst="line">
                <a:avLst/>
              </a:prstGeom>
              <a:noFill/>
              <a:ln w="3175">
                <a:solidFill>
                  <a:srgbClr val="FFFFFF">
                    <a:alpha val="14999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9" name="Group 15"/>
            <p:cNvGrpSpPr>
              <a:grpSpLocks/>
            </p:cNvGrpSpPr>
            <p:nvPr/>
          </p:nvGrpSpPr>
          <p:grpSpPr bwMode="auto">
            <a:xfrm>
              <a:off x="5563394" y="1235076"/>
              <a:ext cx="5027613" cy="923925"/>
              <a:chOff x="1255" y="1050"/>
              <a:chExt cx="3167" cy="582"/>
            </a:xfrm>
          </p:grpSpPr>
          <p:sp>
            <p:nvSpPr>
              <p:cNvPr id="16400" name="AutoShape 16"/>
              <p:cNvSpPr>
                <a:spLocks noChangeArrowheads="1"/>
              </p:cNvSpPr>
              <p:nvPr/>
            </p:nvSpPr>
            <p:spPr bwMode="ltGray">
              <a:xfrm>
                <a:off x="1255" y="1050"/>
                <a:ext cx="3167" cy="58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scene3d>
                <a:camera prst="legacyPerspectiveBottom"/>
                <a:lightRig rig="legacyNormal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folHlink"/>
                </a:extrusionClr>
                <a:contourClr>
                  <a:schemeClr val="folHlink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80808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6401" name="Line 17"/>
              <p:cNvSpPr>
                <a:spLocks noChangeShapeType="1"/>
              </p:cNvSpPr>
              <p:nvPr/>
            </p:nvSpPr>
            <p:spPr bwMode="ltGray">
              <a:xfrm>
                <a:off x="1392" y="1632"/>
                <a:ext cx="2950" cy="0"/>
              </a:xfrm>
              <a:prstGeom prst="line">
                <a:avLst/>
              </a:prstGeom>
              <a:noFill/>
              <a:ln w="3175">
                <a:solidFill>
                  <a:srgbClr val="FFFFFF">
                    <a:alpha val="14999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2" name="Line 18"/>
              <p:cNvSpPr>
                <a:spLocks noChangeShapeType="1"/>
              </p:cNvSpPr>
              <p:nvPr/>
            </p:nvSpPr>
            <p:spPr bwMode="ltGray">
              <a:xfrm>
                <a:off x="1392" y="1052"/>
                <a:ext cx="2950" cy="0"/>
              </a:xfrm>
              <a:prstGeom prst="line">
                <a:avLst/>
              </a:prstGeom>
              <a:noFill/>
              <a:ln w="3175">
                <a:solidFill>
                  <a:srgbClr val="FFFFFF">
                    <a:alpha val="25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03" name="Text Box 4"/>
            <p:cNvSpPr txBox="1">
              <a:spLocks noChangeArrowheads="1"/>
            </p:cNvSpPr>
            <p:nvPr/>
          </p:nvSpPr>
          <p:spPr bwMode="black">
            <a:xfrm>
              <a:off x="5871369" y="1397001"/>
              <a:ext cx="457041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sz="1600" b="1" dirty="0" smtClean="0">
                  <a:solidFill>
                    <a:srgbClr val="F8F8F8"/>
                  </a:solidFill>
                  <a:cs typeface="Arial" panose="020B0604020202020204" pitchFamily="34" charset="0"/>
                </a:rPr>
                <a:t>On Demand </a:t>
              </a:r>
              <a:r>
                <a:rPr lang="en-US" sz="1600" b="1" dirty="0">
                  <a:solidFill>
                    <a:srgbClr val="F8F8F8"/>
                  </a:solidFill>
                  <a:cs typeface="Arial" panose="020B0604020202020204" pitchFamily="34" charset="0"/>
                </a:rPr>
                <a:t>- request for </a:t>
              </a:r>
              <a:r>
                <a:rPr lang="en-US" sz="1600" b="1" dirty="0" smtClean="0">
                  <a:solidFill>
                    <a:srgbClr val="F8F8F8"/>
                  </a:solidFill>
                  <a:cs typeface="Arial" panose="020B0604020202020204" pitchFamily="34" charset="0"/>
                </a:rPr>
                <a:t>cash / </a:t>
              </a:r>
              <a:r>
                <a:rPr lang="en-US" sz="1600" b="1" dirty="0" err="1" smtClean="0">
                  <a:solidFill>
                    <a:srgbClr val="F8F8F8"/>
                  </a:solidFill>
                  <a:cs typeface="Arial" panose="020B0604020202020204" pitchFamily="34" charset="0"/>
                </a:rPr>
                <a:t>cheque</a:t>
              </a:r>
              <a:r>
                <a:rPr lang="en-US" sz="1600" b="1" dirty="0" smtClean="0">
                  <a:solidFill>
                    <a:srgbClr val="F8F8F8"/>
                  </a:solidFill>
                  <a:cs typeface="Arial" panose="020B0604020202020204" pitchFamily="34" charset="0"/>
                </a:rPr>
                <a:t> </a:t>
              </a:r>
              <a:r>
                <a:rPr lang="en-US" sz="1600" b="1" dirty="0">
                  <a:solidFill>
                    <a:srgbClr val="F8F8F8"/>
                  </a:solidFill>
                  <a:cs typeface="Arial" panose="020B0604020202020204" pitchFamily="34" charset="0"/>
                </a:rPr>
                <a:t>collection </a:t>
              </a:r>
              <a:r>
                <a:rPr lang="en-US" sz="1600" b="1" dirty="0" smtClean="0">
                  <a:solidFill>
                    <a:srgbClr val="F8F8F8"/>
                  </a:solidFill>
                  <a:cs typeface="Arial" panose="020B0604020202020204" pitchFamily="34" charset="0"/>
                </a:rPr>
                <a:t>anytime / anywhere </a:t>
              </a:r>
              <a:endParaRPr lang="en-US" sz="1600" b="1" dirty="0">
                <a:solidFill>
                  <a:srgbClr val="F8F8F8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404" name="Text Box 11"/>
            <p:cNvSpPr txBox="1">
              <a:spLocks noChangeArrowheads="1"/>
            </p:cNvSpPr>
            <p:nvPr/>
          </p:nvSpPr>
          <p:spPr bwMode="gray">
            <a:xfrm>
              <a:off x="5830094" y="2486026"/>
              <a:ext cx="457041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sz="1600" b="1" dirty="0" smtClean="0">
                  <a:solidFill>
                    <a:srgbClr val="F8F8F8"/>
                  </a:solidFill>
                  <a:cs typeface="Arial" panose="020B0604020202020204" pitchFamily="34" charset="0"/>
                </a:rPr>
                <a:t>Automatic allocation of collection agent using location based APIs, GPS</a:t>
              </a:r>
              <a:endParaRPr lang="en-US" sz="1600" b="1" dirty="0">
                <a:solidFill>
                  <a:srgbClr val="F8F8F8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405" name="Text Box 18"/>
            <p:cNvSpPr txBox="1">
              <a:spLocks noChangeArrowheads="1"/>
            </p:cNvSpPr>
            <p:nvPr/>
          </p:nvSpPr>
          <p:spPr bwMode="black">
            <a:xfrm>
              <a:off x="5871369" y="3632201"/>
              <a:ext cx="457041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sz="1600" b="1" dirty="0" smtClean="0">
                  <a:solidFill>
                    <a:srgbClr val="F8F8F8"/>
                  </a:solidFill>
                  <a:cs typeface="Arial" panose="020B0604020202020204" pitchFamily="34" charset="0"/>
                </a:rPr>
                <a:t>On Premises capture of Bank </a:t>
              </a:r>
              <a:r>
                <a:rPr lang="en-US" sz="1600" b="1" dirty="0" err="1">
                  <a:solidFill>
                    <a:srgbClr val="F8F8F8"/>
                  </a:solidFill>
                  <a:cs typeface="Arial" panose="020B0604020202020204" pitchFamily="34" charset="0"/>
                </a:rPr>
                <a:t>c</a:t>
              </a:r>
              <a:r>
                <a:rPr lang="en-US" sz="1600" b="1" dirty="0" err="1" smtClean="0">
                  <a:solidFill>
                    <a:srgbClr val="F8F8F8"/>
                  </a:solidFill>
                  <a:cs typeface="Arial" panose="020B0604020202020204" pitchFamily="34" charset="0"/>
                </a:rPr>
                <a:t>heque</a:t>
              </a:r>
              <a:r>
                <a:rPr lang="en-US" sz="1600" b="1" dirty="0" smtClean="0">
                  <a:solidFill>
                    <a:srgbClr val="F8F8F8"/>
                  </a:solidFill>
                  <a:cs typeface="Arial" panose="020B0604020202020204" pitchFamily="34" charset="0"/>
                </a:rPr>
                <a:t> details: Smart photo</a:t>
              </a:r>
              <a:endParaRPr lang="en-US" sz="1600" b="1" dirty="0">
                <a:solidFill>
                  <a:srgbClr val="F8F8F8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406" name="Text Box 25"/>
            <p:cNvSpPr txBox="1">
              <a:spLocks noChangeArrowheads="1"/>
            </p:cNvSpPr>
            <p:nvPr/>
          </p:nvSpPr>
          <p:spPr bwMode="gray">
            <a:xfrm>
              <a:off x="5937670" y="4848131"/>
              <a:ext cx="45704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sz="1600" b="1" dirty="0" smtClean="0">
                  <a:solidFill>
                    <a:srgbClr val="F8F8F8"/>
                  </a:solidFill>
                  <a:cs typeface="Arial" panose="020B0604020202020204" pitchFamily="34" charset="0"/>
                </a:rPr>
                <a:t>RFID / Barcode based package tracking</a:t>
              </a:r>
              <a:endParaRPr lang="en-US" sz="1600" b="1" dirty="0">
                <a:solidFill>
                  <a:srgbClr val="F8F8F8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16407" name="Group 5"/>
            <p:cNvGrpSpPr>
              <a:grpSpLocks/>
            </p:cNvGrpSpPr>
            <p:nvPr/>
          </p:nvGrpSpPr>
          <p:grpSpPr bwMode="auto">
            <a:xfrm>
              <a:off x="4747418" y="1066800"/>
              <a:ext cx="1238250" cy="1236662"/>
              <a:chOff x="802" y="845"/>
              <a:chExt cx="827" cy="826"/>
            </a:xfrm>
          </p:grpSpPr>
          <p:sp>
            <p:nvSpPr>
              <p:cNvPr id="16408" name="Oval 6"/>
              <p:cNvSpPr>
                <a:spLocks noChangeArrowheads="1"/>
              </p:cNvSpPr>
              <p:nvPr/>
            </p:nvSpPr>
            <p:spPr bwMode="lt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5400" dir="54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09" name="Oval 7"/>
              <p:cNvSpPr>
                <a:spLocks noChangeArrowheads="1"/>
              </p:cNvSpPr>
              <p:nvPr/>
            </p:nvSpPr>
            <p:spPr bwMode="lt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folHlink">
                    <a:alpha val="70195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10" name="Oval 8"/>
              <p:cNvSpPr>
                <a:spLocks noChangeArrowheads="1"/>
              </p:cNvSpPr>
              <p:nvPr/>
            </p:nvSpPr>
            <p:spPr bwMode="lt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folHlink">
                    <a:alpha val="30196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411" name="Text Box 9"/>
            <p:cNvSpPr txBox="1">
              <a:spLocks noChangeArrowheads="1"/>
            </p:cNvSpPr>
            <p:nvPr/>
          </p:nvSpPr>
          <p:spPr bwMode="gray">
            <a:xfrm>
              <a:off x="4819045" y="1379728"/>
              <a:ext cx="108267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b="1" dirty="0" smtClean="0">
                  <a:solidFill>
                    <a:srgbClr val="080808"/>
                  </a:solidFill>
                  <a:cs typeface="Arial" panose="020B0604020202020204" pitchFamily="34" charset="0"/>
                </a:rPr>
                <a:t>1</a:t>
              </a:r>
              <a:endParaRPr lang="en-US" sz="2800" b="1" dirty="0">
                <a:solidFill>
                  <a:srgbClr val="080808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16412" name="Group 12"/>
            <p:cNvGrpSpPr>
              <a:grpSpLocks/>
            </p:cNvGrpSpPr>
            <p:nvPr/>
          </p:nvGrpSpPr>
          <p:grpSpPr bwMode="auto">
            <a:xfrm>
              <a:off x="10329068" y="2159000"/>
              <a:ext cx="1238250" cy="1236662"/>
              <a:chOff x="802" y="845"/>
              <a:chExt cx="827" cy="826"/>
            </a:xfrm>
          </p:grpSpPr>
          <p:sp>
            <p:nvSpPr>
              <p:cNvPr id="16413" name="Oval 13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14" name="Oval 14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alpha val="70195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15" name="Oval 15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alpha val="30196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417" name="Group 19"/>
            <p:cNvGrpSpPr>
              <a:grpSpLocks/>
            </p:cNvGrpSpPr>
            <p:nvPr/>
          </p:nvGrpSpPr>
          <p:grpSpPr bwMode="auto">
            <a:xfrm>
              <a:off x="4737893" y="3302000"/>
              <a:ext cx="1238250" cy="1236662"/>
              <a:chOff x="802" y="845"/>
              <a:chExt cx="827" cy="826"/>
            </a:xfrm>
          </p:grpSpPr>
          <p:sp>
            <p:nvSpPr>
              <p:cNvPr id="16418" name="Oval 20"/>
              <p:cNvSpPr>
                <a:spLocks noChangeArrowheads="1"/>
              </p:cNvSpPr>
              <p:nvPr/>
            </p:nvSpPr>
            <p:spPr bwMode="lt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19" name="Oval 21"/>
              <p:cNvSpPr>
                <a:spLocks noChangeArrowheads="1"/>
              </p:cNvSpPr>
              <p:nvPr/>
            </p:nvSpPr>
            <p:spPr bwMode="lt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20" name="Oval 22"/>
              <p:cNvSpPr>
                <a:spLocks noChangeArrowheads="1"/>
              </p:cNvSpPr>
              <p:nvPr/>
            </p:nvSpPr>
            <p:spPr bwMode="lt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422" name="Group 26"/>
            <p:cNvGrpSpPr>
              <a:grpSpLocks/>
            </p:cNvGrpSpPr>
            <p:nvPr/>
          </p:nvGrpSpPr>
          <p:grpSpPr bwMode="auto">
            <a:xfrm>
              <a:off x="10329068" y="4368800"/>
              <a:ext cx="1238250" cy="1236662"/>
              <a:chOff x="802" y="845"/>
              <a:chExt cx="827" cy="826"/>
            </a:xfrm>
          </p:grpSpPr>
          <p:sp>
            <p:nvSpPr>
              <p:cNvPr id="16423" name="Oval 27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24" name="Oval 28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alpha val="70195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25" name="Oval 29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alpha val="30196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Text Box 9"/>
            <p:cNvSpPr txBox="1">
              <a:spLocks noChangeArrowheads="1"/>
            </p:cNvSpPr>
            <p:nvPr/>
          </p:nvSpPr>
          <p:spPr bwMode="gray">
            <a:xfrm>
              <a:off x="4798325" y="3630555"/>
              <a:ext cx="108267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b="1" dirty="0" smtClean="0">
                  <a:solidFill>
                    <a:srgbClr val="080808"/>
                  </a:solidFill>
                  <a:cs typeface="Arial" panose="020B0604020202020204" pitchFamily="34" charset="0"/>
                </a:rPr>
                <a:t>3</a:t>
              </a:r>
              <a:endParaRPr lang="en-US" sz="2800" b="1" dirty="0">
                <a:solidFill>
                  <a:srgbClr val="080808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gray">
            <a:xfrm>
              <a:off x="10409752" y="2500085"/>
              <a:ext cx="108267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b="1" dirty="0" smtClean="0">
                  <a:solidFill>
                    <a:srgbClr val="080808"/>
                  </a:solidFill>
                  <a:cs typeface="Arial" panose="020B0604020202020204" pitchFamily="34" charset="0"/>
                </a:rPr>
                <a:t>2</a:t>
              </a:r>
              <a:endParaRPr lang="en-US" sz="2800" b="1" dirty="0">
                <a:solidFill>
                  <a:srgbClr val="080808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5" name="Text Box 9"/>
            <p:cNvSpPr txBox="1">
              <a:spLocks noChangeArrowheads="1"/>
            </p:cNvSpPr>
            <p:nvPr/>
          </p:nvSpPr>
          <p:spPr bwMode="gray">
            <a:xfrm>
              <a:off x="10409752" y="4688920"/>
              <a:ext cx="108267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b="1" dirty="0" smtClean="0">
                  <a:solidFill>
                    <a:srgbClr val="080808"/>
                  </a:solidFill>
                  <a:cs typeface="Arial" panose="020B0604020202020204" pitchFamily="34" charset="0"/>
                </a:rPr>
                <a:t>4</a:t>
              </a:r>
              <a:endParaRPr lang="en-US" sz="2800" b="1" dirty="0">
                <a:solidFill>
                  <a:srgbClr val="080808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9655" y="2731601"/>
              <a:ext cx="4234551" cy="1077218"/>
            </a:xfrm>
            <a:prstGeom prst="rect">
              <a:avLst/>
            </a:prstGeom>
            <a:solidFill>
              <a:srgbClr val="F2F2F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cs typeface="Arial" panose="020B0604020202020204" pitchFamily="34" charset="0"/>
                </a:rPr>
                <a:t>Rupic can </a:t>
              </a:r>
              <a:r>
                <a:rPr lang="en-US" sz="1600" b="1" dirty="0">
                  <a:cs typeface="Arial" panose="020B0604020202020204" pitchFamily="34" charset="0"/>
                </a:rPr>
                <a:t>be </a:t>
              </a:r>
              <a:r>
                <a:rPr lang="en-US" sz="1600" b="1" dirty="0" smtClean="0">
                  <a:cs typeface="Arial" panose="020B0604020202020204" pitchFamily="34" charset="0"/>
                </a:rPr>
                <a:t>extended to </a:t>
              </a:r>
              <a:r>
                <a:rPr lang="en-US" sz="1600" b="1" dirty="0">
                  <a:cs typeface="Arial" panose="020B0604020202020204" pitchFamily="34" charset="0"/>
                </a:rPr>
                <a:t>collect any other instruments like loan collection, </a:t>
              </a:r>
              <a:r>
                <a:rPr lang="en-US" sz="1600" b="1" dirty="0" smtClean="0">
                  <a:cs typeface="Arial" panose="020B0604020202020204" pitchFamily="34" charset="0"/>
                </a:rPr>
                <a:t>insurance premiums, </a:t>
              </a:r>
              <a:r>
                <a:rPr lang="en-US" sz="1600" b="1" dirty="0">
                  <a:cs typeface="Arial" panose="020B0604020202020204" pitchFamily="34" charset="0"/>
                </a:rPr>
                <a:t>corporate documents </a:t>
              </a:r>
              <a:r>
                <a:rPr lang="en-US" sz="1600" b="1" dirty="0" smtClean="0">
                  <a:cs typeface="Arial" panose="020B0604020202020204" pitchFamily="34" charset="0"/>
                </a:rPr>
                <a:t>amongst </a:t>
              </a:r>
              <a:r>
                <a:rPr lang="en-US" sz="1600" b="1" dirty="0">
                  <a:cs typeface="Arial" panose="020B0604020202020204" pitchFamily="34" charset="0"/>
                </a:rPr>
                <a:t>others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04018" y="2254977"/>
              <a:ext cx="3844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 smtClean="0">
                  <a:solidFill>
                    <a:srgbClr val="FFC000"/>
                  </a:solidFill>
                </a:rPr>
                <a:t>Collection as a Service - CaaS</a:t>
              </a:r>
              <a:endParaRPr lang="en-US" sz="2000" b="1" u="sng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Solution:: Overview and Future 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220"/>
          <a:stretch/>
        </p:blipFill>
        <p:spPr>
          <a:xfrm>
            <a:off x="6894173" y="1244019"/>
            <a:ext cx="5248545" cy="3422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20" r="1700"/>
          <a:stretch/>
        </p:blipFill>
        <p:spPr>
          <a:xfrm>
            <a:off x="18745" y="1677126"/>
            <a:ext cx="6686855" cy="41588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08856" y="5159188"/>
            <a:ext cx="4234551" cy="1077218"/>
          </a:xfrm>
          <a:prstGeom prst="rect">
            <a:avLst/>
          </a:prstGeo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cs typeface="Arial" panose="020B0604020202020204" pitchFamily="34" charset="0"/>
              </a:rPr>
              <a:t>Rupic can </a:t>
            </a:r>
            <a:r>
              <a:rPr lang="en-US" sz="1600" b="1" dirty="0">
                <a:cs typeface="Arial" panose="020B0604020202020204" pitchFamily="34" charset="0"/>
              </a:rPr>
              <a:t>be </a:t>
            </a:r>
            <a:r>
              <a:rPr lang="en-US" sz="1600" b="1" dirty="0" smtClean="0">
                <a:cs typeface="Arial" panose="020B0604020202020204" pitchFamily="34" charset="0"/>
              </a:rPr>
              <a:t>extended to </a:t>
            </a:r>
            <a:r>
              <a:rPr lang="en-US" sz="1600" b="1" dirty="0">
                <a:cs typeface="Arial" panose="020B0604020202020204" pitchFamily="34" charset="0"/>
              </a:rPr>
              <a:t>collect any other instruments like loan collection, </a:t>
            </a:r>
            <a:r>
              <a:rPr lang="en-US" sz="1600" b="1" dirty="0" smtClean="0">
                <a:cs typeface="Arial" panose="020B0604020202020204" pitchFamily="34" charset="0"/>
              </a:rPr>
              <a:t>insurance premiums, </a:t>
            </a:r>
            <a:r>
              <a:rPr lang="en-US" sz="1600" b="1" dirty="0">
                <a:cs typeface="Arial" panose="020B0604020202020204" pitchFamily="34" charset="0"/>
              </a:rPr>
              <a:t>corporate documents </a:t>
            </a:r>
            <a:r>
              <a:rPr lang="en-US" sz="1600" b="1" dirty="0" smtClean="0">
                <a:cs typeface="Arial" panose="020B0604020202020204" pitchFamily="34" charset="0"/>
              </a:rPr>
              <a:t>amongst </a:t>
            </a:r>
            <a:r>
              <a:rPr lang="en-US" sz="1600" b="1" dirty="0">
                <a:cs typeface="Arial" panose="020B0604020202020204" pitchFamily="34" charset="0"/>
              </a:rPr>
              <a:t>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3219" y="4749799"/>
            <a:ext cx="3844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FFC000"/>
                </a:solidFill>
              </a:rPr>
              <a:t>Collection as a Service - CaaS</a:t>
            </a:r>
            <a:endParaRPr lang="en-US" sz="2000" b="1" u="sng" dirty="0">
              <a:solidFill>
                <a:srgbClr val="FFC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781800" y="1219200"/>
            <a:ext cx="0" cy="5084441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58996" y="1219200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FFC000"/>
                </a:solidFill>
              </a:rPr>
              <a:t>Solution Overview</a:t>
            </a:r>
            <a:endParaRPr lang="en-US" sz="2000" b="1" u="sng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47780" y="969099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FFC000"/>
                </a:solidFill>
              </a:rPr>
              <a:t>What Next</a:t>
            </a:r>
            <a:endParaRPr lang="en-US" sz="2000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52400" y="1310626"/>
            <a:ext cx="4724400" cy="4732830"/>
          </a:xfrm>
          <a:solidFill>
            <a:srgbClr val="F2F2F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1400" dirty="0" smtClean="0"/>
              <a:t>Customer enrolls using his/her Ac/No in the system</a:t>
            </a:r>
          </a:p>
          <a:p>
            <a:r>
              <a:rPr lang="en-US" sz="1400" dirty="0" smtClean="0"/>
              <a:t>The system generates unique PIN for the customer</a:t>
            </a:r>
          </a:p>
          <a:p>
            <a:r>
              <a:rPr lang="en-US" sz="1400" dirty="0" smtClean="0"/>
              <a:t>Customer logs in to the system using this unique PIN</a:t>
            </a:r>
          </a:p>
          <a:p>
            <a:r>
              <a:rPr lang="en-US" sz="1400" dirty="0" smtClean="0"/>
              <a:t>System gives details of his Account/Balance </a:t>
            </a:r>
            <a:r>
              <a:rPr lang="en-US" sz="1400" dirty="0" err="1" smtClean="0"/>
              <a:t>etc</a:t>
            </a:r>
            <a:r>
              <a:rPr lang="en-US" sz="1400" dirty="0" smtClean="0"/>
              <a:t> and allows the customer to request for cash/</a:t>
            </a:r>
            <a:r>
              <a:rPr lang="en-US" sz="1400" dirty="0" err="1" smtClean="0"/>
              <a:t>cheque</a:t>
            </a:r>
            <a:r>
              <a:rPr lang="en-US" sz="1400" dirty="0" smtClean="0"/>
              <a:t> pickup</a:t>
            </a:r>
          </a:p>
          <a:p>
            <a:r>
              <a:rPr lang="en-US" sz="1400" dirty="0" smtClean="0"/>
              <a:t>Customer can either schedule a regular (Daily/Weekly) Cash/</a:t>
            </a:r>
            <a:r>
              <a:rPr lang="en-US" sz="1400" dirty="0" err="1"/>
              <a:t>C</a:t>
            </a:r>
            <a:r>
              <a:rPr lang="en-US" sz="1400" dirty="0" err="1" smtClean="0"/>
              <a:t>heque</a:t>
            </a:r>
            <a:r>
              <a:rPr lang="en-US" sz="1400" dirty="0" smtClean="0"/>
              <a:t> pickup or It can be event driven (As per requirement)</a:t>
            </a:r>
          </a:p>
          <a:p>
            <a:r>
              <a:rPr lang="en-US" sz="1400" dirty="0" smtClean="0"/>
              <a:t>Customer provides his cash pickup details (Cash / </a:t>
            </a:r>
            <a:r>
              <a:rPr lang="en-US" sz="1400" dirty="0" err="1" smtClean="0"/>
              <a:t>Cheque</a:t>
            </a:r>
            <a:r>
              <a:rPr lang="en-US" sz="1400" dirty="0" smtClean="0"/>
              <a:t> details, and the location) and a Pickup ID is generated and date/time of pickup is confirmed</a:t>
            </a:r>
          </a:p>
          <a:p>
            <a:r>
              <a:rPr lang="en-US" sz="1400" dirty="0" smtClean="0"/>
              <a:t>Bank/Branch and its associated SP/Agency is notified on the system about the new </a:t>
            </a:r>
            <a:r>
              <a:rPr lang="en-US" sz="1400" dirty="0" err="1" smtClean="0"/>
              <a:t>PickupID</a:t>
            </a:r>
            <a:endParaRPr lang="en-US" sz="1400" dirty="0" smtClean="0"/>
          </a:p>
          <a:p>
            <a:r>
              <a:rPr lang="en-US" sz="1400" dirty="0" smtClean="0"/>
              <a:t>Pickup is scheduled automatically as per the nearest branch and its associated Service Provider (SP)/Agency</a:t>
            </a:r>
          </a:p>
          <a:p>
            <a:r>
              <a:rPr lang="en-US" sz="1400" dirty="0" smtClean="0"/>
              <a:t>Customer gets a confirmation about the Agency that will pickup Cash/</a:t>
            </a:r>
            <a:r>
              <a:rPr lang="en-US" sz="1400" dirty="0" err="1" smtClean="0"/>
              <a:t>Cheque</a:t>
            </a:r>
            <a:r>
              <a:rPr lang="en-US" sz="1400" dirty="0" smtClean="0"/>
              <a:t> from the customer location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017215" y="1310625"/>
            <a:ext cx="3288585" cy="4732830"/>
          </a:xfrm>
          <a:prstGeom prst="rect">
            <a:avLst/>
          </a:prstGeom>
          <a:solidFill>
            <a:srgbClr val="F2F2F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400" smtClean="0"/>
              <a:t>Once the cash/cheque is submitted to the Bank Branch, the branch SPC verifies the collection</a:t>
            </a:r>
          </a:p>
          <a:p>
            <a:pPr fontAlgn="auto">
              <a:spcAft>
                <a:spcPts val="0"/>
              </a:spcAft>
            </a:pPr>
            <a:r>
              <a:rPr lang="en-US" sz="1400" smtClean="0"/>
              <a:t>Once verified, the cash/cheque is then deposited into the respected Bank Account</a:t>
            </a:r>
          </a:p>
          <a:p>
            <a:pPr fontAlgn="auto">
              <a:spcAft>
                <a:spcPts val="0"/>
              </a:spcAft>
            </a:pPr>
            <a:r>
              <a:rPr lang="en-US" sz="1400" smtClean="0"/>
              <a:t>The system sends the receipt message to the customer and consolidated daily report is shared to the Bank and SP</a:t>
            </a:r>
          </a:p>
          <a:p>
            <a:pPr fontAlgn="auto">
              <a:spcAft>
                <a:spcPts val="0"/>
              </a:spcAft>
            </a:pPr>
            <a:r>
              <a:rPr lang="en-US" sz="1400" smtClean="0"/>
              <a:t>Customer can look at the historic records to view all his pickups</a:t>
            </a:r>
          </a:p>
          <a:p>
            <a:pPr fontAlgn="auto">
              <a:spcAft>
                <a:spcPts val="0"/>
              </a:spcAft>
            </a:pPr>
            <a:r>
              <a:rPr lang="en-US" sz="1400" smtClean="0"/>
              <a:t>Bank is provided with SP wise collection details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368293" y="907086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Retail Customers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54986" y="90708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Bank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458200" y="1320017"/>
            <a:ext cx="3581400" cy="4723437"/>
          </a:xfrm>
          <a:prstGeom prst="rect">
            <a:avLst/>
          </a:prstGeom>
          <a:solidFill>
            <a:srgbClr val="F2F2F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400" dirty="0" smtClean="0"/>
              <a:t>Corporate user will have login for their Head office (Admin user) and their regional point of contact (Normal user)</a:t>
            </a:r>
          </a:p>
          <a:p>
            <a:pPr fontAlgn="auto">
              <a:spcAft>
                <a:spcPts val="0"/>
              </a:spcAft>
            </a:pPr>
            <a:r>
              <a:rPr lang="en-US" sz="1400" dirty="0" smtClean="0"/>
              <a:t>Admin can enroll for the cash pick up facility using their company details</a:t>
            </a:r>
          </a:p>
          <a:p>
            <a:pPr fontAlgn="auto">
              <a:spcAft>
                <a:spcPts val="0"/>
              </a:spcAft>
            </a:pPr>
            <a:r>
              <a:rPr lang="en-US" sz="1400" dirty="0" smtClean="0"/>
              <a:t>Admin user will share all the locations for conducting feasibility</a:t>
            </a:r>
          </a:p>
          <a:p>
            <a:pPr fontAlgn="auto">
              <a:spcAft>
                <a:spcPts val="0"/>
              </a:spcAft>
            </a:pPr>
            <a:r>
              <a:rPr lang="en-US" sz="1400" dirty="0" smtClean="0"/>
              <a:t>The system will </a:t>
            </a:r>
            <a:r>
              <a:rPr lang="en-US" sz="1400" dirty="0" err="1" smtClean="0"/>
              <a:t>autoallocate</a:t>
            </a:r>
            <a:r>
              <a:rPr lang="en-US" sz="1400" dirty="0" smtClean="0"/>
              <a:t> the regional offices to the service provider based on the branch they operate regionally. We can look at Latitude/Longitude or </a:t>
            </a:r>
            <a:r>
              <a:rPr lang="en-US" sz="1400" dirty="0" err="1" smtClean="0"/>
              <a:t>Pincode</a:t>
            </a:r>
            <a:r>
              <a:rPr lang="en-US" sz="1400" dirty="0" smtClean="0"/>
              <a:t> of the location</a:t>
            </a:r>
          </a:p>
          <a:p>
            <a:pPr fontAlgn="auto">
              <a:spcAft>
                <a:spcPts val="0"/>
              </a:spcAft>
            </a:pPr>
            <a:r>
              <a:rPr lang="en-US" sz="1400" dirty="0" smtClean="0"/>
              <a:t>Rest of the data flow will be similar to the retail cash pickup</a:t>
            </a:r>
          </a:p>
          <a:p>
            <a:pPr fontAlgn="auto">
              <a:spcAft>
                <a:spcPts val="0"/>
              </a:spcAft>
            </a:pPr>
            <a:r>
              <a:rPr lang="en-US" sz="1400" dirty="0" smtClean="0"/>
              <a:t>Once allocated, the user can then schedule the cash pickup</a:t>
            </a:r>
          </a:p>
          <a:p>
            <a:pPr fontAlgn="auto">
              <a:spcAft>
                <a:spcPts val="0"/>
              </a:spcAft>
            </a:pPr>
            <a:r>
              <a:rPr lang="en-US" sz="1400" dirty="0" smtClean="0"/>
              <a:t>Bank and the customer gets daily report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8838097" y="90708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Corporate Customers</a:t>
            </a:r>
            <a:endParaRPr lang="en-US" b="1" u="sng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</TotalTime>
  <Words>1185</Words>
  <Application>Microsoft Office PowerPoint</Application>
  <PresentationFormat>Widescreen</PresentationFormat>
  <Paragraphs>188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Agency FB</vt:lpstr>
      <vt:lpstr>Arial</vt:lpstr>
      <vt:lpstr>Arial Black</vt:lpstr>
      <vt:lpstr>Arial Narrow</vt:lpstr>
      <vt:lpstr>Calibri</vt:lpstr>
      <vt:lpstr>Times New Roman</vt:lpstr>
      <vt:lpstr>Verdana</vt:lpstr>
      <vt:lpstr>Wingdings</vt:lpstr>
      <vt:lpstr>Default Design</vt:lpstr>
      <vt:lpstr>Cash Collection Spokes</vt:lpstr>
      <vt:lpstr>Contents</vt:lpstr>
      <vt:lpstr>Target Segment</vt:lpstr>
      <vt:lpstr>Rupik - Meet the Team</vt:lpstr>
      <vt:lpstr>Problem Statement</vt:lpstr>
      <vt:lpstr>Solution Overview</vt:lpstr>
      <vt:lpstr>Solution Overview:: What Next</vt:lpstr>
      <vt:lpstr>Solution:: Overview and Future Scope</vt:lpstr>
      <vt:lpstr>User Stories</vt:lpstr>
      <vt:lpstr>Flow Diagram </vt:lpstr>
      <vt:lpstr>Flow Diagram</vt:lpstr>
      <vt:lpstr>Flow Diagram</vt:lpstr>
      <vt:lpstr>Flow Diagram</vt:lpstr>
      <vt:lpstr>Plan: Timelines and Future Scope – Estimated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Bhangare, Kiran</dc:creator>
  <cp:lastModifiedBy>Nair, Vijay</cp:lastModifiedBy>
  <cp:revision>55</cp:revision>
  <dcterms:created xsi:type="dcterms:W3CDTF">2017-04-07T18:31:07Z</dcterms:created>
  <dcterms:modified xsi:type="dcterms:W3CDTF">2017-04-11T10:38:29Z</dcterms:modified>
</cp:coreProperties>
</file>