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6858000" cy="9144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FB9"/>
    <a:srgbClr val="FAFA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94011" autoAdjust="0"/>
  </p:normalViewPr>
  <p:slideViewPr>
    <p:cSldViewPr>
      <p:cViewPr>
        <p:scale>
          <a:sx n="130" d="100"/>
          <a:sy n="130" d="100"/>
        </p:scale>
        <p:origin x="-360" y="516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GB"/>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87C79-13D7-4F18-BF10-E2F2C3D9CDD0}" type="datetimeFigureOut">
              <a:rPr lang="en-GB" smtClean="0"/>
              <a:pPr/>
              <a:t>12/11/2014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D333B9-C47B-43BD-9F7C-220AB962CF6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48187C79-13D7-4F18-BF10-E2F2C3D9CDD0}" type="datetimeFigureOut">
              <a:rPr lang="en-GB" smtClean="0"/>
              <a:pPr/>
              <a:t>12/11/2014</a:t>
            </a:fld>
            <a:endParaRPr lang="en-GB"/>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DD333B9-C47B-43BD-9F7C-220AB962CF6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login.salesforce.com/" TargetMode="External"/><Relationship Id="rId5" Type="http://schemas.openxmlformats.org/officeDocument/2006/relationships/hyperlink" Target="mailto:support@salesforce.com"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49" y="2050594"/>
            <a:ext cx="6396211" cy="577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967" r="1079" b="4934"/>
          <a:stretch/>
        </p:blipFill>
        <p:spPr bwMode="auto">
          <a:xfrm>
            <a:off x="2572419" y="3419872"/>
            <a:ext cx="4024933" cy="2087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00808" y="83571"/>
            <a:ext cx="3456384" cy="369332"/>
          </a:xfrm>
          <a:prstGeom prst="rect">
            <a:avLst/>
          </a:prstGeom>
          <a:noFill/>
        </p:spPr>
        <p:txBody>
          <a:bodyPr wrap="square" rtlCol="0">
            <a:spAutoFit/>
          </a:bodyPr>
          <a:lstStyle/>
          <a:p>
            <a:pPr algn="ctr"/>
            <a:r>
              <a:rPr lang="en-GB" b="1" dirty="0" smtClean="0"/>
              <a:t>Deloitte’s Tracker </a:t>
            </a:r>
            <a:r>
              <a:rPr lang="en-GB" b="1" dirty="0" smtClean="0"/>
              <a:t>– Get involved!</a:t>
            </a:r>
            <a:endParaRPr lang="en-GB" b="1" dirty="0"/>
          </a:p>
        </p:txBody>
      </p:sp>
      <p:sp>
        <p:nvSpPr>
          <p:cNvPr id="6" name="TextBox 5"/>
          <p:cNvSpPr txBox="1"/>
          <p:nvPr/>
        </p:nvSpPr>
        <p:spPr>
          <a:xfrm>
            <a:off x="188639" y="554223"/>
            <a:ext cx="4762273" cy="1277273"/>
          </a:xfrm>
          <a:prstGeom prst="rect">
            <a:avLst/>
          </a:prstGeom>
          <a:noFill/>
        </p:spPr>
        <p:txBody>
          <a:bodyPr wrap="square" rtlCol="0">
            <a:spAutoFit/>
          </a:bodyPr>
          <a:lstStyle/>
          <a:p>
            <a:r>
              <a:rPr lang="en-GB" sz="1100" dirty="0" smtClean="0"/>
              <a:t>This practical guide is designed to help you navigate and get everything you want out of the </a:t>
            </a:r>
            <a:r>
              <a:rPr lang="en-GB" sz="1100" dirty="0" smtClean="0"/>
              <a:t>Tracker </a:t>
            </a:r>
            <a:r>
              <a:rPr lang="en-GB" sz="1100" dirty="0" smtClean="0"/>
              <a:t>project management tool. It is designed to be compact so you </a:t>
            </a:r>
            <a:r>
              <a:rPr lang="en-GB" sz="1100" dirty="0" smtClean="0"/>
              <a:t>can </a:t>
            </a:r>
            <a:r>
              <a:rPr lang="en-GB" sz="1100" dirty="0" smtClean="0"/>
              <a:t>always carry it with you!</a:t>
            </a:r>
          </a:p>
          <a:p>
            <a:r>
              <a:rPr lang="en-GB" sz="1100" dirty="0" smtClean="0"/>
              <a:t>Tracker </a:t>
            </a:r>
            <a:r>
              <a:rPr lang="en-GB" sz="1100" dirty="0"/>
              <a:t>both helps you to track project </a:t>
            </a:r>
            <a:r>
              <a:rPr lang="en-GB" sz="1100" dirty="0" smtClean="0"/>
              <a:t>management </a:t>
            </a:r>
            <a:r>
              <a:rPr lang="en-GB" sz="1100" dirty="0"/>
              <a:t>issues (as highlighted in yellow) as well as follow your user stories through the sprint development lifecycle (as highlighted in blue)</a:t>
            </a:r>
          </a:p>
          <a:p>
            <a:endParaRPr lang="en-GB" sz="1100" dirty="0"/>
          </a:p>
        </p:txBody>
      </p:sp>
      <p:sp>
        <p:nvSpPr>
          <p:cNvPr id="8" name="TextBox 7"/>
          <p:cNvSpPr txBox="1"/>
          <p:nvPr/>
        </p:nvSpPr>
        <p:spPr>
          <a:xfrm>
            <a:off x="260648" y="2767608"/>
            <a:ext cx="1008112" cy="504056"/>
          </a:xfrm>
          <a:prstGeom prst="rect">
            <a:avLst/>
          </a:prstGeom>
          <a:solidFill>
            <a:srgbClr val="F8FF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Your homepage, with chatter, dashboards and tasks</a:t>
            </a:r>
            <a:endParaRPr lang="en-GB" sz="800" dirty="0">
              <a:solidFill>
                <a:schemeClr val="tx1"/>
              </a:solidFill>
            </a:endParaRPr>
          </a:p>
        </p:txBody>
      </p:sp>
      <p:cxnSp>
        <p:nvCxnSpPr>
          <p:cNvPr id="10" name="Straight Arrow Connector 9"/>
          <p:cNvCxnSpPr/>
          <p:nvPr/>
        </p:nvCxnSpPr>
        <p:spPr>
          <a:xfrm flipH="1" flipV="1">
            <a:off x="476672" y="2551584"/>
            <a:ext cx="72008" cy="21602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0648" y="1687488"/>
            <a:ext cx="1368152" cy="297324"/>
          </a:xfrm>
          <a:prstGeom prst="rect">
            <a:avLst/>
          </a:prstGeom>
          <a:solidFill>
            <a:srgbClr val="F8FF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The Chatter page with your feed, profile and groups</a:t>
            </a:r>
            <a:endParaRPr lang="en-GB" sz="800" dirty="0">
              <a:solidFill>
                <a:schemeClr val="tx1"/>
              </a:solidFill>
            </a:endParaRPr>
          </a:p>
        </p:txBody>
      </p:sp>
      <p:cxnSp>
        <p:nvCxnSpPr>
          <p:cNvPr id="13" name="Straight Arrow Connector 12"/>
          <p:cNvCxnSpPr>
            <a:stCxn id="12" idx="2"/>
          </p:cNvCxnSpPr>
          <p:nvPr/>
        </p:nvCxnSpPr>
        <p:spPr>
          <a:xfrm flipH="1">
            <a:off x="908720" y="1984812"/>
            <a:ext cx="36004" cy="4227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40768" y="2767608"/>
            <a:ext cx="1008112" cy="504056"/>
          </a:xfrm>
          <a:prstGeom prst="rect">
            <a:avLst/>
          </a:prstGeom>
          <a:solidFill>
            <a:srgbClr val="F8FF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Meetings log with notes, attendees, linked decision, issues, and risks.</a:t>
            </a:r>
            <a:endParaRPr lang="en-GB" sz="800" dirty="0">
              <a:solidFill>
                <a:schemeClr val="tx1"/>
              </a:solidFill>
            </a:endParaRPr>
          </a:p>
        </p:txBody>
      </p:sp>
      <p:cxnSp>
        <p:nvCxnSpPr>
          <p:cNvPr id="23" name="Straight Arrow Connector 22"/>
          <p:cNvCxnSpPr>
            <a:stCxn id="22" idx="0"/>
          </p:cNvCxnSpPr>
          <p:nvPr/>
        </p:nvCxnSpPr>
        <p:spPr>
          <a:xfrm flipH="1" flipV="1">
            <a:off x="1628800" y="2551584"/>
            <a:ext cx="216024" cy="21602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01008" y="2767608"/>
            <a:ext cx="1008112" cy="504056"/>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For tracking user stories and their progress through sprints</a:t>
            </a:r>
            <a:endParaRPr lang="en-GB" sz="800" dirty="0">
              <a:solidFill>
                <a:schemeClr val="tx1"/>
              </a:solidFill>
            </a:endParaRPr>
          </a:p>
        </p:txBody>
      </p:sp>
      <p:sp>
        <p:nvSpPr>
          <p:cNvPr id="28" name="TextBox 27"/>
          <p:cNvSpPr txBox="1"/>
          <p:nvPr/>
        </p:nvSpPr>
        <p:spPr>
          <a:xfrm>
            <a:off x="1700808" y="1687488"/>
            <a:ext cx="1368152" cy="297324"/>
          </a:xfrm>
          <a:prstGeom prst="rect">
            <a:avLst/>
          </a:prstGeom>
          <a:solidFill>
            <a:srgbClr val="F8FF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Risks and issues as raised during the project</a:t>
            </a:r>
            <a:endParaRPr lang="en-GB" sz="800" dirty="0">
              <a:solidFill>
                <a:schemeClr val="tx1"/>
              </a:solidFill>
            </a:endParaRPr>
          </a:p>
        </p:txBody>
      </p:sp>
      <p:cxnSp>
        <p:nvCxnSpPr>
          <p:cNvPr id="29" name="Straight Arrow Connector 28"/>
          <p:cNvCxnSpPr/>
          <p:nvPr/>
        </p:nvCxnSpPr>
        <p:spPr>
          <a:xfrm>
            <a:off x="2780928" y="1984812"/>
            <a:ext cx="149986" cy="4989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20888" y="2767608"/>
            <a:ext cx="1008112" cy="504056"/>
          </a:xfrm>
          <a:prstGeom prst="rect">
            <a:avLst/>
          </a:prstGeom>
          <a:solidFill>
            <a:srgbClr val="F8FF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Database of Key decisions or questions arising during the project</a:t>
            </a:r>
            <a:endParaRPr lang="en-GB" sz="800" dirty="0">
              <a:solidFill>
                <a:schemeClr val="tx1"/>
              </a:solidFill>
            </a:endParaRPr>
          </a:p>
        </p:txBody>
      </p:sp>
      <p:cxnSp>
        <p:nvCxnSpPr>
          <p:cNvPr id="33" name="Straight Arrow Connector 32"/>
          <p:cNvCxnSpPr>
            <a:stCxn id="32" idx="0"/>
          </p:cNvCxnSpPr>
          <p:nvPr/>
        </p:nvCxnSpPr>
        <p:spPr>
          <a:xfrm flipH="1" flipV="1">
            <a:off x="2204864" y="2551584"/>
            <a:ext cx="720080" cy="21602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40968" y="1687488"/>
            <a:ext cx="1368152" cy="297324"/>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800">
                <a:solidFill>
                  <a:schemeClr val="tx1"/>
                </a:solidFill>
              </a:defRPr>
            </a:lvl1pPr>
          </a:lstStyle>
          <a:p>
            <a:r>
              <a:rPr lang="en-GB" dirty="0" smtClean="0"/>
              <a:t>For viewing epic details and status</a:t>
            </a:r>
            <a:endParaRPr lang="en-GB" dirty="0"/>
          </a:p>
        </p:txBody>
      </p:sp>
      <p:cxnSp>
        <p:nvCxnSpPr>
          <p:cNvPr id="38" name="Straight Arrow Connector 37"/>
          <p:cNvCxnSpPr>
            <a:stCxn id="37" idx="2"/>
          </p:cNvCxnSpPr>
          <p:nvPr/>
        </p:nvCxnSpPr>
        <p:spPr>
          <a:xfrm flipH="1">
            <a:off x="3645024" y="1984812"/>
            <a:ext cx="180020" cy="4227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0"/>
          </p:cNvCxnSpPr>
          <p:nvPr/>
        </p:nvCxnSpPr>
        <p:spPr>
          <a:xfrm flipV="1">
            <a:off x="4005064" y="2551584"/>
            <a:ext cx="72008" cy="21602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581128" y="1687488"/>
            <a:ext cx="1368152" cy="297324"/>
          </a:xfrm>
          <a:prstGeom prst="rect">
            <a:avLst/>
          </a:prstGeom>
          <a:solidFill>
            <a:srgbClr val="F8FF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Selection of reports and charts (dashboards)</a:t>
            </a:r>
            <a:endParaRPr lang="en-GB" sz="800" dirty="0">
              <a:solidFill>
                <a:schemeClr val="tx1"/>
              </a:solidFill>
            </a:endParaRPr>
          </a:p>
        </p:txBody>
      </p:sp>
      <p:cxnSp>
        <p:nvCxnSpPr>
          <p:cNvPr id="45" name="Straight Arrow Connector 44"/>
          <p:cNvCxnSpPr>
            <a:stCxn id="44" idx="2"/>
          </p:cNvCxnSpPr>
          <p:nvPr/>
        </p:nvCxnSpPr>
        <p:spPr>
          <a:xfrm flipH="1">
            <a:off x="5157192" y="1984812"/>
            <a:ext cx="108012" cy="4227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81128" y="2753960"/>
            <a:ext cx="2088232" cy="50405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smtClean="0">
                <a:solidFill>
                  <a:schemeClr val="tx1"/>
                </a:solidFill>
              </a:rPr>
              <a:t>+ </a:t>
            </a:r>
            <a:r>
              <a:rPr lang="en-GB" sz="800" dirty="0" smtClean="0">
                <a:solidFill>
                  <a:schemeClr val="tx1"/>
                </a:solidFill>
              </a:rPr>
              <a:t>- All tabs currently not visible on your home screen are available here. To customise which tabs to display on your home screen, select “+” and “Customise Tabs”</a:t>
            </a:r>
            <a:endParaRPr lang="en-GB" sz="800" dirty="0">
              <a:solidFill>
                <a:schemeClr val="tx1"/>
              </a:solidFill>
            </a:endParaRPr>
          </a:p>
        </p:txBody>
      </p:sp>
      <p:cxnSp>
        <p:nvCxnSpPr>
          <p:cNvPr id="49" name="Straight Arrow Connector 48"/>
          <p:cNvCxnSpPr/>
          <p:nvPr/>
        </p:nvCxnSpPr>
        <p:spPr>
          <a:xfrm flipV="1">
            <a:off x="5841081" y="2551584"/>
            <a:ext cx="0" cy="20237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8640" y="3486646"/>
            <a:ext cx="2160240" cy="2292935"/>
          </a:xfrm>
          <a:prstGeom prst="rect">
            <a:avLst/>
          </a:prstGeom>
          <a:noFill/>
        </p:spPr>
        <p:txBody>
          <a:bodyPr wrap="square" rtlCol="0">
            <a:spAutoFit/>
          </a:bodyPr>
          <a:lstStyle/>
          <a:p>
            <a:r>
              <a:rPr lang="en-GB" sz="1100" dirty="0" smtClean="0"/>
              <a:t>...to </a:t>
            </a:r>
            <a:r>
              <a:rPr lang="en-GB" sz="1100" dirty="0" smtClean="0"/>
              <a:t>Tracker</a:t>
            </a:r>
            <a:r>
              <a:rPr lang="en-GB" sz="1100" dirty="0" smtClean="0"/>
              <a:t>, you will land on the </a:t>
            </a:r>
            <a:br>
              <a:rPr lang="en-GB" sz="1100" dirty="0" smtClean="0"/>
            </a:br>
            <a:r>
              <a:rPr lang="en-GB" sz="1100" dirty="0" smtClean="0"/>
              <a:t>           </a:t>
            </a:r>
            <a:r>
              <a:rPr lang="en-GB" sz="1100" dirty="0" smtClean="0"/>
              <a:t>Tab</a:t>
            </a:r>
            <a:r>
              <a:rPr lang="en-GB" sz="1100" dirty="0" smtClean="0"/>
              <a:t>. On your Home Tab you can see a summary of the Chatter Feed. </a:t>
            </a:r>
            <a:endParaRPr lang="en-GB" sz="1100" dirty="0"/>
          </a:p>
          <a:p>
            <a:r>
              <a:rPr lang="en-GB" sz="1100" dirty="0" smtClean="0"/>
              <a:t>The Homepage is split as follows:</a:t>
            </a:r>
          </a:p>
          <a:p>
            <a:pPr marL="228600" indent="-228600">
              <a:buFont typeface="+mj-lt"/>
              <a:buAutoNum type="arabicPeriod"/>
            </a:pPr>
            <a:r>
              <a:rPr lang="en-GB" sz="1100" dirty="0" smtClean="0"/>
              <a:t>List of Tabs for navigation</a:t>
            </a:r>
          </a:p>
          <a:p>
            <a:pPr marL="228600" indent="-228600">
              <a:buFont typeface="+mj-lt"/>
              <a:buAutoNum type="arabicPeriod"/>
            </a:pPr>
            <a:r>
              <a:rPr lang="en-GB" sz="1100" dirty="0" smtClean="0"/>
              <a:t>Chatter feed with updates from what you “follow”</a:t>
            </a:r>
          </a:p>
          <a:p>
            <a:pPr marL="228600" indent="-228600">
              <a:buFont typeface="+mj-lt"/>
              <a:buAutoNum type="arabicPeriod"/>
            </a:pPr>
            <a:r>
              <a:rPr lang="en-GB" sz="1100" dirty="0" smtClean="0"/>
              <a:t>Recommended users, groups of files to follow</a:t>
            </a:r>
          </a:p>
          <a:p>
            <a:pPr marL="228600" indent="-228600">
              <a:buFont typeface="+mj-lt"/>
              <a:buAutoNum type="arabicPeriod"/>
            </a:pPr>
            <a:r>
              <a:rPr lang="en-GB" sz="1100" dirty="0" smtClean="0"/>
              <a:t>Sidebar – collapsible with recent items (visible from all tabs)</a:t>
            </a:r>
          </a:p>
        </p:txBody>
      </p:sp>
      <p:pic>
        <p:nvPicPr>
          <p:cNvPr id="1028" name="Picture 4"/>
          <p:cNvPicPr>
            <a:picLocks noChangeAspect="1" noChangeArrowheads="1"/>
          </p:cNvPicPr>
          <p:nvPr/>
        </p:nvPicPr>
        <p:blipFill>
          <a:blip r:embed="rId4" cstate="print"/>
          <a:srcRect/>
          <a:stretch>
            <a:fillRect/>
          </a:stretch>
        </p:blipFill>
        <p:spPr bwMode="auto">
          <a:xfrm>
            <a:off x="313503" y="3707904"/>
            <a:ext cx="307185" cy="180000"/>
          </a:xfrm>
          <a:prstGeom prst="rect">
            <a:avLst/>
          </a:prstGeom>
          <a:noFill/>
          <a:ln w="9525">
            <a:noFill/>
            <a:miter lim="800000"/>
            <a:headEnd/>
            <a:tailEnd/>
          </a:ln>
        </p:spPr>
      </p:pic>
      <p:sp>
        <p:nvSpPr>
          <p:cNvPr id="57" name="TextBox 56"/>
          <p:cNvSpPr txBox="1"/>
          <p:nvPr/>
        </p:nvSpPr>
        <p:spPr>
          <a:xfrm>
            <a:off x="188640" y="3271664"/>
            <a:ext cx="6552728" cy="261610"/>
          </a:xfrm>
          <a:prstGeom prst="rect">
            <a:avLst/>
          </a:prstGeom>
          <a:noFill/>
        </p:spPr>
        <p:txBody>
          <a:bodyPr wrap="square" rtlCol="0">
            <a:spAutoFit/>
          </a:bodyPr>
          <a:lstStyle/>
          <a:p>
            <a:r>
              <a:rPr lang="en-GB" sz="1100" b="1" dirty="0" smtClean="0"/>
              <a:t>When you log in...</a:t>
            </a:r>
            <a:endParaRPr lang="en-GB" sz="1100" b="1" dirty="0"/>
          </a:p>
        </p:txBody>
      </p:sp>
      <p:sp>
        <p:nvSpPr>
          <p:cNvPr id="71" name="TextBox 70"/>
          <p:cNvSpPr txBox="1"/>
          <p:nvPr/>
        </p:nvSpPr>
        <p:spPr>
          <a:xfrm>
            <a:off x="2502421" y="5494387"/>
            <a:ext cx="3960440" cy="600164"/>
          </a:xfrm>
          <a:prstGeom prst="rect">
            <a:avLst/>
          </a:prstGeom>
          <a:noFill/>
        </p:spPr>
        <p:txBody>
          <a:bodyPr wrap="square" rtlCol="0">
            <a:spAutoFit/>
          </a:bodyPr>
          <a:lstStyle/>
          <a:p>
            <a:pPr marL="228600" indent="-228600">
              <a:buFont typeface="+mj-lt"/>
              <a:buAutoNum type="arabicPeriod" startAt="5"/>
            </a:pPr>
            <a:r>
              <a:rPr lang="en-GB" sz="1100" dirty="0" smtClean="0"/>
              <a:t>Chat – allows you to chat directly to other online users: (visible from all tabs)</a:t>
            </a:r>
          </a:p>
          <a:p>
            <a:endParaRPr lang="en-GB" sz="1100" dirty="0" smtClean="0"/>
          </a:p>
        </p:txBody>
      </p:sp>
      <p:sp>
        <p:nvSpPr>
          <p:cNvPr id="60" name="Rounded Rectangle 59"/>
          <p:cNvSpPr/>
          <p:nvPr/>
        </p:nvSpPr>
        <p:spPr>
          <a:xfrm>
            <a:off x="2554304" y="3571789"/>
            <a:ext cx="753220" cy="193589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400"/>
          </a:p>
        </p:txBody>
      </p:sp>
      <p:sp>
        <p:nvSpPr>
          <p:cNvPr id="61" name="Rounded Rectangle 60"/>
          <p:cNvSpPr/>
          <p:nvPr/>
        </p:nvSpPr>
        <p:spPr>
          <a:xfrm>
            <a:off x="3321653" y="4275143"/>
            <a:ext cx="1629260" cy="1232542"/>
          </a:xfrm>
          <a:prstGeom prst="roundRect">
            <a:avLst>
              <a:gd name="adj" fmla="val 61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400"/>
          </a:p>
        </p:txBody>
      </p:sp>
      <p:sp>
        <p:nvSpPr>
          <p:cNvPr id="62" name="Rounded Rectangle 61"/>
          <p:cNvSpPr/>
          <p:nvPr/>
        </p:nvSpPr>
        <p:spPr>
          <a:xfrm>
            <a:off x="4950913" y="3795822"/>
            <a:ext cx="890169" cy="1711863"/>
          </a:xfrm>
          <a:prstGeom prst="roundRect">
            <a:avLst>
              <a:gd name="adj" fmla="val 61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400"/>
          </a:p>
        </p:txBody>
      </p:sp>
      <p:sp>
        <p:nvSpPr>
          <p:cNvPr id="63" name="Rounded Rectangle 62"/>
          <p:cNvSpPr/>
          <p:nvPr/>
        </p:nvSpPr>
        <p:spPr>
          <a:xfrm>
            <a:off x="2554304" y="3434840"/>
            <a:ext cx="4043048" cy="13694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400"/>
          </a:p>
        </p:txBody>
      </p:sp>
      <p:sp>
        <p:nvSpPr>
          <p:cNvPr id="64" name="Oval 63"/>
          <p:cNvSpPr/>
          <p:nvPr/>
        </p:nvSpPr>
        <p:spPr>
          <a:xfrm>
            <a:off x="2348880" y="3343672"/>
            <a:ext cx="205424" cy="2054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smtClean="0">
                <a:solidFill>
                  <a:schemeClr val="tx1"/>
                </a:solidFill>
              </a:rPr>
              <a:t>1</a:t>
            </a:r>
            <a:endParaRPr lang="en-GB" sz="800" b="1" dirty="0">
              <a:solidFill>
                <a:schemeClr val="tx1"/>
              </a:solidFill>
            </a:endParaRPr>
          </a:p>
        </p:txBody>
      </p:sp>
      <p:sp>
        <p:nvSpPr>
          <p:cNvPr id="66" name="Oval 65"/>
          <p:cNvSpPr/>
          <p:nvPr/>
        </p:nvSpPr>
        <p:spPr>
          <a:xfrm>
            <a:off x="3294824" y="4155642"/>
            <a:ext cx="205424" cy="2054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smtClean="0">
                <a:solidFill>
                  <a:schemeClr val="tx1"/>
                </a:solidFill>
              </a:rPr>
              <a:t>2</a:t>
            </a:r>
            <a:endParaRPr lang="en-GB" sz="800" b="1" dirty="0">
              <a:solidFill>
                <a:schemeClr val="tx1"/>
              </a:solidFill>
            </a:endParaRPr>
          </a:p>
        </p:txBody>
      </p:sp>
      <p:sp>
        <p:nvSpPr>
          <p:cNvPr id="67" name="Oval 66"/>
          <p:cNvSpPr/>
          <p:nvPr/>
        </p:nvSpPr>
        <p:spPr>
          <a:xfrm>
            <a:off x="4950912" y="3686045"/>
            <a:ext cx="205424" cy="2054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smtClean="0">
                <a:solidFill>
                  <a:schemeClr val="tx1"/>
                </a:solidFill>
              </a:rPr>
              <a:t>3</a:t>
            </a:r>
            <a:endParaRPr lang="en-GB" sz="800" b="1" dirty="0">
              <a:solidFill>
                <a:schemeClr val="tx1"/>
              </a:solidFill>
            </a:endParaRPr>
          </a:p>
        </p:txBody>
      </p:sp>
      <p:sp>
        <p:nvSpPr>
          <p:cNvPr id="68" name="Oval 67"/>
          <p:cNvSpPr/>
          <p:nvPr/>
        </p:nvSpPr>
        <p:spPr>
          <a:xfrm>
            <a:off x="2348880" y="3617570"/>
            <a:ext cx="205424" cy="2054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rPr>
              <a:t>4</a:t>
            </a:r>
          </a:p>
        </p:txBody>
      </p:sp>
      <p:sp>
        <p:nvSpPr>
          <p:cNvPr id="70" name="Rounded Rectangle 69"/>
          <p:cNvSpPr/>
          <p:nvPr/>
        </p:nvSpPr>
        <p:spPr>
          <a:xfrm>
            <a:off x="5841081" y="5233787"/>
            <a:ext cx="753220" cy="273898"/>
          </a:xfrm>
          <a:prstGeom prst="roundRect">
            <a:avLst>
              <a:gd name="adj" fmla="val 61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400"/>
          </a:p>
        </p:txBody>
      </p:sp>
      <p:sp>
        <p:nvSpPr>
          <p:cNvPr id="72" name="Oval 71"/>
          <p:cNvSpPr/>
          <p:nvPr/>
        </p:nvSpPr>
        <p:spPr>
          <a:xfrm>
            <a:off x="6377219" y="5131075"/>
            <a:ext cx="205424" cy="2054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smtClean="0">
                <a:solidFill>
                  <a:schemeClr val="tx1"/>
                </a:solidFill>
              </a:rPr>
              <a:t>5</a:t>
            </a:r>
            <a:endParaRPr lang="en-GB" sz="800" b="1" dirty="0">
              <a:solidFill>
                <a:schemeClr val="tx1"/>
              </a:solidFill>
            </a:endParaRPr>
          </a:p>
        </p:txBody>
      </p:sp>
      <p:sp>
        <p:nvSpPr>
          <p:cNvPr id="42" name="TextBox 41"/>
          <p:cNvSpPr txBox="1"/>
          <p:nvPr/>
        </p:nvSpPr>
        <p:spPr>
          <a:xfrm>
            <a:off x="332656" y="5992299"/>
            <a:ext cx="6336704" cy="3016210"/>
          </a:xfrm>
          <a:prstGeom prst="rect">
            <a:avLst/>
          </a:prstGeom>
          <a:noFill/>
          <a:ln w="19050">
            <a:solidFill>
              <a:schemeClr val="tx1"/>
            </a:solidFill>
            <a:prstDash val="dashDot"/>
          </a:ln>
        </p:spPr>
        <p:txBody>
          <a:bodyPr wrap="square" rtlCol="0">
            <a:spAutoFit/>
          </a:bodyPr>
          <a:lstStyle/>
          <a:p>
            <a:pPr>
              <a:spcBef>
                <a:spcPts val="600"/>
              </a:spcBef>
            </a:pPr>
            <a:r>
              <a:rPr lang="en-GB" sz="1100" b="1" dirty="0" smtClean="0"/>
              <a:t>Welcome to </a:t>
            </a:r>
            <a:r>
              <a:rPr lang="en-GB" sz="1100" b="1" dirty="0" smtClean="0"/>
              <a:t>Tracker</a:t>
            </a:r>
            <a:r>
              <a:rPr lang="en-GB" sz="1100" b="1" dirty="0" smtClean="0"/>
              <a:t>: Your To-Do List</a:t>
            </a:r>
          </a:p>
          <a:p>
            <a:pPr marL="92075" indent="-92075">
              <a:spcBef>
                <a:spcPts val="600"/>
              </a:spcBef>
              <a:buFont typeface="Arial" pitchFamily="34" charset="0"/>
              <a:buChar char="•"/>
            </a:pPr>
            <a:r>
              <a:rPr lang="en-GB" sz="1100" dirty="0" smtClean="0"/>
              <a:t>In your inbox (please check your spam folder), find the email from </a:t>
            </a:r>
            <a:r>
              <a:rPr lang="en-GB" sz="1100" dirty="0" smtClean="0">
                <a:hlinkClick r:id="rId5"/>
              </a:rPr>
              <a:t>support@salesforce.com</a:t>
            </a:r>
            <a:r>
              <a:rPr lang="en-GB" sz="1100" dirty="0" smtClean="0"/>
              <a:t> and click in on the “Log in automatically” link to </a:t>
            </a:r>
            <a:r>
              <a:rPr lang="en-GB" sz="1100" b="1" dirty="0" smtClean="0"/>
              <a:t>log in for the first time and set your user-name and password</a:t>
            </a:r>
            <a:r>
              <a:rPr lang="en-GB" sz="1100" dirty="0" smtClean="0"/>
              <a:t>. For future logins, navigate to </a:t>
            </a:r>
            <a:r>
              <a:rPr lang="en-GB" sz="1100" dirty="0" smtClean="0">
                <a:hlinkClick r:id="rId6"/>
              </a:rPr>
              <a:t>http://login.salesforce.com</a:t>
            </a:r>
            <a:endParaRPr lang="en-GB" sz="1100" dirty="0" smtClean="0"/>
          </a:p>
          <a:p>
            <a:pPr marL="92075" indent="-92075">
              <a:spcBef>
                <a:spcPts val="600"/>
              </a:spcBef>
              <a:buFont typeface="Arial" pitchFamily="34" charset="0"/>
              <a:buChar char="•"/>
            </a:pPr>
            <a:r>
              <a:rPr lang="en-GB" sz="1100" dirty="0" smtClean="0"/>
              <a:t>Click on your name on the “Home”-Tab, and </a:t>
            </a:r>
            <a:r>
              <a:rPr lang="en-GB" sz="1100" b="1" dirty="0" smtClean="0"/>
              <a:t>upload a picture </a:t>
            </a:r>
            <a:r>
              <a:rPr lang="en-GB" sz="1100" dirty="0" smtClean="0"/>
              <a:t>to your Chatter profile (by clicking on the grey outline of a portrait). Also </a:t>
            </a:r>
            <a:r>
              <a:rPr lang="en-GB" sz="1100" b="1" dirty="0" smtClean="0"/>
              <a:t>complete the “Contact” and “About You” </a:t>
            </a:r>
            <a:r>
              <a:rPr lang="en-GB" sz="1100" dirty="0" smtClean="0"/>
              <a:t>sections by clicking the pencil icon below your profile picture.</a:t>
            </a:r>
          </a:p>
          <a:p>
            <a:pPr marL="92075" indent="-92075">
              <a:spcBef>
                <a:spcPts val="600"/>
              </a:spcBef>
              <a:buFont typeface="Arial" pitchFamily="34" charset="0"/>
              <a:buChar char="•"/>
            </a:pPr>
            <a:r>
              <a:rPr lang="en-GB" sz="1100" dirty="0" smtClean="0"/>
              <a:t>Select the “Chatter” Tab, then “People” or “Groups” (left menu): navigate through the people or groups and </a:t>
            </a:r>
            <a:r>
              <a:rPr lang="en-GB" sz="1100" b="1" dirty="0" smtClean="0"/>
              <a:t>start “following” </a:t>
            </a:r>
            <a:r>
              <a:rPr lang="en-GB" sz="1100" dirty="0" smtClean="0"/>
              <a:t>what you are interested in.  (more about Chatter on page 2)</a:t>
            </a:r>
          </a:p>
          <a:p>
            <a:pPr marL="92075" indent="-92075">
              <a:spcBef>
                <a:spcPts val="600"/>
              </a:spcBef>
              <a:buFont typeface="Arial" pitchFamily="34" charset="0"/>
              <a:buChar char="•"/>
            </a:pPr>
            <a:r>
              <a:rPr lang="en-GB" sz="1100" b="1" dirty="0" smtClean="0"/>
              <a:t>Review user stories in your area through “User Stories” Tab</a:t>
            </a:r>
            <a:r>
              <a:rPr lang="en-GB" sz="1100" dirty="0" smtClean="0"/>
              <a:t>: Select the “All User Stories” list and hit “Go!”. You will now be able to see all user stories is a filterable list, and can review these in detail by clicking on the underlined name: e.g. “</a:t>
            </a:r>
            <a:r>
              <a:rPr lang="en-GB" sz="1100" u="sng" dirty="0" smtClean="0"/>
              <a:t>US-001</a:t>
            </a:r>
            <a:r>
              <a:rPr lang="en-GB" sz="1100" dirty="0" smtClean="0"/>
              <a:t>”. </a:t>
            </a:r>
            <a:r>
              <a:rPr lang="en-GB" sz="1100" b="1" dirty="0" smtClean="0"/>
              <a:t>Follow a user story to stay up to date</a:t>
            </a:r>
          </a:p>
          <a:p>
            <a:pPr marL="92075" indent="-92075">
              <a:spcBef>
                <a:spcPts val="600"/>
              </a:spcBef>
              <a:buFont typeface="Arial" pitchFamily="34" charset="0"/>
              <a:buChar char="•"/>
            </a:pPr>
            <a:r>
              <a:rPr lang="en-GB" sz="1100" dirty="0" smtClean="0"/>
              <a:t>To get immediate alerts on allow groups, people and items you follow, </a:t>
            </a:r>
            <a:r>
              <a:rPr lang="en-GB" sz="1100" b="1" dirty="0" smtClean="0"/>
              <a:t>download the Salesforce1 app for iPhone or iPad in the App Store! Or get the desktop app:</a:t>
            </a:r>
            <a:r>
              <a:rPr lang="en-GB" sz="1100" dirty="0" smtClean="0"/>
              <a:t>, select your name in the top right corner of the online application, select “Setup”. Then click on “Desktop Integration” on the left and “Chatter Desktop”</a:t>
            </a:r>
          </a:p>
        </p:txBody>
      </p:sp>
      <p:sp>
        <p:nvSpPr>
          <p:cNvPr id="43" name="Rectangle 42"/>
          <p:cNvSpPr/>
          <p:nvPr/>
        </p:nvSpPr>
        <p:spPr>
          <a:xfrm rot="633959">
            <a:off x="5993475" y="5776302"/>
            <a:ext cx="648072" cy="360040"/>
          </a:xfrm>
          <a:prstGeom prst="rect">
            <a:avLst/>
          </a:prstGeom>
          <a:solidFill>
            <a:srgbClr val="FAFA94"/>
          </a:solidFill>
          <a:ln>
            <a:solidFill>
              <a:srgbClr val="F8FFB9"/>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latin typeface="Bradley Hand ITC" pitchFamily="66" charset="0"/>
              </a:rPr>
              <a:t>Top </a:t>
            </a:r>
            <a:r>
              <a:rPr lang="en-GB" sz="1200" b="1" dirty="0" smtClean="0">
                <a:solidFill>
                  <a:schemeClr val="tx1"/>
                </a:solidFill>
                <a:latin typeface="Bradley Hand ITC" pitchFamily="66" charset="0"/>
              </a:rPr>
              <a:t>Tip</a:t>
            </a:r>
            <a:endParaRPr lang="en-GB" sz="1200" b="1" dirty="0">
              <a:solidFill>
                <a:schemeClr val="tx1"/>
              </a:solidFill>
              <a:latin typeface="Bradley Hand ITC" pitchFamily="66" charset="0"/>
            </a:endParaRPr>
          </a:p>
        </p:txBody>
      </p:sp>
      <p:sp>
        <p:nvSpPr>
          <p:cNvPr id="52" name="TextBox 51"/>
          <p:cNvSpPr txBox="1"/>
          <p:nvPr/>
        </p:nvSpPr>
        <p:spPr>
          <a:xfrm>
            <a:off x="5013176" y="829147"/>
            <a:ext cx="1656184" cy="769441"/>
          </a:xfrm>
          <a:prstGeom prst="rect">
            <a:avLst/>
          </a:prstGeom>
          <a:noFill/>
          <a:ln w="19050">
            <a:solidFill>
              <a:schemeClr val="tx1"/>
            </a:solidFill>
            <a:prstDash val="dashDot"/>
          </a:ln>
        </p:spPr>
        <p:txBody>
          <a:bodyPr wrap="square" rtlCol="0">
            <a:spAutoFit/>
          </a:bodyPr>
          <a:lstStyle/>
          <a:p>
            <a:r>
              <a:rPr lang="en-GB" sz="1100" dirty="0" smtClean="0"/>
              <a:t>To stay up to date with tips and tricks join the </a:t>
            </a:r>
            <a:r>
              <a:rPr lang="en-GB" sz="1100" dirty="0" smtClean="0"/>
              <a:t>“Tracker </a:t>
            </a:r>
            <a:r>
              <a:rPr lang="en-GB" sz="1100" dirty="0" smtClean="0"/>
              <a:t>Tips and Tricks” </a:t>
            </a:r>
            <a:r>
              <a:rPr lang="en-GB" sz="1100" dirty="0" smtClean="0"/>
              <a:t>Chatter Group</a:t>
            </a:r>
            <a:endParaRPr lang="en-GB" sz="1100" dirty="0" smtClean="0"/>
          </a:p>
        </p:txBody>
      </p:sp>
      <p:sp>
        <p:nvSpPr>
          <p:cNvPr id="56" name="Rectangle 55"/>
          <p:cNvSpPr/>
          <p:nvPr/>
        </p:nvSpPr>
        <p:spPr>
          <a:xfrm rot="633959">
            <a:off x="6144313" y="532418"/>
            <a:ext cx="648072" cy="360040"/>
          </a:xfrm>
          <a:prstGeom prst="rect">
            <a:avLst/>
          </a:prstGeom>
          <a:solidFill>
            <a:srgbClr val="FAFA94"/>
          </a:solidFill>
          <a:ln>
            <a:solidFill>
              <a:srgbClr val="F8FFB9"/>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latin typeface="Bradley Hand ITC" pitchFamily="66" charset="0"/>
              </a:rPr>
              <a:t>Top Tip</a:t>
            </a:r>
            <a:endParaRPr lang="en-GB" sz="1200" b="1" dirty="0">
              <a:solidFill>
                <a:schemeClr val="tx1"/>
              </a:solidFill>
              <a:latin typeface="Bradley Hand ITC"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637" t="62671" r="2193" b="16319"/>
          <a:stretch/>
        </p:blipFill>
        <p:spPr bwMode="auto">
          <a:xfrm>
            <a:off x="260648" y="6487434"/>
            <a:ext cx="6264696" cy="922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61" t="7673" r="25283" b="8375"/>
          <a:stretch/>
        </p:blipFill>
        <p:spPr bwMode="auto">
          <a:xfrm>
            <a:off x="1157882" y="838126"/>
            <a:ext cx="4575374" cy="213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Flowchart: Connector 41"/>
          <p:cNvSpPr/>
          <p:nvPr/>
        </p:nvSpPr>
        <p:spPr>
          <a:xfrm>
            <a:off x="2060848" y="946200"/>
            <a:ext cx="1260140" cy="36004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2564904" y="65212"/>
            <a:ext cx="1512168"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92075">
              <a:buFont typeface="Arial" pitchFamily="34" charset="0"/>
              <a:buChar char="•"/>
            </a:pPr>
            <a:r>
              <a:rPr lang="en-GB" sz="800" i="1" dirty="0" smtClean="0">
                <a:solidFill>
                  <a:schemeClr val="tx1"/>
                </a:solidFill>
              </a:rPr>
              <a:t>Post</a:t>
            </a:r>
            <a:r>
              <a:rPr lang="en-GB" sz="800" dirty="0" smtClean="0">
                <a:solidFill>
                  <a:schemeClr val="tx1"/>
                </a:solidFill>
              </a:rPr>
              <a:t>: just share a comment </a:t>
            </a:r>
          </a:p>
          <a:p>
            <a:pPr marL="92075" indent="-92075">
              <a:buFont typeface="Arial" pitchFamily="34" charset="0"/>
              <a:buChar char="•"/>
            </a:pPr>
            <a:r>
              <a:rPr lang="en-GB" sz="800" i="1" dirty="0" smtClean="0">
                <a:solidFill>
                  <a:schemeClr val="tx1"/>
                </a:solidFill>
              </a:rPr>
              <a:t>Share a File</a:t>
            </a:r>
            <a:r>
              <a:rPr lang="en-GB" sz="800" dirty="0" smtClean="0">
                <a:solidFill>
                  <a:schemeClr val="tx1"/>
                </a:solidFill>
              </a:rPr>
              <a:t>: share a document</a:t>
            </a:r>
          </a:p>
          <a:p>
            <a:pPr marL="92075" indent="-92075">
              <a:buFont typeface="Arial" pitchFamily="34" charset="0"/>
              <a:buChar char="•"/>
            </a:pPr>
            <a:r>
              <a:rPr lang="en-GB" sz="800" i="1" dirty="0" smtClean="0">
                <a:solidFill>
                  <a:schemeClr val="tx1"/>
                </a:solidFill>
              </a:rPr>
              <a:t>Share a Link</a:t>
            </a:r>
            <a:endParaRPr lang="en-GB" sz="800" i="1" dirty="0">
              <a:solidFill>
                <a:schemeClr val="tx1"/>
              </a:solidFill>
            </a:endParaRPr>
          </a:p>
        </p:txBody>
      </p:sp>
      <p:cxnSp>
        <p:nvCxnSpPr>
          <p:cNvPr id="46" name="Straight Arrow Connector 45"/>
          <p:cNvCxnSpPr>
            <a:stCxn id="43" idx="2"/>
          </p:cNvCxnSpPr>
          <p:nvPr/>
        </p:nvCxnSpPr>
        <p:spPr>
          <a:xfrm flipH="1">
            <a:off x="2924944" y="605212"/>
            <a:ext cx="396044" cy="36638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67432" y="1174924"/>
            <a:ext cx="864096" cy="172819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smtClean="0">
                <a:solidFill>
                  <a:schemeClr val="tx1"/>
                </a:solidFill>
              </a:rPr>
              <a:t>The menu on the left allows you to:</a:t>
            </a:r>
          </a:p>
          <a:p>
            <a:pPr marL="92075" indent="-92075">
              <a:buFont typeface="Arial" pitchFamily="34" charset="0"/>
              <a:buChar char="•"/>
            </a:pPr>
            <a:r>
              <a:rPr lang="en-GB" sz="800" dirty="0" smtClean="0">
                <a:solidFill>
                  <a:schemeClr val="tx1"/>
                </a:solidFill>
              </a:rPr>
              <a:t>Upload your picture</a:t>
            </a:r>
          </a:p>
          <a:p>
            <a:pPr marL="92075" indent="-92075">
              <a:buFont typeface="Arial" pitchFamily="34" charset="0"/>
              <a:buChar char="•"/>
            </a:pPr>
            <a:r>
              <a:rPr lang="en-GB" sz="800" dirty="0" smtClean="0">
                <a:solidFill>
                  <a:schemeClr val="tx1"/>
                </a:solidFill>
              </a:rPr>
              <a:t>View posts you’re tagged in (@)</a:t>
            </a:r>
          </a:p>
          <a:p>
            <a:pPr marL="92075" indent="-92075">
              <a:buFont typeface="Arial" pitchFamily="34" charset="0"/>
              <a:buChar char="•"/>
            </a:pPr>
            <a:r>
              <a:rPr lang="en-GB" sz="800" dirty="0" smtClean="0">
                <a:solidFill>
                  <a:schemeClr val="tx1"/>
                </a:solidFill>
              </a:rPr>
              <a:t>View your bookmarks</a:t>
            </a:r>
          </a:p>
          <a:p>
            <a:pPr marL="92075" indent="-92075">
              <a:buFont typeface="Arial" pitchFamily="34" charset="0"/>
              <a:buChar char="•"/>
            </a:pPr>
            <a:r>
              <a:rPr lang="en-GB" sz="800" dirty="0" smtClean="0">
                <a:solidFill>
                  <a:schemeClr val="tx1"/>
                </a:solidFill>
              </a:rPr>
              <a:t>View people, groups or files your follow</a:t>
            </a:r>
          </a:p>
        </p:txBody>
      </p:sp>
      <p:sp>
        <p:nvSpPr>
          <p:cNvPr id="9" name="Rounded Rectangle 8"/>
          <p:cNvSpPr/>
          <p:nvPr/>
        </p:nvSpPr>
        <p:spPr>
          <a:xfrm>
            <a:off x="1196752" y="1007604"/>
            <a:ext cx="864096" cy="15121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Arrow Connector 9"/>
          <p:cNvCxnSpPr>
            <a:stCxn id="59" idx="3"/>
            <a:endCxn id="9" idx="1"/>
          </p:cNvCxnSpPr>
          <p:nvPr/>
        </p:nvCxnSpPr>
        <p:spPr>
          <a:xfrm flipV="1">
            <a:off x="1031528" y="1763688"/>
            <a:ext cx="165224" cy="27533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132856" y="1331640"/>
            <a:ext cx="2520280" cy="15556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p:cNvSpPr txBox="1"/>
          <p:nvPr/>
        </p:nvSpPr>
        <p:spPr>
          <a:xfrm>
            <a:off x="5877272" y="683568"/>
            <a:ext cx="864096" cy="12961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Review your </a:t>
            </a:r>
            <a:r>
              <a:rPr lang="en-GB" sz="800" dirty="0" err="1" smtClean="0">
                <a:solidFill>
                  <a:schemeClr val="tx1"/>
                </a:solidFill>
              </a:rPr>
              <a:t>recommendat</a:t>
            </a:r>
            <a:r>
              <a:rPr lang="en-GB" sz="800" dirty="0" smtClean="0">
                <a:solidFill>
                  <a:schemeClr val="tx1"/>
                </a:solidFill>
              </a:rPr>
              <a:t>-ions</a:t>
            </a:r>
            <a:r>
              <a:rPr lang="en-GB" sz="900" dirty="0" smtClean="0">
                <a:solidFill>
                  <a:schemeClr val="tx1"/>
                </a:solidFill>
              </a:rPr>
              <a:t> </a:t>
            </a:r>
            <a:r>
              <a:rPr lang="en-GB" sz="800" dirty="0" smtClean="0">
                <a:solidFill>
                  <a:schemeClr val="tx1"/>
                </a:solidFill>
              </a:rPr>
              <a:t>and join additional groups/ follow additional content to stay up-to-date</a:t>
            </a:r>
            <a:endParaRPr lang="en-GB" sz="800" dirty="0">
              <a:solidFill>
                <a:schemeClr val="tx1"/>
              </a:solidFill>
            </a:endParaRPr>
          </a:p>
        </p:txBody>
      </p:sp>
      <p:sp>
        <p:nvSpPr>
          <p:cNvPr id="19" name="Rounded Rectangle 18"/>
          <p:cNvSpPr/>
          <p:nvPr/>
        </p:nvSpPr>
        <p:spPr>
          <a:xfrm>
            <a:off x="4672186" y="1012544"/>
            <a:ext cx="1152128" cy="15841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Flowchart: Connector 20"/>
          <p:cNvSpPr/>
          <p:nvPr/>
        </p:nvSpPr>
        <p:spPr>
          <a:xfrm>
            <a:off x="4625840" y="2562600"/>
            <a:ext cx="1118990" cy="46005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p:cNvCxnSpPr/>
          <p:nvPr/>
        </p:nvCxnSpPr>
        <p:spPr>
          <a:xfrm flipH="1">
            <a:off x="4185084" y="611560"/>
            <a:ext cx="684076" cy="42196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49080" y="50800"/>
            <a:ext cx="2592288" cy="54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smtClean="0">
                <a:solidFill>
                  <a:schemeClr val="tx1"/>
                </a:solidFill>
              </a:rPr>
              <a:t>Your Chatter feed contains all post including yours. Scroll down to see previous posts. To see all posts from other areas of  the organisation, change from Updates to “My Chatter” to  Updates from “People”, “Groups” or items</a:t>
            </a:r>
            <a:endParaRPr lang="en-GB" sz="800" dirty="0">
              <a:solidFill>
                <a:schemeClr val="tx1"/>
              </a:solidFill>
            </a:endParaRPr>
          </a:p>
        </p:txBody>
      </p:sp>
      <p:sp>
        <p:nvSpPr>
          <p:cNvPr id="27" name="TextBox 26"/>
          <p:cNvSpPr txBox="1"/>
          <p:nvPr/>
        </p:nvSpPr>
        <p:spPr>
          <a:xfrm>
            <a:off x="260648" y="3052671"/>
            <a:ext cx="6336704" cy="2092881"/>
          </a:xfrm>
          <a:prstGeom prst="rect">
            <a:avLst/>
          </a:prstGeom>
          <a:noFill/>
          <a:ln w="19050">
            <a:solidFill>
              <a:schemeClr val="tx1"/>
            </a:solidFill>
            <a:prstDash val="dashDot"/>
          </a:ln>
        </p:spPr>
        <p:txBody>
          <a:bodyPr wrap="square" rtlCol="0">
            <a:spAutoFit/>
          </a:bodyPr>
          <a:lstStyle/>
          <a:p>
            <a:r>
              <a:rPr lang="en-GB" sz="1100" b="1" dirty="0" smtClean="0"/>
              <a:t>Using Chatter – Making the most out of collaboration!</a:t>
            </a:r>
          </a:p>
          <a:p>
            <a:pPr marL="85725" indent="-85725">
              <a:spcBef>
                <a:spcPts val="600"/>
              </a:spcBef>
              <a:buFont typeface="Arial" pitchFamily="34" charset="0"/>
              <a:buChar char="•"/>
            </a:pPr>
            <a:r>
              <a:rPr lang="en-GB" sz="1100" u="sng" dirty="0" smtClean="0"/>
              <a:t>User-Tagging:</a:t>
            </a:r>
            <a:r>
              <a:rPr lang="en-GB" sz="1100" dirty="0" smtClean="0"/>
              <a:t> use the </a:t>
            </a:r>
            <a:r>
              <a:rPr lang="en-GB" sz="1100" b="1" dirty="0" smtClean="0"/>
              <a:t>@ symbol to “tag” a colleague in any post</a:t>
            </a:r>
            <a:r>
              <a:rPr lang="en-GB" sz="1100" dirty="0" smtClean="0"/>
              <a:t>. E.g. start to type @Jo... Then select “Jon Lester” from the drop down that automatically appears to tag. This means the post will appear at the top of the tagged users chatter feed, and they will be emailed! </a:t>
            </a:r>
          </a:p>
          <a:p>
            <a:pPr marL="85725" indent="-85725">
              <a:spcBef>
                <a:spcPts val="600"/>
              </a:spcBef>
              <a:buFont typeface="Arial" pitchFamily="34" charset="0"/>
              <a:buChar char="•"/>
            </a:pPr>
            <a:r>
              <a:rPr lang="en-GB" sz="1100" u="sng" dirty="0" smtClean="0"/>
              <a:t>Hash-Tagging (topics)</a:t>
            </a:r>
            <a:r>
              <a:rPr lang="en-GB" sz="1100" dirty="0" smtClean="0"/>
              <a:t>: similar to Twitter, you can </a:t>
            </a:r>
            <a:r>
              <a:rPr lang="en-GB" sz="1100" b="1" dirty="0" smtClean="0"/>
              <a:t>add a # prior to a word to tag this word </a:t>
            </a:r>
            <a:r>
              <a:rPr lang="en-GB" sz="1100" dirty="0" smtClean="0"/>
              <a:t>for future searches</a:t>
            </a:r>
          </a:p>
          <a:p>
            <a:pPr marL="85725" indent="-85725">
              <a:spcBef>
                <a:spcPts val="600"/>
              </a:spcBef>
              <a:buFont typeface="Arial" pitchFamily="34" charset="0"/>
              <a:buChar char="•"/>
            </a:pPr>
            <a:r>
              <a:rPr lang="en-GB" sz="1100" u="sng" dirty="0" smtClean="0"/>
              <a:t>Following:</a:t>
            </a:r>
            <a:r>
              <a:rPr lang="en-GB" sz="1100" dirty="0" smtClean="0"/>
              <a:t>  select the “</a:t>
            </a:r>
            <a:r>
              <a:rPr lang="en-GB" sz="1100" b="1" dirty="0" smtClean="0"/>
              <a:t>Follow” link at the top of a person, group or items </a:t>
            </a:r>
            <a:r>
              <a:rPr lang="en-GB" sz="1100" dirty="0" smtClean="0"/>
              <a:t>to receive all their related chatter posts directly on your homepage feed</a:t>
            </a:r>
          </a:p>
          <a:p>
            <a:pPr marL="85725" indent="-85725">
              <a:spcBef>
                <a:spcPts val="600"/>
              </a:spcBef>
              <a:buFont typeface="Arial" pitchFamily="34" charset="0"/>
              <a:buChar char="•"/>
            </a:pPr>
            <a:r>
              <a:rPr lang="en-GB" sz="1100" u="sng" dirty="0" smtClean="0"/>
              <a:t>Bookmarking:</a:t>
            </a:r>
            <a:r>
              <a:rPr lang="en-GB" sz="1100" dirty="0" smtClean="0"/>
              <a:t> If you find an interesting post you want to be able to find easily later, then bookmark that post by click on the        symbol in the top right corner. You can then find it again under Chatter&gt;Bookmarks</a:t>
            </a:r>
            <a:endParaRPr lang="en-GB" sz="1100" u="sng" dirty="0" smtClean="0"/>
          </a:p>
        </p:txBody>
      </p:sp>
      <p:sp>
        <p:nvSpPr>
          <p:cNvPr id="28" name="Rectangle 27"/>
          <p:cNvSpPr/>
          <p:nvPr/>
        </p:nvSpPr>
        <p:spPr>
          <a:xfrm rot="633959">
            <a:off x="5921467" y="2874774"/>
            <a:ext cx="648072" cy="360040"/>
          </a:xfrm>
          <a:prstGeom prst="rect">
            <a:avLst/>
          </a:prstGeom>
          <a:solidFill>
            <a:srgbClr val="FAFA94"/>
          </a:solidFill>
          <a:ln>
            <a:solidFill>
              <a:srgbClr val="F8FFB9"/>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latin typeface="Bradley Hand ITC" pitchFamily="66" charset="0"/>
              </a:rPr>
              <a:t>Top Tip</a:t>
            </a:r>
            <a:endParaRPr lang="en-GB" sz="1200" b="1" dirty="0">
              <a:solidFill>
                <a:schemeClr val="tx1"/>
              </a:solidFill>
              <a:latin typeface="Bradley Hand ITC" pitchFamily="66" charset="0"/>
            </a:endParaRPr>
          </a:p>
        </p:txBody>
      </p:sp>
      <p:sp>
        <p:nvSpPr>
          <p:cNvPr id="29" name="TextBox 28"/>
          <p:cNvSpPr txBox="1"/>
          <p:nvPr/>
        </p:nvSpPr>
        <p:spPr>
          <a:xfrm>
            <a:off x="260648" y="8118102"/>
            <a:ext cx="6336704" cy="677108"/>
          </a:xfrm>
          <a:prstGeom prst="rect">
            <a:avLst/>
          </a:prstGeom>
          <a:noFill/>
          <a:ln w="19050">
            <a:solidFill>
              <a:schemeClr val="tx1"/>
            </a:solidFill>
            <a:prstDash val="dashDot"/>
          </a:ln>
        </p:spPr>
        <p:txBody>
          <a:bodyPr wrap="square" rtlCol="0">
            <a:spAutoFit/>
          </a:bodyPr>
          <a:lstStyle/>
          <a:p>
            <a:r>
              <a:rPr lang="en-GB" sz="1100" b="1" dirty="0" smtClean="0"/>
              <a:t>Global Search</a:t>
            </a:r>
          </a:p>
          <a:p>
            <a:pPr marL="85725" indent="-85725">
              <a:spcBef>
                <a:spcPts val="600"/>
              </a:spcBef>
              <a:buFont typeface="Arial" pitchFamily="34" charset="0"/>
              <a:buChar char="•"/>
            </a:pPr>
            <a:r>
              <a:rPr lang="en-GB" sz="1100" dirty="0" smtClean="0"/>
              <a:t>Tracker </a:t>
            </a:r>
            <a:r>
              <a:rPr lang="en-GB" sz="1100" dirty="0" smtClean="0"/>
              <a:t>allows you to run a search through </a:t>
            </a:r>
            <a:r>
              <a:rPr lang="en-GB" sz="1100" b="1" dirty="0" smtClean="0"/>
              <a:t>ALL</a:t>
            </a:r>
            <a:r>
              <a:rPr lang="en-GB" sz="1100" dirty="0" smtClean="0"/>
              <a:t> data </a:t>
            </a:r>
            <a:r>
              <a:rPr lang="en-GB" sz="1000" dirty="0" smtClean="0"/>
              <a:t>(including chatter posts, user stories, groups,..)</a:t>
            </a:r>
            <a:r>
              <a:rPr lang="en-GB" sz="1100" dirty="0" smtClean="0"/>
              <a:t> through the search at the top of screen. </a:t>
            </a:r>
            <a:r>
              <a:rPr lang="en-GB" sz="1100" dirty="0"/>
              <a:t>J</a:t>
            </a:r>
            <a:r>
              <a:rPr lang="en-GB" sz="1100" dirty="0" smtClean="0"/>
              <a:t>ust type in your comment and filter the results by category.</a:t>
            </a:r>
          </a:p>
        </p:txBody>
      </p:sp>
      <p:sp>
        <p:nvSpPr>
          <p:cNvPr id="30" name="Rectangle 29"/>
          <p:cNvSpPr/>
          <p:nvPr/>
        </p:nvSpPr>
        <p:spPr>
          <a:xfrm rot="633959">
            <a:off x="5921467" y="8037475"/>
            <a:ext cx="648072" cy="360040"/>
          </a:xfrm>
          <a:prstGeom prst="rect">
            <a:avLst/>
          </a:prstGeom>
          <a:solidFill>
            <a:srgbClr val="FAFA94"/>
          </a:solidFill>
          <a:ln>
            <a:solidFill>
              <a:srgbClr val="F8FFB9"/>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latin typeface="Bradley Hand ITC" pitchFamily="66" charset="0"/>
              </a:rPr>
              <a:t>Top Tip</a:t>
            </a:r>
            <a:endParaRPr lang="en-GB" sz="1200" b="1" dirty="0">
              <a:solidFill>
                <a:schemeClr val="tx1"/>
              </a:solidFill>
              <a:latin typeface="Bradley Hand ITC" pitchFamily="66" charset="0"/>
            </a:endParaRPr>
          </a:p>
        </p:txBody>
      </p:sp>
      <p:pic>
        <p:nvPicPr>
          <p:cNvPr id="1026" name="Picture 2"/>
          <p:cNvPicPr>
            <a:picLocks noChangeAspect="1" noChangeArrowheads="1"/>
          </p:cNvPicPr>
          <p:nvPr/>
        </p:nvPicPr>
        <p:blipFill>
          <a:blip r:embed="rId4" cstate="print"/>
          <a:srcRect/>
          <a:stretch>
            <a:fillRect/>
          </a:stretch>
        </p:blipFill>
        <p:spPr bwMode="auto">
          <a:xfrm>
            <a:off x="1560984" y="4740605"/>
            <a:ext cx="219075" cy="190500"/>
          </a:xfrm>
          <a:prstGeom prst="rect">
            <a:avLst/>
          </a:prstGeom>
          <a:noFill/>
          <a:ln w="9525">
            <a:noFill/>
            <a:miter lim="800000"/>
            <a:headEnd/>
            <a:tailEnd/>
          </a:ln>
        </p:spPr>
      </p:pic>
      <p:sp>
        <p:nvSpPr>
          <p:cNvPr id="33" name="TextBox 32"/>
          <p:cNvSpPr txBox="1"/>
          <p:nvPr/>
        </p:nvSpPr>
        <p:spPr>
          <a:xfrm>
            <a:off x="5877272" y="2051720"/>
            <a:ext cx="864096"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r>
              <a:rPr lang="en-GB" sz="800" dirty="0" smtClean="0">
                <a:solidFill>
                  <a:schemeClr val="tx1"/>
                </a:solidFill>
              </a:rPr>
              <a:t>Review trending topics (#)</a:t>
            </a:r>
            <a:endParaRPr lang="en-GB" sz="800" dirty="0">
              <a:solidFill>
                <a:schemeClr val="tx1"/>
              </a:solidFill>
            </a:endParaRPr>
          </a:p>
        </p:txBody>
      </p:sp>
      <p:cxnSp>
        <p:nvCxnSpPr>
          <p:cNvPr id="34" name="Straight Arrow Connector 33"/>
          <p:cNvCxnSpPr>
            <a:stCxn id="18" idx="1"/>
          </p:cNvCxnSpPr>
          <p:nvPr/>
        </p:nvCxnSpPr>
        <p:spPr>
          <a:xfrm flipH="1">
            <a:off x="5589240" y="1331640"/>
            <a:ext cx="288032" cy="14401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301208" y="2411760"/>
            <a:ext cx="576064" cy="28803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140" y="94804"/>
            <a:ext cx="2160240" cy="938719"/>
          </a:xfrm>
          <a:prstGeom prst="rect">
            <a:avLst/>
          </a:prstGeom>
          <a:noFill/>
        </p:spPr>
        <p:txBody>
          <a:bodyPr wrap="square" rtlCol="0">
            <a:spAutoFit/>
          </a:bodyPr>
          <a:lstStyle/>
          <a:p>
            <a:r>
              <a:rPr lang="en-GB" sz="1100" b="1" dirty="0" smtClean="0"/>
              <a:t>Chatter is </a:t>
            </a:r>
            <a:r>
              <a:rPr lang="en-GB" sz="1100" b="1" dirty="0" smtClean="0"/>
              <a:t>Tracker’s </a:t>
            </a:r>
            <a:r>
              <a:rPr lang="en-GB" sz="1100" b="1" dirty="0" smtClean="0"/>
              <a:t>collaboration tool</a:t>
            </a:r>
            <a:r>
              <a:rPr lang="en-GB" sz="1100" dirty="0" smtClean="0"/>
              <a:t>, designed to improve the transparency and communication throughout </a:t>
            </a:r>
            <a:br>
              <a:rPr lang="en-GB" sz="1100" dirty="0" smtClean="0"/>
            </a:br>
            <a:r>
              <a:rPr lang="en-GB" sz="1100" dirty="0" smtClean="0"/>
              <a:t>the project</a:t>
            </a:r>
          </a:p>
        </p:txBody>
      </p:sp>
      <p:sp>
        <p:nvSpPr>
          <p:cNvPr id="54" name="TextBox 53"/>
          <p:cNvSpPr txBox="1"/>
          <p:nvPr/>
        </p:nvSpPr>
        <p:spPr>
          <a:xfrm>
            <a:off x="197148" y="5076056"/>
            <a:ext cx="6472212" cy="769441"/>
          </a:xfrm>
          <a:prstGeom prst="rect">
            <a:avLst/>
          </a:prstGeom>
          <a:noFill/>
        </p:spPr>
        <p:txBody>
          <a:bodyPr wrap="square" rtlCol="0">
            <a:spAutoFit/>
          </a:bodyPr>
          <a:lstStyle/>
          <a:p>
            <a:r>
              <a:rPr lang="en-GB" sz="1100" b="1" dirty="0" smtClean="0"/>
              <a:t>User Stories</a:t>
            </a:r>
            <a:r>
              <a:rPr lang="en-GB" sz="1100" dirty="0" smtClean="0"/>
              <a:t> are the business foundation of the iterative agile development lifecycle. Unlike use cases, user stories are short, snappy and open to interpretation where </a:t>
            </a:r>
            <a:r>
              <a:rPr lang="en-GB" sz="1100" b="1" dirty="0" smtClean="0"/>
              <a:t>acceptance criteria </a:t>
            </a:r>
            <a:r>
              <a:rPr lang="en-GB" sz="1100" dirty="0" smtClean="0"/>
              <a:t>is used for clarification, design direction, testing and completion, and user sign off.</a:t>
            </a:r>
          </a:p>
          <a:p>
            <a:endParaRPr lang="en-GB" sz="1100" dirty="0" smtClean="0"/>
          </a:p>
        </p:txBody>
      </p:sp>
      <p:sp>
        <p:nvSpPr>
          <p:cNvPr id="55" name="Rounded Rectangle 54"/>
          <p:cNvSpPr/>
          <p:nvPr/>
        </p:nvSpPr>
        <p:spPr>
          <a:xfrm>
            <a:off x="260648" y="5711428"/>
            <a:ext cx="2088232" cy="648072"/>
          </a:xfrm>
          <a:prstGeom prst="round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solidFill>
                  <a:schemeClr val="bg1"/>
                </a:solidFill>
              </a:rPr>
              <a:t>User Story Format</a:t>
            </a:r>
          </a:p>
          <a:p>
            <a:pPr algn="ctr"/>
            <a:r>
              <a:rPr lang="en-GB" sz="1000" dirty="0" smtClean="0">
                <a:solidFill>
                  <a:schemeClr val="bg1"/>
                </a:solidFill>
              </a:rPr>
              <a:t>As a ... I want to... So that...</a:t>
            </a:r>
            <a:endParaRPr lang="en-GB" sz="1000" dirty="0">
              <a:solidFill>
                <a:schemeClr val="bg1"/>
              </a:solidFill>
            </a:endParaRPr>
          </a:p>
        </p:txBody>
      </p:sp>
      <p:sp>
        <p:nvSpPr>
          <p:cNvPr id="56" name="Rounded Rectangle 55"/>
          <p:cNvSpPr/>
          <p:nvPr/>
        </p:nvSpPr>
        <p:spPr>
          <a:xfrm>
            <a:off x="2492896" y="5711428"/>
            <a:ext cx="4104456" cy="648072"/>
          </a:xfrm>
          <a:prstGeom prst="round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solidFill>
                  <a:schemeClr val="bg1"/>
                </a:solidFill>
              </a:rPr>
              <a:t>Acceptance Criteria Format</a:t>
            </a:r>
          </a:p>
          <a:p>
            <a:pPr algn="ctr"/>
            <a:r>
              <a:rPr lang="en-GB" sz="1000" dirty="0" smtClean="0">
                <a:solidFill>
                  <a:schemeClr val="bg1"/>
                </a:solidFill>
              </a:rPr>
              <a:t>Given a .. &lt;context&gt;... And ... &lt;added info&gt; ... When ... &lt;event&gt;... Then... &lt;outcome&gt; ... And ... &lt;added outcome&gt;.</a:t>
            </a:r>
          </a:p>
          <a:p>
            <a:pPr algn="ctr"/>
            <a:r>
              <a:rPr lang="en-GB" sz="1000" dirty="0" smtClean="0">
                <a:solidFill>
                  <a:schemeClr val="bg1"/>
                </a:solidFill>
              </a:rPr>
              <a:t>Can also take bullet-point form of field-lists etc.</a:t>
            </a:r>
            <a:endParaRPr lang="en-GB" sz="1000" dirty="0">
              <a:solidFill>
                <a:schemeClr val="bg1"/>
              </a:solidFill>
            </a:endParaRPr>
          </a:p>
        </p:txBody>
      </p:sp>
      <p:sp>
        <p:nvSpPr>
          <p:cNvPr id="57" name="TextBox 56"/>
          <p:cNvSpPr txBox="1"/>
          <p:nvPr/>
        </p:nvSpPr>
        <p:spPr>
          <a:xfrm>
            <a:off x="188640" y="7596336"/>
            <a:ext cx="6472212" cy="430887"/>
          </a:xfrm>
          <a:prstGeom prst="rect">
            <a:avLst/>
          </a:prstGeom>
          <a:noFill/>
        </p:spPr>
        <p:txBody>
          <a:bodyPr wrap="square" rtlCol="0">
            <a:spAutoFit/>
          </a:bodyPr>
          <a:lstStyle/>
          <a:p>
            <a:r>
              <a:rPr lang="en-GB" sz="1100" dirty="0" smtClean="0"/>
              <a:t>In </a:t>
            </a:r>
            <a:r>
              <a:rPr lang="en-GB" sz="1100" dirty="0" smtClean="0"/>
              <a:t>Tracker</a:t>
            </a:r>
            <a:r>
              <a:rPr lang="en-GB" sz="1100" dirty="0" smtClean="0"/>
              <a:t>, User Stories can be found in the </a:t>
            </a:r>
            <a:r>
              <a:rPr lang="en-GB" sz="1100" dirty="0" smtClean="0"/>
              <a:t>                      </a:t>
            </a:r>
            <a:r>
              <a:rPr lang="en-GB" sz="1100" dirty="0" smtClean="0"/>
              <a:t>tab. </a:t>
            </a:r>
            <a:r>
              <a:rPr lang="en-GB" sz="1100" b="1" dirty="0" smtClean="0"/>
              <a:t>Please </a:t>
            </a:r>
            <a:r>
              <a:rPr lang="en-GB" sz="1100" b="1" dirty="0" smtClean="0"/>
              <a:t>review the user stories and provide comments and feedback via Chatter! </a:t>
            </a:r>
            <a:r>
              <a:rPr lang="en-GB" sz="1100" dirty="0" smtClean="0"/>
              <a:t>Your input is invaluable to the process</a:t>
            </a:r>
          </a:p>
        </p:txBody>
      </p:sp>
      <p:pic>
        <p:nvPicPr>
          <p:cNvPr id="1028" name="Picture 4"/>
          <p:cNvPicPr>
            <a:picLocks noChangeAspect="1" noChangeArrowheads="1"/>
          </p:cNvPicPr>
          <p:nvPr/>
        </p:nvPicPr>
        <p:blipFill>
          <a:blip r:embed="rId5" cstate="print"/>
          <a:srcRect/>
          <a:stretch>
            <a:fillRect/>
          </a:stretch>
        </p:blipFill>
        <p:spPr bwMode="auto">
          <a:xfrm>
            <a:off x="2737800" y="7596336"/>
            <a:ext cx="691200" cy="252000"/>
          </a:xfrm>
          <a:prstGeom prst="rect">
            <a:avLst/>
          </a:prstGeom>
          <a:noFill/>
          <a:ln w="9525">
            <a:noFill/>
            <a:miter lim="800000"/>
            <a:headEnd/>
            <a:tailEnd/>
          </a:ln>
        </p:spPr>
      </p:pic>
      <p:sp>
        <p:nvSpPr>
          <p:cNvPr id="58" name="Rounded Rectangle 57"/>
          <p:cNvSpPr/>
          <p:nvPr/>
        </p:nvSpPr>
        <p:spPr>
          <a:xfrm>
            <a:off x="260648" y="6487434"/>
            <a:ext cx="5760640"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p:cNvSpPr txBox="1"/>
          <p:nvPr/>
        </p:nvSpPr>
        <p:spPr>
          <a:xfrm>
            <a:off x="4941168" y="6474112"/>
            <a:ext cx="115212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smtClean="0">
                <a:solidFill>
                  <a:schemeClr val="tx1"/>
                </a:solidFill>
              </a:rPr>
              <a:t>User Story information</a:t>
            </a:r>
            <a:endParaRPr lang="en-GB" sz="800" dirty="0">
              <a:solidFill>
                <a:schemeClr val="tx1"/>
              </a:solidFill>
            </a:endParaRPr>
          </a:p>
        </p:txBody>
      </p:sp>
      <p:sp>
        <p:nvSpPr>
          <p:cNvPr id="63" name="Rounded Rectangle 62"/>
          <p:cNvSpPr/>
          <p:nvPr/>
        </p:nvSpPr>
        <p:spPr>
          <a:xfrm>
            <a:off x="726604" y="7135506"/>
            <a:ext cx="5726732" cy="2812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TextBox 61"/>
          <p:cNvSpPr txBox="1"/>
          <p:nvPr/>
        </p:nvSpPr>
        <p:spPr>
          <a:xfrm>
            <a:off x="5444927" y="7380312"/>
            <a:ext cx="115212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smtClean="0">
                <a:solidFill>
                  <a:schemeClr val="tx1"/>
                </a:solidFill>
              </a:rPr>
              <a:t>Acceptance Criteria</a:t>
            </a:r>
            <a:endParaRPr lang="en-GB" sz="800" dirty="0">
              <a:solidFill>
                <a:schemeClr val="tx1"/>
              </a:solidFill>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752" y="834119"/>
            <a:ext cx="904714" cy="137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77747" y="1481582"/>
            <a:ext cx="720080" cy="78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1005</Words>
  <Application>Microsoft Office PowerPoint</Application>
  <PresentationFormat>On-screen Show (4:3)</PresentationFormat>
  <Paragraphs>64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miballing</dc:creator>
  <cp:lastModifiedBy>mibarber</cp:lastModifiedBy>
  <cp:revision>35</cp:revision>
  <dcterms:created xsi:type="dcterms:W3CDTF">2012-09-27T07:35:52Z</dcterms:created>
  <dcterms:modified xsi:type="dcterms:W3CDTF">2014-11-12T12:02:03Z</dcterms:modified>
</cp:coreProperties>
</file>