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FBD00AB-9E3C-4493-B9CF-584E458E430A}">
  <a:tblStyle styleId="{4FBD00AB-9E3C-4493-B9CF-584E458E430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rtl="0">
              <a:spcBef>
                <a:spcPts val="0"/>
              </a:spcBef>
              <a:buNone/>
            </a:pPr>
            <a:r>
              <a:rPr lang="en"/>
              <a:t>HelpPlus</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rtl="0">
              <a:spcBef>
                <a:spcPts val="0"/>
              </a:spcBef>
              <a:buNone/>
            </a:pPr>
            <a:r>
              <a:rPr lang="en" sz="2400"/>
              <a:t>A social media and Government app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81350" y="310000"/>
            <a:ext cx="6227100" cy="4090800"/>
          </a:xfrm>
          <a:prstGeom prst="rect">
            <a:avLst/>
          </a:prstGeom>
        </p:spPr>
        <p:txBody>
          <a:bodyPr anchorCtr="0" anchor="t" bIns="91425" lIns="91425" rIns="91425" tIns="91425">
            <a:noAutofit/>
          </a:bodyPr>
          <a:lstStyle/>
          <a:p>
            <a:pPr lvl="0" rtl="0">
              <a:spcBef>
                <a:spcPts val="0"/>
              </a:spcBef>
              <a:spcAft>
                <a:spcPts val="1600"/>
              </a:spcAft>
              <a:buNone/>
            </a:pPr>
            <a:r>
              <a:rPr lang="en"/>
              <a:t>It’s excellent feeling to help others, there is a lot you can do help your people</a:t>
            </a:r>
            <a:r>
              <a:rPr b="0" lang="en"/>
              <a:t>.</a:t>
            </a:r>
          </a:p>
          <a:p>
            <a:pPr lvl="0" rtl="0">
              <a:spcBef>
                <a:spcPts val="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solidFill>
                  <a:schemeClr val="lt2"/>
                </a:solidFill>
              </a:rPr>
              <a:t>Milestones</a:t>
            </a:r>
          </a:p>
        </p:txBody>
      </p:sp>
      <p:graphicFrame>
        <p:nvGraphicFramePr>
          <p:cNvPr id="133" name="Shape 133"/>
          <p:cNvGraphicFramePr/>
          <p:nvPr/>
        </p:nvGraphicFramePr>
        <p:xfrm>
          <a:off x="323100" y="2393975"/>
          <a:ext cx="3000000" cy="3000000"/>
        </p:xfrm>
        <a:graphic>
          <a:graphicData uri="http://schemas.openxmlformats.org/drawingml/2006/table">
            <a:tbl>
              <a:tblPr>
                <a:noFill/>
                <a:tableStyleId>{4FBD00AB-9E3C-4493-B9CF-584E458E430A}</a:tableStyleId>
              </a:tblPr>
              <a:tblGrid>
                <a:gridCol w="710225"/>
                <a:gridCol w="710225"/>
                <a:gridCol w="710225"/>
                <a:gridCol w="382850"/>
                <a:gridCol w="1037600"/>
                <a:gridCol w="710225"/>
                <a:gridCol w="710225"/>
                <a:gridCol w="710225"/>
                <a:gridCol w="710225"/>
                <a:gridCol w="710225"/>
                <a:gridCol w="710225"/>
                <a:gridCol w="710225"/>
              </a:tblGrid>
              <a:tr h="719125">
                <a:tc gridSpan="12">
                  <a:txBody>
                    <a:bodyPr>
                      <a:noAutofit/>
                    </a:bodyPr>
                    <a:lstStyle/>
                    <a:p>
                      <a:pPr lvl="0" rtl="0" algn="ctr">
                        <a:spcBef>
                          <a:spcPts val="0"/>
                        </a:spcBef>
                        <a:buNone/>
                      </a:pPr>
                      <a:r>
                        <a:rPr lang="en" sz="1800">
                          <a:solidFill>
                            <a:srgbClr val="FFFFFF"/>
                          </a:solidFill>
                        </a:rPr>
                        <a:t>2016</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accent2"/>
                    </a:solidFill>
                  </a:tcPr>
                </a:tc>
                <a:tc hMerge="1"/>
                <a:tc hMerge="1"/>
                <a:tc hMerge="1"/>
                <a:tc hMerge="1"/>
                <a:tc hMerge="1"/>
                <a:tc hMerge="1"/>
                <a:tc hMerge="1"/>
                <a:tc hMerge="1"/>
                <a:tc hMerge="1"/>
                <a:tc hMerge="1"/>
                <a:tc hMerge="1"/>
              </a:tr>
            </a:tbl>
          </a:graphicData>
        </a:graphic>
      </p:graphicFrame>
      <p:cxnSp>
        <p:nvCxnSpPr>
          <p:cNvPr id="134" name="Shape 134"/>
          <p:cNvCxnSpPr/>
          <p:nvPr/>
        </p:nvCxnSpPr>
        <p:spPr>
          <a:xfrm rot="10800000">
            <a:off x="569975" y="1439375"/>
            <a:ext cx="0" cy="954599"/>
          </a:xfrm>
          <a:prstGeom prst="straightConnector1">
            <a:avLst/>
          </a:prstGeom>
          <a:noFill/>
          <a:ln cap="flat" cmpd="sng" w="9525">
            <a:solidFill>
              <a:schemeClr val="dk2"/>
            </a:solidFill>
            <a:prstDash val="solid"/>
            <a:round/>
            <a:headEnd len="lg" w="lg" type="none"/>
            <a:tailEnd len="lg" w="lg" type="oval"/>
          </a:ln>
        </p:spPr>
      </p:cxnSp>
      <p:sp>
        <p:nvSpPr>
          <p:cNvPr id="135" name="Shape 135"/>
          <p:cNvSpPr txBox="1"/>
          <p:nvPr>
            <p:ph type="title"/>
          </p:nvPr>
        </p:nvSpPr>
        <p:spPr>
          <a:xfrm>
            <a:off x="646175" y="1235062"/>
            <a:ext cx="2315699" cy="392100"/>
          </a:xfrm>
          <a:prstGeom prst="rect">
            <a:avLst/>
          </a:prstGeom>
        </p:spPr>
        <p:txBody>
          <a:bodyPr anchorCtr="0" anchor="ctr" bIns="91425" lIns="91425" rIns="91425" tIns="91425">
            <a:noAutofit/>
          </a:bodyPr>
          <a:lstStyle/>
          <a:p>
            <a:pPr lvl="0" rtl="0">
              <a:spcBef>
                <a:spcPts val="0"/>
              </a:spcBef>
              <a:buNone/>
            </a:pPr>
            <a:r>
              <a:rPr lang="en">
                <a:solidFill>
                  <a:schemeClr val="dk1"/>
                </a:solidFill>
              </a:rPr>
              <a:t>July 2016</a:t>
            </a:r>
          </a:p>
        </p:txBody>
      </p:sp>
      <p:sp>
        <p:nvSpPr>
          <p:cNvPr id="136" name="Shape 136"/>
          <p:cNvSpPr txBox="1"/>
          <p:nvPr>
            <p:ph idx="4294967295" type="body"/>
          </p:nvPr>
        </p:nvSpPr>
        <p:spPr>
          <a:xfrm>
            <a:off x="646175" y="1560475"/>
            <a:ext cx="2315699"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Provided twitter as a medium  to post updates.</a:t>
            </a:r>
          </a:p>
          <a:p>
            <a:pPr lvl="0" rtl="0">
              <a:spcBef>
                <a:spcPts val="0"/>
              </a:spcBef>
              <a:buNone/>
            </a:pPr>
            <a:r>
              <a:t/>
            </a:r>
            <a:endParaRPr sz="1400"/>
          </a:p>
        </p:txBody>
      </p:sp>
      <p:sp>
        <p:nvSpPr>
          <p:cNvPr id="137" name="Shape 137"/>
          <p:cNvSpPr txBox="1"/>
          <p:nvPr>
            <p:ph type="title"/>
          </p:nvPr>
        </p:nvSpPr>
        <p:spPr>
          <a:xfrm>
            <a:off x="5566709" y="3695086"/>
            <a:ext cx="2315700" cy="392100"/>
          </a:xfrm>
          <a:prstGeom prst="rect">
            <a:avLst/>
          </a:prstGeom>
        </p:spPr>
        <p:txBody>
          <a:bodyPr anchorCtr="0" anchor="ctr" bIns="91425" lIns="91425" rIns="91425" tIns="91425">
            <a:noAutofit/>
          </a:bodyPr>
          <a:lstStyle/>
          <a:p>
            <a:pPr lvl="0" rtl="0">
              <a:spcBef>
                <a:spcPts val="0"/>
              </a:spcBef>
              <a:buNone/>
            </a:pPr>
            <a:r>
              <a:rPr lang="en" sz="1800">
                <a:solidFill>
                  <a:schemeClr val="dk1"/>
                </a:solidFill>
              </a:rPr>
              <a:t>August 2015</a:t>
            </a:r>
          </a:p>
        </p:txBody>
      </p:sp>
      <p:sp>
        <p:nvSpPr>
          <p:cNvPr id="138" name="Shape 138"/>
          <p:cNvSpPr txBox="1"/>
          <p:nvPr>
            <p:ph idx="4294967295" type="body"/>
          </p:nvPr>
        </p:nvSpPr>
        <p:spPr>
          <a:xfrm>
            <a:off x="5479059" y="4029400"/>
            <a:ext cx="2315700" cy="578700"/>
          </a:xfrm>
          <a:prstGeom prst="rect">
            <a:avLst/>
          </a:prstGeom>
        </p:spPr>
        <p:txBody>
          <a:bodyPr anchorCtr="0" anchor="t" bIns="91425" lIns="91425" rIns="91425" tIns="91425">
            <a:noAutofit/>
          </a:bodyPr>
          <a:lstStyle/>
          <a:p>
            <a:pPr lvl="0" rtl="0">
              <a:spcBef>
                <a:spcPts val="0"/>
              </a:spcBef>
              <a:buNone/>
            </a:pPr>
            <a:r>
              <a:rPr lang="en" sz="1400"/>
              <a:t>Users getting alert notifications from authorities</a:t>
            </a:r>
          </a:p>
        </p:txBody>
      </p:sp>
      <p:cxnSp>
        <p:nvCxnSpPr>
          <p:cNvPr id="139" name="Shape 139"/>
          <p:cNvCxnSpPr/>
          <p:nvPr/>
        </p:nvCxnSpPr>
        <p:spPr>
          <a:xfrm>
            <a:off x="5393950" y="3139425"/>
            <a:ext cx="0" cy="828000"/>
          </a:xfrm>
          <a:prstGeom prst="straightConnector1">
            <a:avLst/>
          </a:prstGeom>
          <a:noFill/>
          <a:ln cap="flat" cmpd="sng" w="9525">
            <a:solidFill>
              <a:schemeClr val="dk2"/>
            </a:solidFill>
            <a:prstDash val="solid"/>
            <a:round/>
            <a:headEnd len="lg" w="lg" type="none"/>
            <a:tailEnd len="lg" w="lg"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solidFill>
                  <a:schemeClr val="lt2"/>
                </a:solidFill>
              </a:rPr>
              <a:t>What’s next</a:t>
            </a:r>
          </a:p>
        </p:txBody>
      </p:sp>
      <p:graphicFrame>
        <p:nvGraphicFramePr>
          <p:cNvPr id="145" name="Shape 145"/>
          <p:cNvGraphicFramePr/>
          <p:nvPr/>
        </p:nvGraphicFramePr>
        <p:xfrm>
          <a:off x="323100" y="2393975"/>
          <a:ext cx="3000000" cy="3000000"/>
        </p:xfrm>
        <a:graphic>
          <a:graphicData uri="http://schemas.openxmlformats.org/drawingml/2006/table">
            <a:tbl>
              <a:tblPr>
                <a:noFill/>
                <a:tableStyleId>{4FBD00AB-9E3C-4493-B9CF-584E458E430A}</a:tableStyleId>
              </a:tblPr>
              <a:tblGrid>
                <a:gridCol w="710225"/>
                <a:gridCol w="710225"/>
                <a:gridCol w="710225"/>
                <a:gridCol w="382850"/>
                <a:gridCol w="1037600"/>
                <a:gridCol w="710225"/>
                <a:gridCol w="710225"/>
                <a:gridCol w="710225"/>
                <a:gridCol w="710225"/>
                <a:gridCol w="710225"/>
                <a:gridCol w="710225"/>
                <a:gridCol w="710225"/>
              </a:tblGrid>
              <a:tr h="719125">
                <a:tc gridSpan="12">
                  <a:txBody>
                    <a:bodyPr>
                      <a:noAutofit/>
                    </a:bodyPr>
                    <a:lstStyle/>
                    <a:p>
                      <a:pPr lvl="0" rtl="0" algn="ctr">
                        <a:spcBef>
                          <a:spcPts val="0"/>
                        </a:spcBef>
                        <a:buNone/>
                      </a:pPr>
                      <a:r>
                        <a:rPr lang="en" sz="1800">
                          <a:solidFill>
                            <a:srgbClr val="FFFFFF"/>
                          </a:solidFill>
                        </a:rPr>
                        <a:t>2016</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solidFill>
                      <a:schemeClr val="accent2"/>
                    </a:solidFill>
                  </a:tcPr>
                </a:tc>
                <a:tc hMerge="1"/>
                <a:tc hMerge="1"/>
                <a:tc hMerge="1"/>
                <a:tc hMerge="1"/>
                <a:tc hMerge="1"/>
                <a:tc hMerge="1"/>
                <a:tc hMerge="1"/>
                <a:tc hMerge="1"/>
                <a:tc hMerge="1"/>
                <a:tc hMerge="1"/>
                <a:tc hMerge="1"/>
              </a:tr>
            </a:tbl>
          </a:graphicData>
        </a:graphic>
      </p:graphicFrame>
      <p:cxnSp>
        <p:nvCxnSpPr>
          <p:cNvPr id="146" name="Shape 146"/>
          <p:cNvCxnSpPr/>
          <p:nvPr/>
        </p:nvCxnSpPr>
        <p:spPr>
          <a:xfrm rot="10800000">
            <a:off x="783875" y="1442025"/>
            <a:ext cx="0" cy="954600"/>
          </a:xfrm>
          <a:prstGeom prst="straightConnector1">
            <a:avLst/>
          </a:prstGeom>
          <a:noFill/>
          <a:ln cap="flat" cmpd="sng" w="9525">
            <a:solidFill>
              <a:schemeClr val="dk2"/>
            </a:solidFill>
            <a:prstDash val="solid"/>
            <a:round/>
            <a:headEnd len="lg" w="lg" type="none"/>
            <a:tailEnd len="lg" w="lg" type="oval"/>
          </a:ln>
        </p:spPr>
      </p:cxnSp>
      <p:sp>
        <p:nvSpPr>
          <p:cNvPr id="147" name="Shape 147"/>
          <p:cNvSpPr txBox="1"/>
          <p:nvPr>
            <p:ph idx="4294967295" type="body"/>
          </p:nvPr>
        </p:nvSpPr>
        <p:spPr>
          <a:xfrm>
            <a:off x="154275" y="863325"/>
            <a:ext cx="2315700"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Enabling users to post on  more social platforms.</a:t>
            </a:r>
          </a:p>
          <a:p>
            <a:pPr lvl="0" rtl="0">
              <a:spcBef>
                <a:spcPts val="0"/>
              </a:spcBef>
              <a:buNone/>
            </a:pPr>
            <a:r>
              <a:t/>
            </a:r>
            <a:endParaRPr sz="1400"/>
          </a:p>
        </p:txBody>
      </p:sp>
      <p:cxnSp>
        <p:nvCxnSpPr>
          <p:cNvPr id="148" name="Shape 148"/>
          <p:cNvCxnSpPr/>
          <p:nvPr/>
        </p:nvCxnSpPr>
        <p:spPr>
          <a:xfrm>
            <a:off x="1312125" y="3113100"/>
            <a:ext cx="0" cy="828000"/>
          </a:xfrm>
          <a:prstGeom prst="straightConnector1">
            <a:avLst/>
          </a:prstGeom>
          <a:noFill/>
          <a:ln cap="flat" cmpd="sng" w="9525">
            <a:solidFill>
              <a:schemeClr val="dk2"/>
            </a:solidFill>
            <a:prstDash val="solid"/>
            <a:round/>
            <a:headEnd len="lg" w="lg" type="none"/>
            <a:tailEnd len="lg" w="lg" type="oval"/>
          </a:ln>
        </p:spPr>
      </p:cxnSp>
      <p:sp>
        <p:nvSpPr>
          <p:cNvPr id="149" name="Shape 149"/>
          <p:cNvSpPr txBox="1"/>
          <p:nvPr>
            <p:ph idx="4294967295" type="body"/>
          </p:nvPr>
        </p:nvSpPr>
        <p:spPr>
          <a:xfrm>
            <a:off x="263825" y="4065050"/>
            <a:ext cx="2315700"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Adding feature to allow user to share exact location. </a:t>
            </a:r>
          </a:p>
          <a:p>
            <a:pPr lvl="0" rtl="0">
              <a:spcBef>
                <a:spcPts val="0"/>
              </a:spcBef>
              <a:buNone/>
            </a:pPr>
            <a:r>
              <a:t/>
            </a:r>
            <a:endParaRPr sz="1400"/>
          </a:p>
        </p:txBody>
      </p:sp>
      <p:cxnSp>
        <p:nvCxnSpPr>
          <p:cNvPr id="150" name="Shape 150"/>
          <p:cNvCxnSpPr/>
          <p:nvPr/>
        </p:nvCxnSpPr>
        <p:spPr>
          <a:xfrm rot="10800000">
            <a:off x="2941525" y="1442025"/>
            <a:ext cx="0" cy="954600"/>
          </a:xfrm>
          <a:prstGeom prst="straightConnector1">
            <a:avLst/>
          </a:prstGeom>
          <a:noFill/>
          <a:ln cap="flat" cmpd="sng" w="9525">
            <a:solidFill>
              <a:schemeClr val="dk2"/>
            </a:solidFill>
            <a:prstDash val="solid"/>
            <a:round/>
            <a:headEnd len="lg" w="lg" type="none"/>
            <a:tailEnd len="lg" w="lg" type="oval"/>
          </a:ln>
        </p:spPr>
      </p:cxnSp>
      <p:sp>
        <p:nvSpPr>
          <p:cNvPr id="151" name="Shape 151"/>
          <p:cNvSpPr txBox="1"/>
          <p:nvPr>
            <p:ph idx="4294967295" type="body"/>
          </p:nvPr>
        </p:nvSpPr>
        <p:spPr>
          <a:xfrm>
            <a:off x="2311925" y="863325"/>
            <a:ext cx="2315700"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Adding feature of Emergency alert.</a:t>
            </a:r>
          </a:p>
          <a:p>
            <a:pPr lvl="0" rtl="0">
              <a:spcBef>
                <a:spcPts val="0"/>
              </a:spcBef>
              <a:buNone/>
            </a:pPr>
            <a:r>
              <a:t/>
            </a:r>
            <a:endParaRPr sz="1400"/>
          </a:p>
        </p:txBody>
      </p:sp>
      <p:cxnSp>
        <p:nvCxnSpPr>
          <p:cNvPr id="152" name="Shape 152"/>
          <p:cNvCxnSpPr/>
          <p:nvPr/>
        </p:nvCxnSpPr>
        <p:spPr>
          <a:xfrm>
            <a:off x="3469775" y="3113100"/>
            <a:ext cx="0" cy="828000"/>
          </a:xfrm>
          <a:prstGeom prst="straightConnector1">
            <a:avLst/>
          </a:prstGeom>
          <a:noFill/>
          <a:ln cap="flat" cmpd="sng" w="9525">
            <a:solidFill>
              <a:schemeClr val="dk2"/>
            </a:solidFill>
            <a:prstDash val="solid"/>
            <a:round/>
            <a:headEnd len="lg" w="lg" type="none"/>
            <a:tailEnd len="lg" w="lg" type="oval"/>
          </a:ln>
        </p:spPr>
      </p:cxnSp>
      <p:sp>
        <p:nvSpPr>
          <p:cNvPr id="153" name="Shape 153"/>
          <p:cNvSpPr txBox="1"/>
          <p:nvPr>
            <p:ph idx="4294967295" type="body"/>
          </p:nvPr>
        </p:nvSpPr>
        <p:spPr>
          <a:xfrm>
            <a:off x="2403650" y="4065050"/>
            <a:ext cx="2315700"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Adding feature to message personally to user. </a:t>
            </a:r>
          </a:p>
          <a:p>
            <a:pPr lvl="0" rtl="0">
              <a:spcBef>
                <a:spcPts val="0"/>
              </a:spcBef>
              <a:buNone/>
            </a:pPr>
            <a:r>
              <a:t/>
            </a:r>
            <a:endParaRPr sz="1400"/>
          </a:p>
        </p:txBody>
      </p:sp>
      <p:cxnSp>
        <p:nvCxnSpPr>
          <p:cNvPr id="154" name="Shape 154"/>
          <p:cNvCxnSpPr/>
          <p:nvPr/>
        </p:nvCxnSpPr>
        <p:spPr>
          <a:xfrm>
            <a:off x="6285975" y="3113100"/>
            <a:ext cx="0" cy="828000"/>
          </a:xfrm>
          <a:prstGeom prst="straightConnector1">
            <a:avLst/>
          </a:prstGeom>
          <a:noFill/>
          <a:ln cap="flat" cmpd="sng" w="9525">
            <a:solidFill>
              <a:schemeClr val="dk2"/>
            </a:solidFill>
            <a:prstDash val="solid"/>
            <a:round/>
            <a:headEnd len="lg" w="lg" type="none"/>
            <a:tailEnd len="lg" w="lg" type="oval"/>
          </a:ln>
        </p:spPr>
      </p:cxnSp>
      <p:sp>
        <p:nvSpPr>
          <p:cNvPr id="155" name="Shape 155"/>
          <p:cNvSpPr txBox="1"/>
          <p:nvPr>
            <p:ph idx="4294967295" type="body"/>
          </p:nvPr>
        </p:nvSpPr>
        <p:spPr>
          <a:xfrm>
            <a:off x="5219850" y="4065050"/>
            <a:ext cx="2315700" cy="5787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n" sz="1400"/>
              <a:t>And lot more helpful feature in pipeline!</a:t>
            </a:r>
          </a:p>
          <a:p>
            <a:pPr lvl="0" rtl="0">
              <a:spcBef>
                <a:spcPts val="0"/>
              </a:spcBef>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161" name="Shape 161"/>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162" name="Shape 162"/>
          <p:cNvSpPr txBox="1"/>
          <p:nvPr/>
        </p:nvSpPr>
        <p:spPr>
          <a:xfrm>
            <a:off x="3114000" y="20865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600">
                <a:solidFill>
                  <a:schemeClr val="lt2"/>
                </a:solidFill>
                <a:latin typeface="Raleway"/>
                <a:ea typeface="Raleway"/>
                <a:cs typeface="Raleway"/>
                <a:sym typeface="Ralew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74" name="Shape 74"/>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75" name="Shape 75"/>
          <p:cNvSpPr txBox="1"/>
          <p:nvPr/>
        </p:nvSpPr>
        <p:spPr>
          <a:xfrm>
            <a:off x="2855550" y="687397"/>
            <a:ext cx="3432899"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1. Intro</a:t>
            </a:r>
          </a:p>
        </p:txBody>
      </p:sp>
      <p:sp>
        <p:nvSpPr>
          <p:cNvPr id="76" name="Shape 76"/>
          <p:cNvSpPr txBox="1"/>
          <p:nvPr>
            <p:ph idx="4294967295" type="body"/>
          </p:nvPr>
        </p:nvSpPr>
        <p:spPr>
          <a:xfrm>
            <a:off x="2855550" y="1377480"/>
            <a:ext cx="3432899" cy="3327900"/>
          </a:xfrm>
          <a:prstGeom prst="rect">
            <a:avLst/>
          </a:prstGeom>
        </p:spPr>
        <p:txBody>
          <a:bodyPr anchorCtr="0" anchor="t" bIns="91425" lIns="91425" rIns="91425" tIns="91425">
            <a:noAutofit/>
          </a:bodyPr>
          <a:lstStyle/>
          <a:p>
            <a:pPr lvl="0" rtl="0">
              <a:spcBef>
                <a:spcPts val="0"/>
              </a:spcBef>
              <a:spcAft>
                <a:spcPts val="1000"/>
              </a:spcAft>
              <a:buNone/>
            </a:pPr>
            <a:r>
              <a:rPr b="1" lang="en" sz="1200">
                <a:latin typeface="Raleway"/>
                <a:ea typeface="Raleway"/>
                <a:cs typeface="Raleway"/>
                <a:sym typeface="Raleway"/>
              </a:rPr>
              <a:t>HelpPlus is a Internet based application that will make communication between Government authorities and citizens more simple by using the power of social media.</a:t>
            </a:r>
          </a:p>
          <a:p>
            <a:pPr lvl="0" rtl="0">
              <a:spcBef>
                <a:spcPts val="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283100" y="712150"/>
            <a:ext cx="8631599" cy="3835499"/>
          </a:xfrm>
          <a:prstGeom prst="rect">
            <a:avLst/>
          </a:prstGeom>
        </p:spPr>
        <p:txBody>
          <a:bodyPr anchorCtr="0" anchor="t" bIns="91425" lIns="91425" rIns="91425" tIns="91425">
            <a:noAutofit/>
          </a:bodyPr>
          <a:lstStyle/>
          <a:p>
            <a:pPr lvl="0" rtl="0">
              <a:spcBef>
                <a:spcPts val="0"/>
              </a:spcBef>
              <a:buNone/>
            </a:pPr>
            <a:r>
              <a:rPr lang="en" sz="5200"/>
              <a:t>How many of us know which government authority to contact when we are in some trouble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265500" y="1604200"/>
            <a:ext cx="4045200" cy="2094300"/>
          </a:xfrm>
          <a:prstGeom prst="rect">
            <a:avLst/>
          </a:prstGeom>
        </p:spPr>
        <p:txBody>
          <a:bodyPr anchorCtr="0" anchor="ctr" bIns="91425" lIns="91425" rIns="91425" tIns="91425">
            <a:noAutofit/>
          </a:bodyPr>
          <a:lstStyle/>
          <a:p>
            <a:pPr lvl="0" algn="l">
              <a:spcBef>
                <a:spcPts val="0"/>
              </a:spcBef>
              <a:buNone/>
            </a:pPr>
            <a:r>
              <a:rPr lang="en" sz="2400"/>
              <a:t>The HelpPlus app will use the power of social network to suggest users the authorities and simple way to contact them, and vise versa.</a:t>
            </a:r>
          </a:p>
        </p:txBody>
      </p:sp>
      <p:pic>
        <p:nvPicPr>
          <p:cNvPr id="87" name="Shape 87"/>
          <p:cNvPicPr preferRelativeResize="0"/>
          <p:nvPr/>
        </p:nvPicPr>
        <p:blipFill rotWithShape="1">
          <a:blip r:embed="rId3">
            <a:alphaModFix/>
          </a:blip>
          <a:srcRect b="0" l="0" r="39660" t="0"/>
          <a:stretch/>
        </p:blipFill>
        <p:spPr>
          <a:xfrm>
            <a:off x="4488725" y="0"/>
            <a:ext cx="4655272"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93" name="Shape 93"/>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94" name="Shape 94"/>
          <p:cNvSpPr txBox="1"/>
          <p:nvPr/>
        </p:nvSpPr>
        <p:spPr>
          <a:xfrm>
            <a:off x="2855550" y="687397"/>
            <a:ext cx="3432899"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2. </a:t>
            </a:r>
            <a:r>
              <a:rPr b="1" lang="en" sz="1800">
                <a:solidFill>
                  <a:schemeClr val="lt2"/>
                </a:solidFill>
                <a:latin typeface="Raleway"/>
                <a:ea typeface="Raleway"/>
                <a:cs typeface="Raleway"/>
                <a:sym typeface="Raleway"/>
              </a:rPr>
              <a:t>Example Scenario 1</a:t>
            </a:r>
          </a:p>
        </p:txBody>
      </p:sp>
      <p:sp>
        <p:nvSpPr>
          <p:cNvPr id="95" name="Shape 95"/>
          <p:cNvSpPr txBox="1"/>
          <p:nvPr>
            <p:ph idx="4294967295" type="body"/>
          </p:nvPr>
        </p:nvSpPr>
        <p:spPr>
          <a:xfrm>
            <a:off x="2855550" y="1377480"/>
            <a:ext cx="3432899" cy="3327900"/>
          </a:xfrm>
          <a:prstGeom prst="rect">
            <a:avLst/>
          </a:prstGeom>
        </p:spPr>
        <p:txBody>
          <a:bodyPr anchorCtr="0" anchor="t" bIns="91425" lIns="91425" rIns="91425" tIns="91425">
            <a:noAutofit/>
          </a:bodyPr>
          <a:lstStyle/>
          <a:p>
            <a:pPr indent="-317500" lvl="0" marL="457200" rtl="0">
              <a:spcBef>
                <a:spcPts val="0"/>
              </a:spcBef>
              <a:spcAft>
                <a:spcPts val="1000"/>
              </a:spcAft>
              <a:buClr>
                <a:schemeClr val="dk1"/>
              </a:buClr>
              <a:buSzPct val="116666"/>
              <a:buFont typeface="Raleway"/>
              <a:buChar char="➔"/>
            </a:pPr>
            <a:r>
              <a:rPr lang="en" sz="1200">
                <a:latin typeface="Raleway"/>
                <a:ea typeface="Raleway"/>
                <a:cs typeface="Raleway"/>
                <a:sym typeface="Raleway"/>
              </a:rPr>
              <a:t>Suppose a scenario like someone got stuck in train and looking for help using different mediums like facebook, twitter or any forum, with this app they don’t need to follow every medium for help this will be single place for them to post their problems to most of the well known social platforms with their location and other important updates.</a:t>
            </a:r>
          </a:p>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Anyone or Govt. Authorities  can reach them with in.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101" name="Shape 101"/>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102" name="Shape 102"/>
          <p:cNvSpPr txBox="1"/>
          <p:nvPr/>
        </p:nvSpPr>
        <p:spPr>
          <a:xfrm>
            <a:off x="2855550" y="6873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2. </a:t>
            </a:r>
            <a:r>
              <a:rPr b="1" lang="en" sz="1800">
                <a:solidFill>
                  <a:schemeClr val="lt2"/>
                </a:solidFill>
                <a:latin typeface="Raleway"/>
                <a:ea typeface="Raleway"/>
                <a:cs typeface="Raleway"/>
                <a:sym typeface="Raleway"/>
              </a:rPr>
              <a:t>Example Scenario 2</a:t>
            </a:r>
          </a:p>
        </p:txBody>
      </p:sp>
      <p:sp>
        <p:nvSpPr>
          <p:cNvPr id="103" name="Shape 103"/>
          <p:cNvSpPr txBox="1"/>
          <p:nvPr>
            <p:ph idx="4294967295" type="body"/>
          </p:nvPr>
        </p:nvSpPr>
        <p:spPr>
          <a:xfrm>
            <a:off x="2855550" y="1377480"/>
            <a:ext cx="3432900" cy="3327900"/>
          </a:xfrm>
          <a:prstGeom prst="rect">
            <a:avLst/>
          </a:prstGeom>
        </p:spPr>
        <p:txBody>
          <a:bodyPr anchorCtr="0" anchor="t" bIns="91425" lIns="91425" rIns="91425" tIns="91425">
            <a:noAutofit/>
          </a:bodyPr>
          <a:lstStyle/>
          <a:p>
            <a:pPr indent="-317500" lvl="0" marL="457200" rtl="0">
              <a:spcBef>
                <a:spcPts val="0"/>
              </a:spcBef>
              <a:spcAft>
                <a:spcPts val="1000"/>
              </a:spcAft>
              <a:buClr>
                <a:schemeClr val="dk1"/>
              </a:buClr>
              <a:buSzPct val="116666"/>
              <a:buFont typeface="Raleway"/>
              <a:buChar char="➔"/>
            </a:pPr>
            <a:r>
              <a:rPr lang="en" sz="1200">
                <a:latin typeface="Raleway"/>
                <a:ea typeface="Raleway"/>
                <a:cs typeface="Raleway"/>
                <a:sym typeface="Raleway"/>
              </a:rPr>
              <a:t>Another scenario; suppose in case of any natural calamity and people looking for help. The application will help them get update from authorities and also let others know who all are in need.</a:t>
            </a:r>
          </a:p>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Every one who will be concerned about anyone can assure their security.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7" name="Shape 107"/>
        <p:cNvGrpSpPr/>
        <p:nvPr/>
      </p:nvGrpSpPr>
      <p:grpSpPr>
        <a:xfrm>
          <a:off x="0" y="0"/>
          <a:ext cx="0" cy="0"/>
          <a:chOff x="0" y="0"/>
          <a:chExt cx="0" cy="0"/>
        </a:xfrm>
      </p:grpSpPr>
      <p:sp>
        <p:nvSpPr>
          <p:cNvPr id="108" name="Shape 108"/>
          <p:cNvSpPr txBox="1"/>
          <p:nvPr>
            <p:ph idx="1" type="body"/>
          </p:nvPr>
        </p:nvSpPr>
        <p:spPr>
          <a:xfrm>
            <a:off x="4832750" y="980400"/>
            <a:ext cx="4033799" cy="3182699"/>
          </a:xfrm>
          <a:prstGeom prst="rect">
            <a:avLst/>
          </a:prstGeom>
        </p:spPr>
        <p:txBody>
          <a:bodyPr anchorCtr="0" anchor="ctr" bIns="91425" lIns="91425" rIns="91425" tIns="91425">
            <a:noAutofit/>
          </a:bodyPr>
          <a:lstStyle/>
          <a:p>
            <a:pPr lvl="0" rtl="0">
              <a:spcBef>
                <a:spcPts val="0"/>
              </a:spcBef>
              <a:spcAft>
                <a:spcPts val="1600"/>
              </a:spcAft>
              <a:buNone/>
            </a:pPr>
            <a:r>
              <a:rPr b="1" lang="en" sz="3000">
                <a:solidFill>
                  <a:schemeClr val="dk1"/>
                </a:solidFill>
              </a:rPr>
              <a:t>Meet Shalini.</a:t>
            </a:r>
            <a:r>
              <a:rPr lang="en" sz="3000">
                <a:solidFill>
                  <a:schemeClr val="dk1"/>
                </a:solidFill>
              </a:rPr>
              <a:t> </a:t>
            </a:r>
          </a:p>
          <a:p>
            <a:pPr lvl="0" rtl="0">
              <a:spcBef>
                <a:spcPts val="0"/>
              </a:spcBef>
              <a:spcAft>
                <a:spcPts val="1600"/>
              </a:spcAft>
              <a:buNone/>
            </a:pPr>
            <a:r>
              <a:rPr lang="en" sz="1800">
                <a:solidFill>
                  <a:srgbClr val="000000"/>
                </a:solidFill>
              </a:rPr>
              <a:t>He recently travelling from Delhi to Kolkata by train.</a:t>
            </a:r>
          </a:p>
          <a:p>
            <a:pPr lvl="0" rtl="0">
              <a:spcBef>
                <a:spcPts val="0"/>
              </a:spcBef>
              <a:spcAft>
                <a:spcPts val="1600"/>
              </a:spcAft>
              <a:buNone/>
            </a:pPr>
            <a:r>
              <a:t/>
            </a:r>
            <a:endParaRPr sz="1800">
              <a:solidFill>
                <a:srgbClr val="000000"/>
              </a:solidFill>
            </a:endParaRPr>
          </a:p>
          <a:p>
            <a:pPr lvl="0" rtl="0">
              <a:spcBef>
                <a:spcPts val="0"/>
              </a:spcBef>
              <a:spcAft>
                <a:spcPts val="1600"/>
              </a:spcAft>
              <a:buNone/>
            </a:pPr>
            <a:r>
              <a:rPr lang="en" sz="1800">
                <a:solidFill>
                  <a:srgbClr val="000000"/>
                </a:solidFill>
              </a:rPr>
              <a:t>She was feeling little insecure with her fellow passenger but she didn’t know to whom to contact to get the best assistance.</a:t>
            </a:r>
          </a:p>
          <a:p>
            <a:pPr lvl="0" rtl="0">
              <a:spcBef>
                <a:spcPts val="0"/>
              </a:spcBef>
              <a:buClr>
                <a:schemeClr val="dk2"/>
              </a:buClr>
              <a:buSzPct val="61111"/>
              <a:buFont typeface="Arial"/>
              <a:buNone/>
            </a:pPr>
            <a:r>
              <a:rPr lang="en" sz="1800"/>
              <a:t>He loved soccer, but feared he had no way to talk to a coach or teammates. </a:t>
            </a:r>
          </a:p>
        </p:txBody>
      </p:sp>
      <p:pic>
        <p:nvPicPr>
          <p:cNvPr descr="download.jpg" id="109" name="Shape 109"/>
          <p:cNvPicPr preferRelativeResize="0"/>
          <p:nvPr/>
        </p:nvPicPr>
        <p:blipFill>
          <a:blip r:embed="rId3">
            <a:alphaModFix/>
          </a:blip>
          <a:stretch>
            <a:fillRect/>
          </a:stretch>
        </p:blipFill>
        <p:spPr>
          <a:xfrm>
            <a:off x="0" y="0"/>
            <a:ext cx="327017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descr="Screen Shot 2015-11-20 at 9.47.21 AM.png" id="114" name="Shape 114"/>
          <p:cNvPicPr preferRelativeResize="0"/>
          <p:nvPr/>
        </p:nvPicPr>
        <p:blipFill rotWithShape="1">
          <a:blip r:embed="rId3">
            <a:alphaModFix/>
          </a:blip>
          <a:srcRect b="0" l="4413" r="4404" t="0"/>
          <a:stretch/>
        </p:blipFill>
        <p:spPr>
          <a:xfrm>
            <a:off x="0" y="0"/>
            <a:ext cx="9144000" cy="5143503"/>
          </a:xfrm>
          <a:prstGeom prst="rect">
            <a:avLst/>
          </a:prstGeom>
          <a:noFill/>
          <a:ln>
            <a:noFill/>
          </a:ln>
        </p:spPr>
      </p:pic>
      <p:sp>
        <p:nvSpPr>
          <p:cNvPr id="115" name="Shape 115"/>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spcBef>
                <a:spcPts val="0"/>
              </a:spcBef>
              <a:buNone/>
            </a:pPr>
            <a:r>
              <a:rPr lang="en" sz="5200"/>
              <a:t>This lack of knowledge made her uncomfortable in her pleasant journey.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9" name="Shape 119"/>
        <p:cNvGrpSpPr/>
        <p:nvPr/>
      </p:nvGrpSpPr>
      <p:grpSpPr>
        <a:xfrm>
          <a:off x="0" y="0"/>
          <a:ext cx="0" cy="0"/>
          <a:chOff x="0" y="0"/>
          <a:chExt cx="0" cy="0"/>
        </a:xfrm>
      </p:grpSpPr>
      <p:sp>
        <p:nvSpPr>
          <p:cNvPr id="120" name="Shape 120"/>
          <p:cNvSpPr/>
          <p:nvPr/>
        </p:nvSpPr>
        <p:spPr>
          <a:xfrm>
            <a:off x="283000" y="297900"/>
            <a:ext cx="4948200" cy="4547700"/>
          </a:xfrm>
          <a:prstGeom prst="rect">
            <a:avLst/>
          </a:prstGeom>
          <a:solidFill>
            <a:srgbClr val="000000">
              <a:alpha val="76920"/>
            </a:srgbClr>
          </a:solidFill>
          <a:ln>
            <a:noFill/>
          </a:ln>
        </p:spPr>
        <p:txBody>
          <a:bodyPr anchorCtr="0" anchor="ctr" bIns="91425" lIns="91425" rIns="91425" tIns="91425">
            <a:noAutofit/>
          </a:bodyPr>
          <a:lstStyle/>
          <a:p>
            <a:pPr lvl="0">
              <a:spcBef>
                <a:spcPts val="0"/>
              </a:spcBef>
              <a:buNone/>
            </a:pPr>
            <a:r>
              <a:t/>
            </a:r>
            <a:endParaRPr/>
          </a:p>
        </p:txBody>
      </p:sp>
      <p:sp>
        <p:nvSpPr>
          <p:cNvPr id="121" name="Shape 121"/>
          <p:cNvSpPr txBox="1"/>
          <p:nvPr>
            <p:ph idx="4294967295" type="body"/>
          </p:nvPr>
        </p:nvSpPr>
        <p:spPr>
          <a:xfrm>
            <a:off x="481300" y="529650"/>
            <a:ext cx="4151100" cy="4084200"/>
          </a:xfrm>
          <a:prstGeom prst="rect">
            <a:avLst/>
          </a:prstGeom>
        </p:spPr>
        <p:txBody>
          <a:bodyPr anchorCtr="0" anchor="ctr" bIns="91425" lIns="91425" rIns="91425" tIns="91425">
            <a:noAutofit/>
          </a:bodyPr>
          <a:lstStyle/>
          <a:p>
            <a:pPr lvl="0" rtl="0">
              <a:lnSpc>
                <a:spcPct val="100000"/>
              </a:lnSpc>
              <a:spcBef>
                <a:spcPts val="0"/>
              </a:spcBef>
              <a:spcAft>
                <a:spcPts val="1600"/>
              </a:spcAft>
              <a:buNone/>
            </a:pPr>
            <a:r>
              <a:rPr b="1" lang="en" sz="2800">
                <a:solidFill>
                  <a:schemeClr val="accent5"/>
                </a:solidFill>
              </a:rPr>
              <a:t>Then, Shalini discovered HelpPlus</a:t>
            </a:r>
          </a:p>
          <a:p>
            <a:pPr lvl="0" rtl="0">
              <a:lnSpc>
                <a:spcPct val="100000"/>
              </a:lnSpc>
              <a:spcBef>
                <a:spcPts val="0"/>
              </a:spcBef>
              <a:spcAft>
                <a:spcPts val="1600"/>
              </a:spcAft>
              <a:buNone/>
            </a:pPr>
            <a:r>
              <a:rPr lang="en">
                <a:solidFill>
                  <a:schemeClr val="lt1"/>
                </a:solidFill>
              </a:rPr>
              <a:t>She visited the app and posted her concern to respective authority and got instant attention. </a:t>
            </a:r>
          </a:p>
          <a:p>
            <a:pPr lvl="0" rtl="0">
              <a:lnSpc>
                <a:spcPct val="100000"/>
              </a:lnSpc>
              <a:spcBef>
                <a:spcPts val="0"/>
              </a:spcBef>
              <a:spcAft>
                <a:spcPts val="1600"/>
              </a:spcAft>
              <a:buNone/>
            </a:pPr>
            <a:r>
              <a:rPr lang="en">
                <a:solidFill>
                  <a:schemeClr val="lt1"/>
                </a:solidFill>
              </a:rPr>
              <a:t>Everyone in her circle are now not confirmed about her security. </a:t>
            </a:r>
          </a:p>
        </p:txBody>
      </p:sp>
      <p:pic>
        <p:nvPicPr>
          <p:cNvPr descr="Screenshot_1471693053.png" id="122" name="Shape 122"/>
          <p:cNvPicPr preferRelativeResize="0"/>
          <p:nvPr/>
        </p:nvPicPr>
        <p:blipFill>
          <a:blip r:embed="rId3">
            <a:alphaModFix/>
          </a:blip>
          <a:stretch>
            <a:fillRect/>
          </a:stretch>
        </p:blipFill>
        <p:spPr>
          <a:xfrm>
            <a:off x="5231200" y="297900"/>
            <a:ext cx="2998249" cy="454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