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59" r:id="rId5"/>
    <p:sldId id="261" r:id="rId6"/>
    <p:sldId id="260" r:id="rId7"/>
    <p:sldId id="262" r:id="rId8"/>
    <p:sldId id="264" r:id="rId9"/>
    <p:sldId id="265" r:id="rId10"/>
    <p:sldId id="266" r:id="rId11"/>
    <p:sldId id="283" r:id="rId12"/>
    <p:sldId id="284" r:id="rId13"/>
    <p:sldId id="279" r:id="rId14"/>
    <p:sldId id="285" r:id="rId15"/>
    <p:sldId id="267" r:id="rId16"/>
    <p:sldId id="268" r:id="rId17"/>
    <p:sldId id="269" r:id="rId18"/>
    <p:sldId id="274" r:id="rId19"/>
    <p:sldId id="275" r:id="rId20"/>
    <p:sldId id="278" r:id="rId21"/>
    <p:sldId id="280" r:id="rId22"/>
    <p:sldId id="28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327"/>
  </p:normalViewPr>
  <p:slideViewPr>
    <p:cSldViewPr snapToGrid="0">
      <p:cViewPr varScale="1">
        <p:scale>
          <a:sx n="82" d="100"/>
          <a:sy n="82" d="100"/>
        </p:scale>
        <p:origin x="672" y="72"/>
      </p:cViewPr>
      <p:guideLst/>
    </p:cSldViewPr>
  </p:slideViewPr>
  <p:outlineViewPr>
    <p:cViewPr>
      <p:scale>
        <a:sx n="33" d="100"/>
        <a:sy n="33" d="100"/>
      </p:scale>
      <p:origin x="0" y="-2064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97663B-01EE-4D27-B6B8-967932AFFB1A}" type="datetimeFigureOut">
              <a:rPr lang="en-US" smtClean="0"/>
              <a:t>7/6/2025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A04E83-3A76-47C2-B23E-88D5C2E17E9A}" type="slidenum">
              <a:rPr lang="en-US" smtClean="0"/>
              <a:t>‹#›</a:t>
            </a:fld>
            <a:endParaRPr lang="en-US"/>
          </a:p>
        </p:txBody>
      </p:sp>
    </p:spTree>
    <p:extLst>
      <p:ext uri="{BB962C8B-B14F-4D97-AF65-F5344CB8AC3E}">
        <p14:creationId xmlns:p14="http://schemas.microsoft.com/office/powerpoint/2010/main" val="2866948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8C418D1-F151-4A1A-AFA6-1FCB5125A92E}" type="datetime1">
              <a:rPr lang="en-US" smtClean="0"/>
              <a:t>7/6/2025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7A11E8-8F25-49C3-8F7D-865FECFDFD18}" type="slidenum">
              <a:rPr lang="en-US" smtClean="0"/>
              <a:t>‹#›</a:t>
            </a:fld>
            <a:endParaRPr lang="en-US"/>
          </a:p>
        </p:txBody>
      </p:sp>
    </p:spTree>
    <p:extLst>
      <p:ext uri="{BB962C8B-B14F-4D97-AF65-F5344CB8AC3E}">
        <p14:creationId xmlns:p14="http://schemas.microsoft.com/office/powerpoint/2010/main" val="1486005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02360F-72F0-40E4-9497-E500D92B1CFF}" type="datetime1">
              <a:rPr lang="en-US" smtClean="0"/>
              <a:t>7/6/2025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7A11E8-8F25-49C3-8F7D-865FECFDFD18}" type="slidenum">
              <a:rPr lang="en-US" smtClean="0"/>
              <a:t>‹#›</a:t>
            </a:fld>
            <a:endParaRPr lang="en-US"/>
          </a:p>
        </p:txBody>
      </p:sp>
    </p:spTree>
    <p:extLst>
      <p:ext uri="{BB962C8B-B14F-4D97-AF65-F5344CB8AC3E}">
        <p14:creationId xmlns:p14="http://schemas.microsoft.com/office/powerpoint/2010/main" val="1825737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D16CB8-DFD9-47B7-B7FB-CD991A84E186}" type="datetime1">
              <a:rPr lang="en-US" smtClean="0"/>
              <a:t>7/6/2025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7A11E8-8F25-49C3-8F7D-865FECFDFD18}" type="slidenum">
              <a:rPr lang="en-US" smtClean="0"/>
              <a:t>‹#›</a:t>
            </a:fld>
            <a:endParaRPr lang="en-US"/>
          </a:p>
        </p:txBody>
      </p:sp>
    </p:spTree>
    <p:extLst>
      <p:ext uri="{BB962C8B-B14F-4D97-AF65-F5344CB8AC3E}">
        <p14:creationId xmlns:p14="http://schemas.microsoft.com/office/powerpoint/2010/main" val="268761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C7F67C-1AAC-41A5-BA08-7B0723E42167}" type="datetime1">
              <a:rPr lang="en-US" smtClean="0"/>
              <a:t>7/6/2025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7A11E8-8F25-49C3-8F7D-865FECFDFD18}" type="slidenum">
              <a:rPr lang="en-US" smtClean="0"/>
              <a:t>‹#›</a:t>
            </a:fld>
            <a:endParaRPr lang="en-US"/>
          </a:p>
        </p:txBody>
      </p:sp>
    </p:spTree>
    <p:extLst>
      <p:ext uri="{BB962C8B-B14F-4D97-AF65-F5344CB8AC3E}">
        <p14:creationId xmlns:p14="http://schemas.microsoft.com/office/powerpoint/2010/main" val="2407722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75C26D-52F0-48CD-A26B-03EAFD2B9DF3}" type="datetime1">
              <a:rPr lang="en-US" smtClean="0"/>
              <a:t>7/6/2025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7A11E8-8F25-49C3-8F7D-865FECFDFD18}" type="slidenum">
              <a:rPr lang="en-US" smtClean="0"/>
              <a:t>‹#›</a:t>
            </a:fld>
            <a:endParaRPr lang="en-US"/>
          </a:p>
        </p:txBody>
      </p:sp>
    </p:spTree>
    <p:extLst>
      <p:ext uri="{BB962C8B-B14F-4D97-AF65-F5344CB8AC3E}">
        <p14:creationId xmlns:p14="http://schemas.microsoft.com/office/powerpoint/2010/main" val="4083801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2CBBECA-3C0A-4CD9-9812-4FBF50F0829F}" type="datetime1">
              <a:rPr lang="en-US" smtClean="0"/>
              <a:t>7/6/2025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7A11E8-8F25-49C3-8F7D-865FECFDFD18}" type="slidenum">
              <a:rPr lang="en-US" smtClean="0"/>
              <a:t>‹#›</a:t>
            </a:fld>
            <a:endParaRPr lang="en-US"/>
          </a:p>
        </p:txBody>
      </p:sp>
    </p:spTree>
    <p:extLst>
      <p:ext uri="{BB962C8B-B14F-4D97-AF65-F5344CB8AC3E}">
        <p14:creationId xmlns:p14="http://schemas.microsoft.com/office/powerpoint/2010/main" val="2681314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10F0E8-360B-4BB4-8873-CE1C24987C49}" type="datetime1">
              <a:rPr lang="en-US" smtClean="0"/>
              <a:t>7/6/2025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7A11E8-8F25-49C3-8F7D-865FECFDFD18}" type="slidenum">
              <a:rPr lang="en-US" smtClean="0"/>
              <a:t>‹#›</a:t>
            </a:fld>
            <a:endParaRPr lang="en-US"/>
          </a:p>
        </p:txBody>
      </p:sp>
    </p:spTree>
    <p:extLst>
      <p:ext uri="{BB962C8B-B14F-4D97-AF65-F5344CB8AC3E}">
        <p14:creationId xmlns:p14="http://schemas.microsoft.com/office/powerpoint/2010/main" val="286810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FB9C237-DA93-4873-9F13-2D421E4D5784}" type="datetime1">
              <a:rPr lang="en-US" smtClean="0"/>
              <a:t>7/6/2025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7A11E8-8F25-49C3-8F7D-865FECFDFD18}" type="slidenum">
              <a:rPr lang="en-US" smtClean="0"/>
              <a:t>‹#›</a:t>
            </a:fld>
            <a:endParaRPr lang="en-US"/>
          </a:p>
        </p:txBody>
      </p:sp>
    </p:spTree>
    <p:extLst>
      <p:ext uri="{BB962C8B-B14F-4D97-AF65-F5344CB8AC3E}">
        <p14:creationId xmlns:p14="http://schemas.microsoft.com/office/powerpoint/2010/main" val="3481734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C7881F-D2DD-4759-A335-6ECF54EA6174}" type="datetime1">
              <a:rPr lang="en-US" smtClean="0"/>
              <a:t>7/6/2025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7A11E8-8F25-49C3-8F7D-865FECFDFD18}" type="slidenum">
              <a:rPr lang="en-US" smtClean="0"/>
              <a:t>‹#›</a:t>
            </a:fld>
            <a:endParaRPr lang="en-US"/>
          </a:p>
        </p:txBody>
      </p:sp>
    </p:spTree>
    <p:extLst>
      <p:ext uri="{BB962C8B-B14F-4D97-AF65-F5344CB8AC3E}">
        <p14:creationId xmlns:p14="http://schemas.microsoft.com/office/powerpoint/2010/main" val="3974421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8EFE89D-0E68-4F88-8280-A11E17E07B1E}" type="datetime1">
              <a:rPr lang="en-US" smtClean="0"/>
              <a:t>7/6/2025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7A11E8-8F25-49C3-8F7D-865FECFDFD18}" type="slidenum">
              <a:rPr lang="en-US" smtClean="0"/>
              <a:t>‹#›</a:t>
            </a:fld>
            <a:endParaRPr lang="en-US"/>
          </a:p>
        </p:txBody>
      </p:sp>
    </p:spTree>
    <p:extLst>
      <p:ext uri="{BB962C8B-B14F-4D97-AF65-F5344CB8AC3E}">
        <p14:creationId xmlns:p14="http://schemas.microsoft.com/office/powerpoint/2010/main" val="601360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2540482-3831-4044-A267-EC94C1533077}" type="datetime1">
              <a:rPr lang="en-US" smtClean="0"/>
              <a:t>7/6/2025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7A11E8-8F25-49C3-8F7D-865FECFDFD18}" type="slidenum">
              <a:rPr lang="en-US" smtClean="0"/>
              <a:t>‹#›</a:t>
            </a:fld>
            <a:endParaRPr lang="en-US"/>
          </a:p>
        </p:txBody>
      </p:sp>
    </p:spTree>
    <p:extLst>
      <p:ext uri="{BB962C8B-B14F-4D97-AF65-F5344CB8AC3E}">
        <p14:creationId xmlns:p14="http://schemas.microsoft.com/office/powerpoint/2010/main" val="3566252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48A5E2-79BB-466B-93AD-FE62946A96F1}" type="datetime1">
              <a:rPr lang="en-US" smtClean="0"/>
              <a:t>7/6/2025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7A11E8-8F25-49C3-8F7D-865FECFDFD18}" type="slidenum">
              <a:rPr lang="en-US" smtClean="0"/>
              <a:t>‹#›</a:t>
            </a:fld>
            <a:endParaRPr lang="en-US"/>
          </a:p>
        </p:txBody>
      </p:sp>
    </p:spTree>
    <p:extLst>
      <p:ext uri="{BB962C8B-B14F-4D97-AF65-F5344CB8AC3E}">
        <p14:creationId xmlns:p14="http://schemas.microsoft.com/office/powerpoint/2010/main" val="1062048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38200" y="875356"/>
            <a:ext cx="10515600" cy="5107288"/>
          </a:xfrm>
        </p:spPr>
        <p:txBody>
          <a:bodyPr>
            <a:normAutofit/>
          </a:bodyPr>
          <a:lstStyle/>
          <a:p>
            <a:pPr marL="0" indent="0">
              <a:buNone/>
            </a:pPr>
            <a:endParaRPr lang="en-US" dirty="0"/>
          </a:p>
          <a:p>
            <a:pPr marL="0" indent="0" algn="ctr">
              <a:buNone/>
            </a:pPr>
            <a:r>
              <a:rPr lang="en-US" sz="4300" b="1" dirty="0"/>
              <a:t>Drone Identification Using Micro-Doppler</a:t>
            </a:r>
            <a:br>
              <a:rPr lang="en-US" sz="4300" dirty="0"/>
            </a:br>
            <a:endParaRPr lang="en-US" dirty="0"/>
          </a:p>
          <a:p>
            <a:pPr marL="0" indent="0" algn="ctr">
              <a:buNone/>
            </a:pPr>
            <a:r>
              <a:rPr lang="en-US" dirty="0"/>
              <a:t>Project number: </a:t>
            </a:r>
            <a:r>
              <a:rPr lang="he-IL" dirty="0"/>
              <a:t>3174</a:t>
            </a:r>
            <a:endParaRPr lang="en-US" dirty="0"/>
          </a:p>
          <a:p>
            <a:pPr marL="0" indent="0" algn="ctr">
              <a:buNone/>
            </a:pPr>
            <a:r>
              <a:rPr lang="en-US" dirty="0"/>
              <a:t>Student: Amit Stein</a:t>
            </a:r>
          </a:p>
          <a:p>
            <a:pPr marL="0" indent="0" algn="ctr">
              <a:buNone/>
            </a:pPr>
            <a:r>
              <a:rPr lang="en-US" dirty="0"/>
              <a:t>Student: Niv Avivi</a:t>
            </a:r>
          </a:p>
          <a:p>
            <a:pPr marL="0" indent="0" algn="ctr">
              <a:buNone/>
            </a:pPr>
            <a:r>
              <a:rPr lang="en-US" dirty="0"/>
              <a:t>Supervisor: Omer </a:t>
            </a:r>
            <a:r>
              <a:rPr lang="en-US" dirty="0" err="1"/>
              <a:t>Tzdiki</a:t>
            </a:r>
            <a:endParaRPr lang="en-US" dirty="0"/>
          </a:p>
          <a:p>
            <a:pPr marL="0" indent="0" algn="ctr">
              <a:buNone/>
            </a:pPr>
            <a:endParaRPr lang="en-US" dirty="0"/>
          </a:p>
          <a:p>
            <a:pPr marL="0" indent="0" algn="ctr">
              <a:buNone/>
            </a:pPr>
            <a:r>
              <a:rPr lang="en-US" dirty="0"/>
              <a:t>Project Carried Out at: Tel Aviv University – Radar Laboratory (Principal Investigator: Prof. Pavel Ginzburg)</a:t>
            </a:r>
          </a:p>
          <a:p>
            <a:pPr marL="0" indent="0">
              <a:buNone/>
            </a:pP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7419" y="273545"/>
            <a:ext cx="2925420" cy="666735"/>
          </a:xfrm>
          <a:prstGeom prst="rect">
            <a:avLst/>
          </a:prstGeom>
        </p:spPr>
      </p:pic>
      <p:sp>
        <p:nvSpPr>
          <p:cNvPr id="8" name="Date Placeholder 7"/>
          <p:cNvSpPr>
            <a:spLocks noGrp="1"/>
          </p:cNvSpPr>
          <p:nvPr>
            <p:ph type="dt" sz="half" idx="10"/>
          </p:nvPr>
        </p:nvSpPr>
        <p:spPr/>
        <p:txBody>
          <a:bodyPr/>
          <a:lstStyle/>
          <a:p>
            <a:fld id="{EF352739-273F-4728-8B1A-480EEBF683AC}" type="datetime1">
              <a:rPr lang="en-US" smtClean="0"/>
              <a:t>7/6/2025</a:t>
            </a:fld>
            <a:endParaRPr lang="en-US"/>
          </a:p>
        </p:txBody>
      </p:sp>
      <p:sp>
        <p:nvSpPr>
          <p:cNvPr id="9" name="Slide Number Placeholder 8"/>
          <p:cNvSpPr>
            <a:spLocks noGrp="1"/>
          </p:cNvSpPr>
          <p:nvPr>
            <p:ph type="sldNum" sz="quarter" idx="12"/>
          </p:nvPr>
        </p:nvSpPr>
        <p:spPr/>
        <p:txBody>
          <a:bodyPr/>
          <a:lstStyle/>
          <a:p>
            <a:fld id="{397A11E8-8F25-49C3-8F7D-865FECFDFD18}" type="slidenum">
              <a:rPr lang="en-US" smtClean="0"/>
              <a:t>1</a:t>
            </a:fld>
            <a:endParaRPr lang="en-US"/>
          </a:p>
        </p:txBody>
      </p:sp>
    </p:spTree>
    <p:extLst>
      <p:ext uri="{BB962C8B-B14F-4D97-AF65-F5344CB8AC3E}">
        <p14:creationId xmlns:p14="http://schemas.microsoft.com/office/powerpoint/2010/main" val="2194483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94425F-15DC-0C49-BA14-F08A3C759C0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BFA623E-4E6A-5E07-1238-AA3308CFFF25}"/>
              </a:ext>
            </a:extLst>
          </p:cNvPr>
          <p:cNvSpPr>
            <a:spLocks noGrp="1"/>
          </p:cNvSpPr>
          <p:nvPr>
            <p:ph type="title"/>
          </p:nvPr>
        </p:nvSpPr>
        <p:spPr>
          <a:xfrm>
            <a:off x="3279475" y="356745"/>
            <a:ext cx="6702725" cy="575154"/>
          </a:xfrm>
        </p:spPr>
        <p:txBody>
          <a:bodyPr>
            <a:normAutofit fontScale="90000"/>
          </a:bodyPr>
          <a:lstStyle/>
          <a:p>
            <a:r>
              <a:rPr lang="en-US" b="1" dirty="0"/>
              <a:t>Methods and Implementation</a:t>
            </a:r>
            <a:endParaRPr lang="en-US" dirty="0"/>
          </a:p>
        </p:txBody>
      </p:sp>
      <p:sp>
        <p:nvSpPr>
          <p:cNvPr id="5" name="Content Placeholder 4">
            <a:extLst>
              <a:ext uri="{FF2B5EF4-FFF2-40B4-BE49-F238E27FC236}">
                <a16:creationId xmlns:a16="http://schemas.microsoft.com/office/drawing/2014/main" id="{30AE186D-91CC-F7A3-FB9F-FABCADCC4F83}"/>
              </a:ext>
            </a:extLst>
          </p:cNvPr>
          <p:cNvSpPr>
            <a:spLocks noGrp="1"/>
          </p:cNvSpPr>
          <p:nvPr>
            <p:ph idx="1"/>
          </p:nvPr>
        </p:nvSpPr>
        <p:spPr>
          <a:xfrm>
            <a:off x="838201" y="1069675"/>
            <a:ext cx="5257799" cy="5107288"/>
          </a:xfrm>
        </p:spPr>
        <p:txBody>
          <a:bodyPr/>
          <a:lstStyle/>
          <a:p>
            <a:pPr marL="0" indent="0" algn="ctr">
              <a:buNone/>
            </a:pPr>
            <a:r>
              <a:rPr lang="en-US" sz="3600" b="1" u="sng" dirty="0"/>
              <a:t>CNN Model</a:t>
            </a:r>
            <a:endParaRPr lang="en-US" b="1" u="sng" dirty="0"/>
          </a:p>
          <a:p>
            <a:r>
              <a:rPr lang="en-US" dirty="0"/>
              <a:t>We used 3 convolutional layers 32→64→128</a:t>
            </a:r>
            <a:r>
              <a:rPr lang="he-IL" dirty="0"/>
              <a:t> </a:t>
            </a:r>
            <a:r>
              <a:rPr lang="en-US" dirty="0"/>
              <a:t> filters</a:t>
            </a:r>
          </a:p>
          <a:p>
            <a:pPr lvl="0"/>
            <a:r>
              <a:rPr lang="en-US" dirty="0"/>
              <a:t>Each convolutional layer is followed by a ReLU activation function, a 2x2 </a:t>
            </a:r>
            <a:r>
              <a:rPr lang="en-US" dirty="0" err="1"/>
              <a:t>MaxPooling</a:t>
            </a:r>
            <a:r>
              <a:rPr lang="en-US" dirty="0"/>
              <a:t> layer, and a Dropout layer.</a:t>
            </a:r>
          </a:p>
          <a:p>
            <a:r>
              <a:rPr lang="en-US" dirty="0"/>
              <a:t>In the head, we applied dropout and a fully connected layer ending with a </a:t>
            </a:r>
            <a:r>
              <a:rPr lang="en-US" dirty="0" err="1"/>
              <a:t>softmax</a:t>
            </a:r>
            <a:r>
              <a:rPr lang="en-US"/>
              <a:t> output layer .</a:t>
            </a:r>
            <a:endParaRPr lang="en-US" dirty="0"/>
          </a:p>
        </p:txBody>
      </p:sp>
      <p:pic>
        <p:nvPicPr>
          <p:cNvPr id="6" name="Picture 5">
            <a:extLst>
              <a:ext uri="{FF2B5EF4-FFF2-40B4-BE49-F238E27FC236}">
                <a16:creationId xmlns:a16="http://schemas.microsoft.com/office/drawing/2014/main" id="{92DC2F31-8ACE-A8ED-1C9A-8C27F2942BF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7419" y="273545"/>
            <a:ext cx="2925420" cy="666735"/>
          </a:xfrm>
          <a:prstGeom prst="rect">
            <a:avLst/>
          </a:prstGeom>
        </p:spPr>
      </p:pic>
      <p:sp>
        <p:nvSpPr>
          <p:cNvPr id="8" name="Date Placeholder 7">
            <a:extLst>
              <a:ext uri="{FF2B5EF4-FFF2-40B4-BE49-F238E27FC236}">
                <a16:creationId xmlns:a16="http://schemas.microsoft.com/office/drawing/2014/main" id="{D158C1C9-CBA8-FF09-59EF-204239EF89B6}"/>
              </a:ext>
            </a:extLst>
          </p:cNvPr>
          <p:cNvSpPr>
            <a:spLocks noGrp="1"/>
          </p:cNvSpPr>
          <p:nvPr>
            <p:ph type="dt" sz="half" idx="10"/>
          </p:nvPr>
        </p:nvSpPr>
        <p:spPr/>
        <p:txBody>
          <a:bodyPr/>
          <a:lstStyle/>
          <a:p>
            <a:fld id="{EF352739-273F-4728-8B1A-480EEBF683AC}" type="datetime1">
              <a:rPr lang="en-US" smtClean="0"/>
              <a:t>7/6/2025</a:t>
            </a:fld>
            <a:endParaRPr lang="en-US"/>
          </a:p>
        </p:txBody>
      </p:sp>
      <p:sp>
        <p:nvSpPr>
          <p:cNvPr id="9" name="Slide Number Placeholder 8">
            <a:extLst>
              <a:ext uri="{FF2B5EF4-FFF2-40B4-BE49-F238E27FC236}">
                <a16:creationId xmlns:a16="http://schemas.microsoft.com/office/drawing/2014/main" id="{CB527A73-4C8E-4E89-436B-9322AE61E73C}"/>
              </a:ext>
            </a:extLst>
          </p:cNvPr>
          <p:cNvSpPr>
            <a:spLocks noGrp="1"/>
          </p:cNvSpPr>
          <p:nvPr>
            <p:ph type="sldNum" sz="quarter" idx="12"/>
          </p:nvPr>
        </p:nvSpPr>
        <p:spPr/>
        <p:txBody>
          <a:bodyPr/>
          <a:lstStyle/>
          <a:p>
            <a:fld id="{397A11E8-8F25-49C3-8F7D-865FECFDFD18}" type="slidenum">
              <a:rPr lang="en-US" smtClean="0"/>
              <a:t>10</a:t>
            </a:fld>
            <a:endParaRPr lang="en-US"/>
          </a:p>
        </p:txBody>
      </p:sp>
      <p:pic>
        <p:nvPicPr>
          <p:cNvPr id="2" name="תמונה 1">
            <a:extLst>
              <a:ext uri="{FF2B5EF4-FFF2-40B4-BE49-F238E27FC236}">
                <a16:creationId xmlns:a16="http://schemas.microsoft.com/office/drawing/2014/main" id="{D85319FF-AC4C-F598-A85A-0026178BE00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48043" y="1246870"/>
            <a:ext cx="4705756" cy="4572742"/>
          </a:xfrm>
          <a:prstGeom prst="rect">
            <a:avLst/>
          </a:prstGeom>
        </p:spPr>
      </p:pic>
    </p:spTree>
    <p:extLst>
      <p:ext uri="{BB962C8B-B14F-4D97-AF65-F5344CB8AC3E}">
        <p14:creationId xmlns:p14="http://schemas.microsoft.com/office/powerpoint/2010/main" val="569019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A2EE05-ABC7-4FB2-5681-314489EFB74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2C7D891-04A6-52F9-B8E6-57C1E1F15A76}"/>
              </a:ext>
            </a:extLst>
          </p:cNvPr>
          <p:cNvSpPr>
            <a:spLocks noGrp="1"/>
          </p:cNvSpPr>
          <p:nvPr>
            <p:ph type="title"/>
          </p:nvPr>
        </p:nvSpPr>
        <p:spPr>
          <a:xfrm>
            <a:off x="3279475" y="356745"/>
            <a:ext cx="6702725" cy="575154"/>
          </a:xfrm>
        </p:spPr>
        <p:txBody>
          <a:bodyPr>
            <a:normAutofit fontScale="90000"/>
          </a:bodyPr>
          <a:lstStyle/>
          <a:p>
            <a:r>
              <a:rPr lang="en-US" b="1" dirty="0"/>
              <a:t>Methods and Implementation</a:t>
            </a:r>
            <a:endParaRPr lang="en-US" dirty="0"/>
          </a:p>
        </p:txBody>
      </p:sp>
      <p:sp>
        <p:nvSpPr>
          <p:cNvPr id="5" name="Content Placeholder 4">
            <a:extLst>
              <a:ext uri="{FF2B5EF4-FFF2-40B4-BE49-F238E27FC236}">
                <a16:creationId xmlns:a16="http://schemas.microsoft.com/office/drawing/2014/main" id="{4582678F-28BA-9CD9-E4D9-4A8C864F2BED}"/>
              </a:ext>
            </a:extLst>
          </p:cNvPr>
          <p:cNvSpPr>
            <a:spLocks noGrp="1"/>
          </p:cNvSpPr>
          <p:nvPr>
            <p:ph idx="1"/>
          </p:nvPr>
        </p:nvSpPr>
        <p:spPr>
          <a:xfrm>
            <a:off x="755073" y="940280"/>
            <a:ext cx="10515600" cy="1699011"/>
          </a:xfrm>
        </p:spPr>
        <p:txBody>
          <a:bodyPr>
            <a:normAutofit fontScale="92500"/>
          </a:bodyPr>
          <a:lstStyle/>
          <a:p>
            <a:pPr marL="0" indent="0">
              <a:buNone/>
            </a:pPr>
            <a:r>
              <a:rPr lang="en-US" sz="3300" dirty="0"/>
              <a:t>CNN Hyperparameters – Summary</a:t>
            </a:r>
          </a:p>
          <a:p>
            <a:pPr marL="0" indent="0">
              <a:buNone/>
            </a:pPr>
            <a:r>
              <a:rPr lang="en-US" sz="2400" dirty="0"/>
              <a:t>After extensive hyperparameter tuning and repeated training runs, the selected hyperparameters yielded a high-performing model with strong accuracy, robustness to noise, and reliability - ensuring effective learning, generalization, and minimal overfitting.</a:t>
            </a:r>
          </a:p>
          <a:p>
            <a:pPr marL="0" indent="0">
              <a:buNone/>
            </a:pPr>
            <a:endParaRPr lang="en-US" sz="2000" dirty="0"/>
          </a:p>
          <a:p>
            <a:pPr algn="l"/>
            <a:endParaRPr lang="en-US" dirty="0"/>
          </a:p>
        </p:txBody>
      </p:sp>
      <p:pic>
        <p:nvPicPr>
          <p:cNvPr id="6" name="Picture 5">
            <a:extLst>
              <a:ext uri="{FF2B5EF4-FFF2-40B4-BE49-F238E27FC236}">
                <a16:creationId xmlns:a16="http://schemas.microsoft.com/office/drawing/2014/main" id="{13F875CC-0624-34E2-4892-B6BC9896CD5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7419" y="273545"/>
            <a:ext cx="2925420" cy="666735"/>
          </a:xfrm>
          <a:prstGeom prst="rect">
            <a:avLst/>
          </a:prstGeom>
        </p:spPr>
      </p:pic>
      <p:sp>
        <p:nvSpPr>
          <p:cNvPr id="8" name="Date Placeholder 7">
            <a:extLst>
              <a:ext uri="{FF2B5EF4-FFF2-40B4-BE49-F238E27FC236}">
                <a16:creationId xmlns:a16="http://schemas.microsoft.com/office/drawing/2014/main" id="{ECE3D13F-7AB1-D6E7-51B7-E6E61C40F303}"/>
              </a:ext>
            </a:extLst>
          </p:cNvPr>
          <p:cNvSpPr>
            <a:spLocks noGrp="1"/>
          </p:cNvSpPr>
          <p:nvPr>
            <p:ph type="dt" sz="half" idx="10"/>
          </p:nvPr>
        </p:nvSpPr>
        <p:spPr/>
        <p:txBody>
          <a:bodyPr/>
          <a:lstStyle/>
          <a:p>
            <a:fld id="{EF352739-273F-4728-8B1A-480EEBF683AC}" type="datetime1">
              <a:rPr lang="en-US" smtClean="0"/>
              <a:t>7/6/2025</a:t>
            </a:fld>
            <a:endParaRPr lang="en-US"/>
          </a:p>
        </p:txBody>
      </p:sp>
      <p:sp>
        <p:nvSpPr>
          <p:cNvPr id="9" name="Slide Number Placeholder 8">
            <a:extLst>
              <a:ext uri="{FF2B5EF4-FFF2-40B4-BE49-F238E27FC236}">
                <a16:creationId xmlns:a16="http://schemas.microsoft.com/office/drawing/2014/main" id="{7691FB82-2166-5782-7D74-460F5D14305A}"/>
              </a:ext>
            </a:extLst>
          </p:cNvPr>
          <p:cNvSpPr>
            <a:spLocks noGrp="1"/>
          </p:cNvSpPr>
          <p:nvPr>
            <p:ph type="sldNum" sz="quarter" idx="12"/>
          </p:nvPr>
        </p:nvSpPr>
        <p:spPr/>
        <p:txBody>
          <a:bodyPr/>
          <a:lstStyle/>
          <a:p>
            <a:fld id="{397A11E8-8F25-49C3-8F7D-865FECFDFD18}" type="slidenum">
              <a:rPr lang="en-US" smtClean="0"/>
              <a:t>11</a:t>
            </a:fld>
            <a:endParaRPr lang="en-US"/>
          </a:p>
        </p:txBody>
      </p:sp>
      <mc:AlternateContent xmlns:mc="http://schemas.openxmlformats.org/markup-compatibility/2006" xmlns:a14="http://schemas.microsoft.com/office/drawing/2010/main">
        <mc:Choice Requires="a14">
          <p:graphicFrame>
            <p:nvGraphicFramePr>
              <p:cNvPr id="10" name="Table 9">
                <a:extLst>
                  <a:ext uri="{FF2B5EF4-FFF2-40B4-BE49-F238E27FC236}">
                    <a16:creationId xmlns:a16="http://schemas.microsoft.com/office/drawing/2014/main" id="{C6E74CAB-6F74-ACD0-2FFB-64858AE0FBCF}"/>
                  </a:ext>
                </a:extLst>
              </p:cNvPr>
              <p:cNvGraphicFramePr>
                <a:graphicFrameLocks noGrp="1"/>
              </p:cNvGraphicFramePr>
              <p:nvPr>
                <p:extLst>
                  <p:ext uri="{D42A27DB-BD31-4B8C-83A1-F6EECF244321}">
                    <p14:modId xmlns:p14="http://schemas.microsoft.com/office/powerpoint/2010/main" val="560731586"/>
                  </p:ext>
                </p:extLst>
              </p:nvPr>
            </p:nvGraphicFramePr>
            <p:xfrm>
              <a:off x="267419" y="2639291"/>
              <a:ext cx="11876809" cy="4012249"/>
            </p:xfrm>
            <a:graphic>
              <a:graphicData uri="http://schemas.openxmlformats.org/drawingml/2006/table">
                <a:tbl>
                  <a:tblPr firstRow="1" firstCol="1" bandRow="1">
                    <a:tableStyleId>{5940675A-B579-460E-94D1-54222C63F5DA}</a:tableStyleId>
                  </a:tblPr>
                  <a:tblGrid>
                    <a:gridCol w="1868632">
                      <a:extLst>
                        <a:ext uri="{9D8B030D-6E8A-4147-A177-3AD203B41FA5}">
                          <a16:colId xmlns:a16="http://schemas.microsoft.com/office/drawing/2014/main" val="1742832286"/>
                        </a:ext>
                      </a:extLst>
                    </a:gridCol>
                    <a:gridCol w="8541744">
                      <a:extLst>
                        <a:ext uri="{9D8B030D-6E8A-4147-A177-3AD203B41FA5}">
                          <a16:colId xmlns:a16="http://schemas.microsoft.com/office/drawing/2014/main" val="849491219"/>
                        </a:ext>
                      </a:extLst>
                    </a:gridCol>
                    <a:gridCol w="1466433">
                      <a:extLst>
                        <a:ext uri="{9D8B030D-6E8A-4147-A177-3AD203B41FA5}">
                          <a16:colId xmlns:a16="http://schemas.microsoft.com/office/drawing/2014/main" val="4050282018"/>
                        </a:ext>
                      </a:extLst>
                    </a:gridCol>
                  </a:tblGrid>
                  <a:tr h="477355">
                    <a:tc>
                      <a:txBody>
                        <a:bodyPr/>
                        <a:lstStyle/>
                        <a:p>
                          <a:pPr>
                            <a:lnSpc>
                              <a:spcPct val="115000"/>
                            </a:lnSpc>
                            <a:spcAft>
                              <a:spcPts val="1000"/>
                            </a:spcAft>
                            <a:buNone/>
                          </a:pPr>
                          <a:r>
                            <a:rPr lang="en-US" sz="2000" dirty="0">
                              <a:effectLst/>
                            </a:rPr>
                            <a:t>Hyperparameter</a:t>
                          </a:r>
                          <a:endParaRPr lang="en-US" sz="2000" dirty="0">
                            <a:effectLst/>
                            <a:latin typeface="Cambria" panose="02040503050406030204" pitchFamily="18" charset="0"/>
                            <a:ea typeface="MS Mincho" panose="02020609040205080304" pitchFamily="49" charset="-128"/>
                            <a:cs typeface="Arial" panose="020B0604020202020204" pitchFamily="34" charset="0"/>
                          </a:endParaRPr>
                        </a:p>
                      </a:txBody>
                      <a:tcPr marL="68580" marR="68580" marT="0" marB="0"/>
                    </a:tc>
                    <a:tc>
                      <a:txBody>
                        <a:bodyPr/>
                        <a:lstStyle/>
                        <a:p>
                          <a:pPr>
                            <a:lnSpc>
                              <a:spcPct val="115000"/>
                            </a:lnSpc>
                            <a:spcAft>
                              <a:spcPts val="1000"/>
                            </a:spcAft>
                            <a:buNone/>
                          </a:pPr>
                          <a:r>
                            <a:rPr lang="en-US" sz="2000" dirty="0">
                              <a:effectLst/>
                            </a:rPr>
                            <a:t>Explanation</a:t>
                          </a:r>
                          <a:endParaRPr lang="en-US" sz="2000" dirty="0">
                            <a:effectLst/>
                            <a:latin typeface="Cambria" panose="02040503050406030204" pitchFamily="18" charset="0"/>
                            <a:ea typeface="MS Mincho" panose="02020609040205080304" pitchFamily="49" charset="-128"/>
                            <a:cs typeface="Arial" panose="020B0604020202020204" pitchFamily="34" charset="0"/>
                          </a:endParaRPr>
                        </a:p>
                      </a:txBody>
                      <a:tcPr marL="68580" marR="68580" marT="0" marB="0"/>
                    </a:tc>
                    <a:tc>
                      <a:txBody>
                        <a:bodyPr/>
                        <a:lstStyle/>
                        <a:p>
                          <a:pPr>
                            <a:lnSpc>
                              <a:spcPct val="115000"/>
                            </a:lnSpc>
                            <a:spcAft>
                              <a:spcPts val="1000"/>
                            </a:spcAft>
                            <a:buNone/>
                          </a:pPr>
                          <a:r>
                            <a:rPr lang="en-US" sz="2000" dirty="0">
                              <a:effectLst/>
                            </a:rPr>
                            <a:t>Chosen Value</a:t>
                          </a:r>
                          <a:endParaRPr lang="en-US" sz="2000" dirty="0">
                            <a:effectLst/>
                            <a:latin typeface="Cambria" panose="02040503050406030204" pitchFamily="18" charset="0"/>
                            <a:ea typeface="MS Mincho" panose="02020609040205080304" pitchFamily="49" charset="-128"/>
                            <a:cs typeface="Arial" panose="020B0604020202020204" pitchFamily="34" charset="0"/>
                          </a:endParaRPr>
                        </a:p>
                      </a:txBody>
                      <a:tcPr marL="68580" marR="68580" marT="0" marB="0"/>
                    </a:tc>
                    <a:extLst>
                      <a:ext uri="{0D108BD9-81ED-4DB2-BD59-A6C34878D82A}">
                        <a16:rowId xmlns:a16="http://schemas.microsoft.com/office/drawing/2014/main" val="4094586851"/>
                      </a:ext>
                    </a:extLst>
                  </a:tr>
                  <a:tr h="1013812">
                    <a:tc>
                      <a:txBody>
                        <a:bodyPr/>
                        <a:lstStyle/>
                        <a:p>
                          <a:pPr>
                            <a:lnSpc>
                              <a:spcPct val="115000"/>
                            </a:lnSpc>
                            <a:spcAft>
                              <a:spcPts val="1000"/>
                            </a:spcAft>
                            <a:buNone/>
                          </a:pPr>
                          <a:r>
                            <a:rPr lang="en-US" sz="2000">
                              <a:effectLst/>
                            </a:rPr>
                            <a:t>Learning Rate</a:t>
                          </a:r>
                          <a:endParaRPr lang="en-US" sz="2000">
                            <a:effectLst/>
                            <a:latin typeface="Cambria" panose="02040503050406030204" pitchFamily="18" charset="0"/>
                            <a:ea typeface="MS Mincho" panose="02020609040205080304" pitchFamily="49" charset="-128"/>
                            <a:cs typeface="Arial" panose="020B0604020202020204" pitchFamily="34" charset="0"/>
                          </a:endParaRPr>
                        </a:p>
                      </a:txBody>
                      <a:tcPr marL="68580" marR="68580" marT="0" marB="0"/>
                    </a:tc>
                    <a:tc>
                      <a:txBody>
                        <a:bodyPr/>
                        <a:lstStyle/>
                        <a:p>
                          <a:pPr>
                            <a:lnSpc>
                              <a:spcPct val="115000"/>
                            </a:lnSpc>
                            <a:spcAft>
                              <a:spcPts val="1000"/>
                            </a:spcAft>
                            <a:buNone/>
                          </a:pPr>
                          <a:r>
                            <a:rPr lang="en-US" sz="2000" dirty="0">
                              <a:effectLst/>
                            </a:rPr>
                            <a:t>Controls how much the model’s weights are updated during training. A high value may cause unstable learning (fluctuations, failure to converge), while a low value leads to slower but more stable progress.</a:t>
                          </a:r>
                          <a:endParaRPr lang="en-US" sz="2000" dirty="0">
                            <a:effectLst/>
                            <a:latin typeface="Cambria" panose="02040503050406030204" pitchFamily="18" charset="0"/>
                            <a:ea typeface="MS Mincho" panose="02020609040205080304" pitchFamily="49" charset="-128"/>
                            <a:cs typeface="Arial" panose="020B0604020202020204" pitchFamily="34" charset="0"/>
                          </a:endParaRPr>
                        </a:p>
                      </a:txBody>
                      <a:tcPr marL="68580" marR="68580" marT="0" marB="0"/>
                    </a:tc>
                    <a:tc>
                      <a:txBody>
                        <a:bodyPr/>
                        <a:lstStyle/>
                        <a:p>
                          <a:pPr>
                            <a:lnSpc>
                              <a:spcPct val="115000"/>
                            </a:lnSpc>
                            <a:spcAft>
                              <a:spcPts val="1000"/>
                            </a:spcAft>
                            <a:buNone/>
                          </a:pPr>
                          <a:endParaRPr lang="en-US" sz="2000" b="0" i="1" dirty="0">
                            <a:effectLst/>
                            <a:latin typeface="Cambria Math" panose="02040503050406030204" pitchFamily="18" charset="0"/>
                          </a:endParaRPr>
                        </a:p>
                        <a:p>
                          <a:pPr>
                            <a:lnSpc>
                              <a:spcPct val="115000"/>
                            </a:lnSpc>
                            <a:spcAft>
                              <a:spcPts val="1000"/>
                            </a:spcAft>
                            <a:buNone/>
                          </a:pPr>
                          <a14:m>
                            <m:oMathPara xmlns:m="http://schemas.openxmlformats.org/officeDocument/2006/math">
                              <m:oMathParaPr>
                                <m:jc m:val="centerGroup"/>
                              </m:oMathParaPr>
                              <m:oMath xmlns:m="http://schemas.openxmlformats.org/officeDocument/2006/math">
                                <m:sSup>
                                  <m:sSupPr>
                                    <m:ctrlPr>
                                      <a:rPr lang="en-US" sz="2000" b="0" i="1" smtClean="0">
                                        <a:effectLst/>
                                        <a:latin typeface="Cambria Math" panose="02040503050406030204" pitchFamily="18" charset="0"/>
                                      </a:rPr>
                                    </m:ctrlPr>
                                  </m:sSupPr>
                                  <m:e>
                                    <m:r>
                                      <a:rPr lang="en-US" sz="2000" b="0" i="1" smtClean="0">
                                        <a:effectLst/>
                                        <a:latin typeface="Cambria Math" panose="02040503050406030204" pitchFamily="18" charset="0"/>
                                      </a:rPr>
                                      <m:t>10</m:t>
                                    </m:r>
                                  </m:e>
                                  <m:sup>
                                    <m:r>
                                      <a:rPr lang="en-US" sz="2000" b="0" i="1" smtClean="0">
                                        <a:effectLst/>
                                        <a:latin typeface="Cambria Math" panose="02040503050406030204" pitchFamily="18" charset="0"/>
                                      </a:rPr>
                                      <m:t>−</m:t>
                                    </m:r>
                                    <m:r>
                                      <a:rPr lang="en-US" sz="2000" b="0" i="1" smtClean="0">
                                        <a:effectLst/>
                                        <a:latin typeface="Cambria Math" panose="02040503050406030204" pitchFamily="18" charset="0"/>
                                      </a:rPr>
                                      <m:t>3</m:t>
                                    </m:r>
                                  </m:sup>
                                </m:sSup>
                              </m:oMath>
                            </m:oMathPara>
                          </a14:m>
                          <a:endParaRPr lang="en-US" sz="2000" b="0" dirty="0">
                            <a:effectLst/>
                          </a:endParaRPr>
                        </a:p>
                        <a:p>
                          <a:pPr>
                            <a:lnSpc>
                              <a:spcPct val="115000"/>
                            </a:lnSpc>
                            <a:spcAft>
                              <a:spcPts val="1000"/>
                            </a:spcAft>
                            <a:buNone/>
                          </a:pPr>
                          <a:endParaRPr lang="en-US" sz="2000" dirty="0">
                            <a:effectLst/>
                            <a:latin typeface="Cambria" panose="02040503050406030204" pitchFamily="18" charset="0"/>
                            <a:ea typeface="MS Mincho" panose="02020609040205080304" pitchFamily="49" charset="-128"/>
                            <a:cs typeface="Arial" panose="020B0604020202020204" pitchFamily="34" charset="0"/>
                          </a:endParaRPr>
                        </a:p>
                      </a:txBody>
                      <a:tcPr marL="68580" marR="68580" marT="0" marB="0"/>
                    </a:tc>
                    <a:extLst>
                      <a:ext uri="{0D108BD9-81ED-4DB2-BD59-A6C34878D82A}">
                        <a16:rowId xmlns:a16="http://schemas.microsoft.com/office/drawing/2014/main" val="4249653395"/>
                      </a:ext>
                    </a:extLst>
                  </a:tr>
                  <a:tr h="987474">
                    <a:tc>
                      <a:txBody>
                        <a:bodyPr/>
                        <a:lstStyle/>
                        <a:p>
                          <a:pPr>
                            <a:lnSpc>
                              <a:spcPct val="115000"/>
                            </a:lnSpc>
                            <a:spcAft>
                              <a:spcPts val="1000"/>
                            </a:spcAft>
                            <a:buNone/>
                          </a:pPr>
                          <a:r>
                            <a:rPr lang="en-US" sz="2000">
                              <a:effectLst/>
                            </a:rPr>
                            <a:t>Batch Size</a:t>
                          </a:r>
                          <a:endParaRPr lang="en-US" sz="2000">
                            <a:effectLst/>
                            <a:latin typeface="Cambria" panose="02040503050406030204" pitchFamily="18" charset="0"/>
                            <a:ea typeface="MS Mincho" panose="02020609040205080304" pitchFamily="49" charset="-128"/>
                            <a:cs typeface="Arial" panose="020B0604020202020204" pitchFamily="34" charset="0"/>
                          </a:endParaRPr>
                        </a:p>
                      </a:txBody>
                      <a:tcPr marL="68580" marR="68580" marT="0" marB="0"/>
                    </a:tc>
                    <a:tc>
                      <a:txBody>
                        <a:bodyPr/>
                        <a:lstStyle/>
                        <a:p>
                          <a:pPr>
                            <a:lnSpc>
                              <a:spcPct val="115000"/>
                            </a:lnSpc>
                            <a:spcAft>
                              <a:spcPts val="1000"/>
                            </a:spcAft>
                            <a:buNone/>
                          </a:pPr>
                          <a:r>
                            <a:rPr lang="en-US" sz="2000" i="0" dirty="0">
                              <a:latin typeface="+mn-lt"/>
                            </a:rPr>
                            <a:t>Defines how many training samples are used before updating the model’s weights (forward pass </a:t>
                          </a:r>
                          <a:r>
                            <a:rPr lang="he-IL" sz="2000" i="0" dirty="0">
                              <a:latin typeface="+mn-lt"/>
                            </a:rPr>
                            <a:t>]</a:t>
                          </a:r>
                          <a:r>
                            <a:rPr lang="en-US" sz="2000" i="0" dirty="0">
                              <a:latin typeface="+mn-lt"/>
                            </a:rPr>
                            <a:t>prediction</a:t>
                          </a:r>
                          <a:r>
                            <a:rPr lang="he-IL" sz="2000" i="0" dirty="0">
                              <a:latin typeface="+mn-lt"/>
                            </a:rPr>
                            <a:t>[</a:t>
                          </a:r>
                          <a:r>
                            <a:rPr lang="en-US" sz="2000" i="0" dirty="0">
                              <a:latin typeface="+mn-lt"/>
                            </a:rPr>
                            <a:t> and backpropagation </a:t>
                          </a:r>
                          <a:r>
                            <a:rPr lang="he-IL" sz="2000" i="0" dirty="0">
                              <a:latin typeface="+mn-lt"/>
                            </a:rPr>
                            <a:t>]</a:t>
                          </a:r>
                          <a:r>
                            <a:rPr lang="en-US" sz="2000" i="0" dirty="0">
                              <a:latin typeface="+mn-lt"/>
                            </a:rPr>
                            <a:t>weight correction that is guided by the loss function</a:t>
                          </a:r>
                          <a:r>
                            <a:rPr lang="he-IL" sz="2000" i="0" dirty="0">
                              <a:latin typeface="+mn-lt"/>
                            </a:rPr>
                            <a:t>[</a:t>
                          </a:r>
                          <a:r>
                            <a:rPr lang="en-US" sz="2000" i="0" dirty="0">
                              <a:latin typeface="+mn-lt"/>
                            </a:rPr>
                            <a:t>). </a:t>
                          </a:r>
                          <a:r>
                            <a:rPr lang="en-US" sz="2000" dirty="0">
                              <a:effectLst/>
                            </a:rPr>
                            <a:t>Smaller batches lead to more frequent updates and can improve generalization.</a:t>
                          </a:r>
                          <a:endParaRPr lang="en-US" sz="2000" dirty="0">
                            <a:effectLst/>
                            <a:latin typeface="Cambria" panose="02040503050406030204" pitchFamily="18" charset="0"/>
                            <a:ea typeface="MS Mincho" panose="02020609040205080304" pitchFamily="49" charset="-128"/>
                            <a:cs typeface="Arial" panose="020B0604020202020204" pitchFamily="34" charset="0"/>
                          </a:endParaRPr>
                        </a:p>
                      </a:txBody>
                      <a:tcPr marL="68580" marR="68580" marT="0" marB="0"/>
                    </a:tc>
                    <a:tc>
                      <a:txBody>
                        <a:bodyPr/>
                        <a:lstStyle/>
                        <a:p>
                          <a:pPr>
                            <a:lnSpc>
                              <a:spcPct val="115000"/>
                            </a:lnSpc>
                            <a:spcAft>
                              <a:spcPts val="1000"/>
                            </a:spcAft>
                            <a:buNone/>
                          </a:pPr>
                          <a:r>
                            <a:rPr lang="en-US" sz="2000">
                              <a:effectLst/>
                            </a:rPr>
                            <a:t>16</a:t>
                          </a:r>
                          <a:endParaRPr lang="en-US" sz="2000">
                            <a:effectLst/>
                            <a:latin typeface="Cambria" panose="02040503050406030204" pitchFamily="18" charset="0"/>
                            <a:ea typeface="MS Mincho" panose="02020609040205080304" pitchFamily="49" charset="-128"/>
                            <a:cs typeface="Arial" panose="020B0604020202020204" pitchFamily="34" charset="0"/>
                          </a:endParaRPr>
                        </a:p>
                      </a:txBody>
                      <a:tcPr marL="68580" marR="68580" marT="0" marB="0"/>
                    </a:tc>
                    <a:extLst>
                      <a:ext uri="{0D108BD9-81ED-4DB2-BD59-A6C34878D82A}">
                        <a16:rowId xmlns:a16="http://schemas.microsoft.com/office/drawing/2014/main" val="1596398042"/>
                      </a:ext>
                    </a:extLst>
                  </a:tr>
                  <a:tr h="477355">
                    <a:tc>
                      <a:txBody>
                        <a:bodyPr/>
                        <a:lstStyle/>
                        <a:p>
                          <a:pPr>
                            <a:lnSpc>
                              <a:spcPct val="115000"/>
                            </a:lnSpc>
                            <a:spcAft>
                              <a:spcPts val="1000"/>
                            </a:spcAft>
                            <a:buNone/>
                          </a:pPr>
                          <a:r>
                            <a:rPr lang="en-US" sz="2000">
                              <a:effectLst/>
                            </a:rPr>
                            <a:t>Epochs</a:t>
                          </a:r>
                          <a:endParaRPr lang="en-US" sz="2000">
                            <a:effectLst/>
                            <a:latin typeface="Cambria" panose="02040503050406030204" pitchFamily="18" charset="0"/>
                            <a:ea typeface="MS Mincho" panose="02020609040205080304" pitchFamily="49" charset="-128"/>
                            <a:cs typeface="Arial" panose="020B0604020202020204" pitchFamily="34" charset="0"/>
                          </a:endParaRPr>
                        </a:p>
                      </a:txBody>
                      <a:tcPr marL="68580" marR="68580" marT="0" marB="0"/>
                    </a:tc>
                    <a:tc>
                      <a:txBody>
                        <a:bodyPr/>
                        <a:lstStyle/>
                        <a:p>
                          <a:pPr>
                            <a:lnSpc>
                              <a:spcPct val="115000"/>
                            </a:lnSpc>
                            <a:spcAft>
                              <a:spcPts val="1000"/>
                            </a:spcAft>
                            <a:buNone/>
                          </a:pPr>
                          <a:r>
                            <a:rPr lang="en-US" sz="2000" dirty="0">
                              <a:effectLst/>
                            </a:rPr>
                            <a:t>Number of full passes over the training set. More epochs allow the model to learn better.</a:t>
                          </a:r>
                          <a:endParaRPr lang="en-US" sz="2000" dirty="0">
                            <a:effectLst/>
                            <a:latin typeface="Cambria" panose="02040503050406030204" pitchFamily="18" charset="0"/>
                            <a:ea typeface="MS Mincho" panose="02020609040205080304" pitchFamily="49" charset="-128"/>
                            <a:cs typeface="Arial" panose="020B0604020202020204" pitchFamily="34" charset="0"/>
                          </a:endParaRPr>
                        </a:p>
                      </a:txBody>
                      <a:tcPr marL="68580" marR="68580" marT="0" marB="0"/>
                    </a:tc>
                    <a:tc>
                      <a:txBody>
                        <a:bodyPr/>
                        <a:lstStyle/>
                        <a:p>
                          <a:pPr>
                            <a:lnSpc>
                              <a:spcPct val="115000"/>
                            </a:lnSpc>
                            <a:spcAft>
                              <a:spcPts val="1000"/>
                            </a:spcAft>
                            <a:buNone/>
                          </a:pPr>
                          <a:r>
                            <a:rPr lang="en-US" sz="2000" dirty="0">
                              <a:effectLst/>
                            </a:rPr>
                            <a:t>90</a:t>
                          </a:r>
                          <a:endParaRPr lang="en-US" sz="2000" dirty="0">
                            <a:effectLst/>
                            <a:latin typeface="Cambria" panose="02040503050406030204" pitchFamily="18" charset="0"/>
                            <a:ea typeface="MS Mincho" panose="02020609040205080304" pitchFamily="49" charset="-128"/>
                            <a:cs typeface="Arial" panose="020B0604020202020204" pitchFamily="34" charset="0"/>
                          </a:endParaRPr>
                        </a:p>
                      </a:txBody>
                      <a:tcPr marL="68580" marR="68580" marT="0" marB="0"/>
                    </a:tc>
                    <a:extLst>
                      <a:ext uri="{0D108BD9-81ED-4DB2-BD59-A6C34878D82A}">
                        <a16:rowId xmlns:a16="http://schemas.microsoft.com/office/drawing/2014/main" val="2888287720"/>
                      </a:ext>
                    </a:extLst>
                  </a:tr>
                </a:tbl>
              </a:graphicData>
            </a:graphic>
          </p:graphicFrame>
        </mc:Choice>
        <mc:Fallback xmlns="">
          <p:graphicFrame>
            <p:nvGraphicFramePr>
              <p:cNvPr id="10" name="Table 9">
                <a:extLst>
                  <a:ext uri="{FF2B5EF4-FFF2-40B4-BE49-F238E27FC236}">
                    <a16:creationId xmlns:a16="http://schemas.microsoft.com/office/drawing/2014/main" id="{C6E74CAB-6F74-ACD0-2FFB-64858AE0FBCF}"/>
                  </a:ext>
                </a:extLst>
              </p:cNvPr>
              <p:cNvGraphicFramePr>
                <a:graphicFrameLocks noGrp="1"/>
              </p:cNvGraphicFramePr>
              <p:nvPr>
                <p:extLst>
                  <p:ext uri="{D42A27DB-BD31-4B8C-83A1-F6EECF244321}">
                    <p14:modId xmlns:p14="http://schemas.microsoft.com/office/powerpoint/2010/main" val="560731586"/>
                  </p:ext>
                </p:extLst>
              </p:nvPr>
            </p:nvGraphicFramePr>
            <p:xfrm>
              <a:off x="267419" y="2639291"/>
              <a:ext cx="11876809" cy="4012249"/>
            </p:xfrm>
            <a:graphic>
              <a:graphicData uri="http://schemas.openxmlformats.org/drawingml/2006/table">
                <a:tbl>
                  <a:tblPr firstRow="1" firstCol="1" bandRow="1">
                    <a:tableStyleId>{5940675A-B579-460E-94D1-54222C63F5DA}</a:tableStyleId>
                  </a:tblPr>
                  <a:tblGrid>
                    <a:gridCol w="1868632">
                      <a:extLst>
                        <a:ext uri="{9D8B030D-6E8A-4147-A177-3AD203B41FA5}">
                          <a16:colId xmlns:a16="http://schemas.microsoft.com/office/drawing/2014/main" val="1742832286"/>
                        </a:ext>
                      </a:extLst>
                    </a:gridCol>
                    <a:gridCol w="8541744">
                      <a:extLst>
                        <a:ext uri="{9D8B030D-6E8A-4147-A177-3AD203B41FA5}">
                          <a16:colId xmlns:a16="http://schemas.microsoft.com/office/drawing/2014/main" val="849491219"/>
                        </a:ext>
                      </a:extLst>
                    </a:gridCol>
                    <a:gridCol w="1466433">
                      <a:extLst>
                        <a:ext uri="{9D8B030D-6E8A-4147-A177-3AD203B41FA5}">
                          <a16:colId xmlns:a16="http://schemas.microsoft.com/office/drawing/2014/main" val="4050282018"/>
                        </a:ext>
                      </a:extLst>
                    </a:gridCol>
                  </a:tblGrid>
                  <a:tr h="678498">
                    <a:tc>
                      <a:txBody>
                        <a:bodyPr/>
                        <a:lstStyle/>
                        <a:p>
                          <a:pPr>
                            <a:lnSpc>
                              <a:spcPct val="115000"/>
                            </a:lnSpc>
                            <a:spcAft>
                              <a:spcPts val="1000"/>
                            </a:spcAft>
                            <a:buNone/>
                          </a:pPr>
                          <a:r>
                            <a:rPr lang="en-US" sz="2000" dirty="0">
                              <a:effectLst/>
                            </a:rPr>
                            <a:t>Hyperparameter</a:t>
                          </a:r>
                          <a:endParaRPr lang="en-US" sz="2000" dirty="0">
                            <a:effectLst/>
                            <a:latin typeface="Cambria" panose="02040503050406030204" pitchFamily="18" charset="0"/>
                            <a:ea typeface="MS Mincho" panose="02020609040205080304" pitchFamily="49" charset="-128"/>
                            <a:cs typeface="Arial" panose="020B0604020202020204" pitchFamily="34" charset="0"/>
                          </a:endParaRPr>
                        </a:p>
                      </a:txBody>
                      <a:tcPr marL="68580" marR="68580" marT="0" marB="0"/>
                    </a:tc>
                    <a:tc>
                      <a:txBody>
                        <a:bodyPr/>
                        <a:lstStyle/>
                        <a:p>
                          <a:pPr>
                            <a:lnSpc>
                              <a:spcPct val="115000"/>
                            </a:lnSpc>
                            <a:spcAft>
                              <a:spcPts val="1000"/>
                            </a:spcAft>
                            <a:buNone/>
                          </a:pPr>
                          <a:r>
                            <a:rPr lang="en-US" sz="2000" dirty="0">
                              <a:effectLst/>
                            </a:rPr>
                            <a:t>Explanation</a:t>
                          </a:r>
                          <a:endParaRPr lang="en-US" sz="2000" dirty="0">
                            <a:effectLst/>
                            <a:latin typeface="Cambria" panose="02040503050406030204" pitchFamily="18" charset="0"/>
                            <a:ea typeface="MS Mincho" panose="02020609040205080304" pitchFamily="49" charset="-128"/>
                            <a:cs typeface="Arial" panose="020B0604020202020204" pitchFamily="34" charset="0"/>
                          </a:endParaRPr>
                        </a:p>
                      </a:txBody>
                      <a:tcPr marL="68580" marR="68580" marT="0" marB="0"/>
                    </a:tc>
                    <a:tc>
                      <a:txBody>
                        <a:bodyPr/>
                        <a:lstStyle/>
                        <a:p>
                          <a:pPr>
                            <a:lnSpc>
                              <a:spcPct val="115000"/>
                            </a:lnSpc>
                            <a:spcAft>
                              <a:spcPts val="1000"/>
                            </a:spcAft>
                            <a:buNone/>
                          </a:pPr>
                          <a:r>
                            <a:rPr lang="en-US" sz="2000" dirty="0">
                              <a:effectLst/>
                            </a:rPr>
                            <a:t>Chosen Value</a:t>
                          </a:r>
                          <a:endParaRPr lang="en-US" sz="2000" dirty="0">
                            <a:effectLst/>
                            <a:latin typeface="Cambria" panose="02040503050406030204" pitchFamily="18" charset="0"/>
                            <a:ea typeface="MS Mincho" panose="02020609040205080304" pitchFamily="49" charset="-128"/>
                            <a:cs typeface="Arial" panose="020B0604020202020204" pitchFamily="34" charset="0"/>
                          </a:endParaRPr>
                        </a:p>
                      </a:txBody>
                      <a:tcPr marL="68580" marR="68580" marT="0" marB="0"/>
                    </a:tc>
                    <a:extLst>
                      <a:ext uri="{0D108BD9-81ED-4DB2-BD59-A6C34878D82A}">
                        <a16:rowId xmlns:a16="http://schemas.microsoft.com/office/drawing/2014/main" val="4094586851"/>
                      </a:ext>
                    </a:extLst>
                  </a:tr>
                  <a:tr h="1275715">
                    <a:tc>
                      <a:txBody>
                        <a:bodyPr/>
                        <a:lstStyle/>
                        <a:p>
                          <a:pPr>
                            <a:lnSpc>
                              <a:spcPct val="115000"/>
                            </a:lnSpc>
                            <a:spcAft>
                              <a:spcPts val="1000"/>
                            </a:spcAft>
                            <a:buNone/>
                          </a:pPr>
                          <a:r>
                            <a:rPr lang="en-US" sz="2000">
                              <a:effectLst/>
                            </a:rPr>
                            <a:t>Learning Rate</a:t>
                          </a:r>
                          <a:endParaRPr lang="en-US" sz="2000">
                            <a:effectLst/>
                            <a:latin typeface="Cambria" panose="02040503050406030204" pitchFamily="18" charset="0"/>
                            <a:ea typeface="MS Mincho" panose="02020609040205080304" pitchFamily="49" charset="-128"/>
                            <a:cs typeface="Arial" panose="020B0604020202020204" pitchFamily="34" charset="0"/>
                          </a:endParaRPr>
                        </a:p>
                      </a:txBody>
                      <a:tcPr marL="68580" marR="68580" marT="0" marB="0"/>
                    </a:tc>
                    <a:tc>
                      <a:txBody>
                        <a:bodyPr/>
                        <a:lstStyle/>
                        <a:p>
                          <a:pPr>
                            <a:lnSpc>
                              <a:spcPct val="115000"/>
                            </a:lnSpc>
                            <a:spcAft>
                              <a:spcPts val="1000"/>
                            </a:spcAft>
                            <a:buNone/>
                          </a:pPr>
                          <a:r>
                            <a:rPr lang="en-US" sz="2000" dirty="0">
                              <a:effectLst/>
                            </a:rPr>
                            <a:t>Controls how much the model’s weights are updated during training. A high value may cause unstable learning (fluctuations, failure to converge), while a low value leads to slower but more stable progress.</a:t>
                          </a:r>
                          <a:endParaRPr lang="en-US" sz="2000" dirty="0">
                            <a:effectLst/>
                            <a:latin typeface="Cambria" panose="02040503050406030204" pitchFamily="18" charset="0"/>
                            <a:ea typeface="MS Mincho" panose="02020609040205080304" pitchFamily="49" charset="-128"/>
                            <a:cs typeface="Arial" panose="020B0604020202020204" pitchFamily="34" charset="0"/>
                          </a:endParaRPr>
                        </a:p>
                      </a:txBody>
                      <a:tcPr marL="68580" marR="68580" marT="0" marB="0"/>
                    </a:tc>
                    <a:tc>
                      <a:txBody>
                        <a:bodyPr/>
                        <a:lstStyle/>
                        <a:p>
                          <a:endParaRPr lang="en-US"/>
                        </a:p>
                      </a:txBody>
                      <a:tcPr marL="68580" marR="68580" marT="0" marB="0">
                        <a:blipFill>
                          <a:blip r:embed="rId3"/>
                          <a:stretch>
                            <a:fillRect l="-709544" t="-57416" r="-830" b="-174163"/>
                          </a:stretch>
                        </a:blipFill>
                      </a:tcPr>
                    </a:tc>
                    <a:extLst>
                      <a:ext uri="{0D108BD9-81ED-4DB2-BD59-A6C34878D82A}">
                        <a16:rowId xmlns:a16="http://schemas.microsoft.com/office/drawing/2014/main" val="4249653395"/>
                      </a:ext>
                    </a:extLst>
                  </a:tr>
                  <a:tr h="1379538">
                    <a:tc>
                      <a:txBody>
                        <a:bodyPr/>
                        <a:lstStyle/>
                        <a:p>
                          <a:pPr>
                            <a:lnSpc>
                              <a:spcPct val="115000"/>
                            </a:lnSpc>
                            <a:spcAft>
                              <a:spcPts val="1000"/>
                            </a:spcAft>
                            <a:buNone/>
                          </a:pPr>
                          <a:r>
                            <a:rPr lang="en-US" sz="2000">
                              <a:effectLst/>
                            </a:rPr>
                            <a:t>Batch Size</a:t>
                          </a:r>
                          <a:endParaRPr lang="en-US" sz="2000">
                            <a:effectLst/>
                            <a:latin typeface="Cambria" panose="02040503050406030204" pitchFamily="18" charset="0"/>
                            <a:ea typeface="MS Mincho" panose="02020609040205080304" pitchFamily="49" charset="-128"/>
                            <a:cs typeface="Arial" panose="020B0604020202020204" pitchFamily="34" charset="0"/>
                          </a:endParaRPr>
                        </a:p>
                      </a:txBody>
                      <a:tcPr marL="68580" marR="68580" marT="0" marB="0"/>
                    </a:tc>
                    <a:tc>
                      <a:txBody>
                        <a:bodyPr/>
                        <a:lstStyle/>
                        <a:p>
                          <a:pPr>
                            <a:lnSpc>
                              <a:spcPct val="115000"/>
                            </a:lnSpc>
                            <a:spcAft>
                              <a:spcPts val="1000"/>
                            </a:spcAft>
                            <a:buNone/>
                          </a:pPr>
                          <a:r>
                            <a:rPr lang="en-US" sz="2000" i="0" dirty="0">
                              <a:latin typeface="+mn-lt"/>
                            </a:rPr>
                            <a:t>Defines how many training samples are used before updating the model’s weights (forward pass </a:t>
                          </a:r>
                          <a:r>
                            <a:rPr lang="he-IL" sz="2000" i="0" dirty="0">
                              <a:latin typeface="+mn-lt"/>
                            </a:rPr>
                            <a:t>]</a:t>
                          </a:r>
                          <a:r>
                            <a:rPr lang="en-US" sz="2000" i="0" dirty="0">
                              <a:latin typeface="+mn-lt"/>
                            </a:rPr>
                            <a:t>prediction</a:t>
                          </a:r>
                          <a:r>
                            <a:rPr lang="he-IL" sz="2000" i="0" dirty="0">
                              <a:latin typeface="+mn-lt"/>
                            </a:rPr>
                            <a:t>[</a:t>
                          </a:r>
                          <a:r>
                            <a:rPr lang="en-US" sz="2000" i="0" dirty="0">
                              <a:latin typeface="+mn-lt"/>
                            </a:rPr>
                            <a:t> and backpropagation </a:t>
                          </a:r>
                          <a:r>
                            <a:rPr lang="he-IL" sz="2000" i="0" dirty="0">
                              <a:latin typeface="+mn-lt"/>
                            </a:rPr>
                            <a:t>]</a:t>
                          </a:r>
                          <a:r>
                            <a:rPr lang="en-US" sz="2000" i="0" dirty="0">
                              <a:latin typeface="+mn-lt"/>
                            </a:rPr>
                            <a:t>weight correction that is guided by the loss function</a:t>
                          </a:r>
                          <a:r>
                            <a:rPr lang="he-IL" sz="2000" i="0" dirty="0">
                              <a:latin typeface="+mn-lt"/>
                            </a:rPr>
                            <a:t>[</a:t>
                          </a:r>
                          <a:r>
                            <a:rPr lang="en-US" sz="2000" i="0" dirty="0">
                              <a:latin typeface="+mn-lt"/>
                            </a:rPr>
                            <a:t>). </a:t>
                          </a:r>
                          <a:r>
                            <a:rPr lang="en-US" sz="2000" dirty="0">
                              <a:effectLst/>
                            </a:rPr>
                            <a:t>Smaller batches lead to more frequent updates and can improve generalization.</a:t>
                          </a:r>
                          <a:endParaRPr lang="en-US" sz="2000" dirty="0">
                            <a:effectLst/>
                            <a:latin typeface="Cambria" panose="02040503050406030204" pitchFamily="18" charset="0"/>
                            <a:ea typeface="MS Mincho" panose="02020609040205080304" pitchFamily="49" charset="-128"/>
                            <a:cs typeface="Arial" panose="020B0604020202020204" pitchFamily="34" charset="0"/>
                          </a:endParaRPr>
                        </a:p>
                      </a:txBody>
                      <a:tcPr marL="68580" marR="68580" marT="0" marB="0"/>
                    </a:tc>
                    <a:tc>
                      <a:txBody>
                        <a:bodyPr/>
                        <a:lstStyle/>
                        <a:p>
                          <a:pPr>
                            <a:lnSpc>
                              <a:spcPct val="115000"/>
                            </a:lnSpc>
                            <a:spcAft>
                              <a:spcPts val="1000"/>
                            </a:spcAft>
                            <a:buNone/>
                          </a:pPr>
                          <a:r>
                            <a:rPr lang="en-US" sz="2000">
                              <a:effectLst/>
                            </a:rPr>
                            <a:t>16</a:t>
                          </a:r>
                          <a:endParaRPr lang="en-US" sz="2000">
                            <a:effectLst/>
                            <a:latin typeface="Cambria" panose="02040503050406030204" pitchFamily="18" charset="0"/>
                            <a:ea typeface="MS Mincho" panose="02020609040205080304" pitchFamily="49" charset="-128"/>
                            <a:cs typeface="Arial" panose="020B0604020202020204" pitchFamily="34" charset="0"/>
                          </a:endParaRPr>
                        </a:p>
                      </a:txBody>
                      <a:tcPr marL="68580" marR="68580" marT="0" marB="0"/>
                    </a:tc>
                    <a:extLst>
                      <a:ext uri="{0D108BD9-81ED-4DB2-BD59-A6C34878D82A}">
                        <a16:rowId xmlns:a16="http://schemas.microsoft.com/office/drawing/2014/main" val="1596398042"/>
                      </a:ext>
                    </a:extLst>
                  </a:tr>
                  <a:tr h="678498">
                    <a:tc>
                      <a:txBody>
                        <a:bodyPr/>
                        <a:lstStyle/>
                        <a:p>
                          <a:pPr>
                            <a:lnSpc>
                              <a:spcPct val="115000"/>
                            </a:lnSpc>
                            <a:spcAft>
                              <a:spcPts val="1000"/>
                            </a:spcAft>
                            <a:buNone/>
                          </a:pPr>
                          <a:r>
                            <a:rPr lang="en-US" sz="2000">
                              <a:effectLst/>
                            </a:rPr>
                            <a:t>Epochs</a:t>
                          </a:r>
                          <a:endParaRPr lang="en-US" sz="2000">
                            <a:effectLst/>
                            <a:latin typeface="Cambria" panose="02040503050406030204" pitchFamily="18" charset="0"/>
                            <a:ea typeface="MS Mincho" panose="02020609040205080304" pitchFamily="49" charset="-128"/>
                            <a:cs typeface="Arial" panose="020B0604020202020204" pitchFamily="34" charset="0"/>
                          </a:endParaRPr>
                        </a:p>
                      </a:txBody>
                      <a:tcPr marL="68580" marR="68580" marT="0" marB="0"/>
                    </a:tc>
                    <a:tc>
                      <a:txBody>
                        <a:bodyPr/>
                        <a:lstStyle/>
                        <a:p>
                          <a:pPr>
                            <a:lnSpc>
                              <a:spcPct val="115000"/>
                            </a:lnSpc>
                            <a:spcAft>
                              <a:spcPts val="1000"/>
                            </a:spcAft>
                            <a:buNone/>
                          </a:pPr>
                          <a:r>
                            <a:rPr lang="en-US" sz="2000" dirty="0">
                              <a:effectLst/>
                            </a:rPr>
                            <a:t>Number of full passes over the training set. More epochs allow the model to learn better.</a:t>
                          </a:r>
                          <a:endParaRPr lang="en-US" sz="2000" dirty="0">
                            <a:effectLst/>
                            <a:latin typeface="Cambria" panose="02040503050406030204" pitchFamily="18" charset="0"/>
                            <a:ea typeface="MS Mincho" panose="02020609040205080304" pitchFamily="49" charset="-128"/>
                            <a:cs typeface="Arial" panose="020B0604020202020204" pitchFamily="34" charset="0"/>
                          </a:endParaRPr>
                        </a:p>
                      </a:txBody>
                      <a:tcPr marL="68580" marR="68580" marT="0" marB="0"/>
                    </a:tc>
                    <a:tc>
                      <a:txBody>
                        <a:bodyPr/>
                        <a:lstStyle/>
                        <a:p>
                          <a:pPr>
                            <a:lnSpc>
                              <a:spcPct val="115000"/>
                            </a:lnSpc>
                            <a:spcAft>
                              <a:spcPts val="1000"/>
                            </a:spcAft>
                            <a:buNone/>
                          </a:pPr>
                          <a:r>
                            <a:rPr lang="en-US" sz="2000" dirty="0">
                              <a:effectLst/>
                            </a:rPr>
                            <a:t>90</a:t>
                          </a:r>
                          <a:endParaRPr lang="en-US" sz="2000" dirty="0">
                            <a:effectLst/>
                            <a:latin typeface="Cambria" panose="02040503050406030204" pitchFamily="18" charset="0"/>
                            <a:ea typeface="MS Mincho" panose="02020609040205080304" pitchFamily="49" charset="-128"/>
                            <a:cs typeface="Arial" panose="020B0604020202020204" pitchFamily="34" charset="0"/>
                          </a:endParaRPr>
                        </a:p>
                      </a:txBody>
                      <a:tcPr marL="68580" marR="68580" marT="0" marB="0"/>
                    </a:tc>
                    <a:extLst>
                      <a:ext uri="{0D108BD9-81ED-4DB2-BD59-A6C34878D82A}">
                        <a16:rowId xmlns:a16="http://schemas.microsoft.com/office/drawing/2014/main" val="2888287720"/>
                      </a:ext>
                    </a:extLst>
                  </a:tr>
                </a:tbl>
              </a:graphicData>
            </a:graphic>
          </p:graphicFrame>
        </mc:Fallback>
      </mc:AlternateContent>
    </p:spTree>
    <p:extLst>
      <p:ext uri="{BB962C8B-B14F-4D97-AF65-F5344CB8AC3E}">
        <p14:creationId xmlns:p14="http://schemas.microsoft.com/office/powerpoint/2010/main" val="637101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C52961-11C8-9FC2-15BD-074DC5061E6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46B3D7F-783A-614C-5472-DA17F9E192A5}"/>
              </a:ext>
            </a:extLst>
          </p:cNvPr>
          <p:cNvSpPr>
            <a:spLocks noGrp="1"/>
          </p:cNvSpPr>
          <p:nvPr>
            <p:ph type="title"/>
          </p:nvPr>
        </p:nvSpPr>
        <p:spPr>
          <a:xfrm>
            <a:off x="3279475" y="356745"/>
            <a:ext cx="6702725" cy="575154"/>
          </a:xfrm>
        </p:spPr>
        <p:txBody>
          <a:bodyPr>
            <a:normAutofit fontScale="90000"/>
          </a:bodyPr>
          <a:lstStyle/>
          <a:p>
            <a:r>
              <a:rPr lang="en-US" b="1" dirty="0"/>
              <a:t>Methods and Implementation</a:t>
            </a:r>
            <a:endParaRPr lang="en-US" dirty="0"/>
          </a:p>
        </p:txBody>
      </p:sp>
      <p:pic>
        <p:nvPicPr>
          <p:cNvPr id="6" name="Picture 5">
            <a:extLst>
              <a:ext uri="{FF2B5EF4-FFF2-40B4-BE49-F238E27FC236}">
                <a16:creationId xmlns:a16="http://schemas.microsoft.com/office/drawing/2014/main" id="{39ADB521-33FE-6A1A-A749-A5012D596C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7419" y="273545"/>
            <a:ext cx="2925420" cy="666735"/>
          </a:xfrm>
          <a:prstGeom prst="rect">
            <a:avLst/>
          </a:prstGeom>
        </p:spPr>
      </p:pic>
      <p:sp>
        <p:nvSpPr>
          <p:cNvPr id="8" name="Date Placeholder 7">
            <a:extLst>
              <a:ext uri="{FF2B5EF4-FFF2-40B4-BE49-F238E27FC236}">
                <a16:creationId xmlns:a16="http://schemas.microsoft.com/office/drawing/2014/main" id="{07D5DADB-A166-92A5-4E76-B1A201E86FDA}"/>
              </a:ext>
            </a:extLst>
          </p:cNvPr>
          <p:cNvSpPr>
            <a:spLocks noGrp="1"/>
          </p:cNvSpPr>
          <p:nvPr>
            <p:ph type="dt" sz="half" idx="10"/>
          </p:nvPr>
        </p:nvSpPr>
        <p:spPr/>
        <p:txBody>
          <a:bodyPr/>
          <a:lstStyle/>
          <a:p>
            <a:fld id="{EF352739-273F-4728-8B1A-480EEBF683AC}" type="datetime1">
              <a:rPr lang="en-US" smtClean="0"/>
              <a:t>7/6/2025</a:t>
            </a:fld>
            <a:endParaRPr lang="en-US"/>
          </a:p>
        </p:txBody>
      </p:sp>
      <p:sp>
        <p:nvSpPr>
          <p:cNvPr id="9" name="Slide Number Placeholder 8">
            <a:extLst>
              <a:ext uri="{FF2B5EF4-FFF2-40B4-BE49-F238E27FC236}">
                <a16:creationId xmlns:a16="http://schemas.microsoft.com/office/drawing/2014/main" id="{12233C3D-2A94-51BD-7EFB-109BB8F014C5}"/>
              </a:ext>
            </a:extLst>
          </p:cNvPr>
          <p:cNvSpPr>
            <a:spLocks noGrp="1"/>
          </p:cNvSpPr>
          <p:nvPr>
            <p:ph type="sldNum" sz="quarter" idx="12"/>
          </p:nvPr>
        </p:nvSpPr>
        <p:spPr/>
        <p:txBody>
          <a:bodyPr/>
          <a:lstStyle/>
          <a:p>
            <a:fld id="{397A11E8-8F25-49C3-8F7D-865FECFDFD18}" type="slidenum">
              <a:rPr lang="en-US" smtClean="0"/>
              <a:t>12</a:t>
            </a:fld>
            <a:endParaRPr lang="en-US"/>
          </a:p>
        </p:txBody>
      </p:sp>
      <mc:AlternateContent xmlns:mc="http://schemas.openxmlformats.org/markup-compatibility/2006" xmlns:a14="http://schemas.microsoft.com/office/drawing/2010/main">
        <mc:Choice Requires="a14">
          <p:graphicFrame>
            <p:nvGraphicFramePr>
              <p:cNvPr id="11" name="Table 10">
                <a:extLst>
                  <a:ext uri="{FF2B5EF4-FFF2-40B4-BE49-F238E27FC236}">
                    <a16:creationId xmlns:a16="http://schemas.microsoft.com/office/drawing/2014/main" id="{14DEE906-DB9B-C8B2-5B24-4973C59937BC}"/>
                  </a:ext>
                </a:extLst>
              </p:cNvPr>
              <p:cNvGraphicFramePr>
                <a:graphicFrameLocks noGrp="1"/>
              </p:cNvGraphicFramePr>
              <p:nvPr>
                <p:extLst>
                  <p:ext uri="{D42A27DB-BD31-4B8C-83A1-F6EECF244321}">
                    <p14:modId xmlns:p14="http://schemas.microsoft.com/office/powerpoint/2010/main" val="4158726867"/>
                  </p:ext>
                </p:extLst>
              </p:nvPr>
            </p:nvGraphicFramePr>
            <p:xfrm>
              <a:off x="267419" y="1150321"/>
              <a:ext cx="11723689" cy="5644868"/>
            </p:xfrm>
            <a:graphic>
              <a:graphicData uri="http://schemas.openxmlformats.org/drawingml/2006/table">
                <a:tbl>
                  <a:tblPr firstRow="1" firstCol="1" bandRow="1">
                    <a:tableStyleId>{5940675A-B579-460E-94D1-54222C63F5DA}</a:tableStyleId>
                  </a:tblPr>
                  <a:tblGrid>
                    <a:gridCol w="2112099">
                      <a:extLst>
                        <a:ext uri="{9D8B030D-6E8A-4147-A177-3AD203B41FA5}">
                          <a16:colId xmlns:a16="http://schemas.microsoft.com/office/drawing/2014/main" val="2362467374"/>
                        </a:ext>
                      </a:extLst>
                    </a:gridCol>
                    <a:gridCol w="7959437">
                      <a:extLst>
                        <a:ext uri="{9D8B030D-6E8A-4147-A177-3AD203B41FA5}">
                          <a16:colId xmlns:a16="http://schemas.microsoft.com/office/drawing/2014/main" val="2819555891"/>
                        </a:ext>
                      </a:extLst>
                    </a:gridCol>
                    <a:gridCol w="1652153">
                      <a:extLst>
                        <a:ext uri="{9D8B030D-6E8A-4147-A177-3AD203B41FA5}">
                          <a16:colId xmlns:a16="http://schemas.microsoft.com/office/drawing/2014/main" val="3219352582"/>
                        </a:ext>
                      </a:extLst>
                    </a:gridCol>
                  </a:tblGrid>
                  <a:tr h="721448">
                    <a:tc>
                      <a:txBody>
                        <a:bodyPr/>
                        <a:lstStyle/>
                        <a:p>
                          <a:pPr>
                            <a:lnSpc>
                              <a:spcPct val="115000"/>
                            </a:lnSpc>
                            <a:spcAft>
                              <a:spcPts val="1000"/>
                            </a:spcAft>
                            <a:buNone/>
                          </a:pPr>
                          <a:r>
                            <a:rPr lang="en-US" sz="2000">
                              <a:effectLst/>
                              <a:latin typeface="Cambria" panose="02040503050406030204" pitchFamily="18" charset="0"/>
                              <a:ea typeface="MS Mincho" panose="02020609040205080304" pitchFamily="49" charset="-128"/>
                              <a:cs typeface="Arial" panose="020B0604020202020204" pitchFamily="34" charset="0"/>
                            </a:rPr>
                            <a:t>Hyperparameter</a:t>
                          </a:r>
                        </a:p>
                      </a:txBody>
                      <a:tcPr marL="68580" marR="68580" marT="0" marB="0"/>
                    </a:tc>
                    <a:tc>
                      <a:txBody>
                        <a:bodyPr/>
                        <a:lstStyle/>
                        <a:p>
                          <a:pPr>
                            <a:lnSpc>
                              <a:spcPct val="115000"/>
                            </a:lnSpc>
                            <a:spcAft>
                              <a:spcPts val="1000"/>
                            </a:spcAft>
                            <a:buNone/>
                          </a:pPr>
                          <a:r>
                            <a:rPr lang="en-US" sz="2000" dirty="0">
                              <a:effectLst/>
                              <a:latin typeface="Cambria" panose="02040503050406030204" pitchFamily="18" charset="0"/>
                              <a:ea typeface="MS Mincho" panose="02020609040205080304" pitchFamily="49" charset="-128"/>
                              <a:cs typeface="Arial" panose="020B0604020202020204" pitchFamily="34" charset="0"/>
                            </a:rPr>
                            <a:t>Explanation</a:t>
                          </a:r>
                        </a:p>
                      </a:txBody>
                      <a:tcPr marL="68580" marR="68580" marT="0" marB="0"/>
                    </a:tc>
                    <a:tc>
                      <a:txBody>
                        <a:bodyPr/>
                        <a:lstStyle/>
                        <a:p>
                          <a:pPr>
                            <a:lnSpc>
                              <a:spcPct val="115000"/>
                            </a:lnSpc>
                            <a:spcAft>
                              <a:spcPts val="1000"/>
                            </a:spcAft>
                            <a:buNone/>
                          </a:pPr>
                          <a:r>
                            <a:rPr lang="en-US" sz="2000" dirty="0">
                              <a:effectLst/>
                              <a:latin typeface="Cambria" panose="02040503050406030204" pitchFamily="18" charset="0"/>
                              <a:ea typeface="MS Mincho" panose="02020609040205080304" pitchFamily="49" charset="-128"/>
                              <a:cs typeface="Arial" panose="020B0604020202020204" pitchFamily="34" charset="0"/>
                            </a:rPr>
                            <a:t>Chosen Value</a:t>
                          </a:r>
                        </a:p>
                      </a:txBody>
                      <a:tcPr marL="68580" marR="68580" marT="0" marB="0"/>
                    </a:tc>
                    <a:extLst>
                      <a:ext uri="{0D108BD9-81ED-4DB2-BD59-A6C34878D82A}">
                        <a16:rowId xmlns:a16="http://schemas.microsoft.com/office/drawing/2014/main" val="2713971717"/>
                      </a:ext>
                    </a:extLst>
                  </a:tr>
                  <a:tr h="721448">
                    <a:tc>
                      <a:txBody>
                        <a:bodyPr/>
                        <a:lstStyle/>
                        <a:p>
                          <a:pPr>
                            <a:lnSpc>
                              <a:spcPct val="115000"/>
                            </a:lnSpc>
                            <a:spcAft>
                              <a:spcPts val="1000"/>
                            </a:spcAft>
                            <a:buNone/>
                          </a:pPr>
                          <a:r>
                            <a:rPr lang="en-US" sz="2000" dirty="0">
                              <a:effectLst/>
                            </a:rPr>
                            <a:t>Dropout Rate</a:t>
                          </a:r>
                          <a:endParaRPr lang="en-US" sz="2000" dirty="0">
                            <a:effectLst/>
                            <a:latin typeface="Cambria" panose="02040503050406030204" pitchFamily="18" charset="0"/>
                            <a:ea typeface="MS Mincho" panose="02020609040205080304" pitchFamily="49" charset="-128"/>
                            <a:cs typeface="Arial" panose="020B0604020202020204" pitchFamily="34" charset="0"/>
                          </a:endParaRPr>
                        </a:p>
                      </a:txBody>
                      <a:tcPr marL="65659" marR="65659" marT="0" marB="0"/>
                    </a:tc>
                    <a:tc>
                      <a:txBody>
                        <a:bodyPr/>
                        <a:lstStyle/>
                        <a:p>
                          <a:r>
                            <a:rPr lang="en-US" sz="2000" dirty="0"/>
                            <a:t>Randomly disables neurons during training to prevent overfitting by reducing reliance on specific features, leading to better generalization.</a:t>
                          </a:r>
                        </a:p>
                      </a:txBody>
                      <a:tcPr marL="65659" marR="65659" marT="0" marB="0"/>
                    </a:tc>
                    <a:tc>
                      <a:txBody>
                        <a:bodyPr/>
                        <a:lstStyle/>
                        <a:p>
                          <a:pPr>
                            <a:lnSpc>
                              <a:spcPct val="115000"/>
                            </a:lnSpc>
                            <a:spcAft>
                              <a:spcPts val="1000"/>
                            </a:spcAft>
                            <a:buNone/>
                          </a:pPr>
                          <a:r>
                            <a:rPr lang="en-US" sz="2000" dirty="0">
                              <a:effectLst/>
                            </a:rPr>
                            <a:t>0.3</a:t>
                          </a:r>
                          <a:endParaRPr lang="en-US" sz="2000" dirty="0">
                            <a:effectLst/>
                            <a:latin typeface="Cambria" panose="02040503050406030204" pitchFamily="18" charset="0"/>
                            <a:ea typeface="MS Mincho" panose="02020609040205080304" pitchFamily="49" charset="-128"/>
                            <a:cs typeface="Arial" panose="020B0604020202020204" pitchFamily="34" charset="0"/>
                          </a:endParaRPr>
                        </a:p>
                      </a:txBody>
                      <a:tcPr marL="65659" marR="65659" marT="0" marB="0"/>
                    </a:tc>
                    <a:extLst>
                      <a:ext uri="{0D108BD9-81ED-4DB2-BD59-A6C34878D82A}">
                        <a16:rowId xmlns:a16="http://schemas.microsoft.com/office/drawing/2014/main" val="340047372"/>
                      </a:ext>
                    </a:extLst>
                  </a:tr>
                  <a:tr h="721448">
                    <a:tc>
                      <a:txBody>
                        <a:bodyPr/>
                        <a:lstStyle/>
                        <a:p>
                          <a:pPr>
                            <a:lnSpc>
                              <a:spcPct val="115000"/>
                            </a:lnSpc>
                            <a:spcAft>
                              <a:spcPts val="1000"/>
                            </a:spcAft>
                            <a:buNone/>
                          </a:pPr>
                          <a:r>
                            <a:rPr lang="en-US" sz="2000">
                              <a:effectLst/>
                            </a:rPr>
                            <a:t>Kernel Size</a:t>
                          </a:r>
                          <a:endParaRPr lang="en-US" sz="2000">
                            <a:effectLst/>
                            <a:latin typeface="Cambria" panose="02040503050406030204" pitchFamily="18" charset="0"/>
                            <a:ea typeface="MS Mincho" panose="02020609040205080304" pitchFamily="49" charset="-128"/>
                            <a:cs typeface="Arial" panose="020B0604020202020204" pitchFamily="34" charset="0"/>
                          </a:endParaRPr>
                        </a:p>
                      </a:txBody>
                      <a:tcPr marL="65659" marR="65659" marT="0" marB="0"/>
                    </a:tc>
                    <a:tc>
                      <a:txBody>
                        <a:bodyPr/>
                        <a:lstStyle/>
                        <a:p>
                          <a:pPr>
                            <a:lnSpc>
                              <a:spcPct val="115000"/>
                            </a:lnSpc>
                            <a:spcAft>
                              <a:spcPts val="1000"/>
                            </a:spcAft>
                            <a:buNone/>
                          </a:pPr>
                          <a:r>
                            <a:rPr lang="en-US" sz="2000" dirty="0">
                              <a:effectLst/>
                            </a:rPr>
                            <a:t>Size of the filter scanning the spectrogram. Smaller kernels detect finer local patterns.</a:t>
                          </a:r>
                          <a:endParaRPr lang="en-US" sz="2000" dirty="0">
                            <a:effectLst/>
                            <a:latin typeface="Cambria" panose="02040503050406030204" pitchFamily="18" charset="0"/>
                            <a:ea typeface="MS Mincho" panose="02020609040205080304" pitchFamily="49" charset="-128"/>
                            <a:cs typeface="Arial" panose="020B0604020202020204" pitchFamily="34" charset="0"/>
                          </a:endParaRPr>
                        </a:p>
                      </a:txBody>
                      <a:tcPr marL="65659" marR="65659" marT="0" marB="0"/>
                    </a:tc>
                    <a:tc>
                      <a:txBody>
                        <a:bodyPr/>
                        <a:lstStyle/>
                        <a:p>
                          <a:pPr>
                            <a:lnSpc>
                              <a:spcPct val="115000"/>
                            </a:lnSpc>
                            <a:spcAft>
                              <a:spcPts val="1000"/>
                            </a:spcAft>
                            <a:buNone/>
                          </a:pPr>
                          <a:r>
                            <a:rPr lang="en-US" sz="2000" dirty="0">
                              <a:effectLst/>
                            </a:rPr>
                            <a:t>3×3</a:t>
                          </a:r>
                          <a:endParaRPr lang="en-US" sz="2000" dirty="0">
                            <a:effectLst/>
                            <a:latin typeface="Cambria" panose="02040503050406030204" pitchFamily="18" charset="0"/>
                            <a:ea typeface="MS Mincho" panose="02020609040205080304" pitchFamily="49" charset="-128"/>
                            <a:cs typeface="Arial" panose="020B0604020202020204" pitchFamily="34" charset="0"/>
                          </a:endParaRPr>
                        </a:p>
                      </a:txBody>
                      <a:tcPr marL="65659" marR="65659" marT="0" marB="0"/>
                    </a:tc>
                    <a:extLst>
                      <a:ext uri="{0D108BD9-81ED-4DB2-BD59-A6C34878D82A}">
                        <a16:rowId xmlns:a16="http://schemas.microsoft.com/office/drawing/2014/main" val="3645165066"/>
                      </a:ext>
                    </a:extLst>
                  </a:tr>
                  <a:tr h="1642831">
                    <a:tc>
                      <a:txBody>
                        <a:bodyPr/>
                        <a:lstStyle/>
                        <a:p>
                          <a:pPr>
                            <a:lnSpc>
                              <a:spcPct val="115000"/>
                            </a:lnSpc>
                            <a:spcAft>
                              <a:spcPts val="1000"/>
                            </a:spcAft>
                            <a:buNone/>
                          </a:pPr>
                          <a:r>
                            <a:rPr lang="en-US" sz="2000">
                              <a:effectLst/>
                            </a:rPr>
                            <a:t>Optimizer</a:t>
                          </a:r>
                          <a:endParaRPr lang="en-US" sz="2000">
                            <a:effectLst/>
                            <a:latin typeface="Cambria" panose="02040503050406030204" pitchFamily="18" charset="0"/>
                            <a:ea typeface="MS Mincho" panose="02020609040205080304" pitchFamily="49" charset="-128"/>
                            <a:cs typeface="Arial" panose="020B0604020202020204" pitchFamily="34" charset="0"/>
                          </a:endParaRPr>
                        </a:p>
                      </a:txBody>
                      <a:tcPr marL="65659" marR="65659" marT="0" marB="0"/>
                    </a:tc>
                    <a:tc>
                      <a:txBody>
                        <a:bodyPr/>
                        <a:lstStyle/>
                        <a:p>
                          <a:pPr>
                            <a:lnSpc>
                              <a:spcPct val="115000"/>
                            </a:lnSpc>
                            <a:spcAft>
                              <a:spcPts val="1000"/>
                            </a:spcAft>
                            <a:buNone/>
                          </a:pPr>
                          <a:r>
                            <a:rPr lang="en-US" sz="2000" dirty="0">
                              <a:effectLst/>
                            </a:rPr>
                            <a:t>The optimizer determines how to update the model’s weights during training, based on the gradient (the slope of the loss function).</a:t>
                          </a:r>
                          <a:r>
                            <a:rPr lang="en-US" sz="2000" dirty="0"/>
                            <a:t> It defines both the direction and magnitude of the weight changes to minimize the error.</a:t>
                          </a:r>
                          <a:r>
                            <a:rPr lang="en-US" sz="2000" dirty="0">
                              <a:effectLst/>
                            </a:rPr>
                            <a:t> Adam uses techniques like adaptive learning rates and momentum to improve training speed and stability.</a:t>
                          </a:r>
                          <a:endParaRPr lang="en-US" sz="2000" dirty="0">
                            <a:effectLst/>
                            <a:latin typeface="Cambria" panose="02040503050406030204" pitchFamily="18" charset="0"/>
                            <a:ea typeface="MS Mincho" panose="02020609040205080304" pitchFamily="49" charset="-128"/>
                            <a:cs typeface="Arial" panose="020B0604020202020204" pitchFamily="34" charset="0"/>
                          </a:endParaRPr>
                        </a:p>
                      </a:txBody>
                      <a:tcPr marL="65659" marR="65659" marT="0" marB="0"/>
                    </a:tc>
                    <a:tc>
                      <a:txBody>
                        <a:bodyPr/>
                        <a:lstStyle/>
                        <a:p>
                          <a:pPr>
                            <a:lnSpc>
                              <a:spcPct val="115000"/>
                            </a:lnSpc>
                            <a:spcAft>
                              <a:spcPts val="1000"/>
                            </a:spcAft>
                            <a:buNone/>
                          </a:pPr>
                          <a:r>
                            <a:rPr lang="en-US" sz="2000">
                              <a:effectLst/>
                            </a:rPr>
                            <a:t>Adam</a:t>
                          </a:r>
                          <a:endParaRPr lang="en-US" sz="2000">
                            <a:effectLst/>
                            <a:latin typeface="Cambria" panose="02040503050406030204" pitchFamily="18" charset="0"/>
                            <a:ea typeface="MS Mincho" panose="02020609040205080304" pitchFamily="49" charset="-128"/>
                            <a:cs typeface="Arial" panose="020B0604020202020204" pitchFamily="34" charset="0"/>
                          </a:endParaRPr>
                        </a:p>
                      </a:txBody>
                      <a:tcPr marL="65659" marR="65659" marT="0" marB="0"/>
                    </a:tc>
                    <a:extLst>
                      <a:ext uri="{0D108BD9-81ED-4DB2-BD59-A6C34878D82A}">
                        <a16:rowId xmlns:a16="http://schemas.microsoft.com/office/drawing/2014/main" val="2485033122"/>
                      </a:ext>
                    </a:extLst>
                  </a:tr>
                  <a:tr h="721448">
                    <a:tc>
                      <a:txBody>
                        <a:bodyPr/>
                        <a:lstStyle/>
                        <a:p>
                          <a:pPr>
                            <a:lnSpc>
                              <a:spcPct val="115000"/>
                            </a:lnSpc>
                            <a:spcAft>
                              <a:spcPts val="1000"/>
                            </a:spcAft>
                            <a:buNone/>
                          </a:pPr>
                          <a:r>
                            <a:rPr lang="en-US" sz="2000">
                              <a:effectLst/>
                            </a:rPr>
                            <a:t>Regularization (L2)</a:t>
                          </a:r>
                          <a:endParaRPr lang="en-US" sz="2000">
                            <a:effectLst/>
                            <a:latin typeface="Cambria" panose="02040503050406030204" pitchFamily="18" charset="0"/>
                            <a:ea typeface="MS Mincho" panose="02020609040205080304" pitchFamily="49" charset="-128"/>
                            <a:cs typeface="Arial" panose="020B0604020202020204" pitchFamily="34" charset="0"/>
                          </a:endParaRPr>
                        </a:p>
                      </a:txBody>
                      <a:tcPr marL="65659" marR="65659" marT="0" marB="0"/>
                    </a:tc>
                    <a:tc>
                      <a:txBody>
                        <a:bodyPr/>
                        <a:lstStyle/>
                        <a:p>
                          <a:pPr>
                            <a:lnSpc>
                              <a:spcPct val="115000"/>
                            </a:lnSpc>
                            <a:spcAft>
                              <a:spcPts val="1000"/>
                            </a:spcAft>
                            <a:buNone/>
                          </a:pPr>
                          <a:r>
                            <a:rPr lang="en-US" sz="2000">
                              <a:effectLst/>
                            </a:rPr>
                            <a:t>Adds penalty to large weights to reduce overfitting and promote smoother learning.</a:t>
                          </a:r>
                          <a:endParaRPr lang="en-US" sz="2000">
                            <a:effectLst/>
                            <a:latin typeface="Cambria" panose="02040503050406030204" pitchFamily="18" charset="0"/>
                            <a:ea typeface="MS Mincho" panose="02020609040205080304" pitchFamily="49" charset="-128"/>
                            <a:cs typeface="Arial" panose="020B0604020202020204" pitchFamily="34" charset="0"/>
                          </a:endParaRPr>
                        </a:p>
                      </a:txBody>
                      <a:tcPr marL="65659" marR="65659" marT="0" marB="0"/>
                    </a:tc>
                    <a:tc>
                      <a:txBody>
                        <a:bodyPr/>
                        <a:lstStyle/>
                        <a:p>
                          <a:pPr>
                            <a:lnSpc>
                              <a:spcPct val="115000"/>
                            </a:lnSpc>
                            <a:spcAft>
                              <a:spcPts val="1000"/>
                            </a:spcAft>
                            <a:buNone/>
                          </a:pPr>
                          <a14:m>
                            <m:oMathPara xmlns:m="http://schemas.openxmlformats.org/officeDocument/2006/math">
                              <m:oMathParaPr>
                                <m:jc m:val="centerGroup"/>
                              </m:oMathParaPr>
                              <m:oMath xmlns:m="http://schemas.openxmlformats.org/officeDocument/2006/math">
                                <m:sSup>
                                  <m:sSupPr>
                                    <m:ctrlPr>
                                      <a:rPr lang="en-US" sz="2000" b="0" i="1" smtClean="0">
                                        <a:effectLst/>
                                        <a:latin typeface="Cambria Math" panose="02040503050406030204" pitchFamily="18" charset="0"/>
                                        <a:ea typeface="MS Mincho" panose="02020609040205080304" pitchFamily="49" charset="-128"/>
                                        <a:cs typeface="Arial" panose="020B0604020202020204" pitchFamily="34" charset="0"/>
                                      </a:rPr>
                                    </m:ctrlPr>
                                  </m:sSupPr>
                                  <m:e>
                                    <m:r>
                                      <a:rPr lang="en-US" sz="2000" b="0" i="1" smtClean="0">
                                        <a:effectLst/>
                                        <a:latin typeface="Cambria Math" panose="02040503050406030204" pitchFamily="18" charset="0"/>
                                        <a:ea typeface="MS Mincho" panose="02020609040205080304" pitchFamily="49" charset="-128"/>
                                        <a:cs typeface="Arial" panose="020B0604020202020204" pitchFamily="34" charset="0"/>
                                      </a:rPr>
                                      <m:t>10</m:t>
                                    </m:r>
                                  </m:e>
                                  <m:sup>
                                    <m:r>
                                      <a:rPr lang="en-US" sz="2000" b="0" i="1" smtClean="0">
                                        <a:effectLst/>
                                        <a:latin typeface="Cambria Math" panose="02040503050406030204" pitchFamily="18" charset="0"/>
                                        <a:ea typeface="MS Mincho" panose="02020609040205080304" pitchFamily="49" charset="-128"/>
                                        <a:cs typeface="Arial" panose="020B0604020202020204" pitchFamily="34" charset="0"/>
                                      </a:rPr>
                                      <m:t>−</m:t>
                                    </m:r>
                                    <m:r>
                                      <a:rPr lang="en-US" sz="2000" b="0" i="1" smtClean="0">
                                        <a:effectLst/>
                                        <a:latin typeface="Cambria Math" panose="02040503050406030204" pitchFamily="18" charset="0"/>
                                        <a:ea typeface="MS Mincho" panose="02020609040205080304" pitchFamily="49" charset="-128"/>
                                        <a:cs typeface="Arial" panose="020B0604020202020204" pitchFamily="34" charset="0"/>
                                      </a:rPr>
                                      <m:t>3</m:t>
                                    </m:r>
                                  </m:sup>
                                </m:sSup>
                              </m:oMath>
                            </m:oMathPara>
                          </a14:m>
                          <a:endParaRPr lang="en-US" sz="2000" dirty="0">
                            <a:effectLst/>
                            <a:latin typeface="Cambria" panose="02040503050406030204" pitchFamily="18" charset="0"/>
                            <a:ea typeface="MS Mincho" panose="02020609040205080304" pitchFamily="49" charset="-128"/>
                            <a:cs typeface="Arial" panose="020B0604020202020204" pitchFamily="34" charset="0"/>
                          </a:endParaRPr>
                        </a:p>
                      </a:txBody>
                      <a:tcPr marL="65659" marR="65659" marT="0" marB="0"/>
                    </a:tc>
                    <a:extLst>
                      <a:ext uri="{0D108BD9-81ED-4DB2-BD59-A6C34878D82A}">
                        <a16:rowId xmlns:a16="http://schemas.microsoft.com/office/drawing/2014/main" val="3376601309"/>
                      </a:ext>
                    </a:extLst>
                  </a:tr>
                  <a:tr h="677407">
                    <a:tc>
                      <a:txBody>
                        <a:bodyPr/>
                        <a:lstStyle/>
                        <a:p>
                          <a:pPr>
                            <a:lnSpc>
                              <a:spcPct val="115000"/>
                            </a:lnSpc>
                            <a:spcAft>
                              <a:spcPts val="1000"/>
                            </a:spcAft>
                            <a:buNone/>
                          </a:pPr>
                          <a:r>
                            <a:rPr lang="en-US" sz="2000">
                              <a:effectLst/>
                            </a:rPr>
                            <a:t>Loss Function</a:t>
                          </a:r>
                          <a:endParaRPr lang="en-US" sz="2000">
                            <a:effectLst/>
                            <a:latin typeface="Cambria" panose="02040503050406030204" pitchFamily="18" charset="0"/>
                            <a:ea typeface="MS Mincho" panose="02020609040205080304" pitchFamily="49" charset="-128"/>
                            <a:cs typeface="Arial" panose="020B0604020202020204" pitchFamily="34" charset="0"/>
                          </a:endParaRPr>
                        </a:p>
                      </a:txBody>
                      <a:tcPr marL="65659" marR="65659" marT="0" marB="0"/>
                    </a:tc>
                    <a:tc>
                      <a:txBody>
                        <a:bodyPr/>
                        <a:lstStyle/>
                        <a:p>
                          <a:pPr>
                            <a:lnSpc>
                              <a:spcPct val="115000"/>
                            </a:lnSpc>
                            <a:spcAft>
                              <a:spcPts val="1000"/>
                            </a:spcAft>
                            <a:buNone/>
                          </a:pPr>
                          <a:r>
                            <a:rPr lang="en-US" sz="2000">
                              <a:effectLst/>
                            </a:rPr>
                            <a:t>Suitable for multi-class classification with integer labels.</a:t>
                          </a:r>
                          <a:endParaRPr lang="en-US" sz="2000">
                            <a:effectLst/>
                            <a:latin typeface="Cambria" panose="02040503050406030204" pitchFamily="18" charset="0"/>
                            <a:ea typeface="MS Mincho" panose="02020609040205080304" pitchFamily="49" charset="-128"/>
                            <a:cs typeface="Arial" panose="020B0604020202020204" pitchFamily="34" charset="0"/>
                          </a:endParaRPr>
                        </a:p>
                      </a:txBody>
                      <a:tcPr marL="65659" marR="65659" marT="0" marB="0"/>
                    </a:tc>
                    <a:tc>
                      <a:txBody>
                        <a:bodyPr/>
                        <a:lstStyle/>
                        <a:p>
                          <a:pPr>
                            <a:lnSpc>
                              <a:spcPct val="115000"/>
                            </a:lnSpc>
                            <a:spcAft>
                              <a:spcPts val="1000"/>
                            </a:spcAft>
                            <a:buNone/>
                          </a:pPr>
                          <a:r>
                            <a:rPr lang="en-US" sz="2000" dirty="0">
                              <a:effectLst/>
                            </a:rPr>
                            <a:t>Sparse Categorical </a:t>
                          </a:r>
                          <a:r>
                            <a:rPr lang="en-US" sz="2000" dirty="0" err="1">
                              <a:effectLst/>
                            </a:rPr>
                            <a:t>Crossentropy</a:t>
                          </a:r>
                          <a:endParaRPr lang="en-US" sz="2000" dirty="0">
                            <a:effectLst/>
                            <a:latin typeface="Cambria" panose="02040503050406030204" pitchFamily="18" charset="0"/>
                            <a:ea typeface="MS Mincho" panose="02020609040205080304" pitchFamily="49" charset="-128"/>
                            <a:cs typeface="Arial" panose="020B0604020202020204" pitchFamily="34" charset="0"/>
                          </a:endParaRPr>
                        </a:p>
                      </a:txBody>
                      <a:tcPr marL="65659" marR="65659" marT="0" marB="0"/>
                    </a:tc>
                    <a:extLst>
                      <a:ext uri="{0D108BD9-81ED-4DB2-BD59-A6C34878D82A}">
                        <a16:rowId xmlns:a16="http://schemas.microsoft.com/office/drawing/2014/main" val="1149857643"/>
                      </a:ext>
                    </a:extLst>
                  </a:tr>
                </a:tbl>
              </a:graphicData>
            </a:graphic>
          </p:graphicFrame>
        </mc:Choice>
        <mc:Fallback xmlns="">
          <p:graphicFrame>
            <p:nvGraphicFramePr>
              <p:cNvPr id="11" name="Table 10">
                <a:extLst>
                  <a:ext uri="{FF2B5EF4-FFF2-40B4-BE49-F238E27FC236}">
                    <a16:creationId xmlns:a16="http://schemas.microsoft.com/office/drawing/2014/main" id="{14DEE906-DB9B-C8B2-5B24-4973C59937BC}"/>
                  </a:ext>
                </a:extLst>
              </p:cNvPr>
              <p:cNvGraphicFramePr>
                <a:graphicFrameLocks noGrp="1"/>
              </p:cNvGraphicFramePr>
              <p:nvPr>
                <p:extLst>
                  <p:ext uri="{D42A27DB-BD31-4B8C-83A1-F6EECF244321}">
                    <p14:modId xmlns:p14="http://schemas.microsoft.com/office/powerpoint/2010/main" val="4158726867"/>
                  </p:ext>
                </p:extLst>
              </p:nvPr>
            </p:nvGraphicFramePr>
            <p:xfrm>
              <a:off x="267419" y="1150321"/>
              <a:ext cx="11723689" cy="5644868"/>
            </p:xfrm>
            <a:graphic>
              <a:graphicData uri="http://schemas.openxmlformats.org/drawingml/2006/table">
                <a:tbl>
                  <a:tblPr firstRow="1" firstCol="1" bandRow="1">
                    <a:tableStyleId>{5940675A-B579-460E-94D1-54222C63F5DA}</a:tableStyleId>
                  </a:tblPr>
                  <a:tblGrid>
                    <a:gridCol w="2112099">
                      <a:extLst>
                        <a:ext uri="{9D8B030D-6E8A-4147-A177-3AD203B41FA5}">
                          <a16:colId xmlns:a16="http://schemas.microsoft.com/office/drawing/2014/main" val="2362467374"/>
                        </a:ext>
                      </a:extLst>
                    </a:gridCol>
                    <a:gridCol w="7959437">
                      <a:extLst>
                        <a:ext uri="{9D8B030D-6E8A-4147-A177-3AD203B41FA5}">
                          <a16:colId xmlns:a16="http://schemas.microsoft.com/office/drawing/2014/main" val="2819555891"/>
                        </a:ext>
                      </a:extLst>
                    </a:gridCol>
                    <a:gridCol w="1652153">
                      <a:extLst>
                        <a:ext uri="{9D8B030D-6E8A-4147-A177-3AD203B41FA5}">
                          <a16:colId xmlns:a16="http://schemas.microsoft.com/office/drawing/2014/main" val="3219352582"/>
                        </a:ext>
                      </a:extLst>
                    </a:gridCol>
                  </a:tblGrid>
                  <a:tr h="721448">
                    <a:tc>
                      <a:txBody>
                        <a:bodyPr/>
                        <a:lstStyle/>
                        <a:p>
                          <a:pPr>
                            <a:lnSpc>
                              <a:spcPct val="115000"/>
                            </a:lnSpc>
                            <a:spcAft>
                              <a:spcPts val="1000"/>
                            </a:spcAft>
                            <a:buNone/>
                          </a:pPr>
                          <a:r>
                            <a:rPr lang="en-US" sz="2000">
                              <a:effectLst/>
                              <a:latin typeface="Cambria" panose="02040503050406030204" pitchFamily="18" charset="0"/>
                              <a:ea typeface="MS Mincho" panose="02020609040205080304" pitchFamily="49" charset="-128"/>
                              <a:cs typeface="Arial" panose="020B0604020202020204" pitchFamily="34" charset="0"/>
                            </a:rPr>
                            <a:t>Hyperparameter</a:t>
                          </a:r>
                        </a:p>
                      </a:txBody>
                      <a:tcPr marL="68580" marR="68580" marT="0" marB="0"/>
                    </a:tc>
                    <a:tc>
                      <a:txBody>
                        <a:bodyPr/>
                        <a:lstStyle/>
                        <a:p>
                          <a:pPr>
                            <a:lnSpc>
                              <a:spcPct val="115000"/>
                            </a:lnSpc>
                            <a:spcAft>
                              <a:spcPts val="1000"/>
                            </a:spcAft>
                            <a:buNone/>
                          </a:pPr>
                          <a:r>
                            <a:rPr lang="en-US" sz="2000" dirty="0">
                              <a:effectLst/>
                              <a:latin typeface="Cambria" panose="02040503050406030204" pitchFamily="18" charset="0"/>
                              <a:ea typeface="MS Mincho" panose="02020609040205080304" pitchFamily="49" charset="-128"/>
                              <a:cs typeface="Arial" panose="020B0604020202020204" pitchFamily="34" charset="0"/>
                            </a:rPr>
                            <a:t>Explanation</a:t>
                          </a:r>
                        </a:p>
                      </a:txBody>
                      <a:tcPr marL="68580" marR="68580" marT="0" marB="0"/>
                    </a:tc>
                    <a:tc>
                      <a:txBody>
                        <a:bodyPr/>
                        <a:lstStyle/>
                        <a:p>
                          <a:pPr>
                            <a:lnSpc>
                              <a:spcPct val="115000"/>
                            </a:lnSpc>
                            <a:spcAft>
                              <a:spcPts val="1000"/>
                            </a:spcAft>
                            <a:buNone/>
                          </a:pPr>
                          <a:r>
                            <a:rPr lang="en-US" sz="2000" dirty="0">
                              <a:effectLst/>
                              <a:latin typeface="Cambria" panose="02040503050406030204" pitchFamily="18" charset="0"/>
                              <a:ea typeface="MS Mincho" panose="02020609040205080304" pitchFamily="49" charset="-128"/>
                              <a:cs typeface="Arial" panose="020B0604020202020204" pitchFamily="34" charset="0"/>
                            </a:rPr>
                            <a:t>Chosen Value</a:t>
                          </a:r>
                        </a:p>
                      </a:txBody>
                      <a:tcPr marL="68580" marR="68580" marT="0" marB="0"/>
                    </a:tc>
                    <a:extLst>
                      <a:ext uri="{0D108BD9-81ED-4DB2-BD59-A6C34878D82A}">
                        <a16:rowId xmlns:a16="http://schemas.microsoft.com/office/drawing/2014/main" val="2713971717"/>
                      </a:ext>
                    </a:extLst>
                  </a:tr>
                  <a:tr h="721448">
                    <a:tc>
                      <a:txBody>
                        <a:bodyPr/>
                        <a:lstStyle/>
                        <a:p>
                          <a:pPr>
                            <a:lnSpc>
                              <a:spcPct val="115000"/>
                            </a:lnSpc>
                            <a:spcAft>
                              <a:spcPts val="1000"/>
                            </a:spcAft>
                            <a:buNone/>
                          </a:pPr>
                          <a:r>
                            <a:rPr lang="en-US" sz="2000" dirty="0">
                              <a:effectLst/>
                            </a:rPr>
                            <a:t>Dropout Rate</a:t>
                          </a:r>
                          <a:endParaRPr lang="en-US" sz="2000" dirty="0">
                            <a:effectLst/>
                            <a:latin typeface="Cambria" panose="02040503050406030204" pitchFamily="18" charset="0"/>
                            <a:ea typeface="MS Mincho" panose="02020609040205080304" pitchFamily="49" charset="-128"/>
                            <a:cs typeface="Arial" panose="020B0604020202020204" pitchFamily="34" charset="0"/>
                          </a:endParaRPr>
                        </a:p>
                      </a:txBody>
                      <a:tcPr marL="65659" marR="65659" marT="0" marB="0"/>
                    </a:tc>
                    <a:tc>
                      <a:txBody>
                        <a:bodyPr/>
                        <a:lstStyle/>
                        <a:p>
                          <a:r>
                            <a:rPr lang="en-US" sz="2000" dirty="0"/>
                            <a:t>Randomly disables neurons during training to prevent overfitting by reducing reliance on specific features, leading to better generalization.</a:t>
                          </a:r>
                        </a:p>
                      </a:txBody>
                      <a:tcPr marL="65659" marR="65659" marT="0" marB="0"/>
                    </a:tc>
                    <a:tc>
                      <a:txBody>
                        <a:bodyPr/>
                        <a:lstStyle/>
                        <a:p>
                          <a:pPr>
                            <a:lnSpc>
                              <a:spcPct val="115000"/>
                            </a:lnSpc>
                            <a:spcAft>
                              <a:spcPts val="1000"/>
                            </a:spcAft>
                            <a:buNone/>
                          </a:pPr>
                          <a:r>
                            <a:rPr lang="en-US" sz="2000" dirty="0">
                              <a:effectLst/>
                            </a:rPr>
                            <a:t>0.3</a:t>
                          </a:r>
                          <a:endParaRPr lang="en-US" sz="2000" dirty="0">
                            <a:effectLst/>
                            <a:latin typeface="Cambria" panose="02040503050406030204" pitchFamily="18" charset="0"/>
                            <a:ea typeface="MS Mincho" panose="02020609040205080304" pitchFamily="49" charset="-128"/>
                            <a:cs typeface="Arial" panose="020B0604020202020204" pitchFamily="34" charset="0"/>
                          </a:endParaRPr>
                        </a:p>
                      </a:txBody>
                      <a:tcPr marL="65659" marR="65659" marT="0" marB="0"/>
                    </a:tc>
                    <a:extLst>
                      <a:ext uri="{0D108BD9-81ED-4DB2-BD59-A6C34878D82A}">
                        <a16:rowId xmlns:a16="http://schemas.microsoft.com/office/drawing/2014/main" val="340047372"/>
                      </a:ext>
                    </a:extLst>
                  </a:tr>
                  <a:tr h="721448">
                    <a:tc>
                      <a:txBody>
                        <a:bodyPr/>
                        <a:lstStyle/>
                        <a:p>
                          <a:pPr>
                            <a:lnSpc>
                              <a:spcPct val="115000"/>
                            </a:lnSpc>
                            <a:spcAft>
                              <a:spcPts val="1000"/>
                            </a:spcAft>
                            <a:buNone/>
                          </a:pPr>
                          <a:r>
                            <a:rPr lang="en-US" sz="2000">
                              <a:effectLst/>
                            </a:rPr>
                            <a:t>Kernel Size</a:t>
                          </a:r>
                          <a:endParaRPr lang="en-US" sz="2000">
                            <a:effectLst/>
                            <a:latin typeface="Cambria" panose="02040503050406030204" pitchFamily="18" charset="0"/>
                            <a:ea typeface="MS Mincho" panose="02020609040205080304" pitchFamily="49" charset="-128"/>
                            <a:cs typeface="Arial" panose="020B0604020202020204" pitchFamily="34" charset="0"/>
                          </a:endParaRPr>
                        </a:p>
                      </a:txBody>
                      <a:tcPr marL="65659" marR="65659" marT="0" marB="0"/>
                    </a:tc>
                    <a:tc>
                      <a:txBody>
                        <a:bodyPr/>
                        <a:lstStyle/>
                        <a:p>
                          <a:pPr>
                            <a:lnSpc>
                              <a:spcPct val="115000"/>
                            </a:lnSpc>
                            <a:spcAft>
                              <a:spcPts val="1000"/>
                            </a:spcAft>
                            <a:buNone/>
                          </a:pPr>
                          <a:r>
                            <a:rPr lang="en-US" sz="2000" dirty="0">
                              <a:effectLst/>
                            </a:rPr>
                            <a:t>Size of the filter scanning the spectrogram. Smaller kernels detect finer local patterns.</a:t>
                          </a:r>
                          <a:endParaRPr lang="en-US" sz="2000" dirty="0">
                            <a:effectLst/>
                            <a:latin typeface="Cambria" panose="02040503050406030204" pitchFamily="18" charset="0"/>
                            <a:ea typeface="MS Mincho" panose="02020609040205080304" pitchFamily="49" charset="-128"/>
                            <a:cs typeface="Arial" panose="020B0604020202020204" pitchFamily="34" charset="0"/>
                          </a:endParaRPr>
                        </a:p>
                      </a:txBody>
                      <a:tcPr marL="65659" marR="65659" marT="0" marB="0"/>
                    </a:tc>
                    <a:tc>
                      <a:txBody>
                        <a:bodyPr/>
                        <a:lstStyle/>
                        <a:p>
                          <a:pPr>
                            <a:lnSpc>
                              <a:spcPct val="115000"/>
                            </a:lnSpc>
                            <a:spcAft>
                              <a:spcPts val="1000"/>
                            </a:spcAft>
                            <a:buNone/>
                          </a:pPr>
                          <a:r>
                            <a:rPr lang="en-US" sz="2000" dirty="0">
                              <a:effectLst/>
                            </a:rPr>
                            <a:t>3×3</a:t>
                          </a:r>
                          <a:endParaRPr lang="en-US" sz="2000" dirty="0">
                            <a:effectLst/>
                            <a:latin typeface="Cambria" panose="02040503050406030204" pitchFamily="18" charset="0"/>
                            <a:ea typeface="MS Mincho" panose="02020609040205080304" pitchFamily="49" charset="-128"/>
                            <a:cs typeface="Arial" panose="020B0604020202020204" pitchFamily="34" charset="0"/>
                          </a:endParaRPr>
                        </a:p>
                      </a:txBody>
                      <a:tcPr marL="65659" marR="65659" marT="0" marB="0"/>
                    </a:tc>
                    <a:extLst>
                      <a:ext uri="{0D108BD9-81ED-4DB2-BD59-A6C34878D82A}">
                        <a16:rowId xmlns:a16="http://schemas.microsoft.com/office/drawing/2014/main" val="3645165066"/>
                      </a:ext>
                    </a:extLst>
                  </a:tr>
                  <a:tr h="1730058">
                    <a:tc>
                      <a:txBody>
                        <a:bodyPr/>
                        <a:lstStyle/>
                        <a:p>
                          <a:pPr>
                            <a:lnSpc>
                              <a:spcPct val="115000"/>
                            </a:lnSpc>
                            <a:spcAft>
                              <a:spcPts val="1000"/>
                            </a:spcAft>
                            <a:buNone/>
                          </a:pPr>
                          <a:r>
                            <a:rPr lang="en-US" sz="2000">
                              <a:effectLst/>
                            </a:rPr>
                            <a:t>Optimizer</a:t>
                          </a:r>
                          <a:endParaRPr lang="en-US" sz="2000">
                            <a:effectLst/>
                            <a:latin typeface="Cambria" panose="02040503050406030204" pitchFamily="18" charset="0"/>
                            <a:ea typeface="MS Mincho" panose="02020609040205080304" pitchFamily="49" charset="-128"/>
                            <a:cs typeface="Arial" panose="020B0604020202020204" pitchFamily="34" charset="0"/>
                          </a:endParaRPr>
                        </a:p>
                      </a:txBody>
                      <a:tcPr marL="65659" marR="65659" marT="0" marB="0"/>
                    </a:tc>
                    <a:tc>
                      <a:txBody>
                        <a:bodyPr/>
                        <a:lstStyle/>
                        <a:p>
                          <a:pPr>
                            <a:lnSpc>
                              <a:spcPct val="115000"/>
                            </a:lnSpc>
                            <a:spcAft>
                              <a:spcPts val="1000"/>
                            </a:spcAft>
                            <a:buNone/>
                          </a:pPr>
                          <a:r>
                            <a:rPr lang="en-US" sz="2000" dirty="0">
                              <a:effectLst/>
                            </a:rPr>
                            <a:t>The optimizer determines how to update the model’s weights during training, based on the gradient (the slope of the loss function).</a:t>
                          </a:r>
                          <a:r>
                            <a:rPr lang="en-US" sz="2000" dirty="0"/>
                            <a:t> It defines both the direction and magnitude of the weight changes to minimize the error.</a:t>
                          </a:r>
                          <a:r>
                            <a:rPr lang="en-US" sz="2000" dirty="0">
                              <a:effectLst/>
                            </a:rPr>
                            <a:t> Adam uses techniques like adaptive learning rates and momentum to improve training speed and stability.</a:t>
                          </a:r>
                          <a:endParaRPr lang="en-US" sz="2000" dirty="0">
                            <a:effectLst/>
                            <a:latin typeface="Cambria" panose="02040503050406030204" pitchFamily="18" charset="0"/>
                            <a:ea typeface="MS Mincho" panose="02020609040205080304" pitchFamily="49" charset="-128"/>
                            <a:cs typeface="Arial" panose="020B0604020202020204" pitchFamily="34" charset="0"/>
                          </a:endParaRPr>
                        </a:p>
                      </a:txBody>
                      <a:tcPr marL="65659" marR="65659" marT="0" marB="0"/>
                    </a:tc>
                    <a:tc>
                      <a:txBody>
                        <a:bodyPr/>
                        <a:lstStyle/>
                        <a:p>
                          <a:pPr>
                            <a:lnSpc>
                              <a:spcPct val="115000"/>
                            </a:lnSpc>
                            <a:spcAft>
                              <a:spcPts val="1000"/>
                            </a:spcAft>
                            <a:buNone/>
                          </a:pPr>
                          <a:r>
                            <a:rPr lang="en-US" sz="2000">
                              <a:effectLst/>
                            </a:rPr>
                            <a:t>Adam</a:t>
                          </a:r>
                          <a:endParaRPr lang="en-US" sz="2000">
                            <a:effectLst/>
                            <a:latin typeface="Cambria" panose="02040503050406030204" pitchFamily="18" charset="0"/>
                            <a:ea typeface="MS Mincho" panose="02020609040205080304" pitchFamily="49" charset="-128"/>
                            <a:cs typeface="Arial" panose="020B0604020202020204" pitchFamily="34" charset="0"/>
                          </a:endParaRPr>
                        </a:p>
                      </a:txBody>
                      <a:tcPr marL="65659" marR="65659" marT="0" marB="0"/>
                    </a:tc>
                    <a:extLst>
                      <a:ext uri="{0D108BD9-81ED-4DB2-BD59-A6C34878D82A}">
                        <a16:rowId xmlns:a16="http://schemas.microsoft.com/office/drawing/2014/main" val="2485033122"/>
                      </a:ext>
                    </a:extLst>
                  </a:tr>
                  <a:tr h="721448">
                    <a:tc>
                      <a:txBody>
                        <a:bodyPr/>
                        <a:lstStyle/>
                        <a:p>
                          <a:pPr>
                            <a:lnSpc>
                              <a:spcPct val="115000"/>
                            </a:lnSpc>
                            <a:spcAft>
                              <a:spcPts val="1000"/>
                            </a:spcAft>
                            <a:buNone/>
                          </a:pPr>
                          <a:r>
                            <a:rPr lang="en-US" sz="2000">
                              <a:effectLst/>
                            </a:rPr>
                            <a:t>Regularization (L2)</a:t>
                          </a:r>
                          <a:endParaRPr lang="en-US" sz="2000">
                            <a:effectLst/>
                            <a:latin typeface="Cambria" panose="02040503050406030204" pitchFamily="18" charset="0"/>
                            <a:ea typeface="MS Mincho" panose="02020609040205080304" pitchFamily="49" charset="-128"/>
                            <a:cs typeface="Arial" panose="020B0604020202020204" pitchFamily="34" charset="0"/>
                          </a:endParaRPr>
                        </a:p>
                      </a:txBody>
                      <a:tcPr marL="65659" marR="65659" marT="0" marB="0"/>
                    </a:tc>
                    <a:tc>
                      <a:txBody>
                        <a:bodyPr/>
                        <a:lstStyle/>
                        <a:p>
                          <a:pPr>
                            <a:lnSpc>
                              <a:spcPct val="115000"/>
                            </a:lnSpc>
                            <a:spcAft>
                              <a:spcPts val="1000"/>
                            </a:spcAft>
                            <a:buNone/>
                          </a:pPr>
                          <a:r>
                            <a:rPr lang="en-US" sz="2000">
                              <a:effectLst/>
                            </a:rPr>
                            <a:t>Adds penalty to large weights to reduce overfitting and promote smoother learning.</a:t>
                          </a:r>
                          <a:endParaRPr lang="en-US" sz="2000">
                            <a:effectLst/>
                            <a:latin typeface="Cambria" panose="02040503050406030204" pitchFamily="18" charset="0"/>
                            <a:ea typeface="MS Mincho" panose="02020609040205080304" pitchFamily="49" charset="-128"/>
                            <a:cs typeface="Arial" panose="020B0604020202020204" pitchFamily="34" charset="0"/>
                          </a:endParaRPr>
                        </a:p>
                      </a:txBody>
                      <a:tcPr marL="65659" marR="65659" marT="0" marB="0"/>
                    </a:tc>
                    <a:tc>
                      <a:txBody>
                        <a:bodyPr/>
                        <a:lstStyle/>
                        <a:p>
                          <a:endParaRPr lang="en-US"/>
                        </a:p>
                      </a:txBody>
                      <a:tcPr marL="65659" marR="65659" marT="0" marB="0">
                        <a:blipFill>
                          <a:blip r:embed="rId3"/>
                          <a:stretch>
                            <a:fillRect l="-610701" t="-550847" r="-738" b="-164407"/>
                          </a:stretch>
                        </a:blipFill>
                      </a:tcPr>
                    </a:tc>
                    <a:extLst>
                      <a:ext uri="{0D108BD9-81ED-4DB2-BD59-A6C34878D82A}">
                        <a16:rowId xmlns:a16="http://schemas.microsoft.com/office/drawing/2014/main" val="3376601309"/>
                      </a:ext>
                    </a:extLst>
                  </a:tr>
                  <a:tr h="1029018">
                    <a:tc>
                      <a:txBody>
                        <a:bodyPr/>
                        <a:lstStyle/>
                        <a:p>
                          <a:pPr>
                            <a:lnSpc>
                              <a:spcPct val="115000"/>
                            </a:lnSpc>
                            <a:spcAft>
                              <a:spcPts val="1000"/>
                            </a:spcAft>
                            <a:buNone/>
                          </a:pPr>
                          <a:r>
                            <a:rPr lang="en-US" sz="2000">
                              <a:effectLst/>
                            </a:rPr>
                            <a:t>Loss Function</a:t>
                          </a:r>
                          <a:endParaRPr lang="en-US" sz="2000">
                            <a:effectLst/>
                            <a:latin typeface="Cambria" panose="02040503050406030204" pitchFamily="18" charset="0"/>
                            <a:ea typeface="MS Mincho" panose="02020609040205080304" pitchFamily="49" charset="-128"/>
                            <a:cs typeface="Arial" panose="020B0604020202020204" pitchFamily="34" charset="0"/>
                          </a:endParaRPr>
                        </a:p>
                      </a:txBody>
                      <a:tcPr marL="65659" marR="65659" marT="0" marB="0"/>
                    </a:tc>
                    <a:tc>
                      <a:txBody>
                        <a:bodyPr/>
                        <a:lstStyle/>
                        <a:p>
                          <a:pPr>
                            <a:lnSpc>
                              <a:spcPct val="115000"/>
                            </a:lnSpc>
                            <a:spcAft>
                              <a:spcPts val="1000"/>
                            </a:spcAft>
                            <a:buNone/>
                          </a:pPr>
                          <a:r>
                            <a:rPr lang="en-US" sz="2000">
                              <a:effectLst/>
                            </a:rPr>
                            <a:t>Suitable for multi-class classification with integer labels.</a:t>
                          </a:r>
                          <a:endParaRPr lang="en-US" sz="2000">
                            <a:effectLst/>
                            <a:latin typeface="Cambria" panose="02040503050406030204" pitchFamily="18" charset="0"/>
                            <a:ea typeface="MS Mincho" panose="02020609040205080304" pitchFamily="49" charset="-128"/>
                            <a:cs typeface="Arial" panose="020B0604020202020204" pitchFamily="34" charset="0"/>
                          </a:endParaRPr>
                        </a:p>
                      </a:txBody>
                      <a:tcPr marL="65659" marR="65659" marT="0" marB="0"/>
                    </a:tc>
                    <a:tc>
                      <a:txBody>
                        <a:bodyPr/>
                        <a:lstStyle/>
                        <a:p>
                          <a:pPr>
                            <a:lnSpc>
                              <a:spcPct val="115000"/>
                            </a:lnSpc>
                            <a:spcAft>
                              <a:spcPts val="1000"/>
                            </a:spcAft>
                            <a:buNone/>
                          </a:pPr>
                          <a:r>
                            <a:rPr lang="en-US" sz="2000" dirty="0">
                              <a:effectLst/>
                            </a:rPr>
                            <a:t>Sparse Categorical </a:t>
                          </a:r>
                          <a:r>
                            <a:rPr lang="en-US" sz="2000" dirty="0" err="1">
                              <a:effectLst/>
                            </a:rPr>
                            <a:t>Crossentropy</a:t>
                          </a:r>
                          <a:endParaRPr lang="en-US" sz="2000" dirty="0">
                            <a:effectLst/>
                            <a:latin typeface="Cambria" panose="02040503050406030204" pitchFamily="18" charset="0"/>
                            <a:ea typeface="MS Mincho" panose="02020609040205080304" pitchFamily="49" charset="-128"/>
                            <a:cs typeface="Arial" panose="020B0604020202020204" pitchFamily="34" charset="0"/>
                          </a:endParaRPr>
                        </a:p>
                      </a:txBody>
                      <a:tcPr marL="65659" marR="65659" marT="0" marB="0"/>
                    </a:tc>
                    <a:extLst>
                      <a:ext uri="{0D108BD9-81ED-4DB2-BD59-A6C34878D82A}">
                        <a16:rowId xmlns:a16="http://schemas.microsoft.com/office/drawing/2014/main" val="1149857643"/>
                      </a:ext>
                    </a:extLst>
                  </a:tr>
                </a:tbl>
              </a:graphicData>
            </a:graphic>
          </p:graphicFrame>
        </mc:Fallback>
      </mc:AlternateContent>
    </p:spTree>
    <p:extLst>
      <p:ext uri="{BB962C8B-B14F-4D97-AF65-F5344CB8AC3E}">
        <p14:creationId xmlns:p14="http://schemas.microsoft.com/office/powerpoint/2010/main" val="228659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64C102-ED0B-0A8C-9592-B0B081DD4DC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A70A686-66D1-F588-F79F-3FDF0A7210E0}"/>
              </a:ext>
            </a:extLst>
          </p:cNvPr>
          <p:cNvSpPr>
            <a:spLocks noGrp="1"/>
          </p:cNvSpPr>
          <p:nvPr>
            <p:ph type="title"/>
          </p:nvPr>
        </p:nvSpPr>
        <p:spPr>
          <a:xfrm>
            <a:off x="3419785" y="157921"/>
            <a:ext cx="6702725" cy="575154"/>
          </a:xfrm>
        </p:spPr>
        <p:txBody>
          <a:bodyPr>
            <a:normAutofit fontScale="90000"/>
          </a:bodyPr>
          <a:lstStyle/>
          <a:p>
            <a:r>
              <a:rPr lang="en-US" b="1" dirty="0"/>
              <a:t>Methods and Implementation</a:t>
            </a:r>
            <a:endParaRPr lang="en-US" dirty="0"/>
          </a:p>
        </p:txBody>
      </p:sp>
      <p:pic>
        <p:nvPicPr>
          <p:cNvPr id="6" name="Picture 5">
            <a:extLst>
              <a:ext uri="{FF2B5EF4-FFF2-40B4-BE49-F238E27FC236}">
                <a16:creationId xmlns:a16="http://schemas.microsoft.com/office/drawing/2014/main" id="{7D1457A5-762D-0DBB-7520-4BCF3D62133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7419" y="273545"/>
            <a:ext cx="2925420" cy="666735"/>
          </a:xfrm>
          <a:prstGeom prst="rect">
            <a:avLst/>
          </a:prstGeom>
        </p:spPr>
      </p:pic>
      <p:sp>
        <p:nvSpPr>
          <p:cNvPr id="8" name="Date Placeholder 7">
            <a:extLst>
              <a:ext uri="{FF2B5EF4-FFF2-40B4-BE49-F238E27FC236}">
                <a16:creationId xmlns:a16="http://schemas.microsoft.com/office/drawing/2014/main" id="{71AC7D20-C20C-0C06-3864-65F73C6BD087}"/>
              </a:ext>
            </a:extLst>
          </p:cNvPr>
          <p:cNvSpPr>
            <a:spLocks noGrp="1"/>
          </p:cNvSpPr>
          <p:nvPr>
            <p:ph type="dt" sz="half" idx="10"/>
          </p:nvPr>
        </p:nvSpPr>
        <p:spPr/>
        <p:txBody>
          <a:bodyPr/>
          <a:lstStyle/>
          <a:p>
            <a:fld id="{EF352739-273F-4728-8B1A-480EEBF683AC}" type="datetime1">
              <a:rPr lang="en-US" smtClean="0"/>
              <a:t>7/6/2025</a:t>
            </a:fld>
            <a:endParaRPr lang="en-US" dirty="0"/>
          </a:p>
        </p:txBody>
      </p:sp>
      <p:sp>
        <p:nvSpPr>
          <p:cNvPr id="9" name="Slide Number Placeholder 8">
            <a:extLst>
              <a:ext uri="{FF2B5EF4-FFF2-40B4-BE49-F238E27FC236}">
                <a16:creationId xmlns:a16="http://schemas.microsoft.com/office/drawing/2014/main" id="{8BE99052-39CF-3AF5-5A7B-DD5F823145B0}"/>
              </a:ext>
            </a:extLst>
          </p:cNvPr>
          <p:cNvSpPr>
            <a:spLocks noGrp="1"/>
          </p:cNvSpPr>
          <p:nvPr>
            <p:ph type="sldNum" sz="quarter" idx="12"/>
          </p:nvPr>
        </p:nvSpPr>
        <p:spPr/>
        <p:txBody>
          <a:bodyPr/>
          <a:lstStyle/>
          <a:p>
            <a:fld id="{397A11E8-8F25-49C3-8F7D-865FECFDFD18}" type="slidenum">
              <a:rPr lang="en-US" smtClean="0"/>
              <a:t>13</a:t>
            </a:fld>
            <a:endParaRPr lang="en-US"/>
          </a:p>
        </p:txBody>
      </p:sp>
      <p:sp>
        <p:nvSpPr>
          <p:cNvPr id="10" name="מלבן 9">
            <a:extLst>
              <a:ext uri="{FF2B5EF4-FFF2-40B4-BE49-F238E27FC236}">
                <a16:creationId xmlns:a16="http://schemas.microsoft.com/office/drawing/2014/main" id="{21C568DD-A4DC-29FE-065F-549277FA46F6}"/>
              </a:ext>
            </a:extLst>
          </p:cNvPr>
          <p:cNvSpPr/>
          <p:nvPr/>
        </p:nvSpPr>
        <p:spPr>
          <a:xfrm>
            <a:off x="5636142" y="1469694"/>
            <a:ext cx="1711883" cy="57515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b="1" dirty="0">
                <a:ln w="0"/>
                <a:solidFill>
                  <a:schemeClr val="tx1"/>
                </a:solidFill>
                <a:effectLst>
                  <a:outerShdw blurRad="38100" dist="19050" dir="2700000" algn="tl" rotWithShape="0">
                    <a:schemeClr val="dk1">
                      <a:alpha val="40000"/>
                    </a:schemeClr>
                  </a:outerShdw>
                </a:effectLst>
              </a:rPr>
              <a:t>Drone Classifier</a:t>
            </a:r>
            <a:endParaRPr lang="he-IL" b="1" dirty="0">
              <a:ln w="0"/>
              <a:solidFill>
                <a:schemeClr val="tx1"/>
              </a:solidFill>
              <a:effectLst>
                <a:outerShdw blurRad="38100" dist="19050" dir="2700000" algn="tl" rotWithShape="0">
                  <a:schemeClr val="dk1">
                    <a:alpha val="40000"/>
                  </a:schemeClr>
                </a:outerShdw>
              </a:effectLst>
            </a:endParaRPr>
          </a:p>
        </p:txBody>
      </p:sp>
      <p:sp>
        <p:nvSpPr>
          <p:cNvPr id="11" name="מלבן 10">
            <a:extLst>
              <a:ext uri="{FF2B5EF4-FFF2-40B4-BE49-F238E27FC236}">
                <a16:creationId xmlns:a16="http://schemas.microsoft.com/office/drawing/2014/main" id="{B7CB028F-247E-99E4-E43F-2E03AB778C72}"/>
              </a:ext>
            </a:extLst>
          </p:cNvPr>
          <p:cNvSpPr/>
          <p:nvPr/>
        </p:nvSpPr>
        <p:spPr>
          <a:xfrm>
            <a:off x="1986363" y="2494667"/>
            <a:ext cx="1002726" cy="48014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b="1" dirty="0"/>
              <a:t>data</a:t>
            </a:r>
            <a:endParaRPr lang="he-IL" b="1" dirty="0">
              <a:ln w="0"/>
              <a:solidFill>
                <a:schemeClr val="tx1"/>
              </a:solidFill>
              <a:effectLst>
                <a:outerShdw blurRad="38100" dist="19050" dir="2700000" algn="tl" rotWithShape="0">
                  <a:schemeClr val="dk1">
                    <a:alpha val="40000"/>
                  </a:schemeClr>
                </a:outerShdw>
              </a:effectLst>
            </a:endParaRPr>
          </a:p>
        </p:txBody>
      </p:sp>
      <p:sp>
        <p:nvSpPr>
          <p:cNvPr id="12" name="מלבן 11">
            <a:extLst>
              <a:ext uri="{FF2B5EF4-FFF2-40B4-BE49-F238E27FC236}">
                <a16:creationId xmlns:a16="http://schemas.microsoft.com/office/drawing/2014/main" id="{91846517-E64E-3229-25AE-BF2BD776F19F}"/>
              </a:ext>
            </a:extLst>
          </p:cNvPr>
          <p:cNvSpPr/>
          <p:nvPr/>
        </p:nvSpPr>
        <p:spPr>
          <a:xfrm>
            <a:off x="6702632" y="2471789"/>
            <a:ext cx="1000659" cy="49876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b="1" dirty="0"/>
              <a:t>training</a:t>
            </a:r>
            <a:endParaRPr lang="he-IL" b="1" dirty="0">
              <a:ln w="0"/>
              <a:solidFill>
                <a:schemeClr val="tx1"/>
              </a:solidFill>
              <a:effectLst>
                <a:outerShdw blurRad="38100" dist="19050" dir="2700000" algn="tl" rotWithShape="0">
                  <a:schemeClr val="dk1">
                    <a:alpha val="40000"/>
                  </a:schemeClr>
                </a:outerShdw>
              </a:effectLst>
            </a:endParaRPr>
          </a:p>
        </p:txBody>
      </p:sp>
      <p:sp>
        <p:nvSpPr>
          <p:cNvPr id="14" name="תיבת טקסט 13">
            <a:extLst>
              <a:ext uri="{FF2B5EF4-FFF2-40B4-BE49-F238E27FC236}">
                <a16:creationId xmlns:a16="http://schemas.microsoft.com/office/drawing/2014/main" id="{B7D4A4F2-474B-374C-A61C-7E4E698E8F7A}"/>
              </a:ext>
            </a:extLst>
          </p:cNvPr>
          <p:cNvSpPr txBox="1"/>
          <p:nvPr/>
        </p:nvSpPr>
        <p:spPr>
          <a:xfrm>
            <a:off x="3971967" y="781076"/>
            <a:ext cx="4990544" cy="584775"/>
          </a:xfrm>
          <a:prstGeom prst="rect">
            <a:avLst/>
          </a:prstGeom>
          <a:noFill/>
        </p:spPr>
        <p:txBody>
          <a:bodyPr wrap="square" rtlCol="1">
            <a:spAutoFit/>
          </a:bodyPr>
          <a:lstStyle/>
          <a:p>
            <a:r>
              <a:rPr lang="en-US" sz="3200" b="1" u="sng" dirty="0"/>
              <a:t>Project Folder Structure</a:t>
            </a:r>
            <a:endParaRPr lang="he-IL" sz="3200" b="1" u="sng" dirty="0"/>
          </a:p>
        </p:txBody>
      </p:sp>
      <p:sp>
        <p:nvSpPr>
          <p:cNvPr id="15" name="מלבן 14">
            <a:extLst>
              <a:ext uri="{FF2B5EF4-FFF2-40B4-BE49-F238E27FC236}">
                <a16:creationId xmlns:a16="http://schemas.microsoft.com/office/drawing/2014/main" id="{8F1F3A7F-82B9-8570-7471-3B312076853E}"/>
              </a:ext>
            </a:extLst>
          </p:cNvPr>
          <p:cNvSpPr/>
          <p:nvPr/>
        </p:nvSpPr>
        <p:spPr>
          <a:xfrm>
            <a:off x="5161252" y="2494143"/>
            <a:ext cx="1049087" cy="49876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b="1" dirty="0"/>
              <a:t>models</a:t>
            </a:r>
            <a:endParaRPr lang="he-IL" b="1" dirty="0">
              <a:ln w="0"/>
              <a:solidFill>
                <a:schemeClr val="tx1"/>
              </a:solidFill>
              <a:effectLst>
                <a:outerShdw blurRad="38100" dist="19050" dir="2700000" algn="tl" rotWithShape="0">
                  <a:schemeClr val="dk1">
                    <a:alpha val="40000"/>
                  </a:schemeClr>
                </a:outerShdw>
              </a:effectLst>
            </a:endParaRPr>
          </a:p>
        </p:txBody>
      </p:sp>
      <p:sp>
        <p:nvSpPr>
          <p:cNvPr id="16" name="מלבן 15">
            <a:extLst>
              <a:ext uri="{FF2B5EF4-FFF2-40B4-BE49-F238E27FC236}">
                <a16:creationId xmlns:a16="http://schemas.microsoft.com/office/drawing/2014/main" id="{5DEB20CF-DAC0-2511-DBC0-970B040336DD}"/>
              </a:ext>
            </a:extLst>
          </p:cNvPr>
          <p:cNvSpPr/>
          <p:nvPr/>
        </p:nvSpPr>
        <p:spPr>
          <a:xfrm>
            <a:off x="254289" y="3953656"/>
            <a:ext cx="1101480" cy="56559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b="1" dirty="0" err="1"/>
              <a:t>raw_data</a:t>
            </a:r>
            <a:endParaRPr lang="he-IL" b="1" dirty="0">
              <a:ln w="0"/>
              <a:solidFill>
                <a:schemeClr val="tx1"/>
              </a:solidFill>
              <a:effectLst>
                <a:outerShdw blurRad="38100" dist="19050" dir="2700000" algn="tl" rotWithShape="0">
                  <a:schemeClr val="dk1">
                    <a:alpha val="40000"/>
                  </a:schemeClr>
                </a:outerShdw>
              </a:effectLst>
            </a:endParaRPr>
          </a:p>
        </p:txBody>
      </p:sp>
      <p:sp>
        <p:nvSpPr>
          <p:cNvPr id="17" name="מלבן 16">
            <a:extLst>
              <a:ext uri="{FF2B5EF4-FFF2-40B4-BE49-F238E27FC236}">
                <a16:creationId xmlns:a16="http://schemas.microsoft.com/office/drawing/2014/main" id="{C8E9EEC0-D0AE-B8A2-B418-A69408B3B9A4}"/>
              </a:ext>
            </a:extLst>
          </p:cNvPr>
          <p:cNvSpPr/>
          <p:nvPr/>
        </p:nvSpPr>
        <p:spPr>
          <a:xfrm>
            <a:off x="1639743" y="3947366"/>
            <a:ext cx="1002727" cy="56559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b="1" dirty="0"/>
              <a:t>datasets</a:t>
            </a:r>
            <a:endParaRPr lang="he-IL" b="1" dirty="0">
              <a:ln w="0"/>
              <a:solidFill>
                <a:schemeClr val="tx1"/>
              </a:solidFill>
              <a:effectLst>
                <a:outerShdw blurRad="38100" dist="19050" dir="2700000" algn="tl" rotWithShape="0">
                  <a:schemeClr val="dk1">
                    <a:alpha val="40000"/>
                  </a:schemeClr>
                </a:outerShdw>
              </a:effectLst>
            </a:endParaRPr>
          </a:p>
        </p:txBody>
      </p:sp>
      <p:sp>
        <p:nvSpPr>
          <p:cNvPr id="18" name="מלבן 17">
            <a:extLst>
              <a:ext uri="{FF2B5EF4-FFF2-40B4-BE49-F238E27FC236}">
                <a16:creationId xmlns:a16="http://schemas.microsoft.com/office/drawing/2014/main" id="{F9490319-9222-6858-89F1-3E870C811608}"/>
              </a:ext>
            </a:extLst>
          </p:cNvPr>
          <p:cNvSpPr/>
          <p:nvPr/>
        </p:nvSpPr>
        <p:spPr>
          <a:xfrm>
            <a:off x="2841275" y="3947365"/>
            <a:ext cx="2100252" cy="56559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b="1" dirty="0"/>
              <a:t>create_synthetic.py</a:t>
            </a:r>
            <a:endParaRPr lang="he-IL" b="1" dirty="0">
              <a:ln w="0"/>
              <a:solidFill>
                <a:schemeClr val="tx1"/>
              </a:solidFill>
              <a:effectLst>
                <a:outerShdw blurRad="38100" dist="19050" dir="2700000" algn="tl" rotWithShape="0">
                  <a:schemeClr val="dk1">
                    <a:alpha val="40000"/>
                  </a:schemeClr>
                </a:outerShdw>
              </a:effectLst>
            </a:endParaRPr>
          </a:p>
        </p:txBody>
      </p:sp>
      <p:sp>
        <p:nvSpPr>
          <p:cNvPr id="19" name="מלבן 18">
            <a:extLst>
              <a:ext uri="{FF2B5EF4-FFF2-40B4-BE49-F238E27FC236}">
                <a16:creationId xmlns:a16="http://schemas.microsoft.com/office/drawing/2014/main" id="{E2745FD8-AEAA-1ABA-1C09-97BAEA7D4DD9}"/>
              </a:ext>
            </a:extLst>
          </p:cNvPr>
          <p:cNvSpPr/>
          <p:nvPr/>
        </p:nvSpPr>
        <p:spPr>
          <a:xfrm>
            <a:off x="4939684" y="3365877"/>
            <a:ext cx="1492221" cy="49876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b="1" dirty="0"/>
              <a:t>cnn.py</a:t>
            </a:r>
            <a:endParaRPr lang="he-IL" b="1" dirty="0">
              <a:ln w="0"/>
              <a:solidFill>
                <a:schemeClr val="tx1"/>
              </a:solidFill>
              <a:effectLst>
                <a:outerShdw blurRad="38100" dist="19050" dir="2700000" algn="tl" rotWithShape="0">
                  <a:schemeClr val="dk1">
                    <a:alpha val="40000"/>
                  </a:schemeClr>
                </a:outerShdw>
              </a:effectLst>
            </a:endParaRPr>
          </a:p>
        </p:txBody>
      </p:sp>
      <p:sp>
        <p:nvSpPr>
          <p:cNvPr id="20" name="מלבן 19">
            <a:extLst>
              <a:ext uri="{FF2B5EF4-FFF2-40B4-BE49-F238E27FC236}">
                <a16:creationId xmlns:a16="http://schemas.microsoft.com/office/drawing/2014/main" id="{74158EAB-B081-62E5-2A55-2C62DCB5372C}"/>
              </a:ext>
            </a:extLst>
          </p:cNvPr>
          <p:cNvSpPr/>
          <p:nvPr/>
        </p:nvSpPr>
        <p:spPr>
          <a:xfrm>
            <a:off x="6183434" y="4486467"/>
            <a:ext cx="1002727" cy="49876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b="1" dirty="0"/>
              <a:t>train.py</a:t>
            </a:r>
            <a:endParaRPr lang="he-IL" b="1" dirty="0">
              <a:ln w="0"/>
              <a:solidFill>
                <a:schemeClr val="tx1"/>
              </a:solidFill>
              <a:effectLst>
                <a:outerShdw blurRad="38100" dist="19050" dir="2700000" algn="tl" rotWithShape="0">
                  <a:schemeClr val="dk1">
                    <a:alpha val="40000"/>
                  </a:schemeClr>
                </a:outerShdw>
              </a:effectLst>
            </a:endParaRPr>
          </a:p>
        </p:txBody>
      </p:sp>
      <p:sp>
        <p:nvSpPr>
          <p:cNvPr id="21" name="מלבן 20">
            <a:extLst>
              <a:ext uri="{FF2B5EF4-FFF2-40B4-BE49-F238E27FC236}">
                <a16:creationId xmlns:a16="http://schemas.microsoft.com/office/drawing/2014/main" id="{B909D52F-2301-DA33-AF8C-64C7F0487B9F}"/>
              </a:ext>
            </a:extLst>
          </p:cNvPr>
          <p:cNvSpPr/>
          <p:nvPr/>
        </p:nvSpPr>
        <p:spPr>
          <a:xfrm>
            <a:off x="7795590" y="3560019"/>
            <a:ext cx="1501488" cy="49876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b="1" dirty="0"/>
              <a:t>evaluation.py</a:t>
            </a:r>
            <a:endParaRPr lang="he-IL" b="1" dirty="0">
              <a:ln w="0"/>
              <a:solidFill>
                <a:schemeClr val="tx1"/>
              </a:solidFill>
              <a:effectLst>
                <a:outerShdw blurRad="38100" dist="19050" dir="2700000" algn="tl" rotWithShape="0">
                  <a:schemeClr val="dk1">
                    <a:alpha val="40000"/>
                  </a:schemeClr>
                </a:outerShdw>
              </a:effectLst>
            </a:endParaRPr>
          </a:p>
        </p:txBody>
      </p:sp>
      <p:sp>
        <p:nvSpPr>
          <p:cNvPr id="22" name="מלבן 21">
            <a:extLst>
              <a:ext uri="{FF2B5EF4-FFF2-40B4-BE49-F238E27FC236}">
                <a16:creationId xmlns:a16="http://schemas.microsoft.com/office/drawing/2014/main" id="{9908C032-565A-6B90-3CEE-B6CE52311C6E}"/>
              </a:ext>
            </a:extLst>
          </p:cNvPr>
          <p:cNvSpPr/>
          <p:nvPr/>
        </p:nvSpPr>
        <p:spPr>
          <a:xfrm>
            <a:off x="10719089" y="4373526"/>
            <a:ext cx="1385454" cy="49876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b="1" dirty="0">
                <a:ln w="0"/>
                <a:solidFill>
                  <a:schemeClr val="tx1"/>
                </a:solidFill>
              </a:rPr>
              <a:t>plot_utils.py</a:t>
            </a:r>
            <a:endParaRPr lang="he-IL" b="1" dirty="0">
              <a:ln w="0"/>
              <a:solidFill>
                <a:schemeClr val="tx1"/>
              </a:solidFill>
            </a:endParaRPr>
          </a:p>
        </p:txBody>
      </p:sp>
      <p:cxnSp>
        <p:nvCxnSpPr>
          <p:cNvPr id="28" name="מחבר חץ ישר 27">
            <a:extLst>
              <a:ext uri="{FF2B5EF4-FFF2-40B4-BE49-F238E27FC236}">
                <a16:creationId xmlns:a16="http://schemas.microsoft.com/office/drawing/2014/main" id="{E322D26E-76F9-C012-08B1-91FA107A1F1A}"/>
              </a:ext>
            </a:extLst>
          </p:cNvPr>
          <p:cNvCxnSpPr>
            <a:stCxn id="11" idx="2"/>
            <a:endCxn id="16" idx="0"/>
          </p:cNvCxnSpPr>
          <p:nvPr/>
        </p:nvCxnSpPr>
        <p:spPr>
          <a:xfrm flipH="1">
            <a:off x="805029" y="2974811"/>
            <a:ext cx="1682697" cy="97884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מחבר חץ ישר 28">
            <a:extLst>
              <a:ext uri="{FF2B5EF4-FFF2-40B4-BE49-F238E27FC236}">
                <a16:creationId xmlns:a16="http://schemas.microsoft.com/office/drawing/2014/main" id="{75E391F3-2B20-5810-7D52-AFD591496566}"/>
              </a:ext>
            </a:extLst>
          </p:cNvPr>
          <p:cNvCxnSpPr>
            <a:cxnSpLocks/>
            <a:stCxn id="11" idx="2"/>
            <a:endCxn id="17" idx="0"/>
          </p:cNvCxnSpPr>
          <p:nvPr/>
        </p:nvCxnSpPr>
        <p:spPr>
          <a:xfrm flipH="1">
            <a:off x="2141107" y="2974811"/>
            <a:ext cx="346619" cy="97255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3" name="מחבר חץ ישר 32">
            <a:extLst>
              <a:ext uri="{FF2B5EF4-FFF2-40B4-BE49-F238E27FC236}">
                <a16:creationId xmlns:a16="http://schemas.microsoft.com/office/drawing/2014/main" id="{3DC6E6E2-07A5-8B1F-CBA4-9B755B3F0CF3}"/>
              </a:ext>
            </a:extLst>
          </p:cNvPr>
          <p:cNvCxnSpPr>
            <a:cxnSpLocks/>
            <a:stCxn id="11" idx="2"/>
            <a:endCxn id="18" idx="0"/>
          </p:cNvCxnSpPr>
          <p:nvPr/>
        </p:nvCxnSpPr>
        <p:spPr>
          <a:xfrm>
            <a:off x="2487726" y="2974811"/>
            <a:ext cx="1403675" cy="9725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7" name="מחבר חץ ישר 36">
            <a:extLst>
              <a:ext uri="{FF2B5EF4-FFF2-40B4-BE49-F238E27FC236}">
                <a16:creationId xmlns:a16="http://schemas.microsoft.com/office/drawing/2014/main" id="{8D656465-D401-2EC9-4AC0-37E2383F31C7}"/>
              </a:ext>
            </a:extLst>
          </p:cNvPr>
          <p:cNvCxnSpPr>
            <a:cxnSpLocks/>
            <a:stCxn id="15" idx="2"/>
            <a:endCxn id="19" idx="0"/>
          </p:cNvCxnSpPr>
          <p:nvPr/>
        </p:nvCxnSpPr>
        <p:spPr>
          <a:xfrm flipH="1">
            <a:off x="5685795" y="2992906"/>
            <a:ext cx="1" cy="3729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מחבר חץ ישר 41">
            <a:extLst>
              <a:ext uri="{FF2B5EF4-FFF2-40B4-BE49-F238E27FC236}">
                <a16:creationId xmlns:a16="http://schemas.microsoft.com/office/drawing/2014/main" id="{80115971-8621-9D6F-95E5-339AC07EDB03}"/>
              </a:ext>
            </a:extLst>
          </p:cNvPr>
          <p:cNvCxnSpPr>
            <a:cxnSpLocks/>
            <a:stCxn id="12" idx="2"/>
            <a:endCxn id="20" idx="0"/>
          </p:cNvCxnSpPr>
          <p:nvPr/>
        </p:nvCxnSpPr>
        <p:spPr>
          <a:xfrm flipH="1">
            <a:off x="6684798" y="2970552"/>
            <a:ext cx="518164" cy="151591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4" name="מחבר חץ ישר 43">
            <a:extLst>
              <a:ext uri="{FF2B5EF4-FFF2-40B4-BE49-F238E27FC236}">
                <a16:creationId xmlns:a16="http://schemas.microsoft.com/office/drawing/2014/main" id="{1F21D57B-97A9-33C3-8373-05A5FB204031}"/>
              </a:ext>
            </a:extLst>
          </p:cNvPr>
          <p:cNvCxnSpPr>
            <a:cxnSpLocks/>
            <a:stCxn id="13" idx="2"/>
            <a:endCxn id="21" idx="0"/>
          </p:cNvCxnSpPr>
          <p:nvPr/>
        </p:nvCxnSpPr>
        <p:spPr>
          <a:xfrm flipH="1">
            <a:off x="8546334" y="2984120"/>
            <a:ext cx="936449" cy="57589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5" name="מחבר חץ ישר 54">
            <a:extLst>
              <a:ext uri="{FF2B5EF4-FFF2-40B4-BE49-F238E27FC236}">
                <a16:creationId xmlns:a16="http://schemas.microsoft.com/office/drawing/2014/main" id="{275B8E5E-8254-631A-C34C-AE5917BC98ED}"/>
              </a:ext>
            </a:extLst>
          </p:cNvPr>
          <p:cNvCxnSpPr>
            <a:cxnSpLocks/>
            <a:stCxn id="10" idx="2"/>
            <a:endCxn id="12" idx="0"/>
          </p:cNvCxnSpPr>
          <p:nvPr/>
        </p:nvCxnSpPr>
        <p:spPr>
          <a:xfrm>
            <a:off x="6492084" y="2044848"/>
            <a:ext cx="710878" cy="42694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5" name="מחבר חץ ישר 64">
            <a:extLst>
              <a:ext uri="{FF2B5EF4-FFF2-40B4-BE49-F238E27FC236}">
                <a16:creationId xmlns:a16="http://schemas.microsoft.com/office/drawing/2014/main" id="{55E96D34-F60E-E2C2-E8DB-498CB551D94B}"/>
              </a:ext>
            </a:extLst>
          </p:cNvPr>
          <p:cNvCxnSpPr>
            <a:cxnSpLocks/>
            <a:stCxn id="10" idx="2"/>
            <a:endCxn id="11" idx="0"/>
          </p:cNvCxnSpPr>
          <p:nvPr/>
        </p:nvCxnSpPr>
        <p:spPr>
          <a:xfrm flipH="1">
            <a:off x="2487726" y="2044848"/>
            <a:ext cx="4004358" cy="4498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5" name="מחבר חץ ישר 74">
            <a:extLst>
              <a:ext uri="{FF2B5EF4-FFF2-40B4-BE49-F238E27FC236}">
                <a16:creationId xmlns:a16="http://schemas.microsoft.com/office/drawing/2014/main" id="{9AB880D7-641C-5ECA-672E-99402A716557}"/>
              </a:ext>
            </a:extLst>
          </p:cNvPr>
          <p:cNvCxnSpPr>
            <a:cxnSpLocks/>
            <a:stCxn id="10" idx="2"/>
            <a:endCxn id="15" idx="0"/>
          </p:cNvCxnSpPr>
          <p:nvPr/>
        </p:nvCxnSpPr>
        <p:spPr>
          <a:xfrm flipH="1">
            <a:off x="5685796" y="2044848"/>
            <a:ext cx="806288" cy="4492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8" name="מחבר חץ ישר 187">
            <a:extLst>
              <a:ext uri="{FF2B5EF4-FFF2-40B4-BE49-F238E27FC236}">
                <a16:creationId xmlns:a16="http://schemas.microsoft.com/office/drawing/2014/main" id="{88DA88FC-02C5-13DB-DC98-4D19C9D7B1F6}"/>
              </a:ext>
            </a:extLst>
          </p:cNvPr>
          <p:cNvCxnSpPr>
            <a:cxnSpLocks/>
            <a:endCxn id="22" idx="0"/>
          </p:cNvCxnSpPr>
          <p:nvPr/>
        </p:nvCxnSpPr>
        <p:spPr>
          <a:xfrm>
            <a:off x="11411816" y="2195910"/>
            <a:ext cx="0" cy="21776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 name="מלבן 11">
            <a:extLst>
              <a:ext uri="{FF2B5EF4-FFF2-40B4-BE49-F238E27FC236}">
                <a16:creationId xmlns:a16="http://schemas.microsoft.com/office/drawing/2014/main" id="{034632ED-2612-468E-7E17-2026481CB98E}"/>
              </a:ext>
            </a:extLst>
          </p:cNvPr>
          <p:cNvSpPr/>
          <p:nvPr/>
        </p:nvSpPr>
        <p:spPr>
          <a:xfrm>
            <a:off x="8883865" y="2485357"/>
            <a:ext cx="1197835" cy="49876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b="1" dirty="0">
                <a:ln w="0"/>
                <a:solidFill>
                  <a:schemeClr val="tx1"/>
                </a:solidFill>
              </a:rPr>
              <a:t>evaluation</a:t>
            </a:r>
            <a:endParaRPr lang="he-IL" b="1" dirty="0">
              <a:ln w="0"/>
              <a:solidFill>
                <a:schemeClr val="tx1"/>
              </a:solidFill>
            </a:endParaRPr>
          </a:p>
        </p:txBody>
      </p:sp>
      <p:cxnSp>
        <p:nvCxnSpPr>
          <p:cNvPr id="27" name="מחבר חץ ישר 43">
            <a:extLst>
              <a:ext uri="{FF2B5EF4-FFF2-40B4-BE49-F238E27FC236}">
                <a16:creationId xmlns:a16="http://schemas.microsoft.com/office/drawing/2014/main" id="{4E305915-0D39-7E86-EBBC-9F68651EAA00}"/>
              </a:ext>
            </a:extLst>
          </p:cNvPr>
          <p:cNvCxnSpPr>
            <a:cxnSpLocks/>
            <a:stCxn id="10" idx="2"/>
            <a:endCxn id="13" idx="0"/>
          </p:cNvCxnSpPr>
          <p:nvPr/>
        </p:nvCxnSpPr>
        <p:spPr>
          <a:xfrm>
            <a:off x="6492084" y="2044848"/>
            <a:ext cx="2990699" cy="44050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1" name="מלבן 20">
            <a:extLst>
              <a:ext uri="{FF2B5EF4-FFF2-40B4-BE49-F238E27FC236}">
                <a16:creationId xmlns:a16="http://schemas.microsoft.com/office/drawing/2014/main" id="{47B8736D-2D03-2607-6A1A-4ED08318A31D}"/>
              </a:ext>
            </a:extLst>
          </p:cNvPr>
          <p:cNvSpPr/>
          <p:nvPr/>
        </p:nvSpPr>
        <p:spPr>
          <a:xfrm>
            <a:off x="9672365" y="3461088"/>
            <a:ext cx="1501488" cy="64885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b="1" dirty="0"/>
              <a:t>Plot_holdout_summery.py</a:t>
            </a:r>
            <a:endParaRPr lang="he-IL" b="1" dirty="0">
              <a:ln w="0"/>
              <a:solidFill>
                <a:schemeClr val="tx1"/>
              </a:solidFill>
              <a:effectLst>
                <a:outerShdw blurRad="38100" dist="19050" dir="2700000" algn="tl" rotWithShape="0">
                  <a:schemeClr val="dk1">
                    <a:alpha val="40000"/>
                  </a:schemeClr>
                </a:outerShdw>
              </a:effectLst>
            </a:endParaRPr>
          </a:p>
        </p:txBody>
      </p:sp>
      <p:cxnSp>
        <p:nvCxnSpPr>
          <p:cNvPr id="82" name="מחבר חץ ישר 43">
            <a:extLst>
              <a:ext uri="{FF2B5EF4-FFF2-40B4-BE49-F238E27FC236}">
                <a16:creationId xmlns:a16="http://schemas.microsoft.com/office/drawing/2014/main" id="{84BD1D06-0962-4053-C20E-CF20F368485E}"/>
              </a:ext>
            </a:extLst>
          </p:cNvPr>
          <p:cNvCxnSpPr>
            <a:cxnSpLocks/>
            <a:stCxn id="13" idx="2"/>
            <a:endCxn id="81" idx="0"/>
          </p:cNvCxnSpPr>
          <p:nvPr/>
        </p:nvCxnSpPr>
        <p:spPr>
          <a:xfrm>
            <a:off x="9482783" y="2984120"/>
            <a:ext cx="940326" cy="47696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9" name="מחבר חץ ישר 187">
            <a:extLst>
              <a:ext uri="{FF2B5EF4-FFF2-40B4-BE49-F238E27FC236}">
                <a16:creationId xmlns:a16="http://schemas.microsoft.com/office/drawing/2014/main" id="{B788FF6E-6A92-E1AC-1D78-DB574A7C5F72}"/>
              </a:ext>
            </a:extLst>
          </p:cNvPr>
          <p:cNvCxnSpPr>
            <a:cxnSpLocks/>
            <a:stCxn id="10" idx="2"/>
          </p:cNvCxnSpPr>
          <p:nvPr/>
        </p:nvCxnSpPr>
        <p:spPr>
          <a:xfrm>
            <a:off x="6492084" y="2044848"/>
            <a:ext cx="4919732" cy="1455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76" name="מלבן 16">
            <a:extLst>
              <a:ext uri="{FF2B5EF4-FFF2-40B4-BE49-F238E27FC236}">
                <a16:creationId xmlns:a16="http://schemas.microsoft.com/office/drawing/2014/main" id="{BCE056E8-40B5-124F-43B3-D8D06EBA9A22}"/>
              </a:ext>
            </a:extLst>
          </p:cNvPr>
          <p:cNvSpPr/>
          <p:nvPr/>
        </p:nvSpPr>
        <p:spPr>
          <a:xfrm>
            <a:off x="65742" y="5086365"/>
            <a:ext cx="1682696" cy="56559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dataset1_name</a:t>
            </a:r>
            <a:endParaRPr lang="he-IL" dirty="0">
              <a:ln w="0"/>
              <a:solidFill>
                <a:schemeClr val="tx1"/>
              </a:solidFill>
              <a:effectLst>
                <a:outerShdw blurRad="38100" dist="19050" dir="2700000" algn="tl" rotWithShape="0">
                  <a:schemeClr val="dk1">
                    <a:alpha val="40000"/>
                  </a:schemeClr>
                </a:outerShdw>
              </a:effectLst>
            </a:endParaRPr>
          </a:p>
        </p:txBody>
      </p:sp>
      <p:sp>
        <p:nvSpPr>
          <p:cNvPr id="278" name="מלבן 16">
            <a:extLst>
              <a:ext uri="{FF2B5EF4-FFF2-40B4-BE49-F238E27FC236}">
                <a16:creationId xmlns:a16="http://schemas.microsoft.com/office/drawing/2014/main" id="{BADCB085-2306-91D0-244C-7A6517283E68}"/>
              </a:ext>
            </a:extLst>
          </p:cNvPr>
          <p:cNvSpPr/>
          <p:nvPr/>
        </p:nvSpPr>
        <p:spPr>
          <a:xfrm>
            <a:off x="1935584" y="5117264"/>
            <a:ext cx="1645816" cy="56559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dataset2_name</a:t>
            </a:r>
            <a:endParaRPr lang="he-IL" dirty="0">
              <a:ln w="0"/>
              <a:solidFill>
                <a:schemeClr val="tx1"/>
              </a:solidFill>
              <a:effectLst>
                <a:outerShdw blurRad="38100" dist="19050" dir="2700000" algn="tl" rotWithShape="0">
                  <a:schemeClr val="dk1">
                    <a:alpha val="40000"/>
                  </a:schemeClr>
                </a:outerShdw>
              </a:effectLst>
            </a:endParaRPr>
          </a:p>
        </p:txBody>
      </p:sp>
      <p:cxnSp>
        <p:nvCxnSpPr>
          <p:cNvPr id="279" name="מחבר חץ ישר 28">
            <a:extLst>
              <a:ext uri="{FF2B5EF4-FFF2-40B4-BE49-F238E27FC236}">
                <a16:creationId xmlns:a16="http://schemas.microsoft.com/office/drawing/2014/main" id="{2CB8D104-88C7-842F-9FD3-04BBE47A4017}"/>
              </a:ext>
            </a:extLst>
          </p:cNvPr>
          <p:cNvCxnSpPr>
            <a:cxnSpLocks/>
            <a:stCxn id="17" idx="2"/>
            <a:endCxn id="276" idx="0"/>
          </p:cNvCxnSpPr>
          <p:nvPr/>
        </p:nvCxnSpPr>
        <p:spPr>
          <a:xfrm flipH="1">
            <a:off x="907090" y="4512964"/>
            <a:ext cx="1234017" cy="57340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2" name="מחבר חץ ישר 28">
            <a:extLst>
              <a:ext uri="{FF2B5EF4-FFF2-40B4-BE49-F238E27FC236}">
                <a16:creationId xmlns:a16="http://schemas.microsoft.com/office/drawing/2014/main" id="{09CB4B8A-9899-9ED3-27B6-F2B88E0EDE57}"/>
              </a:ext>
            </a:extLst>
          </p:cNvPr>
          <p:cNvCxnSpPr>
            <a:cxnSpLocks/>
            <a:stCxn id="17" idx="2"/>
            <a:endCxn id="278" idx="0"/>
          </p:cNvCxnSpPr>
          <p:nvPr/>
        </p:nvCxnSpPr>
        <p:spPr>
          <a:xfrm>
            <a:off x="2141107" y="4512964"/>
            <a:ext cx="617385" cy="6043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3" name="מחבר חץ ישר 28">
            <a:extLst>
              <a:ext uri="{FF2B5EF4-FFF2-40B4-BE49-F238E27FC236}">
                <a16:creationId xmlns:a16="http://schemas.microsoft.com/office/drawing/2014/main" id="{51E3B3F1-95E8-2217-820E-B0B067F20AF7}"/>
              </a:ext>
            </a:extLst>
          </p:cNvPr>
          <p:cNvCxnSpPr>
            <a:cxnSpLocks/>
            <a:stCxn id="278" idx="2"/>
            <a:endCxn id="307" idx="0"/>
          </p:cNvCxnSpPr>
          <p:nvPr/>
        </p:nvCxnSpPr>
        <p:spPr>
          <a:xfrm flipH="1">
            <a:off x="599326" y="5682862"/>
            <a:ext cx="2159166" cy="6942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6" name="מחבר חץ ישר 28">
            <a:extLst>
              <a:ext uri="{FF2B5EF4-FFF2-40B4-BE49-F238E27FC236}">
                <a16:creationId xmlns:a16="http://schemas.microsoft.com/office/drawing/2014/main" id="{4B45CB6A-0291-C417-EF23-7B04FA46A293}"/>
              </a:ext>
            </a:extLst>
          </p:cNvPr>
          <p:cNvCxnSpPr>
            <a:cxnSpLocks/>
            <a:stCxn id="278" idx="2"/>
            <a:endCxn id="316" idx="0"/>
          </p:cNvCxnSpPr>
          <p:nvPr/>
        </p:nvCxnSpPr>
        <p:spPr>
          <a:xfrm flipH="1">
            <a:off x="1676813" y="5682862"/>
            <a:ext cx="1081679" cy="69716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9" name="מחבר חץ ישר 28">
            <a:extLst>
              <a:ext uri="{FF2B5EF4-FFF2-40B4-BE49-F238E27FC236}">
                <a16:creationId xmlns:a16="http://schemas.microsoft.com/office/drawing/2014/main" id="{868AA09D-3626-88A1-CA57-3A0C8D5A94E8}"/>
              </a:ext>
            </a:extLst>
          </p:cNvPr>
          <p:cNvCxnSpPr>
            <a:cxnSpLocks/>
            <a:stCxn id="278" idx="2"/>
            <a:endCxn id="319" idx="0"/>
          </p:cNvCxnSpPr>
          <p:nvPr/>
        </p:nvCxnSpPr>
        <p:spPr>
          <a:xfrm>
            <a:off x="2758492" y="5682862"/>
            <a:ext cx="527328" cy="69716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2" name="מחבר חץ ישר 28">
            <a:extLst>
              <a:ext uri="{FF2B5EF4-FFF2-40B4-BE49-F238E27FC236}">
                <a16:creationId xmlns:a16="http://schemas.microsoft.com/office/drawing/2014/main" id="{EEF47978-7AE4-EB64-5A20-BC0322E58768}"/>
              </a:ext>
            </a:extLst>
          </p:cNvPr>
          <p:cNvCxnSpPr>
            <a:cxnSpLocks/>
            <a:endCxn id="327" idx="0"/>
          </p:cNvCxnSpPr>
          <p:nvPr/>
        </p:nvCxnSpPr>
        <p:spPr>
          <a:xfrm>
            <a:off x="2791453" y="5683562"/>
            <a:ext cx="2680792" cy="74552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07" name="מלבן 16">
            <a:extLst>
              <a:ext uri="{FF2B5EF4-FFF2-40B4-BE49-F238E27FC236}">
                <a16:creationId xmlns:a16="http://schemas.microsoft.com/office/drawing/2014/main" id="{8F01F672-87C3-CED3-6C6B-DCDBB94C4759}"/>
              </a:ext>
            </a:extLst>
          </p:cNvPr>
          <p:cNvSpPr/>
          <p:nvPr/>
        </p:nvSpPr>
        <p:spPr>
          <a:xfrm>
            <a:off x="82500" y="6377137"/>
            <a:ext cx="1033652" cy="3651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sz="1600" dirty="0" err="1">
                <a:ln w="0"/>
                <a:solidFill>
                  <a:schemeClr val="tx1"/>
                </a:solidFill>
              </a:rPr>
              <a:t>Train.npz</a:t>
            </a:r>
            <a:endParaRPr lang="he-IL" sz="1600" dirty="0">
              <a:ln w="0"/>
              <a:solidFill>
                <a:schemeClr val="tx1"/>
              </a:solidFill>
            </a:endParaRPr>
          </a:p>
        </p:txBody>
      </p:sp>
      <p:sp>
        <p:nvSpPr>
          <p:cNvPr id="316" name="מלבן 16">
            <a:extLst>
              <a:ext uri="{FF2B5EF4-FFF2-40B4-BE49-F238E27FC236}">
                <a16:creationId xmlns:a16="http://schemas.microsoft.com/office/drawing/2014/main" id="{0F66B60B-CB78-9DF9-73F7-CC88A63211B2}"/>
              </a:ext>
            </a:extLst>
          </p:cNvPr>
          <p:cNvSpPr/>
          <p:nvPr/>
        </p:nvSpPr>
        <p:spPr>
          <a:xfrm>
            <a:off x="1159987" y="6380023"/>
            <a:ext cx="1033652" cy="3651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sz="1600" dirty="0" err="1">
                <a:ln w="0"/>
                <a:solidFill>
                  <a:schemeClr val="tx1"/>
                </a:solidFill>
              </a:rPr>
              <a:t>Val.npz</a:t>
            </a:r>
            <a:endParaRPr lang="he-IL" sz="1600" dirty="0">
              <a:ln w="0"/>
              <a:solidFill>
                <a:schemeClr val="tx1"/>
              </a:solidFill>
            </a:endParaRPr>
          </a:p>
        </p:txBody>
      </p:sp>
      <p:sp>
        <p:nvSpPr>
          <p:cNvPr id="319" name="מלבן 16">
            <a:extLst>
              <a:ext uri="{FF2B5EF4-FFF2-40B4-BE49-F238E27FC236}">
                <a16:creationId xmlns:a16="http://schemas.microsoft.com/office/drawing/2014/main" id="{1266CE15-AE79-2FFA-BBF2-E26236B55705}"/>
              </a:ext>
            </a:extLst>
          </p:cNvPr>
          <p:cNvSpPr/>
          <p:nvPr/>
        </p:nvSpPr>
        <p:spPr>
          <a:xfrm>
            <a:off x="2301956" y="6380023"/>
            <a:ext cx="1967727" cy="39068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sz="1600" dirty="0">
                <a:ln w="0"/>
                <a:solidFill>
                  <a:schemeClr val="tx1"/>
                </a:solidFill>
              </a:rPr>
              <a:t>Holdout_SNR_10.npz</a:t>
            </a:r>
            <a:endParaRPr lang="he-IL" sz="1600" dirty="0">
              <a:ln w="0"/>
              <a:solidFill>
                <a:schemeClr val="tx1"/>
              </a:solidFill>
            </a:endParaRPr>
          </a:p>
        </p:txBody>
      </p:sp>
      <p:sp>
        <p:nvSpPr>
          <p:cNvPr id="327" name="מלבן 16">
            <a:extLst>
              <a:ext uri="{FF2B5EF4-FFF2-40B4-BE49-F238E27FC236}">
                <a16:creationId xmlns:a16="http://schemas.microsoft.com/office/drawing/2014/main" id="{0A0AF43E-159F-C582-FFDB-99E7E6ACA8B5}"/>
              </a:ext>
            </a:extLst>
          </p:cNvPr>
          <p:cNvSpPr/>
          <p:nvPr/>
        </p:nvSpPr>
        <p:spPr>
          <a:xfrm>
            <a:off x="4384283" y="6429091"/>
            <a:ext cx="2175923" cy="38142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sz="1600" dirty="0">
                <a:ln w="0"/>
                <a:solidFill>
                  <a:schemeClr val="tx1"/>
                </a:solidFill>
              </a:rPr>
              <a:t>Holdout_SNR_12.npz</a:t>
            </a:r>
            <a:endParaRPr lang="he-IL" sz="1600" dirty="0">
              <a:ln w="0"/>
              <a:solidFill>
                <a:schemeClr val="tx1"/>
              </a:solidFill>
            </a:endParaRPr>
          </a:p>
        </p:txBody>
      </p:sp>
      <p:sp>
        <p:nvSpPr>
          <p:cNvPr id="333" name="מלבן 16">
            <a:extLst>
              <a:ext uri="{FF2B5EF4-FFF2-40B4-BE49-F238E27FC236}">
                <a16:creationId xmlns:a16="http://schemas.microsoft.com/office/drawing/2014/main" id="{21468EB2-85D1-76FE-767B-25FA0B1B0453}"/>
              </a:ext>
            </a:extLst>
          </p:cNvPr>
          <p:cNvSpPr/>
          <p:nvPr/>
        </p:nvSpPr>
        <p:spPr>
          <a:xfrm>
            <a:off x="3735830" y="5133139"/>
            <a:ext cx="527328" cy="56559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a:t>
            </a:r>
            <a:endParaRPr lang="he-IL" dirty="0">
              <a:ln w="0"/>
              <a:solidFill>
                <a:schemeClr val="tx1"/>
              </a:solidFill>
              <a:effectLst>
                <a:outerShdw blurRad="38100" dist="19050" dir="2700000" algn="tl" rotWithShape="0">
                  <a:schemeClr val="dk1">
                    <a:alpha val="40000"/>
                  </a:schemeClr>
                </a:outerShdw>
              </a:effectLst>
            </a:endParaRPr>
          </a:p>
        </p:txBody>
      </p:sp>
      <p:cxnSp>
        <p:nvCxnSpPr>
          <p:cNvPr id="334" name="מחבר חץ ישר 28">
            <a:extLst>
              <a:ext uri="{FF2B5EF4-FFF2-40B4-BE49-F238E27FC236}">
                <a16:creationId xmlns:a16="http://schemas.microsoft.com/office/drawing/2014/main" id="{5E448025-D8E1-4208-E97E-0240B9CE4177}"/>
              </a:ext>
            </a:extLst>
          </p:cNvPr>
          <p:cNvCxnSpPr>
            <a:cxnSpLocks/>
            <a:stCxn id="17" idx="2"/>
            <a:endCxn id="333" idx="0"/>
          </p:cNvCxnSpPr>
          <p:nvPr/>
        </p:nvCxnSpPr>
        <p:spPr>
          <a:xfrm>
            <a:off x="2141107" y="4512964"/>
            <a:ext cx="1858387" cy="6201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37" name="מלבן 16">
            <a:extLst>
              <a:ext uri="{FF2B5EF4-FFF2-40B4-BE49-F238E27FC236}">
                <a16:creationId xmlns:a16="http://schemas.microsoft.com/office/drawing/2014/main" id="{21945264-B406-317D-82E3-8083F21B6372}"/>
              </a:ext>
            </a:extLst>
          </p:cNvPr>
          <p:cNvSpPr/>
          <p:nvPr/>
        </p:nvSpPr>
        <p:spPr>
          <a:xfrm>
            <a:off x="6673112" y="6429091"/>
            <a:ext cx="527328" cy="36957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a:t>
            </a:r>
            <a:endParaRPr lang="he-IL" dirty="0">
              <a:ln w="0"/>
              <a:solidFill>
                <a:schemeClr val="tx1"/>
              </a:solidFill>
              <a:effectLst>
                <a:outerShdw blurRad="38100" dist="19050" dir="2700000" algn="tl" rotWithShape="0">
                  <a:schemeClr val="dk1">
                    <a:alpha val="40000"/>
                  </a:schemeClr>
                </a:outerShdw>
              </a:effectLst>
            </a:endParaRPr>
          </a:p>
        </p:txBody>
      </p:sp>
      <p:cxnSp>
        <p:nvCxnSpPr>
          <p:cNvPr id="338" name="מחבר חץ ישר 28">
            <a:extLst>
              <a:ext uri="{FF2B5EF4-FFF2-40B4-BE49-F238E27FC236}">
                <a16:creationId xmlns:a16="http://schemas.microsoft.com/office/drawing/2014/main" id="{91C6F5BF-40F0-2950-BBE2-1CD57484D1DB}"/>
              </a:ext>
            </a:extLst>
          </p:cNvPr>
          <p:cNvCxnSpPr>
            <a:cxnSpLocks/>
            <a:stCxn id="278" idx="2"/>
            <a:endCxn id="337" idx="0"/>
          </p:cNvCxnSpPr>
          <p:nvPr/>
        </p:nvCxnSpPr>
        <p:spPr>
          <a:xfrm>
            <a:off x="2758492" y="5682862"/>
            <a:ext cx="4178284" cy="74622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1" name="מחבר חץ ישר 41">
            <a:extLst>
              <a:ext uri="{FF2B5EF4-FFF2-40B4-BE49-F238E27FC236}">
                <a16:creationId xmlns:a16="http://schemas.microsoft.com/office/drawing/2014/main" id="{B1FB6030-E41C-54EF-684D-93EE1A05243C}"/>
              </a:ext>
            </a:extLst>
          </p:cNvPr>
          <p:cNvCxnSpPr>
            <a:cxnSpLocks/>
            <a:stCxn id="12" idx="2"/>
            <a:endCxn id="354" idx="0"/>
          </p:cNvCxnSpPr>
          <p:nvPr/>
        </p:nvCxnSpPr>
        <p:spPr>
          <a:xfrm>
            <a:off x="7202962" y="2970552"/>
            <a:ext cx="723743" cy="15211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54" name="מלבן 19">
            <a:extLst>
              <a:ext uri="{FF2B5EF4-FFF2-40B4-BE49-F238E27FC236}">
                <a16:creationId xmlns:a16="http://schemas.microsoft.com/office/drawing/2014/main" id="{39DCCC33-2E75-B4A4-DDB1-0618FB0258BD}"/>
              </a:ext>
            </a:extLst>
          </p:cNvPr>
          <p:cNvSpPr/>
          <p:nvPr/>
        </p:nvSpPr>
        <p:spPr>
          <a:xfrm>
            <a:off x="7425341" y="4491678"/>
            <a:ext cx="1002727" cy="49876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b="1" dirty="0"/>
              <a:t>outputs</a:t>
            </a:r>
            <a:endParaRPr lang="he-IL" b="1" dirty="0">
              <a:ln w="0"/>
              <a:solidFill>
                <a:schemeClr val="tx1"/>
              </a:solidFill>
              <a:effectLst>
                <a:outerShdw blurRad="38100" dist="19050" dir="2700000" algn="tl" rotWithShape="0">
                  <a:schemeClr val="dk1">
                    <a:alpha val="40000"/>
                  </a:schemeClr>
                </a:outerShdw>
              </a:effectLst>
            </a:endParaRPr>
          </a:p>
        </p:txBody>
      </p:sp>
      <p:sp>
        <p:nvSpPr>
          <p:cNvPr id="361" name="מלבן 19">
            <a:extLst>
              <a:ext uri="{FF2B5EF4-FFF2-40B4-BE49-F238E27FC236}">
                <a16:creationId xmlns:a16="http://schemas.microsoft.com/office/drawing/2014/main" id="{56199AF1-1727-01AB-BA6E-6AC4B7814A8D}"/>
              </a:ext>
            </a:extLst>
          </p:cNvPr>
          <p:cNvSpPr/>
          <p:nvPr/>
        </p:nvSpPr>
        <p:spPr>
          <a:xfrm>
            <a:off x="8236506" y="5125992"/>
            <a:ext cx="1002727" cy="37027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b="1" dirty="0" err="1"/>
              <a:t>xp</a:t>
            </a:r>
            <a:endParaRPr lang="he-IL" b="1" dirty="0">
              <a:ln w="0"/>
              <a:solidFill>
                <a:schemeClr val="tx1"/>
              </a:solidFill>
              <a:effectLst>
                <a:outerShdw blurRad="38100" dist="19050" dir="2700000" algn="tl" rotWithShape="0">
                  <a:schemeClr val="dk1">
                    <a:alpha val="40000"/>
                  </a:schemeClr>
                </a:outerShdw>
              </a:effectLst>
            </a:endParaRPr>
          </a:p>
        </p:txBody>
      </p:sp>
      <p:cxnSp>
        <p:nvCxnSpPr>
          <p:cNvPr id="362" name="מחבר חץ ישר 36">
            <a:extLst>
              <a:ext uri="{FF2B5EF4-FFF2-40B4-BE49-F238E27FC236}">
                <a16:creationId xmlns:a16="http://schemas.microsoft.com/office/drawing/2014/main" id="{156E9A2A-7E78-0694-C224-CFAE5606BB51}"/>
              </a:ext>
            </a:extLst>
          </p:cNvPr>
          <p:cNvCxnSpPr>
            <a:cxnSpLocks/>
            <a:stCxn id="354" idx="2"/>
            <a:endCxn id="361" idx="0"/>
          </p:cNvCxnSpPr>
          <p:nvPr/>
        </p:nvCxnSpPr>
        <p:spPr>
          <a:xfrm>
            <a:off x="7926705" y="4990441"/>
            <a:ext cx="811165" cy="13555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66" name="מלבן 19">
            <a:extLst>
              <a:ext uri="{FF2B5EF4-FFF2-40B4-BE49-F238E27FC236}">
                <a16:creationId xmlns:a16="http://schemas.microsoft.com/office/drawing/2014/main" id="{1D3921CB-14F2-0517-A45B-A9A3230BD52A}"/>
              </a:ext>
            </a:extLst>
          </p:cNvPr>
          <p:cNvSpPr/>
          <p:nvPr/>
        </p:nvSpPr>
        <p:spPr>
          <a:xfrm>
            <a:off x="7162182" y="5671661"/>
            <a:ext cx="1609558" cy="5247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sz="1600" dirty="0"/>
              <a:t>Id_Experimental_number1</a:t>
            </a:r>
            <a:endParaRPr lang="he-IL" sz="1600" dirty="0">
              <a:ln w="0"/>
              <a:solidFill>
                <a:schemeClr val="tx1"/>
              </a:solidFill>
              <a:effectLst>
                <a:outerShdw blurRad="38100" dist="19050" dir="2700000" algn="tl" rotWithShape="0">
                  <a:schemeClr val="dk1">
                    <a:alpha val="40000"/>
                  </a:schemeClr>
                </a:outerShdw>
              </a:effectLst>
            </a:endParaRPr>
          </a:p>
        </p:txBody>
      </p:sp>
      <p:sp>
        <p:nvSpPr>
          <p:cNvPr id="369" name="מלבן 19">
            <a:extLst>
              <a:ext uri="{FF2B5EF4-FFF2-40B4-BE49-F238E27FC236}">
                <a16:creationId xmlns:a16="http://schemas.microsoft.com/office/drawing/2014/main" id="{BE6DBAC1-C494-7292-DE75-A06B6D20FC62}"/>
              </a:ext>
            </a:extLst>
          </p:cNvPr>
          <p:cNvSpPr/>
          <p:nvPr/>
        </p:nvSpPr>
        <p:spPr>
          <a:xfrm>
            <a:off x="8940394" y="5671661"/>
            <a:ext cx="1608749" cy="5247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sz="1600" dirty="0"/>
              <a:t>Id_Experimental_number2</a:t>
            </a:r>
            <a:endParaRPr lang="he-IL" sz="1600" dirty="0">
              <a:ln w="0"/>
              <a:solidFill>
                <a:schemeClr val="tx1"/>
              </a:solidFill>
              <a:effectLst>
                <a:outerShdw blurRad="38100" dist="19050" dir="2700000" algn="tl" rotWithShape="0">
                  <a:schemeClr val="dk1">
                    <a:alpha val="40000"/>
                  </a:schemeClr>
                </a:outerShdw>
              </a:effectLst>
            </a:endParaRPr>
          </a:p>
        </p:txBody>
      </p:sp>
      <p:cxnSp>
        <p:nvCxnSpPr>
          <p:cNvPr id="371" name="מחבר חץ ישר 36">
            <a:extLst>
              <a:ext uri="{FF2B5EF4-FFF2-40B4-BE49-F238E27FC236}">
                <a16:creationId xmlns:a16="http://schemas.microsoft.com/office/drawing/2014/main" id="{1908A24D-4036-5483-0DD0-C14C018EF229}"/>
              </a:ext>
            </a:extLst>
          </p:cNvPr>
          <p:cNvCxnSpPr>
            <a:cxnSpLocks/>
            <a:stCxn id="361" idx="2"/>
            <a:endCxn id="366" idx="0"/>
          </p:cNvCxnSpPr>
          <p:nvPr/>
        </p:nvCxnSpPr>
        <p:spPr>
          <a:xfrm flipH="1">
            <a:off x="7966961" y="5496270"/>
            <a:ext cx="770909" cy="17539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75" name="מחבר חץ ישר 36">
            <a:extLst>
              <a:ext uri="{FF2B5EF4-FFF2-40B4-BE49-F238E27FC236}">
                <a16:creationId xmlns:a16="http://schemas.microsoft.com/office/drawing/2014/main" id="{5E0F022A-E54E-6864-EE71-9C89CB188AC9}"/>
              </a:ext>
            </a:extLst>
          </p:cNvPr>
          <p:cNvCxnSpPr>
            <a:cxnSpLocks/>
            <a:stCxn id="361" idx="2"/>
            <a:endCxn id="369" idx="0"/>
          </p:cNvCxnSpPr>
          <p:nvPr/>
        </p:nvCxnSpPr>
        <p:spPr>
          <a:xfrm>
            <a:off x="8737870" y="5496270"/>
            <a:ext cx="1006899" cy="17539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80" name="מחבר חץ ישר 36">
            <a:extLst>
              <a:ext uri="{FF2B5EF4-FFF2-40B4-BE49-F238E27FC236}">
                <a16:creationId xmlns:a16="http://schemas.microsoft.com/office/drawing/2014/main" id="{FD04FF62-C372-0524-098E-9B16FDCCEFC3}"/>
              </a:ext>
            </a:extLst>
          </p:cNvPr>
          <p:cNvCxnSpPr>
            <a:cxnSpLocks/>
            <a:stCxn id="361" idx="2"/>
            <a:endCxn id="383" idx="0"/>
          </p:cNvCxnSpPr>
          <p:nvPr/>
        </p:nvCxnSpPr>
        <p:spPr>
          <a:xfrm>
            <a:off x="8737870" y="5496270"/>
            <a:ext cx="2541342" cy="20139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83" name="מלבן 16">
            <a:extLst>
              <a:ext uri="{FF2B5EF4-FFF2-40B4-BE49-F238E27FC236}">
                <a16:creationId xmlns:a16="http://schemas.microsoft.com/office/drawing/2014/main" id="{295B9A21-F0D7-FEB2-CF77-05C6219B6F65}"/>
              </a:ext>
            </a:extLst>
          </p:cNvPr>
          <p:cNvSpPr/>
          <p:nvPr/>
        </p:nvSpPr>
        <p:spPr>
          <a:xfrm>
            <a:off x="10863073" y="5697669"/>
            <a:ext cx="832278" cy="49876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a:t>
            </a:r>
            <a:endParaRPr lang="he-IL" dirty="0">
              <a:ln w="0"/>
              <a:solidFill>
                <a:schemeClr val="tx1"/>
              </a:solidFill>
              <a:effectLst>
                <a:outerShdw blurRad="38100" dist="19050" dir="2700000" algn="tl" rotWithShape="0">
                  <a:schemeClr val="dk1">
                    <a:alpha val="40000"/>
                  </a:schemeClr>
                </a:outerShdw>
              </a:effectLst>
            </a:endParaRPr>
          </a:p>
        </p:txBody>
      </p:sp>
      <p:cxnSp>
        <p:nvCxnSpPr>
          <p:cNvPr id="387" name="מחבר חץ ישר 36">
            <a:extLst>
              <a:ext uri="{FF2B5EF4-FFF2-40B4-BE49-F238E27FC236}">
                <a16:creationId xmlns:a16="http://schemas.microsoft.com/office/drawing/2014/main" id="{E2EC4639-7C31-C1F3-0CDF-54A203A7C06C}"/>
              </a:ext>
            </a:extLst>
          </p:cNvPr>
          <p:cNvCxnSpPr>
            <a:cxnSpLocks/>
            <a:stCxn id="369" idx="2"/>
            <a:endCxn id="393" idx="0"/>
          </p:cNvCxnSpPr>
          <p:nvPr/>
        </p:nvCxnSpPr>
        <p:spPr>
          <a:xfrm flipH="1">
            <a:off x="8236507" y="6196432"/>
            <a:ext cx="1508262" cy="24708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0" name="מחבר חץ ישר 36">
            <a:extLst>
              <a:ext uri="{FF2B5EF4-FFF2-40B4-BE49-F238E27FC236}">
                <a16:creationId xmlns:a16="http://schemas.microsoft.com/office/drawing/2014/main" id="{95B05A82-7987-AA1B-4F65-DBAA049CBFF7}"/>
              </a:ext>
            </a:extLst>
          </p:cNvPr>
          <p:cNvCxnSpPr>
            <a:cxnSpLocks/>
            <a:stCxn id="369" idx="2"/>
            <a:endCxn id="396" idx="0"/>
          </p:cNvCxnSpPr>
          <p:nvPr/>
        </p:nvCxnSpPr>
        <p:spPr>
          <a:xfrm>
            <a:off x="9744769" y="6196432"/>
            <a:ext cx="145275" cy="22732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93" name="מלבן 19">
            <a:extLst>
              <a:ext uri="{FF2B5EF4-FFF2-40B4-BE49-F238E27FC236}">
                <a16:creationId xmlns:a16="http://schemas.microsoft.com/office/drawing/2014/main" id="{918A93EC-3459-BF7E-AC73-49DFAC86DBD5}"/>
              </a:ext>
            </a:extLst>
          </p:cNvPr>
          <p:cNvSpPr/>
          <p:nvPr/>
        </p:nvSpPr>
        <p:spPr>
          <a:xfrm>
            <a:off x="7452249" y="6443518"/>
            <a:ext cx="1568515" cy="29106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sz="1600" dirty="0" err="1"/>
              <a:t>Training_results</a:t>
            </a:r>
            <a:endParaRPr lang="he-IL" sz="1600" dirty="0">
              <a:ln w="0"/>
              <a:solidFill>
                <a:schemeClr val="tx1"/>
              </a:solidFill>
              <a:effectLst>
                <a:outerShdw blurRad="38100" dist="19050" dir="2700000" algn="tl" rotWithShape="0">
                  <a:schemeClr val="dk1">
                    <a:alpha val="40000"/>
                  </a:schemeClr>
                </a:outerShdw>
              </a:effectLst>
            </a:endParaRPr>
          </a:p>
        </p:txBody>
      </p:sp>
      <p:sp>
        <p:nvSpPr>
          <p:cNvPr id="396" name="מלבן 19">
            <a:extLst>
              <a:ext uri="{FF2B5EF4-FFF2-40B4-BE49-F238E27FC236}">
                <a16:creationId xmlns:a16="http://schemas.microsoft.com/office/drawing/2014/main" id="{16093D79-F4CF-D740-85F4-3F395E9382E7}"/>
              </a:ext>
            </a:extLst>
          </p:cNvPr>
          <p:cNvSpPr/>
          <p:nvPr/>
        </p:nvSpPr>
        <p:spPr>
          <a:xfrm>
            <a:off x="9105786" y="6423755"/>
            <a:ext cx="1568515" cy="33690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sz="1600" dirty="0" err="1"/>
              <a:t>holdout_results</a:t>
            </a:r>
            <a:endParaRPr lang="he-IL" sz="1600" dirty="0">
              <a:ln w="0"/>
              <a:solidFill>
                <a:schemeClr val="tx1"/>
              </a:solidFill>
              <a:effectLst>
                <a:outerShdw blurRad="38100" dist="19050" dir="2700000" algn="tl" rotWithShape="0">
                  <a:schemeClr val="dk1">
                    <a:alpha val="40000"/>
                  </a:schemeClr>
                </a:outerShdw>
              </a:effectLst>
            </a:endParaRPr>
          </a:p>
        </p:txBody>
      </p:sp>
      <p:sp>
        <p:nvSpPr>
          <p:cNvPr id="405" name="מלבן 16">
            <a:extLst>
              <a:ext uri="{FF2B5EF4-FFF2-40B4-BE49-F238E27FC236}">
                <a16:creationId xmlns:a16="http://schemas.microsoft.com/office/drawing/2014/main" id="{9E039DE4-D89C-3990-0171-3FC988B1489E}"/>
              </a:ext>
            </a:extLst>
          </p:cNvPr>
          <p:cNvSpPr/>
          <p:nvPr/>
        </p:nvSpPr>
        <p:spPr>
          <a:xfrm>
            <a:off x="10759323" y="6413382"/>
            <a:ext cx="1196318" cy="3651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sz="1600" dirty="0" err="1">
                <a:ln w="0"/>
                <a:solidFill>
                  <a:schemeClr val="tx1"/>
                </a:solidFill>
              </a:rPr>
              <a:t>Classes.npz</a:t>
            </a:r>
            <a:endParaRPr lang="he-IL" sz="1600" dirty="0">
              <a:ln w="0"/>
              <a:solidFill>
                <a:schemeClr val="tx1"/>
              </a:solidFill>
            </a:endParaRPr>
          </a:p>
        </p:txBody>
      </p:sp>
      <p:cxnSp>
        <p:nvCxnSpPr>
          <p:cNvPr id="428" name="מחבר חץ ישר 36">
            <a:extLst>
              <a:ext uri="{FF2B5EF4-FFF2-40B4-BE49-F238E27FC236}">
                <a16:creationId xmlns:a16="http://schemas.microsoft.com/office/drawing/2014/main" id="{6AAA64E8-998D-FDD9-8EFF-A6CC62C9771E}"/>
              </a:ext>
            </a:extLst>
          </p:cNvPr>
          <p:cNvCxnSpPr>
            <a:cxnSpLocks/>
            <a:stCxn id="369" idx="2"/>
            <a:endCxn id="405" idx="0"/>
          </p:cNvCxnSpPr>
          <p:nvPr/>
        </p:nvCxnSpPr>
        <p:spPr>
          <a:xfrm>
            <a:off x="9744769" y="6196432"/>
            <a:ext cx="1612713" cy="2169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0396377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400730-8AE3-EDA7-C906-E32B34AD7D0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6B0AAA6-47D0-4B73-B51B-1CC5A97D8C9E}"/>
              </a:ext>
            </a:extLst>
          </p:cNvPr>
          <p:cNvSpPr>
            <a:spLocks noGrp="1"/>
          </p:cNvSpPr>
          <p:nvPr>
            <p:ph type="title"/>
          </p:nvPr>
        </p:nvSpPr>
        <p:spPr>
          <a:xfrm>
            <a:off x="3279475" y="356745"/>
            <a:ext cx="6702725" cy="575154"/>
          </a:xfrm>
        </p:spPr>
        <p:txBody>
          <a:bodyPr>
            <a:normAutofit fontScale="90000"/>
          </a:bodyPr>
          <a:lstStyle/>
          <a:p>
            <a:r>
              <a:rPr lang="en-US" b="1" dirty="0"/>
              <a:t>Methods and Implementation</a:t>
            </a:r>
            <a:endParaRPr lang="en-US" dirty="0"/>
          </a:p>
        </p:txBody>
      </p:sp>
      <p:sp>
        <p:nvSpPr>
          <p:cNvPr id="5" name="Content Placeholder 4">
            <a:extLst>
              <a:ext uri="{FF2B5EF4-FFF2-40B4-BE49-F238E27FC236}">
                <a16:creationId xmlns:a16="http://schemas.microsoft.com/office/drawing/2014/main" id="{858FA02B-D653-6A1A-1B6D-D633598FFA1E}"/>
              </a:ext>
            </a:extLst>
          </p:cNvPr>
          <p:cNvSpPr>
            <a:spLocks noGrp="1"/>
          </p:cNvSpPr>
          <p:nvPr>
            <p:ph idx="1"/>
          </p:nvPr>
        </p:nvSpPr>
        <p:spPr>
          <a:xfrm>
            <a:off x="838200" y="1069675"/>
            <a:ext cx="10515600" cy="5107288"/>
          </a:xfrm>
        </p:spPr>
        <p:txBody>
          <a:bodyPr>
            <a:normAutofit/>
          </a:bodyPr>
          <a:lstStyle/>
          <a:p>
            <a:pPr marL="0" indent="0" algn="ctr">
              <a:buNone/>
            </a:pPr>
            <a:endParaRPr lang="en-US" sz="3200" dirty="0"/>
          </a:p>
          <a:p>
            <a:pPr marL="0" indent="0" algn="ctr">
              <a:buNone/>
            </a:pPr>
            <a:r>
              <a:rPr lang="en-US" sz="3600" dirty="0"/>
              <a:t>Project Workflow</a:t>
            </a:r>
          </a:p>
        </p:txBody>
      </p:sp>
      <p:pic>
        <p:nvPicPr>
          <p:cNvPr id="6" name="Picture 5">
            <a:extLst>
              <a:ext uri="{FF2B5EF4-FFF2-40B4-BE49-F238E27FC236}">
                <a16:creationId xmlns:a16="http://schemas.microsoft.com/office/drawing/2014/main" id="{C25DF219-4078-57C9-4977-CE25448697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7419" y="273545"/>
            <a:ext cx="2925420" cy="666735"/>
          </a:xfrm>
          <a:prstGeom prst="rect">
            <a:avLst/>
          </a:prstGeom>
        </p:spPr>
      </p:pic>
      <p:sp>
        <p:nvSpPr>
          <p:cNvPr id="8" name="Date Placeholder 7">
            <a:extLst>
              <a:ext uri="{FF2B5EF4-FFF2-40B4-BE49-F238E27FC236}">
                <a16:creationId xmlns:a16="http://schemas.microsoft.com/office/drawing/2014/main" id="{43D09D74-6F9B-92B0-9964-C03C16C7800B}"/>
              </a:ext>
            </a:extLst>
          </p:cNvPr>
          <p:cNvSpPr>
            <a:spLocks noGrp="1"/>
          </p:cNvSpPr>
          <p:nvPr>
            <p:ph type="dt" sz="half" idx="10"/>
          </p:nvPr>
        </p:nvSpPr>
        <p:spPr/>
        <p:txBody>
          <a:bodyPr/>
          <a:lstStyle/>
          <a:p>
            <a:fld id="{EF352739-273F-4728-8B1A-480EEBF683AC}" type="datetime1">
              <a:rPr lang="en-US" smtClean="0"/>
              <a:t>7/6/2025</a:t>
            </a:fld>
            <a:endParaRPr lang="en-US"/>
          </a:p>
        </p:txBody>
      </p:sp>
      <p:sp>
        <p:nvSpPr>
          <p:cNvPr id="9" name="Slide Number Placeholder 8">
            <a:extLst>
              <a:ext uri="{FF2B5EF4-FFF2-40B4-BE49-F238E27FC236}">
                <a16:creationId xmlns:a16="http://schemas.microsoft.com/office/drawing/2014/main" id="{F7596C8E-8B1F-535F-F971-413C1B84CC42}"/>
              </a:ext>
            </a:extLst>
          </p:cNvPr>
          <p:cNvSpPr>
            <a:spLocks noGrp="1"/>
          </p:cNvSpPr>
          <p:nvPr>
            <p:ph type="sldNum" sz="quarter" idx="12"/>
          </p:nvPr>
        </p:nvSpPr>
        <p:spPr/>
        <p:txBody>
          <a:bodyPr/>
          <a:lstStyle/>
          <a:p>
            <a:fld id="{397A11E8-8F25-49C3-8F7D-865FECFDFD18}" type="slidenum">
              <a:rPr lang="en-US" smtClean="0"/>
              <a:t>14</a:t>
            </a:fld>
            <a:endParaRPr lang="en-US"/>
          </a:p>
        </p:txBody>
      </p:sp>
      <p:sp>
        <p:nvSpPr>
          <p:cNvPr id="10" name="Rectangle 9">
            <a:extLst>
              <a:ext uri="{FF2B5EF4-FFF2-40B4-BE49-F238E27FC236}">
                <a16:creationId xmlns:a16="http://schemas.microsoft.com/office/drawing/2014/main" id="{27898A26-4050-B813-BF6F-E4482A534DD8}"/>
              </a:ext>
            </a:extLst>
          </p:cNvPr>
          <p:cNvSpPr/>
          <p:nvPr/>
        </p:nvSpPr>
        <p:spPr>
          <a:xfrm>
            <a:off x="1937316" y="2852304"/>
            <a:ext cx="2684318" cy="115339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Create synthetic dataset</a:t>
            </a:r>
          </a:p>
        </p:txBody>
      </p:sp>
      <p:sp>
        <p:nvSpPr>
          <p:cNvPr id="11" name="Rectangle 10">
            <a:extLst>
              <a:ext uri="{FF2B5EF4-FFF2-40B4-BE49-F238E27FC236}">
                <a16:creationId xmlns:a16="http://schemas.microsoft.com/office/drawing/2014/main" id="{215B1182-CB63-C2D8-F1AF-FC1ABFF14298}"/>
              </a:ext>
            </a:extLst>
          </p:cNvPr>
          <p:cNvSpPr/>
          <p:nvPr/>
        </p:nvSpPr>
        <p:spPr>
          <a:xfrm>
            <a:off x="5253195" y="2847106"/>
            <a:ext cx="2576946" cy="115339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Train it</a:t>
            </a:r>
          </a:p>
        </p:txBody>
      </p:sp>
      <p:sp>
        <p:nvSpPr>
          <p:cNvPr id="12" name="Rectangle 11">
            <a:extLst>
              <a:ext uri="{FF2B5EF4-FFF2-40B4-BE49-F238E27FC236}">
                <a16:creationId xmlns:a16="http://schemas.microsoft.com/office/drawing/2014/main" id="{FE08A0CD-6546-6639-AE71-0B27F05C1BAD}"/>
              </a:ext>
            </a:extLst>
          </p:cNvPr>
          <p:cNvSpPr/>
          <p:nvPr/>
        </p:nvSpPr>
        <p:spPr>
          <a:xfrm>
            <a:off x="8610600" y="2852303"/>
            <a:ext cx="2576946" cy="115339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evaluation</a:t>
            </a:r>
          </a:p>
        </p:txBody>
      </p:sp>
      <p:cxnSp>
        <p:nvCxnSpPr>
          <p:cNvPr id="14" name="Straight Arrow Connector 13">
            <a:extLst>
              <a:ext uri="{FF2B5EF4-FFF2-40B4-BE49-F238E27FC236}">
                <a16:creationId xmlns:a16="http://schemas.microsoft.com/office/drawing/2014/main" id="{568184EB-1E29-DD2D-497C-CF9276287937}"/>
              </a:ext>
            </a:extLst>
          </p:cNvPr>
          <p:cNvCxnSpPr>
            <a:stCxn id="10" idx="3"/>
            <a:endCxn id="11" idx="1"/>
          </p:cNvCxnSpPr>
          <p:nvPr/>
        </p:nvCxnSpPr>
        <p:spPr>
          <a:xfrm flipV="1">
            <a:off x="4621634" y="3423802"/>
            <a:ext cx="631561" cy="519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DA41B4F8-FE48-6BEA-018D-E030264CCAAC}"/>
              </a:ext>
            </a:extLst>
          </p:cNvPr>
          <p:cNvCxnSpPr>
            <a:cxnSpLocks/>
            <a:stCxn id="11" idx="3"/>
            <a:endCxn id="12" idx="1"/>
          </p:cNvCxnSpPr>
          <p:nvPr/>
        </p:nvCxnSpPr>
        <p:spPr>
          <a:xfrm>
            <a:off x="7830141" y="3423802"/>
            <a:ext cx="780459" cy="519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9" name="Rectangle 18">
            <a:extLst>
              <a:ext uri="{FF2B5EF4-FFF2-40B4-BE49-F238E27FC236}">
                <a16:creationId xmlns:a16="http://schemas.microsoft.com/office/drawing/2014/main" id="{FB80A5B6-C8CC-D239-840E-0A9FEEA8DE30}"/>
              </a:ext>
            </a:extLst>
          </p:cNvPr>
          <p:cNvSpPr/>
          <p:nvPr/>
        </p:nvSpPr>
        <p:spPr>
          <a:xfrm>
            <a:off x="6794513" y="5201235"/>
            <a:ext cx="4251024" cy="115339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b="1" dirty="0"/>
          </a:p>
          <a:p>
            <a:pPr algn="ctr"/>
            <a:endParaRPr lang="en-US" b="1" dirty="0"/>
          </a:p>
          <a:p>
            <a:pPr algn="ctr"/>
            <a:endParaRPr lang="en-US" b="1" dirty="0"/>
          </a:p>
          <a:p>
            <a:pPr algn="ctr"/>
            <a:r>
              <a:rPr lang="en-US" sz="2000" b="1" dirty="0"/>
              <a:t>Selected Hyperparameters </a:t>
            </a:r>
            <a:r>
              <a:rPr lang="en-US" sz="2000" dirty="0"/>
              <a:t>values used for training the CNN model after tuning and experimentation.</a:t>
            </a:r>
          </a:p>
          <a:p>
            <a:pPr algn="ctr"/>
            <a:br>
              <a:rPr lang="en-US" sz="2800" dirty="0"/>
            </a:br>
            <a:endParaRPr lang="en-US" sz="2800" dirty="0"/>
          </a:p>
        </p:txBody>
      </p:sp>
      <p:cxnSp>
        <p:nvCxnSpPr>
          <p:cNvPr id="21" name="Straight Arrow Connector 20">
            <a:extLst>
              <a:ext uri="{FF2B5EF4-FFF2-40B4-BE49-F238E27FC236}">
                <a16:creationId xmlns:a16="http://schemas.microsoft.com/office/drawing/2014/main" id="{56120792-CF3C-0E7A-3435-ADED5EC2F18B}"/>
              </a:ext>
            </a:extLst>
          </p:cNvPr>
          <p:cNvCxnSpPr>
            <a:cxnSpLocks/>
            <a:stCxn id="12" idx="2"/>
            <a:endCxn id="19" idx="0"/>
          </p:cNvCxnSpPr>
          <p:nvPr/>
        </p:nvCxnSpPr>
        <p:spPr>
          <a:xfrm flipH="1">
            <a:off x="8920025" y="4005694"/>
            <a:ext cx="979048" cy="119554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03345DD3-66CF-E5BD-706B-569EDB94D7E6}"/>
              </a:ext>
            </a:extLst>
          </p:cNvPr>
          <p:cNvCxnSpPr>
            <a:cxnSpLocks/>
            <a:endCxn id="11" idx="2"/>
          </p:cNvCxnSpPr>
          <p:nvPr/>
        </p:nvCxnSpPr>
        <p:spPr>
          <a:xfrm flipH="1" flipV="1">
            <a:off x="6541668" y="4000497"/>
            <a:ext cx="1791841" cy="120073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1" name="Rectangle 30">
            <a:extLst>
              <a:ext uri="{FF2B5EF4-FFF2-40B4-BE49-F238E27FC236}">
                <a16:creationId xmlns:a16="http://schemas.microsoft.com/office/drawing/2014/main" id="{748E5365-4757-8364-A038-40BAB76EF3C0}"/>
              </a:ext>
            </a:extLst>
          </p:cNvPr>
          <p:cNvSpPr/>
          <p:nvPr/>
        </p:nvSpPr>
        <p:spPr>
          <a:xfrm>
            <a:off x="2241553" y="5182337"/>
            <a:ext cx="3296220" cy="128587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t>Synthetic Data Generation </a:t>
            </a:r>
            <a:r>
              <a:rPr lang="en-US" sz="2000" dirty="0"/>
              <a:t>– Empirical Trial-and-Error Process</a:t>
            </a:r>
          </a:p>
        </p:txBody>
      </p:sp>
      <p:cxnSp>
        <p:nvCxnSpPr>
          <p:cNvPr id="32" name="Straight Arrow Connector 31">
            <a:extLst>
              <a:ext uri="{FF2B5EF4-FFF2-40B4-BE49-F238E27FC236}">
                <a16:creationId xmlns:a16="http://schemas.microsoft.com/office/drawing/2014/main" id="{EC1CB588-54A5-6356-872D-B8AE4B720034}"/>
              </a:ext>
            </a:extLst>
          </p:cNvPr>
          <p:cNvCxnSpPr>
            <a:cxnSpLocks/>
            <a:stCxn id="12" idx="2"/>
            <a:endCxn id="31" idx="0"/>
          </p:cNvCxnSpPr>
          <p:nvPr/>
        </p:nvCxnSpPr>
        <p:spPr>
          <a:xfrm flipH="1">
            <a:off x="3889663" y="4005694"/>
            <a:ext cx="6009410" cy="117664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6" name="Straight Arrow Connector 35">
            <a:extLst>
              <a:ext uri="{FF2B5EF4-FFF2-40B4-BE49-F238E27FC236}">
                <a16:creationId xmlns:a16="http://schemas.microsoft.com/office/drawing/2014/main" id="{22BFB4A5-D105-CD3D-3035-1072CA0E3B53}"/>
              </a:ext>
            </a:extLst>
          </p:cNvPr>
          <p:cNvCxnSpPr>
            <a:cxnSpLocks/>
          </p:cNvCxnSpPr>
          <p:nvPr/>
        </p:nvCxnSpPr>
        <p:spPr>
          <a:xfrm flipH="1" flipV="1">
            <a:off x="2971212" y="4000497"/>
            <a:ext cx="610188" cy="119691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3921800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63A3CB-4708-D7CC-00CE-5C524B3CD0D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651CADD-0CC1-67A8-0144-A7234DDD0517}"/>
              </a:ext>
            </a:extLst>
          </p:cNvPr>
          <p:cNvSpPr>
            <a:spLocks noGrp="1"/>
          </p:cNvSpPr>
          <p:nvPr>
            <p:ph type="title"/>
          </p:nvPr>
        </p:nvSpPr>
        <p:spPr>
          <a:xfrm>
            <a:off x="3840585" y="421850"/>
            <a:ext cx="6702725" cy="575154"/>
          </a:xfrm>
        </p:spPr>
        <p:txBody>
          <a:bodyPr>
            <a:normAutofit fontScale="90000"/>
          </a:bodyPr>
          <a:lstStyle/>
          <a:p>
            <a:r>
              <a:rPr lang="en-US" b="1" dirty="0">
                <a:cs typeface="Open Sans Hebrew" panose="00000500000000000000" pitchFamily="2" charset="-79"/>
              </a:rPr>
              <a:t>Results &amp; Conclusions</a:t>
            </a:r>
            <a:br>
              <a:rPr lang="en-US" b="1" u="sng" dirty="0"/>
            </a:br>
            <a:endParaRPr lang="en-US" dirty="0"/>
          </a:p>
        </p:txBody>
      </p:sp>
      <p:sp>
        <p:nvSpPr>
          <p:cNvPr id="5" name="Content Placeholder 4">
            <a:extLst>
              <a:ext uri="{FF2B5EF4-FFF2-40B4-BE49-F238E27FC236}">
                <a16:creationId xmlns:a16="http://schemas.microsoft.com/office/drawing/2014/main" id="{E62E1C1E-358F-9933-B3C1-DCB7BDA8084E}"/>
              </a:ext>
            </a:extLst>
          </p:cNvPr>
          <p:cNvSpPr>
            <a:spLocks noGrp="1"/>
          </p:cNvSpPr>
          <p:nvPr>
            <p:ph idx="1"/>
          </p:nvPr>
        </p:nvSpPr>
        <p:spPr>
          <a:xfrm>
            <a:off x="79011" y="1249062"/>
            <a:ext cx="5177417" cy="5107288"/>
          </a:xfrm>
        </p:spPr>
        <p:txBody>
          <a:bodyPr>
            <a:normAutofit/>
          </a:bodyPr>
          <a:lstStyle/>
          <a:p>
            <a:pPr marL="0" lvl="0" indent="0" defTabSz="2519995">
              <a:lnSpc>
                <a:spcPct val="100000"/>
              </a:lnSpc>
              <a:spcBef>
                <a:spcPts val="0"/>
              </a:spcBef>
              <a:buNone/>
              <a:defRPr/>
            </a:pPr>
            <a:r>
              <a:rPr lang="en-US" b="1" u="sng" dirty="0"/>
              <a:t>Peak Validation Performance</a:t>
            </a:r>
            <a:br>
              <a:rPr lang="en-US" dirty="0"/>
            </a:br>
            <a:r>
              <a:rPr lang="en-US" dirty="0"/>
              <a:t>After extensive hyperparameter</a:t>
            </a:r>
          </a:p>
          <a:p>
            <a:pPr marL="0" lvl="0" indent="0" defTabSz="2519995">
              <a:lnSpc>
                <a:spcPct val="100000"/>
              </a:lnSpc>
              <a:spcBef>
                <a:spcPts val="0"/>
              </a:spcBef>
              <a:buNone/>
              <a:defRPr/>
            </a:pPr>
            <a:r>
              <a:rPr lang="en-US" dirty="0"/>
              <a:t>tuning and repeated training runs,</a:t>
            </a:r>
          </a:p>
          <a:p>
            <a:pPr marL="0" lvl="0" indent="0" defTabSz="2519995">
              <a:lnSpc>
                <a:spcPct val="100000"/>
              </a:lnSpc>
              <a:spcBef>
                <a:spcPts val="0"/>
              </a:spcBef>
              <a:buNone/>
              <a:defRPr/>
            </a:pPr>
            <a:r>
              <a:rPr lang="en-US" dirty="0"/>
              <a:t>our CNN reached its highest </a:t>
            </a:r>
          </a:p>
          <a:p>
            <a:pPr marL="0" lvl="0" indent="0" defTabSz="2519995">
              <a:lnSpc>
                <a:spcPct val="100000"/>
              </a:lnSpc>
              <a:spcBef>
                <a:spcPts val="0"/>
              </a:spcBef>
              <a:buNone/>
              <a:defRPr/>
            </a:pPr>
            <a:r>
              <a:rPr lang="en-US" dirty="0"/>
              <a:t>validation accuracy at </a:t>
            </a:r>
            <a:r>
              <a:rPr lang="en-US" b="1" dirty="0"/>
              <a:t>90 epochs</a:t>
            </a:r>
            <a:r>
              <a:rPr lang="en-US" dirty="0"/>
              <a:t>,</a:t>
            </a:r>
          </a:p>
          <a:p>
            <a:pPr marL="0" lvl="0" indent="0" defTabSz="2519995">
              <a:lnSpc>
                <a:spcPct val="100000"/>
              </a:lnSpc>
              <a:spcBef>
                <a:spcPts val="0"/>
              </a:spcBef>
              <a:buNone/>
              <a:defRPr/>
            </a:pPr>
            <a:r>
              <a:rPr lang="en-US" dirty="0"/>
              <a:t>with both training and validation</a:t>
            </a:r>
          </a:p>
          <a:p>
            <a:pPr marL="0" lvl="0" indent="0" defTabSz="2519995">
              <a:lnSpc>
                <a:spcPct val="100000"/>
              </a:lnSpc>
              <a:spcBef>
                <a:spcPts val="0"/>
              </a:spcBef>
              <a:buNone/>
              <a:defRPr/>
            </a:pPr>
            <a:r>
              <a:rPr lang="en-US" dirty="0"/>
              <a:t>curves nearly overlapping.</a:t>
            </a:r>
          </a:p>
          <a:p>
            <a:pPr marL="0" lvl="0" indent="0" defTabSz="2519995">
              <a:lnSpc>
                <a:spcPct val="100000"/>
              </a:lnSpc>
              <a:spcBef>
                <a:spcPts val="0"/>
              </a:spcBef>
              <a:buNone/>
              <a:defRPr/>
            </a:pPr>
            <a:r>
              <a:rPr lang="en-US" dirty="0"/>
              <a:t>This close alignment indicates</a:t>
            </a:r>
          </a:p>
          <a:p>
            <a:pPr marL="0" lvl="0" indent="0" defTabSz="2519995">
              <a:lnSpc>
                <a:spcPct val="100000"/>
              </a:lnSpc>
              <a:spcBef>
                <a:spcPts val="0"/>
              </a:spcBef>
              <a:buNone/>
              <a:defRPr/>
            </a:pPr>
            <a:r>
              <a:rPr lang="en-US" dirty="0"/>
              <a:t>excellent generalization and minima overfitting.</a:t>
            </a:r>
            <a:endParaRPr lang="en-US" b="1" u="sng" dirty="0"/>
          </a:p>
          <a:p>
            <a:pPr algn="l"/>
            <a:endParaRPr lang="en-US" dirty="0"/>
          </a:p>
        </p:txBody>
      </p:sp>
      <p:pic>
        <p:nvPicPr>
          <p:cNvPr id="6" name="Picture 5">
            <a:extLst>
              <a:ext uri="{FF2B5EF4-FFF2-40B4-BE49-F238E27FC236}">
                <a16:creationId xmlns:a16="http://schemas.microsoft.com/office/drawing/2014/main" id="{116EC0B7-F847-4C24-D0C5-E97AFA178D8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7419" y="273545"/>
            <a:ext cx="2925420" cy="666735"/>
          </a:xfrm>
          <a:prstGeom prst="rect">
            <a:avLst/>
          </a:prstGeom>
        </p:spPr>
      </p:pic>
      <p:sp>
        <p:nvSpPr>
          <p:cNvPr id="8" name="Date Placeholder 7">
            <a:extLst>
              <a:ext uri="{FF2B5EF4-FFF2-40B4-BE49-F238E27FC236}">
                <a16:creationId xmlns:a16="http://schemas.microsoft.com/office/drawing/2014/main" id="{52DC6099-4F5D-AB44-AF56-B7839FC680AD}"/>
              </a:ext>
            </a:extLst>
          </p:cNvPr>
          <p:cNvSpPr>
            <a:spLocks noGrp="1"/>
          </p:cNvSpPr>
          <p:nvPr>
            <p:ph type="dt" sz="half" idx="10"/>
          </p:nvPr>
        </p:nvSpPr>
        <p:spPr/>
        <p:txBody>
          <a:bodyPr/>
          <a:lstStyle/>
          <a:p>
            <a:fld id="{EF352739-273F-4728-8B1A-480EEBF683AC}" type="datetime1">
              <a:rPr lang="en-US" smtClean="0"/>
              <a:t>7/6/2025</a:t>
            </a:fld>
            <a:endParaRPr lang="en-US"/>
          </a:p>
        </p:txBody>
      </p:sp>
      <p:sp>
        <p:nvSpPr>
          <p:cNvPr id="9" name="Slide Number Placeholder 8">
            <a:extLst>
              <a:ext uri="{FF2B5EF4-FFF2-40B4-BE49-F238E27FC236}">
                <a16:creationId xmlns:a16="http://schemas.microsoft.com/office/drawing/2014/main" id="{85247A4B-E8EE-2C3E-E572-C4ED209E476D}"/>
              </a:ext>
            </a:extLst>
          </p:cNvPr>
          <p:cNvSpPr>
            <a:spLocks noGrp="1"/>
          </p:cNvSpPr>
          <p:nvPr>
            <p:ph type="sldNum" sz="quarter" idx="12"/>
          </p:nvPr>
        </p:nvSpPr>
        <p:spPr/>
        <p:txBody>
          <a:bodyPr/>
          <a:lstStyle/>
          <a:p>
            <a:fld id="{397A11E8-8F25-49C3-8F7D-865FECFDFD18}" type="slidenum">
              <a:rPr lang="en-US" smtClean="0"/>
              <a:t>15</a:t>
            </a:fld>
            <a:endParaRPr lang="en-US"/>
          </a:p>
        </p:txBody>
      </p:sp>
      <p:pic>
        <p:nvPicPr>
          <p:cNvPr id="11" name="תמונה 10">
            <a:extLst>
              <a:ext uri="{FF2B5EF4-FFF2-40B4-BE49-F238E27FC236}">
                <a16:creationId xmlns:a16="http://schemas.microsoft.com/office/drawing/2014/main" id="{909B8F55-1F4F-7EA6-0517-6C750DF3979A}"/>
              </a:ext>
            </a:extLst>
          </p:cNvPr>
          <p:cNvPicPr>
            <a:picLocks noChangeAspect="1"/>
          </p:cNvPicPr>
          <p:nvPr/>
        </p:nvPicPr>
        <p:blipFill>
          <a:blip r:embed="rId3"/>
          <a:stretch>
            <a:fillRect/>
          </a:stretch>
        </p:blipFill>
        <p:spPr>
          <a:xfrm>
            <a:off x="5139296" y="796163"/>
            <a:ext cx="7052704" cy="6061837"/>
          </a:xfrm>
          <a:prstGeom prst="rect">
            <a:avLst/>
          </a:prstGeom>
        </p:spPr>
      </p:pic>
    </p:spTree>
    <p:extLst>
      <p:ext uri="{BB962C8B-B14F-4D97-AF65-F5344CB8AC3E}">
        <p14:creationId xmlns:p14="http://schemas.microsoft.com/office/powerpoint/2010/main" val="1585380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AB5DBB-99D7-6DE9-D39A-006F9A6B944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F9ECABB-9939-D443-1476-571AB71F5757}"/>
              </a:ext>
            </a:extLst>
          </p:cNvPr>
          <p:cNvSpPr>
            <a:spLocks noGrp="1"/>
          </p:cNvSpPr>
          <p:nvPr>
            <p:ph type="title"/>
          </p:nvPr>
        </p:nvSpPr>
        <p:spPr>
          <a:xfrm>
            <a:off x="3435339" y="365126"/>
            <a:ext cx="6702725" cy="575154"/>
          </a:xfrm>
        </p:spPr>
        <p:txBody>
          <a:bodyPr>
            <a:normAutofit fontScale="90000"/>
          </a:bodyPr>
          <a:lstStyle/>
          <a:p>
            <a:r>
              <a:rPr lang="en-US" b="1" dirty="0">
                <a:cs typeface="Open Sans Hebrew" panose="00000500000000000000" pitchFamily="2" charset="-79"/>
              </a:rPr>
              <a:t>Results &amp; Conclusions</a:t>
            </a:r>
            <a:br>
              <a:rPr lang="en-US" b="1" u="sng" dirty="0"/>
            </a:br>
            <a:endParaRPr lang="en-US" dirty="0"/>
          </a:p>
        </p:txBody>
      </p:sp>
      <p:sp>
        <p:nvSpPr>
          <p:cNvPr id="5" name="Content Placeholder 4">
            <a:extLst>
              <a:ext uri="{FF2B5EF4-FFF2-40B4-BE49-F238E27FC236}">
                <a16:creationId xmlns:a16="http://schemas.microsoft.com/office/drawing/2014/main" id="{A39DC8B8-908C-6ACF-8422-0EEA97481A0D}"/>
              </a:ext>
            </a:extLst>
          </p:cNvPr>
          <p:cNvSpPr>
            <a:spLocks noGrp="1"/>
          </p:cNvSpPr>
          <p:nvPr>
            <p:ph idx="1"/>
          </p:nvPr>
        </p:nvSpPr>
        <p:spPr>
          <a:xfrm>
            <a:off x="114300" y="1069675"/>
            <a:ext cx="4527765" cy="5107288"/>
          </a:xfrm>
        </p:spPr>
        <p:txBody>
          <a:bodyPr>
            <a:normAutofit fontScale="92500" lnSpcReduction="10000"/>
          </a:bodyPr>
          <a:lstStyle/>
          <a:p>
            <a:pPr marL="0" indent="0">
              <a:buNone/>
            </a:pPr>
            <a:r>
              <a:rPr lang="en-US" b="1" u="sng" dirty="0"/>
              <a:t>Confusion Matrix</a:t>
            </a:r>
            <a:r>
              <a:rPr lang="en-US" dirty="0"/>
              <a:t> </a:t>
            </a:r>
          </a:p>
          <a:p>
            <a:r>
              <a:rPr lang="en-US" sz="2400" dirty="0"/>
              <a:t>The confusion matrix provides a visual representation of the model’s classification performance, indicating how well it distinguishes between the different classes.</a:t>
            </a:r>
          </a:p>
          <a:p>
            <a:r>
              <a:rPr lang="en-US" sz="2600" dirty="0"/>
              <a:t>The confusion matrix demonstrates the model’s high classification performance while also revealing where and why errors occur. It helps us understand which classes are more likely to be confused and guides improvements in model design.</a:t>
            </a:r>
            <a:br>
              <a:rPr lang="en-US" dirty="0"/>
            </a:br>
            <a:endParaRPr lang="en-US" sz="2400" dirty="0"/>
          </a:p>
          <a:p>
            <a:pPr marL="0" indent="0">
              <a:buNone/>
            </a:pPr>
            <a:endParaRPr lang="en-US" dirty="0"/>
          </a:p>
        </p:txBody>
      </p:sp>
      <p:pic>
        <p:nvPicPr>
          <p:cNvPr id="6" name="Picture 5">
            <a:extLst>
              <a:ext uri="{FF2B5EF4-FFF2-40B4-BE49-F238E27FC236}">
                <a16:creationId xmlns:a16="http://schemas.microsoft.com/office/drawing/2014/main" id="{AD94084E-55C4-A4DA-AFB5-A9B51D5B45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7419" y="273545"/>
            <a:ext cx="2925420" cy="666735"/>
          </a:xfrm>
          <a:prstGeom prst="rect">
            <a:avLst/>
          </a:prstGeom>
        </p:spPr>
      </p:pic>
      <p:sp>
        <p:nvSpPr>
          <p:cNvPr id="8" name="Date Placeholder 7">
            <a:extLst>
              <a:ext uri="{FF2B5EF4-FFF2-40B4-BE49-F238E27FC236}">
                <a16:creationId xmlns:a16="http://schemas.microsoft.com/office/drawing/2014/main" id="{A240E5A6-822A-A736-879C-36B6E5533AB9}"/>
              </a:ext>
            </a:extLst>
          </p:cNvPr>
          <p:cNvSpPr>
            <a:spLocks noGrp="1"/>
          </p:cNvSpPr>
          <p:nvPr>
            <p:ph type="dt" sz="half" idx="10"/>
          </p:nvPr>
        </p:nvSpPr>
        <p:spPr/>
        <p:txBody>
          <a:bodyPr/>
          <a:lstStyle/>
          <a:p>
            <a:fld id="{EF352739-273F-4728-8B1A-480EEBF683AC}" type="datetime1">
              <a:rPr lang="en-US" smtClean="0"/>
              <a:t>7/6/2025</a:t>
            </a:fld>
            <a:endParaRPr lang="en-US"/>
          </a:p>
        </p:txBody>
      </p:sp>
      <p:sp>
        <p:nvSpPr>
          <p:cNvPr id="9" name="Slide Number Placeholder 8">
            <a:extLst>
              <a:ext uri="{FF2B5EF4-FFF2-40B4-BE49-F238E27FC236}">
                <a16:creationId xmlns:a16="http://schemas.microsoft.com/office/drawing/2014/main" id="{FCE79B92-2C1E-67D3-8F28-A288615A983B}"/>
              </a:ext>
            </a:extLst>
          </p:cNvPr>
          <p:cNvSpPr>
            <a:spLocks noGrp="1"/>
          </p:cNvSpPr>
          <p:nvPr>
            <p:ph type="sldNum" sz="quarter" idx="12"/>
          </p:nvPr>
        </p:nvSpPr>
        <p:spPr/>
        <p:txBody>
          <a:bodyPr/>
          <a:lstStyle/>
          <a:p>
            <a:fld id="{397A11E8-8F25-49C3-8F7D-865FECFDFD18}" type="slidenum">
              <a:rPr lang="en-US" smtClean="0"/>
              <a:t>16</a:t>
            </a:fld>
            <a:endParaRPr lang="en-US"/>
          </a:p>
        </p:txBody>
      </p:sp>
      <p:pic>
        <p:nvPicPr>
          <p:cNvPr id="2" name="תמונה 1">
            <a:extLst>
              <a:ext uri="{FF2B5EF4-FFF2-40B4-BE49-F238E27FC236}">
                <a16:creationId xmlns:a16="http://schemas.microsoft.com/office/drawing/2014/main" id="{C91911EA-B428-5022-5D00-B1417D3C1EB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2065" y="681037"/>
            <a:ext cx="7549935" cy="6040438"/>
          </a:xfrm>
          <a:prstGeom prst="rect">
            <a:avLst/>
          </a:prstGeom>
          <a:noFill/>
          <a:ln>
            <a:noFill/>
          </a:ln>
        </p:spPr>
      </p:pic>
    </p:spTree>
    <p:extLst>
      <p:ext uri="{BB962C8B-B14F-4D97-AF65-F5344CB8AC3E}">
        <p14:creationId xmlns:p14="http://schemas.microsoft.com/office/powerpoint/2010/main" val="10705777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6BADBA-F49F-9C40-0FCD-D23B0DF9646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184D998-0975-255F-851B-AFBB2EDCFD59}"/>
              </a:ext>
            </a:extLst>
          </p:cNvPr>
          <p:cNvSpPr>
            <a:spLocks noGrp="1"/>
          </p:cNvSpPr>
          <p:nvPr>
            <p:ph type="title"/>
          </p:nvPr>
        </p:nvSpPr>
        <p:spPr>
          <a:xfrm>
            <a:off x="3279475" y="356745"/>
            <a:ext cx="6702725" cy="575154"/>
          </a:xfrm>
        </p:spPr>
        <p:txBody>
          <a:bodyPr>
            <a:normAutofit fontScale="90000"/>
          </a:bodyPr>
          <a:lstStyle/>
          <a:p>
            <a:r>
              <a:rPr lang="en-US" b="1" dirty="0">
                <a:cs typeface="Open Sans Hebrew" panose="00000500000000000000" pitchFamily="2" charset="-79"/>
              </a:rPr>
              <a:t>Results &amp; Conclusions</a:t>
            </a:r>
            <a:br>
              <a:rPr lang="en-US" b="1" u="sng" dirty="0"/>
            </a:br>
            <a:endParaRPr lang="en-US" dirty="0"/>
          </a:p>
        </p:txBody>
      </p:sp>
      <p:sp>
        <p:nvSpPr>
          <p:cNvPr id="5" name="Content Placeholder 4">
            <a:extLst>
              <a:ext uri="{FF2B5EF4-FFF2-40B4-BE49-F238E27FC236}">
                <a16:creationId xmlns:a16="http://schemas.microsoft.com/office/drawing/2014/main" id="{C08C826F-46DC-9120-0DAC-DCE75FADD5C3}"/>
              </a:ext>
            </a:extLst>
          </p:cNvPr>
          <p:cNvSpPr>
            <a:spLocks noGrp="1"/>
          </p:cNvSpPr>
          <p:nvPr>
            <p:ph idx="1"/>
          </p:nvPr>
        </p:nvSpPr>
        <p:spPr>
          <a:xfrm>
            <a:off x="1035627" y="907825"/>
            <a:ext cx="10515600" cy="816223"/>
          </a:xfrm>
        </p:spPr>
        <p:txBody>
          <a:bodyPr>
            <a:normAutofit/>
          </a:bodyPr>
          <a:lstStyle/>
          <a:p>
            <a:pPr marL="0" indent="0">
              <a:buNone/>
            </a:pPr>
            <a:r>
              <a:rPr lang="en-US" b="1" u="sng" dirty="0"/>
              <a:t>CNN Validation Accuracy Across Datasets with Fixed SNR Levels</a:t>
            </a:r>
          </a:p>
          <a:p>
            <a:pPr marL="0" indent="0">
              <a:buNone/>
            </a:pPr>
            <a:endParaRPr lang="en-US" dirty="0"/>
          </a:p>
          <a:p>
            <a:pPr algn="l"/>
            <a:endParaRPr lang="en-US" dirty="0"/>
          </a:p>
        </p:txBody>
      </p:sp>
      <p:pic>
        <p:nvPicPr>
          <p:cNvPr id="6" name="Picture 5">
            <a:extLst>
              <a:ext uri="{FF2B5EF4-FFF2-40B4-BE49-F238E27FC236}">
                <a16:creationId xmlns:a16="http://schemas.microsoft.com/office/drawing/2014/main" id="{35049AA1-DB08-924C-F7F6-0AB4F0D7385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7419" y="273545"/>
            <a:ext cx="2925420" cy="666735"/>
          </a:xfrm>
          <a:prstGeom prst="rect">
            <a:avLst/>
          </a:prstGeom>
        </p:spPr>
      </p:pic>
      <p:sp>
        <p:nvSpPr>
          <p:cNvPr id="8" name="Date Placeholder 7">
            <a:extLst>
              <a:ext uri="{FF2B5EF4-FFF2-40B4-BE49-F238E27FC236}">
                <a16:creationId xmlns:a16="http://schemas.microsoft.com/office/drawing/2014/main" id="{D309FC9B-1D53-35BC-AF7B-F6F3D035B6A2}"/>
              </a:ext>
            </a:extLst>
          </p:cNvPr>
          <p:cNvSpPr>
            <a:spLocks noGrp="1"/>
          </p:cNvSpPr>
          <p:nvPr>
            <p:ph type="dt" sz="half" idx="10"/>
          </p:nvPr>
        </p:nvSpPr>
        <p:spPr/>
        <p:txBody>
          <a:bodyPr/>
          <a:lstStyle/>
          <a:p>
            <a:fld id="{EF352739-273F-4728-8B1A-480EEBF683AC}" type="datetime1">
              <a:rPr lang="en-US" smtClean="0"/>
              <a:t>7/6/2025</a:t>
            </a:fld>
            <a:endParaRPr lang="en-US" dirty="0"/>
          </a:p>
        </p:txBody>
      </p:sp>
      <p:sp>
        <p:nvSpPr>
          <p:cNvPr id="9" name="Slide Number Placeholder 8">
            <a:extLst>
              <a:ext uri="{FF2B5EF4-FFF2-40B4-BE49-F238E27FC236}">
                <a16:creationId xmlns:a16="http://schemas.microsoft.com/office/drawing/2014/main" id="{B6B0D91E-044A-1FB3-F6CA-486E67B2A95D}"/>
              </a:ext>
            </a:extLst>
          </p:cNvPr>
          <p:cNvSpPr>
            <a:spLocks noGrp="1"/>
          </p:cNvSpPr>
          <p:nvPr>
            <p:ph type="sldNum" sz="quarter" idx="12"/>
          </p:nvPr>
        </p:nvSpPr>
        <p:spPr/>
        <p:txBody>
          <a:bodyPr/>
          <a:lstStyle/>
          <a:p>
            <a:fld id="{397A11E8-8F25-49C3-8F7D-865FECFDFD18}" type="slidenum">
              <a:rPr lang="en-US" smtClean="0"/>
              <a:t>17</a:t>
            </a:fld>
            <a:endParaRPr lang="en-US"/>
          </a:p>
        </p:txBody>
      </p:sp>
      <p:pic>
        <p:nvPicPr>
          <p:cNvPr id="2" name="תמונה 1" descr="תמונה שמכילה טקסט, צילום מסך, קו, תרשים&#10;&#10;תוכן שנוצר על-ידי בינה מלאכותית עשוי להיות שגוי.">
            <a:extLst>
              <a:ext uri="{FF2B5EF4-FFF2-40B4-BE49-F238E27FC236}">
                <a16:creationId xmlns:a16="http://schemas.microsoft.com/office/drawing/2014/main" id="{9B85A615-20B9-DD2B-51D9-07ECC3703487}"/>
              </a:ext>
            </a:extLst>
          </p:cNvPr>
          <p:cNvPicPr>
            <a:picLocks noChangeAspect="1"/>
          </p:cNvPicPr>
          <p:nvPr/>
        </p:nvPicPr>
        <p:blipFill>
          <a:blip r:embed="rId3"/>
          <a:srcRect l="8795" t="6532" r="9663" b="3541"/>
          <a:stretch/>
        </p:blipFill>
        <p:spPr>
          <a:xfrm>
            <a:off x="1662545" y="1411681"/>
            <a:ext cx="8750746" cy="4446540"/>
          </a:xfrm>
          <a:prstGeom prst="rect">
            <a:avLst/>
          </a:prstGeom>
        </p:spPr>
      </p:pic>
      <p:sp>
        <p:nvSpPr>
          <p:cNvPr id="10" name="תיבת טקסט 9">
            <a:extLst>
              <a:ext uri="{FF2B5EF4-FFF2-40B4-BE49-F238E27FC236}">
                <a16:creationId xmlns:a16="http://schemas.microsoft.com/office/drawing/2014/main" id="{63DDE29B-563B-D373-96AA-B287AB62CA27}"/>
              </a:ext>
            </a:extLst>
          </p:cNvPr>
          <p:cNvSpPr txBox="1"/>
          <p:nvPr/>
        </p:nvSpPr>
        <p:spPr>
          <a:xfrm>
            <a:off x="1976135" y="5921256"/>
            <a:ext cx="8634583" cy="1600438"/>
          </a:xfrm>
          <a:prstGeom prst="rect">
            <a:avLst/>
          </a:prstGeom>
          <a:noFill/>
        </p:spPr>
        <p:txBody>
          <a:bodyPr wrap="square" rtlCol="1">
            <a:spAutoFit/>
          </a:bodyPr>
          <a:lstStyle/>
          <a:p>
            <a:r>
              <a:rPr lang="en-US" sz="2400" dirty="0"/>
              <a:t>The accuracy curve demonstrates that our classifier exceeds 90 % once the SNR reaches 15 dB, and climbs to 97 % at 24 dB and above.</a:t>
            </a:r>
            <a:br>
              <a:rPr lang="en-US" sz="3200" b="1" dirty="0">
                <a:cs typeface="Open Sans Hebrew" panose="00000500000000000000" pitchFamily="2" charset="-79"/>
              </a:rPr>
            </a:br>
            <a:endParaRPr lang="en-US" sz="3200" b="1" dirty="0">
              <a:cs typeface="Open Sans Hebrew" panose="00000500000000000000" pitchFamily="2" charset="-79"/>
            </a:endParaRPr>
          </a:p>
          <a:p>
            <a:endParaRPr lang="he-IL" dirty="0"/>
          </a:p>
        </p:txBody>
      </p:sp>
    </p:spTree>
    <p:extLst>
      <p:ext uri="{BB962C8B-B14F-4D97-AF65-F5344CB8AC3E}">
        <p14:creationId xmlns:p14="http://schemas.microsoft.com/office/powerpoint/2010/main" val="21290081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2D2653-C75C-FC5B-9B74-814AF3A6D47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5BFB241-A965-B734-53AD-0BCE12F3F8E0}"/>
              </a:ext>
            </a:extLst>
          </p:cNvPr>
          <p:cNvSpPr>
            <a:spLocks noGrp="1"/>
          </p:cNvSpPr>
          <p:nvPr>
            <p:ph type="title"/>
          </p:nvPr>
        </p:nvSpPr>
        <p:spPr>
          <a:xfrm>
            <a:off x="3192839" y="165152"/>
            <a:ext cx="8198844" cy="1405053"/>
          </a:xfrm>
        </p:spPr>
        <p:txBody>
          <a:bodyPr>
            <a:noAutofit/>
          </a:bodyPr>
          <a:lstStyle/>
          <a:p>
            <a:r>
              <a:rPr lang="en-US" sz="3200" b="1" i="0" u="sng" strike="noStrike" dirty="0">
                <a:solidFill>
                  <a:srgbClr val="000000"/>
                </a:solidFill>
                <a:effectLst/>
              </a:rPr>
              <a:t>Summary Conclusions: </a:t>
            </a:r>
            <a:br>
              <a:rPr lang="he-IL" sz="3200" b="1" i="0" u="sng" strike="noStrike" dirty="0">
                <a:solidFill>
                  <a:srgbClr val="000000"/>
                </a:solidFill>
                <a:effectLst/>
              </a:rPr>
            </a:br>
            <a:r>
              <a:rPr lang="en-US" sz="3200" b="1" i="0" u="sng" strike="noStrike" dirty="0">
                <a:solidFill>
                  <a:srgbClr val="000000"/>
                </a:solidFill>
                <a:effectLst/>
              </a:rPr>
              <a:t>Model Strengths and Practical Contributions</a:t>
            </a:r>
            <a:br>
              <a:rPr lang="en-US" sz="3200" b="1" i="0" u="sng" strike="noStrike" dirty="0">
                <a:solidFill>
                  <a:srgbClr val="000000"/>
                </a:solidFill>
                <a:effectLst/>
              </a:rPr>
            </a:br>
            <a:endParaRPr lang="en-US" sz="3200" u="sng" dirty="0"/>
          </a:p>
        </p:txBody>
      </p:sp>
      <p:sp>
        <p:nvSpPr>
          <p:cNvPr id="5" name="Content Placeholder 4">
            <a:extLst>
              <a:ext uri="{FF2B5EF4-FFF2-40B4-BE49-F238E27FC236}">
                <a16:creationId xmlns:a16="http://schemas.microsoft.com/office/drawing/2014/main" id="{D3AB5220-ADF7-F7F4-E29A-507BC1580D4C}"/>
              </a:ext>
            </a:extLst>
          </p:cNvPr>
          <p:cNvSpPr>
            <a:spLocks noGrp="1"/>
          </p:cNvSpPr>
          <p:nvPr>
            <p:ph idx="1"/>
          </p:nvPr>
        </p:nvSpPr>
        <p:spPr>
          <a:xfrm>
            <a:off x="533868" y="883033"/>
            <a:ext cx="10515600" cy="5107288"/>
          </a:xfrm>
        </p:spPr>
        <p:txBody>
          <a:bodyPr/>
          <a:lstStyle/>
          <a:p>
            <a:pPr marL="0" indent="0">
              <a:buNone/>
            </a:pPr>
            <a:endParaRPr lang="en-US" dirty="0"/>
          </a:p>
          <a:p>
            <a:pPr marL="0" indent="0">
              <a:buNone/>
            </a:pPr>
            <a:r>
              <a:rPr lang="en-US" sz="3600" dirty="0"/>
              <a:t>Model Robustness to Real Noise &amp; Data</a:t>
            </a:r>
            <a:endParaRPr lang="en-US" dirty="0"/>
          </a:p>
          <a:p>
            <a:pPr>
              <a:spcAft>
                <a:spcPts val="1000"/>
              </a:spcAft>
              <a:defRPr sz="1800"/>
            </a:pPr>
            <a:r>
              <a:rPr lang="en-US" sz="2400" dirty="0"/>
              <a:t>Demonstrates strong model robustness across a wide range of SNR levels, including challenging noise conditions.</a:t>
            </a:r>
          </a:p>
          <a:p>
            <a:pPr>
              <a:spcAft>
                <a:spcPts val="1000"/>
              </a:spcAft>
              <a:defRPr sz="1800"/>
            </a:pPr>
            <a:r>
              <a:rPr lang="en-US" sz="2400" dirty="0"/>
              <a:t>Advanced augmentation methods — such as time-masking, affine transformations, and variable SNR noise — were applied to further enhance robustness to signal variability.</a:t>
            </a:r>
          </a:p>
          <a:p>
            <a:pPr>
              <a:spcAft>
                <a:spcPts val="1000"/>
              </a:spcAft>
              <a:defRPr sz="1800"/>
            </a:pPr>
            <a:r>
              <a:rPr lang="en-US" sz="2400" dirty="0"/>
              <a:t>The synthetic data was designed to be not only realistic, but also more diverse and noisier than real-world data, exposing the model to harsher conditions and improving its resilience to extreme scenarios.</a:t>
            </a:r>
          </a:p>
          <a:p>
            <a:pPr marL="0" indent="0">
              <a:buNone/>
            </a:pPr>
            <a:endParaRPr lang="en-US" dirty="0"/>
          </a:p>
        </p:txBody>
      </p:sp>
      <p:pic>
        <p:nvPicPr>
          <p:cNvPr id="6" name="Picture 5">
            <a:extLst>
              <a:ext uri="{FF2B5EF4-FFF2-40B4-BE49-F238E27FC236}">
                <a16:creationId xmlns:a16="http://schemas.microsoft.com/office/drawing/2014/main" id="{2B3452FB-74A2-E116-B192-414F512BEEC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7419" y="273545"/>
            <a:ext cx="2925420" cy="666735"/>
          </a:xfrm>
          <a:prstGeom prst="rect">
            <a:avLst/>
          </a:prstGeom>
        </p:spPr>
      </p:pic>
      <p:sp>
        <p:nvSpPr>
          <p:cNvPr id="8" name="Date Placeholder 7">
            <a:extLst>
              <a:ext uri="{FF2B5EF4-FFF2-40B4-BE49-F238E27FC236}">
                <a16:creationId xmlns:a16="http://schemas.microsoft.com/office/drawing/2014/main" id="{1CE778AB-D412-0448-B8A9-31557F7AC41B}"/>
              </a:ext>
            </a:extLst>
          </p:cNvPr>
          <p:cNvSpPr>
            <a:spLocks noGrp="1"/>
          </p:cNvSpPr>
          <p:nvPr>
            <p:ph type="dt" sz="half" idx="10"/>
          </p:nvPr>
        </p:nvSpPr>
        <p:spPr/>
        <p:txBody>
          <a:bodyPr/>
          <a:lstStyle/>
          <a:p>
            <a:fld id="{EF352739-273F-4728-8B1A-480EEBF683AC}" type="datetime1">
              <a:rPr lang="en-US" smtClean="0"/>
              <a:t>7/6/2025</a:t>
            </a:fld>
            <a:endParaRPr lang="en-US"/>
          </a:p>
        </p:txBody>
      </p:sp>
      <p:sp>
        <p:nvSpPr>
          <p:cNvPr id="9" name="Slide Number Placeholder 8">
            <a:extLst>
              <a:ext uri="{FF2B5EF4-FFF2-40B4-BE49-F238E27FC236}">
                <a16:creationId xmlns:a16="http://schemas.microsoft.com/office/drawing/2014/main" id="{9DF898B1-7417-CD73-006A-B5387D5186A7}"/>
              </a:ext>
            </a:extLst>
          </p:cNvPr>
          <p:cNvSpPr>
            <a:spLocks noGrp="1"/>
          </p:cNvSpPr>
          <p:nvPr>
            <p:ph type="sldNum" sz="quarter" idx="12"/>
          </p:nvPr>
        </p:nvSpPr>
        <p:spPr/>
        <p:txBody>
          <a:bodyPr/>
          <a:lstStyle/>
          <a:p>
            <a:fld id="{397A11E8-8F25-49C3-8F7D-865FECFDFD18}" type="slidenum">
              <a:rPr lang="en-US" smtClean="0"/>
              <a:t>18</a:t>
            </a:fld>
            <a:endParaRPr lang="en-US"/>
          </a:p>
        </p:txBody>
      </p:sp>
    </p:spTree>
    <p:extLst>
      <p:ext uri="{BB962C8B-B14F-4D97-AF65-F5344CB8AC3E}">
        <p14:creationId xmlns:p14="http://schemas.microsoft.com/office/powerpoint/2010/main" val="23525377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CCAB79-FFFF-9D94-9AF6-286F935E5F74}"/>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554D877F-EB48-6429-B2F4-D58CABCE6A7C}"/>
              </a:ext>
            </a:extLst>
          </p:cNvPr>
          <p:cNvSpPr>
            <a:spLocks noGrp="1"/>
          </p:cNvSpPr>
          <p:nvPr>
            <p:ph idx="1"/>
          </p:nvPr>
        </p:nvSpPr>
        <p:spPr>
          <a:xfrm>
            <a:off x="740925" y="759419"/>
            <a:ext cx="10515600" cy="5107288"/>
          </a:xfrm>
        </p:spPr>
        <p:txBody>
          <a:bodyPr/>
          <a:lstStyle/>
          <a:p>
            <a:pPr marL="0" indent="0" algn="ctr">
              <a:buNone/>
            </a:pPr>
            <a:endParaRPr lang="en-US" sz="3600" dirty="0"/>
          </a:p>
          <a:p>
            <a:pPr marL="0" indent="0">
              <a:buNone/>
            </a:pPr>
            <a:r>
              <a:rPr lang="en-US" sz="3600" dirty="0"/>
              <a:t>Reliable Learning &amp; Evaluation</a:t>
            </a:r>
            <a:endParaRPr lang="en-US" dirty="0"/>
          </a:p>
          <a:p>
            <a:pPr>
              <a:spcAft>
                <a:spcPts val="1000"/>
              </a:spcAft>
              <a:defRPr sz="1800"/>
            </a:pPr>
            <a:r>
              <a:rPr lang="en-US" sz="2400" dirty="0"/>
              <a:t>Close alignment between training and validation accuracy curves demonstrates consistent learning and minimal overfitting.</a:t>
            </a:r>
          </a:p>
          <a:p>
            <a:pPr>
              <a:spcAft>
                <a:spcPts val="1000"/>
              </a:spcAft>
              <a:defRPr sz="1800"/>
            </a:pPr>
            <a:r>
              <a:rPr lang="en-US" sz="2400" dirty="0"/>
              <a:t>Evaluation was performed using fixed-SNR datasets, allowing for fine-grained analysis of model robustness.</a:t>
            </a:r>
          </a:p>
          <a:p>
            <a:pPr>
              <a:spcAft>
                <a:spcPts val="1000"/>
              </a:spcAft>
              <a:defRPr sz="1800"/>
            </a:pPr>
            <a:r>
              <a:rPr lang="en-US" sz="2400" dirty="0"/>
              <a:t>Validation relied on a truly unseen dataset, ensuring clean separation from training data and preventing data leakage.</a:t>
            </a:r>
          </a:p>
          <a:p>
            <a:endParaRPr lang="en-US" dirty="0"/>
          </a:p>
        </p:txBody>
      </p:sp>
      <p:pic>
        <p:nvPicPr>
          <p:cNvPr id="6" name="Picture 5">
            <a:extLst>
              <a:ext uri="{FF2B5EF4-FFF2-40B4-BE49-F238E27FC236}">
                <a16:creationId xmlns:a16="http://schemas.microsoft.com/office/drawing/2014/main" id="{0EA5C2C9-BA67-3981-ED70-59C51722D79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7419" y="273545"/>
            <a:ext cx="2925420" cy="666735"/>
          </a:xfrm>
          <a:prstGeom prst="rect">
            <a:avLst/>
          </a:prstGeom>
        </p:spPr>
      </p:pic>
      <p:sp>
        <p:nvSpPr>
          <p:cNvPr id="8" name="Date Placeholder 7">
            <a:extLst>
              <a:ext uri="{FF2B5EF4-FFF2-40B4-BE49-F238E27FC236}">
                <a16:creationId xmlns:a16="http://schemas.microsoft.com/office/drawing/2014/main" id="{EF733C79-AFAE-7711-2C01-941D7D8DE3BA}"/>
              </a:ext>
            </a:extLst>
          </p:cNvPr>
          <p:cNvSpPr>
            <a:spLocks noGrp="1"/>
          </p:cNvSpPr>
          <p:nvPr>
            <p:ph type="dt" sz="half" idx="10"/>
          </p:nvPr>
        </p:nvSpPr>
        <p:spPr/>
        <p:txBody>
          <a:bodyPr/>
          <a:lstStyle/>
          <a:p>
            <a:fld id="{EF352739-273F-4728-8B1A-480EEBF683AC}" type="datetime1">
              <a:rPr lang="en-US" smtClean="0"/>
              <a:t>7/6/2025</a:t>
            </a:fld>
            <a:endParaRPr lang="en-US"/>
          </a:p>
        </p:txBody>
      </p:sp>
      <p:sp>
        <p:nvSpPr>
          <p:cNvPr id="9" name="Slide Number Placeholder 8">
            <a:extLst>
              <a:ext uri="{FF2B5EF4-FFF2-40B4-BE49-F238E27FC236}">
                <a16:creationId xmlns:a16="http://schemas.microsoft.com/office/drawing/2014/main" id="{B6F939B1-AACD-8121-19F4-88733D7604A9}"/>
              </a:ext>
            </a:extLst>
          </p:cNvPr>
          <p:cNvSpPr>
            <a:spLocks noGrp="1"/>
          </p:cNvSpPr>
          <p:nvPr>
            <p:ph type="sldNum" sz="quarter" idx="12"/>
          </p:nvPr>
        </p:nvSpPr>
        <p:spPr/>
        <p:txBody>
          <a:bodyPr/>
          <a:lstStyle/>
          <a:p>
            <a:fld id="{397A11E8-8F25-49C3-8F7D-865FECFDFD18}" type="slidenum">
              <a:rPr lang="en-US" smtClean="0"/>
              <a:t>19</a:t>
            </a:fld>
            <a:endParaRPr lang="en-US"/>
          </a:p>
        </p:txBody>
      </p:sp>
      <p:sp>
        <p:nvSpPr>
          <p:cNvPr id="7" name="Title 3">
            <a:extLst>
              <a:ext uri="{FF2B5EF4-FFF2-40B4-BE49-F238E27FC236}">
                <a16:creationId xmlns:a16="http://schemas.microsoft.com/office/drawing/2014/main" id="{9BC80D03-F2B4-4C4B-C123-C1605B2096F6}"/>
              </a:ext>
            </a:extLst>
          </p:cNvPr>
          <p:cNvSpPr txBox="1">
            <a:spLocks/>
          </p:cNvSpPr>
          <p:nvPr/>
        </p:nvSpPr>
        <p:spPr>
          <a:xfrm>
            <a:off x="3192839" y="165152"/>
            <a:ext cx="8198844" cy="140505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u="sng" dirty="0">
                <a:solidFill>
                  <a:srgbClr val="000000"/>
                </a:solidFill>
              </a:rPr>
              <a:t>Summary Conclusions: </a:t>
            </a:r>
            <a:br>
              <a:rPr lang="he-IL" sz="3200" b="1" u="sng" dirty="0">
                <a:solidFill>
                  <a:srgbClr val="000000"/>
                </a:solidFill>
              </a:rPr>
            </a:br>
            <a:r>
              <a:rPr lang="en-US" sz="3200" b="1" u="sng" dirty="0">
                <a:solidFill>
                  <a:srgbClr val="000000"/>
                </a:solidFill>
              </a:rPr>
              <a:t>Model Strengths and Practical Contributions</a:t>
            </a:r>
            <a:br>
              <a:rPr lang="en-US" sz="3200" b="1" u="sng" dirty="0">
                <a:solidFill>
                  <a:srgbClr val="000000"/>
                </a:solidFill>
              </a:rPr>
            </a:br>
            <a:endParaRPr lang="en-US" sz="3200" u="sng" dirty="0"/>
          </a:p>
        </p:txBody>
      </p:sp>
    </p:spTree>
    <p:extLst>
      <p:ext uri="{BB962C8B-B14F-4D97-AF65-F5344CB8AC3E}">
        <p14:creationId xmlns:p14="http://schemas.microsoft.com/office/powerpoint/2010/main" val="331185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9C87FF-1E76-E2CC-A6C0-56E5FB7211A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F39DA48-62E8-012C-71B8-D330471EF6B7}"/>
              </a:ext>
            </a:extLst>
          </p:cNvPr>
          <p:cNvSpPr>
            <a:spLocks noGrp="1"/>
          </p:cNvSpPr>
          <p:nvPr>
            <p:ph type="title"/>
          </p:nvPr>
        </p:nvSpPr>
        <p:spPr>
          <a:xfrm>
            <a:off x="4213753" y="494521"/>
            <a:ext cx="6702725" cy="575154"/>
          </a:xfrm>
        </p:spPr>
        <p:txBody>
          <a:bodyPr>
            <a:normAutofit fontScale="90000"/>
          </a:bodyPr>
          <a:lstStyle/>
          <a:p>
            <a:r>
              <a:rPr lang="en-US" b="1" dirty="0"/>
              <a:t>Motivation</a:t>
            </a:r>
            <a:br>
              <a:rPr lang="en-US" b="1" dirty="0"/>
            </a:br>
            <a:endParaRPr lang="en-US" dirty="0"/>
          </a:p>
        </p:txBody>
      </p:sp>
      <p:sp>
        <p:nvSpPr>
          <p:cNvPr id="5" name="Content Placeholder 4">
            <a:extLst>
              <a:ext uri="{FF2B5EF4-FFF2-40B4-BE49-F238E27FC236}">
                <a16:creationId xmlns:a16="http://schemas.microsoft.com/office/drawing/2014/main" id="{D0870485-F8EB-225A-8821-E4A443ACFC8F}"/>
              </a:ext>
            </a:extLst>
          </p:cNvPr>
          <p:cNvSpPr>
            <a:spLocks noGrp="1"/>
          </p:cNvSpPr>
          <p:nvPr>
            <p:ph idx="1"/>
          </p:nvPr>
        </p:nvSpPr>
        <p:spPr>
          <a:xfrm>
            <a:off x="838199" y="1069675"/>
            <a:ext cx="8201891" cy="5107288"/>
          </a:xfrm>
        </p:spPr>
        <p:txBody>
          <a:bodyPr/>
          <a:lstStyle/>
          <a:p>
            <a:r>
              <a:rPr lang="en-US" dirty="0"/>
              <a:t>Today, the use of drones and UAV (unmanned aerial vehicle) systems is steadily increasing in both military and civilian domains, offering effective solutions across a wide range of fields.</a:t>
            </a:r>
          </a:p>
          <a:p>
            <a:r>
              <a:rPr lang="en-US" dirty="0"/>
              <a:t>As these technologies become more prevalent, there is a growing need to develop reliable control and monitoring systems that can accurately detect and distinguish between UAVs with different purposes—especially under adverse conditions where optical and thermal cameras alone prove insufficient.</a:t>
            </a:r>
          </a:p>
          <a:p>
            <a:pPr algn="l"/>
            <a:endParaRPr lang="en-US" dirty="0"/>
          </a:p>
        </p:txBody>
      </p:sp>
      <p:pic>
        <p:nvPicPr>
          <p:cNvPr id="6" name="Picture 5">
            <a:extLst>
              <a:ext uri="{FF2B5EF4-FFF2-40B4-BE49-F238E27FC236}">
                <a16:creationId xmlns:a16="http://schemas.microsoft.com/office/drawing/2014/main" id="{C4BDD4AD-29C3-C501-338B-B37A41AD091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7419" y="273545"/>
            <a:ext cx="2925420" cy="666735"/>
          </a:xfrm>
          <a:prstGeom prst="rect">
            <a:avLst/>
          </a:prstGeom>
        </p:spPr>
      </p:pic>
      <p:sp>
        <p:nvSpPr>
          <p:cNvPr id="8" name="Date Placeholder 7">
            <a:extLst>
              <a:ext uri="{FF2B5EF4-FFF2-40B4-BE49-F238E27FC236}">
                <a16:creationId xmlns:a16="http://schemas.microsoft.com/office/drawing/2014/main" id="{3F40E4AF-1458-DA84-31D3-BD7FCF2E4258}"/>
              </a:ext>
            </a:extLst>
          </p:cNvPr>
          <p:cNvSpPr>
            <a:spLocks noGrp="1"/>
          </p:cNvSpPr>
          <p:nvPr>
            <p:ph type="dt" sz="half" idx="10"/>
          </p:nvPr>
        </p:nvSpPr>
        <p:spPr/>
        <p:txBody>
          <a:bodyPr/>
          <a:lstStyle/>
          <a:p>
            <a:fld id="{EF352739-273F-4728-8B1A-480EEBF683AC}" type="datetime1">
              <a:rPr lang="en-US" smtClean="0"/>
              <a:t>7/6/2025</a:t>
            </a:fld>
            <a:endParaRPr lang="en-US"/>
          </a:p>
        </p:txBody>
      </p:sp>
      <p:sp>
        <p:nvSpPr>
          <p:cNvPr id="9" name="Slide Number Placeholder 8">
            <a:extLst>
              <a:ext uri="{FF2B5EF4-FFF2-40B4-BE49-F238E27FC236}">
                <a16:creationId xmlns:a16="http://schemas.microsoft.com/office/drawing/2014/main" id="{9B26E569-7400-E8BF-3BDA-8D97B6B98E03}"/>
              </a:ext>
            </a:extLst>
          </p:cNvPr>
          <p:cNvSpPr>
            <a:spLocks noGrp="1"/>
          </p:cNvSpPr>
          <p:nvPr>
            <p:ph type="sldNum" sz="quarter" idx="12"/>
          </p:nvPr>
        </p:nvSpPr>
        <p:spPr/>
        <p:txBody>
          <a:bodyPr/>
          <a:lstStyle/>
          <a:p>
            <a:fld id="{397A11E8-8F25-49C3-8F7D-865FECFDFD18}" type="slidenum">
              <a:rPr lang="en-US" smtClean="0"/>
              <a:t>2</a:t>
            </a:fld>
            <a:endParaRPr lang="en-US"/>
          </a:p>
        </p:txBody>
      </p:sp>
      <p:pic>
        <p:nvPicPr>
          <p:cNvPr id="12" name="תמונה 11" descr="תמונה שמכילה בחוץ, תחבורה, מטוס, שמיים&#10;&#10;תוכן שנוצר על-ידי בינה מלאכותית עשוי להיות שגוי.">
            <a:extLst>
              <a:ext uri="{FF2B5EF4-FFF2-40B4-BE49-F238E27FC236}">
                <a16:creationId xmlns:a16="http://schemas.microsoft.com/office/drawing/2014/main" id="{296F23F8-2A2D-0DE6-0DC0-60E6E22F8B5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38037" y="1168337"/>
            <a:ext cx="2252989" cy="3943990"/>
          </a:xfrm>
          <a:prstGeom prst="rect">
            <a:avLst/>
          </a:prstGeom>
        </p:spPr>
      </p:pic>
    </p:spTree>
    <p:extLst>
      <p:ext uri="{BB962C8B-B14F-4D97-AF65-F5344CB8AC3E}">
        <p14:creationId xmlns:p14="http://schemas.microsoft.com/office/powerpoint/2010/main" val="20313156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3E8F12-8F8A-BB4F-F227-0C9A327CC4F6}"/>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957D41B-624E-94F9-D6E6-C5245125A63B}"/>
              </a:ext>
            </a:extLst>
          </p:cNvPr>
          <p:cNvSpPr>
            <a:spLocks noGrp="1"/>
          </p:cNvSpPr>
          <p:nvPr>
            <p:ph idx="1"/>
          </p:nvPr>
        </p:nvSpPr>
        <p:spPr>
          <a:xfrm>
            <a:off x="661555" y="840710"/>
            <a:ext cx="10515600" cy="5107288"/>
          </a:xfrm>
        </p:spPr>
        <p:txBody>
          <a:bodyPr>
            <a:normAutofit/>
          </a:bodyPr>
          <a:lstStyle/>
          <a:p>
            <a:pPr marL="0" indent="0">
              <a:buNone/>
            </a:pPr>
            <a:endParaRPr lang="en-US" dirty="0"/>
          </a:p>
          <a:p>
            <a:pPr marL="0" indent="0">
              <a:buNone/>
            </a:pPr>
            <a:r>
              <a:rPr lang="en-US" sz="3600" dirty="0"/>
              <a:t>Smart Design &amp; Targeted Optimization</a:t>
            </a:r>
            <a:endParaRPr lang="en-US" dirty="0"/>
          </a:p>
          <a:p>
            <a:pPr>
              <a:spcAft>
                <a:spcPts val="1000"/>
              </a:spcAft>
              <a:defRPr sz="1800"/>
            </a:pPr>
            <a:r>
              <a:rPr lang="en-US" sz="2400" dirty="0"/>
              <a:t>The CNN architecture was selected through extensive hyperparameter tuning.</a:t>
            </a:r>
          </a:p>
          <a:p>
            <a:pPr>
              <a:spcAft>
                <a:spcPts val="1000"/>
              </a:spcAft>
              <a:defRPr sz="1800"/>
            </a:pPr>
            <a:r>
              <a:rPr lang="en-US" sz="2400" dirty="0"/>
              <a:t>Data was split into training, validation, and hold-out test sets with customized augmentation strategies per subset:</a:t>
            </a:r>
          </a:p>
          <a:p>
            <a:pPr lvl="2">
              <a:spcAft>
                <a:spcPts val="1000"/>
              </a:spcAft>
              <a:buFont typeface="Wingdings" panose="05000000000000000000" pitchFamily="2" charset="2"/>
              <a:buChar char="§"/>
              <a:defRPr sz="1800"/>
            </a:pPr>
            <a:r>
              <a:rPr lang="en-US" sz="2400" dirty="0"/>
              <a:t>Training data underwent broader, more aggressive augmentations to improve model resilience.</a:t>
            </a:r>
          </a:p>
          <a:p>
            <a:pPr lvl="2">
              <a:spcAft>
                <a:spcPts val="1000"/>
              </a:spcAft>
              <a:buFont typeface="Wingdings" panose="05000000000000000000" pitchFamily="2" charset="2"/>
              <a:buChar char="§"/>
              <a:defRPr sz="1800"/>
            </a:pPr>
            <a:r>
              <a:rPr lang="en-US" sz="2400" dirty="0"/>
              <a:t>Validation and test sets received lighter augmentations to preserve resemblance to real-world signal conditions.</a:t>
            </a:r>
          </a:p>
          <a:p>
            <a:endParaRPr lang="en-US" dirty="0"/>
          </a:p>
        </p:txBody>
      </p:sp>
      <p:pic>
        <p:nvPicPr>
          <p:cNvPr id="6" name="Picture 5">
            <a:extLst>
              <a:ext uri="{FF2B5EF4-FFF2-40B4-BE49-F238E27FC236}">
                <a16:creationId xmlns:a16="http://schemas.microsoft.com/office/drawing/2014/main" id="{EED2D514-CE91-BD04-0ADA-89D1EA15C50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7419" y="273545"/>
            <a:ext cx="2925420" cy="666735"/>
          </a:xfrm>
          <a:prstGeom prst="rect">
            <a:avLst/>
          </a:prstGeom>
        </p:spPr>
      </p:pic>
      <p:sp>
        <p:nvSpPr>
          <p:cNvPr id="8" name="Date Placeholder 7">
            <a:extLst>
              <a:ext uri="{FF2B5EF4-FFF2-40B4-BE49-F238E27FC236}">
                <a16:creationId xmlns:a16="http://schemas.microsoft.com/office/drawing/2014/main" id="{0BA26A57-3B60-E69E-F8CF-A84EFBFABA05}"/>
              </a:ext>
            </a:extLst>
          </p:cNvPr>
          <p:cNvSpPr>
            <a:spLocks noGrp="1"/>
          </p:cNvSpPr>
          <p:nvPr>
            <p:ph type="dt" sz="half" idx="10"/>
          </p:nvPr>
        </p:nvSpPr>
        <p:spPr/>
        <p:txBody>
          <a:bodyPr/>
          <a:lstStyle/>
          <a:p>
            <a:fld id="{EF352739-273F-4728-8B1A-480EEBF683AC}" type="datetime1">
              <a:rPr lang="en-US" smtClean="0"/>
              <a:t>7/6/2025</a:t>
            </a:fld>
            <a:endParaRPr lang="en-US"/>
          </a:p>
        </p:txBody>
      </p:sp>
      <p:sp>
        <p:nvSpPr>
          <p:cNvPr id="9" name="Slide Number Placeholder 8">
            <a:extLst>
              <a:ext uri="{FF2B5EF4-FFF2-40B4-BE49-F238E27FC236}">
                <a16:creationId xmlns:a16="http://schemas.microsoft.com/office/drawing/2014/main" id="{9FBF21FB-41B4-57D7-E99E-CDFF8FBEE966}"/>
              </a:ext>
            </a:extLst>
          </p:cNvPr>
          <p:cNvSpPr>
            <a:spLocks noGrp="1"/>
          </p:cNvSpPr>
          <p:nvPr>
            <p:ph type="sldNum" sz="quarter" idx="12"/>
          </p:nvPr>
        </p:nvSpPr>
        <p:spPr/>
        <p:txBody>
          <a:bodyPr/>
          <a:lstStyle/>
          <a:p>
            <a:fld id="{397A11E8-8F25-49C3-8F7D-865FECFDFD18}" type="slidenum">
              <a:rPr lang="en-US" smtClean="0"/>
              <a:t>20</a:t>
            </a:fld>
            <a:endParaRPr lang="en-US"/>
          </a:p>
        </p:txBody>
      </p:sp>
      <p:sp>
        <p:nvSpPr>
          <p:cNvPr id="7" name="Title 3">
            <a:extLst>
              <a:ext uri="{FF2B5EF4-FFF2-40B4-BE49-F238E27FC236}">
                <a16:creationId xmlns:a16="http://schemas.microsoft.com/office/drawing/2014/main" id="{34799FBD-5EF6-1F3F-9F42-4034546AFA8C}"/>
              </a:ext>
            </a:extLst>
          </p:cNvPr>
          <p:cNvSpPr>
            <a:spLocks noGrp="1"/>
          </p:cNvSpPr>
          <p:nvPr>
            <p:ph type="title"/>
          </p:nvPr>
        </p:nvSpPr>
        <p:spPr>
          <a:xfrm>
            <a:off x="3192839" y="165152"/>
            <a:ext cx="8198844" cy="1405053"/>
          </a:xfrm>
        </p:spPr>
        <p:txBody>
          <a:bodyPr>
            <a:noAutofit/>
          </a:bodyPr>
          <a:lstStyle/>
          <a:p>
            <a:r>
              <a:rPr lang="en-US" sz="3200" b="1" i="0" u="sng" strike="noStrike" dirty="0">
                <a:solidFill>
                  <a:srgbClr val="000000"/>
                </a:solidFill>
                <a:effectLst/>
              </a:rPr>
              <a:t>Summary Conclusions: </a:t>
            </a:r>
            <a:br>
              <a:rPr lang="he-IL" sz="3200" b="1" i="0" u="sng" strike="noStrike" dirty="0">
                <a:solidFill>
                  <a:srgbClr val="000000"/>
                </a:solidFill>
                <a:effectLst/>
              </a:rPr>
            </a:br>
            <a:r>
              <a:rPr lang="en-US" sz="3200" b="1" i="0" u="sng" strike="noStrike" dirty="0">
                <a:solidFill>
                  <a:srgbClr val="000000"/>
                </a:solidFill>
                <a:effectLst/>
              </a:rPr>
              <a:t>Model Strengths and Practical Contributions</a:t>
            </a:r>
            <a:br>
              <a:rPr lang="en-US" sz="3200" b="1" i="0" u="sng" strike="noStrike" dirty="0">
                <a:solidFill>
                  <a:srgbClr val="000000"/>
                </a:solidFill>
                <a:effectLst/>
              </a:rPr>
            </a:br>
            <a:endParaRPr lang="en-US" sz="3200" u="sng" dirty="0"/>
          </a:p>
        </p:txBody>
      </p:sp>
    </p:spTree>
    <p:extLst>
      <p:ext uri="{BB962C8B-B14F-4D97-AF65-F5344CB8AC3E}">
        <p14:creationId xmlns:p14="http://schemas.microsoft.com/office/powerpoint/2010/main" val="8961627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924C77-2B68-44BC-6A73-E0449F8E5F3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824304B-7CA9-8591-33D6-4AE65FAD374B}"/>
              </a:ext>
            </a:extLst>
          </p:cNvPr>
          <p:cNvSpPr>
            <a:spLocks noGrp="1"/>
          </p:cNvSpPr>
          <p:nvPr>
            <p:ph type="title"/>
          </p:nvPr>
        </p:nvSpPr>
        <p:spPr>
          <a:xfrm>
            <a:off x="3100571" y="273545"/>
            <a:ext cx="6570203" cy="575154"/>
          </a:xfrm>
        </p:spPr>
        <p:txBody>
          <a:bodyPr>
            <a:noAutofit/>
          </a:bodyPr>
          <a:lstStyle/>
          <a:p>
            <a:pPr>
              <a:spcBef>
                <a:spcPts val="800"/>
              </a:spcBef>
              <a:spcAft>
                <a:spcPts val="400"/>
              </a:spcAft>
            </a:pPr>
            <a:r>
              <a:rPr lang="en-US" sz="3600" b="1" dirty="0">
                <a:effectLst/>
                <a:ea typeface="Times New Roman" panose="02020603050405020304" pitchFamily="18" charset="0"/>
                <a:cs typeface="Times New Roman" panose="02020603050405020304" pitchFamily="18" charset="0"/>
              </a:rPr>
              <a:t>Future Work – Proposed Direction</a:t>
            </a:r>
            <a:endParaRPr lang="en-IL" sz="3600" b="1" dirty="0">
              <a:effectLst/>
              <a:ea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533427F8-5810-6A83-C02E-702EF0D5E912}"/>
              </a:ext>
            </a:extLst>
          </p:cNvPr>
          <p:cNvSpPr>
            <a:spLocks noGrp="1"/>
          </p:cNvSpPr>
          <p:nvPr>
            <p:ph idx="1"/>
          </p:nvPr>
        </p:nvSpPr>
        <p:spPr>
          <a:xfrm>
            <a:off x="838200" y="1069675"/>
            <a:ext cx="10515600" cy="5107288"/>
          </a:xfrm>
        </p:spPr>
        <p:txBody>
          <a:bodyPr>
            <a:normAutofit/>
          </a:bodyPr>
          <a:lstStyle/>
          <a:p>
            <a:pPr>
              <a:lnSpc>
                <a:spcPct val="100000"/>
              </a:lnSpc>
              <a:spcAft>
                <a:spcPts val="1000"/>
              </a:spcAft>
            </a:pPr>
            <a:r>
              <a:rPr lang="en-US" sz="1800" b="1" u="sng" dirty="0">
                <a:effectLst/>
                <a:ea typeface="Aptos" panose="020B0004020202020204" pitchFamily="34" charset="0"/>
                <a:cs typeface="Symbol" pitchFamily="2" charset="2"/>
              </a:rPr>
              <a:t>Transfer Learning with Partial Fine-Tuning:</a:t>
            </a:r>
            <a:br>
              <a:rPr lang="en-US" sz="1800" dirty="0">
                <a:effectLst/>
                <a:ea typeface="Aptos" panose="020B0004020202020204" pitchFamily="34" charset="0"/>
                <a:cs typeface="Symbol" pitchFamily="2" charset="2"/>
              </a:rPr>
            </a:br>
            <a:r>
              <a:rPr lang="en-US" sz="1800" dirty="0">
                <a:effectLst/>
                <a:ea typeface="MS Mincho" panose="02020609040205080304" pitchFamily="49" charset="-128"/>
                <a:cs typeface="Arial" panose="020B0604020202020204" pitchFamily="34" charset="0"/>
              </a:rPr>
              <a:t>The current model demonstrates </a:t>
            </a:r>
            <a:r>
              <a:rPr lang="en-US" sz="1800" b="1" dirty="0">
                <a:effectLst/>
                <a:ea typeface="MS Mincho" panose="02020609040205080304" pitchFamily="49" charset="-128"/>
                <a:cs typeface="Arial" panose="020B0604020202020204" pitchFamily="34" charset="0"/>
              </a:rPr>
              <a:t>strong performance and robustness</a:t>
            </a:r>
            <a:r>
              <a:rPr lang="en-US" sz="1800" dirty="0">
                <a:effectLst/>
                <a:ea typeface="MS Mincho" panose="02020609040205080304" pitchFamily="49" charset="-128"/>
                <a:cs typeface="Arial" panose="020B0604020202020204" pitchFamily="34" charset="0"/>
              </a:rPr>
              <a:t> across a wide SNR range, including low-SNR conditions. Integrating transfer learning with partial fine-tuning into the existing model could </a:t>
            </a:r>
            <a:r>
              <a:rPr lang="en-US" sz="1800" b="1" dirty="0">
                <a:effectLst/>
                <a:ea typeface="MS Mincho" panose="02020609040205080304" pitchFamily="49" charset="-128"/>
                <a:cs typeface="Arial" panose="020B0604020202020204" pitchFamily="34" charset="0"/>
              </a:rPr>
              <a:t>further improve adaptability and efficiency</a:t>
            </a:r>
            <a:r>
              <a:rPr lang="en-US" sz="1800" dirty="0">
                <a:effectLst/>
                <a:ea typeface="MS Mincho" panose="02020609040205080304" pitchFamily="49" charset="-128"/>
                <a:cs typeface="Arial" panose="020B0604020202020204" pitchFamily="34" charset="0"/>
              </a:rPr>
              <a:t>, especially in scenarios with even more degraded signal quality.</a:t>
            </a:r>
            <a:br>
              <a:rPr lang="en-US" sz="1800" dirty="0">
                <a:effectLst/>
                <a:ea typeface="MS Mincho" panose="02020609040205080304" pitchFamily="49" charset="-128"/>
                <a:cs typeface="Arial" panose="020B0604020202020204" pitchFamily="34" charset="0"/>
              </a:rPr>
            </a:br>
            <a:r>
              <a:rPr lang="en-US" sz="1800" b="1" dirty="0">
                <a:effectLst/>
                <a:ea typeface="MS Mincho" panose="02020609040205080304" pitchFamily="49" charset="-128"/>
                <a:cs typeface="Arial" panose="020B0604020202020204" pitchFamily="34" charset="0"/>
              </a:rPr>
              <a:t>This approach</a:t>
            </a:r>
            <a:r>
              <a:rPr lang="en-US" sz="1800" dirty="0">
                <a:effectLst/>
                <a:ea typeface="MS Mincho" panose="02020609040205080304" pitchFamily="49" charset="-128"/>
                <a:cs typeface="Arial" panose="020B0604020202020204" pitchFamily="34" charset="0"/>
              </a:rPr>
              <a:t> uses pretrained models while adapting only selected layers to the task, enabling </a:t>
            </a:r>
            <a:r>
              <a:rPr lang="en-US" sz="1800" b="1" dirty="0">
                <a:effectLst/>
                <a:ea typeface="MS Mincho" panose="02020609040205080304" pitchFamily="49" charset="-128"/>
                <a:cs typeface="Arial" panose="020B0604020202020204" pitchFamily="34" charset="0"/>
              </a:rPr>
              <a:t>efficient training</a:t>
            </a:r>
            <a:r>
              <a:rPr lang="en-US" sz="1800" dirty="0">
                <a:effectLst/>
                <a:ea typeface="MS Mincho" panose="02020609040205080304" pitchFamily="49" charset="-128"/>
                <a:cs typeface="Arial" panose="020B0604020202020204" pitchFamily="34" charset="0"/>
              </a:rPr>
              <a:t> and maintaining </a:t>
            </a:r>
            <a:r>
              <a:rPr lang="en-US" sz="1800" b="1" dirty="0">
                <a:effectLst/>
                <a:ea typeface="MS Mincho" panose="02020609040205080304" pitchFamily="49" charset="-128"/>
                <a:cs typeface="Arial" panose="020B0604020202020204" pitchFamily="34" charset="0"/>
              </a:rPr>
              <a:t>strong generalization</a:t>
            </a:r>
            <a:r>
              <a:rPr lang="en-US" sz="1800" dirty="0">
                <a:effectLst/>
                <a:ea typeface="MS Mincho" panose="02020609040205080304" pitchFamily="49" charset="-128"/>
                <a:cs typeface="Arial" panose="020B0604020202020204" pitchFamily="34" charset="0"/>
              </a:rPr>
              <a:t>. It may </a:t>
            </a:r>
            <a:r>
              <a:rPr lang="en-US" sz="1800" b="1" dirty="0">
                <a:effectLst/>
                <a:ea typeface="MS Mincho" panose="02020609040205080304" pitchFamily="49" charset="-128"/>
                <a:cs typeface="Arial" panose="020B0604020202020204" pitchFamily="34" charset="0"/>
              </a:rPr>
              <a:t>further improve classification accuracy — reaching 99–100% —</a:t>
            </a:r>
            <a:r>
              <a:rPr lang="en-US" sz="1800" dirty="0">
                <a:effectLst/>
                <a:ea typeface="MS Mincho" panose="02020609040205080304" pitchFamily="49" charset="-128"/>
                <a:cs typeface="Arial" panose="020B0604020202020204" pitchFamily="34" charset="0"/>
              </a:rPr>
              <a:t> and enhance the model’s ability to operate reliably under </a:t>
            </a:r>
            <a:r>
              <a:rPr lang="en-US" sz="1800" b="1" dirty="0">
                <a:effectLst/>
                <a:ea typeface="MS Mincho" panose="02020609040205080304" pitchFamily="49" charset="-128"/>
                <a:cs typeface="Arial" panose="020B0604020202020204" pitchFamily="34" charset="0"/>
              </a:rPr>
              <a:t>even lower SNR conditions</a:t>
            </a:r>
            <a:r>
              <a:rPr lang="en-US" sz="1800" dirty="0">
                <a:effectLst/>
                <a:ea typeface="MS Mincho" panose="02020609040205080304" pitchFamily="49" charset="-128"/>
                <a:cs typeface="Arial" panose="020B0604020202020204" pitchFamily="34" charset="0"/>
              </a:rPr>
              <a:t>.</a:t>
            </a:r>
            <a:endParaRPr lang="en-IL" sz="1800" dirty="0">
              <a:effectLst/>
              <a:ea typeface="MS Mincho" panose="02020609040205080304" pitchFamily="49" charset="-128"/>
              <a:cs typeface="Arial" panose="020B0604020202020204" pitchFamily="34" charset="0"/>
            </a:endParaRPr>
          </a:p>
          <a:p>
            <a:pPr>
              <a:lnSpc>
                <a:spcPct val="100000"/>
              </a:lnSpc>
            </a:pPr>
            <a:r>
              <a:rPr lang="en-US" sz="1800" b="1" i="0" u="sng" strike="noStrike" dirty="0">
                <a:solidFill>
                  <a:srgbClr val="000000"/>
                </a:solidFill>
                <a:effectLst/>
              </a:rPr>
              <a:t>Quantitative Assessment of Cross-Set Diversity</a:t>
            </a:r>
            <a:br>
              <a:rPr lang="en-US" sz="1800" dirty="0">
                <a:effectLst/>
                <a:ea typeface="Aptos" panose="020B0004020202020204" pitchFamily="34" charset="0"/>
                <a:cs typeface="Symbol" pitchFamily="2" charset="2"/>
              </a:rPr>
            </a:br>
            <a:r>
              <a:rPr lang="en-US" sz="1800" dirty="0">
                <a:effectLst/>
                <a:ea typeface="Aptos" panose="020B0004020202020204" pitchFamily="34" charset="0"/>
                <a:cs typeface="Symbol" pitchFamily="2" charset="2"/>
              </a:rPr>
              <a:t>The current model already ensures proper separation between training, validation, and test sets — with tailored data augmentations and unseen evaluation data.</a:t>
            </a:r>
            <a:br>
              <a:rPr lang="en-US" sz="1800" dirty="0">
                <a:effectLst/>
                <a:ea typeface="Aptos" panose="020B0004020202020204" pitchFamily="34" charset="0"/>
                <a:cs typeface="Symbol" pitchFamily="2" charset="2"/>
              </a:rPr>
            </a:br>
            <a:r>
              <a:rPr lang="en-US" sz="1800" dirty="0">
                <a:effectLst/>
                <a:ea typeface="Aptos" panose="020B0004020202020204" pitchFamily="34" charset="0"/>
                <a:cs typeface="Symbol" pitchFamily="2" charset="2"/>
              </a:rPr>
              <a:t>As a future direction, one could explore the use of </a:t>
            </a:r>
            <a:r>
              <a:rPr lang="en-US" sz="1800" b="1" dirty="0">
                <a:effectLst/>
                <a:ea typeface="Aptos" panose="020B0004020202020204" pitchFamily="34" charset="0"/>
                <a:cs typeface="Symbol" pitchFamily="2" charset="2"/>
              </a:rPr>
              <a:t>quantitative tools to further validate and analyze the diversity</a:t>
            </a:r>
            <a:r>
              <a:rPr lang="en-US" sz="1800" dirty="0">
                <a:effectLst/>
                <a:ea typeface="Aptos" panose="020B0004020202020204" pitchFamily="34" charset="0"/>
                <a:cs typeface="Symbol" pitchFamily="2" charset="2"/>
              </a:rPr>
              <a:t> between these datasets.</a:t>
            </a:r>
            <a:br>
              <a:rPr lang="en-US" sz="1800" dirty="0">
                <a:effectLst/>
                <a:ea typeface="Aptos" panose="020B0004020202020204" pitchFamily="34" charset="0"/>
                <a:cs typeface="Symbol" pitchFamily="2" charset="2"/>
              </a:rPr>
            </a:br>
            <a:r>
              <a:rPr lang="en-US" sz="1800" dirty="0">
                <a:effectLst/>
                <a:ea typeface="Aptos" panose="020B0004020202020204" pitchFamily="34" charset="0"/>
                <a:cs typeface="Symbol" pitchFamily="2" charset="2"/>
              </a:rPr>
              <a:t>Measuring differences in signal distributions — such as spectral content, temporal dynamics, and noise characteristics — can </a:t>
            </a:r>
            <a:r>
              <a:rPr lang="en-US" sz="1800" b="1" dirty="0">
                <a:effectLst/>
                <a:ea typeface="Aptos" panose="020B0004020202020204" pitchFamily="34" charset="0"/>
                <a:cs typeface="Symbol" pitchFamily="2" charset="2"/>
              </a:rPr>
              <a:t>complement the current evaluation process</a:t>
            </a:r>
            <a:r>
              <a:rPr lang="en-US" sz="1800" dirty="0">
                <a:effectLst/>
                <a:ea typeface="Aptos" panose="020B0004020202020204" pitchFamily="34" charset="0"/>
                <a:cs typeface="Symbol" pitchFamily="2" charset="2"/>
              </a:rPr>
              <a:t> and offer a deeper understanding of how the model generalizes across varied and realistic conditions.</a:t>
            </a:r>
            <a:endParaRPr lang="en-IL" sz="1800" dirty="0">
              <a:effectLst/>
              <a:ea typeface="Aptos" panose="020B0004020202020204" pitchFamily="34" charset="0"/>
              <a:cs typeface="Symbol" pitchFamily="2" charset="2"/>
            </a:endParaRPr>
          </a:p>
          <a:p>
            <a:pPr algn="l"/>
            <a:endParaRPr lang="en-US" dirty="0"/>
          </a:p>
        </p:txBody>
      </p:sp>
      <p:pic>
        <p:nvPicPr>
          <p:cNvPr id="6" name="Picture 5">
            <a:extLst>
              <a:ext uri="{FF2B5EF4-FFF2-40B4-BE49-F238E27FC236}">
                <a16:creationId xmlns:a16="http://schemas.microsoft.com/office/drawing/2014/main" id="{DF24936D-A692-A414-0AFD-C92433916DD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7419" y="273545"/>
            <a:ext cx="2925420" cy="666735"/>
          </a:xfrm>
          <a:prstGeom prst="rect">
            <a:avLst/>
          </a:prstGeom>
        </p:spPr>
      </p:pic>
      <p:sp>
        <p:nvSpPr>
          <p:cNvPr id="8" name="Date Placeholder 7">
            <a:extLst>
              <a:ext uri="{FF2B5EF4-FFF2-40B4-BE49-F238E27FC236}">
                <a16:creationId xmlns:a16="http://schemas.microsoft.com/office/drawing/2014/main" id="{9201C805-863B-FBE2-1284-5A4365A23C08}"/>
              </a:ext>
            </a:extLst>
          </p:cNvPr>
          <p:cNvSpPr>
            <a:spLocks noGrp="1"/>
          </p:cNvSpPr>
          <p:nvPr>
            <p:ph type="dt" sz="half" idx="10"/>
          </p:nvPr>
        </p:nvSpPr>
        <p:spPr/>
        <p:txBody>
          <a:bodyPr/>
          <a:lstStyle/>
          <a:p>
            <a:fld id="{EF352739-273F-4728-8B1A-480EEBF683AC}" type="datetime1">
              <a:rPr lang="en-US" smtClean="0"/>
              <a:t>7/6/2025</a:t>
            </a:fld>
            <a:endParaRPr lang="en-US"/>
          </a:p>
        </p:txBody>
      </p:sp>
      <p:sp>
        <p:nvSpPr>
          <p:cNvPr id="9" name="Slide Number Placeholder 8">
            <a:extLst>
              <a:ext uri="{FF2B5EF4-FFF2-40B4-BE49-F238E27FC236}">
                <a16:creationId xmlns:a16="http://schemas.microsoft.com/office/drawing/2014/main" id="{0A2292BA-238A-920D-4173-8C29F62CDF4A}"/>
              </a:ext>
            </a:extLst>
          </p:cNvPr>
          <p:cNvSpPr>
            <a:spLocks noGrp="1"/>
          </p:cNvSpPr>
          <p:nvPr>
            <p:ph type="sldNum" sz="quarter" idx="12"/>
          </p:nvPr>
        </p:nvSpPr>
        <p:spPr/>
        <p:txBody>
          <a:bodyPr/>
          <a:lstStyle/>
          <a:p>
            <a:fld id="{397A11E8-8F25-49C3-8F7D-865FECFDFD18}" type="slidenum">
              <a:rPr lang="en-US" smtClean="0"/>
              <a:t>21</a:t>
            </a:fld>
            <a:endParaRPr lang="en-US"/>
          </a:p>
        </p:txBody>
      </p:sp>
    </p:spTree>
    <p:extLst>
      <p:ext uri="{BB962C8B-B14F-4D97-AF65-F5344CB8AC3E}">
        <p14:creationId xmlns:p14="http://schemas.microsoft.com/office/powerpoint/2010/main" val="37765333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924C77-2B68-44BC-6A73-E0449F8E5F3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824304B-7CA9-8591-33D6-4AE65FAD374B}"/>
              </a:ext>
            </a:extLst>
          </p:cNvPr>
          <p:cNvSpPr>
            <a:spLocks noGrp="1"/>
          </p:cNvSpPr>
          <p:nvPr>
            <p:ph type="title"/>
          </p:nvPr>
        </p:nvSpPr>
        <p:spPr>
          <a:xfrm>
            <a:off x="3279475" y="356745"/>
            <a:ext cx="6702725" cy="575154"/>
          </a:xfrm>
        </p:spPr>
        <p:txBody>
          <a:bodyPr>
            <a:normAutofit fontScale="90000"/>
          </a:bodyPr>
          <a:lstStyle/>
          <a:p>
            <a:endParaRPr lang="en-US" dirty="0"/>
          </a:p>
        </p:txBody>
      </p:sp>
      <p:sp>
        <p:nvSpPr>
          <p:cNvPr id="5" name="Content Placeholder 4">
            <a:extLst>
              <a:ext uri="{FF2B5EF4-FFF2-40B4-BE49-F238E27FC236}">
                <a16:creationId xmlns:a16="http://schemas.microsoft.com/office/drawing/2014/main" id="{533427F8-5810-6A83-C02E-702EF0D5E912}"/>
              </a:ext>
            </a:extLst>
          </p:cNvPr>
          <p:cNvSpPr>
            <a:spLocks noGrp="1"/>
          </p:cNvSpPr>
          <p:nvPr>
            <p:ph idx="1"/>
          </p:nvPr>
        </p:nvSpPr>
        <p:spPr>
          <a:xfrm>
            <a:off x="838200" y="1069675"/>
            <a:ext cx="10515600" cy="5107288"/>
          </a:xfrm>
        </p:spPr>
        <p:txBody>
          <a:bodyPr/>
          <a:lstStyle/>
          <a:p>
            <a:pPr algn="l"/>
            <a:endParaRPr lang="en-US" dirty="0"/>
          </a:p>
        </p:txBody>
      </p:sp>
      <p:pic>
        <p:nvPicPr>
          <p:cNvPr id="6" name="Picture 5">
            <a:extLst>
              <a:ext uri="{FF2B5EF4-FFF2-40B4-BE49-F238E27FC236}">
                <a16:creationId xmlns:a16="http://schemas.microsoft.com/office/drawing/2014/main" id="{DF24936D-A692-A414-0AFD-C92433916DD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7419" y="273545"/>
            <a:ext cx="2925420" cy="666735"/>
          </a:xfrm>
          <a:prstGeom prst="rect">
            <a:avLst/>
          </a:prstGeom>
        </p:spPr>
      </p:pic>
      <p:sp>
        <p:nvSpPr>
          <p:cNvPr id="7" name="TextBox 6">
            <a:extLst>
              <a:ext uri="{FF2B5EF4-FFF2-40B4-BE49-F238E27FC236}">
                <a16:creationId xmlns:a16="http://schemas.microsoft.com/office/drawing/2014/main" id="{0ADC5A21-60A9-382F-10E4-F4B1F2C9A109}"/>
              </a:ext>
            </a:extLst>
          </p:cNvPr>
          <p:cNvSpPr txBox="1"/>
          <p:nvPr/>
        </p:nvSpPr>
        <p:spPr>
          <a:xfrm>
            <a:off x="10049774" y="345302"/>
            <a:ext cx="1778479" cy="523220"/>
          </a:xfrm>
          <a:prstGeom prst="rect">
            <a:avLst/>
          </a:prstGeom>
          <a:noFill/>
        </p:spPr>
        <p:txBody>
          <a:bodyPr wrap="square" rtlCol="0">
            <a:spAutoFit/>
          </a:bodyPr>
          <a:lstStyle/>
          <a:p>
            <a:r>
              <a:rPr lang="en-US" sz="2800" dirty="0"/>
              <a:t>Your Logo</a:t>
            </a:r>
          </a:p>
        </p:txBody>
      </p:sp>
      <p:sp>
        <p:nvSpPr>
          <p:cNvPr id="8" name="Date Placeholder 7">
            <a:extLst>
              <a:ext uri="{FF2B5EF4-FFF2-40B4-BE49-F238E27FC236}">
                <a16:creationId xmlns:a16="http://schemas.microsoft.com/office/drawing/2014/main" id="{9201C805-863B-FBE2-1284-5A4365A23C08}"/>
              </a:ext>
            </a:extLst>
          </p:cNvPr>
          <p:cNvSpPr>
            <a:spLocks noGrp="1"/>
          </p:cNvSpPr>
          <p:nvPr>
            <p:ph type="dt" sz="half" idx="10"/>
          </p:nvPr>
        </p:nvSpPr>
        <p:spPr/>
        <p:txBody>
          <a:bodyPr/>
          <a:lstStyle/>
          <a:p>
            <a:fld id="{EF352739-273F-4728-8B1A-480EEBF683AC}" type="datetime1">
              <a:rPr lang="en-US" smtClean="0"/>
              <a:t>7/6/2025</a:t>
            </a:fld>
            <a:endParaRPr lang="en-US"/>
          </a:p>
        </p:txBody>
      </p:sp>
      <p:sp>
        <p:nvSpPr>
          <p:cNvPr id="9" name="Slide Number Placeholder 8">
            <a:extLst>
              <a:ext uri="{FF2B5EF4-FFF2-40B4-BE49-F238E27FC236}">
                <a16:creationId xmlns:a16="http://schemas.microsoft.com/office/drawing/2014/main" id="{0A2292BA-238A-920D-4173-8C29F62CDF4A}"/>
              </a:ext>
            </a:extLst>
          </p:cNvPr>
          <p:cNvSpPr>
            <a:spLocks noGrp="1"/>
          </p:cNvSpPr>
          <p:nvPr>
            <p:ph type="sldNum" sz="quarter" idx="12"/>
          </p:nvPr>
        </p:nvSpPr>
        <p:spPr/>
        <p:txBody>
          <a:bodyPr/>
          <a:lstStyle/>
          <a:p>
            <a:fld id="{397A11E8-8F25-49C3-8F7D-865FECFDFD18}" type="slidenum">
              <a:rPr lang="en-US" smtClean="0"/>
              <a:t>22</a:t>
            </a:fld>
            <a:endParaRPr lang="en-US"/>
          </a:p>
        </p:txBody>
      </p:sp>
    </p:spTree>
    <p:extLst>
      <p:ext uri="{BB962C8B-B14F-4D97-AF65-F5344CB8AC3E}">
        <p14:creationId xmlns:p14="http://schemas.microsoft.com/office/powerpoint/2010/main" val="713130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BA96F7-2FC2-2E92-E5F6-645E08DD238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EC95B0B-DB3E-BEA8-E00F-994447930ED5}"/>
              </a:ext>
            </a:extLst>
          </p:cNvPr>
          <p:cNvSpPr>
            <a:spLocks noGrp="1"/>
          </p:cNvSpPr>
          <p:nvPr>
            <p:ph type="title"/>
          </p:nvPr>
        </p:nvSpPr>
        <p:spPr>
          <a:xfrm>
            <a:off x="4651075" y="315134"/>
            <a:ext cx="6702725" cy="575154"/>
          </a:xfrm>
        </p:spPr>
        <p:txBody>
          <a:bodyPr>
            <a:normAutofit fontScale="90000"/>
          </a:bodyPr>
          <a:lstStyle/>
          <a:p>
            <a:r>
              <a:rPr lang="en-US" b="1" dirty="0"/>
              <a:t>Motivation</a:t>
            </a:r>
            <a:endParaRPr lang="en-US" dirty="0"/>
          </a:p>
        </p:txBody>
      </p:sp>
      <p:sp>
        <p:nvSpPr>
          <p:cNvPr id="5" name="Content Placeholder 4">
            <a:extLst>
              <a:ext uri="{FF2B5EF4-FFF2-40B4-BE49-F238E27FC236}">
                <a16:creationId xmlns:a16="http://schemas.microsoft.com/office/drawing/2014/main" id="{680DBF93-0624-B365-E625-B4568E0CD0B5}"/>
              </a:ext>
            </a:extLst>
          </p:cNvPr>
          <p:cNvSpPr>
            <a:spLocks noGrp="1"/>
          </p:cNvSpPr>
          <p:nvPr>
            <p:ph idx="1"/>
          </p:nvPr>
        </p:nvSpPr>
        <p:spPr>
          <a:xfrm>
            <a:off x="838200" y="1069675"/>
            <a:ext cx="8721436" cy="5107288"/>
          </a:xfrm>
        </p:spPr>
        <p:txBody>
          <a:bodyPr>
            <a:normAutofit lnSpcReduction="10000"/>
          </a:bodyPr>
          <a:lstStyle/>
          <a:p>
            <a:pPr marL="0" indent="0">
              <a:buNone/>
            </a:pPr>
            <a:r>
              <a:rPr lang="en-US" b="1" u="sng" dirty="0"/>
              <a:t>Challenges in Drone Detection and Classification:</a:t>
            </a:r>
            <a:endParaRPr lang="en-US" dirty="0"/>
          </a:p>
          <a:p>
            <a:pPr marL="0" indent="0">
              <a:buNone/>
            </a:pPr>
            <a:r>
              <a:rPr lang="en-US" dirty="0"/>
              <a:t>1.</a:t>
            </a:r>
            <a:r>
              <a:rPr lang="en-US" b="1" dirty="0"/>
              <a:t> Adverse Weather Conditions</a:t>
            </a:r>
            <a:r>
              <a:rPr lang="en-US" dirty="0"/>
              <a:t>- harsh weather can severely affect drone detection, especially when using optical or thermal methods.</a:t>
            </a:r>
          </a:p>
          <a:p>
            <a:pPr marL="0" indent="0">
              <a:buNone/>
            </a:pPr>
            <a:r>
              <a:rPr lang="en-US" dirty="0"/>
              <a:t>2.</a:t>
            </a:r>
            <a:r>
              <a:rPr lang="en-US" b="1" dirty="0"/>
              <a:t> Low-Altitude Flight- </a:t>
            </a:r>
            <a:r>
              <a:rPr lang="en-US" dirty="0"/>
              <a:t>ground reflections and environmental noise complicate detection, requiring resilience to high signal-to-noise ratio (SNR). </a:t>
            </a:r>
          </a:p>
          <a:p>
            <a:pPr marL="0" indent="0">
              <a:buNone/>
            </a:pPr>
            <a:r>
              <a:rPr lang="en-US" dirty="0"/>
              <a:t>3.</a:t>
            </a:r>
            <a:r>
              <a:rPr lang="en-US" b="1" dirty="0"/>
              <a:t> Low Radar Cross-Section (RCS)- </a:t>
            </a:r>
            <a:r>
              <a:rPr lang="en-US" dirty="0"/>
              <a:t>drones produce weak and small radar signatures (reflected radar signals or echoes) that make detection difficult.</a:t>
            </a:r>
          </a:p>
          <a:p>
            <a:pPr marL="0" indent="0">
              <a:buNone/>
            </a:pPr>
            <a:r>
              <a:rPr lang="en-US" dirty="0"/>
              <a:t>4.</a:t>
            </a:r>
            <a:r>
              <a:rPr lang="en-US" b="1" dirty="0"/>
              <a:t> Distinguishing Between Similar Objects- </a:t>
            </a:r>
            <a:r>
              <a:rPr lang="en-US" dirty="0"/>
              <a:t>radar signatures of drones often closely resemble those of birds or other drones, complicating their identification</a:t>
            </a:r>
          </a:p>
          <a:p>
            <a:pPr marL="0" indent="0" algn="l">
              <a:buNone/>
            </a:pPr>
            <a:endParaRPr lang="en-US" dirty="0"/>
          </a:p>
        </p:txBody>
      </p:sp>
      <p:pic>
        <p:nvPicPr>
          <p:cNvPr id="6" name="Picture 5">
            <a:extLst>
              <a:ext uri="{FF2B5EF4-FFF2-40B4-BE49-F238E27FC236}">
                <a16:creationId xmlns:a16="http://schemas.microsoft.com/office/drawing/2014/main" id="{955F27AF-8C4F-DE4B-324E-E9F244C3E4B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7419" y="273545"/>
            <a:ext cx="2925420" cy="666735"/>
          </a:xfrm>
          <a:prstGeom prst="rect">
            <a:avLst/>
          </a:prstGeom>
        </p:spPr>
      </p:pic>
      <p:sp>
        <p:nvSpPr>
          <p:cNvPr id="8" name="Date Placeholder 7">
            <a:extLst>
              <a:ext uri="{FF2B5EF4-FFF2-40B4-BE49-F238E27FC236}">
                <a16:creationId xmlns:a16="http://schemas.microsoft.com/office/drawing/2014/main" id="{F2E99AAC-3272-A431-10DE-022512473F1B}"/>
              </a:ext>
            </a:extLst>
          </p:cNvPr>
          <p:cNvSpPr>
            <a:spLocks noGrp="1"/>
          </p:cNvSpPr>
          <p:nvPr>
            <p:ph type="dt" sz="half" idx="10"/>
          </p:nvPr>
        </p:nvSpPr>
        <p:spPr/>
        <p:txBody>
          <a:bodyPr/>
          <a:lstStyle/>
          <a:p>
            <a:fld id="{EF352739-273F-4728-8B1A-480EEBF683AC}" type="datetime1">
              <a:rPr lang="en-US" smtClean="0"/>
              <a:t>7/6/2025</a:t>
            </a:fld>
            <a:endParaRPr lang="en-US"/>
          </a:p>
        </p:txBody>
      </p:sp>
      <p:sp>
        <p:nvSpPr>
          <p:cNvPr id="9" name="Slide Number Placeholder 8">
            <a:extLst>
              <a:ext uri="{FF2B5EF4-FFF2-40B4-BE49-F238E27FC236}">
                <a16:creationId xmlns:a16="http://schemas.microsoft.com/office/drawing/2014/main" id="{3DC387C2-4CDB-BE25-818E-59C8D4ED44ED}"/>
              </a:ext>
            </a:extLst>
          </p:cNvPr>
          <p:cNvSpPr>
            <a:spLocks noGrp="1"/>
          </p:cNvSpPr>
          <p:nvPr>
            <p:ph type="sldNum" sz="quarter" idx="12"/>
          </p:nvPr>
        </p:nvSpPr>
        <p:spPr/>
        <p:txBody>
          <a:bodyPr/>
          <a:lstStyle/>
          <a:p>
            <a:fld id="{397A11E8-8F25-49C3-8F7D-865FECFDFD18}" type="slidenum">
              <a:rPr lang="en-US" smtClean="0"/>
              <a:t>3</a:t>
            </a:fld>
            <a:endParaRPr lang="en-US"/>
          </a:p>
        </p:txBody>
      </p:sp>
      <p:pic>
        <p:nvPicPr>
          <p:cNvPr id="2" name="תמונה 1" descr="תמונה שמכילה שמיים, מטוס, בחוץ, טיסה&#10;&#10;תוכן שנוצר על-ידי בינה מלאכותית עשוי להיות שגוי.">
            <a:extLst>
              <a:ext uri="{FF2B5EF4-FFF2-40B4-BE49-F238E27FC236}">
                <a16:creationId xmlns:a16="http://schemas.microsoft.com/office/drawing/2014/main" id="{AD1BD890-AA4C-1F93-DBD6-687DC3EEEAB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53870" y="1273982"/>
            <a:ext cx="1347925" cy="1347925"/>
          </a:xfrm>
          <a:prstGeom prst="rect">
            <a:avLst/>
          </a:prstGeom>
        </p:spPr>
      </p:pic>
      <p:pic>
        <p:nvPicPr>
          <p:cNvPr id="3" name="תמונה 2" descr="תמונה שמכילה בניין, מטוס, תחבורה, טיסה&#10;&#10;תוכן שנוצר על-ידי בינה מלאכותית עשוי להיות שגוי.">
            <a:extLst>
              <a:ext uri="{FF2B5EF4-FFF2-40B4-BE49-F238E27FC236}">
                <a16:creationId xmlns:a16="http://schemas.microsoft.com/office/drawing/2014/main" id="{FBE06CB2-852A-B5B2-3E90-FDE758C10CF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53869" y="2606039"/>
            <a:ext cx="1347925" cy="1347925"/>
          </a:xfrm>
          <a:prstGeom prst="rect">
            <a:avLst/>
          </a:prstGeom>
        </p:spPr>
      </p:pic>
      <p:pic>
        <p:nvPicPr>
          <p:cNvPr id="10" name="תמונה 9" descr="תמונה שמכילה עיגול, תרשים, עיצוב&#10;&#10;תוכן שנוצר על-ידי בינה מלאכותית עשוי להיות שגוי.">
            <a:extLst>
              <a:ext uri="{FF2B5EF4-FFF2-40B4-BE49-F238E27FC236}">
                <a16:creationId xmlns:a16="http://schemas.microsoft.com/office/drawing/2014/main" id="{5505069F-3708-56E7-7DC7-006635F9B01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553868" y="3943861"/>
            <a:ext cx="1342160" cy="1342160"/>
          </a:xfrm>
          <a:prstGeom prst="rect">
            <a:avLst/>
          </a:prstGeom>
        </p:spPr>
      </p:pic>
      <p:pic>
        <p:nvPicPr>
          <p:cNvPr id="11" name="תמונה 10" descr="תמונה שמכילה ציפור, נדידת ציפורים&#10;&#10;תוכן שנוצר על-ידי בינה מלאכותית עשוי להיות שגוי.">
            <a:extLst>
              <a:ext uri="{FF2B5EF4-FFF2-40B4-BE49-F238E27FC236}">
                <a16:creationId xmlns:a16="http://schemas.microsoft.com/office/drawing/2014/main" id="{92BA36CA-CBA2-B001-D8BE-3E91BD004D7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548102" y="5238277"/>
            <a:ext cx="1347925" cy="1347925"/>
          </a:xfrm>
          <a:prstGeom prst="rect">
            <a:avLst/>
          </a:prstGeom>
        </p:spPr>
      </p:pic>
    </p:spTree>
    <p:extLst>
      <p:ext uri="{BB962C8B-B14F-4D97-AF65-F5344CB8AC3E}">
        <p14:creationId xmlns:p14="http://schemas.microsoft.com/office/powerpoint/2010/main" val="1579547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507007-F440-A3D6-00B1-24813DFB244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370033D-DF91-0FB4-45C7-11FFF77C547B}"/>
              </a:ext>
            </a:extLst>
          </p:cNvPr>
          <p:cNvSpPr>
            <a:spLocks noGrp="1"/>
          </p:cNvSpPr>
          <p:nvPr>
            <p:ph type="title"/>
          </p:nvPr>
        </p:nvSpPr>
        <p:spPr>
          <a:xfrm>
            <a:off x="5056321" y="273545"/>
            <a:ext cx="3328555" cy="575154"/>
          </a:xfrm>
        </p:spPr>
        <p:txBody>
          <a:bodyPr>
            <a:normAutofit fontScale="90000"/>
          </a:bodyPr>
          <a:lstStyle/>
          <a:p>
            <a:r>
              <a:rPr lang="en-US" b="1" dirty="0"/>
              <a:t>Motivation</a:t>
            </a:r>
            <a:endParaRPr lang="en-US" dirty="0"/>
          </a:p>
        </p:txBody>
      </p:sp>
      <p:sp>
        <p:nvSpPr>
          <p:cNvPr id="5" name="Content Placeholder 4">
            <a:extLst>
              <a:ext uri="{FF2B5EF4-FFF2-40B4-BE49-F238E27FC236}">
                <a16:creationId xmlns:a16="http://schemas.microsoft.com/office/drawing/2014/main" id="{9D9D878A-1754-D039-F3FE-4C82582EA8EE}"/>
              </a:ext>
            </a:extLst>
          </p:cNvPr>
          <p:cNvSpPr>
            <a:spLocks noGrp="1"/>
          </p:cNvSpPr>
          <p:nvPr>
            <p:ph idx="1"/>
          </p:nvPr>
        </p:nvSpPr>
        <p:spPr>
          <a:xfrm>
            <a:off x="253564" y="1173584"/>
            <a:ext cx="6996546" cy="5107288"/>
          </a:xfrm>
        </p:spPr>
        <p:txBody>
          <a:bodyPr>
            <a:normAutofit fontScale="92500" lnSpcReduction="10000"/>
          </a:bodyPr>
          <a:lstStyle/>
          <a:p>
            <a:pPr marL="0" indent="0">
              <a:buNone/>
            </a:pPr>
            <a:r>
              <a:rPr lang="en-US" b="1" u="sng" dirty="0"/>
              <a:t>Solution to Challenges:</a:t>
            </a:r>
            <a:endParaRPr lang="en-US" dirty="0"/>
          </a:p>
          <a:p>
            <a:r>
              <a:rPr lang="en-US" dirty="0"/>
              <a:t>A study conducted at the Radar Laboratory of Tel Aviv University (TAU) has shown that by affixing dipole tags in specific orientations to a drone’s rotor blades, each configuration yields a distinctive micro-Doppler signature which can be encoded as an 8-bit binary string. </a:t>
            </a:r>
          </a:p>
          <a:p>
            <a:r>
              <a:rPr lang="en-US" dirty="0"/>
              <a:t>This technique both overcomes the low radar cross-section (RCS) of small UAVs-by exploiting enhanced scattering returns - and provides a means of identifying individual drones based on tag orientation, regardless of adverse Weather Conditions, low visibility ,lighting conditions and noisy environments.</a:t>
            </a:r>
          </a:p>
          <a:p>
            <a:pPr algn="l"/>
            <a:endParaRPr lang="en-US" dirty="0"/>
          </a:p>
        </p:txBody>
      </p:sp>
      <p:pic>
        <p:nvPicPr>
          <p:cNvPr id="6" name="Picture 5">
            <a:extLst>
              <a:ext uri="{FF2B5EF4-FFF2-40B4-BE49-F238E27FC236}">
                <a16:creationId xmlns:a16="http://schemas.microsoft.com/office/drawing/2014/main" id="{EA62372E-6B05-2B71-9C98-415A7BC55D7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7419" y="273545"/>
            <a:ext cx="2925420" cy="666735"/>
          </a:xfrm>
          <a:prstGeom prst="rect">
            <a:avLst/>
          </a:prstGeom>
        </p:spPr>
      </p:pic>
      <p:sp>
        <p:nvSpPr>
          <p:cNvPr id="8" name="Date Placeholder 7">
            <a:extLst>
              <a:ext uri="{FF2B5EF4-FFF2-40B4-BE49-F238E27FC236}">
                <a16:creationId xmlns:a16="http://schemas.microsoft.com/office/drawing/2014/main" id="{B83D02DB-A6A6-2DAC-E4BA-AE44B683CACF}"/>
              </a:ext>
            </a:extLst>
          </p:cNvPr>
          <p:cNvSpPr>
            <a:spLocks noGrp="1"/>
          </p:cNvSpPr>
          <p:nvPr>
            <p:ph type="dt" sz="half" idx="10"/>
          </p:nvPr>
        </p:nvSpPr>
        <p:spPr/>
        <p:txBody>
          <a:bodyPr/>
          <a:lstStyle/>
          <a:p>
            <a:fld id="{EF352739-273F-4728-8B1A-480EEBF683AC}" type="datetime1">
              <a:rPr lang="en-US" smtClean="0"/>
              <a:t>7/6/2025</a:t>
            </a:fld>
            <a:endParaRPr lang="en-US"/>
          </a:p>
        </p:txBody>
      </p:sp>
      <p:sp>
        <p:nvSpPr>
          <p:cNvPr id="9" name="Slide Number Placeholder 8">
            <a:extLst>
              <a:ext uri="{FF2B5EF4-FFF2-40B4-BE49-F238E27FC236}">
                <a16:creationId xmlns:a16="http://schemas.microsoft.com/office/drawing/2014/main" id="{47D9670E-39F2-B814-30A7-B9D07DD320CD}"/>
              </a:ext>
            </a:extLst>
          </p:cNvPr>
          <p:cNvSpPr>
            <a:spLocks noGrp="1"/>
          </p:cNvSpPr>
          <p:nvPr>
            <p:ph type="sldNum" sz="quarter" idx="12"/>
          </p:nvPr>
        </p:nvSpPr>
        <p:spPr/>
        <p:txBody>
          <a:bodyPr/>
          <a:lstStyle/>
          <a:p>
            <a:fld id="{397A11E8-8F25-49C3-8F7D-865FECFDFD18}" type="slidenum">
              <a:rPr lang="en-US" smtClean="0"/>
              <a:t>4</a:t>
            </a:fld>
            <a:endParaRPr lang="en-US" dirty="0"/>
          </a:p>
        </p:txBody>
      </p:sp>
      <p:pic>
        <p:nvPicPr>
          <p:cNvPr id="2" name="תמונה 1" descr="תמונה שמכילה קו, תרשים, אנטנה&#10;&#10;תוכן שנוצר על-ידי בינה מלאכותית עשוי להיות שגוי.">
            <a:extLst>
              <a:ext uri="{FF2B5EF4-FFF2-40B4-BE49-F238E27FC236}">
                <a16:creationId xmlns:a16="http://schemas.microsoft.com/office/drawing/2014/main" id="{939B25F2-DC28-A79B-5694-64AD8B1D37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61660" y="912739"/>
            <a:ext cx="3876776" cy="2886691"/>
          </a:xfrm>
          <a:prstGeom prst="rect">
            <a:avLst/>
          </a:prstGeom>
        </p:spPr>
      </p:pic>
      <p:pic>
        <p:nvPicPr>
          <p:cNvPr id="3" name="Picture 37">
            <a:extLst>
              <a:ext uri="{FF2B5EF4-FFF2-40B4-BE49-F238E27FC236}">
                <a16:creationId xmlns:a16="http://schemas.microsoft.com/office/drawing/2014/main" id="{C35049D1-3EC4-89BC-AFBC-C00315FAC2F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06244" y="3863471"/>
            <a:ext cx="2787163" cy="2625272"/>
          </a:xfrm>
          <a:prstGeom prst="rect">
            <a:avLst/>
          </a:prstGeom>
        </p:spPr>
      </p:pic>
      <p:sp>
        <p:nvSpPr>
          <p:cNvPr id="10" name="תיבת טקסט 103">
            <a:extLst>
              <a:ext uri="{FF2B5EF4-FFF2-40B4-BE49-F238E27FC236}">
                <a16:creationId xmlns:a16="http://schemas.microsoft.com/office/drawing/2014/main" id="{4D3E6771-A921-D42F-FA52-1A23E8D7F79F}"/>
              </a:ext>
            </a:extLst>
          </p:cNvPr>
          <p:cNvSpPr txBox="1"/>
          <p:nvPr/>
        </p:nvSpPr>
        <p:spPr>
          <a:xfrm>
            <a:off x="10344164" y="5176107"/>
            <a:ext cx="2019272" cy="504305"/>
          </a:xfrm>
          <a:prstGeom prst="rect">
            <a:avLst/>
          </a:prstGeom>
          <a:noFill/>
        </p:spPr>
        <p:txBody>
          <a:bodyPr wrap="square" rtlCol="1">
            <a:spAutoFit/>
          </a:bodyPr>
          <a:lstStyle/>
          <a:p>
            <a:pPr>
              <a:lnSpc>
                <a:spcPct val="150000"/>
              </a:lnSpc>
            </a:pPr>
            <a:r>
              <a:rPr lang="en-US" sz="2000" b="1" kern="12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The dipole tag</a:t>
            </a:r>
            <a:endParaRPr lang="en-US" sz="2000" dirty="0">
              <a:solidFill>
                <a:srgbClr val="333399"/>
              </a:solidFill>
              <a:effectLst/>
              <a:latin typeface="Arial" panose="020B0604020202020204" pitchFamily="34" charset="0"/>
              <a:ea typeface="Times New Roman" panose="02020603050405020304" pitchFamily="18" charset="0"/>
              <a:cs typeface="Arial" panose="020B0604020202020204" pitchFamily="34" charset="0"/>
            </a:endParaRPr>
          </a:p>
        </p:txBody>
      </p:sp>
      <p:pic>
        <p:nvPicPr>
          <p:cNvPr id="11" name="Picture 5" descr="תמונה שמכילה טקסט&#10;&#10;תוכן שנוצר על-ידי בינה מלאכותית עשוי להיות שגוי.">
            <a:extLst>
              <a:ext uri="{FF2B5EF4-FFF2-40B4-BE49-F238E27FC236}">
                <a16:creationId xmlns:a16="http://schemas.microsoft.com/office/drawing/2014/main" id="{E8D16CC9-033C-C9B3-3221-A3D5C737531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49541" y="5844729"/>
            <a:ext cx="1263635" cy="712429"/>
          </a:xfrm>
          <a:prstGeom prst="rect">
            <a:avLst/>
          </a:prstGeom>
        </p:spPr>
      </p:pic>
    </p:spTree>
    <p:extLst>
      <p:ext uri="{BB962C8B-B14F-4D97-AF65-F5344CB8AC3E}">
        <p14:creationId xmlns:p14="http://schemas.microsoft.com/office/powerpoint/2010/main" val="69585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AE6D01-176E-2033-0B6C-73C8913A829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5D91635-7EDC-D7B6-1F70-A13717DD6549}"/>
              </a:ext>
            </a:extLst>
          </p:cNvPr>
          <p:cNvSpPr>
            <a:spLocks noGrp="1"/>
          </p:cNvSpPr>
          <p:nvPr>
            <p:ph type="title"/>
          </p:nvPr>
        </p:nvSpPr>
        <p:spPr>
          <a:xfrm>
            <a:off x="3279475" y="494521"/>
            <a:ext cx="6702725" cy="575154"/>
          </a:xfrm>
        </p:spPr>
        <p:txBody>
          <a:bodyPr>
            <a:normAutofit fontScale="90000"/>
          </a:bodyPr>
          <a:lstStyle/>
          <a:p>
            <a:r>
              <a:rPr lang="en-US" b="1" dirty="0"/>
              <a:t>Project Topic and Objective</a:t>
            </a:r>
            <a:br>
              <a:rPr lang="en-US" dirty="0"/>
            </a:br>
            <a:endParaRPr lang="en-US" dirty="0"/>
          </a:p>
        </p:txBody>
      </p:sp>
      <p:sp>
        <p:nvSpPr>
          <p:cNvPr id="5" name="Content Placeholder 4">
            <a:extLst>
              <a:ext uri="{FF2B5EF4-FFF2-40B4-BE49-F238E27FC236}">
                <a16:creationId xmlns:a16="http://schemas.microsoft.com/office/drawing/2014/main" id="{3518C43A-A11A-3D96-6AEC-3F3AA24AE8EF}"/>
              </a:ext>
            </a:extLst>
          </p:cNvPr>
          <p:cNvSpPr>
            <a:spLocks noGrp="1"/>
          </p:cNvSpPr>
          <p:nvPr>
            <p:ph idx="1"/>
          </p:nvPr>
        </p:nvSpPr>
        <p:spPr>
          <a:xfrm>
            <a:off x="438269" y="1534399"/>
            <a:ext cx="4326082" cy="4357226"/>
          </a:xfrm>
        </p:spPr>
        <p:txBody>
          <a:bodyPr>
            <a:normAutofit fontScale="92500" lnSpcReduction="10000"/>
          </a:bodyPr>
          <a:lstStyle/>
          <a:p>
            <a:r>
              <a:rPr lang="en-US" dirty="0"/>
              <a:t>Each sampled signal taken over a duration of 10 seconds, consisting of 50,001 complex values samples ,which their pattern represented by 8-bit signature.</a:t>
            </a:r>
          </a:p>
          <a:p>
            <a:r>
              <a:rPr lang="en-US" dirty="0"/>
              <a:t> The sampled signal is presented as </a:t>
            </a:r>
            <a:r>
              <a:rPr lang="en-US" b="1" dirty="0"/>
              <a:t>spectrogram</a:t>
            </a:r>
            <a:r>
              <a:rPr lang="en-US" dirty="0"/>
              <a:t> – 3D matrix of frequency versus time versus magnitude (FFT of the signal). </a:t>
            </a:r>
          </a:p>
          <a:p>
            <a:pPr algn="l"/>
            <a:endParaRPr lang="en-US" dirty="0"/>
          </a:p>
        </p:txBody>
      </p:sp>
      <p:pic>
        <p:nvPicPr>
          <p:cNvPr id="6" name="Picture 5">
            <a:extLst>
              <a:ext uri="{FF2B5EF4-FFF2-40B4-BE49-F238E27FC236}">
                <a16:creationId xmlns:a16="http://schemas.microsoft.com/office/drawing/2014/main" id="{F20C925C-F644-3820-D53E-53E33D42B4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7419" y="273545"/>
            <a:ext cx="2925420" cy="666735"/>
          </a:xfrm>
          <a:prstGeom prst="rect">
            <a:avLst/>
          </a:prstGeom>
        </p:spPr>
      </p:pic>
      <p:sp>
        <p:nvSpPr>
          <p:cNvPr id="8" name="Date Placeholder 7">
            <a:extLst>
              <a:ext uri="{FF2B5EF4-FFF2-40B4-BE49-F238E27FC236}">
                <a16:creationId xmlns:a16="http://schemas.microsoft.com/office/drawing/2014/main" id="{D08B3481-519F-09F9-F41F-3C5496EF207C}"/>
              </a:ext>
            </a:extLst>
          </p:cNvPr>
          <p:cNvSpPr>
            <a:spLocks noGrp="1"/>
          </p:cNvSpPr>
          <p:nvPr>
            <p:ph type="dt" sz="half" idx="10"/>
          </p:nvPr>
        </p:nvSpPr>
        <p:spPr/>
        <p:txBody>
          <a:bodyPr/>
          <a:lstStyle/>
          <a:p>
            <a:fld id="{EF352739-273F-4728-8B1A-480EEBF683AC}" type="datetime1">
              <a:rPr lang="en-US" smtClean="0"/>
              <a:t>7/6/2025</a:t>
            </a:fld>
            <a:endParaRPr lang="en-US" dirty="0"/>
          </a:p>
        </p:txBody>
      </p:sp>
      <p:sp>
        <p:nvSpPr>
          <p:cNvPr id="9" name="Slide Number Placeholder 8">
            <a:extLst>
              <a:ext uri="{FF2B5EF4-FFF2-40B4-BE49-F238E27FC236}">
                <a16:creationId xmlns:a16="http://schemas.microsoft.com/office/drawing/2014/main" id="{BA4284F6-3F23-0EF6-1F45-5054B2D73D5A}"/>
              </a:ext>
            </a:extLst>
          </p:cNvPr>
          <p:cNvSpPr>
            <a:spLocks noGrp="1"/>
          </p:cNvSpPr>
          <p:nvPr>
            <p:ph type="sldNum" sz="quarter" idx="12"/>
          </p:nvPr>
        </p:nvSpPr>
        <p:spPr/>
        <p:txBody>
          <a:bodyPr/>
          <a:lstStyle/>
          <a:p>
            <a:fld id="{397A11E8-8F25-49C3-8F7D-865FECFDFD18}" type="slidenum">
              <a:rPr lang="en-US" smtClean="0"/>
              <a:t>5</a:t>
            </a:fld>
            <a:endParaRPr lang="en-US"/>
          </a:p>
        </p:txBody>
      </p:sp>
      <p:pic>
        <p:nvPicPr>
          <p:cNvPr id="2" name="תמונה 1">
            <a:extLst>
              <a:ext uri="{FF2B5EF4-FFF2-40B4-BE49-F238E27FC236}">
                <a16:creationId xmlns:a16="http://schemas.microsoft.com/office/drawing/2014/main" id="{4C06C850-0014-CA91-544D-2648E0B350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16475" y="1797096"/>
            <a:ext cx="6532179" cy="3902710"/>
          </a:xfrm>
          <a:prstGeom prst="rect">
            <a:avLst/>
          </a:prstGeom>
        </p:spPr>
      </p:pic>
      <p:sp>
        <p:nvSpPr>
          <p:cNvPr id="3" name="תיבת טקסט 10">
            <a:extLst>
              <a:ext uri="{FF2B5EF4-FFF2-40B4-BE49-F238E27FC236}">
                <a16:creationId xmlns:a16="http://schemas.microsoft.com/office/drawing/2014/main" id="{4613FCDC-0C11-ABEA-1FCD-24223320729C}"/>
              </a:ext>
            </a:extLst>
          </p:cNvPr>
          <p:cNvSpPr txBox="1"/>
          <p:nvPr/>
        </p:nvSpPr>
        <p:spPr>
          <a:xfrm>
            <a:off x="5407955" y="1888722"/>
            <a:ext cx="2059940" cy="586699"/>
          </a:xfrm>
          <a:prstGeom prst="rect">
            <a:avLst/>
          </a:prstGeom>
          <a:noFill/>
        </p:spPr>
        <p:txBody>
          <a:bodyPr wrap="square" rtlCol="1">
            <a:spAutoFit/>
          </a:bodyPr>
          <a:lstStyle/>
          <a:p>
            <a:pPr>
              <a:lnSpc>
                <a:spcPct val="150000"/>
              </a:lnSpc>
            </a:pPr>
            <a:r>
              <a:rPr lang="en-US" sz="2400" b="1" kern="1200" dirty="0">
                <a:solidFill>
                  <a:srgbClr val="FFFFFF"/>
                </a:solidFill>
                <a:effectLst/>
                <a:latin typeface="Calibri" panose="020F0502020204030204" pitchFamily="34" charset="0"/>
                <a:ea typeface="Times New Roman" panose="02020603050405020304" pitchFamily="18" charset="0"/>
                <a:cs typeface="Arial" panose="020B0604020202020204" pitchFamily="34" charset="0"/>
              </a:rPr>
              <a:t>10000000</a:t>
            </a:r>
            <a:endParaRPr lang="en-US" sz="2400" dirty="0">
              <a:solidFill>
                <a:srgbClr val="333399"/>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10" name="תיבת טקסט 11">
            <a:extLst>
              <a:ext uri="{FF2B5EF4-FFF2-40B4-BE49-F238E27FC236}">
                <a16:creationId xmlns:a16="http://schemas.microsoft.com/office/drawing/2014/main" id="{A795C617-620E-6BF6-38CC-178BEB0C8489}"/>
              </a:ext>
            </a:extLst>
          </p:cNvPr>
          <p:cNvSpPr txBox="1"/>
          <p:nvPr/>
        </p:nvSpPr>
        <p:spPr>
          <a:xfrm>
            <a:off x="8638309" y="1892725"/>
            <a:ext cx="1939931" cy="586699"/>
          </a:xfrm>
          <a:prstGeom prst="rect">
            <a:avLst/>
          </a:prstGeom>
          <a:noFill/>
        </p:spPr>
        <p:txBody>
          <a:bodyPr wrap="square" rtlCol="1">
            <a:spAutoFit/>
          </a:bodyPr>
          <a:lstStyle/>
          <a:p>
            <a:pPr>
              <a:lnSpc>
                <a:spcPct val="150000"/>
              </a:lnSpc>
            </a:pPr>
            <a:r>
              <a:rPr lang="en-US" sz="2400" b="1" kern="1200" dirty="0">
                <a:solidFill>
                  <a:srgbClr val="FFFFFF"/>
                </a:solidFill>
                <a:effectLst/>
                <a:latin typeface="Calibri" panose="020F0502020204030204" pitchFamily="34" charset="0"/>
                <a:ea typeface="Times New Roman" panose="02020603050405020304" pitchFamily="18" charset="0"/>
                <a:cs typeface="Arial" panose="020B0604020202020204" pitchFamily="34" charset="0"/>
              </a:rPr>
              <a:t>11111111</a:t>
            </a:r>
            <a:endParaRPr lang="en-US" sz="2400" dirty="0">
              <a:solidFill>
                <a:srgbClr val="333399"/>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11" name="תיבת טקסט 14">
            <a:extLst>
              <a:ext uri="{FF2B5EF4-FFF2-40B4-BE49-F238E27FC236}">
                <a16:creationId xmlns:a16="http://schemas.microsoft.com/office/drawing/2014/main" id="{5515B965-D049-BDE8-F2D3-523FD463DB1D}"/>
              </a:ext>
            </a:extLst>
          </p:cNvPr>
          <p:cNvSpPr txBox="1"/>
          <p:nvPr/>
        </p:nvSpPr>
        <p:spPr>
          <a:xfrm>
            <a:off x="5497405" y="3748451"/>
            <a:ext cx="2059940" cy="586699"/>
          </a:xfrm>
          <a:prstGeom prst="rect">
            <a:avLst/>
          </a:prstGeom>
          <a:noFill/>
        </p:spPr>
        <p:txBody>
          <a:bodyPr wrap="square" rtlCol="1">
            <a:spAutoFit/>
          </a:bodyPr>
          <a:lstStyle/>
          <a:p>
            <a:pPr>
              <a:lnSpc>
                <a:spcPct val="150000"/>
              </a:lnSpc>
            </a:pPr>
            <a:r>
              <a:rPr lang="en-US" sz="2400" b="1" kern="1200" dirty="0">
                <a:solidFill>
                  <a:srgbClr val="FFFFFF"/>
                </a:solidFill>
                <a:effectLst/>
                <a:latin typeface="Calibri" panose="020F0502020204030204" pitchFamily="34" charset="0"/>
                <a:ea typeface="Times New Roman" panose="02020603050405020304" pitchFamily="18" charset="0"/>
                <a:cs typeface="Arial" panose="020B0604020202020204" pitchFamily="34" charset="0"/>
              </a:rPr>
              <a:t>10101010</a:t>
            </a:r>
            <a:endParaRPr lang="en-US" sz="2400" dirty="0">
              <a:solidFill>
                <a:srgbClr val="333399"/>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12" name="תיבת טקסט 12">
            <a:extLst>
              <a:ext uri="{FF2B5EF4-FFF2-40B4-BE49-F238E27FC236}">
                <a16:creationId xmlns:a16="http://schemas.microsoft.com/office/drawing/2014/main" id="{87D2D1F5-0E86-C8A2-8E70-E847E41BC371}"/>
              </a:ext>
            </a:extLst>
          </p:cNvPr>
          <p:cNvSpPr txBox="1"/>
          <p:nvPr/>
        </p:nvSpPr>
        <p:spPr>
          <a:xfrm>
            <a:off x="8638309" y="3748451"/>
            <a:ext cx="1715363" cy="586699"/>
          </a:xfrm>
          <a:prstGeom prst="rect">
            <a:avLst/>
          </a:prstGeom>
          <a:noFill/>
        </p:spPr>
        <p:txBody>
          <a:bodyPr wrap="square" rtlCol="1">
            <a:spAutoFit/>
          </a:bodyPr>
          <a:lstStyle/>
          <a:p>
            <a:pPr>
              <a:lnSpc>
                <a:spcPct val="150000"/>
              </a:lnSpc>
            </a:pPr>
            <a:r>
              <a:rPr lang="en-US" sz="2400" b="1" kern="1200" dirty="0">
                <a:solidFill>
                  <a:srgbClr val="FFFFFF"/>
                </a:solidFill>
                <a:effectLst/>
                <a:latin typeface="Calibri" panose="020F0502020204030204" pitchFamily="34" charset="0"/>
                <a:ea typeface="Times New Roman" panose="02020603050405020304" pitchFamily="18" charset="0"/>
                <a:cs typeface="Arial" panose="020B0604020202020204" pitchFamily="34" charset="0"/>
              </a:rPr>
              <a:t>00001111</a:t>
            </a:r>
            <a:endParaRPr lang="en-US" sz="2400" dirty="0">
              <a:solidFill>
                <a:srgbClr val="333399"/>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13" name="תיבת טקסט 12">
            <a:extLst>
              <a:ext uri="{FF2B5EF4-FFF2-40B4-BE49-F238E27FC236}">
                <a16:creationId xmlns:a16="http://schemas.microsoft.com/office/drawing/2014/main" id="{C3EF91AB-F090-AC9D-E126-EA9D59277110}"/>
              </a:ext>
            </a:extLst>
          </p:cNvPr>
          <p:cNvSpPr txBox="1"/>
          <p:nvPr/>
        </p:nvSpPr>
        <p:spPr>
          <a:xfrm>
            <a:off x="7173309" y="899646"/>
            <a:ext cx="2618509" cy="923330"/>
          </a:xfrm>
          <a:prstGeom prst="rect">
            <a:avLst/>
          </a:prstGeom>
          <a:noFill/>
        </p:spPr>
        <p:txBody>
          <a:bodyPr wrap="square" rtlCol="1">
            <a:spAutoFit/>
          </a:bodyPr>
          <a:lstStyle/>
          <a:p>
            <a:r>
              <a:rPr lang="en-US" sz="3600" b="1" u="sng" dirty="0"/>
              <a:t>Spectrogram</a:t>
            </a:r>
            <a:endParaRPr lang="en-US" sz="3600" dirty="0"/>
          </a:p>
          <a:p>
            <a:endParaRPr lang="he-IL" dirty="0"/>
          </a:p>
        </p:txBody>
      </p:sp>
    </p:spTree>
    <p:extLst>
      <p:ext uri="{BB962C8B-B14F-4D97-AF65-F5344CB8AC3E}">
        <p14:creationId xmlns:p14="http://schemas.microsoft.com/office/powerpoint/2010/main" val="1359630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CA27FF-52EC-469A-AA16-F37E09A1895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C957C38-47A1-65F3-E7CA-9EAC5A0FCBCE}"/>
              </a:ext>
            </a:extLst>
          </p:cNvPr>
          <p:cNvSpPr>
            <a:spLocks noGrp="1"/>
          </p:cNvSpPr>
          <p:nvPr>
            <p:ph type="title"/>
          </p:nvPr>
        </p:nvSpPr>
        <p:spPr>
          <a:xfrm>
            <a:off x="3684721" y="606912"/>
            <a:ext cx="6702725" cy="575154"/>
          </a:xfrm>
        </p:spPr>
        <p:txBody>
          <a:bodyPr>
            <a:normAutofit fontScale="90000"/>
          </a:bodyPr>
          <a:lstStyle/>
          <a:p>
            <a:r>
              <a:rPr lang="en-US" b="1" dirty="0"/>
              <a:t>Project Topic and Objective</a:t>
            </a:r>
            <a:br>
              <a:rPr lang="en-US" dirty="0"/>
            </a:br>
            <a:endParaRPr lang="en-US" dirty="0"/>
          </a:p>
        </p:txBody>
      </p:sp>
      <p:sp>
        <p:nvSpPr>
          <p:cNvPr id="5" name="Content Placeholder 4">
            <a:extLst>
              <a:ext uri="{FF2B5EF4-FFF2-40B4-BE49-F238E27FC236}">
                <a16:creationId xmlns:a16="http://schemas.microsoft.com/office/drawing/2014/main" id="{3CD632B5-CCE9-F839-9E4F-5A36192B066C}"/>
              </a:ext>
            </a:extLst>
          </p:cNvPr>
          <p:cNvSpPr>
            <a:spLocks noGrp="1"/>
          </p:cNvSpPr>
          <p:nvPr>
            <p:ph idx="1"/>
          </p:nvPr>
        </p:nvSpPr>
        <p:spPr>
          <a:xfrm>
            <a:off x="942109" y="1614187"/>
            <a:ext cx="10515600" cy="5107288"/>
          </a:xfrm>
        </p:spPr>
        <p:txBody>
          <a:bodyPr/>
          <a:lstStyle/>
          <a:p>
            <a:pPr marL="0" indent="0">
              <a:buNone/>
            </a:pPr>
            <a:r>
              <a:rPr lang="en-US" b="1" u="sng" dirty="0"/>
              <a:t>Project Objective: Accurate Classification of Noisy Micro-Doppler Signals Using CNN</a:t>
            </a:r>
            <a:endParaRPr lang="en-US" dirty="0"/>
          </a:p>
          <a:p>
            <a:r>
              <a:rPr lang="en-US" dirty="0"/>
              <a:t>In our project, we implement the classifier component of this research, using measured micro-Doppler signatures from 34 unique tag configurations. </a:t>
            </a:r>
          </a:p>
          <a:p>
            <a:r>
              <a:rPr lang="en-US" dirty="0"/>
              <a:t>Our objective is to accurately classify noisy micro-Doppler signals at low signal-to-noise ratios (SNRs). To achieve this, we employ a convolutional neural network (CNN) trained with a synthetic data pipeline and extensive augmentation, demonstrating the robustness of our approach in challenging SNR environments.</a:t>
            </a:r>
          </a:p>
          <a:p>
            <a:endParaRPr lang="en-US" dirty="0"/>
          </a:p>
        </p:txBody>
      </p:sp>
      <p:pic>
        <p:nvPicPr>
          <p:cNvPr id="6" name="Picture 5">
            <a:extLst>
              <a:ext uri="{FF2B5EF4-FFF2-40B4-BE49-F238E27FC236}">
                <a16:creationId xmlns:a16="http://schemas.microsoft.com/office/drawing/2014/main" id="{DC9EDB90-0D30-8E1B-5261-1009CA71885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7419" y="273545"/>
            <a:ext cx="2925420" cy="666735"/>
          </a:xfrm>
          <a:prstGeom prst="rect">
            <a:avLst/>
          </a:prstGeom>
        </p:spPr>
      </p:pic>
      <p:sp>
        <p:nvSpPr>
          <p:cNvPr id="8" name="Date Placeholder 7">
            <a:extLst>
              <a:ext uri="{FF2B5EF4-FFF2-40B4-BE49-F238E27FC236}">
                <a16:creationId xmlns:a16="http://schemas.microsoft.com/office/drawing/2014/main" id="{3CB11ADA-4A52-0776-FD51-949A5F4B2BA8}"/>
              </a:ext>
            </a:extLst>
          </p:cNvPr>
          <p:cNvSpPr>
            <a:spLocks noGrp="1"/>
          </p:cNvSpPr>
          <p:nvPr>
            <p:ph type="dt" sz="half" idx="10"/>
          </p:nvPr>
        </p:nvSpPr>
        <p:spPr/>
        <p:txBody>
          <a:bodyPr/>
          <a:lstStyle/>
          <a:p>
            <a:fld id="{EF352739-273F-4728-8B1A-480EEBF683AC}" type="datetime1">
              <a:rPr lang="en-US" smtClean="0"/>
              <a:t>7/6/2025</a:t>
            </a:fld>
            <a:endParaRPr lang="en-US"/>
          </a:p>
        </p:txBody>
      </p:sp>
      <p:sp>
        <p:nvSpPr>
          <p:cNvPr id="9" name="Slide Number Placeholder 8">
            <a:extLst>
              <a:ext uri="{FF2B5EF4-FFF2-40B4-BE49-F238E27FC236}">
                <a16:creationId xmlns:a16="http://schemas.microsoft.com/office/drawing/2014/main" id="{A1F7C11E-9F7F-D8BC-7F4D-38344A917676}"/>
              </a:ext>
            </a:extLst>
          </p:cNvPr>
          <p:cNvSpPr>
            <a:spLocks noGrp="1"/>
          </p:cNvSpPr>
          <p:nvPr>
            <p:ph type="sldNum" sz="quarter" idx="12"/>
          </p:nvPr>
        </p:nvSpPr>
        <p:spPr/>
        <p:txBody>
          <a:bodyPr/>
          <a:lstStyle/>
          <a:p>
            <a:fld id="{397A11E8-8F25-49C3-8F7D-865FECFDFD18}" type="slidenum">
              <a:rPr lang="en-US" smtClean="0"/>
              <a:t>6</a:t>
            </a:fld>
            <a:endParaRPr lang="en-US"/>
          </a:p>
        </p:txBody>
      </p:sp>
    </p:spTree>
    <p:extLst>
      <p:ext uri="{BB962C8B-B14F-4D97-AF65-F5344CB8AC3E}">
        <p14:creationId xmlns:p14="http://schemas.microsoft.com/office/powerpoint/2010/main" val="747874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B2C1AB-3EB1-F1E3-5705-675DC6B97DE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D3B1712-B9F4-E1D1-CA02-66F8CA75C5AE}"/>
              </a:ext>
            </a:extLst>
          </p:cNvPr>
          <p:cNvSpPr>
            <a:spLocks noGrp="1"/>
          </p:cNvSpPr>
          <p:nvPr>
            <p:ph type="title"/>
          </p:nvPr>
        </p:nvSpPr>
        <p:spPr>
          <a:xfrm>
            <a:off x="3674330" y="606912"/>
            <a:ext cx="6702725" cy="575154"/>
          </a:xfrm>
        </p:spPr>
        <p:txBody>
          <a:bodyPr>
            <a:normAutofit fontScale="90000"/>
          </a:bodyPr>
          <a:lstStyle/>
          <a:p>
            <a:r>
              <a:rPr lang="en-US" b="1" u="sng" dirty="0"/>
              <a:t>Project Block diagram</a:t>
            </a:r>
            <a:br>
              <a:rPr lang="en-US" dirty="0"/>
            </a:br>
            <a:endParaRPr lang="en-US" dirty="0"/>
          </a:p>
        </p:txBody>
      </p:sp>
      <p:pic>
        <p:nvPicPr>
          <p:cNvPr id="6" name="Picture 5">
            <a:extLst>
              <a:ext uri="{FF2B5EF4-FFF2-40B4-BE49-F238E27FC236}">
                <a16:creationId xmlns:a16="http://schemas.microsoft.com/office/drawing/2014/main" id="{AE8D3359-B77C-03E6-E073-D8593745942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7419" y="273545"/>
            <a:ext cx="2925420" cy="666735"/>
          </a:xfrm>
          <a:prstGeom prst="rect">
            <a:avLst/>
          </a:prstGeom>
        </p:spPr>
      </p:pic>
      <p:sp>
        <p:nvSpPr>
          <p:cNvPr id="8" name="Date Placeholder 7">
            <a:extLst>
              <a:ext uri="{FF2B5EF4-FFF2-40B4-BE49-F238E27FC236}">
                <a16:creationId xmlns:a16="http://schemas.microsoft.com/office/drawing/2014/main" id="{0C7F770A-2EEB-3D0F-AB48-FC34E1C8C322}"/>
              </a:ext>
            </a:extLst>
          </p:cNvPr>
          <p:cNvSpPr>
            <a:spLocks noGrp="1"/>
          </p:cNvSpPr>
          <p:nvPr>
            <p:ph type="dt" sz="half" idx="10"/>
          </p:nvPr>
        </p:nvSpPr>
        <p:spPr/>
        <p:txBody>
          <a:bodyPr/>
          <a:lstStyle/>
          <a:p>
            <a:fld id="{EF352739-273F-4728-8B1A-480EEBF683AC}" type="datetime1">
              <a:rPr lang="en-US" smtClean="0"/>
              <a:t>7/6/2025</a:t>
            </a:fld>
            <a:endParaRPr lang="en-US"/>
          </a:p>
        </p:txBody>
      </p:sp>
      <p:sp>
        <p:nvSpPr>
          <p:cNvPr id="9" name="Slide Number Placeholder 8">
            <a:extLst>
              <a:ext uri="{FF2B5EF4-FFF2-40B4-BE49-F238E27FC236}">
                <a16:creationId xmlns:a16="http://schemas.microsoft.com/office/drawing/2014/main" id="{882EF620-7E1C-2DDC-2D0A-F87000B5763D}"/>
              </a:ext>
            </a:extLst>
          </p:cNvPr>
          <p:cNvSpPr>
            <a:spLocks noGrp="1"/>
          </p:cNvSpPr>
          <p:nvPr>
            <p:ph type="sldNum" sz="quarter" idx="12"/>
          </p:nvPr>
        </p:nvSpPr>
        <p:spPr/>
        <p:txBody>
          <a:bodyPr/>
          <a:lstStyle/>
          <a:p>
            <a:fld id="{397A11E8-8F25-49C3-8F7D-865FECFDFD18}" type="slidenum">
              <a:rPr lang="en-US" smtClean="0"/>
              <a:t>7</a:t>
            </a:fld>
            <a:endParaRPr lang="en-US"/>
          </a:p>
        </p:txBody>
      </p:sp>
      <p:pic>
        <p:nvPicPr>
          <p:cNvPr id="2" name="מציין מיקום תוכן 1">
            <a:extLst>
              <a:ext uri="{FF2B5EF4-FFF2-40B4-BE49-F238E27FC236}">
                <a16:creationId xmlns:a16="http://schemas.microsoft.com/office/drawing/2014/main" id="{939B25F2-DC28-A79B-5694-64AD8B1D378A}"/>
              </a:ext>
            </a:extLst>
          </p:cNvPr>
          <p:cNvPicPr>
            <a:picLocks noGrp="1" noChangeAspect="1"/>
          </p:cNvPicPr>
          <p:nvPr>
            <p:ph idx="1"/>
          </p:nvPr>
        </p:nvPicPr>
        <p:blipFill>
          <a:blip r:embed="rId3"/>
          <a:stretch>
            <a:fillRect/>
          </a:stretch>
        </p:blipFill>
        <p:spPr>
          <a:xfrm>
            <a:off x="999968" y="1208152"/>
            <a:ext cx="3209447" cy="2359025"/>
          </a:xfrm>
          <a:prstGeom prst="rect">
            <a:avLst/>
          </a:prstGeom>
        </p:spPr>
      </p:pic>
      <p:sp>
        <p:nvSpPr>
          <p:cNvPr id="3" name="חץ: ימינה 2">
            <a:extLst>
              <a:ext uri="{FF2B5EF4-FFF2-40B4-BE49-F238E27FC236}">
                <a16:creationId xmlns:a16="http://schemas.microsoft.com/office/drawing/2014/main" id="{F8E44952-16A6-87F2-F285-62C568AA58B9}"/>
              </a:ext>
            </a:extLst>
          </p:cNvPr>
          <p:cNvSpPr>
            <a:spLocks/>
          </p:cNvSpPr>
          <p:nvPr/>
        </p:nvSpPr>
        <p:spPr>
          <a:xfrm>
            <a:off x="4521753" y="2475967"/>
            <a:ext cx="746438" cy="41270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endParaRPr lang="he-IL"/>
          </a:p>
        </p:txBody>
      </p:sp>
      <p:sp>
        <p:nvSpPr>
          <p:cNvPr id="10" name="תיבת טקסט 113">
            <a:extLst>
              <a:ext uri="{FF2B5EF4-FFF2-40B4-BE49-F238E27FC236}">
                <a16:creationId xmlns:a16="http://schemas.microsoft.com/office/drawing/2014/main" id="{84822956-4831-F51C-AA52-28E313138D72}"/>
              </a:ext>
            </a:extLst>
          </p:cNvPr>
          <p:cNvSpPr txBox="1">
            <a:spLocks/>
          </p:cNvSpPr>
          <p:nvPr/>
        </p:nvSpPr>
        <p:spPr>
          <a:xfrm>
            <a:off x="5585876" y="2324458"/>
            <a:ext cx="850669" cy="73242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1">
            <a:noAutofit/>
          </a:bodyPr>
          <a:lstStyle/>
          <a:p>
            <a:pPr algn="ctr" rtl="1">
              <a:lnSpc>
                <a:spcPct val="150000"/>
              </a:lnSpc>
            </a:pPr>
            <a:r>
              <a:rPr lang="en-US" sz="2400" b="1" kern="1200" dirty="0">
                <a:solidFill>
                  <a:srgbClr val="000000"/>
                </a:solidFill>
                <a:effectLst/>
                <a:ea typeface="Times New Roman" panose="02020603050405020304" pitchFamily="18" charset="0"/>
                <a:cs typeface="Arial" panose="020B0604020202020204" pitchFamily="34" charset="0"/>
              </a:rPr>
              <a:t>C/D</a:t>
            </a:r>
            <a:endParaRPr lang="en-US" sz="2400" dirty="0">
              <a:solidFill>
                <a:srgbClr val="333399"/>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11" name="חץ: ימינה 10">
            <a:extLst>
              <a:ext uri="{FF2B5EF4-FFF2-40B4-BE49-F238E27FC236}">
                <a16:creationId xmlns:a16="http://schemas.microsoft.com/office/drawing/2014/main" id="{3A7C7711-2C78-C9B5-A989-67C8F8A9D015}"/>
              </a:ext>
            </a:extLst>
          </p:cNvPr>
          <p:cNvSpPr>
            <a:spLocks/>
          </p:cNvSpPr>
          <p:nvPr/>
        </p:nvSpPr>
        <p:spPr>
          <a:xfrm>
            <a:off x="6792508" y="2456627"/>
            <a:ext cx="850669" cy="45138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endParaRPr lang="he-IL"/>
          </a:p>
        </p:txBody>
      </p:sp>
      <p:sp>
        <p:nvSpPr>
          <p:cNvPr id="12" name="תיבת טקסט 116">
            <a:extLst>
              <a:ext uri="{FF2B5EF4-FFF2-40B4-BE49-F238E27FC236}">
                <a16:creationId xmlns:a16="http://schemas.microsoft.com/office/drawing/2014/main" id="{5D45DD2A-339F-4A2F-92C7-D436CE4668B9}"/>
              </a:ext>
            </a:extLst>
          </p:cNvPr>
          <p:cNvSpPr txBox="1">
            <a:spLocks/>
          </p:cNvSpPr>
          <p:nvPr/>
        </p:nvSpPr>
        <p:spPr>
          <a:xfrm>
            <a:off x="7979558" y="1979707"/>
            <a:ext cx="2423050" cy="135011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1">
            <a:noAutofit/>
          </a:bodyPr>
          <a:lstStyle/>
          <a:p>
            <a:pPr algn="ctr" rtl="1">
              <a:lnSpc>
                <a:spcPct val="150000"/>
              </a:lnSpc>
            </a:pPr>
            <a:r>
              <a:rPr lang="en-US" sz="2400" b="1" kern="1200" dirty="0">
                <a:solidFill>
                  <a:srgbClr val="000000"/>
                </a:solidFill>
                <a:effectLst/>
                <a:ea typeface="Times New Roman" panose="02020603050405020304" pitchFamily="18" charset="0"/>
                <a:cs typeface="Arial" panose="020B0604020202020204" pitchFamily="34" charset="0"/>
              </a:rPr>
              <a:t>Micro-doppler analysis</a:t>
            </a:r>
            <a:endParaRPr lang="en-US" sz="2400" dirty="0">
              <a:solidFill>
                <a:srgbClr val="333399"/>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13" name="חץ: ימינה 12">
            <a:extLst>
              <a:ext uri="{FF2B5EF4-FFF2-40B4-BE49-F238E27FC236}">
                <a16:creationId xmlns:a16="http://schemas.microsoft.com/office/drawing/2014/main" id="{76951EA0-5A02-0A3B-F4D8-382ABC20BDD3}"/>
              </a:ext>
            </a:extLst>
          </p:cNvPr>
          <p:cNvSpPr>
            <a:spLocks/>
          </p:cNvSpPr>
          <p:nvPr/>
        </p:nvSpPr>
        <p:spPr>
          <a:xfrm>
            <a:off x="686786" y="5603400"/>
            <a:ext cx="2354639" cy="44651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endParaRPr lang="he-IL"/>
          </a:p>
        </p:txBody>
      </p:sp>
      <p:pic>
        <p:nvPicPr>
          <p:cNvPr id="14" name="Picture 5" descr="תמונה שמכילה צילום מסך, אדום, מלבן, אדום סגול&#10;&#10;תוכן שנוצר על-ידי בינה מלאכותית עשוי להיות שגוי.">
            <a:extLst>
              <a:ext uri="{FF2B5EF4-FFF2-40B4-BE49-F238E27FC236}">
                <a16:creationId xmlns:a16="http://schemas.microsoft.com/office/drawing/2014/main" id="{1DE7C8BA-5EC2-FB51-AC0C-53CF6A852799}"/>
              </a:ext>
            </a:extLst>
          </p:cNvPr>
          <p:cNvPicPr>
            <a:picLocks noChangeAspect="1"/>
          </p:cNvPicPr>
          <p:nvPr/>
        </p:nvPicPr>
        <p:blipFill>
          <a:blip r:embed="rId4"/>
          <a:srcRect l="4740" t="16499" r="8029" b="10404"/>
          <a:stretch/>
        </p:blipFill>
        <p:spPr>
          <a:xfrm>
            <a:off x="586782" y="4331698"/>
            <a:ext cx="2100540" cy="1221432"/>
          </a:xfrm>
          <a:prstGeom prst="rect">
            <a:avLst/>
          </a:prstGeom>
          <a:ln w="19050">
            <a:solidFill>
              <a:srgbClr val="00B050"/>
            </a:solidFill>
          </a:ln>
        </p:spPr>
      </p:pic>
      <p:sp>
        <p:nvSpPr>
          <p:cNvPr id="15" name="תיבת טקסט 114">
            <a:extLst>
              <a:ext uri="{FF2B5EF4-FFF2-40B4-BE49-F238E27FC236}">
                <a16:creationId xmlns:a16="http://schemas.microsoft.com/office/drawing/2014/main" id="{EBBEDFFC-619E-6C2E-99E2-C390CA2AEEB9}"/>
              </a:ext>
            </a:extLst>
          </p:cNvPr>
          <p:cNvSpPr txBox="1">
            <a:spLocks/>
          </p:cNvSpPr>
          <p:nvPr/>
        </p:nvSpPr>
        <p:spPr>
          <a:xfrm>
            <a:off x="165735" y="4362746"/>
            <a:ext cx="2044065" cy="416011"/>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1">
            <a:spAutoFit/>
          </a:bodyPr>
          <a:lstStyle/>
          <a:p>
            <a:pPr algn="ctr" rtl="1">
              <a:lnSpc>
                <a:spcPct val="150000"/>
              </a:lnSpc>
            </a:pPr>
            <a:r>
              <a:rPr lang="he-IL" sz="1600" b="1" kern="1200" dirty="0">
                <a:solidFill>
                  <a:srgbClr val="FFFFFF"/>
                </a:solidFill>
                <a:effectLst/>
                <a:ea typeface="Times New Roman" panose="02020603050405020304" pitchFamily="18" charset="0"/>
                <a:cs typeface="Arial" panose="020B0604020202020204" pitchFamily="34" charset="0"/>
              </a:rPr>
              <a:t>10000000</a:t>
            </a:r>
            <a:endParaRPr lang="en-US" sz="1600" dirty="0">
              <a:solidFill>
                <a:srgbClr val="333399"/>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16" name="תיבת טקסט 111">
            <a:extLst>
              <a:ext uri="{FF2B5EF4-FFF2-40B4-BE49-F238E27FC236}">
                <a16:creationId xmlns:a16="http://schemas.microsoft.com/office/drawing/2014/main" id="{EE6B9132-F890-6DA6-BEBF-E9C1EBB4E2E1}"/>
              </a:ext>
            </a:extLst>
          </p:cNvPr>
          <p:cNvSpPr txBox="1">
            <a:spLocks/>
          </p:cNvSpPr>
          <p:nvPr/>
        </p:nvSpPr>
        <p:spPr>
          <a:xfrm>
            <a:off x="464883" y="3797657"/>
            <a:ext cx="2286694" cy="38082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1">
            <a:noAutofit/>
          </a:bodyPr>
          <a:lstStyle/>
          <a:p>
            <a:pPr algn="ctr" rtl="1">
              <a:lnSpc>
                <a:spcPct val="150000"/>
              </a:lnSpc>
            </a:pPr>
            <a:r>
              <a:rPr lang="en-US" b="1" kern="1200" dirty="0" err="1">
                <a:solidFill>
                  <a:srgbClr val="000000"/>
                </a:solidFill>
                <a:effectLst/>
                <a:ea typeface="Times New Roman" panose="02020603050405020304" pitchFamily="18" charset="0"/>
                <a:cs typeface="Arial" panose="020B0604020202020204" pitchFamily="34" charset="0"/>
              </a:rPr>
              <a:t>Signiture</a:t>
            </a:r>
            <a:r>
              <a:rPr lang="en-US" b="1" kern="1200" dirty="0">
                <a:solidFill>
                  <a:srgbClr val="000000"/>
                </a:solidFill>
                <a:effectLst/>
                <a:ea typeface="Times New Roman" panose="02020603050405020304" pitchFamily="18" charset="0"/>
                <a:cs typeface="Arial" panose="020B0604020202020204" pitchFamily="34" charset="0"/>
              </a:rPr>
              <a:t> </a:t>
            </a:r>
            <a:r>
              <a:rPr lang="en-US" b="1" kern="1200" dirty="0" err="1">
                <a:solidFill>
                  <a:srgbClr val="000000"/>
                </a:solidFill>
                <a:effectLst/>
                <a:ea typeface="Times New Roman" panose="02020603050405020304" pitchFamily="18" charset="0"/>
                <a:cs typeface="Arial" panose="020B0604020202020204" pitchFamily="34" charset="0"/>
              </a:rPr>
              <a:t>Spectogram</a:t>
            </a:r>
            <a:endParaRPr lang="en-US" dirty="0">
              <a:solidFill>
                <a:srgbClr val="333399"/>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17" name="תיבת טקסט 111">
            <a:extLst>
              <a:ext uri="{FF2B5EF4-FFF2-40B4-BE49-F238E27FC236}">
                <a16:creationId xmlns:a16="http://schemas.microsoft.com/office/drawing/2014/main" id="{6A155208-02FC-4C3E-692E-5A30A5B2E8AD}"/>
              </a:ext>
            </a:extLst>
          </p:cNvPr>
          <p:cNvSpPr txBox="1">
            <a:spLocks/>
          </p:cNvSpPr>
          <p:nvPr/>
        </p:nvSpPr>
        <p:spPr>
          <a:xfrm>
            <a:off x="4368474" y="3593264"/>
            <a:ext cx="2286693" cy="94253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1">
            <a:noAutofit/>
          </a:bodyPr>
          <a:lstStyle/>
          <a:p>
            <a:pPr algn="ctr" rtl="1">
              <a:lnSpc>
                <a:spcPct val="150000"/>
              </a:lnSpc>
            </a:pPr>
            <a:r>
              <a:rPr lang="en-US" sz="2800" b="1" kern="1200" dirty="0">
                <a:solidFill>
                  <a:srgbClr val="000000"/>
                </a:solidFill>
                <a:effectLst/>
                <a:ea typeface="Times New Roman" panose="02020603050405020304" pitchFamily="18" charset="0"/>
                <a:cs typeface="Arial" panose="020B0604020202020204" pitchFamily="34" charset="0"/>
              </a:rPr>
              <a:t>CNN Classifier</a:t>
            </a:r>
            <a:endParaRPr lang="en-US" sz="2800" dirty="0">
              <a:solidFill>
                <a:srgbClr val="333399"/>
              </a:solidFill>
              <a:effectLst/>
              <a:latin typeface="Arial" panose="020B0604020202020204" pitchFamily="34" charset="0"/>
              <a:ea typeface="Times New Roman" panose="02020603050405020304" pitchFamily="18" charset="0"/>
              <a:cs typeface="Arial" panose="020B0604020202020204" pitchFamily="34" charset="0"/>
            </a:endParaRPr>
          </a:p>
        </p:txBody>
      </p:sp>
      <p:pic>
        <p:nvPicPr>
          <p:cNvPr id="18" name="תמונה 17" descr="תמונה שמכילה קו, מלבן, צבעוני, עיצוב&#10;&#10;תוכן שנוצר על-ידי בינה מלאכותית עשוי להיות שגוי.">
            <a:extLst>
              <a:ext uri="{FF2B5EF4-FFF2-40B4-BE49-F238E27FC236}">
                <a16:creationId xmlns:a16="http://schemas.microsoft.com/office/drawing/2014/main" id="{8C0E1D9E-F895-845A-9A37-8115323C913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05797" y="4323403"/>
            <a:ext cx="3412046" cy="2032527"/>
          </a:xfrm>
          <a:prstGeom prst="rect">
            <a:avLst/>
          </a:prstGeom>
          <a:ln>
            <a:solidFill>
              <a:schemeClr val="tx1"/>
            </a:solidFill>
          </a:ln>
        </p:spPr>
      </p:pic>
      <p:sp>
        <p:nvSpPr>
          <p:cNvPr id="19" name="חץ: ימינה 18">
            <a:extLst>
              <a:ext uri="{FF2B5EF4-FFF2-40B4-BE49-F238E27FC236}">
                <a16:creationId xmlns:a16="http://schemas.microsoft.com/office/drawing/2014/main" id="{0EB1C77E-620B-7215-BDFC-1EE89EA2C1EE}"/>
              </a:ext>
            </a:extLst>
          </p:cNvPr>
          <p:cNvSpPr>
            <a:spLocks/>
          </p:cNvSpPr>
          <p:nvPr/>
        </p:nvSpPr>
        <p:spPr>
          <a:xfrm>
            <a:off x="7563072" y="5101747"/>
            <a:ext cx="832972" cy="45138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endParaRPr lang="he-IL"/>
          </a:p>
        </p:txBody>
      </p:sp>
      <p:sp>
        <p:nvSpPr>
          <p:cNvPr id="21" name="תיבת טקסט 109">
            <a:extLst>
              <a:ext uri="{FF2B5EF4-FFF2-40B4-BE49-F238E27FC236}">
                <a16:creationId xmlns:a16="http://schemas.microsoft.com/office/drawing/2014/main" id="{A095600F-3EFE-CB56-6600-C20451C932C0}"/>
              </a:ext>
            </a:extLst>
          </p:cNvPr>
          <p:cNvSpPr txBox="1">
            <a:spLocks/>
          </p:cNvSpPr>
          <p:nvPr/>
        </p:nvSpPr>
        <p:spPr>
          <a:xfrm>
            <a:off x="8741273" y="5152017"/>
            <a:ext cx="1992534" cy="619184"/>
          </a:xfrm>
          <a:prstGeom prst="rect">
            <a:avLst/>
          </a:prstGeom>
          <a:solidFill>
            <a:schemeClr val="accent1"/>
          </a:solidFill>
        </p:spPr>
        <p:style>
          <a:lnRef idx="2">
            <a:schemeClr val="dk1"/>
          </a:lnRef>
          <a:fillRef idx="1">
            <a:schemeClr val="lt1"/>
          </a:fillRef>
          <a:effectRef idx="0">
            <a:schemeClr val="dk1"/>
          </a:effectRef>
          <a:fontRef idx="minor">
            <a:schemeClr val="dk1"/>
          </a:fontRef>
        </p:style>
        <p:txBody>
          <a:bodyPr wrap="square" rtlCol="1">
            <a:noAutofit/>
          </a:bodyPr>
          <a:lstStyle/>
          <a:p>
            <a:pPr algn="ctr" rtl="1">
              <a:lnSpc>
                <a:spcPct val="150000"/>
              </a:lnSpc>
            </a:pPr>
            <a:r>
              <a:rPr lang="en-US" sz="2000" b="1" kern="1200" dirty="0">
                <a:solidFill>
                  <a:srgbClr val="000000"/>
                </a:solidFill>
                <a:effectLst/>
                <a:ea typeface="Times New Roman" panose="02020603050405020304" pitchFamily="18" charset="0"/>
                <a:cs typeface="Arial" panose="020B0604020202020204" pitchFamily="34" charset="0"/>
              </a:rPr>
              <a:t>Class Number</a:t>
            </a:r>
            <a:endParaRPr lang="en-US" sz="2000" dirty="0">
              <a:solidFill>
                <a:srgbClr val="333399"/>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22" name="תיבת טקסט 115">
            <a:extLst>
              <a:ext uri="{FF2B5EF4-FFF2-40B4-BE49-F238E27FC236}">
                <a16:creationId xmlns:a16="http://schemas.microsoft.com/office/drawing/2014/main" id="{7E703783-2858-F030-0F3E-826DCEC3D053}"/>
              </a:ext>
            </a:extLst>
          </p:cNvPr>
          <p:cNvSpPr txBox="1">
            <a:spLocks/>
          </p:cNvSpPr>
          <p:nvPr/>
        </p:nvSpPr>
        <p:spPr>
          <a:xfrm>
            <a:off x="8821568" y="4570751"/>
            <a:ext cx="1912239" cy="619184"/>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1">
            <a:noAutofit/>
          </a:bodyPr>
          <a:lstStyle/>
          <a:p>
            <a:pPr algn="ctr" rtl="1">
              <a:lnSpc>
                <a:spcPct val="150000"/>
              </a:lnSpc>
            </a:pPr>
            <a:r>
              <a:rPr lang="he-IL" sz="2000" b="1" kern="1200" dirty="0">
                <a:solidFill>
                  <a:srgbClr val="00B050"/>
                </a:solidFill>
                <a:effectLst/>
                <a:ea typeface="Times New Roman" panose="02020603050405020304" pitchFamily="18" charset="0"/>
                <a:cs typeface="Arial" panose="020B0604020202020204" pitchFamily="34" charset="0"/>
              </a:rPr>
              <a:t>10000000</a:t>
            </a:r>
            <a:endParaRPr lang="en-US" sz="2000" dirty="0">
              <a:solidFill>
                <a:srgbClr val="333399"/>
              </a:solidFill>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705272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74556E-F2D9-C0DC-87A9-7EA9CA97739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AD63E51-CFD2-F969-5197-801C1ACB3688}"/>
              </a:ext>
            </a:extLst>
          </p:cNvPr>
          <p:cNvSpPr>
            <a:spLocks noGrp="1"/>
          </p:cNvSpPr>
          <p:nvPr>
            <p:ph type="title"/>
          </p:nvPr>
        </p:nvSpPr>
        <p:spPr>
          <a:xfrm>
            <a:off x="3279475" y="356745"/>
            <a:ext cx="6702725" cy="575154"/>
          </a:xfrm>
        </p:spPr>
        <p:txBody>
          <a:bodyPr>
            <a:noAutofit/>
          </a:bodyPr>
          <a:lstStyle/>
          <a:p>
            <a:r>
              <a:rPr lang="en-US" sz="3600" b="1" dirty="0"/>
              <a:t>Methods and Implementation</a:t>
            </a:r>
          </a:p>
        </p:txBody>
      </p:sp>
      <p:sp>
        <p:nvSpPr>
          <p:cNvPr id="5" name="Content Placeholder 4">
            <a:extLst>
              <a:ext uri="{FF2B5EF4-FFF2-40B4-BE49-F238E27FC236}">
                <a16:creationId xmlns:a16="http://schemas.microsoft.com/office/drawing/2014/main" id="{95917568-A5A8-839F-078F-18AC7A8CED9D}"/>
              </a:ext>
            </a:extLst>
          </p:cNvPr>
          <p:cNvSpPr>
            <a:spLocks noGrp="1"/>
          </p:cNvSpPr>
          <p:nvPr>
            <p:ph idx="1"/>
          </p:nvPr>
        </p:nvSpPr>
        <p:spPr>
          <a:xfrm>
            <a:off x="838200" y="1240681"/>
            <a:ext cx="10882745" cy="5107288"/>
          </a:xfrm>
        </p:spPr>
        <p:txBody>
          <a:bodyPr>
            <a:normAutofit fontScale="77500" lnSpcReduction="20000"/>
          </a:bodyPr>
          <a:lstStyle/>
          <a:p>
            <a:pPr marL="0" indent="0" algn="ctr">
              <a:buNone/>
            </a:pPr>
            <a:r>
              <a:rPr lang="en-US" b="1" u="sng" dirty="0"/>
              <a:t>Synthetic Data Pipeline: Preprocessing, Augmentation, and Dataset Splitting</a:t>
            </a:r>
          </a:p>
          <a:p>
            <a:pPr marL="0" indent="0">
              <a:buNone/>
            </a:pPr>
            <a:r>
              <a:rPr lang="en-US" dirty="0"/>
              <a:t>We were given six 10-second signals (50 001 complex samples) for each of 34 tag configurations indoors. </a:t>
            </a:r>
            <a:endParaRPr lang="en-US" b="1" dirty="0"/>
          </a:p>
          <a:p>
            <a:pPr marL="0" indent="0">
              <a:buNone/>
            </a:pPr>
            <a:r>
              <a:rPr lang="en-US" b="1" dirty="0"/>
              <a:t>Preprocessing and Data Preparation</a:t>
            </a:r>
          </a:p>
          <a:p>
            <a:pPr lvl="0"/>
            <a:r>
              <a:rPr lang="en-US" dirty="0"/>
              <a:t>Each micro-Doppler signal was divided into overlapping segments of 7,700 samples, with a 50% overlap between consecutive segments.</a:t>
            </a:r>
          </a:p>
          <a:p>
            <a:pPr lvl="0"/>
            <a:r>
              <a:rPr lang="en-US" dirty="0"/>
              <a:t>From each segment, we generated seven additional time-shifted versions, resulting in eight total variants per original segment.</a:t>
            </a:r>
          </a:p>
          <a:p>
            <a:pPr lvl="0"/>
            <a:endParaRPr lang="en-US" dirty="0"/>
          </a:p>
          <a:p>
            <a:pPr marL="0" indent="0">
              <a:buNone/>
            </a:pPr>
            <a:r>
              <a:rPr lang="en-US" b="1" dirty="0"/>
              <a:t>Spectrogram Generation and Dataset Splitting</a:t>
            </a:r>
          </a:p>
          <a:p>
            <a:pPr lvl="0"/>
            <a:r>
              <a:rPr lang="en-US" dirty="0"/>
              <a:t>For each segment, a normalized spectrogram was computed using the Short-Time Fourier Transform (STFT) with a 256-sample Hann window and 50% frame overlap.</a:t>
            </a:r>
          </a:p>
          <a:p>
            <a:pPr lvl="0"/>
            <a:r>
              <a:rPr lang="en-US" dirty="0"/>
              <a:t>The resulting spectrograms were stratified and split into:</a:t>
            </a:r>
          </a:p>
          <a:p>
            <a:pPr lvl="1">
              <a:buFont typeface="Wingdings" panose="05000000000000000000" pitchFamily="2" charset="2"/>
              <a:buChar char="§"/>
            </a:pPr>
            <a:r>
              <a:rPr lang="en-US" dirty="0"/>
              <a:t> 70% for training</a:t>
            </a:r>
          </a:p>
          <a:p>
            <a:pPr lvl="1">
              <a:buFont typeface="Wingdings" panose="05000000000000000000" pitchFamily="2" charset="2"/>
              <a:buChar char="§"/>
            </a:pPr>
            <a:r>
              <a:rPr lang="en-US" dirty="0"/>
              <a:t> 20% for validation</a:t>
            </a:r>
          </a:p>
          <a:p>
            <a:pPr lvl="1">
              <a:buFont typeface="Wingdings" panose="05000000000000000000" pitchFamily="2" charset="2"/>
              <a:buChar char="§"/>
            </a:pPr>
            <a:r>
              <a:rPr lang="en-US" dirty="0"/>
              <a:t> 10% for hold-out testing</a:t>
            </a:r>
          </a:p>
          <a:p>
            <a:pPr algn="l"/>
            <a:endParaRPr lang="en-US" dirty="0"/>
          </a:p>
        </p:txBody>
      </p:sp>
      <p:pic>
        <p:nvPicPr>
          <p:cNvPr id="6" name="Picture 5">
            <a:extLst>
              <a:ext uri="{FF2B5EF4-FFF2-40B4-BE49-F238E27FC236}">
                <a16:creationId xmlns:a16="http://schemas.microsoft.com/office/drawing/2014/main" id="{0EBE3D5E-87F6-36B0-F23D-77DE605F2B9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7419" y="273545"/>
            <a:ext cx="2925420" cy="666735"/>
          </a:xfrm>
          <a:prstGeom prst="rect">
            <a:avLst/>
          </a:prstGeom>
        </p:spPr>
      </p:pic>
      <p:sp>
        <p:nvSpPr>
          <p:cNvPr id="8" name="Date Placeholder 7">
            <a:extLst>
              <a:ext uri="{FF2B5EF4-FFF2-40B4-BE49-F238E27FC236}">
                <a16:creationId xmlns:a16="http://schemas.microsoft.com/office/drawing/2014/main" id="{7EEAAD2E-C9CD-67DD-AE9A-30F33CC5C555}"/>
              </a:ext>
            </a:extLst>
          </p:cNvPr>
          <p:cNvSpPr>
            <a:spLocks noGrp="1"/>
          </p:cNvSpPr>
          <p:nvPr>
            <p:ph type="dt" sz="half" idx="10"/>
          </p:nvPr>
        </p:nvSpPr>
        <p:spPr/>
        <p:txBody>
          <a:bodyPr/>
          <a:lstStyle/>
          <a:p>
            <a:fld id="{EF352739-273F-4728-8B1A-480EEBF683AC}" type="datetime1">
              <a:rPr lang="en-US" smtClean="0"/>
              <a:t>7/6/2025</a:t>
            </a:fld>
            <a:endParaRPr lang="en-US"/>
          </a:p>
        </p:txBody>
      </p:sp>
      <p:sp>
        <p:nvSpPr>
          <p:cNvPr id="9" name="Slide Number Placeholder 8">
            <a:extLst>
              <a:ext uri="{FF2B5EF4-FFF2-40B4-BE49-F238E27FC236}">
                <a16:creationId xmlns:a16="http://schemas.microsoft.com/office/drawing/2014/main" id="{C32CBFE5-BD8C-DA8E-BBEC-0B5390AA247F}"/>
              </a:ext>
            </a:extLst>
          </p:cNvPr>
          <p:cNvSpPr>
            <a:spLocks noGrp="1"/>
          </p:cNvSpPr>
          <p:nvPr>
            <p:ph type="sldNum" sz="quarter" idx="12"/>
          </p:nvPr>
        </p:nvSpPr>
        <p:spPr/>
        <p:txBody>
          <a:bodyPr/>
          <a:lstStyle/>
          <a:p>
            <a:fld id="{397A11E8-8F25-49C3-8F7D-865FECFDFD18}" type="slidenum">
              <a:rPr lang="en-US" smtClean="0"/>
              <a:t>8</a:t>
            </a:fld>
            <a:endParaRPr lang="en-US"/>
          </a:p>
        </p:txBody>
      </p:sp>
    </p:spTree>
    <p:extLst>
      <p:ext uri="{BB962C8B-B14F-4D97-AF65-F5344CB8AC3E}">
        <p14:creationId xmlns:p14="http://schemas.microsoft.com/office/powerpoint/2010/main" val="2698165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FFCFC8-05C4-24FC-DA5F-A20C8FEC96E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446F47B-95A9-F1BC-4D35-9C2C185D4BF3}"/>
              </a:ext>
            </a:extLst>
          </p:cNvPr>
          <p:cNvSpPr>
            <a:spLocks noGrp="1"/>
          </p:cNvSpPr>
          <p:nvPr>
            <p:ph type="title"/>
          </p:nvPr>
        </p:nvSpPr>
        <p:spPr>
          <a:xfrm>
            <a:off x="3279475" y="356745"/>
            <a:ext cx="6702725" cy="575154"/>
          </a:xfrm>
        </p:spPr>
        <p:txBody>
          <a:bodyPr>
            <a:normAutofit fontScale="90000"/>
          </a:bodyPr>
          <a:lstStyle/>
          <a:p>
            <a:r>
              <a:rPr lang="en-US" b="1" dirty="0"/>
              <a:t>Methods and Implementation</a:t>
            </a:r>
            <a:endParaRPr lang="en-US" dirty="0"/>
          </a:p>
        </p:txBody>
      </p:sp>
      <p:sp>
        <p:nvSpPr>
          <p:cNvPr id="5" name="Content Placeholder 4">
            <a:extLst>
              <a:ext uri="{FF2B5EF4-FFF2-40B4-BE49-F238E27FC236}">
                <a16:creationId xmlns:a16="http://schemas.microsoft.com/office/drawing/2014/main" id="{F093D982-8C4C-2C50-FF28-224A4B688B3A}"/>
              </a:ext>
            </a:extLst>
          </p:cNvPr>
          <p:cNvSpPr>
            <a:spLocks noGrp="1"/>
          </p:cNvSpPr>
          <p:nvPr>
            <p:ph idx="1"/>
          </p:nvPr>
        </p:nvSpPr>
        <p:spPr>
          <a:xfrm>
            <a:off x="349828" y="1249062"/>
            <a:ext cx="7640781" cy="5107288"/>
          </a:xfrm>
        </p:spPr>
        <p:txBody>
          <a:bodyPr>
            <a:normAutofit fontScale="85000" lnSpcReduction="20000"/>
          </a:bodyPr>
          <a:lstStyle/>
          <a:p>
            <a:pPr marL="0" indent="0">
              <a:buNone/>
            </a:pPr>
            <a:r>
              <a:rPr lang="en-US" b="1" dirty="0"/>
              <a:t>Data Augmentation and Noise Injection</a:t>
            </a:r>
          </a:p>
          <a:p>
            <a:pPr lvl="1"/>
            <a:r>
              <a:rPr lang="en-US" dirty="0"/>
              <a:t>To enhance model robustness, the </a:t>
            </a:r>
            <a:r>
              <a:rPr lang="en-US" b="1" dirty="0"/>
              <a:t>training set </a:t>
            </a:r>
            <a:r>
              <a:rPr lang="en-US" dirty="0"/>
              <a:t>was augmented with:</a:t>
            </a:r>
          </a:p>
          <a:p>
            <a:pPr lvl="2">
              <a:buFont typeface="Wingdings" panose="05000000000000000000" pitchFamily="2" charset="2"/>
              <a:buChar char="§"/>
            </a:pPr>
            <a:r>
              <a:rPr lang="en-US" dirty="0"/>
              <a:t>Random affine transformations (±4° rotation, ±10% scaling)</a:t>
            </a:r>
          </a:p>
          <a:p>
            <a:pPr lvl="2">
              <a:buFont typeface="Wingdings" panose="05000000000000000000" pitchFamily="2" charset="2"/>
              <a:buChar char="§"/>
            </a:pPr>
            <a:r>
              <a:rPr lang="en-US" dirty="0"/>
              <a:t>Time-masking</a:t>
            </a:r>
          </a:p>
          <a:p>
            <a:pPr lvl="2">
              <a:buFont typeface="Wingdings" panose="05000000000000000000" pitchFamily="2" charset="2"/>
              <a:buChar char="§"/>
            </a:pPr>
            <a:r>
              <a:rPr lang="en-US" dirty="0"/>
              <a:t>Gaussian noise with SNRs randomly sampled from 0 to 32 dB</a:t>
            </a:r>
          </a:p>
          <a:p>
            <a:pPr lvl="1"/>
            <a:r>
              <a:rPr lang="en-US" dirty="0"/>
              <a:t>For the </a:t>
            </a:r>
            <a:r>
              <a:rPr lang="en-US" b="1" dirty="0"/>
              <a:t>validation set</a:t>
            </a:r>
            <a:r>
              <a:rPr lang="en-US" dirty="0"/>
              <a:t>, only mild augmentations were applied:</a:t>
            </a:r>
          </a:p>
          <a:p>
            <a:pPr lvl="2">
              <a:buFont typeface="Wingdings" panose="05000000000000000000" pitchFamily="2" charset="2"/>
              <a:buChar char="§"/>
            </a:pPr>
            <a:r>
              <a:rPr lang="en-US" dirty="0"/>
              <a:t>Slight affine transformations (±1° rotation, ±2% scaling)</a:t>
            </a:r>
          </a:p>
          <a:p>
            <a:pPr lvl="2">
              <a:buFont typeface="Wingdings" panose="05000000000000000000" pitchFamily="2" charset="2"/>
              <a:buChar char="§"/>
            </a:pPr>
            <a:r>
              <a:rPr lang="en-US" dirty="0"/>
              <a:t>No time-masking, same SNR range (0–32 dB)</a:t>
            </a:r>
          </a:p>
          <a:p>
            <a:pPr lvl="1">
              <a:buFont typeface="Wingdings" panose="05000000000000000000" pitchFamily="2" charset="2"/>
              <a:buChar char="§"/>
            </a:pPr>
            <a:endParaRPr lang="en-US" dirty="0"/>
          </a:p>
          <a:p>
            <a:pPr marL="0" indent="0">
              <a:buNone/>
            </a:pPr>
            <a:r>
              <a:rPr lang="en-US" b="1" dirty="0"/>
              <a:t>Hold-Out Test Sets</a:t>
            </a:r>
          </a:p>
          <a:p>
            <a:pPr lvl="1"/>
            <a:r>
              <a:rPr lang="en-US" dirty="0"/>
              <a:t>From the 10% hold-out set, dedicated evaluation datasets were created at fixed SNR levels.</a:t>
            </a:r>
          </a:p>
          <a:p>
            <a:pPr lvl="1"/>
            <a:r>
              <a:rPr lang="en-US" dirty="0"/>
              <a:t>These datasets were used to rigorously evaluate model performance under controlled noise conditions.</a:t>
            </a:r>
          </a:p>
          <a:p>
            <a:pPr lvl="1"/>
            <a:endParaRPr lang="en-US" dirty="0"/>
          </a:p>
          <a:p>
            <a:pPr lvl="1">
              <a:buFont typeface="Courier New" panose="02070309020205020404" pitchFamily="49" charset="0"/>
              <a:buChar char="o"/>
            </a:pPr>
            <a:r>
              <a:rPr lang="en-US" dirty="0"/>
              <a:t>It is important to note that the data in the test set was never seen by the model during training.</a:t>
            </a:r>
          </a:p>
          <a:p>
            <a:pPr lvl="1"/>
            <a:endParaRPr lang="en-US" dirty="0"/>
          </a:p>
          <a:p>
            <a:pPr algn="l"/>
            <a:endParaRPr lang="en-US" dirty="0"/>
          </a:p>
        </p:txBody>
      </p:sp>
      <p:pic>
        <p:nvPicPr>
          <p:cNvPr id="6" name="Picture 5">
            <a:extLst>
              <a:ext uri="{FF2B5EF4-FFF2-40B4-BE49-F238E27FC236}">
                <a16:creationId xmlns:a16="http://schemas.microsoft.com/office/drawing/2014/main" id="{5AB53918-1717-2986-84DF-F91D399245A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7419" y="273545"/>
            <a:ext cx="2925420" cy="666735"/>
          </a:xfrm>
          <a:prstGeom prst="rect">
            <a:avLst/>
          </a:prstGeom>
        </p:spPr>
      </p:pic>
      <p:sp>
        <p:nvSpPr>
          <p:cNvPr id="8" name="Date Placeholder 7">
            <a:extLst>
              <a:ext uri="{FF2B5EF4-FFF2-40B4-BE49-F238E27FC236}">
                <a16:creationId xmlns:a16="http://schemas.microsoft.com/office/drawing/2014/main" id="{C6411E52-5C06-524F-7F01-6163F0C0B7E2}"/>
              </a:ext>
            </a:extLst>
          </p:cNvPr>
          <p:cNvSpPr>
            <a:spLocks noGrp="1"/>
          </p:cNvSpPr>
          <p:nvPr>
            <p:ph type="dt" sz="half" idx="10"/>
          </p:nvPr>
        </p:nvSpPr>
        <p:spPr/>
        <p:txBody>
          <a:bodyPr/>
          <a:lstStyle/>
          <a:p>
            <a:fld id="{EF352739-273F-4728-8B1A-480EEBF683AC}" type="datetime1">
              <a:rPr lang="en-US" smtClean="0"/>
              <a:t>7/6/2025</a:t>
            </a:fld>
            <a:endParaRPr lang="en-US"/>
          </a:p>
        </p:txBody>
      </p:sp>
      <p:sp>
        <p:nvSpPr>
          <p:cNvPr id="9" name="Slide Number Placeholder 8">
            <a:extLst>
              <a:ext uri="{FF2B5EF4-FFF2-40B4-BE49-F238E27FC236}">
                <a16:creationId xmlns:a16="http://schemas.microsoft.com/office/drawing/2014/main" id="{59FB3DF3-638F-DF30-6A1F-07BD423A4ADE}"/>
              </a:ext>
            </a:extLst>
          </p:cNvPr>
          <p:cNvSpPr>
            <a:spLocks noGrp="1"/>
          </p:cNvSpPr>
          <p:nvPr>
            <p:ph type="sldNum" sz="quarter" idx="12"/>
          </p:nvPr>
        </p:nvSpPr>
        <p:spPr/>
        <p:txBody>
          <a:bodyPr/>
          <a:lstStyle/>
          <a:p>
            <a:fld id="{397A11E8-8F25-49C3-8F7D-865FECFDFD18}" type="slidenum">
              <a:rPr lang="en-US" smtClean="0"/>
              <a:t>9</a:t>
            </a:fld>
            <a:endParaRPr lang="en-US"/>
          </a:p>
        </p:txBody>
      </p:sp>
      <p:grpSp>
        <p:nvGrpSpPr>
          <p:cNvPr id="2" name="קבוצה 1">
            <a:extLst>
              <a:ext uri="{FF2B5EF4-FFF2-40B4-BE49-F238E27FC236}">
                <a16:creationId xmlns:a16="http://schemas.microsoft.com/office/drawing/2014/main" id="{0A03B2FD-4BF4-4441-D9B6-08DCE83B9A17}"/>
              </a:ext>
            </a:extLst>
          </p:cNvPr>
          <p:cNvGrpSpPr/>
          <p:nvPr/>
        </p:nvGrpSpPr>
        <p:grpSpPr>
          <a:xfrm>
            <a:off x="8125691" y="2167759"/>
            <a:ext cx="3976254" cy="2522481"/>
            <a:chOff x="0" y="0"/>
            <a:chExt cx="8847208" cy="4454768"/>
          </a:xfrm>
        </p:grpSpPr>
        <p:pic>
          <p:nvPicPr>
            <p:cNvPr id="3" name="תמונה 2" descr="תמונה שמכילה צילום מסך, צבעוני, ענבר, אדום&#10;&#10;תוכן שנוצר על-ידי בינה מלאכותית עשוי להיות שגוי.">
              <a:extLst>
                <a:ext uri="{FF2B5EF4-FFF2-40B4-BE49-F238E27FC236}">
                  <a16:creationId xmlns:a16="http://schemas.microsoft.com/office/drawing/2014/main" id="{72FBAEDD-EDB6-B50D-2A35-8A1DCAB36FD4}"/>
                </a:ext>
              </a:extLst>
            </p:cNvPr>
            <p:cNvPicPr>
              <a:picLocks noChangeAspect="1"/>
            </p:cNvPicPr>
            <p:nvPr/>
          </p:nvPicPr>
          <p:blipFill>
            <a:blip r:embed="rId3"/>
            <a:srcRect l="1782" t="7278" r="1722" b="1289"/>
            <a:stretch/>
          </p:blipFill>
          <p:spPr>
            <a:xfrm>
              <a:off x="3086" y="0"/>
              <a:ext cx="8844122" cy="4454768"/>
            </a:xfrm>
            <a:prstGeom prst="rect">
              <a:avLst/>
            </a:prstGeom>
          </p:spPr>
        </p:pic>
        <p:sp>
          <p:nvSpPr>
            <p:cNvPr id="10" name="תיבת טקסט 131">
              <a:extLst>
                <a:ext uri="{FF2B5EF4-FFF2-40B4-BE49-F238E27FC236}">
                  <a16:creationId xmlns:a16="http://schemas.microsoft.com/office/drawing/2014/main" id="{B61F2D0E-A598-B00B-CB3A-FBA8D7D77274}"/>
                </a:ext>
              </a:extLst>
            </p:cNvPr>
            <p:cNvSpPr txBox="1">
              <a:spLocks/>
            </p:cNvSpPr>
            <p:nvPr/>
          </p:nvSpPr>
          <p:spPr>
            <a:xfrm>
              <a:off x="162877" y="160293"/>
              <a:ext cx="2944032" cy="62992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1">
              <a:noAutofit/>
            </a:bodyPr>
            <a:lstStyle/>
            <a:p>
              <a:pPr algn="ctr" rtl="1">
                <a:lnSpc>
                  <a:spcPct val="150000"/>
                </a:lnSpc>
              </a:pPr>
              <a:r>
                <a:rPr lang="he-IL" sz="1200" b="1" kern="1200">
                  <a:solidFill>
                    <a:srgbClr val="FFFFFF"/>
                  </a:solidFill>
                  <a:effectLst/>
                  <a:ea typeface="Times New Roman" panose="02020603050405020304" pitchFamily="18" charset="0"/>
                  <a:cs typeface="Arial" panose="020B0604020202020204" pitchFamily="34" charset="0"/>
                </a:rPr>
                <a:t>10000000</a:t>
              </a:r>
              <a:endParaRPr lang="en-US" sz="1200">
                <a:solidFill>
                  <a:srgbClr val="333399"/>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11" name="תיבת טקסט 132">
              <a:extLst>
                <a:ext uri="{FF2B5EF4-FFF2-40B4-BE49-F238E27FC236}">
                  <a16:creationId xmlns:a16="http://schemas.microsoft.com/office/drawing/2014/main" id="{B24A03D4-B33A-47B0-1513-8E06288861E4}"/>
                </a:ext>
              </a:extLst>
            </p:cNvPr>
            <p:cNvSpPr txBox="1">
              <a:spLocks/>
            </p:cNvSpPr>
            <p:nvPr/>
          </p:nvSpPr>
          <p:spPr>
            <a:xfrm>
              <a:off x="4579317" y="160292"/>
              <a:ext cx="2576254" cy="62992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1">
              <a:noAutofit/>
            </a:bodyPr>
            <a:lstStyle/>
            <a:p>
              <a:pPr algn="ctr" rtl="1">
                <a:lnSpc>
                  <a:spcPct val="150000"/>
                </a:lnSpc>
              </a:pPr>
              <a:r>
                <a:rPr lang="he-IL" sz="1200" b="1" kern="1200">
                  <a:solidFill>
                    <a:srgbClr val="FFFFFF"/>
                  </a:solidFill>
                  <a:effectLst/>
                  <a:ea typeface="Times New Roman" panose="02020603050405020304" pitchFamily="18" charset="0"/>
                  <a:cs typeface="Arial" panose="020B0604020202020204" pitchFamily="34" charset="0"/>
                </a:rPr>
                <a:t>11111111</a:t>
              </a:r>
              <a:endParaRPr lang="en-US" sz="1200">
                <a:solidFill>
                  <a:srgbClr val="333399"/>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12" name="תיבת טקסט 133">
              <a:extLst>
                <a:ext uri="{FF2B5EF4-FFF2-40B4-BE49-F238E27FC236}">
                  <a16:creationId xmlns:a16="http://schemas.microsoft.com/office/drawing/2014/main" id="{89168FC5-4B6C-F34B-0FE8-EC3961F4FAA2}"/>
                </a:ext>
              </a:extLst>
            </p:cNvPr>
            <p:cNvSpPr txBox="1">
              <a:spLocks/>
            </p:cNvSpPr>
            <p:nvPr/>
          </p:nvSpPr>
          <p:spPr>
            <a:xfrm>
              <a:off x="0" y="2445153"/>
              <a:ext cx="2890195" cy="62992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1">
              <a:noAutofit/>
            </a:bodyPr>
            <a:lstStyle/>
            <a:p>
              <a:pPr algn="ctr" rtl="1">
                <a:lnSpc>
                  <a:spcPct val="150000"/>
                </a:lnSpc>
              </a:pPr>
              <a:r>
                <a:rPr lang="he-IL" sz="1200" b="1" kern="1200">
                  <a:solidFill>
                    <a:srgbClr val="FFFFFF"/>
                  </a:solidFill>
                  <a:effectLst/>
                  <a:ea typeface="Times New Roman" panose="02020603050405020304" pitchFamily="18" charset="0"/>
                  <a:cs typeface="Arial" panose="020B0604020202020204" pitchFamily="34" charset="0"/>
                </a:rPr>
                <a:t>10101010</a:t>
              </a:r>
              <a:endParaRPr lang="en-US" sz="1200">
                <a:solidFill>
                  <a:srgbClr val="333399"/>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13" name="תיבת טקסט 134">
              <a:extLst>
                <a:ext uri="{FF2B5EF4-FFF2-40B4-BE49-F238E27FC236}">
                  <a16:creationId xmlns:a16="http://schemas.microsoft.com/office/drawing/2014/main" id="{837DA724-4A25-D125-33E7-9BB713876B36}"/>
                </a:ext>
              </a:extLst>
            </p:cNvPr>
            <p:cNvSpPr txBox="1">
              <a:spLocks/>
            </p:cNvSpPr>
            <p:nvPr/>
          </p:nvSpPr>
          <p:spPr>
            <a:xfrm>
              <a:off x="4475443" y="2421336"/>
              <a:ext cx="3039064" cy="62992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1">
              <a:noAutofit/>
            </a:bodyPr>
            <a:lstStyle/>
            <a:p>
              <a:pPr algn="ctr" rtl="1">
                <a:lnSpc>
                  <a:spcPct val="150000"/>
                </a:lnSpc>
              </a:pPr>
              <a:r>
                <a:rPr lang="he-IL" sz="1200" b="1" kern="1200">
                  <a:solidFill>
                    <a:srgbClr val="FFFFFF"/>
                  </a:solidFill>
                  <a:effectLst/>
                  <a:ea typeface="Times New Roman" panose="02020603050405020304" pitchFamily="18" charset="0"/>
                  <a:cs typeface="Arial" panose="020B0604020202020204" pitchFamily="34" charset="0"/>
                </a:rPr>
                <a:t>00001111</a:t>
              </a:r>
              <a:endParaRPr lang="en-US" sz="1200">
                <a:solidFill>
                  <a:srgbClr val="333399"/>
                </a:solidFill>
                <a:effectLst/>
                <a:latin typeface="Arial" panose="020B0604020202020204" pitchFamily="34" charset="0"/>
                <a:ea typeface="Times New Roman" panose="02020603050405020304" pitchFamily="18" charset="0"/>
                <a:cs typeface="Arial" panose="020B0604020202020204" pitchFamily="34" charset="0"/>
              </a:endParaRPr>
            </a:p>
          </p:txBody>
        </p:sp>
      </p:grpSp>
      <p:sp>
        <p:nvSpPr>
          <p:cNvPr id="15" name="תיבת טקסט 14">
            <a:extLst>
              <a:ext uri="{FF2B5EF4-FFF2-40B4-BE49-F238E27FC236}">
                <a16:creationId xmlns:a16="http://schemas.microsoft.com/office/drawing/2014/main" id="{8DBEE0B7-E359-6FA9-313E-FD42CC9768C9}"/>
              </a:ext>
            </a:extLst>
          </p:cNvPr>
          <p:cNvSpPr txBox="1"/>
          <p:nvPr/>
        </p:nvSpPr>
        <p:spPr>
          <a:xfrm>
            <a:off x="8696325" y="1042940"/>
            <a:ext cx="3405620" cy="878574"/>
          </a:xfrm>
          <a:prstGeom prst="rect">
            <a:avLst/>
          </a:prstGeom>
          <a:noFill/>
        </p:spPr>
        <p:txBody>
          <a:bodyPr wrap="square">
            <a:spAutoFit/>
          </a:bodyPr>
          <a:lstStyle/>
          <a:p>
            <a:pPr algn="ctr">
              <a:lnSpc>
                <a:spcPct val="150000"/>
              </a:lnSpc>
            </a:pPr>
            <a:r>
              <a:rPr lang="en-US" sz="1800" b="1" u="sng" kern="12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Training dataset augmentations of </a:t>
            </a:r>
            <a:r>
              <a:rPr lang="en-US" sz="1800" b="1" u="sng" kern="1200" dirty="0" err="1">
                <a:solidFill>
                  <a:srgbClr val="000000"/>
                </a:solidFill>
                <a:effectLst/>
                <a:latin typeface="Calibri" panose="020F0502020204030204" pitchFamily="34" charset="0"/>
                <a:ea typeface="Times New Roman" panose="02020603050405020304" pitchFamily="18" charset="0"/>
                <a:cs typeface="Arial" panose="020B0604020202020204" pitchFamily="34" charset="0"/>
              </a:rPr>
              <a:t>segements</a:t>
            </a:r>
            <a:r>
              <a:rPr lang="en-US" sz="1800" b="1" u="sng" kern="12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augmentations:</a:t>
            </a: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6574613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6098</TotalTime>
  <Words>1877</Words>
  <Application>Microsoft Office PowerPoint</Application>
  <PresentationFormat>מסך רחב</PresentationFormat>
  <Paragraphs>241</Paragraphs>
  <Slides>22</Slides>
  <Notes>0</Notes>
  <HiddenSlides>0</HiddenSlides>
  <MMClips>0</MMClips>
  <ScaleCrop>false</ScaleCrop>
  <HeadingPairs>
    <vt:vector size="6" baseType="variant">
      <vt:variant>
        <vt:lpstr>גופנים בשימוש</vt:lpstr>
      </vt:variant>
      <vt:variant>
        <vt:i4>11</vt:i4>
      </vt:variant>
      <vt:variant>
        <vt:lpstr>ערכת נושא</vt:lpstr>
      </vt:variant>
      <vt:variant>
        <vt:i4>1</vt:i4>
      </vt:variant>
      <vt:variant>
        <vt:lpstr>כותרות שקופיות</vt:lpstr>
      </vt:variant>
      <vt:variant>
        <vt:i4>22</vt:i4>
      </vt:variant>
    </vt:vector>
  </HeadingPairs>
  <TitlesOfParts>
    <vt:vector size="34" baseType="lpstr">
      <vt:lpstr>MS Mincho</vt:lpstr>
      <vt:lpstr>Aptos</vt:lpstr>
      <vt:lpstr>Arial</vt:lpstr>
      <vt:lpstr>Calibri</vt:lpstr>
      <vt:lpstr>Calibri Light</vt:lpstr>
      <vt:lpstr>Cambria</vt:lpstr>
      <vt:lpstr>Cambria Math</vt:lpstr>
      <vt:lpstr>Courier New</vt:lpstr>
      <vt:lpstr>Open Sans Hebrew</vt:lpstr>
      <vt:lpstr>Times New Roman</vt:lpstr>
      <vt:lpstr>Wingdings</vt:lpstr>
      <vt:lpstr>Office Theme</vt:lpstr>
      <vt:lpstr>מצגת של PowerPoint‏</vt:lpstr>
      <vt:lpstr>Motivation </vt:lpstr>
      <vt:lpstr>Motivation</vt:lpstr>
      <vt:lpstr>Motivation</vt:lpstr>
      <vt:lpstr>Project Topic and Objective </vt:lpstr>
      <vt:lpstr>Project Topic and Objective </vt:lpstr>
      <vt:lpstr>Project Block diagram </vt:lpstr>
      <vt:lpstr>Methods and Implementation</vt:lpstr>
      <vt:lpstr>Methods and Implementation</vt:lpstr>
      <vt:lpstr>Methods and Implementation</vt:lpstr>
      <vt:lpstr>Methods and Implementation</vt:lpstr>
      <vt:lpstr>Methods and Implementation</vt:lpstr>
      <vt:lpstr>Methods and Implementation</vt:lpstr>
      <vt:lpstr>Methods and Implementation</vt:lpstr>
      <vt:lpstr>Results &amp; Conclusions </vt:lpstr>
      <vt:lpstr>Results &amp; Conclusions </vt:lpstr>
      <vt:lpstr>Results &amp; Conclusions </vt:lpstr>
      <vt:lpstr>Summary Conclusions:  Model Strengths and Practical Contributions </vt:lpstr>
      <vt:lpstr>מצגת של PowerPoint‏</vt:lpstr>
      <vt:lpstr>Summary Conclusions:  Model Strengths and Practical Contributions </vt:lpstr>
      <vt:lpstr>Future Work – Proposed Direction</vt:lpstr>
      <vt:lpstr>מצגת של PowerPoint‏</vt:lpstr>
    </vt:vector>
  </TitlesOfParts>
  <Company>TAU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Jacob Fainguelernt</dc:creator>
  <cp:lastModifiedBy>עמית שטיין</cp:lastModifiedBy>
  <cp:revision>84</cp:revision>
  <dcterms:created xsi:type="dcterms:W3CDTF">2021-12-15T06:30:50Z</dcterms:created>
  <dcterms:modified xsi:type="dcterms:W3CDTF">2025-07-06T20:56:58Z</dcterms:modified>
</cp:coreProperties>
</file>