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Calibri (MS) Bold" charset="1" panose="020F0702030404030204"/>
      <p:regular r:id="rId22"/>
    </p:embeddedFont>
    <p:embeddedFont>
      <p:font typeface="Canva Sans Bold" charset="1" panose="020B08030305010401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pn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pn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pn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pn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pn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https://e-veg.gujarat.gov.in/resources.php" TargetMode="External" Type="http://schemas.openxmlformats.org/officeDocument/2006/relationships/hyperlink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pn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pn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4.png" Type="http://schemas.openxmlformats.org/officeDocument/2006/relationships/image"/><Relationship Id="rId7" Target="../media/image25.jpeg" Type="http://schemas.openxmlformats.org/officeDocument/2006/relationships/image"/><Relationship Id="rId8" Target="../media/image2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pn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pn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pn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png" Type="http://schemas.openxmlformats.org/officeDocument/2006/relationships/image"/><Relationship Id="rId4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2753" y="515862"/>
            <a:ext cx="1151893" cy="1151893"/>
          </a:xfrm>
          <a:custGeom>
            <a:avLst/>
            <a:gdLst/>
            <a:ahLst/>
            <a:cxnLst/>
            <a:rect r="r" b="b" t="t" l="l"/>
            <a:pathLst>
              <a:path h="1151893" w="1151893">
                <a:moveTo>
                  <a:pt x="0" y="0"/>
                </a:moveTo>
                <a:lnTo>
                  <a:pt x="1151894" y="0"/>
                </a:lnTo>
                <a:lnTo>
                  <a:pt x="1151894" y="1151893"/>
                </a:lnTo>
                <a:lnTo>
                  <a:pt x="0" y="11518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54370" y="3023599"/>
            <a:ext cx="4075647" cy="5689355"/>
          </a:xfrm>
          <a:custGeom>
            <a:avLst/>
            <a:gdLst/>
            <a:ahLst/>
            <a:cxnLst/>
            <a:rect r="r" b="b" t="t" l="l"/>
            <a:pathLst>
              <a:path h="5689355" w="4075647">
                <a:moveTo>
                  <a:pt x="0" y="0"/>
                </a:moveTo>
                <a:lnTo>
                  <a:pt x="4075648" y="0"/>
                </a:lnTo>
                <a:lnTo>
                  <a:pt x="4075648" y="5689355"/>
                </a:lnTo>
                <a:lnTo>
                  <a:pt x="0" y="56893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825597" y="512320"/>
            <a:ext cx="10636807" cy="958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4"/>
              </a:lnSpc>
              <a:spcBef>
                <a:spcPct val="0"/>
              </a:spcBef>
            </a:pPr>
            <a:r>
              <a:rPr lang="en-US" b="true" sz="4995">
                <a:solidFill>
                  <a:srgbClr val="1B7EFC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ADDRESSING STAKEHOLDER QUESTIONS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318647" y="2431880"/>
            <a:ext cx="1105614" cy="595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3"/>
              </a:lnSpc>
            </a:pPr>
            <a:r>
              <a:rPr lang="en-US" sz="3559" b="true">
                <a:solidFill>
                  <a:srgbClr val="1B7EF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Trips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707487" y="3672724"/>
            <a:ext cx="9728566" cy="43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78"/>
              </a:lnSpc>
            </a:pPr>
            <a:r>
              <a:rPr lang="en-US" sz="2556" b="true">
                <a:solidFill>
                  <a:srgbClr val="1B7EF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months show peak demand in each city?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707487" y="4254625"/>
            <a:ext cx="10551813" cy="43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1842" indent="-275921" lvl="1">
              <a:lnSpc>
                <a:spcPts val="3578"/>
              </a:lnSpc>
              <a:buFont typeface="Arial"/>
              <a:buChar char="•"/>
            </a:pPr>
            <a:r>
              <a:rPr lang="en-US" b="true" sz="2556">
                <a:solidFill>
                  <a:srgbClr val="E6A8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Business cities: March-May (e.g., Surat)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07487" y="4837402"/>
            <a:ext cx="10551813" cy="43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1842" indent="-275921" lvl="1">
              <a:lnSpc>
                <a:spcPts val="3578"/>
              </a:lnSpc>
              <a:buFont typeface="Arial"/>
              <a:buChar char="•"/>
            </a:pPr>
            <a:r>
              <a:rPr lang="en-US" b="true" sz="2556">
                <a:solidFill>
                  <a:srgbClr val="E6A8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Tourism cities: February (e.g., Jaipur)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707487" y="5588925"/>
            <a:ext cx="9728566" cy="43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78"/>
              </a:lnSpc>
            </a:pPr>
            <a:r>
              <a:rPr lang="en-US" sz="2556" b="true">
                <a:solidFill>
                  <a:srgbClr val="1B7EF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days drive higher demand?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707487" y="6171703"/>
            <a:ext cx="10551813" cy="878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1842" indent="-275921" lvl="1">
              <a:lnSpc>
                <a:spcPts val="3578"/>
              </a:lnSpc>
              <a:buFont typeface="Arial"/>
              <a:buChar char="•"/>
            </a:pPr>
            <a:r>
              <a:rPr lang="en-US" b="true" sz="2556">
                <a:solidFill>
                  <a:srgbClr val="E6A8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Weekends dominate in tourism cities; weekdays in business hubs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2753" y="515862"/>
            <a:ext cx="1151893" cy="1151893"/>
          </a:xfrm>
          <a:custGeom>
            <a:avLst/>
            <a:gdLst/>
            <a:ahLst/>
            <a:cxnLst/>
            <a:rect r="r" b="b" t="t" l="l"/>
            <a:pathLst>
              <a:path h="1151893" w="1151893">
                <a:moveTo>
                  <a:pt x="0" y="0"/>
                </a:moveTo>
                <a:lnTo>
                  <a:pt x="1151894" y="0"/>
                </a:lnTo>
                <a:lnTo>
                  <a:pt x="1151894" y="1151893"/>
                </a:lnTo>
                <a:lnTo>
                  <a:pt x="0" y="11518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54370" y="3023599"/>
            <a:ext cx="4075647" cy="5689355"/>
          </a:xfrm>
          <a:custGeom>
            <a:avLst/>
            <a:gdLst/>
            <a:ahLst/>
            <a:cxnLst/>
            <a:rect r="r" b="b" t="t" l="l"/>
            <a:pathLst>
              <a:path h="5689355" w="4075647">
                <a:moveTo>
                  <a:pt x="0" y="0"/>
                </a:moveTo>
                <a:lnTo>
                  <a:pt x="4075648" y="0"/>
                </a:lnTo>
                <a:lnTo>
                  <a:pt x="4075648" y="5689355"/>
                </a:lnTo>
                <a:lnTo>
                  <a:pt x="0" y="56893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825597" y="512320"/>
            <a:ext cx="10636807" cy="958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4"/>
              </a:lnSpc>
              <a:spcBef>
                <a:spcPct val="0"/>
              </a:spcBef>
            </a:pPr>
            <a:r>
              <a:rPr lang="en-US" b="true" sz="4995">
                <a:solidFill>
                  <a:srgbClr val="1B7EFC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ADDRESSING STAKEHOLDER QUESTIONS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103975" y="2428205"/>
            <a:ext cx="3890090" cy="595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3"/>
              </a:lnSpc>
            </a:pPr>
            <a:r>
              <a:rPr lang="en-US" sz="3559" b="true">
                <a:solidFill>
                  <a:srgbClr val="1B7EF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Passenger Trends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707487" y="3662777"/>
            <a:ext cx="9728566" cy="43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78"/>
              </a:lnSpc>
            </a:pPr>
            <a:r>
              <a:rPr lang="en-US" sz="2556" b="true">
                <a:solidFill>
                  <a:srgbClr val="1B7EF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factors affect repeat trip rates?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707487" y="4244678"/>
            <a:ext cx="10551813" cy="43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1842" indent="-275921" lvl="1">
              <a:lnSpc>
                <a:spcPts val="3578"/>
              </a:lnSpc>
              <a:buFont typeface="Arial"/>
              <a:buChar char="•"/>
            </a:pPr>
            <a:r>
              <a:rPr lang="en-US" b="true" sz="2556">
                <a:solidFill>
                  <a:srgbClr val="E6A8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Strong correlation between repeat trips and trip purpose.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07487" y="4827456"/>
            <a:ext cx="10551813" cy="43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1842" indent="-275921" lvl="1">
              <a:lnSpc>
                <a:spcPts val="3578"/>
              </a:lnSpc>
              <a:buFont typeface="Arial"/>
              <a:buChar char="•"/>
            </a:pPr>
            <a:r>
              <a:rPr lang="en-US" b="true" sz="2556">
                <a:solidFill>
                  <a:srgbClr val="E6A8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Day to day office travel in business focused cities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707487" y="5578979"/>
            <a:ext cx="9728566" cy="43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78"/>
              </a:lnSpc>
            </a:pPr>
            <a:r>
              <a:rPr lang="en-US" sz="2556" b="true">
                <a:solidFill>
                  <a:srgbClr val="1B7EF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Are new passengers concentrated in tourism-heavy cities?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707487" y="6161756"/>
            <a:ext cx="10551813" cy="878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1842" indent="-275921" lvl="1">
              <a:lnSpc>
                <a:spcPts val="3578"/>
              </a:lnSpc>
              <a:buFont typeface="Arial"/>
              <a:buChar char="•"/>
            </a:pPr>
            <a:r>
              <a:rPr lang="en-US" b="true" sz="2556">
                <a:solidFill>
                  <a:srgbClr val="E6A8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Tourism cities report a 60% increase in new passenger trips during peak months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2753" y="515862"/>
            <a:ext cx="1151893" cy="1151893"/>
          </a:xfrm>
          <a:custGeom>
            <a:avLst/>
            <a:gdLst/>
            <a:ahLst/>
            <a:cxnLst/>
            <a:rect r="r" b="b" t="t" l="l"/>
            <a:pathLst>
              <a:path h="1151893" w="1151893">
                <a:moveTo>
                  <a:pt x="0" y="0"/>
                </a:moveTo>
                <a:lnTo>
                  <a:pt x="1151894" y="0"/>
                </a:lnTo>
                <a:lnTo>
                  <a:pt x="1151894" y="1151893"/>
                </a:lnTo>
                <a:lnTo>
                  <a:pt x="0" y="11518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54370" y="3023599"/>
            <a:ext cx="4075647" cy="5689355"/>
          </a:xfrm>
          <a:custGeom>
            <a:avLst/>
            <a:gdLst/>
            <a:ahLst/>
            <a:cxnLst/>
            <a:rect r="r" b="b" t="t" l="l"/>
            <a:pathLst>
              <a:path h="5689355" w="4075647">
                <a:moveTo>
                  <a:pt x="0" y="0"/>
                </a:moveTo>
                <a:lnTo>
                  <a:pt x="4075648" y="0"/>
                </a:lnTo>
                <a:lnTo>
                  <a:pt x="4075648" y="5689355"/>
                </a:lnTo>
                <a:lnTo>
                  <a:pt x="0" y="56893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825597" y="512320"/>
            <a:ext cx="10636807" cy="958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4"/>
              </a:lnSpc>
              <a:spcBef>
                <a:spcPct val="0"/>
              </a:spcBef>
            </a:pPr>
            <a:r>
              <a:rPr lang="en-US" b="true" sz="4995">
                <a:solidFill>
                  <a:srgbClr val="1B7EFC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ADDRESSING STAKEHOLDER QUESTIONS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181095" y="2428205"/>
            <a:ext cx="1924209" cy="595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3"/>
              </a:lnSpc>
            </a:pPr>
            <a:r>
              <a:rPr lang="en-US" sz="3559" b="true">
                <a:solidFill>
                  <a:srgbClr val="1B7EF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Revenue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707487" y="3662777"/>
            <a:ext cx="9728566" cy="43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78"/>
              </a:lnSpc>
            </a:pPr>
            <a:r>
              <a:rPr lang="en-US" sz="2556" b="true">
                <a:solidFill>
                  <a:srgbClr val="1B7EF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Which cities contribute most to revenue?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707487" y="4244678"/>
            <a:ext cx="10551813" cy="878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1842" indent="-275921" lvl="1">
              <a:lnSpc>
                <a:spcPts val="3578"/>
              </a:lnSpc>
              <a:buFont typeface="Arial"/>
              <a:buChar char="•"/>
            </a:pPr>
            <a:r>
              <a:rPr lang="en-US" b="true" sz="2556">
                <a:solidFill>
                  <a:srgbClr val="E6A8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Jaipur, Kochi, and Chandigarh lead with high weekday and weekend revenues.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07487" y="5578979"/>
            <a:ext cx="9728566" cy="43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78"/>
              </a:lnSpc>
            </a:pPr>
            <a:r>
              <a:rPr lang="en-US" sz="2556" b="true">
                <a:solidFill>
                  <a:srgbClr val="1B7EF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Are peak demand periods driving revenue growth?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707487" y="6161756"/>
            <a:ext cx="8096442" cy="43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1842" indent="-275921" lvl="1">
              <a:lnSpc>
                <a:spcPts val="3578"/>
              </a:lnSpc>
              <a:buFont typeface="Arial"/>
              <a:buChar char="•"/>
            </a:pPr>
            <a:r>
              <a:rPr lang="en-US" b="true" sz="2556">
                <a:solidFill>
                  <a:srgbClr val="E6A8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Revenue  boosts by 18% in peak months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2753" y="515862"/>
            <a:ext cx="1151893" cy="1151893"/>
          </a:xfrm>
          <a:custGeom>
            <a:avLst/>
            <a:gdLst/>
            <a:ahLst/>
            <a:cxnLst/>
            <a:rect r="r" b="b" t="t" l="l"/>
            <a:pathLst>
              <a:path h="1151893" w="1151893">
                <a:moveTo>
                  <a:pt x="0" y="0"/>
                </a:moveTo>
                <a:lnTo>
                  <a:pt x="1151894" y="0"/>
                </a:lnTo>
                <a:lnTo>
                  <a:pt x="1151894" y="1151893"/>
                </a:lnTo>
                <a:lnTo>
                  <a:pt x="0" y="11518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52753" y="3086100"/>
            <a:ext cx="6149837" cy="4114800"/>
          </a:xfrm>
          <a:custGeom>
            <a:avLst/>
            <a:gdLst/>
            <a:ahLst/>
            <a:cxnLst/>
            <a:rect r="r" b="b" t="t" l="l"/>
            <a:pathLst>
              <a:path h="4114800" w="6149837">
                <a:moveTo>
                  <a:pt x="0" y="0"/>
                </a:moveTo>
                <a:lnTo>
                  <a:pt x="6149837" y="0"/>
                </a:lnTo>
                <a:lnTo>
                  <a:pt x="614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302772" y="512320"/>
            <a:ext cx="5682457" cy="958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4"/>
              </a:lnSpc>
              <a:spcBef>
                <a:spcPct val="0"/>
              </a:spcBef>
            </a:pPr>
            <a:r>
              <a:rPr lang="en-US" b="true" sz="4995">
                <a:solidFill>
                  <a:srgbClr val="1B7EFC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RECOMMENDATIONS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52720" y="2813105"/>
            <a:ext cx="6570663" cy="595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3"/>
              </a:lnSpc>
            </a:pPr>
            <a:r>
              <a:rPr lang="en-US" sz="3559" b="true">
                <a:solidFill>
                  <a:srgbClr val="1B7EF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Strategic Pricing Adjustments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41560" y="3503748"/>
            <a:ext cx="9728566" cy="43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1842" indent="-275921" lvl="1">
              <a:lnSpc>
                <a:spcPts val="3578"/>
              </a:lnSpc>
              <a:buFont typeface="Arial"/>
              <a:buChar char="•"/>
            </a:pPr>
            <a:r>
              <a:rPr lang="en-US" b="true" sz="2556">
                <a:solidFill>
                  <a:srgbClr val="E6A8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Implement tiered pricing models based on trip patterns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341560" y="4085650"/>
            <a:ext cx="10551813" cy="878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1842" indent="-275921" lvl="1">
              <a:lnSpc>
                <a:spcPts val="3578"/>
              </a:lnSpc>
              <a:buFont typeface="Arial"/>
              <a:buChar char="•"/>
            </a:pPr>
            <a:r>
              <a:rPr lang="en-US" b="true" sz="2556">
                <a:solidFill>
                  <a:srgbClr val="E6A8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Introduce loyalty discounts for repeat passengers in business cities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52720" y="5106577"/>
            <a:ext cx="4914186" cy="595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3"/>
              </a:lnSpc>
            </a:pPr>
            <a:r>
              <a:rPr lang="en-US" sz="3559" b="true">
                <a:solidFill>
                  <a:srgbClr val="1B7EF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Targeted Partnerships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341560" y="5797220"/>
            <a:ext cx="9728566" cy="878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1842" indent="-275921" lvl="1">
              <a:lnSpc>
                <a:spcPts val="3578"/>
              </a:lnSpc>
              <a:buFont typeface="Arial"/>
              <a:buChar char="•"/>
            </a:pPr>
            <a:r>
              <a:rPr lang="en-US" b="true" sz="2556">
                <a:solidFill>
                  <a:srgbClr val="E6A8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Collaborate with local hotels in Jaipur and Mysore for package deals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341560" y="6770523"/>
            <a:ext cx="10551813" cy="43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1842" indent="-275921" lvl="1">
              <a:lnSpc>
                <a:spcPts val="3578"/>
              </a:lnSpc>
              <a:buFont typeface="Arial"/>
              <a:buChar char="•"/>
            </a:pPr>
            <a:r>
              <a:rPr lang="en-US" b="true" sz="2556">
                <a:solidFill>
                  <a:srgbClr val="E6A8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Partner with IT firms in Surat and Vadodara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2753" y="515862"/>
            <a:ext cx="1151893" cy="1151893"/>
          </a:xfrm>
          <a:custGeom>
            <a:avLst/>
            <a:gdLst/>
            <a:ahLst/>
            <a:cxnLst/>
            <a:rect r="r" b="b" t="t" l="l"/>
            <a:pathLst>
              <a:path h="1151893" w="1151893">
                <a:moveTo>
                  <a:pt x="0" y="0"/>
                </a:moveTo>
                <a:lnTo>
                  <a:pt x="1151894" y="0"/>
                </a:lnTo>
                <a:lnTo>
                  <a:pt x="1151894" y="1151893"/>
                </a:lnTo>
                <a:lnTo>
                  <a:pt x="0" y="11518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52753" y="3086100"/>
            <a:ext cx="6149837" cy="4114800"/>
          </a:xfrm>
          <a:custGeom>
            <a:avLst/>
            <a:gdLst/>
            <a:ahLst/>
            <a:cxnLst/>
            <a:rect r="r" b="b" t="t" l="l"/>
            <a:pathLst>
              <a:path h="4114800" w="6149837">
                <a:moveTo>
                  <a:pt x="0" y="0"/>
                </a:moveTo>
                <a:lnTo>
                  <a:pt x="6149837" y="0"/>
                </a:lnTo>
                <a:lnTo>
                  <a:pt x="614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302772" y="512320"/>
            <a:ext cx="5682457" cy="958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4"/>
              </a:lnSpc>
              <a:spcBef>
                <a:spcPct val="0"/>
              </a:spcBef>
            </a:pPr>
            <a:r>
              <a:rPr lang="en-US" b="true" sz="4995">
                <a:solidFill>
                  <a:srgbClr val="1B7EFC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RECOMMENDATIONS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481358" y="2813105"/>
            <a:ext cx="5513388" cy="595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3"/>
              </a:lnSpc>
            </a:pPr>
            <a:r>
              <a:rPr lang="en-US" sz="3559" b="true">
                <a:solidFill>
                  <a:srgbClr val="1B7EF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Driver Training Programs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41560" y="3621784"/>
            <a:ext cx="9728566" cy="878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1842" indent="-275921" lvl="1">
              <a:lnSpc>
                <a:spcPts val="3578"/>
              </a:lnSpc>
              <a:buFont typeface="Arial"/>
              <a:buChar char="•"/>
            </a:pPr>
            <a:r>
              <a:rPr lang="en-US" b="true" sz="2556">
                <a:solidFill>
                  <a:srgbClr val="E6A8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Focus on improving driver engagement and service quality in business hubs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341560" y="4713123"/>
            <a:ext cx="10551813" cy="43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1842" indent="-275921" lvl="1">
              <a:lnSpc>
                <a:spcPts val="3578"/>
              </a:lnSpc>
              <a:buFont typeface="Arial"/>
              <a:buChar char="•"/>
            </a:pPr>
            <a:r>
              <a:rPr lang="en-US" b="true" sz="2556">
                <a:solidFill>
                  <a:srgbClr val="E6A8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Provide incentives for high-performing drivers in tourism cities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481358" y="5286375"/>
            <a:ext cx="6343571" cy="595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3"/>
              </a:lnSpc>
            </a:pPr>
            <a:r>
              <a:rPr lang="en-US" sz="3559" b="true">
                <a:solidFill>
                  <a:srgbClr val="1B7EF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Infrastructure Development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341560" y="6034168"/>
            <a:ext cx="9728566" cy="878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1842" indent="-275921" lvl="1">
              <a:lnSpc>
                <a:spcPts val="3578"/>
              </a:lnSpc>
              <a:buFont typeface="Arial"/>
              <a:buChar char="•"/>
            </a:pPr>
            <a:r>
              <a:rPr lang="en-US" b="true" sz="2556">
                <a:solidFill>
                  <a:srgbClr val="E6A8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Deploy EVs in Surat and Vadodara using Gujarat’s EV subsidies (</a:t>
            </a:r>
            <a:r>
              <a:rPr lang="en-US" b="true" sz="2556" u="sng">
                <a:solidFill>
                  <a:srgbClr val="E6A800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6" tooltip="https://e-veg.gujarat.gov.in/resources.php"/>
              </a:rPr>
              <a:t>see here</a:t>
            </a:r>
            <a:r>
              <a:rPr lang="en-US" b="true" sz="2556">
                <a:solidFill>
                  <a:srgbClr val="E6A8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341560" y="7007471"/>
            <a:ext cx="10551813" cy="43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1842" indent="-275921" lvl="1">
              <a:lnSpc>
                <a:spcPts val="3578"/>
              </a:lnSpc>
              <a:buFont typeface="Arial"/>
              <a:buChar char="•"/>
            </a:pPr>
            <a:r>
              <a:rPr lang="en-US" b="true" sz="2556">
                <a:solidFill>
                  <a:srgbClr val="E6A8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Expand charging infrastructure near high-demand zones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2753" y="515862"/>
            <a:ext cx="1151893" cy="1151893"/>
          </a:xfrm>
          <a:custGeom>
            <a:avLst/>
            <a:gdLst/>
            <a:ahLst/>
            <a:cxnLst/>
            <a:rect r="r" b="b" t="t" l="l"/>
            <a:pathLst>
              <a:path h="1151893" w="1151893">
                <a:moveTo>
                  <a:pt x="0" y="0"/>
                </a:moveTo>
                <a:lnTo>
                  <a:pt x="1151894" y="0"/>
                </a:lnTo>
                <a:lnTo>
                  <a:pt x="1151894" y="1151893"/>
                </a:lnTo>
                <a:lnTo>
                  <a:pt x="0" y="11518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2626559"/>
            <a:ext cx="4408551" cy="5972175"/>
          </a:xfrm>
          <a:custGeom>
            <a:avLst/>
            <a:gdLst/>
            <a:ahLst/>
            <a:cxnLst/>
            <a:rect r="r" b="b" t="t" l="l"/>
            <a:pathLst>
              <a:path h="5972175" w="4408551">
                <a:moveTo>
                  <a:pt x="0" y="0"/>
                </a:moveTo>
                <a:lnTo>
                  <a:pt x="4408551" y="0"/>
                </a:lnTo>
                <a:lnTo>
                  <a:pt x="4408551" y="5972175"/>
                </a:lnTo>
                <a:lnTo>
                  <a:pt x="0" y="59721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530328" y="512320"/>
            <a:ext cx="9227344" cy="958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4"/>
              </a:lnSpc>
              <a:spcBef>
                <a:spcPct val="0"/>
              </a:spcBef>
            </a:pPr>
            <a:r>
              <a:rPr lang="en-US" b="true" sz="4995">
                <a:solidFill>
                  <a:srgbClr val="1B7EFC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ADDRESSING FUTURE CHALLENGES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41560" y="2789738"/>
            <a:ext cx="2759631" cy="595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3"/>
              </a:lnSpc>
            </a:pPr>
            <a:r>
              <a:rPr lang="en-US" sz="3559" b="true">
                <a:solidFill>
                  <a:srgbClr val="1B7EF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EV Adoption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41560" y="3621784"/>
            <a:ext cx="9728566" cy="43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1842" indent="-275921" lvl="1">
              <a:lnSpc>
                <a:spcPts val="3578"/>
              </a:lnSpc>
              <a:buFont typeface="Arial"/>
              <a:buChar char="•"/>
            </a:pPr>
            <a:r>
              <a:rPr lang="en-US" b="true" sz="2556">
                <a:solidFill>
                  <a:srgbClr val="E6A8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Leverage Gujarat’s policies to integrate EVs.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341560" y="4290287"/>
            <a:ext cx="10551813" cy="43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1842" indent="-275921" lvl="1">
              <a:lnSpc>
                <a:spcPts val="3578"/>
              </a:lnSpc>
              <a:buFont typeface="Arial"/>
              <a:buChar char="•"/>
            </a:pPr>
            <a:r>
              <a:rPr lang="en-US" b="true" sz="2556">
                <a:solidFill>
                  <a:srgbClr val="E6A8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Develop partnerships for sustainable fleet operations.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341560" y="5086350"/>
            <a:ext cx="3437414" cy="595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3"/>
              </a:lnSpc>
            </a:pPr>
            <a:r>
              <a:rPr lang="en-US" sz="3559" b="true">
                <a:solidFill>
                  <a:srgbClr val="1B7EF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Collection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341560" y="6034168"/>
            <a:ext cx="9728566" cy="878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1842" indent="-275921" lvl="1">
              <a:lnSpc>
                <a:spcPts val="3578"/>
              </a:lnSpc>
              <a:buFont typeface="Arial"/>
              <a:buChar char="•"/>
            </a:pPr>
            <a:r>
              <a:rPr lang="en-US" b="true" sz="2556">
                <a:solidFill>
                  <a:srgbClr val="E6A8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Improve tracking of customer feedback and driver metrics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341560" y="7150346"/>
            <a:ext cx="10551813" cy="43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1842" indent="-275921" lvl="1">
              <a:lnSpc>
                <a:spcPts val="3578"/>
              </a:lnSpc>
              <a:buFont typeface="Arial"/>
              <a:buChar char="•"/>
            </a:pPr>
            <a:r>
              <a:rPr lang="en-US" b="true" sz="2556">
                <a:solidFill>
                  <a:srgbClr val="E6A8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Introduce AI-driven insights for demand prediction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2753" y="515862"/>
            <a:ext cx="1151893" cy="1151893"/>
          </a:xfrm>
          <a:custGeom>
            <a:avLst/>
            <a:gdLst/>
            <a:ahLst/>
            <a:cxnLst/>
            <a:rect r="r" b="b" t="t" l="l"/>
            <a:pathLst>
              <a:path h="1151893" w="1151893">
                <a:moveTo>
                  <a:pt x="0" y="0"/>
                </a:moveTo>
                <a:lnTo>
                  <a:pt x="1151894" y="0"/>
                </a:lnTo>
                <a:lnTo>
                  <a:pt x="1151894" y="1151893"/>
                </a:lnTo>
                <a:lnTo>
                  <a:pt x="0" y="11518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353711" y="4156089"/>
            <a:ext cx="5580577" cy="2577212"/>
          </a:xfrm>
          <a:custGeom>
            <a:avLst/>
            <a:gdLst/>
            <a:ahLst/>
            <a:cxnLst/>
            <a:rect r="r" b="b" t="t" l="l"/>
            <a:pathLst>
              <a:path h="2577212" w="5580577">
                <a:moveTo>
                  <a:pt x="0" y="0"/>
                </a:moveTo>
                <a:lnTo>
                  <a:pt x="5580578" y="0"/>
                </a:lnTo>
                <a:lnTo>
                  <a:pt x="5580578" y="2577212"/>
                </a:lnTo>
                <a:lnTo>
                  <a:pt x="0" y="25772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783022" y="7136820"/>
            <a:ext cx="722180" cy="722180"/>
          </a:xfrm>
          <a:custGeom>
            <a:avLst/>
            <a:gdLst/>
            <a:ahLst/>
            <a:cxnLst/>
            <a:rect r="r" b="b" t="t" l="l"/>
            <a:pathLst>
              <a:path h="722180" w="722180">
                <a:moveTo>
                  <a:pt x="0" y="0"/>
                </a:moveTo>
                <a:lnTo>
                  <a:pt x="722180" y="0"/>
                </a:lnTo>
                <a:lnTo>
                  <a:pt x="722180" y="722180"/>
                </a:lnTo>
                <a:lnTo>
                  <a:pt x="0" y="7221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750396" y="7182721"/>
            <a:ext cx="548659" cy="548659"/>
          </a:xfrm>
          <a:custGeom>
            <a:avLst/>
            <a:gdLst/>
            <a:ahLst/>
            <a:cxnLst/>
            <a:rect r="r" b="b" t="t" l="l"/>
            <a:pathLst>
              <a:path h="548659" w="548659">
                <a:moveTo>
                  <a:pt x="0" y="0"/>
                </a:moveTo>
                <a:lnTo>
                  <a:pt x="548659" y="0"/>
                </a:lnTo>
                <a:lnTo>
                  <a:pt x="548659" y="548659"/>
                </a:lnTo>
                <a:lnTo>
                  <a:pt x="0" y="54865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663336" y="7059201"/>
            <a:ext cx="904539" cy="904539"/>
          </a:xfrm>
          <a:custGeom>
            <a:avLst/>
            <a:gdLst/>
            <a:ahLst/>
            <a:cxnLst/>
            <a:rect r="r" b="b" t="t" l="l"/>
            <a:pathLst>
              <a:path h="904539" w="904539">
                <a:moveTo>
                  <a:pt x="0" y="0"/>
                </a:moveTo>
                <a:lnTo>
                  <a:pt x="904539" y="0"/>
                </a:lnTo>
                <a:lnTo>
                  <a:pt x="904539" y="904539"/>
                </a:lnTo>
                <a:lnTo>
                  <a:pt x="0" y="90453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424096" y="1913685"/>
            <a:ext cx="7439807" cy="1920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26"/>
              </a:lnSpc>
              <a:spcBef>
                <a:spcPct val="0"/>
              </a:spcBef>
            </a:pPr>
            <a:r>
              <a:rPr lang="en-US" b="true" sz="9947">
                <a:solidFill>
                  <a:srgbClr val="2A9EF4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THANK YOU !!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901250" y="7272241"/>
            <a:ext cx="3124438" cy="413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3"/>
              </a:lnSpc>
            </a:pPr>
            <a:r>
              <a:rPr lang="en-US" sz="2480" b="true">
                <a:solidFill>
                  <a:srgbClr val="0050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amitsubhashchejara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263814" y="6963951"/>
            <a:ext cx="219631" cy="895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66"/>
              </a:lnSpc>
            </a:pPr>
            <a:r>
              <a:rPr lang="en-US" sz="5261" b="true">
                <a:solidFill>
                  <a:srgbClr val="0050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|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739577" y="7272241"/>
            <a:ext cx="3124438" cy="413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3"/>
              </a:lnSpc>
            </a:pPr>
            <a:r>
              <a:rPr lang="en-US" sz="2480" b="true">
                <a:solidFill>
                  <a:srgbClr val="0050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amitsubhashchejara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197391" y="6961901"/>
            <a:ext cx="219631" cy="895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66"/>
              </a:lnSpc>
            </a:pPr>
            <a:r>
              <a:rPr lang="en-US" sz="5261" b="true">
                <a:solidFill>
                  <a:srgbClr val="0050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|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632430" y="7318141"/>
            <a:ext cx="1992233" cy="413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3"/>
              </a:lnSpc>
            </a:pPr>
            <a:r>
              <a:rPr lang="en-US" sz="2480" b="true">
                <a:solidFill>
                  <a:srgbClr val="0050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amitschejara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35909" y="8401925"/>
            <a:ext cx="5016183" cy="413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3"/>
              </a:lnSpc>
            </a:pPr>
            <a:r>
              <a:rPr lang="en-US" sz="2480" b="true">
                <a:solidFill>
                  <a:srgbClr val="0050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amitsubhashchejara@gmail.com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9079" y="3524516"/>
            <a:ext cx="6869843" cy="5870593"/>
          </a:xfrm>
          <a:custGeom>
            <a:avLst/>
            <a:gdLst/>
            <a:ahLst/>
            <a:cxnLst/>
            <a:rect r="r" b="b" t="t" l="l"/>
            <a:pathLst>
              <a:path h="5870593" w="6869843">
                <a:moveTo>
                  <a:pt x="0" y="0"/>
                </a:moveTo>
                <a:lnTo>
                  <a:pt x="6869843" y="0"/>
                </a:lnTo>
                <a:lnTo>
                  <a:pt x="6869843" y="5870593"/>
                </a:lnTo>
                <a:lnTo>
                  <a:pt x="0" y="587059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52753" y="452753"/>
            <a:ext cx="1151893" cy="1151893"/>
          </a:xfrm>
          <a:custGeom>
            <a:avLst/>
            <a:gdLst/>
            <a:ahLst/>
            <a:cxnLst/>
            <a:rect r="r" b="b" t="t" l="l"/>
            <a:pathLst>
              <a:path h="1151893" w="1151893">
                <a:moveTo>
                  <a:pt x="0" y="0"/>
                </a:moveTo>
                <a:lnTo>
                  <a:pt x="1151894" y="0"/>
                </a:lnTo>
                <a:lnTo>
                  <a:pt x="1151894" y="1151894"/>
                </a:lnTo>
                <a:lnTo>
                  <a:pt x="0" y="11518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422777" y="1638832"/>
            <a:ext cx="10865223" cy="3504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4"/>
              </a:lnSpc>
              <a:spcBef>
                <a:spcPct val="0"/>
              </a:spcBef>
            </a:pPr>
            <a:r>
              <a:rPr lang="en-US" b="true" sz="6395">
                <a:solidFill>
                  <a:srgbClr val="1B7EFC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OPTIMIZING GOODCABS OPERATIONS AND CUSTOMER EXPERIENCE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378158" y="5424658"/>
            <a:ext cx="8012170" cy="497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 b="true">
                <a:solidFill>
                  <a:srgbClr val="E6A8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Insights and Strategic Recommendations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338046" y="6619114"/>
            <a:ext cx="2921254" cy="355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0"/>
              </a:lnSpc>
            </a:pPr>
            <a:r>
              <a:rPr lang="en-US" sz="2114" b="true">
                <a:solidFill>
                  <a:srgbClr val="E6A8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Amit Subhash Chejara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2753" y="515862"/>
            <a:ext cx="1151893" cy="1151893"/>
          </a:xfrm>
          <a:custGeom>
            <a:avLst/>
            <a:gdLst/>
            <a:ahLst/>
            <a:cxnLst/>
            <a:rect r="r" b="b" t="t" l="l"/>
            <a:pathLst>
              <a:path h="1151893" w="1151893">
                <a:moveTo>
                  <a:pt x="0" y="0"/>
                </a:moveTo>
                <a:lnTo>
                  <a:pt x="1151894" y="0"/>
                </a:lnTo>
                <a:lnTo>
                  <a:pt x="1151894" y="1151893"/>
                </a:lnTo>
                <a:lnTo>
                  <a:pt x="0" y="11518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52753" y="2889713"/>
            <a:ext cx="5426058" cy="6445642"/>
          </a:xfrm>
          <a:custGeom>
            <a:avLst/>
            <a:gdLst/>
            <a:ahLst/>
            <a:cxnLst/>
            <a:rect r="r" b="b" t="t" l="l"/>
            <a:pathLst>
              <a:path h="6445642" w="5426058">
                <a:moveTo>
                  <a:pt x="0" y="0"/>
                </a:moveTo>
                <a:lnTo>
                  <a:pt x="5426059" y="0"/>
                </a:lnTo>
                <a:lnTo>
                  <a:pt x="5426059" y="6445642"/>
                </a:lnTo>
                <a:lnTo>
                  <a:pt x="0" y="64456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181963" y="512320"/>
            <a:ext cx="5924074" cy="958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94"/>
              </a:lnSpc>
              <a:spcBef>
                <a:spcPct val="0"/>
              </a:spcBef>
            </a:pPr>
            <a:r>
              <a:rPr lang="en-US" b="true" sz="4995" strike="noStrike" u="none">
                <a:solidFill>
                  <a:srgbClr val="1B7EFC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EXECUTIVE SUMMARY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707487" y="2294320"/>
            <a:ext cx="2136537" cy="595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3"/>
              </a:lnSpc>
            </a:pPr>
            <a:r>
              <a:rPr lang="en-US" sz="3559" b="true">
                <a:solidFill>
                  <a:srgbClr val="1B7EF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707487" y="3179673"/>
            <a:ext cx="8656413" cy="878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1842" indent="-275921" lvl="1">
              <a:lnSpc>
                <a:spcPts val="3578"/>
              </a:lnSpc>
              <a:buFont typeface="Arial"/>
              <a:buChar char="•"/>
            </a:pPr>
            <a:r>
              <a:rPr lang="en-US" b="true" sz="2556">
                <a:solidFill>
                  <a:srgbClr val="E6A8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Leverage data to optimize operations, improve customer satisfaction, and increase revenue.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707487" y="4333951"/>
            <a:ext cx="3364907" cy="598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83"/>
              </a:lnSpc>
              <a:spcBef>
                <a:spcPct val="0"/>
              </a:spcBef>
            </a:pPr>
            <a:r>
              <a:rPr lang="en-US" b="true" sz="3559" strike="noStrike" u="none">
                <a:solidFill>
                  <a:srgbClr val="1B7EF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Focus Area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07487" y="5218468"/>
            <a:ext cx="2726086" cy="43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1842" indent="-275921" lvl="1">
              <a:lnSpc>
                <a:spcPts val="3578"/>
              </a:lnSpc>
              <a:buFont typeface="Arial"/>
              <a:buChar char="•"/>
            </a:pPr>
            <a:r>
              <a:rPr lang="en-US" b="true" sz="2556">
                <a:solidFill>
                  <a:srgbClr val="E6A8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Trip analysis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672650" y="5221345"/>
            <a:ext cx="3657994" cy="43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1842" indent="-275921" lvl="1">
              <a:lnSpc>
                <a:spcPts val="3578"/>
              </a:lnSpc>
              <a:buFont typeface="Arial"/>
              <a:buChar char="•"/>
            </a:pPr>
            <a:r>
              <a:rPr lang="en-US" b="true" sz="2556">
                <a:solidFill>
                  <a:srgbClr val="E6A8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Passenger insights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568769" y="5221345"/>
            <a:ext cx="4166308" cy="43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1842" indent="-275921" lvl="1">
              <a:lnSpc>
                <a:spcPts val="3578"/>
              </a:lnSpc>
              <a:buFont typeface="Arial"/>
              <a:buChar char="•"/>
            </a:pPr>
            <a:r>
              <a:rPr lang="en-US" b="true" sz="2556">
                <a:solidFill>
                  <a:srgbClr val="E6A8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Driver Performance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707487" y="5934595"/>
            <a:ext cx="4328206" cy="43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1842" indent="-275921" lvl="1">
              <a:lnSpc>
                <a:spcPts val="3578"/>
              </a:lnSpc>
              <a:buFont typeface="Arial"/>
              <a:buChar char="•"/>
            </a:pPr>
            <a:r>
              <a:rPr lang="en-US" b="true" sz="2556">
                <a:solidFill>
                  <a:srgbClr val="E6A8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Revenue Optimization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07487" y="6641197"/>
            <a:ext cx="2136537" cy="598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83"/>
              </a:lnSpc>
              <a:spcBef>
                <a:spcPct val="0"/>
              </a:spcBef>
            </a:pPr>
            <a:r>
              <a:rPr lang="en-US" b="true" sz="3559">
                <a:solidFill>
                  <a:srgbClr val="1B7EF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Outcome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707487" y="7525714"/>
            <a:ext cx="8656413" cy="1325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1842" indent="-275921" lvl="1">
              <a:lnSpc>
                <a:spcPts val="3578"/>
              </a:lnSpc>
              <a:buFont typeface="Arial"/>
              <a:buChar char="•"/>
            </a:pPr>
            <a:r>
              <a:rPr lang="en-US" b="true" sz="2556">
                <a:solidFill>
                  <a:srgbClr val="E6A8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Actionable strategies to align with GoodCabs goals of supporting local drivers and delivering excellent customer service.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2753" y="515862"/>
            <a:ext cx="1151893" cy="1151893"/>
          </a:xfrm>
          <a:custGeom>
            <a:avLst/>
            <a:gdLst/>
            <a:ahLst/>
            <a:cxnLst/>
            <a:rect r="r" b="b" t="t" l="l"/>
            <a:pathLst>
              <a:path h="1151893" w="1151893">
                <a:moveTo>
                  <a:pt x="0" y="0"/>
                </a:moveTo>
                <a:lnTo>
                  <a:pt x="1151894" y="0"/>
                </a:lnTo>
                <a:lnTo>
                  <a:pt x="1151894" y="1151893"/>
                </a:lnTo>
                <a:lnTo>
                  <a:pt x="0" y="11518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72284" y="3086100"/>
            <a:ext cx="4010060" cy="4114800"/>
          </a:xfrm>
          <a:custGeom>
            <a:avLst/>
            <a:gdLst/>
            <a:ahLst/>
            <a:cxnLst/>
            <a:rect r="r" b="b" t="t" l="l"/>
            <a:pathLst>
              <a:path h="4114800" w="4010060">
                <a:moveTo>
                  <a:pt x="0" y="0"/>
                </a:moveTo>
                <a:lnTo>
                  <a:pt x="4010060" y="0"/>
                </a:lnTo>
                <a:lnTo>
                  <a:pt x="40100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782344" y="512320"/>
            <a:ext cx="8723313" cy="958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94"/>
              </a:lnSpc>
              <a:spcBef>
                <a:spcPct val="0"/>
              </a:spcBef>
            </a:pPr>
            <a:r>
              <a:rPr lang="en-US" b="true" sz="4995">
                <a:solidFill>
                  <a:srgbClr val="1B7EFC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APPROACH AND METHODOLOGY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707487" y="2298530"/>
            <a:ext cx="8427086" cy="595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3"/>
              </a:lnSpc>
            </a:pPr>
            <a:r>
              <a:rPr lang="en-US" sz="3559" b="true">
                <a:solidFill>
                  <a:srgbClr val="1B7EF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Understanding Stakeholder Questions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707487" y="3179673"/>
            <a:ext cx="9728566" cy="43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1842" indent="-275921" lvl="1">
              <a:lnSpc>
                <a:spcPts val="3578"/>
              </a:lnSpc>
              <a:buFont typeface="Arial"/>
              <a:buChar char="•"/>
            </a:pPr>
            <a:r>
              <a:rPr lang="en-US" b="true" sz="2556">
                <a:solidFill>
                  <a:srgbClr val="E6A8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Primary focus: operational metrics (e.g., trips, revenue).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707487" y="4333951"/>
            <a:ext cx="2926828" cy="598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83"/>
              </a:lnSpc>
              <a:spcBef>
                <a:spcPct val="0"/>
              </a:spcBef>
            </a:pPr>
            <a:r>
              <a:rPr lang="en-US" b="true" sz="3559">
                <a:solidFill>
                  <a:srgbClr val="1B7EF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Sources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07487" y="5218468"/>
            <a:ext cx="9728566" cy="43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1842" indent="-275921" lvl="1">
              <a:lnSpc>
                <a:spcPts val="3578"/>
              </a:lnSpc>
              <a:buFont typeface="Arial"/>
              <a:buChar char="•"/>
            </a:pPr>
            <a:r>
              <a:rPr lang="en-US" b="true" sz="2556">
                <a:solidFill>
                  <a:srgbClr val="E6A8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Internal trip data, passenger ratings, revenue trends.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707487" y="5934595"/>
            <a:ext cx="9728566" cy="43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1842" indent="-275921" lvl="1">
              <a:lnSpc>
                <a:spcPts val="3578"/>
              </a:lnSpc>
              <a:buFont typeface="Arial"/>
              <a:buChar char="•"/>
            </a:pPr>
            <a:r>
              <a:rPr lang="en-US" b="true" sz="2556">
                <a:solidFill>
                  <a:srgbClr val="E6A8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External research on EV policies and local demographics.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707487" y="6641197"/>
            <a:ext cx="2436513" cy="598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83"/>
              </a:lnSpc>
              <a:spcBef>
                <a:spcPct val="0"/>
              </a:spcBef>
            </a:pPr>
            <a:r>
              <a:rPr lang="en-US" b="true" sz="3559">
                <a:solidFill>
                  <a:srgbClr val="1B7EF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Tools Used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707487" y="7525714"/>
            <a:ext cx="6001885" cy="43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1842" indent="-275921" lvl="1">
              <a:lnSpc>
                <a:spcPts val="3578"/>
              </a:lnSpc>
              <a:buFont typeface="Arial"/>
              <a:buChar char="•"/>
            </a:pPr>
            <a:r>
              <a:rPr lang="en-US" b="true" sz="2556">
                <a:solidFill>
                  <a:srgbClr val="E6A8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Power BI for dashboard creation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709372" y="7525714"/>
            <a:ext cx="4251027" cy="43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1842" indent="-275921" lvl="1">
              <a:lnSpc>
                <a:spcPts val="3578"/>
              </a:lnSpc>
              <a:buFont typeface="Arial"/>
              <a:buChar char="•"/>
            </a:pPr>
            <a:r>
              <a:rPr lang="en-US" b="true" sz="2556">
                <a:solidFill>
                  <a:srgbClr val="E6A8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SQL for data querying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707487" y="8241842"/>
            <a:ext cx="6990273" cy="43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1842" indent="-275921" lvl="1">
              <a:lnSpc>
                <a:spcPts val="3578"/>
              </a:lnSpc>
              <a:buFont typeface="Arial"/>
              <a:buChar char="•"/>
            </a:pPr>
            <a:r>
              <a:rPr lang="en-US" b="true" sz="2556">
                <a:solidFill>
                  <a:srgbClr val="E6A8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Stakeholder-driven metrics alignment.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707487" y="3761575"/>
            <a:ext cx="9728566" cy="43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1842" indent="-275921" lvl="1">
              <a:lnSpc>
                <a:spcPts val="3578"/>
              </a:lnSpc>
              <a:buFont typeface="Arial"/>
              <a:buChar char="•"/>
            </a:pPr>
            <a:r>
              <a:rPr lang="en-US" b="true" sz="2556">
                <a:solidFill>
                  <a:srgbClr val="E6A8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Secondary focus: socio-economic and industry trends.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2753" y="515862"/>
            <a:ext cx="1151893" cy="1151893"/>
          </a:xfrm>
          <a:custGeom>
            <a:avLst/>
            <a:gdLst/>
            <a:ahLst/>
            <a:cxnLst/>
            <a:rect r="r" b="b" t="t" l="l"/>
            <a:pathLst>
              <a:path h="1151893" w="1151893">
                <a:moveTo>
                  <a:pt x="0" y="0"/>
                </a:moveTo>
                <a:lnTo>
                  <a:pt x="1151894" y="0"/>
                </a:lnTo>
                <a:lnTo>
                  <a:pt x="1151894" y="1151893"/>
                </a:lnTo>
                <a:lnTo>
                  <a:pt x="0" y="11518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3086100"/>
            <a:ext cx="4570160" cy="4114800"/>
          </a:xfrm>
          <a:custGeom>
            <a:avLst/>
            <a:gdLst/>
            <a:ahLst/>
            <a:cxnLst/>
            <a:rect r="r" b="b" t="t" l="l"/>
            <a:pathLst>
              <a:path h="4114800" w="4570160">
                <a:moveTo>
                  <a:pt x="0" y="0"/>
                </a:moveTo>
                <a:lnTo>
                  <a:pt x="4570160" y="0"/>
                </a:lnTo>
                <a:lnTo>
                  <a:pt x="45701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427345" y="512320"/>
            <a:ext cx="7433310" cy="958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94"/>
              </a:lnSpc>
              <a:spcBef>
                <a:spcPct val="0"/>
              </a:spcBef>
            </a:pPr>
            <a:r>
              <a:rPr lang="en-US" b="true" sz="4995">
                <a:solidFill>
                  <a:srgbClr val="1B7EFC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KEY INSIGHTS AND METRICS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318647" y="2490707"/>
            <a:ext cx="2825353" cy="595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3"/>
              </a:lnSpc>
            </a:pPr>
            <a:r>
              <a:rPr lang="en-US" sz="3559" b="true">
                <a:solidFill>
                  <a:srgbClr val="1B7EF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Trip 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707487" y="3179673"/>
            <a:ext cx="9728566" cy="43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1842" indent="-275921" lvl="1">
              <a:lnSpc>
                <a:spcPts val="3578"/>
              </a:lnSpc>
              <a:buFont typeface="Arial"/>
              <a:buChar char="•"/>
            </a:pPr>
            <a:r>
              <a:rPr lang="en-US" b="true" sz="2556">
                <a:solidFill>
                  <a:srgbClr val="E6A8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Top 3 cities for total trips: Jaipur, Lucknow, Surat.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707487" y="3761575"/>
            <a:ext cx="10551813" cy="878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1842" indent="-275921" lvl="1">
              <a:lnSpc>
                <a:spcPts val="3578"/>
              </a:lnSpc>
              <a:buFont typeface="Arial"/>
              <a:buChar char="•"/>
            </a:pPr>
            <a:r>
              <a:rPr lang="en-US" b="true" sz="2556">
                <a:solidFill>
                  <a:srgbClr val="E6A8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Higher trip volumes in the initial summer (March-May) in southern cities.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318647" y="4548107"/>
            <a:ext cx="4106148" cy="595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3"/>
              </a:lnSpc>
            </a:pPr>
            <a:r>
              <a:rPr lang="en-US" sz="3559" b="true">
                <a:solidFill>
                  <a:srgbClr val="1B7EF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Passenger Insights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707487" y="5238750"/>
            <a:ext cx="9728566" cy="878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1842" indent="-275921" lvl="1">
              <a:lnSpc>
                <a:spcPts val="3578"/>
              </a:lnSpc>
              <a:buFont typeface="Arial"/>
              <a:buChar char="•"/>
            </a:pPr>
            <a:r>
              <a:rPr lang="en-US" b="true" sz="2556">
                <a:solidFill>
                  <a:srgbClr val="E6A8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Business-focused cities have a six-trip repeat rate as high as 19%.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707487" y="6069177"/>
            <a:ext cx="10551813" cy="43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1842" indent="-275921" lvl="1">
              <a:lnSpc>
                <a:spcPts val="3578"/>
              </a:lnSpc>
              <a:buFont typeface="Arial"/>
              <a:buChar char="•"/>
            </a:pPr>
            <a:r>
              <a:rPr lang="en-US" b="true" sz="2556">
                <a:solidFill>
                  <a:srgbClr val="E6A8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Tourism cities show 50% repeat rate for 2 trips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318647" y="6603454"/>
            <a:ext cx="4369515" cy="595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3"/>
              </a:lnSpc>
            </a:pPr>
            <a:r>
              <a:rPr lang="en-US" sz="3559" b="true">
                <a:solidFill>
                  <a:srgbClr val="1B7EF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Driver Performance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07487" y="7294097"/>
            <a:ext cx="10551813" cy="878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1842" indent="-275921" lvl="1">
              <a:lnSpc>
                <a:spcPts val="3578"/>
              </a:lnSpc>
              <a:buFont typeface="Arial"/>
              <a:buChar char="•"/>
            </a:pPr>
            <a:r>
              <a:rPr lang="en-US" b="true" sz="2556">
                <a:solidFill>
                  <a:srgbClr val="E6A8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Driver ratings in tourism cities are 1.5 points higher than business hubs.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2753" y="515862"/>
            <a:ext cx="1151893" cy="1151893"/>
          </a:xfrm>
          <a:custGeom>
            <a:avLst/>
            <a:gdLst/>
            <a:ahLst/>
            <a:cxnLst/>
            <a:rect r="r" b="b" t="t" l="l"/>
            <a:pathLst>
              <a:path h="1151893" w="1151893">
                <a:moveTo>
                  <a:pt x="0" y="0"/>
                </a:moveTo>
                <a:lnTo>
                  <a:pt x="1151894" y="0"/>
                </a:lnTo>
                <a:lnTo>
                  <a:pt x="1151894" y="1151893"/>
                </a:lnTo>
                <a:lnTo>
                  <a:pt x="0" y="11518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3086100"/>
            <a:ext cx="4570160" cy="4114800"/>
          </a:xfrm>
          <a:custGeom>
            <a:avLst/>
            <a:gdLst/>
            <a:ahLst/>
            <a:cxnLst/>
            <a:rect r="r" b="b" t="t" l="l"/>
            <a:pathLst>
              <a:path h="4114800" w="4570160">
                <a:moveTo>
                  <a:pt x="0" y="0"/>
                </a:moveTo>
                <a:lnTo>
                  <a:pt x="4570160" y="0"/>
                </a:lnTo>
                <a:lnTo>
                  <a:pt x="45701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427345" y="512320"/>
            <a:ext cx="7433310" cy="958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94"/>
              </a:lnSpc>
              <a:spcBef>
                <a:spcPct val="0"/>
              </a:spcBef>
            </a:pPr>
            <a:r>
              <a:rPr lang="en-US" b="true" sz="4995">
                <a:solidFill>
                  <a:srgbClr val="1B7EFC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KEY INSIGHTS AND METRICS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707487" y="2431880"/>
            <a:ext cx="3555286" cy="595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3"/>
              </a:lnSpc>
            </a:pPr>
            <a:r>
              <a:rPr lang="en-US" sz="3559" b="true">
                <a:solidFill>
                  <a:srgbClr val="1B7EF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Revenue Trends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707487" y="3179673"/>
            <a:ext cx="9728566" cy="43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1842" indent="-275921" lvl="1">
              <a:lnSpc>
                <a:spcPts val="3578"/>
              </a:lnSpc>
              <a:buFont typeface="Arial"/>
              <a:buChar char="•"/>
            </a:pPr>
            <a:r>
              <a:rPr lang="en-US" b="true" sz="2556">
                <a:solidFill>
                  <a:srgbClr val="E6A8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Weekends dominate revenue in Jaipur and Mysore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707487" y="3761575"/>
            <a:ext cx="10551813" cy="878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1842" indent="-275921" lvl="1">
              <a:lnSpc>
                <a:spcPts val="3578"/>
              </a:lnSpc>
              <a:buFont typeface="Arial"/>
              <a:buChar char="•"/>
            </a:pPr>
            <a:r>
              <a:rPr lang="en-US" b="true" sz="2556">
                <a:solidFill>
                  <a:srgbClr val="E6A8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Dynamic pricing aligned with high demand resulted in a 12% revenue uptick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2753" y="515862"/>
            <a:ext cx="1151893" cy="1151893"/>
          </a:xfrm>
          <a:custGeom>
            <a:avLst/>
            <a:gdLst/>
            <a:ahLst/>
            <a:cxnLst/>
            <a:rect r="r" b="b" t="t" l="l"/>
            <a:pathLst>
              <a:path h="1151893" w="1151893">
                <a:moveTo>
                  <a:pt x="0" y="0"/>
                </a:moveTo>
                <a:lnTo>
                  <a:pt x="1151894" y="0"/>
                </a:lnTo>
                <a:lnTo>
                  <a:pt x="1151894" y="1151893"/>
                </a:lnTo>
                <a:lnTo>
                  <a:pt x="0" y="11518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52753" y="2745541"/>
            <a:ext cx="5449907" cy="4795918"/>
          </a:xfrm>
          <a:custGeom>
            <a:avLst/>
            <a:gdLst/>
            <a:ahLst/>
            <a:cxnLst/>
            <a:rect r="r" b="b" t="t" l="l"/>
            <a:pathLst>
              <a:path h="4795918" w="5449907">
                <a:moveTo>
                  <a:pt x="0" y="0"/>
                </a:moveTo>
                <a:lnTo>
                  <a:pt x="5449907" y="0"/>
                </a:lnTo>
                <a:lnTo>
                  <a:pt x="5449907" y="4795918"/>
                </a:lnTo>
                <a:lnTo>
                  <a:pt x="0" y="47959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274911" y="512320"/>
            <a:ext cx="5738178" cy="958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94"/>
              </a:lnSpc>
              <a:spcBef>
                <a:spcPct val="0"/>
              </a:spcBef>
            </a:pPr>
            <a:r>
              <a:rPr lang="en-US" b="true" sz="4995">
                <a:solidFill>
                  <a:srgbClr val="1B7EFC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PASSENGER INSIGHTS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707487" y="2431880"/>
            <a:ext cx="7658101" cy="595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3"/>
              </a:lnSpc>
            </a:pPr>
            <a:r>
              <a:rPr lang="en-US" sz="3559" b="true">
                <a:solidFill>
                  <a:srgbClr val="1B7EF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Metric: Repeat Passenger Rate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707487" y="3179673"/>
            <a:ext cx="9728566" cy="43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1842" indent="-275921" lvl="1">
              <a:lnSpc>
                <a:spcPts val="3578"/>
              </a:lnSpc>
              <a:buFont typeface="Arial"/>
              <a:buChar char="•"/>
            </a:pPr>
            <a:r>
              <a:rPr lang="en-US" b="true" sz="2556">
                <a:solidFill>
                  <a:srgbClr val="E6A8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Business cities show higher repeat trip percentages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707487" y="3761575"/>
            <a:ext cx="10551813" cy="43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1842" indent="-275921" lvl="1">
              <a:lnSpc>
                <a:spcPts val="3578"/>
              </a:lnSpc>
              <a:buFont typeface="Arial"/>
              <a:buChar char="•"/>
            </a:pPr>
            <a:r>
              <a:rPr lang="en-US" b="true" sz="2556">
                <a:solidFill>
                  <a:srgbClr val="E6A8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Loyalty programs can improve retention and revenue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07487" y="4548107"/>
            <a:ext cx="2870835" cy="595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3"/>
              </a:lnSpc>
            </a:pPr>
            <a:r>
              <a:rPr lang="en-US" sz="3559" b="true">
                <a:solidFill>
                  <a:srgbClr val="1B7EF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Opportunity: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707487" y="5238750"/>
            <a:ext cx="9728566" cy="878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1842" indent="-275921" lvl="1">
              <a:lnSpc>
                <a:spcPts val="3578"/>
              </a:lnSpc>
              <a:buFont typeface="Arial"/>
              <a:buChar char="•"/>
            </a:pPr>
            <a:r>
              <a:rPr lang="en-US" b="true" sz="2556">
                <a:solidFill>
                  <a:srgbClr val="E6A8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Integrate personalized offers for repeat customers based on trip history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2753" y="515862"/>
            <a:ext cx="1151893" cy="1151893"/>
          </a:xfrm>
          <a:custGeom>
            <a:avLst/>
            <a:gdLst/>
            <a:ahLst/>
            <a:cxnLst/>
            <a:rect r="r" b="b" t="t" l="l"/>
            <a:pathLst>
              <a:path h="1151893" w="1151893">
                <a:moveTo>
                  <a:pt x="0" y="0"/>
                </a:moveTo>
                <a:lnTo>
                  <a:pt x="1151894" y="0"/>
                </a:lnTo>
                <a:lnTo>
                  <a:pt x="1151894" y="1151893"/>
                </a:lnTo>
                <a:lnTo>
                  <a:pt x="0" y="11518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52753" y="3417306"/>
            <a:ext cx="6398182" cy="3930471"/>
          </a:xfrm>
          <a:custGeom>
            <a:avLst/>
            <a:gdLst/>
            <a:ahLst/>
            <a:cxnLst/>
            <a:rect r="r" b="b" t="t" l="l"/>
            <a:pathLst>
              <a:path h="3930471" w="6398182">
                <a:moveTo>
                  <a:pt x="0" y="0"/>
                </a:moveTo>
                <a:lnTo>
                  <a:pt x="6398182" y="0"/>
                </a:lnTo>
                <a:lnTo>
                  <a:pt x="6398182" y="3930471"/>
                </a:lnTo>
                <a:lnTo>
                  <a:pt x="0" y="393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74" t="0" r="-874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850935" y="512320"/>
            <a:ext cx="4586129" cy="958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94"/>
              </a:lnSpc>
              <a:spcBef>
                <a:spcPct val="0"/>
              </a:spcBef>
            </a:pPr>
            <a:r>
              <a:rPr lang="en-US" b="true" sz="4995">
                <a:solidFill>
                  <a:srgbClr val="1B7EFC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DRIVER INSIGHTS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241372" y="3272464"/>
            <a:ext cx="5737702" cy="1224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3"/>
              </a:lnSpc>
            </a:pPr>
            <a:r>
              <a:rPr lang="en-US" sz="3559" b="true">
                <a:solidFill>
                  <a:srgbClr val="1B7EF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Metric: Driver Ratings</a:t>
            </a:r>
          </a:p>
          <a:p>
            <a:pPr algn="ctr">
              <a:lnSpc>
                <a:spcPts val="4983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8241372" y="4033668"/>
            <a:ext cx="9017928" cy="878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1842" indent="-275921" lvl="1">
              <a:lnSpc>
                <a:spcPts val="3578"/>
              </a:lnSpc>
              <a:buFont typeface="Arial"/>
              <a:buChar char="•"/>
            </a:pPr>
            <a:r>
              <a:rPr lang="en-US" b="true" sz="2556">
                <a:solidFill>
                  <a:srgbClr val="E6A8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High ratings in tourism cities; room for improvement in business hubs.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216314" y="5325391"/>
            <a:ext cx="3929142" cy="595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3"/>
              </a:lnSpc>
            </a:pPr>
            <a:r>
              <a:rPr lang="en-US" sz="3559" b="true">
                <a:solidFill>
                  <a:srgbClr val="1B7EF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Recommendation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216314" y="6128526"/>
            <a:ext cx="9728566" cy="878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1842" indent="-275921" lvl="1">
              <a:lnSpc>
                <a:spcPts val="3578"/>
              </a:lnSpc>
              <a:buFont typeface="Arial"/>
              <a:buChar char="•"/>
            </a:pPr>
            <a:r>
              <a:rPr lang="en-US" b="true" sz="2556">
                <a:solidFill>
                  <a:srgbClr val="E6A8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Implement driver feedback loops and introduce soft skill training.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2753" y="515862"/>
            <a:ext cx="1151893" cy="1151893"/>
          </a:xfrm>
          <a:custGeom>
            <a:avLst/>
            <a:gdLst/>
            <a:ahLst/>
            <a:cxnLst/>
            <a:rect r="r" b="b" t="t" l="l"/>
            <a:pathLst>
              <a:path h="1151893" w="1151893">
                <a:moveTo>
                  <a:pt x="0" y="0"/>
                </a:moveTo>
                <a:lnTo>
                  <a:pt x="1151894" y="0"/>
                </a:lnTo>
                <a:lnTo>
                  <a:pt x="1151894" y="1151893"/>
                </a:lnTo>
                <a:lnTo>
                  <a:pt x="0" y="11518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1603" y="1965021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9" y="0"/>
                </a:lnTo>
                <a:lnTo>
                  <a:pt x="6356959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588562" y="512320"/>
            <a:ext cx="5110877" cy="958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94"/>
              </a:lnSpc>
              <a:spcBef>
                <a:spcPct val="0"/>
              </a:spcBef>
            </a:pPr>
            <a:r>
              <a:rPr lang="en-US" b="true" sz="4995">
                <a:solidFill>
                  <a:srgbClr val="1B7EFC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REVENUE INSIGHTS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697880" y="3353273"/>
            <a:ext cx="7327662" cy="595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3"/>
              </a:lnSpc>
            </a:pPr>
            <a:r>
              <a:rPr lang="en-US" sz="3559" b="true">
                <a:solidFill>
                  <a:srgbClr val="1B7EF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Metric: Peak Revenue Trends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697880" y="4265448"/>
            <a:ext cx="9017928" cy="43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1842" indent="-275921" lvl="1">
              <a:lnSpc>
                <a:spcPts val="3578"/>
              </a:lnSpc>
              <a:buFont typeface="Arial"/>
              <a:buChar char="•"/>
            </a:pPr>
            <a:r>
              <a:rPr lang="en-US" b="true" sz="2556">
                <a:solidFill>
                  <a:srgbClr val="E6A8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Align promotional offers with high-demand periods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697880" y="5010150"/>
            <a:ext cx="9017928" cy="878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1842" indent="-275921" lvl="1">
              <a:lnSpc>
                <a:spcPts val="3578"/>
              </a:lnSpc>
              <a:buFont typeface="Arial"/>
              <a:buChar char="•"/>
            </a:pPr>
            <a:r>
              <a:rPr lang="en-US" b="true" sz="2556">
                <a:solidFill>
                  <a:srgbClr val="E6A8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Optimize weekday revenues in business hubs through corporate tie-ups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DAGbHpOOfa4</dc:identifier>
  <dcterms:modified xsi:type="dcterms:W3CDTF">2011-08-01T06:04:30Z</dcterms:modified>
  <cp:revision>1</cp:revision>
  <dc:title>Goodcabs Presentation</dc:title>
</cp:coreProperties>
</file>