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Lst>
  <p:sldSz cy="5143500" cx="9144000"/>
  <p:notesSz cx="6858000" cy="9144000"/>
  <p:embeddedFontLst>
    <p:embeddedFont>
      <p:font typeface="Economica"/>
      <p:regular r:id="rId220"/>
      <p:bold r:id="rId221"/>
      <p:italic r:id="rId222"/>
      <p:boldItalic r:id="rId223"/>
    </p:embeddedFont>
    <p:embeddedFont>
      <p:font typeface="Source Code Pro"/>
      <p:regular r:id="rId224"/>
      <p:bold r:id="rId225"/>
      <p:italic r:id="rId226"/>
      <p:boldItalic r:id="rId227"/>
    </p:embeddedFont>
    <p:embeddedFont>
      <p:font typeface="Spectral"/>
      <p:regular r:id="rId228"/>
      <p:bold r:id="rId229"/>
      <p:italic r:id="rId230"/>
      <p:boldItalic r:id="rId231"/>
    </p:embeddedFont>
    <p:embeddedFont>
      <p:font typeface="Open Sans"/>
      <p:regular r:id="rId232"/>
      <p:bold r:id="rId233"/>
      <p:italic r:id="rId234"/>
      <p:boldItalic r:id="rId2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A72CF2-371C-45DC-8122-FC23861CFCA5}">
  <a:tblStyle styleId="{D8A72CF2-371C-45DC-8122-FC23861CFCA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slide" Target="slides/slide188.xml"/><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slide" Target="slides/slide192.xml"/><Relationship Id="rId14" Type="http://schemas.openxmlformats.org/officeDocument/2006/relationships/slide" Target="slides/slide8.xml"/><Relationship Id="rId197" Type="http://schemas.openxmlformats.org/officeDocument/2006/relationships/slide" Target="slides/slide191.xml"/><Relationship Id="rId17" Type="http://schemas.openxmlformats.org/officeDocument/2006/relationships/slide" Target="slides/slide11.xml"/><Relationship Id="rId196" Type="http://schemas.openxmlformats.org/officeDocument/2006/relationships/slide" Target="slides/slide190.xml"/><Relationship Id="rId16" Type="http://schemas.openxmlformats.org/officeDocument/2006/relationships/slide" Target="slides/slide10.xml"/><Relationship Id="rId195" Type="http://schemas.openxmlformats.org/officeDocument/2006/relationships/slide" Target="slides/slide189.xml"/><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slide" Target="slides/slide193.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07" Type="http://schemas.openxmlformats.org/officeDocument/2006/relationships/slide" Target="slides/slide101.xml"/><Relationship Id="rId228" Type="http://schemas.openxmlformats.org/officeDocument/2006/relationships/font" Target="fonts/Spectral-regular.fntdata"/><Relationship Id="rId106" Type="http://schemas.openxmlformats.org/officeDocument/2006/relationships/slide" Target="slides/slide100.xml"/><Relationship Id="rId227" Type="http://schemas.openxmlformats.org/officeDocument/2006/relationships/font" Target="fonts/SourceCodePro-boldItalic.fntdata"/><Relationship Id="rId105" Type="http://schemas.openxmlformats.org/officeDocument/2006/relationships/slide" Target="slides/slide99.xml"/><Relationship Id="rId226" Type="http://schemas.openxmlformats.org/officeDocument/2006/relationships/font" Target="fonts/SourceCodePro-italic.fntdata"/><Relationship Id="rId104" Type="http://schemas.openxmlformats.org/officeDocument/2006/relationships/slide" Target="slides/slide98.xml"/><Relationship Id="rId225" Type="http://schemas.openxmlformats.org/officeDocument/2006/relationships/font" Target="fonts/SourceCodePro-bold.fntdata"/><Relationship Id="rId109" Type="http://schemas.openxmlformats.org/officeDocument/2006/relationships/slide" Target="slides/slide103.xml"/><Relationship Id="rId108" Type="http://schemas.openxmlformats.org/officeDocument/2006/relationships/slide" Target="slides/slide102.xml"/><Relationship Id="rId229" Type="http://schemas.openxmlformats.org/officeDocument/2006/relationships/font" Target="fonts/Spectral-bold.fntdata"/><Relationship Id="rId220" Type="http://schemas.openxmlformats.org/officeDocument/2006/relationships/font" Target="fonts/Economica-regular.fntdata"/><Relationship Id="rId103" Type="http://schemas.openxmlformats.org/officeDocument/2006/relationships/slide" Target="slides/slide97.xml"/><Relationship Id="rId224" Type="http://schemas.openxmlformats.org/officeDocument/2006/relationships/font" Target="fonts/SourceCodePro-regular.fntdata"/><Relationship Id="rId102" Type="http://schemas.openxmlformats.org/officeDocument/2006/relationships/slide" Target="slides/slide96.xml"/><Relationship Id="rId223" Type="http://schemas.openxmlformats.org/officeDocument/2006/relationships/font" Target="fonts/Economica-boldItalic.fntdata"/><Relationship Id="rId101" Type="http://schemas.openxmlformats.org/officeDocument/2006/relationships/slide" Target="slides/slide95.xml"/><Relationship Id="rId222" Type="http://schemas.openxmlformats.org/officeDocument/2006/relationships/font" Target="fonts/Economica-italic.fntdata"/><Relationship Id="rId100" Type="http://schemas.openxmlformats.org/officeDocument/2006/relationships/slide" Target="slides/slide94.xml"/><Relationship Id="rId221" Type="http://schemas.openxmlformats.org/officeDocument/2006/relationships/font" Target="fonts/Economica-bold.fntdata"/><Relationship Id="rId217" Type="http://schemas.openxmlformats.org/officeDocument/2006/relationships/slide" Target="slides/slide211.xml"/><Relationship Id="rId216" Type="http://schemas.openxmlformats.org/officeDocument/2006/relationships/slide" Target="slides/slide210.xml"/><Relationship Id="rId215" Type="http://schemas.openxmlformats.org/officeDocument/2006/relationships/slide" Target="slides/slide209.xml"/><Relationship Id="rId214" Type="http://schemas.openxmlformats.org/officeDocument/2006/relationships/slide" Target="slides/slide208.xml"/><Relationship Id="rId219" Type="http://schemas.openxmlformats.org/officeDocument/2006/relationships/slide" Target="slides/slide213.xml"/><Relationship Id="rId218" Type="http://schemas.openxmlformats.org/officeDocument/2006/relationships/slide" Target="slides/slide212.xml"/><Relationship Id="rId213" Type="http://schemas.openxmlformats.org/officeDocument/2006/relationships/slide" Target="slides/slide207.xml"/><Relationship Id="rId212" Type="http://schemas.openxmlformats.org/officeDocument/2006/relationships/slide" Target="slides/slide206.xml"/><Relationship Id="rId211" Type="http://schemas.openxmlformats.org/officeDocument/2006/relationships/slide" Target="slides/slide205.xml"/><Relationship Id="rId210" Type="http://schemas.openxmlformats.org/officeDocument/2006/relationships/slide" Target="slides/slide204.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121" Type="http://schemas.openxmlformats.org/officeDocument/2006/relationships/slide" Target="slides/slide115.xml"/><Relationship Id="rId120" Type="http://schemas.openxmlformats.org/officeDocument/2006/relationships/slide" Target="slides/slide114.xml"/><Relationship Id="rId125" Type="http://schemas.openxmlformats.org/officeDocument/2006/relationships/slide" Target="slides/slide119.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10" Type="http://schemas.openxmlformats.org/officeDocument/2006/relationships/slide" Target="slides/slide104.xml"/><Relationship Id="rId231" Type="http://schemas.openxmlformats.org/officeDocument/2006/relationships/font" Target="fonts/Spectral-boldItalic.fntdata"/><Relationship Id="rId230" Type="http://schemas.openxmlformats.org/officeDocument/2006/relationships/font" Target="fonts/Spectral-italic.fntdata"/><Relationship Id="rId114" Type="http://schemas.openxmlformats.org/officeDocument/2006/relationships/slide" Target="slides/slide108.xml"/><Relationship Id="rId235" Type="http://schemas.openxmlformats.org/officeDocument/2006/relationships/font" Target="fonts/OpenSans-boldItalic.fntdata"/><Relationship Id="rId113" Type="http://schemas.openxmlformats.org/officeDocument/2006/relationships/slide" Target="slides/slide107.xml"/><Relationship Id="rId234" Type="http://schemas.openxmlformats.org/officeDocument/2006/relationships/font" Target="fonts/OpenSans-italic.fntdata"/><Relationship Id="rId112" Type="http://schemas.openxmlformats.org/officeDocument/2006/relationships/slide" Target="slides/slide106.xml"/><Relationship Id="rId233" Type="http://schemas.openxmlformats.org/officeDocument/2006/relationships/font" Target="fonts/OpenSans-bold.fntdata"/><Relationship Id="rId111" Type="http://schemas.openxmlformats.org/officeDocument/2006/relationships/slide" Target="slides/slide105.xml"/><Relationship Id="rId232" Type="http://schemas.openxmlformats.org/officeDocument/2006/relationships/font" Target="fonts/OpenSans-regular.fntdata"/><Relationship Id="rId206" Type="http://schemas.openxmlformats.org/officeDocument/2006/relationships/slide" Target="slides/slide200.xml"/><Relationship Id="rId205" Type="http://schemas.openxmlformats.org/officeDocument/2006/relationships/slide" Target="slides/slide199.xml"/><Relationship Id="rId204" Type="http://schemas.openxmlformats.org/officeDocument/2006/relationships/slide" Target="slides/slide198.xml"/><Relationship Id="rId203" Type="http://schemas.openxmlformats.org/officeDocument/2006/relationships/slide" Target="slides/slide197.xml"/><Relationship Id="rId209" Type="http://schemas.openxmlformats.org/officeDocument/2006/relationships/slide" Target="slides/slide203.xml"/><Relationship Id="rId208" Type="http://schemas.openxmlformats.org/officeDocument/2006/relationships/slide" Target="slides/slide202.xml"/><Relationship Id="rId207" Type="http://schemas.openxmlformats.org/officeDocument/2006/relationships/slide" Target="slides/slide201.xml"/><Relationship Id="rId202" Type="http://schemas.openxmlformats.org/officeDocument/2006/relationships/slide" Target="slides/slide196.xml"/><Relationship Id="rId201" Type="http://schemas.openxmlformats.org/officeDocument/2006/relationships/slide" Target="slides/slide195.xml"/><Relationship Id="rId200" Type="http://schemas.openxmlformats.org/officeDocument/2006/relationships/slide" Target="slides/slide19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6f908a70f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f908a70f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6571d613f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6571d613f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6571d613f7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6571d613f7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6571d613f7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6571d613f7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6571d613f7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6571d613f7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78e6442b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78e6442b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6571d613f7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6571d613f7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6571d613f7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6571d613f7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6571d613f7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6571d613f7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6571d613f7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6571d613f7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78e6442bc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78e6442bc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6f908a70f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f908a70f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78e6442bc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78e6442bc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78e6442bc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78e6442bc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78e6442bc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78e6442bc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78e6442bc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78e6442bc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78e6442bc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78e6442bc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78e6442bc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78e6442bc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78e6442bc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78e6442bc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78e6442bc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78e6442bc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78e6442bc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78e6442bc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78e6442bc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78e6442bc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6f908a70f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f908a70f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78e6442bc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8e6442bc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78e6442bc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78e6442bc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78e6442bc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78e6442bc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78e6442bc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78e6442bc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78e6442bc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78e6442bc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78e6442bc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78e6442bc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78e6442bc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78e6442bc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78e6442bc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78e6442bc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78e6442bc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78e6442bc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78e6442bc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78e6442bc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6f908a70f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f908a70f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79377e7392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79377e7392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79377e7392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79377e7392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79377e7392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79377e7392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6aeb8e932cae73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6aeb8e932cae73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1634f5891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1634f5891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1634f5891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1634f5891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1634f58912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1634f58912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1634f58912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1634f58912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6aeb8e932cae731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6aeb8e932cae731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6aeb8e932cae731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6aeb8e932cae731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6f908a70f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f908a70f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79377e739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79377e739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79377e739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79377e739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79377e739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79377e739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78e6442bc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78e6442bc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6bf99b56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6bf99b56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6bf99b56e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6bf99b56e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6bf99b56e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6bf99b56e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6bf99b56e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6bf99b56e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6bf99b56e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6bf99b56e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6bf99b56e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6bf99b56e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6f908a70f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f908a70f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6bf99b56e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6bf99b56e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6bf99b56e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6bf99b56e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6bf99b56e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6bf99b56e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6bf99b56e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6bf99b56e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6bf99b56e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6bf99b56e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78e6442bc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78e6442bc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78e6442bc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78e6442bc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78e6442bc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78e6442bc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79377e739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79377e739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79377e739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79377e739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f908a70f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f908a70f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79377e739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79377e739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g79377e739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79377e739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79377e739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79377e739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79377e739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79377e739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79377e739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79377e739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79377e739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79377e739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79377e739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79377e739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79377e739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79377e739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1b265a0c02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1b265a0c02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1b265a0c02b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1b265a0c02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f908a70f5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f908a70f5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1b265a0c02b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1b265a0c02b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1b265a0c02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1b265a0c02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256685554d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256685554d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256685554d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256685554d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1b265a0c02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4" name="Google Shape;1124;g1b265a0c02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256685554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256685554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1b265a0c02b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6" name="Google Shape;1136;g1b265a0c02b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256973984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256973984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257de8db4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257de8db4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2581753fa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2581753fa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6f908a70f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f908a70f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25866172d7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25866172d7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g1b265a0c02b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1b265a0c02b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g79377e739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3" name="Google Shape;1173;g79377e739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7" name="Shape 1177"/>
        <p:cNvGrpSpPr/>
        <p:nvPr/>
      </p:nvGrpSpPr>
      <p:grpSpPr>
        <a:xfrm>
          <a:off x="0" y="0"/>
          <a:ext cx="0" cy="0"/>
          <a:chOff x="0" y="0"/>
          <a:chExt cx="0" cy="0"/>
        </a:xfrm>
      </p:grpSpPr>
      <p:sp>
        <p:nvSpPr>
          <p:cNvPr id="1178" name="Google Shape;1178;g79377e739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9" name="Google Shape;1179;g79377e739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79377e739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79377e739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79377e739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79377e739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g79377e739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0" name="Google Shape;1200;g79377e739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g79377e739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6" name="Google Shape;1206;g79377e739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0" name="Shape 1210"/>
        <p:cNvGrpSpPr/>
        <p:nvPr/>
      </p:nvGrpSpPr>
      <p:grpSpPr>
        <a:xfrm>
          <a:off x="0" y="0"/>
          <a:ext cx="0" cy="0"/>
          <a:chOff x="0" y="0"/>
          <a:chExt cx="0" cy="0"/>
        </a:xfrm>
      </p:grpSpPr>
      <p:sp>
        <p:nvSpPr>
          <p:cNvPr id="1211" name="Google Shape;1211;g79377e739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2" name="Google Shape;1212;g79377e739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79377e739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8" name="Google Shape;1218;g79377e739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6f908a70f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f908a70f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2" name="Shape 1222"/>
        <p:cNvGrpSpPr/>
        <p:nvPr/>
      </p:nvGrpSpPr>
      <p:grpSpPr>
        <a:xfrm>
          <a:off x="0" y="0"/>
          <a:ext cx="0" cy="0"/>
          <a:chOff x="0" y="0"/>
          <a:chExt cx="0" cy="0"/>
        </a:xfrm>
      </p:grpSpPr>
      <p:sp>
        <p:nvSpPr>
          <p:cNvPr id="1223" name="Google Shape;1223;g79377e739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4" name="Google Shape;1224;g79377e739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g1aed4c94aa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0" name="Google Shape;1230;g1aed4c94aa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1aed4c94aa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1aed4c94aa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g1aed4c94aa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5" name="Google Shape;1245;g1aed4c94aa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1b265a0c02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1b265a0c02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1b265a0c02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1b265a0c02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1b265a0c02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1b265a0c02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1b265a0c02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1b265a0c02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g1b265a0c02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1" name="Google Shape;1281;g1b265a0c02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g1b265a0c02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7" name="Google Shape;1287;g1b265a0c02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6f908a70f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f908a70f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6f908a70f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f908a70f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1b265a0c02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3" name="Google Shape;1293;g1b265a0c02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g1b265a0c02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0" name="Google Shape;1300;g1b265a0c02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1b265a0c02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1b265a0c02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g1b265a0c02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1b265a0c02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1b265a0c02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1b265a0c02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6" name="Shape 1326"/>
        <p:cNvGrpSpPr/>
        <p:nvPr/>
      </p:nvGrpSpPr>
      <p:grpSpPr>
        <a:xfrm>
          <a:off x="0" y="0"/>
          <a:ext cx="0" cy="0"/>
          <a:chOff x="0" y="0"/>
          <a:chExt cx="0" cy="0"/>
        </a:xfrm>
      </p:grpSpPr>
      <p:sp>
        <p:nvSpPr>
          <p:cNvPr id="1327" name="Google Shape;1327;g1b265a0c02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8" name="Google Shape;1328;g1b265a0c02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3" name="Shape 1333"/>
        <p:cNvGrpSpPr/>
        <p:nvPr/>
      </p:nvGrpSpPr>
      <p:grpSpPr>
        <a:xfrm>
          <a:off x="0" y="0"/>
          <a:ext cx="0" cy="0"/>
          <a:chOff x="0" y="0"/>
          <a:chExt cx="0" cy="0"/>
        </a:xfrm>
      </p:grpSpPr>
      <p:sp>
        <p:nvSpPr>
          <p:cNvPr id="1334" name="Google Shape;1334;g1b265a0c02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5" name="Google Shape;1335;g1b265a0c02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g1b265a0c02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1b265a0c02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g1b265a0c02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1" name="Google Shape;1351;g1b265a0c02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g1b265a0c02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7" name="Google Shape;1357;g1b265a0c02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6f908a70f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f908a70f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g1b265a0c02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3" name="Google Shape;1363;g1b265a0c02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g1b265a0c02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9" name="Google Shape;1369;g1b265a0c02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3" name="Shape 1373"/>
        <p:cNvGrpSpPr/>
        <p:nvPr/>
      </p:nvGrpSpPr>
      <p:grpSpPr>
        <a:xfrm>
          <a:off x="0" y="0"/>
          <a:ext cx="0" cy="0"/>
          <a:chOff x="0" y="0"/>
          <a:chExt cx="0" cy="0"/>
        </a:xfrm>
      </p:grpSpPr>
      <p:sp>
        <p:nvSpPr>
          <p:cNvPr id="1374" name="Google Shape;1374;g1b265a0c02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5" name="Google Shape;1375;g1b265a0c02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g1b265a0c02b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1" name="Google Shape;1381;g1b265a0c02b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6f908a70f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f908a70f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6f908a70f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f908a70f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sz="1050">
                <a:solidFill>
                  <a:schemeClr val="dk1"/>
                </a:solidFill>
                <a:highlight>
                  <a:srgbClr val="FFFFFF"/>
                </a:highlight>
              </a:rPr>
              <a:t>Exercise: create array as given below </a:t>
            </a:r>
            <a:endParaRPr sz="1050">
              <a:solidFill>
                <a:schemeClr val="dk1"/>
              </a:solidFill>
              <a:highlight>
                <a:srgbClr val="FFFFFF"/>
              </a:highlight>
            </a:endParaRPr>
          </a:p>
          <a:p>
            <a:pPr indent="0" lvl="0" marL="0" rtl="0" algn="l">
              <a:spcBef>
                <a:spcPts val="0"/>
              </a:spcBef>
              <a:spcAft>
                <a:spcPts val="0"/>
              </a:spcAft>
              <a:buNone/>
            </a:pPr>
            <a:r>
              <a:rPr lang="de-CH" sz="1050">
                <a:solidFill>
                  <a:schemeClr val="dk1"/>
                </a:solidFill>
                <a:highlight>
                  <a:srgbClr val="FFFFFF"/>
                </a:highlight>
              </a:rPr>
              <a:t> [1. 1. 1. 1. 1.]</a:t>
            </a:r>
            <a:endParaRPr sz="1050">
              <a:solidFill>
                <a:schemeClr val="dk1"/>
              </a:solidFill>
              <a:highlight>
                <a:srgbClr val="FFFFFF"/>
              </a:highlight>
            </a:endParaRPr>
          </a:p>
          <a:p>
            <a:pPr indent="0" lvl="0" marL="0" rtl="0" algn="l">
              <a:spcBef>
                <a:spcPts val="0"/>
              </a:spcBef>
              <a:spcAft>
                <a:spcPts val="0"/>
              </a:spcAft>
              <a:buNone/>
            </a:pPr>
            <a:r>
              <a:rPr lang="de-CH" sz="1050">
                <a:solidFill>
                  <a:schemeClr val="dk1"/>
                </a:solidFill>
                <a:highlight>
                  <a:srgbClr val="FFFFFF"/>
                </a:highlight>
              </a:rPr>
              <a:t> [1. 0. 0. 0. 1.]</a:t>
            </a:r>
            <a:endParaRPr sz="1050">
              <a:solidFill>
                <a:schemeClr val="dk1"/>
              </a:solidFill>
              <a:highlight>
                <a:srgbClr val="FFFFFF"/>
              </a:highlight>
            </a:endParaRPr>
          </a:p>
          <a:p>
            <a:pPr indent="0" lvl="0" marL="0" rtl="0" algn="l">
              <a:spcBef>
                <a:spcPts val="0"/>
              </a:spcBef>
              <a:spcAft>
                <a:spcPts val="0"/>
              </a:spcAft>
              <a:buNone/>
            </a:pPr>
            <a:r>
              <a:rPr lang="de-CH" sz="1050">
                <a:solidFill>
                  <a:schemeClr val="dk1"/>
                </a:solidFill>
                <a:highlight>
                  <a:srgbClr val="FFFFFF"/>
                </a:highlight>
              </a:rPr>
              <a:t> [1. 0. 9. 0. 1.]</a:t>
            </a:r>
            <a:endParaRPr sz="1050">
              <a:solidFill>
                <a:schemeClr val="dk1"/>
              </a:solidFill>
              <a:highlight>
                <a:srgbClr val="FFFFFF"/>
              </a:highlight>
            </a:endParaRPr>
          </a:p>
          <a:p>
            <a:pPr indent="0" lvl="0" marL="0" rtl="0" algn="l">
              <a:spcBef>
                <a:spcPts val="0"/>
              </a:spcBef>
              <a:spcAft>
                <a:spcPts val="0"/>
              </a:spcAft>
              <a:buNone/>
            </a:pPr>
            <a:r>
              <a:rPr lang="de-CH" sz="1050">
                <a:solidFill>
                  <a:schemeClr val="dk1"/>
                </a:solidFill>
                <a:highlight>
                  <a:srgbClr val="FFFFFF"/>
                </a:highlight>
              </a:rPr>
              <a:t> [1. 0. 0. 0. 1.]</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de-CH" sz="1050">
                <a:solidFill>
                  <a:schemeClr val="dk1"/>
                </a:solidFill>
                <a:highlight>
                  <a:srgbClr val="FFFFFF"/>
                </a:highlight>
              </a:rPr>
              <a:t> [1. 1. 1. 1. 1.]]</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6f908a70f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f908a70f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Identity</a:t>
            </a:r>
            <a:endParaRPr/>
          </a:p>
          <a:p>
            <a:pPr indent="0" lvl="0" marL="0" rtl="0" algn="l">
              <a:spcBef>
                <a:spcPts val="0"/>
              </a:spcBef>
              <a:spcAft>
                <a:spcPts val="0"/>
              </a:spcAft>
              <a:buNone/>
            </a:pPr>
            <a:r>
              <a:rPr lang="de-CH"/>
              <a:t>repeat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6f908a70f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f908a70f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658bdab3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58bdab3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658bdab3f6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58bdab3f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658bdab3f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58bdab3f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70852bc13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0852bc13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6f908a70f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f908a70f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6f908a70f5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f908a70f5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6f908a70f5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f908a70f5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Create an array of size 3x3 array with all values True</a:t>
            </a:r>
            <a:endParaRPr/>
          </a:p>
          <a:p>
            <a:pPr indent="0" lvl="0" marL="0" rtl="0" algn="l">
              <a:spcBef>
                <a:spcPts val="0"/>
              </a:spcBef>
              <a:spcAft>
                <a:spcPts val="0"/>
              </a:spcAft>
              <a:buNone/>
            </a:pPr>
            <a:r>
              <a:rPr lang="de-CH"/>
              <a:t>Create a numpy array of elements from range 10 to 100 with 25 elements</a:t>
            </a:r>
            <a:endParaRPr/>
          </a:p>
          <a:p>
            <a:pPr indent="0" lvl="0" marL="0" rtl="0" algn="l">
              <a:spcBef>
                <a:spcPts val="0"/>
              </a:spcBef>
              <a:spcAft>
                <a:spcPts val="0"/>
              </a:spcAft>
              <a:buNone/>
            </a:pPr>
            <a:r>
              <a:rPr lang="de-CH"/>
              <a:t>Extract all odd numbers from that</a:t>
            </a:r>
            <a:endParaRPr/>
          </a:p>
          <a:p>
            <a:pPr indent="0" lvl="0" marL="0" rtl="0" algn="l">
              <a:spcBef>
                <a:spcPts val="0"/>
              </a:spcBef>
              <a:spcAft>
                <a:spcPts val="0"/>
              </a:spcAft>
              <a:buNone/>
            </a:pPr>
            <a:r>
              <a:rPr lang="de-CH" sz="1150">
                <a:solidFill>
                  <a:srgbClr val="333333"/>
                </a:solidFill>
                <a:highlight>
                  <a:srgbClr val="FFFFFF"/>
                </a:highlight>
                <a:latin typeface="Open Sans"/>
                <a:ea typeface="Open Sans"/>
                <a:cs typeface="Open Sans"/>
                <a:sym typeface="Open Sans"/>
              </a:rPr>
              <a:t>Replace all odd numbers in </a:t>
            </a:r>
            <a:r>
              <a:rPr lang="de-CH" sz="950">
                <a:solidFill>
                  <a:schemeClr val="dk1"/>
                </a:solidFill>
                <a:highlight>
                  <a:srgbClr val="FAFAFA"/>
                </a:highlight>
                <a:latin typeface="Source Code Pro"/>
                <a:ea typeface="Source Code Pro"/>
                <a:cs typeface="Source Code Pro"/>
                <a:sym typeface="Source Code Pro"/>
              </a:rPr>
              <a:t>arr</a:t>
            </a:r>
            <a:r>
              <a:rPr lang="de-CH" sz="1150">
                <a:solidFill>
                  <a:srgbClr val="333333"/>
                </a:solidFill>
                <a:highlight>
                  <a:srgbClr val="FFFFFF"/>
                </a:highlight>
                <a:latin typeface="Open Sans"/>
                <a:ea typeface="Open Sans"/>
                <a:cs typeface="Open Sans"/>
                <a:sym typeface="Open Sans"/>
              </a:rPr>
              <a:t> with -1</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6f908a70f5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f908a70f5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6f908a70f5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6f908a70f5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6f908a70f5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f908a70f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6f908a70f5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f908a70f5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Exercises:</a:t>
            </a:r>
            <a:endParaRPr/>
          </a:p>
          <a:p>
            <a:pPr indent="0" lvl="0" marL="0" rtl="0" algn="l">
              <a:spcBef>
                <a:spcPts val="0"/>
              </a:spcBef>
              <a:spcAft>
                <a:spcPts val="0"/>
              </a:spcAft>
              <a:buNone/>
            </a:pPr>
            <a:r>
              <a:rPr lang="de-CH"/>
              <a:t>Find how to do?</a:t>
            </a:r>
            <a:endParaRPr/>
          </a:p>
          <a:p>
            <a:pPr indent="0" lvl="0" marL="0" rtl="0" algn="l">
              <a:spcBef>
                <a:spcPts val="0"/>
              </a:spcBef>
              <a:spcAft>
                <a:spcPts val="0"/>
              </a:spcAft>
              <a:buNone/>
            </a:pPr>
            <a:r>
              <a:rPr lang="de-CH"/>
              <a:t>1.Inverse of a matrix</a:t>
            </a:r>
            <a:endParaRPr/>
          </a:p>
          <a:p>
            <a:pPr indent="0" lvl="0" marL="0" rtl="0" algn="l">
              <a:spcBef>
                <a:spcPts val="0"/>
              </a:spcBef>
              <a:spcAft>
                <a:spcPts val="0"/>
              </a:spcAft>
              <a:buNone/>
            </a:pPr>
            <a:r>
              <a:rPr lang="de-CH"/>
              <a:t>2.Determinant</a:t>
            </a:r>
            <a:endParaRPr/>
          </a:p>
          <a:p>
            <a:pPr indent="0" lvl="0" marL="0" rtl="0" algn="l">
              <a:spcBef>
                <a:spcPts val="0"/>
              </a:spcBef>
              <a:spcAft>
                <a:spcPts val="0"/>
              </a:spcAft>
              <a:buNone/>
            </a:pPr>
            <a:r>
              <a:rPr lang="de-CH"/>
              <a:t>3.Trace</a:t>
            </a:r>
            <a:endParaRPr/>
          </a:p>
          <a:p>
            <a:pPr indent="0" lvl="0" marL="0" rtl="0" algn="l">
              <a:spcBef>
                <a:spcPts val="0"/>
              </a:spcBef>
              <a:spcAft>
                <a:spcPts val="0"/>
              </a:spcAft>
              <a:buNone/>
            </a:pPr>
            <a:r>
              <a:rPr lang="de-CH"/>
              <a:t>4.Matrix Norm</a:t>
            </a:r>
            <a:endParaRPr/>
          </a:p>
          <a:p>
            <a:pPr indent="0" lvl="0" marL="0" rtl="0" algn="l">
              <a:spcBef>
                <a:spcPts val="0"/>
              </a:spcBef>
              <a:spcAft>
                <a:spcPts val="0"/>
              </a:spcAft>
              <a:buNone/>
            </a:pPr>
            <a:r>
              <a:rPr lang="de-CH"/>
              <a:t>5.Singular vector decomposition</a:t>
            </a:r>
            <a:endParaRPr/>
          </a:p>
          <a:p>
            <a:pPr indent="0" lvl="0" marL="0" rtl="0" algn="l">
              <a:spcBef>
                <a:spcPts val="0"/>
              </a:spcBef>
              <a:spcAft>
                <a:spcPts val="0"/>
              </a:spcAft>
              <a:buNone/>
            </a:pPr>
            <a:r>
              <a:rPr lang="de-CH"/>
              <a:t>6.matrix addition</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6f908a70f5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f908a70f5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6f908a70f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f908a70f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6f908a70f5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f908a70f5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CH"/>
              <a:t>1,2,3,4,5,6,7,8,9</a:t>
            </a:r>
            <a:endParaRPr/>
          </a:p>
          <a:p>
            <a:pPr indent="0" lvl="0" marL="0" rtl="0" algn="l">
              <a:spcBef>
                <a:spcPts val="0"/>
              </a:spcBef>
              <a:spcAft>
                <a:spcPts val="0"/>
              </a:spcAft>
              <a:buClr>
                <a:schemeClr val="dk1"/>
              </a:buClr>
              <a:buSzPts val="1100"/>
              <a:buFont typeface="Arial"/>
              <a:buNone/>
            </a:pPr>
            <a:r>
              <a:rPr lang="de-CH"/>
              <a:t>4,5,6,7,7,8,3,5,3</a:t>
            </a:r>
            <a:endParaRPr/>
          </a:p>
          <a:p>
            <a:pPr indent="0" lvl="0" marL="0" rtl="0" algn="l">
              <a:spcBef>
                <a:spcPts val="0"/>
              </a:spcBef>
              <a:spcAft>
                <a:spcPts val="0"/>
              </a:spcAft>
              <a:buClr>
                <a:schemeClr val="dk1"/>
              </a:buClr>
              <a:buSzPts val="1100"/>
              <a:buFont typeface="Arial"/>
              <a:buNone/>
            </a:pPr>
            <a:r>
              <a:rPr lang="de-CH"/>
              <a:t>2,3,5,6,4,3,2,1,4</a:t>
            </a:r>
            <a:endParaRPr/>
          </a:p>
          <a:p>
            <a:pPr indent="0" lvl="0" marL="0" rtl="0" algn="l">
              <a:spcBef>
                <a:spcPts val="0"/>
              </a:spcBef>
              <a:spcAft>
                <a:spcPts val="0"/>
              </a:spcAft>
              <a:buClr>
                <a:schemeClr val="dk1"/>
              </a:buClr>
              <a:buSzPts val="1100"/>
              <a:buFont typeface="Arial"/>
              <a:buNone/>
            </a:pPr>
            <a:r>
              <a:rPr lang="de-CH"/>
              <a:t>2,4,5,3,5,3,5,3,5</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6f908a70f5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f908a70f5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6f908a70f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f908a70f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6f908a70f5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f908a70f5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6f908a70f5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f908a70f5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sz="1050">
                <a:solidFill>
                  <a:schemeClr val="dk1"/>
                </a:solidFill>
                <a:highlight>
                  <a:srgbClr val="FFFFFF"/>
                </a:highlight>
              </a:rPr>
              <a:t>       [ 1,  2,  3,  4,  5],</a:t>
            </a:r>
            <a:endParaRPr sz="1050">
              <a:solidFill>
                <a:schemeClr val="dk1"/>
              </a:solidFill>
              <a:highlight>
                <a:srgbClr val="FFFFFF"/>
              </a:highlight>
            </a:endParaRPr>
          </a:p>
          <a:p>
            <a:pPr indent="0" lvl="0" marL="0" rtl="0" algn="l">
              <a:spcBef>
                <a:spcPts val="0"/>
              </a:spcBef>
              <a:spcAft>
                <a:spcPts val="0"/>
              </a:spcAft>
              <a:buNone/>
            </a:pPr>
            <a:r>
              <a:rPr lang="de-CH" sz="1050">
                <a:solidFill>
                  <a:schemeClr val="dk1"/>
                </a:solidFill>
                <a:highlight>
                  <a:srgbClr val="FFFFFF"/>
                </a:highlight>
              </a:rPr>
              <a:t>       [ 6,  7,  8,  9, 10],</a:t>
            </a:r>
            <a:endParaRPr sz="1050">
              <a:solidFill>
                <a:schemeClr val="dk1"/>
              </a:solidFill>
              <a:highlight>
                <a:srgbClr val="FFFFFF"/>
              </a:highlight>
            </a:endParaRPr>
          </a:p>
          <a:p>
            <a:pPr indent="0" lvl="0" marL="0" rtl="0" algn="l">
              <a:spcBef>
                <a:spcPts val="0"/>
              </a:spcBef>
              <a:spcAft>
                <a:spcPts val="0"/>
              </a:spcAft>
              <a:buNone/>
            </a:pPr>
            <a:r>
              <a:rPr lang="de-CH" sz="1050">
                <a:solidFill>
                  <a:schemeClr val="dk1"/>
                </a:solidFill>
                <a:highlight>
                  <a:srgbClr val="FFFFFF"/>
                </a:highlight>
              </a:rPr>
              <a:t>       [11, 12, 13, 14, 15],</a:t>
            </a:r>
            <a:endParaRPr sz="1050">
              <a:solidFill>
                <a:schemeClr val="dk1"/>
              </a:solidFill>
              <a:highlight>
                <a:srgbClr val="FFFFFF"/>
              </a:highlight>
            </a:endParaRPr>
          </a:p>
          <a:p>
            <a:pPr indent="0" lvl="0" marL="0" rtl="0" algn="l">
              <a:spcBef>
                <a:spcPts val="0"/>
              </a:spcBef>
              <a:spcAft>
                <a:spcPts val="0"/>
              </a:spcAft>
              <a:buNone/>
            </a:pPr>
            <a:r>
              <a:rPr lang="de-CH" sz="1050">
                <a:solidFill>
                  <a:schemeClr val="dk1"/>
                </a:solidFill>
                <a:highlight>
                  <a:srgbClr val="FFFFFF"/>
                </a:highlight>
              </a:rPr>
              <a:t>       [16, 17, 18, 19, 20],</a:t>
            </a:r>
            <a:endParaRPr sz="1050">
              <a:solidFill>
                <a:schemeClr val="dk1"/>
              </a:solidFill>
              <a:highlight>
                <a:srgbClr val="FFFFFF"/>
              </a:highlight>
            </a:endParaRPr>
          </a:p>
          <a:p>
            <a:pPr indent="0" lvl="0" marL="0" rtl="0" algn="l">
              <a:spcBef>
                <a:spcPts val="0"/>
              </a:spcBef>
              <a:spcAft>
                <a:spcPts val="0"/>
              </a:spcAft>
              <a:buNone/>
            </a:pPr>
            <a:r>
              <a:rPr lang="de-CH" sz="1050">
                <a:solidFill>
                  <a:schemeClr val="dk1"/>
                </a:solidFill>
                <a:highlight>
                  <a:srgbClr val="FFFFFF"/>
                </a:highlight>
              </a:rPr>
              <a:t>       [21, 22, 23, 24, 25],</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de-CH" sz="1050">
                <a:solidFill>
                  <a:schemeClr val="dk1"/>
                </a:solidFill>
                <a:highlight>
                  <a:srgbClr val="FFFFFF"/>
                </a:highlight>
              </a:rPr>
              <a:t>       [26, 27, 28, 29, 30]]</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6f908a70f5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f908a70f5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6f908a70f5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6f908a70f5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6571d613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6571d613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axis=0</a:t>
            </a:r>
            <a:endParaRPr/>
          </a:p>
          <a:p>
            <a:pPr indent="0" lvl="0" marL="0" rtl="0" algn="l">
              <a:spcBef>
                <a:spcPts val="0"/>
              </a:spcBef>
              <a:spcAft>
                <a:spcPts val="0"/>
              </a:spcAft>
              <a:buNone/>
            </a:pPr>
            <a:r>
              <a:rPr lang="de-CH"/>
              <a:t>[a,b]</a:t>
            </a:r>
            <a:endParaRPr/>
          </a:p>
          <a:p>
            <a:pPr indent="0" lvl="0" marL="0" rtl="0" algn="l">
              <a:spcBef>
                <a:spcPts val="0"/>
              </a:spcBef>
              <a:spcAft>
                <a:spcPts val="0"/>
              </a:spcAft>
              <a:buNone/>
            </a:pPr>
            <a:r>
              <a:rPr lang="de-CH"/>
              <a:t>Arr[:a,:]</a:t>
            </a:r>
            <a:endParaRPr/>
          </a:p>
          <a:p>
            <a:pPr indent="0" lvl="0" marL="0" rtl="0" algn="l">
              <a:spcBef>
                <a:spcPts val="0"/>
              </a:spcBef>
              <a:spcAft>
                <a:spcPts val="0"/>
              </a:spcAft>
              <a:buNone/>
            </a:pPr>
            <a:r>
              <a:rPr lang="de-CH"/>
              <a:t>Arr[a:b,:]</a:t>
            </a:r>
            <a:endParaRPr/>
          </a:p>
          <a:p>
            <a:pPr indent="0" lvl="0" marL="0" rtl="0" algn="l">
              <a:spcBef>
                <a:spcPts val="0"/>
              </a:spcBef>
              <a:spcAft>
                <a:spcPts val="0"/>
              </a:spcAft>
              <a:buNone/>
            </a:pPr>
            <a:r>
              <a:rPr lang="de-CH"/>
              <a:t>arr[b:,:]</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6571d613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6571d613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6571d613f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6571d613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658bc35e4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658bc35e4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4 0 0 0 </a:t>
            </a:r>
            <a:endParaRPr/>
          </a:p>
          <a:p>
            <a:pPr indent="0" lvl="0" marL="0" rtl="0" algn="l">
              <a:spcBef>
                <a:spcPts val="0"/>
              </a:spcBef>
              <a:spcAft>
                <a:spcPts val="0"/>
              </a:spcAft>
              <a:buNone/>
            </a:pPr>
            <a:r>
              <a:rPr lang="de-CH"/>
              <a:t>0 5 0 0 </a:t>
            </a:r>
            <a:endParaRPr/>
          </a:p>
          <a:p>
            <a:pPr indent="0" lvl="0" marL="0" rtl="0" algn="l">
              <a:spcBef>
                <a:spcPts val="0"/>
              </a:spcBef>
              <a:spcAft>
                <a:spcPts val="0"/>
              </a:spcAft>
              <a:buNone/>
            </a:pPr>
            <a:r>
              <a:rPr lang="de-CH"/>
              <a:t>0 0 6 0 </a:t>
            </a:r>
            <a:endParaRPr/>
          </a:p>
          <a:p>
            <a:pPr indent="0" lvl="0" marL="0" rtl="0" algn="l">
              <a:spcBef>
                <a:spcPts val="0"/>
              </a:spcBef>
              <a:spcAft>
                <a:spcPts val="0"/>
              </a:spcAft>
              <a:buNone/>
            </a:pPr>
            <a:r>
              <a:rPr lang="de-CH"/>
              <a:t>0 0 0 8</a:t>
            </a:r>
            <a:endParaRPr/>
          </a:p>
          <a:p>
            <a:pPr indent="0" lvl="0" marL="0" rtl="0" algn="l">
              <a:spcBef>
                <a:spcPts val="0"/>
              </a:spcBef>
              <a:spcAft>
                <a:spcPts val="0"/>
              </a:spcAft>
              <a:buNone/>
            </a:pPr>
            <a:r>
              <a:t/>
            </a:r>
            <a:endParaRPr/>
          </a:p>
          <a:p>
            <a:pPr indent="0" lvl="0" marL="0" rtl="0" algn="l">
              <a:spcBef>
                <a:spcPts val="0"/>
              </a:spcBef>
              <a:spcAft>
                <a:spcPts val="0"/>
              </a:spcAft>
              <a:buNone/>
            </a:pPr>
            <a:r>
              <a:rPr lang="de-CH"/>
              <a:t>10101010</a:t>
            </a:r>
            <a:endParaRPr/>
          </a:p>
          <a:p>
            <a:pPr indent="0" lvl="0" marL="0" rtl="0" algn="l">
              <a:spcBef>
                <a:spcPts val="0"/>
              </a:spcBef>
              <a:spcAft>
                <a:spcPts val="0"/>
              </a:spcAft>
              <a:buNone/>
            </a:pPr>
            <a:r>
              <a:rPr lang="de-CH"/>
              <a:t>01010101</a:t>
            </a:r>
            <a:endParaRPr/>
          </a:p>
          <a:p>
            <a:pPr indent="0" lvl="0" marL="0" rtl="0" algn="l">
              <a:spcBef>
                <a:spcPts val="0"/>
              </a:spcBef>
              <a:spcAft>
                <a:spcPts val="0"/>
              </a:spcAft>
              <a:buNone/>
            </a:pPr>
            <a:r>
              <a:rPr lang="de-CH"/>
              <a:t>10101010</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6571d613f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6571d613f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6fb3b096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6fb3b096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6f908a70f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f908a70f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6fb3b096c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6fb3b096c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6fc1617b9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6fc1617b9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2faf69271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2faf69271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6571d613f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6571d613f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6571d613f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6571d613f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6571d613f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6571d613f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emp={ 'id':[101,102,103,104,105],</a:t>
            </a:r>
            <a:endParaRPr/>
          </a:p>
          <a:p>
            <a:pPr indent="0" lvl="0" marL="0" rtl="0" algn="l">
              <a:spcBef>
                <a:spcPts val="0"/>
              </a:spcBef>
              <a:spcAft>
                <a:spcPts val="0"/>
              </a:spcAft>
              <a:buNone/>
            </a:pPr>
            <a:r>
              <a:rPr lang="de-CH"/>
              <a:t>'name':['deepak','shyam','arun','manu','jeena'],</a:t>
            </a:r>
            <a:endParaRPr/>
          </a:p>
          <a:p>
            <a:pPr indent="0" lvl="0" marL="0" rtl="0" algn="l">
              <a:spcBef>
                <a:spcPts val="0"/>
              </a:spcBef>
              <a:spcAft>
                <a:spcPts val="0"/>
              </a:spcAft>
              <a:buNone/>
            </a:pPr>
            <a:r>
              <a:rPr lang="de-CH"/>
              <a:t>'age':[25,22,24,20,27],</a:t>
            </a:r>
            <a:endParaRPr/>
          </a:p>
          <a:p>
            <a:pPr indent="0" lvl="0" marL="0" rtl="0" algn="l">
              <a:spcBef>
                <a:spcPts val="0"/>
              </a:spcBef>
              <a:spcAft>
                <a:spcPts val="0"/>
              </a:spcAft>
              <a:buNone/>
            </a:pPr>
            <a:r>
              <a:rPr lang="de-CH"/>
              <a:t>'salary':[25000,30000,150000,10000,30000]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6571d613f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6571d613f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6571d613f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571d613f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CH"/>
              <a:t>emp_data_list=[{'id':101,'name':'deepak','age':25,'salary':25000},</a:t>
            </a:r>
            <a:endParaRPr/>
          </a:p>
          <a:p>
            <a:pPr indent="0" lvl="0" marL="0" rtl="0" algn="l">
              <a:spcBef>
                <a:spcPts val="0"/>
              </a:spcBef>
              <a:spcAft>
                <a:spcPts val="0"/>
              </a:spcAft>
              <a:buClr>
                <a:schemeClr val="dk1"/>
              </a:buClr>
              <a:buSzPts val="1100"/>
              <a:buFont typeface="Arial"/>
              <a:buNone/>
            </a:pPr>
            <a:r>
              <a:rPr lang="de-CH"/>
              <a:t>{'id':102,'name':'shyam','age':22,'salary':30000},</a:t>
            </a:r>
            <a:endParaRPr/>
          </a:p>
          <a:p>
            <a:pPr indent="0" lvl="0" marL="0" rtl="0" algn="l">
              <a:spcBef>
                <a:spcPts val="0"/>
              </a:spcBef>
              <a:spcAft>
                <a:spcPts val="0"/>
              </a:spcAft>
              <a:buClr>
                <a:schemeClr val="dk1"/>
              </a:buClr>
              <a:buSzPts val="1100"/>
              <a:buFont typeface="Arial"/>
              <a:buNone/>
            </a:pPr>
            <a:r>
              <a:rPr lang="de-CH"/>
              <a:t>{'id':103,'name':'arun','age':24,'salary':150000},</a:t>
            </a:r>
            <a:endParaRPr/>
          </a:p>
          <a:p>
            <a:pPr indent="0" lvl="0" marL="0" rtl="0" algn="l">
              <a:spcBef>
                <a:spcPts val="0"/>
              </a:spcBef>
              <a:spcAft>
                <a:spcPts val="0"/>
              </a:spcAft>
              <a:buClr>
                <a:schemeClr val="dk1"/>
              </a:buClr>
              <a:buSzPts val="1100"/>
              <a:buFont typeface="Arial"/>
              <a:buNone/>
            </a:pPr>
            <a:r>
              <a:rPr lang="de-CH"/>
              <a:t>{'id':104,'name':'manu','age':20,'salary':10000},</a:t>
            </a:r>
            <a:endParaRPr/>
          </a:p>
          <a:p>
            <a:pPr indent="0" lvl="0" marL="0" rtl="0" algn="l">
              <a:spcBef>
                <a:spcPts val="0"/>
              </a:spcBef>
              <a:spcAft>
                <a:spcPts val="0"/>
              </a:spcAft>
              <a:buClr>
                <a:schemeClr val="dk1"/>
              </a:buClr>
              <a:buSzPts val="1100"/>
              <a:buFont typeface="Arial"/>
              <a:buNone/>
            </a:pPr>
            <a:r>
              <a:rPr lang="de-CH"/>
              <a:t>{'id':105,'name':'jeena','age':27,'salary':30000}]</a:t>
            </a:r>
            <a:endParaRPr/>
          </a:p>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6571d613f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6571d613f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CH"/>
              <a:t>id,name,age,tmarks</a:t>
            </a:r>
            <a:endParaRPr/>
          </a:p>
          <a:p>
            <a:pPr indent="0" lvl="0" marL="0" rtl="0" algn="l">
              <a:spcBef>
                <a:spcPts val="0"/>
              </a:spcBef>
              <a:spcAft>
                <a:spcPts val="0"/>
              </a:spcAft>
              <a:buClr>
                <a:schemeClr val="dk1"/>
              </a:buClr>
              <a:buSzPts val="1100"/>
              <a:buFont typeface="Arial"/>
              <a:buNone/>
            </a:pPr>
            <a:r>
              <a:rPr lang="de-CH"/>
              <a:t>1,mithun,24,450</a:t>
            </a:r>
            <a:endParaRPr/>
          </a:p>
          <a:p>
            <a:pPr indent="0" lvl="0" marL="0" rtl="0" algn="l">
              <a:spcBef>
                <a:spcPts val="0"/>
              </a:spcBef>
              <a:spcAft>
                <a:spcPts val="0"/>
              </a:spcAft>
              <a:buClr>
                <a:schemeClr val="dk1"/>
              </a:buClr>
              <a:buSzPts val="1100"/>
              <a:buFont typeface="Arial"/>
              <a:buNone/>
            </a:pPr>
            <a:r>
              <a:rPr lang="de-CH"/>
              <a:t>2,shibin,24,250</a:t>
            </a:r>
            <a:endParaRPr/>
          </a:p>
          <a:p>
            <a:pPr indent="0" lvl="0" marL="0" rtl="0" algn="l">
              <a:spcBef>
                <a:spcPts val="0"/>
              </a:spcBef>
              <a:spcAft>
                <a:spcPts val="0"/>
              </a:spcAft>
              <a:buClr>
                <a:schemeClr val="dk1"/>
              </a:buClr>
              <a:buSzPts val="1100"/>
              <a:buFont typeface="Arial"/>
              <a:buNone/>
            </a:pPr>
            <a:r>
              <a:rPr lang="de-CH"/>
              <a:t>3,sarang,23,490</a:t>
            </a:r>
            <a:endParaRPr/>
          </a:p>
          <a:p>
            <a:pPr indent="0" lvl="0" marL="0" rtl="0" algn="l">
              <a:spcBef>
                <a:spcPts val="0"/>
              </a:spcBef>
              <a:spcAft>
                <a:spcPts val="0"/>
              </a:spcAft>
              <a:buClr>
                <a:schemeClr val="dk1"/>
              </a:buClr>
              <a:buSzPts val="1100"/>
              <a:buFont typeface="Arial"/>
              <a:buNone/>
            </a:pPr>
            <a:r>
              <a:rPr lang="de-CH"/>
              <a:t>4,shana,22,250</a:t>
            </a:r>
            <a:endParaRPr/>
          </a:p>
          <a:p>
            <a:pPr indent="0" lvl="0" marL="0" rtl="0" algn="l">
              <a:spcBef>
                <a:spcPts val="0"/>
              </a:spcBef>
              <a:spcAft>
                <a:spcPts val="0"/>
              </a:spcAft>
              <a:buClr>
                <a:schemeClr val="dk1"/>
              </a:buClr>
              <a:buSzPts val="1100"/>
              <a:buFont typeface="Arial"/>
              <a:buNone/>
            </a:pPr>
            <a:r>
              <a:rPr lang="de-CH"/>
              <a:t>5,shyam,26,360</a:t>
            </a:r>
            <a:endParaRPr/>
          </a:p>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30b27ffc3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30b27ffc3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6f908a70f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f908a70f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30b27ffc3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30b27ffc3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30b27ffc3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30b27ffc3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7448100f5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7448100f5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6571d613f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6571d613f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65aed2863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65aed2863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65aed2863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65aed2863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65aed2863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65aed2863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709fbebef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709fbebef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2faf6927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2faf6927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2faf69271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2faf69271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6f908a70f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f908a70f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2faf69271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2faf69271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6fc1617b9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6fc1617b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6571d613f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6571d613f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30b27ffc3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30b27ffc3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2fb5bf95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2fb5bf95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30b27ffc3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30b27ffc3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30b27ffc3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30b27ffc3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6fc1617b9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6fc1617b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6571d613f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6571d613f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6571d613f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6571d613f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6f908a70f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f908a70f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6571d613f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6571d613f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2fb5bf95c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2fb5bf95c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2fb5bf95c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2fb5bf95c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709fbebef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709fbebef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6571d613f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6571d613f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6571d613f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6571d613f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6571d613f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6571d613f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6571d613f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6571d613f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6571d613f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6571d613f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6571d613f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6571d613f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6f908a70f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f908a70f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6ace27004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6ace27004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6571d613f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6571d613f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Find total number of movie released in each year??</a:t>
            </a:r>
            <a:endParaRPr/>
          </a:p>
          <a:p>
            <a:pPr indent="0" lvl="0" marL="0" rtl="0" algn="l">
              <a:spcBef>
                <a:spcPts val="0"/>
              </a:spcBef>
              <a:spcAft>
                <a:spcPts val="0"/>
              </a:spcAft>
              <a:buNone/>
            </a:pPr>
            <a:r>
              <a:rPr lang="de-CH"/>
              <a:t>Find which movie got highest number of ratings??</a:t>
            </a:r>
            <a:endParaRPr/>
          </a:p>
          <a:p>
            <a:pPr indent="0" lvl="0" marL="0" rtl="0" algn="l">
              <a:spcBef>
                <a:spcPts val="0"/>
              </a:spcBef>
              <a:spcAft>
                <a:spcPts val="0"/>
              </a:spcAft>
              <a:buNone/>
            </a:pPr>
            <a:r>
              <a:rPr lang="de-CH"/>
              <a:t>Find the rating that have rated most number of time?</a:t>
            </a:r>
            <a:endParaRPr sz="1000">
              <a:solidFill>
                <a:schemeClr val="dk1"/>
              </a:solidFill>
              <a:highlight>
                <a:srgbClr val="FFFFFF"/>
              </a:highlight>
            </a:endParaRPr>
          </a:p>
          <a:p>
            <a:pPr indent="0" lvl="0" marL="0" rtl="0" algn="l">
              <a:spcBef>
                <a:spcPts val="0"/>
              </a:spcBef>
              <a:spcAft>
                <a:spcPts val="0"/>
              </a:spcAft>
              <a:buNone/>
            </a:pPr>
            <a:r>
              <a:rPr lang="de-CH" sz="1000">
                <a:solidFill>
                  <a:schemeClr val="dk1"/>
                </a:solidFill>
                <a:highlight>
                  <a:srgbClr val="FFFFFF"/>
                </a:highlight>
              </a:rPr>
              <a:t>What is the duration of movie Night Tide , in hour?</a:t>
            </a:r>
            <a:endParaRPr sz="1000">
              <a:solidFill>
                <a:schemeClr val="dk1"/>
              </a:solidFill>
              <a:highlight>
                <a:srgbClr val="FFFFFF"/>
              </a:highlight>
            </a:endParaRPr>
          </a:p>
          <a:p>
            <a:pPr indent="0" lvl="0" marL="0" rtl="0" algn="l">
              <a:spcBef>
                <a:spcPts val="0"/>
              </a:spcBef>
              <a:spcAft>
                <a:spcPts val="0"/>
              </a:spcAft>
              <a:buNone/>
            </a:pPr>
            <a:r>
              <a:rPr lang="de-CH" sz="1000">
                <a:solidFill>
                  <a:schemeClr val="dk1"/>
                </a:solidFill>
                <a:highlight>
                  <a:srgbClr val="FFFFFF"/>
                </a:highlight>
              </a:rPr>
              <a:t>How many movies got rating 2.9?</a:t>
            </a:r>
            <a:endParaRPr sz="1000">
              <a:solidFill>
                <a:schemeClr val="dk1"/>
              </a:solidFill>
              <a:highlight>
                <a:srgbClr val="FFFFFF"/>
              </a:highlight>
            </a:endParaRPr>
          </a:p>
          <a:p>
            <a:pPr indent="0" lvl="0" marL="0" rtl="0" algn="l">
              <a:spcBef>
                <a:spcPts val="0"/>
              </a:spcBef>
              <a:spcAft>
                <a:spcPts val="0"/>
              </a:spcAft>
              <a:buNone/>
            </a:pPr>
            <a:r>
              <a:rPr lang="de-CH" sz="1000">
                <a:solidFill>
                  <a:schemeClr val="dk1"/>
                </a:solidFill>
                <a:highlight>
                  <a:srgbClr val="FFFFFF"/>
                </a:highlight>
              </a:rPr>
              <a:t>What is the total duration of all the movies that released in 1994?</a:t>
            </a:r>
            <a:endParaRPr sz="1000">
              <a:solidFill>
                <a:schemeClr val="dk1"/>
              </a:solidFill>
              <a:highlight>
                <a:srgbClr val="FFFFFF"/>
              </a:highlight>
            </a:endParaRPr>
          </a:p>
          <a:p>
            <a:pPr indent="0" lvl="0" marL="0" rtl="0" algn="l">
              <a:spcBef>
                <a:spcPts val="0"/>
              </a:spcBef>
              <a:spcAft>
                <a:spcPts val="0"/>
              </a:spcAft>
              <a:buNone/>
            </a:pPr>
            <a:r>
              <a:rPr lang="de-CH" sz="1000">
                <a:solidFill>
                  <a:schemeClr val="dk1"/>
                </a:solidFill>
                <a:highlight>
                  <a:srgbClr val="FFFFFF"/>
                </a:highlight>
              </a:rPr>
              <a:t>Find the total count of movie which released in 1994 and have rating 3.9?</a:t>
            </a:r>
            <a:endParaRPr sz="1000">
              <a:solidFill>
                <a:schemeClr val="dk1"/>
              </a:solidFill>
              <a:highlight>
                <a:srgbClr val="FFFFFF"/>
              </a:highlight>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6ace27004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6ace27004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Find the max temperature in each city?</a:t>
            </a:r>
            <a:endParaRPr/>
          </a:p>
          <a:p>
            <a:pPr indent="0" lvl="0" marL="0" rtl="0" algn="l">
              <a:spcBef>
                <a:spcPts val="0"/>
              </a:spcBef>
              <a:spcAft>
                <a:spcPts val="0"/>
              </a:spcAft>
              <a:buNone/>
            </a:pPr>
            <a:r>
              <a:rPr lang="de-CH"/>
              <a:t>Find the average wind speed in mumbai city??</a:t>
            </a:r>
            <a:endParaRPr/>
          </a:p>
          <a:p>
            <a:pPr indent="0" lvl="0" marL="0" rtl="0" algn="l">
              <a:spcBef>
                <a:spcPts val="0"/>
              </a:spcBef>
              <a:spcAft>
                <a:spcPts val="0"/>
              </a:spcAft>
              <a:buNone/>
            </a:pPr>
            <a:r>
              <a:rPr lang="de-CH"/>
              <a:t>What is the count of mumbai city?</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6571d613f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6571d613f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6571d613f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6571d613f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6571d613f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6571d613f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CH"/>
              <a:t>tcs={'id':[101,102,103,104],</a:t>
            </a:r>
            <a:endParaRPr/>
          </a:p>
          <a:p>
            <a:pPr indent="0" lvl="0" marL="0" rtl="0" algn="l">
              <a:spcBef>
                <a:spcPts val="0"/>
              </a:spcBef>
              <a:spcAft>
                <a:spcPts val="0"/>
              </a:spcAft>
              <a:buClr>
                <a:schemeClr val="dk1"/>
              </a:buClr>
              <a:buSzPts val="1100"/>
              <a:buFont typeface="Arial"/>
              <a:buNone/>
            </a:pPr>
            <a:r>
              <a:rPr lang="de-CH"/>
              <a:t>      'name':['Mithun','Dipin','jose','Rahul']}</a:t>
            </a:r>
            <a:endParaRPr/>
          </a:p>
          <a:p>
            <a:pPr indent="0" lvl="0" marL="0" rtl="0" algn="l">
              <a:spcBef>
                <a:spcPts val="0"/>
              </a:spcBef>
              <a:spcAft>
                <a:spcPts val="0"/>
              </a:spcAft>
              <a:buClr>
                <a:schemeClr val="dk1"/>
              </a:buClr>
              <a:buSzPts val="1100"/>
              <a:buFont typeface="Arial"/>
              <a:buNone/>
            </a:pPr>
            <a:r>
              <a:rPr lang="de-CH"/>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de-CH"/>
              <a:t>wipro={'id':[101,102,103,104],</a:t>
            </a:r>
            <a:endParaRPr/>
          </a:p>
          <a:p>
            <a:pPr indent="0" lvl="0" marL="0" rtl="0" algn="l">
              <a:spcBef>
                <a:spcPts val="0"/>
              </a:spcBef>
              <a:spcAft>
                <a:spcPts val="0"/>
              </a:spcAft>
              <a:buClr>
                <a:schemeClr val="dk1"/>
              </a:buClr>
              <a:buSzPts val="1100"/>
              <a:buFont typeface="Arial"/>
              <a:buNone/>
            </a:pPr>
            <a:r>
              <a:rPr lang="de-CH"/>
              <a:t>      'age':[24,24,27,26]}</a:t>
            </a:r>
            <a:endParaRPr/>
          </a:p>
          <a:p>
            <a:pPr indent="0" lvl="0" marL="0" rtl="0" algn="l">
              <a:spcBef>
                <a:spcPts val="0"/>
              </a:spcBef>
              <a:spcAft>
                <a:spcPts val="0"/>
              </a:spcAft>
              <a:buClr>
                <a:schemeClr val="dk1"/>
              </a:buClr>
              <a:buSzPts val="1100"/>
              <a:buFont typeface="Arial"/>
              <a:buNone/>
            </a:pPr>
            <a:r>
              <a:rPr lang="de-CH"/>
              <a:t>tcs_emp=pd.DataFrame(tcs)</a:t>
            </a:r>
            <a:endParaRPr/>
          </a:p>
          <a:p>
            <a:pPr indent="0" lvl="0" marL="0" rtl="0" algn="l">
              <a:spcBef>
                <a:spcPts val="0"/>
              </a:spcBef>
              <a:spcAft>
                <a:spcPts val="0"/>
              </a:spcAft>
              <a:buClr>
                <a:schemeClr val="dk1"/>
              </a:buClr>
              <a:buSzPts val="1100"/>
              <a:buFont typeface="Arial"/>
              <a:buNone/>
            </a:pPr>
            <a:r>
              <a:rPr lang="de-CH"/>
              <a:t>wipro_emp=pd.DataFrame(wipro)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de-CH"/>
              <a:t>pd.concat([tcs_emp,wipro_emp],axis=1)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de-CH"/>
              <a:t>tcs={'id':[101,102,103,104],</a:t>
            </a:r>
            <a:endParaRPr/>
          </a:p>
          <a:p>
            <a:pPr indent="0" lvl="0" marL="0" rtl="0" algn="l">
              <a:spcBef>
                <a:spcPts val="0"/>
              </a:spcBef>
              <a:spcAft>
                <a:spcPts val="0"/>
              </a:spcAft>
              <a:buClr>
                <a:schemeClr val="dk1"/>
              </a:buClr>
              <a:buSzPts val="1100"/>
              <a:buFont typeface="Arial"/>
              <a:buNone/>
            </a:pPr>
            <a:r>
              <a:rPr lang="de-CH"/>
              <a:t>      'name':['Mithun','Dipin','jose','Rahul']}</a:t>
            </a:r>
            <a:endParaRPr/>
          </a:p>
          <a:p>
            <a:pPr indent="0" lvl="0" marL="0" rtl="0" algn="l">
              <a:spcBef>
                <a:spcPts val="0"/>
              </a:spcBef>
              <a:spcAft>
                <a:spcPts val="0"/>
              </a:spcAft>
              <a:buClr>
                <a:schemeClr val="dk1"/>
              </a:buClr>
              <a:buSzPts val="1100"/>
              <a:buFont typeface="Arial"/>
              <a:buNone/>
            </a:pPr>
            <a:r>
              <a:rPr lang="de-CH"/>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de-CH"/>
              <a:t>wipro={'id':[101,103,102,104],</a:t>
            </a:r>
            <a:endParaRPr/>
          </a:p>
          <a:p>
            <a:pPr indent="0" lvl="0" marL="0" rtl="0" algn="l">
              <a:spcBef>
                <a:spcPts val="0"/>
              </a:spcBef>
              <a:spcAft>
                <a:spcPts val="0"/>
              </a:spcAft>
              <a:buClr>
                <a:schemeClr val="dk1"/>
              </a:buClr>
              <a:buSzPts val="1100"/>
              <a:buFont typeface="Arial"/>
              <a:buNone/>
            </a:pPr>
            <a:r>
              <a:rPr lang="de-CH"/>
              <a:t>      'age':[24,24,27,26]}</a:t>
            </a:r>
            <a:endParaRPr/>
          </a:p>
          <a:p>
            <a:pPr indent="0" lvl="0" marL="0" rtl="0" algn="l">
              <a:spcBef>
                <a:spcPts val="0"/>
              </a:spcBef>
              <a:spcAft>
                <a:spcPts val="0"/>
              </a:spcAft>
              <a:buClr>
                <a:schemeClr val="dk1"/>
              </a:buClr>
              <a:buSzPts val="1100"/>
              <a:buFont typeface="Arial"/>
              <a:buNone/>
            </a:pPr>
            <a:r>
              <a:rPr lang="de-CH"/>
              <a:t>tcs_emp=pd.DataFrame(tcs,index=[0,1,2,3])</a:t>
            </a:r>
            <a:endParaRPr/>
          </a:p>
          <a:p>
            <a:pPr indent="0" lvl="0" marL="0" rtl="0" algn="l">
              <a:spcBef>
                <a:spcPts val="0"/>
              </a:spcBef>
              <a:spcAft>
                <a:spcPts val="0"/>
              </a:spcAft>
              <a:buClr>
                <a:schemeClr val="dk1"/>
              </a:buClr>
              <a:buSzPts val="1100"/>
              <a:buFont typeface="Arial"/>
              <a:buNone/>
            </a:pPr>
            <a:r>
              <a:rPr lang="de-CH"/>
              <a:t>wipro_emp=pd.DataFrame(wipro,index=[0,2,1,3])</a:t>
            </a:r>
            <a:endParaRPr/>
          </a:p>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6571d613f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6571d613f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6571d613f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6571d613f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6571d613f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6571d613f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6571d613f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6571d613f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3" name="Google Shape;13;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4" name="Google Shape;14;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5" name="Google Shape;55;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9" name="Google Shape;19;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4" name="Google Shape;24;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8" name="Google Shape;28;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6" name="Google Shape;36;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5" name="Google Shape;45;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6" name="Google Shape;46;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de-CH"/>
              <a:t>‹#›</a:t>
            </a:fld>
            <a:endParaRPr/>
          </a:p>
        </p:txBody>
      </p:sp>
      <p:pic>
        <p:nvPicPr>
          <p:cNvPr id="9" name="Google Shape;9;p1"/>
          <p:cNvPicPr preferRelativeResize="0"/>
          <p:nvPr/>
        </p:nvPicPr>
        <p:blipFill>
          <a:blip r:embed="rId1">
            <a:alphaModFix/>
          </a:blip>
          <a:stretch>
            <a:fillRect/>
          </a:stretch>
        </p:blipFill>
        <p:spPr>
          <a:xfrm>
            <a:off x="7259900" y="3737925"/>
            <a:ext cx="1884099" cy="1405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6.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3.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9.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9.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38.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5.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7.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6.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4.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8.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20.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5.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hyperlink" Target="https://www.abs.gov.au/websitedbs/a3121120.nsf/home/statistical+language+-+statistical+language+glossary#Variable" TargetMode="Externa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23.gi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2.gif"/></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hyperlink" Target="https://www.abs.gov.au/websitedbs/a3121120.nsf/home/statistical+language+-+statistical+language+glossary#Variable" TargetMode="External"/><Relationship Id="rId4" Type="http://schemas.openxmlformats.org/officeDocument/2006/relationships/hyperlink" Target="https://www.abs.gov.au/websitedbs/a3121120.nsf/home/statistical+language+-+statistical+language+glossary#Data%20item" TargetMode="Externa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29.png"/><Relationship Id="rId4" Type="http://schemas.openxmlformats.org/officeDocument/2006/relationships/image" Target="../media/image24.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22.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anaconda.com/download" TargetMode="External"/><Relationship Id="rId4" Type="http://schemas.openxmlformats.org/officeDocument/2006/relationships/hyperlink" Target="https://www.anaconda.com/distribution/" TargetMode="Externa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45.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32.png"/><Relationship Id="rId4" Type="http://schemas.openxmlformats.org/officeDocument/2006/relationships/image" Target="../media/image3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 Id="rId3" Type="http://schemas.openxmlformats.org/officeDocument/2006/relationships/image" Target="../media/image25.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26.png"/><Relationship Id="rId4" Type="http://schemas.openxmlformats.org/officeDocument/2006/relationships/image" Target="../media/image43.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28.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35.png"/><Relationship Id="rId4" Type="http://schemas.openxmlformats.org/officeDocument/2006/relationships/image" Target="../media/image30.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33.png"/><Relationship Id="rId4" Type="http://schemas.openxmlformats.org/officeDocument/2006/relationships/image" Target="../media/image37.png"/><Relationship Id="rId5" Type="http://schemas.openxmlformats.org/officeDocument/2006/relationships/image" Target="../media/image27.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48.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36.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46.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 Id="rId3" Type="http://schemas.openxmlformats.org/officeDocument/2006/relationships/image" Target="../media/image39.png"/><Relationship Id="rId4" Type="http://schemas.openxmlformats.org/officeDocument/2006/relationships/image" Target="../media/image49.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4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44.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40.png"/><Relationship Id="rId4" Type="http://schemas.openxmlformats.org/officeDocument/2006/relationships/image" Target="../media/image47.png"/><Relationship Id="rId5" Type="http://schemas.openxmlformats.org/officeDocument/2006/relationships/image" Target="../media/image42.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hyperlink" Target="https://pandas.pydata.org/pandas-docs/stable/user_guide/timeseries.html#timeseries-offset-aliases"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hyperlink" Target="https://en.wikipedia.org/wiki/Function_(mathematics)"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2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e-CH"/>
              <a:t>DATA SCIENCE</a:t>
            </a:r>
            <a:endParaRPr/>
          </a:p>
        </p:txBody>
      </p:sp>
      <p:sp>
        <p:nvSpPr>
          <p:cNvPr id="64" name="Google Shape;64;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de-CH"/>
              <a:t>BY TECHOLAS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Life Cycle Of Data Science..</a:t>
            </a:r>
            <a:endParaRPr/>
          </a:p>
        </p:txBody>
      </p:sp>
      <p:sp>
        <p:nvSpPr>
          <p:cNvPr id="122" name="Google Shape;122;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3" name="Google Shape;123;p22"/>
          <p:cNvPicPr preferRelativeResize="0"/>
          <p:nvPr/>
        </p:nvPicPr>
        <p:blipFill>
          <a:blip r:embed="rId3">
            <a:alphaModFix/>
          </a:blip>
          <a:stretch>
            <a:fillRect/>
          </a:stretch>
        </p:blipFill>
        <p:spPr>
          <a:xfrm>
            <a:off x="311700" y="1276000"/>
            <a:ext cx="8371975" cy="335400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11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Cross tab or contingency table..</a:t>
            </a:r>
            <a:endParaRPr/>
          </a:p>
        </p:txBody>
      </p:sp>
      <p:sp>
        <p:nvSpPr>
          <p:cNvPr id="663" name="Google Shape;663;p11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a:t>Contingency table</a:t>
            </a:r>
            <a:r>
              <a:rPr lang="de-CH"/>
              <a:t>: </a:t>
            </a:r>
            <a:r>
              <a:rPr lang="de-CH">
                <a:solidFill>
                  <a:srgbClr val="222222"/>
                </a:solidFill>
                <a:highlight>
                  <a:srgbClr val="FFFFFF"/>
                </a:highlight>
                <a:latin typeface="Arial"/>
                <a:ea typeface="Arial"/>
                <a:cs typeface="Arial"/>
                <a:sym typeface="Arial"/>
              </a:rPr>
              <a:t>a table showing the distribution of one variable in rows and another in columns, used to study the correlation between the two variables.</a:t>
            </a:r>
            <a:endParaRPr>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br>
              <a:rPr lang="de-CH">
                <a:solidFill>
                  <a:srgbClr val="222222"/>
                </a:solidFill>
                <a:highlight>
                  <a:srgbClr val="FFFFFF"/>
                </a:highlight>
                <a:latin typeface="Arial"/>
                <a:ea typeface="Arial"/>
                <a:cs typeface="Arial"/>
                <a:sym typeface="Arial"/>
              </a:rPr>
            </a:br>
            <a:r>
              <a:rPr lang="de-CH">
                <a:solidFill>
                  <a:srgbClr val="0000FF"/>
                </a:solidFill>
                <a:highlight>
                  <a:srgbClr val="FFFFFF"/>
                </a:highlight>
                <a:latin typeface="Spectral"/>
                <a:ea typeface="Spectral"/>
                <a:cs typeface="Spectral"/>
                <a:sym typeface="Spectral"/>
              </a:rPr>
              <a:t>data=pd.read_excel('survey.xls')</a:t>
            </a:r>
            <a:br>
              <a:rPr lang="de-CH">
                <a:solidFill>
                  <a:srgbClr val="0000FF"/>
                </a:solidFill>
                <a:highlight>
                  <a:srgbClr val="FFFFFF"/>
                </a:highlight>
                <a:latin typeface="Spectral"/>
                <a:ea typeface="Spectral"/>
                <a:cs typeface="Spectral"/>
                <a:sym typeface="Spectral"/>
              </a:rPr>
            </a:br>
            <a:r>
              <a:rPr lang="de-CH">
                <a:solidFill>
                  <a:srgbClr val="0000FF"/>
                </a:solidFill>
                <a:highlight>
                  <a:srgbClr val="FFFFFF"/>
                </a:highlight>
                <a:latin typeface="Spectral"/>
                <a:ea typeface="Spectral"/>
                <a:cs typeface="Spectral"/>
                <a:sym typeface="Spectral"/>
              </a:rPr>
              <a:t>pd.crosstab(data.Nationality,data.Handedness)</a:t>
            </a:r>
            <a:br>
              <a:rPr lang="de-CH">
                <a:solidFill>
                  <a:srgbClr val="0000FF"/>
                </a:solidFill>
                <a:highlight>
                  <a:srgbClr val="FFFFFF"/>
                </a:highlight>
                <a:latin typeface="Spectral"/>
                <a:ea typeface="Spectral"/>
                <a:cs typeface="Spectral"/>
                <a:sym typeface="Spectral"/>
              </a:rPr>
            </a:br>
            <a:r>
              <a:rPr lang="de-CH">
                <a:solidFill>
                  <a:srgbClr val="0000FF"/>
                </a:solidFill>
                <a:highlight>
                  <a:srgbClr val="FFFFFF"/>
                </a:highlight>
                <a:latin typeface="Spectral"/>
                <a:ea typeface="Spectral"/>
                <a:cs typeface="Spectral"/>
                <a:sym typeface="Spectral"/>
              </a:rPr>
              <a:t>pd.crosstab(data.Nationality,data.Handedness,margins=True)</a:t>
            </a:r>
            <a:br>
              <a:rPr lang="de-CH">
                <a:solidFill>
                  <a:srgbClr val="0000FF"/>
                </a:solidFill>
                <a:highlight>
                  <a:srgbClr val="FFFFFF"/>
                </a:highlight>
                <a:latin typeface="Spectral"/>
                <a:ea typeface="Spectral"/>
                <a:cs typeface="Spectral"/>
                <a:sym typeface="Spectral"/>
              </a:rPr>
            </a:br>
            <a:r>
              <a:rPr lang="de-CH">
                <a:solidFill>
                  <a:srgbClr val="0000FF"/>
                </a:solidFill>
                <a:highlight>
                  <a:srgbClr val="FFFFFF"/>
                </a:highlight>
                <a:latin typeface="Spectral"/>
                <a:ea typeface="Spectral"/>
                <a:cs typeface="Spectral"/>
                <a:sym typeface="Spectral"/>
              </a:rPr>
              <a:t>pd.crosstab(data.Nationality,[data.Sex,data.Handedness],margins=True)</a:t>
            </a:r>
            <a:br>
              <a:rPr lang="de-CH">
                <a:solidFill>
                  <a:srgbClr val="0000FF"/>
                </a:solidFill>
                <a:highlight>
                  <a:srgbClr val="FFFFFF"/>
                </a:highlight>
                <a:latin typeface="Spectral"/>
                <a:ea typeface="Spectral"/>
                <a:cs typeface="Spectral"/>
                <a:sym typeface="Spectral"/>
              </a:rPr>
            </a:br>
            <a:r>
              <a:rPr lang="de-CH">
                <a:solidFill>
                  <a:srgbClr val="0000FF"/>
                </a:solidFill>
                <a:highlight>
                  <a:srgbClr val="FFFFFF"/>
                </a:highlight>
                <a:latin typeface="Spectral"/>
                <a:ea typeface="Spectral"/>
                <a:cs typeface="Spectral"/>
                <a:sym typeface="Spectral"/>
              </a:rPr>
              <a:t>pd.crosstab(data.Nationality,data.Sex,values=data.Age,aggfunc=np.average)</a:t>
            </a:r>
            <a:br>
              <a:rPr lang="de-CH">
                <a:solidFill>
                  <a:srgbClr val="0000FF"/>
                </a:solidFill>
                <a:highlight>
                  <a:srgbClr val="FFFFFF"/>
                </a:highlight>
                <a:latin typeface="Spectral"/>
                <a:ea typeface="Spectral"/>
                <a:cs typeface="Spectral"/>
                <a:sym typeface="Spectral"/>
              </a:rPr>
            </a:br>
            <a:endParaRPr>
              <a:solidFill>
                <a:srgbClr val="0000FF"/>
              </a:solidFill>
              <a:latin typeface="Spectral"/>
              <a:ea typeface="Spectral"/>
              <a:cs typeface="Spectral"/>
              <a:sym typeface="Spectra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11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map..</a:t>
            </a:r>
            <a:endParaRPr/>
          </a:p>
        </p:txBody>
      </p:sp>
      <p:sp>
        <p:nvSpPr>
          <p:cNvPr id="669" name="Google Shape;669;p11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Map is a python built in function</a:t>
            </a:r>
            <a:endParaRPr/>
          </a:p>
          <a:p>
            <a:pPr indent="-342900" lvl="0" marL="457200" rtl="0" algn="l">
              <a:spcBef>
                <a:spcPts val="0"/>
              </a:spcBef>
              <a:spcAft>
                <a:spcPts val="0"/>
              </a:spcAft>
              <a:buSzPts val="1800"/>
              <a:buChar char="●"/>
            </a:pPr>
            <a:r>
              <a:rPr lang="de-CH"/>
              <a:t>It is used to apply some functions on each element of a sequence or collection item</a:t>
            </a:r>
            <a:endParaRPr/>
          </a:p>
          <a:p>
            <a:pPr indent="-342900" lvl="0" marL="457200" rtl="0" algn="l">
              <a:spcBef>
                <a:spcPts val="0"/>
              </a:spcBef>
              <a:spcAft>
                <a:spcPts val="0"/>
              </a:spcAft>
              <a:buSzPts val="1800"/>
              <a:buChar char="●"/>
            </a:pPr>
            <a:r>
              <a:rPr lang="de-CH"/>
              <a:t>It can be used in the pandas dataframe as well</a:t>
            </a:r>
            <a:br>
              <a:rPr lang="de-CH"/>
            </a:br>
            <a:r>
              <a:rPr lang="de-CH">
                <a:solidFill>
                  <a:srgbClr val="0000FF"/>
                </a:solidFill>
                <a:latin typeface="Spectral"/>
                <a:ea typeface="Spectral"/>
                <a:cs typeface="Spectral"/>
                <a:sym typeface="Spectral"/>
              </a:rPr>
              <a:t>def square(x):</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    return x*x</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abc=[1,2,3,4,5]</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out=list(map(square,abc))</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out</a:t>
            </a:r>
            <a:endParaRPr>
              <a:solidFill>
                <a:srgbClr val="0000FF"/>
              </a:solidFill>
              <a:latin typeface="Spectral"/>
              <a:ea typeface="Spectral"/>
              <a:cs typeface="Spectral"/>
              <a:sym typeface="Spectra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1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Map on dataframe → applymap()</a:t>
            </a:r>
            <a:endParaRPr/>
          </a:p>
        </p:txBody>
      </p:sp>
      <p:sp>
        <p:nvSpPr>
          <p:cNvPr id="675" name="Google Shape;675;p1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We have a built in function applymap() to use this map concept in pandas</a:t>
            </a:r>
            <a:br>
              <a:rPr lang="de-CH"/>
            </a:br>
            <a:r>
              <a:rPr lang="de-CH">
                <a:solidFill>
                  <a:srgbClr val="0000FF"/>
                </a:solidFill>
                <a:latin typeface="Spectral"/>
                <a:ea typeface="Spectral"/>
                <a:cs typeface="Spectral"/>
                <a:sym typeface="Spectral"/>
              </a:rPr>
              <a:t>import pandas as pd</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data=pd.read_csv('weather.csv')</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data[['chennai','chicago']].applymap(square)</a:t>
            </a:r>
            <a:endParaRPr>
              <a:solidFill>
                <a:srgbClr val="0000FF"/>
              </a:solidFill>
              <a:latin typeface="Spectral"/>
              <a:ea typeface="Spectral"/>
              <a:cs typeface="Spectral"/>
              <a:sym typeface="Spectral"/>
            </a:endParaRPr>
          </a:p>
          <a:p>
            <a:pPr indent="-342900" lvl="0" marL="457200" rtl="0" algn="l">
              <a:spcBef>
                <a:spcPts val="0"/>
              </a:spcBef>
              <a:spcAft>
                <a:spcPts val="0"/>
              </a:spcAft>
              <a:buSzPts val="1800"/>
              <a:buChar char="●"/>
            </a:pPr>
            <a:r>
              <a:rPr lang="de-CH"/>
              <a:t>Apply with lambda function</a:t>
            </a:r>
            <a:br>
              <a:rPr lang="de-CH"/>
            </a:br>
            <a:r>
              <a:rPr lang="de-CH">
                <a:solidFill>
                  <a:srgbClr val="0000FF"/>
                </a:solidFill>
                <a:latin typeface="Spectral"/>
                <a:ea typeface="Spectral"/>
                <a:cs typeface="Spectral"/>
                <a:sym typeface="Spectral"/>
              </a:rPr>
              <a:t>data[['chennai','chicago']].applymap(lambda x: x*x)</a:t>
            </a:r>
            <a:endParaRPr>
              <a:solidFill>
                <a:srgbClr val="0000FF"/>
              </a:solidFill>
              <a:latin typeface="Spectral"/>
              <a:ea typeface="Spectral"/>
              <a:cs typeface="Spectral"/>
              <a:sym typeface="Spectra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1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map() on pandas series</a:t>
            </a:r>
            <a:endParaRPr/>
          </a:p>
        </p:txBody>
      </p:sp>
      <p:sp>
        <p:nvSpPr>
          <p:cNvPr id="681" name="Google Shape;681;p1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CH">
                <a:solidFill>
                  <a:srgbClr val="0000FF"/>
                </a:solidFill>
                <a:latin typeface="Spectral"/>
                <a:ea typeface="Spectral"/>
                <a:cs typeface="Spectral"/>
                <a:sym typeface="Spectral"/>
              </a:rPr>
              <a:t>import pandas as pd</a:t>
            </a:r>
            <a:endParaRPr>
              <a:solidFill>
                <a:srgbClr val="0000FF"/>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data=pd.read_csv('weather.csv')</a:t>
            </a:r>
            <a:endParaRPr>
              <a:solidFill>
                <a:srgbClr val="0000FF"/>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data['chennai'].map(lambda x: x*x)</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116"/>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   MATPLOTLIB...</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1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Matplotlib Intro..</a:t>
            </a:r>
            <a:endParaRPr/>
          </a:p>
        </p:txBody>
      </p:sp>
      <p:sp>
        <p:nvSpPr>
          <p:cNvPr id="692" name="Google Shape;692;p1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It is the python visualization library</a:t>
            </a:r>
            <a:endParaRPr/>
          </a:p>
          <a:p>
            <a:pPr indent="-342900" lvl="0" marL="457200" rtl="0" algn="l">
              <a:spcBef>
                <a:spcPts val="0"/>
              </a:spcBef>
              <a:spcAft>
                <a:spcPts val="0"/>
              </a:spcAft>
              <a:buSzPts val="1800"/>
              <a:buChar char="●"/>
            </a:pPr>
            <a:r>
              <a:rPr lang="de-CH"/>
              <a:t>Provides wide </a:t>
            </a:r>
            <a:r>
              <a:rPr lang="de-CH"/>
              <a:t>variety</a:t>
            </a:r>
            <a:r>
              <a:rPr lang="de-CH"/>
              <a:t> of graphs</a:t>
            </a:r>
            <a:endParaRPr/>
          </a:p>
          <a:p>
            <a:pPr indent="-342900" lvl="0" marL="457200" rtl="0" algn="l">
              <a:spcBef>
                <a:spcPts val="0"/>
              </a:spcBef>
              <a:spcAft>
                <a:spcPts val="0"/>
              </a:spcAft>
              <a:buSzPts val="1800"/>
              <a:buChar char="●"/>
            </a:pPr>
            <a:r>
              <a:rPr lang="de-CH"/>
              <a:t>Very Strong visualization tools</a:t>
            </a:r>
            <a:endParaRPr/>
          </a:p>
          <a:p>
            <a:pPr indent="-342900" lvl="0" marL="457200" rtl="0" algn="l">
              <a:spcBef>
                <a:spcPts val="0"/>
              </a:spcBef>
              <a:spcAft>
                <a:spcPts val="0"/>
              </a:spcAft>
              <a:buSzPts val="1800"/>
              <a:buChar char="●"/>
            </a:pPr>
            <a:r>
              <a:rPr lang="de-CH"/>
              <a:t>Provides a module </a:t>
            </a:r>
            <a:r>
              <a:rPr lang="de-CH"/>
              <a:t>named</a:t>
            </a:r>
            <a:r>
              <a:rPr lang="de-CH"/>
              <a:t> pyplot </a:t>
            </a:r>
            <a:endParaRPr/>
          </a:p>
          <a:p>
            <a:pPr indent="-342900" lvl="0" marL="457200" rtl="0" algn="l">
              <a:spcBef>
                <a:spcPts val="0"/>
              </a:spcBef>
              <a:spcAft>
                <a:spcPts val="0"/>
              </a:spcAft>
              <a:buSzPts val="1800"/>
              <a:buChar char="●"/>
            </a:pPr>
            <a:r>
              <a:rPr lang="de-CH"/>
              <a:t>It supports very simple functions to visualize</a:t>
            </a:r>
            <a:endParaRPr/>
          </a:p>
          <a:p>
            <a:pPr indent="-342900" lvl="0" marL="457200" rtl="0" algn="l">
              <a:spcBef>
                <a:spcPts val="0"/>
              </a:spcBef>
              <a:spcAft>
                <a:spcPts val="0"/>
              </a:spcAft>
              <a:buSzPts val="1800"/>
              <a:buChar char="●"/>
            </a:pPr>
            <a:r>
              <a:rPr lang="de-CH"/>
              <a:t>Easy integration with pandas and numpy</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1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Installation and import..</a:t>
            </a:r>
            <a:endParaRPr/>
          </a:p>
        </p:txBody>
      </p:sp>
      <p:sp>
        <p:nvSpPr>
          <p:cNvPr id="698" name="Google Shape;698;p1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Char char="●"/>
            </a:pPr>
            <a:r>
              <a:rPr lang="de-CH">
                <a:solidFill>
                  <a:srgbClr val="0000FF"/>
                </a:solidFill>
              </a:rPr>
              <a:t>pip3 install matplotlib</a:t>
            </a:r>
            <a:endParaRPr>
              <a:solidFill>
                <a:srgbClr val="0000FF"/>
              </a:solidFill>
            </a:endParaRPr>
          </a:p>
          <a:p>
            <a:pPr indent="0" lvl="0" marL="0" rtl="0" algn="l">
              <a:spcBef>
                <a:spcPts val="1600"/>
              </a:spcBef>
              <a:spcAft>
                <a:spcPts val="0"/>
              </a:spcAft>
              <a:buNone/>
            </a:pPr>
            <a:r>
              <a:rPr lang="de-CH"/>
              <a:t>Open the jupyter notebook</a:t>
            </a:r>
            <a:endParaRPr/>
          </a:p>
          <a:p>
            <a:pPr indent="-342900" lvl="0" marL="457200" rtl="0" algn="l">
              <a:spcBef>
                <a:spcPts val="1600"/>
              </a:spcBef>
              <a:spcAft>
                <a:spcPts val="0"/>
              </a:spcAft>
              <a:buClr>
                <a:srgbClr val="0000FF"/>
              </a:buClr>
              <a:buSzPts val="1800"/>
              <a:buChar char="●"/>
            </a:pPr>
            <a:r>
              <a:rPr lang="de-CH">
                <a:solidFill>
                  <a:srgbClr val="0000FF"/>
                </a:solidFill>
              </a:rPr>
              <a:t>from matplotlib import pyplot</a:t>
            </a:r>
            <a:endParaRPr>
              <a:solidFill>
                <a:srgbClr val="0000FF"/>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1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Plot your first..</a:t>
            </a:r>
            <a:endParaRPr/>
          </a:p>
        </p:txBody>
      </p:sp>
      <p:sp>
        <p:nvSpPr>
          <p:cNvPr id="704" name="Google Shape;704;p119"/>
          <p:cNvSpPr txBox="1"/>
          <p:nvPr>
            <p:ph idx="1" type="body"/>
          </p:nvPr>
        </p:nvSpPr>
        <p:spPr>
          <a:xfrm>
            <a:off x="311700" y="1225225"/>
            <a:ext cx="8520600" cy="4097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from matplotlib import pyplot as plt</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x_val=['shyam','</a:t>
            </a:r>
            <a:r>
              <a:rPr lang="de-CH">
                <a:solidFill>
                  <a:srgbClr val="0000FF"/>
                </a:solidFill>
                <a:latin typeface="Spectral"/>
                <a:ea typeface="Spectral"/>
                <a:cs typeface="Spectral"/>
                <a:sym typeface="Spectral"/>
              </a:rPr>
              <a:t>Ashwin</a:t>
            </a:r>
            <a:r>
              <a:rPr lang="de-CH">
                <a:solidFill>
                  <a:srgbClr val="0000FF"/>
                </a:solidFill>
                <a:latin typeface="Spectral"/>
                <a:ea typeface="Spectral"/>
                <a:cs typeface="Spectral"/>
                <a:sym typeface="Spectral"/>
              </a:rPr>
              <a:t>','Praveen','anjana','jubil','shibin']</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y_value=[86,75,76,74,72,85]</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plt.plot(x_val,y_value)</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plt.show()</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pic>
        <p:nvPicPr>
          <p:cNvPr id="705" name="Google Shape;705;p119"/>
          <p:cNvPicPr preferRelativeResize="0"/>
          <p:nvPr/>
        </p:nvPicPr>
        <p:blipFill>
          <a:blip r:embed="rId3">
            <a:alphaModFix/>
          </a:blip>
          <a:stretch>
            <a:fillRect/>
          </a:stretch>
        </p:blipFill>
        <p:spPr>
          <a:xfrm>
            <a:off x="3461050" y="1861675"/>
            <a:ext cx="4440525" cy="3105075"/>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1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Add title and Label</a:t>
            </a:r>
            <a:endParaRPr/>
          </a:p>
        </p:txBody>
      </p:sp>
      <p:sp>
        <p:nvSpPr>
          <p:cNvPr id="711" name="Google Shape;711;p120"/>
          <p:cNvSpPr txBox="1"/>
          <p:nvPr>
            <p:ph idx="1" type="body"/>
          </p:nvPr>
        </p:nvSpPr>
        <p:spPr>
          <a:xfrm>
            <a:off x="311700" y="13014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plt.title('Person age Diagram..')</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plt.xlabel('Name')</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plt.ylabel('Weight')</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plt.show()</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pic>
        <p:nvPicPr>
          <p:cNvPr id="712" name="Google Shape;712;p120"/>
          <p:cNvPicPr preferRelativeResize="0"/>
          <p:nvPr/>
        </p:nvPicPr>
        <p:blipFill>
          <a:blip r:embed="rId3">
            <a:alphaModFix/>
          </a:blip>
          <a:stretch>
            <a:fillRect/>
          </a:stretch>
        </p:blipFill>
        <p:spPr>
          <a:xfrm>
            <a:off x="2894950" y="1631525"/>
            <a:ext cx="4737800" cy="335400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Multiple plot and adding legends</a:t>
            </a:r>
            <a:endParaRPr/>
          </a:p>
        </p:txBody>
      </p:sp>
      <p:sp>
        <p:nvSpPr>
          <p:cNvPr id="718" name="Google Shape;718;p121"/>
          <p:cNvSpPr txBox="1"/>
          <p:nvPr>
            <p:ph idx="1" type="body"/>
          </p:nvPr>
        </p:nvSpPr>
        <p:spPr>
          <a:xfrm>
            <a:off x="311700" y="1225225"/>
            <a:ext cx="8520600" cy="372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x_val=['shyam','</a:t>
            </a:r>
            <a:r>
              <a:rPr lang="de-CH"/>
              <a:t>Ashwin</a:t>
            </a:r>
            <a:r>
              <a:rPr lang="de-CH"/>
              <a:t>','Praveen','anjana','jubil','shibin']</a:t>
            </a:r>
            <a:endParaRPr/>
          </a:p>
          <a:p>
            <a:pPr indent="-342900" lvl="0" marL="457200" rtl="0" algn="l">
              <a:spcBef>
                <a:spcPts val="0"/>
              </a:spcBef>
              <a:spcAft>
                <a:spcPts val="0"/>
              </a:spcAft>
              <a:buSzPts val="1800"/>
              <a:buChar char="●"/>
            </a:pPr>
            <a:r>
              <a:rPr lang="de-CH"/>
              <a:t>y_value=[86,75,76,74,72,85]</a:t>
            </a:r>
            <a:endParaRPr/>
          </a:p>
          <a:p>
            <a:pPr indent="-342900" lvl="0" marL="457200" rtl="0" algn="l">
              <a:spcBef>
                <a:spcPts val="0"/>
              </a:spcBef>
              <a:spcAft>
                <a:spcPts val="0"/>
              </a:spcAft>
              <a:buSzPts val="1800"/>
              <a:buChar char="●"/>
            </a:pPr>
            <a:r>
              <a:rPr lang="de-CH"/>
              <a:t>plt.plot(x_val,y_value)</a:t>
            </a:r>
            <a:endParaRPr/>
          </a:p>
          <a:p>
            <a:pPr indent="-342900" lvl="0" marL="457200" rtl="0" algn="l">
              <a:spcBef>
                <a:spcPts val="0"/>
              </a:spcBef>
              <a:spcAft>
                <a:spcPts val="0"/>
              </a:spcAft>
              <a:buSzPts val="1800"/>
              <a:buChar char="●"/>
            </a:pPr>
            <a:r>
              <a:rPr lang="de-CH"/>
              <a:t>y_value_2=[75,75,80,65,70,78]</a:t>
            </a:r>
            <a:endParaRPr/>
          </a:p>
          <a:p>
            <a:pPr indent="-342900" lvl="0" marL="457200" rtl="0" algn="l">
              <a:spcBef>
                <a:spcPts val="0"/>
              </a:spcBef>
              <a:spcAft>
                <a:spcPts val="0"/>
              </a:spcAft>
              <a:buSzPts val="1800"/>
              <a:buChar char="●"/>
            </a:pPr>
            <a:r>
              <a:rPr lang="de-CH"/>
              <a:t>plt.plot(x_val,y_value_2)</a:t>
            </a:r>
            <a:endParaRPr/>
          </a:p>
          <a:p>
            <a:pPr indent="-342900" lvl="0" marL="457200" rtl="0" algn="l">
              <a:spcBef>
                <a:spcPts val="0"/>
              </a:spcBef>
              <a:spcAft>
                <a:spcPts val="0"/>
              </a:spcAft>
              <a:buSzPts val="1800"/>
              <a:buChar char="●"/>
            </a:pPr>
            <a:r>
              <a:rPr lang="de-CH"/>
              <a:t>plt.title('Person age Diagram..')</a:t>
            </a:r>
            <a:endParaRPr/>
          </a:p>
          <a:p>
            <a:pPr indent="-342900" lvl="0" marL="457200" rtl="0" algn="l">
              <a:spcBef>
                <a:spcPts val="0"/>
              </a:spcBef>
              <a:spcAft>
                <a:spcPts val="0"/>
              </a:spcAft>
              <a:buSzPts val="1800"/>
              <a:buChar char="●"/>
            </a:pPr>
            <a:r>
              <a:rPr lang="de-CH"/>
              <a:t>plt.xlabel('Name')</a:t>
            </a:r>
            <a:endParaRPr/>
          </a:p>
          <a:p>
            <a:pPr indent="-342900" lvl="0" marL="457200" rtl="0" algn="l">
              <a:spcBef>
                <a:spcPts val="0"/>
              </a:spcBef>
              <a:spcAft>
                <a:spcPts val="0"/>
              </a:spcAft>
              <a:buSzPts val="1800"/>
              <a:buChar char="●"/>
            </a:pPr>
            <a:r>
              <a:rPr lang="de-CH"/>
              <a:t>plt.ylabel('Weight')</a:t>
            </a:r>
            <a:endParaRPr/>
          </a:p>
          <a:p>
            <a:pPr indent="-342900" lvl="0" marL="457200" rtl="0" algn="l">
              <a:spcBef>
                <a:spcPts val="0"/>
              </a:spcBef>
              <a:spcAft>
                <a:spcPts val="0"/>
              </a:spcAft>
              <a:buSzPts val="1800"/>
              <a:buChar char="●"/>
            </a:pPr>
            <a:r>
              <a:rPr lang="de-CH"/>
              <a:t>plt.legend(['current weight','needed weight'])</a:t>
            </a:r>
            <a:endParaRPr/>
          </a:p>
          <a:p>
            <a:pPr indent="-342900" lvl="0" marL="457200" rtl="0" algn="l">
              <a:spcBef>
                <a:spcPts val="0"/>
              </a:spcBef>
              <a:spcAft>
                <a:spcPts val="0"/>
              </a:spcAft>
              <a:buSzPts val="1800"/>
              <a:buChar char="●"/>
            </a:pPr>
            <a:r>
              <a:rPr lang="de-CH"/>
              <a:t>plt.show()</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DATA </a:t>
            </a:r>
            <a:r>
              <a:rPr lang="de-CH"/>
              <a:t>ACQUISITION</a:t>
            </a:r>
            <a:r>
              <a:rPr lang="de-CH"/>
              <a:t>..</a:t>
            </a:r>
            <a:endParaRPr/>
          </a:p>
        </p:txBody>
      </p:sp>
      <p:sp>
        <p:nvSpPr>
          <p:cNvPr id="129" name="Google Shape;129;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As you know data comes from multiple sources ..with multiple formats </a:t>
            </a:r>
            <a:endParaRPr/>
          </a:p>
          <a:p>
            <a:pPr indent="-342900" lvl="0" marL="457200" rtl="0" algn="l">
              <a:spcBef>
                <a:spcPts val="0"/>
              </a:spcBef>
              <a:spcAft>
                <a:spcPts val="0"/>
              </a:spcAft>
              <a:buSzPts val="1800"/>
              <a:buChar char="●"/>
            </a:pPr>
            <a:r>
              <a:rPr lang="de-CH"/>
              <a:t>We integrate all this data and store in one place that is called Data warehouse </a:t>
            </a:r>
            <a:endParaRPr/>
          </a:p>
          <a:p>
            <a:pPr indent="-342900" lvl="0" marL="457200" rtl="0" algn="l">
              <a:spcBef>
                <a:spcPts val="0"/>
              </a:spcBef>
              <a:spcAft>
                <a:spcPts val="0"/>
              </a:spcAft>
              <a:buSzPts val="1800"/>
              <a:buChar char="●"/>
            </a:pPr>
            <a:r>
              <a:rPr lang="de-CH"/>
              <a:t>And from this integrated data we will select particular section to start Data Science That is called TARGET</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1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continues..</a:t>
            </a:r>
            <a:endParaRPr/>
          </a:p>
        </p:txBody>
      </p:sp>
      <p:sp>
        <p:nvSpPr>
          <p:cNvPr id="724" name="Google Shape;724;p122"/>
          <p:cNvSpPr txBox="1"/>
          <p:nvPr>
            <p:ph idx="1" type="body"/>
          </p:nvPr>
        </p:nvSpPr>
        <p:spPr>
          <a:xfrm>
            <a:off x="311700" y="1225225"/>
            <a:ext cx="74277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25" name="Google Shape;725;p122"/>
          <p:cNvPicPr preferRelativeResize="0"/>
          <p:nvPr/>
        </p:nvPicPr>
        <p:blipFill>
          <a:blip r:embed="rId3">
            <a:alphaModFix/>
          </a:blip>
          <a:stretch>
            <a:fillRect/>
          </a:stretch>
        </p:blipFill>
        <p:spPr>
          <a:xfrm>
            <a:off x="-358425" y="844450"/>
            <a:ext cx="6592300" cy="429905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Same can be done in this way as well..</a:t>
            </a:r>
            <a:endParaRPr/>
          </a:p>
        </p:txBody>
      </p:sp>
      <p:sp>
        <p:nvSpPr>
          <p:cNvPr id="731" name="Google Shape;731;p123"/>
          <p:cNvSpPr txBox="1"/>
          <p:nvPr>
            <p:ph idx="1" type="body"/>
          </p:nvPr>
        </p:nvSpPr>
        <p:spPr>
          <a:xfrm>
            <a:off x="311700" y="1225225"/>
            <a:ext cx="8520600" cy="365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x_val=['shyam','</a:t>
            </a:r>
            <a:r>
              <a:rPr lang="de-CH"/>
              <a:t>Ashwin</a:t>
            </a:r>
            <a:r>
              <a:rPr lang="de-CH"/>
              <a:t>','Praveen','anjana','jubil','shibin']</a:t>
            </a:r>
            <a:endParaRPr/>
          </a:p>
          <a:p>
            <a:pPr indent="-342900" lvl="0" marL="457200" rtl="0" algn="l">
              <a:spcBef>
                <a:spcPts val="0"/>
              </a:spcBef>
              <a:spcAft>
                <a:spcPts val="0"/>
              </a:spcAft>
              <a:buSzPts val="1800"/>
              <a:buChar char="●"/>
            </a:pPr>
            <a:r>
              <a:rPr lang="de-CH"/>
              <a:t>y_value=[86,75,76,74,72,85]</a:t>
            </a:r>
            <a:endParaRPr/>
          </a:p>
          <a:p>
            <a:pPr indent="-342900" lvl="0" marL="457200" rtl="0" algn="l">
              <a:spcBef>
                <a:spcPts val="0"/>
              </a:spcBef>
              <a:spcAft>
                <a:spcPts val="0"/>
              </a:spcAft>
              <a:buSzPts val="1800"/>
              <a:buChar char="●"/>
            </a:pPr>
            <a:r>
              <a:rPr lang="de-CH"/>
              <a:t>plt.plot(x_val,y_value,label='current weight')</a:t>
            </a:r>
            <a:endParaRPr/>
          </a:p>
          <a:p>
            <a:pPr indent="-342900" lvl="0" marL="457200" rtl="0" algn="l">
              <a:spcBef>
                <a:spcPts val="0"/>
              </a:spcBef>
              <a:spcAft>
                <a:spcPts val="0"/>
              </a:spcAft>
              <a:buSzPts val="1800"/>
              <a:buChar char="●"/>
            </a:pPr>
            <a:r>
              <a:rPr lang="de-CH"/>
              <a:t>y_value_2=[75,75,80,65,70,78]</a:t>
            </a:r>
            <a:endParaRPr/>
          </a:p>
          <a:p>
            <a:pPr indent="-342900" lvl="0" marL="457200" rtl="0" algn="l">
              <a:spcBef>
                <a:spcPts val="0"/>
              </a:spcBef>
              <a:spcAft>
                <a:spcPts val="0"/>
              </a:spcAft>
              <a:buSzPts val="1800"/>
              <a:buChar char="●"/>
            </a:pPr>
            <a:r>
              <a:rPr lang="de-CH"/>
              <a:t>plt.plot(x_val,y_value_2,label='weight needed')</a:t>
            </a:r>
            <a:endParaRPr/>
          </a:p>
          <a:p>
            <a:pPr indent="-342900" lvl="0" marL="457200" rtl="0" algn="l">
              <a:spcBef>
                <a:spcPts val="0"/>
              </a:spcBef>
              <a:spcAft>
                <a:spcPts val="0"/>
              </a:spcAft>
              <a:buSzPts val="1800"/>
              <a:buChar char="●"/>
            </a:pPr>
            <a:r>
              <a:rPr lang="de-CH"/>
              <a:t>plt.title('Person age Diagram..')</a:t>
            </a:r>
            <a:endParaRPr/>
          </a:p>
          <a:p>
            <a:pPr indent="-342900" lvl="0" marL="457200" rtl="0" algn="l">
              <a:spcBef>
                <a:spcPts val="0"/>
              </a:spcBef>
              <a:spcAft>
                <a:spcPts val="0"/>
              </a:spcAft>
              <a:buSzPts val="1800"/>
              <a:buChar char="●"/>
            </a:pPr>
            <a:r>
              <a:rPr lang="de-CH"/>
              <a:t>plt.xlabel('Name')</a:t>
            </a:r>
            <a:endParaRPr/>
          </a:p>
          <a:p>
            <a:pPr indent="-342900" lvl="0" marL="457200" rtl="0" algn="l">
              <a:spcBef>
                <a:spcPts val="0"/>
              </a:spcBef>
              <a:spcAft>
                <a:spcPts val="0"/>
              </a:spcAft>
              <a:buSzPts val="1800"/>
              <a:buChar char="●"/>
            </a:pPr>
            <a:r>
              <a:rPr lang="de-CH"/>
              <a:t>plt.ylabel('Weight')</a:t>
            </a:r>
            <a:endParaRPr/>
          </a:p>
          <a:p>
            <a:pPr indent="-342900" lvl="0" marL="457200" rtl="0" algn="l">
              <a:spcBef>
                <a:spcPts val="0"/>
              </a:spcBef>
              <a:spcAft>
                <a:spcPts val="0"/>
              </a:spcAft>
              <a:buSzPts val="1800"/>
              <a:buChar char="●"/>
            </a:pPr>
            <a:r>
              <a:rPr lang="de-CH"/>
              <a:t>plt.legend()</a:t>
            </a:r>
            <a:endParaRPr/>
          </a:p>
          <a:p>
            <a:pPr indent="-342900" lvl="0" marL="457200" rtl="0" algn="l">
              <a:spcBef>
                <a:spcPts val="0"/>
              </a:spcBef>
              <a:spcAft>
                <a:spcPts val="0"/>
              </a:spcAft>
              <a:buSzPts val="1800"/>
              <a:buChar char="●"/>
            </a:pPr>
            <a:r>
              <a:rPr lang="de-CH"/>
              <a:t>plt.show()</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color,linestyle,marker</a:t>
            </a:r>
            <a:endParaRPr/>
          </a:p>
        </p:txBody>
      </p:sp>
      <p:sp>
        <p:nvSpPr>
          <p:cNvPr id="737" name="Google Shape;737;p1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de-CH" sz="1600"/>
              <a:t>x_val=['shyam','</a:t>
            </a:r>
            <a:r>
              <a:rPr lang="de-CH" sz="1600"/>
              <a:t>Ashwin</a:t>
            </a:r>
            <a:r>
              <a:rPr lang="de-CH" sz="1600"/>
              <a:t>','Praveen','anjana','jubil','shibin']</a:t>
            </a:r>
            <a:endParaRPr sz="1600"/>
          </a:p>
          <a:p>
            <a:pPr indent="-330200" lvl="0" marL="457200" rtl="0" algn="l">
              <a:spcBef>
                <a:spcPts val="0"/>
              </a:spcBef>
              <a:spcAft>
                <a:spcPts val="0"/>
              </a:spcAft>
              <a:buSzPts val="1600"/>
              <a:buChar char="●"/>
            </a:pPr>
            <a:r>
              <a:rPr lang="de-CH" sz="1600"/>
              <a:t>y_value=[86,75,76,74,72,85]</a:t>
            </a:r>
            <a:endParaRPr sz="1600"/>
          </a:p>
          <a:p>
            <a:pPr indent="-330200" lvl="0" marL="457200" rtl="0" algn="l">
              <a:spcBef>
                <a:spcPts val="0"/>
              </a:spcBef>
              <a:spcAft>
                <a:spcPts val="0"/>
              </a:spcAft>
              <a:buSzPts val="1600"/>
              <a:buChar char="●"/>
            </a:pPr>
            <a:r>
              <a:rPr lang="de-CH" sz="1600"/>
              <a:t>plt.plot(x_val,y_value,label='current weight',c='orange',linestyle='-',marker='p')</a:t>
            </a:r>
            <a:endParaRPr sz="1600"/>
          </a:p>
          <a:p>
            <a:pPr indent="-330200" lvl="0" marL="457200" rtl="0" algn="l">
              <a:spcBef>
                <a:spcPts val="0"/>
              </a:spcBef>
              <a:spcAft>
                <a:spcPts val="0"/>
              </a:spcAft>
              <a:buSzPts val="1600"/>
              <a:buChar char="●"/>
            </a:pPr>
            <a:r>
              <a:rPr lang="de-CH" sz="1600"/>
              <a:t>y_value_2=[75,75,80,65,70,78]</a:t>
            </a:r>
            <a:endParaRPr sz="1600"/>
          </a:p>
          <a:p>
            <a:pPr indent="-330200" lvl="0" marL="457200" rtl="0" algn="l">
              <a:spcBef>
                <a:spcPts val="0"/>
              </a:spcBef>
              <a:spcAft>
                <a:spcPts val="0"/>
              </a:spcAft>
              <a:buSzPts val="1600"/>
              <a:buChar char="●"/>
            </a:pPr>
            <a:r>
              <a:rPr lang="de-CH" sz="1600"/>
              <a:t>plt.plot(x_val,y_value_2,label='weight needed',color='red',linestyle='--',marker='s')</a:t>
            </a:r>
            <a:endParaRPr sz="1600"/>
          </a:p>
          <a:p>
            <a:pPr indent="-330200" lvl="0" marL="457200" rtl="0" algn="l">
              <a:spcBef>
                <a:spcPts val="0"/>
              </a:spcBef>
              <a:spcAft>
                <a:spcPts val="0"/>
              </a:spcAft>
              <a:buSzPts val="1600"/>
              <a:buChar char="●"/>
            </a:pPr>
            <a:r>
              <a:rPr lang="de-CH" sz="1600"/>
              <a:t>plt.title('Person age Diagram..')</a:t>
            </a:r>
            <a:endParaRPr sz="1600"/>
          </a:p>
          <a:p>
            <a:pPr indent="-330200" lvl="0" marL="457200" rtl="0" algn="l">
              <a:spcBef>
                <a:spcPts val="0"/>
              </a:spcBef>
              <a:spcAft>
                <a:spcPts val="0"/>
              </a:spcAft>
              <a:buSzPts val="1600"/>
              <a:buChar char="●"/>
            </a:pPr>
            <a:r>
              <a:rPr lang="de-CH" sz="1600"/>
              <a:t>plt.xlabel('Name')</a:t>
            </a:r>
            <a:endParaRPr sz="1600"/>
          </a:p>
          <a:p>
            <a:pPr indent="-330200" lvl="0" marL="457200" rtl="0" algn="l">
              <a:spcBef>
                <a:spcPts val="0"/>
              </a:spcBef>
              <a:spcAft>
                <a:spcPts val="0"/>
              </a:spcAft>
              <a:buSzPts val="1600"/>
              <a:buChar char="●"/>
            </a:pPr>
            <a:r>
              <a:rPr lang="de-CH" sz="1600"/>
              <a:t>plt.ylabel('Weight')</a:t>
            </a:r>
            <a:endParaRPr sz="1600"/>
          </a:p>
          <a:p>
            <a:pPr indent="-330200" lvl="0" marL="457200" rtl="0" algn="l">
              <a:spcBef>
                <a:spcPts val="0"/>
              </a:spcBef>
              <a:spcAft>
                <a:spcPts val="0"/>
              </a:spcAft>
              <a:buSzPts val="1600"/>
              <a:buChar char="●"/>
            </a:pPr>
            <a:r>
              <a:rPr lang="de-CH" sz="1600"/>
              <a:t>plt.legend()</a:t>
            </a:r>
            <a:endParaRPr sz="1600"/>
          </a:p>
          <a:p>
            <a:pPr indent="-330200" lvl="0" marL="457200" rtl="0" algn="l">
              <a:spcBef>
                <a:spcPts val="0"/>
              </a:spcBef>
              <a:spcAft>
                <a:spcPts val="0"/>
              </a:spcAft>
              <a:buSzPts val="1600"/>
              <a:buChar char="●"/>
            </a:pPr>
            <a:r>
              <a:rPr lang="de-CH" sz="1600"/>
              <a:t>plt.show()</a:t>
            </a:r>
            <a:endParaRPr sz="1600"/>
          </a:p>
          <a:p>
            <a:pPr indent="0" lvl="0" marL="0" rtl="0" algn="l">
              <a:spcBef>
                <a:spcPts val="1600"/>
              </a:spcBef>
              <a:spcAft>
                <a:spcPts val="1600"/>
              </a:spcAft>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output..</a:t>
            </a:r>
            <a:endParaRPr/>
          </a:p>
        </p:txBody>
      </p:sp>
      <p:sp>
        <p:nvSpPr>
          <p:cNvPr id="743" name="Google Shape;743;p1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44" name="Google Shape;744;p125"/>
          <p:cNvPicPr preferRelativeResize="0"/>
          <p:nvPr/>
        </p:nvPicPr>
        <p:blipFill>
          <a:blip r:embed="rId3">
            <a:alphaModFix/>
          </a:blip>
          <a:stretch>
            <a:fillRect/>
          </a:stretch>
        </p:blipFill>
        <p:spPr>
          <a:xfrm>
            <a:off x="-351975" y="936250"/>
            <a:ext cx="6609950" cy="420725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Same using format String..</a:t>
            </a:r>
            <a:endParaRPr/>
          </a:p>
        </p:txBody>
      </p:sp>
      <p:sp>
        <p:nvSpPr>
          <p:cNvPr id="750" name="Google Shape;750;p126"/>
          <p:cNvSpPr txBox="1"/>
          <p:nvPr>
            <p:ph idx="1" type="body"/>
          </p:nvPr>
        </p:nvSpPr>
        <p:spPr>
          <a:xfrm>
            <a:off x="311700" y="1225225"/>
            <a:ext cx="8520600" cy="382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Format String</a:t>
            </a:r>
            <a:br>
              <a:rPr lang="de-CH"/>
            </a:br>
            <a:r>
              <a:rPr lang="de-CH">
                <a:solidFill>
                  <a:srgbClr val="0000FF"/>
                </a:solidFill>
                <a:highlight>
                  <a:srgbClr val="F7F7F7"/>
                </a:highlight>
                <a:latin typeface="Spectral"/>
                <a:ea typeface="Spectral"/>
                <a:cs typeface="Spectral"/>
                <a:sym typeface="Spectral"/>
              </a:rPr>
              <a:t>fmt = '[marker][line][color]'</a:t>
            </a:r>
            <a:br>
              <a:rPr lang="de-CH">
                <a:solidFill>
                  <a:srgbClr val="0000FF"/>
                </a:solidFill>
                <a:highlight>
                  <a:srgbClr val="F7F7F7"/>
                </a:highlight>
                <a:latin typeface="Spectral"/>
                <a:ea typeface="Spectral"/>
                <a:cs typeface="Spectral"/>
                <a:sym typeface="Spectral"/>
              </a:rPr>
            </a:br>
            <a:r>
              <a:rPr lang="de-CH">
                <a:solidFill>
                  <a:srgbClr val="0000FF"/>
                </a:solidFill>
                <a:highlight>
                  <a:srgbClr val="F7F7F7"/>
                </a:highlight>
                <a:latin typeface="Spectral"/>
                <a:ea typeface="Spectral"/>
                <a:cs typeface="Spectral"/>
                <a:sym typeface="Spectral"/>
              </a:rPr>
              <a:t>fmt=’s--b’</a:t>
            </a:r>
            <a:endParaRPr>
              <a:solidFill>
                <a:srgbClr val="0000FF"/>
              </a:solidFill>
              <a:highlight>
                <a:srgbClr val="F7F7F7"/>
              </a:highlight>
              <a:latin typeface="Spectral"/>
              <a:ea typeface="Spectral"/>
              <a:cs typeface="Spectral"/>
              <a:sym typeface="Spectral"/>
            </a:endParaRPr>
          </a:p>
          <a:p>
            <a:pPr indent="-330200" lvl="1" marL="914400" rtl="0" algn="l">
              <a:spcBef>
                <a:spcPts val="0"/>
              </a:spcBef>
              <a:spcAft>
                <a:spcPts val="0"/>
              </a:spcAft>
              <a:buClr>
                <a:srgbClr val="0000FF"/>
              </a:buClr>
              <a:buSzPts val="1600"/>
              <a:buFont typeface="Spectral"/>
              <a:buChar char="○"/>
            </a:pPr>
            <a:r>
              <a:rPr lang="de-CH" sz="1600">
                <a:solidFill>
                  <a:srgbClr val="0000FF"/>
                </a:solidFill>
                <a:latin typeface="Spectral"/>
                <a:ea typeface="Spectral"/>
                <a:cs typeface="Spectral"/>
                <a:sym typeface="Spectral"/>
              </a:rPr>
              <a:t>x_val=['shyam','</a:t>
            </a:r>
            <a:r>
              <a:rPr lang="de-CH" sz="1600">
                <a:solidFill>
                  <a:srgbClr val="0000FF"/>
                </a:solidFill>
                <a:latin typeface="Spectral"/>
                <a:ea typeface="Spectral"/>
                <a:cs typeface="Spectral"/>
                <a:sym typeface="Spectral"/>
              </a:rPr>
              <a:t>Ashwin</a:t>
            </a:r>
            <a:r>
              <a:rPr lang="de-CH" sz="1600">
                <a:solidFill>
                  <a:srgbClr val="0000FF"/>
                </a:solidFill>
                <a:latin typeface="Spectral"/>
                <a:ea typeface="Spectral"/>
                <a:cs typeface="Spectral"/>
                <a:sym typeface="Spectral"/>
              </a:rPr>
              <a:t>','Praveen','anjana','jubil','shibin']</a:t>
            </a:r>
            <a:endParaRPr sz="1600">
              <a:solidFill>
                <a:srgbClr val="0000FF"/>
              </a:solidFill>
              <a:latin typeface="Spectral"/>
              <a:ea typeface="Spectral"/>
              <a:cs typeface="Spectral"/>
              <a:sym typeface="Spectral"/>
            </a:endParaRPr>
          </a:p>
          <a:p>
            <a:pPr indent="-330200" lvl="1" marL="914400" rtl="0" algn="l">
              <a:spcBef>
                <a:spcPts val="0"/>
              </a:spcBef>
              <a:spcAft>
                <a:spcPts val="0"/>
              </a:spcAft>
              <a:buClr>
                <a:srgbClr val="0000FF"/>
              </a:buClr>
              <a:buSzPts val="1600"/>
              <a:buFont typeface="Spectral"/>
              <a:buChar char="○"/>
            </a:pPr>
            <a:r>
              <a:rPr lang="de-CH" sz="1600">
                <a:solidFill>
                  <a:srgbClr val="0000FF"/>
                </a:solidFill>
                <a:latin typeface="Spectral"/>
                <a:ea typeface="Spectral"/>
                <a:cs typeface="Spectral"/>
                <a:sym typeface="Spectral"/>
              </a:rPr>
              <a:t>y_value=[86,75,76,74,72,85]</a:t>
            </a:r>
            <a:endParaRPr sz="1600">
              <a:solidFill>
                <a:srgbClr val="0000FF"/>
              </a:solidFill>
              <a:latin typeface="Spectral"/>
              <a:ea typeface="Spectral"/>
              <a:cs typeface="Spectral"/>
              <a:sym typeface="Spectral"/>
            </a:endParaRPr>
          </a:p>
          <a:p>
            <a:pPr indent="-330200" lvl="1" marL="914400" rtl="0" algn="l">
              <a:spcBef>
                <a:spcPts val="0"/>
              </a:spcBef>
              <a:spcAft>
                <a:spcPts val="0"/>
              </a:spcAft>
              <a:buClr>
                <a:srgbClr val="0000FF"/>
              </a:buClr>
              <a:buSzPts val="1600"/>
              <a:buFont typeface="Spectral"/>
              <a:buChar char="○"/>
            </a:pPr>
            <a:r>
              <a:rPr lang="de-CH" sz="1600">
                <a:solidFill>
                  <a:srgbClr val="0000FF"/>
                </a:solidFill>
                <a:latin typeface="Spectral"/>
                <a:ea typeface="Spectral"/>
                <a:cs typeface="Spectral"/>
                <a:sym typeface="Spectral"/>
              </a:rPr>
              <a:t>plt.plot(x_val,y_value,'s--b',label='current weight',)</a:t>
            </a:r>
            <a:endParaRPr sz="1600">
              <a:solidFill>
                <a:srgbClr val="0000FF"/>
              </a:solidFill>
              <a:latin typeface="Spectral"/>
              <a:ea typeface="Spectral"/>
              <a:cs typeface="Spectral"/>
              <a:sym typeface="Spectral"/>
            </a:endParaRPr>
          </a:p>
          <a:p>
            <a:pPr indent="-330200" lvl="1" marL="914400" rtl="0" algn="l">
              <a:spcBef>
                <a:spcPts val="0"/>
              </a:spcBef>
              <a:spcAft>
                <a:spcPts val="0"/>
              </a:spcAft>
              <a:buClr>
                <a:srgbClr val="0000FF"/>
              </a:buClr>
              <a:buSzPts val="1600"/>
              <a:buFont typeface="Spectral"/>
              <a:buChar char="○"/>
            </a:pPr>
            <a:r>
              <a:rPr lang="de-CH" sz="1600">
                <a:solidFill>
                  <a:srgbClr val="0000FF"/>
                </a:solidFill>
                <a:latin typeface="Spectral"/>
                <a:ea typeface="Spectral"/>
                <a:cs typeface="Spectral"/>
                <a:sym typeface="Spectral"/>
              </a:rPr>
              <a:t>y_value_2=[75,75,80,65,70,78]</a:t>
            </a:r>
            <a:endParaRPr sz="1600">
              <a:solidFill>
                <a:srgbClr val="0000FF"/>
              </a:solidFill>
              <a:latin typeface="Spectral"/>
              <a:ea typeface="Spectral"/>
              <a:cs typeface="Spectral"/>
              <a:sym typeface="Spectral"/>
            </a:endParaRPr>
          </a:p>
          <a:p>
            <a:pPr indent="-330200" lvl="1" marL="914400" rtl="0" algn="l">
              <a:spcBef>
                <a:spcPts val="0"/>
              </a:spcBef>
              <a:spcAft>
                <a:spcPts val="0"/>
              </a:spcAft>
              <a:buClr>
                <a:srgbClr val="0000FF"/>
              </a:buClr>
              <a:buSzPts val="1600"/>
              <a:buFont typeface="Spectral"/>
              <a:buChar char="○"/>
            </a:pPr>
            <a:r>
              <a:rPr lang="de-CH" sz="1600">
                <a:solidFill>
                  <a:srgbClr val="0000FF"/>
                </a:solidFill>
                <a:latin typeface="Spectral"/>
                <a:ea typeface="Spectral"/>
                <a:cs typeface="Spectral"/>
                <a:sym typeface="Spectral"/>
              </a:rPr>
              <a:t>plt.plot(x_val,y_value_2,label='weight needed',color='red',linestyle='--',marker='s')</a:t>
            </a:r>
            <a:endParaRPr sz="1600">
              <a:solidFill>
                <a:srgbClr val="0000FF"/>
              </a:solidFill>
              <a:latin typeface="Spectral"/>
              <a:ea typeface="Spectral"/>
              <a:cs typeface="Spectral"/>
              <a:sym typeface="Spectral"/>
            </a:endParaRPr>
          </a:p>
          <a:p>
            <a:pPr indent="-330200" lvl="1" marL="914400" rtl="0" algn="l">
              <a:spcBef>
                <a:spcPts val="0"/>
              </a:spcBef>
              <a:spcAft>
                <a:spcPts val="0"/>
              </a:spcAft>
              <a:buClr>
                <a:srgbClr val="0000FF"/>
              </a:buClr>
              <a:buSzPts val="1600"/>
              <a:buFont typeface="Spectral"/>
              <a:buChar char="○"/>
            </a:pPr>
            <a:r>
              <a:rPr lang="de-CH" sz="1600">
                <a:solidFill>
                  <a:srgbClr val="0000FF"/>
                </a:solidFill>
                <a:latin typeface="Spectral"/>
                <a:ea typeface="Spectral"/>
                <a:cs typeface="Spectral"/>
                <a:sym typeface="Spectral"/>
              </a:rPr>
              <a:t>plt.title('Person age Diagram..')</a:t>
            </a:r>
            <a:endParaRPr sz="1600">
              <a:solidFill>
                <a:srgbClr val="0000FF"/>
              </a:solidFill>
              <a:latin typeface="Spectral"/>
              <a:ea typeface="Spectral"/>
              <a:cs typeface="Spectral"/>
              <a:sym typeface="Spectral"/>
            </a:endParaRPr>
          </a:p>
          <a:p>
            <a:pPr indent="-330200" lvl="1" marL="914400" rtl="0" algn="l">
              <a:spcBef>
                <a:spcPts val="0"/>
              </a:spcBef>
              <a:spcAft>
                <a:spcPts val="0"/>
              </a:spcAft>
              <a:buClr>
                <a:srgbClr val="0000FF"/>
              </a:buClr>
              <a:buSzPts val="1600"/>
              <a:buFont typeface="Spectral"/>
              <a:buChar char="○"/>
            </a:pPr>
            <a:r>
              <a:rPr lang="de-CH" sz="1600">
                <a:solidFill>
                  <a:srgbClr val="0000FF"/>
                </a:solidFill>
                <a:latin typeface="Spectral"/>
                <a:ea typeface="Spectral"/>
                <a:cs typeface="Spectral"/>
                <a:sym typeface="Spectral"/>
              </a:rPr>
              <a:t>plt.xlabel('Name')</a:t>
            </a:r>
            <a:endParaRPr sz="1600">
              <a:solidFill>
                <a:srgbClr val="0000FF"/>
              </a:solidFill>
              <a:latin typeface="Spectral"/>
              <a:ea typeface="Spectral"/>
              <a:cs typeface="Spectral"/>
              <a:sym typeface="Spectral"/>
            </a:endParaRPr>
          </a:p>
          <a:p>
            <a:pPr indent="-330200" lvl="1" marL="914400" rtl="0" algn="l">
              <a:spcBef>
                <a:spcPts val="0"/>
              </a:spcBef>
              <a:spcAft>
                <a:spcPts val="0"/>
              </a:spcAft>
              <a:buClr>
                <a:srgbClr val="0000FF"/>
              </a:buClr>
              <a:buSzPts val="1600"/>
              <a:buFont typeface="Spectral"/>
              <a:buChar char="○"/>
            </a:pPr>
            <a:r>
              <a:rPr lang="de-CH" sz="1600">
                <a:solidFill>
                  <a:srgbClr val="0000FF"/>
                </a:solidFill>
                <a:latin typeface="Spectral"/>
                <a:ea typeface="Spectral"/>
                <a:cs typeface="Spectral"/>
                <a:sym typeface="Spectral"/>
              </a:rPr>
              <a:t>plt.ylabel('Weight')</a:t>
            </a:r>
            <a:endParaRPr sz="1600">
              <a:solidFill>
                <a:srgbClr val="0000FF"/>
              </a:solidFill>
              <a:latin typeface="Spectral"/>
              <a:ea typeface="Spectral"/>
              <a:cs typeface="Spectral"/>
              <a:sym typeface="Spectral"/>
            </a:endParaRPr>
          </a:p>
          <a:p>
            <a:pPr indent="-330200" lvl="1" marL="914400" rtl="0" algn="l">
              <a:spcBef>
                <a:spcPts val="0"/>
              </a:spcBef>
              <a:spcAft>
                <a:spcPts val="0"/>
              </a:spcAft>
              <a:buClr>
                <a:srgbClr val="0000FF"/>
              </a:buClr>
              <a:buSzPts val="1600"/>
              <a:buFont typeface="Spectral"/>
              <a:buChar char="○"/>
            </a:pPr>
            <a:r>
              <a:rPr lang="de-CH" sz="1600">
                <a:solidFill>
                  <a:srgbClr val="0000FF"/>
                </a:solidFill>
                <a:latin typeface="Spectral"/>
                <a:ea typeface="Spectral"/>
                <a:cs typeface="Spectral"/>
                <a:sym typeface="Spectral"/>
              </a:rPr>
              <a:t>plt.legend()</a:t>
            </a:r>
            <a:endParaRPr sz="1600">
              <a:solidFill>
                <a:srgbClr val="0000FF"/>
              </a:solidFill>
              <a:latin typeface="Spectral"/>
              <a:ea typeface="Spectral"/>
              <a:cs typeface="Spectral"/>
              <a:sym typeface="Spectral"/>
            </a:endParaRPr>
          </a:p>
          <a:p>
            <a:pPr indent="-330200" lvl="1" marL="914400" rtl="0" algn="l">
              <a:spcBef>
                <a:spcPts val="0"/>
              </a:spcBef>
              <a:spcAft>
                <a:spcPts val="0"/>
              </a:spcAft>
              <a:buClr>
                <a:srgbClr val="0000FF"/>
              </a:buClr>
              <a:buSzPts val="1600"/>
              <a:buFont typeface="Spectral"/>
              <a:buChar char="○"/>
            </a:pPr>
            <a:r>
              <a:rPr lang="de-CH" sz="1600">
                <a:solidFill>
                  <a:srgbClr val="0000FF"/>
                </a:solidFill>
                <a:latin typeface="Spectral"/>
                <a:ea typeface="Spectral"/>
                <a:cs typeface="Spectral"/>
                <a:sym typeface="Spectral"/>
              </a:rPr>
              <a:t>plt.show()</a:t>
            </a:r>
            <a:endParaRPr sz="1600">
              <a:solidFill>
                <a:srgbClr val="0000FF"/>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1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Color code and Increase line wi</a:t>
            </a:r>
            <a:r>
              <a:rPr lang="de-CH"/>
              <a:t>dth..</a:t>
            </a:r>
            <a:endParaRPr/>
          </a:p>
        </p:txBody>
      </p:sp>
      <p:sp>
        <p:nvSpPr>
          <p:cNvPr id="756" name="Google Shape;756;p127"/>
          <p:cNvSpPr txBox="1"/>
          <p:nvPr>
            <p:ph idx="1" type="body"/>
          </p:nvPr>
        </p:nvSpPr>
        <p:spPr>
          <a:xfrm>
            <a:off x="311700" y="1225225"/>
            <a:ext cx="8520600" cy="372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x_val=['shyam','</a:t>
            </a:r>
            <a:r>
              <a:rPr lang="de-CH"/>
              <a:t>Ashwin</a:t>
            </a:r>
            <a:r>
              <a:rPr lang="de-CH"/>
              <a:t>','Praveen','anjana','jubil','shibin']</a:t>
            </a:r>
            <a:endParaRPr/>
          </a:p>
          <a:p>
            <a:pPr indent="-342900" lvl="0" marL="457200" rtl="0" algn="l">
              <a:spcBef>
                <a:spcPts val="0"/>
              </a:spcBef>
              <a:spcAft>
                <a:spcPts val="0"/>
              </a:spcAft>
              <a:buSzPts val="1800"/>
              <a:buChar char="●"/>
            </a:pPr>
            <a:r>
              <a:rPr lang="de-CH"/>
              <a:t>y_value=[86,75,76,74,72,85]</a:t>
            </a:r>
            <a:endParaRPr/>
          </a:p>
          <a:p>
            <a:pPr indent="-342900" lvl="0" marL="457200" rtl="0" algn="l">
              <a:spcBef>
                <a:spcPts val="0"/>
              </a:spcBef>
              <a:spcAft>
                <a:spcPts val="0"/>
              </a:spcAft>
              <a:buSzPts val="1800"/>
              <a:buChar char="●"/>
            </a:pPr>
            <a:r>
              <a:rPr lang="de-CH"/>
              <a:t>plt.plot(x_val,y_value,'s--b',label='current weight',)</a:t>
            </a:r>
            <a:endParaRPr/>
          </a:p>
          <a:p>
            <a:pPr indent="-342900" lvl="0" marL="457200" rtl="0" algn="l">
              <a:spcBef>
                <a:spcPts val="0"/>
              </a:spcBef>
              <a:spcAft>
                <a:spcPts val="0"/>
              </a:spcAft>
              <a:buSzPts val="1800"/>
              <a:buChar char="●"/>
            </a:pPr>
            <a:r>
              <a:rPr lang="de-CH"/>
              <a:t>y_value_2=[75,75,80,65,70,78]</a:t>
            </a:r>
            <a:endParaRPr/>
          </a:p>
          <a:p>
            <a:pPr indent="-342900" lvl="0" marL="457200" rtl="0" algn="l">
              <a:spcBef>
                <a:spcPts val="0"/>
              </a:spcBef>
              <a:spcAft>
                <a:spcPts val="0"/>
              </a:spcAft>
              <a:buSzPts val="1800"/>
              <a:buChar char="●"/>
            </a:pPr>
            <a:r>
              <a:rPr lang="de-CH"/>
              <a:t>plt.plot(x_val,y_value_2,label='weight needed',color='#7a834c',linewidth=3,linestyle='--',marker='s')</a:t>
            </a:r>
            <a:endParaRPr/>
          </a:p>
          <a:p>
            <a:pPr indent="-342900" lvl="0" marL="457200" rtl="0" algn="l">
              <a:spcBef>
                <a:spcPts val="0"/>
              </a:spcBef>
              <a:spcAft>
                <a:spcPts val="0"/>
              </a:spcAft>
              <a:buSzPts val="1800"/>
              <a:buChar char="●"/>
            </a:pPr>
            <a:r>
              <a:rPr lang="de-CH"/>
              <a:t>plt.title('Person age Diagram..')</a:t>
            </a:r>
            <a:endParaRPr/>
          </a:p>
          <a:p>
            <a:pPr indent="-342900" lvl="0" marL="457200" rtl="0" algn="l">
              <a:spcBef>
                <a:spcPts val="0"/>
              </a:spcBef>
              <a:spcAft>
                <a:spcPts val="0"/>
              </a:spcAft>
              <a:buSzPts val="1800"/>
              <a:buChar char="●"/>
            </a:pPr>
            <a:r>
              <a:rPr lang="de-CH"/>
              <a:t>plt.xlabel('Name')</a:t>
            </a:r>
            <a:endParaRPr/>
          </a:p>
          <a:p>
            <a:pPr indent="-342900" lvl="0" marL="457200" rtl="0" algn="l">
              <a:spcBef>
                <a:spcPts val="0"/>
              </a:spcBef>
              <a:spcAft>
                <a:spcPts val="0"/>
              </a:spcAft>
              <a:buSzPts val="1800"/>
              <a:buChar char="●"/>
            </a:pPr>
            <a:r>
              <a:rPr lang="de-CH"/>
              <a:t>plt.ylabel('Weight')</a:t>
            </a:r>
            <a:endParaRPr/>
          </a:p>
          <a:p>
            <a:pPr indent="-342900" lvl="0" marL="457200" rtl="0" algn="l">
              <a:spcBef>
                <a:spcPts val="0"/>
              </a:spcBef>
              <a:spcAft>
                <a:spcPts val="0"/>
              </a:spcAft>
              <a:buSzPts val="1800"/>
              <a:buChar char="●"/>
            </a:pPr>
            <a:r>
              <a:rPr lang="de-CH"/>
              <a:t>plt.legend()</a:t>
            </a:r>
            <a:endParaRPr/>
          </a:p>
          <a:p>
            <a:pPr indent="-342900" lvl="0" marL="457200" rtl="0" algn="l">
              <a:spcBef>
                <a:spcPts val="0"/>
              </a:spcBef>
              <a:spcAft>
                <a:spcPts val="0"/>
              </a:spcAft>
              <a:buSzPts val="1800"/>
              <a:buChar char="●"/>
            </a:pPr>
            <a:r>
              <a:rPr lang="de-CH"/>
              <a:t>plt.show()</a:t>
            </a:r>
            <a:endParaRPr/>
          </a:p>
          <a:p>
            <a:pPr indent="0" lvl="0" marL="457200" rtl="0" algn="l">
              <a:spcBef>
                <a:spcPts val="1600"/>
              </a:spcBef>
              <a:spcAft>
                <a:spcPts val="1600"/>
              </a:spcAft>
              <a:buNone/>
            </a:pPr>
            <a:r>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output..</a:t>
            </a:r>
            <a:endParaRPr/>
          </a:p>
        </p:txBody>
      </p:sp>
      <p:sp>
        <p:nvSpPr>
          <p:cNvPr id="762" name="Google Shape;762;p1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63" name="Google Shape;763;p128"/>
          <p:cNvPicPr preferRelativeResize="0"/>
          <p:nvPr/>
        </p:nvPicPr>
        <p:blipFill>
          <a:blip r:embed="rId3">
            <a:alphaModFix/>
          </a:blip>
          <a:stretch>
            <a:fillRect/>
          </a:stretch>
        </p:blipFill>
        <p:spPr>
          <a:xfrm>
            <a:off x="-592125" y="854325"/>
            <a:ext cx="7893025" cy="4289175"/>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1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Adding Grid..</a:t>
            </a:r>
            <a:endParaRPr/>
          </a:p>
        </p:txBody>
      </p:sp>
      <p:sp>
        <p:nvSpPr>
          <p:cNvPr id="769" name="Google Shape;769;p129"/>
          <p:cNvSpPr txBox="1"/>
          <p:nvPr>
            <p:ph idx="1" type="body"/>
          </p:nvPr>
        </p:nvSpPr>
        <p:spPr>
          <a:xfrm>
            <a:off x="311700" y="1225225"/>
            <a:ext cx="8520600" cy="391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x_val=['shyam','</a:t>
            </a:r>
            <a:r>
              <a:rPr lang="de-CH">
                <a:solidFill>
                  <a:srgbClr val="0000FF"/>
                </a:solidFill>
                <a:latin typeface="Spectral"/>
                <a:ea typeface="Spectral"/>
                <a:cs typeface="Spectral"/>
                <a:sym typeface="Spectral"/>
              </a:rPr>
              <a:t>Ashwin</a:t>
            </a:r>
            <a:r>
              <a:rPr lang="de-CH">
                <a:solidFill>
                  <a:srgbClr val="0000FF"/>
                </a:solidFill>
                <a:latin typeface="Spectral"/>
                <a:ea typeface="Spectral"/>
                <a:cs typeface="Spectral"/>
                <a:sym typeface="Spectral"/>
              </a:rPr>
              <a:t>','Praveen','anjana','jubil','shibin']</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y_value=[86,75,76,74,72,85]</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plt.plot(x_val,y_value,'s--b',label='current weight',)</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y_value_2=[75,75,80,65,70,78]</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plt.plot(x_val,y_value_2,label='weight needed',color='#7a834c',linewidth=3,linestyle='--',marker='s')</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plt.title('Person age Diagram..')</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plt.xlabel('Name')</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plt.ylabel('Weight')</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plt.grid(True)</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plt.legend()</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plt.show()</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1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Styles in pyplot..</a:t>
            </a:r>
            <a:endParaRPr/>
          </a:p>
        </p:txBody>
      </p:sp>
      <p:sp>
        <p:nvSpPr>
          <p:cNvPr id="775" name="Google Shape;775;p1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There are plenty of built in styles that can apply on out plot provided by the matplotlib</a:t>
            </a:r>
            <a:endParaRPr/>
          </a:p>
          <a:p>
            <a:pPr indent="-342900" lvl="0" marL="457200" rtl="0" algn="l">
              <a:spcBef>
                <a:spcPts val="0"/>
              </a:spcBef>
              <a:spcAft>
                <a:spcPts val="0"/>
              </a:spcAft>
              <a:buSzPts val="1800"/>
              <a:buChar char="●"/>
            </a:pPr>
            <a:r>
              <a:rPr lang="de-CH"/>
              <a:t>To get all available styles</a:t>
            </a:r>
            <a:br>
              <a:rPr lang="de-CH"/>
            </a:br>
            <a:r>
              <a:rPr lang="de-CH">
                <a:solidFill>
                  <a:srgbClr val="0000FF"/>
                </a:solidFill>
                <a:latin typeface="Spectral"/>
                <a:ea typeface="Spectral"/>
                <a:cs typeface="Spectral"/>
                <a:sym typeface="Spectral"/>
              </a:rPr>
              <a:t>p</a:t>
            </a:r>
            <a:r>
              <a:rPr lang="de-CH">
                <a:solidFill>
                  <a:srgbClr val="0000FF"/>
                </a:solidFill>
                <a:latin typeface="Spectral"/>
                <a:ea typeface="Spectral"/>
                <a:cs typeface="Spectral"/>
                <a:sym typeface="Spectral"/>
              </a:rPr>
              <a:t>lt.style.available</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Use the available styles..</a:t>
            </a:r>
            <a:br>
              <a:rPr lang="de-CH">
                <a:solidFill>
                  <a:srgbClr val="000000"/>
                </a:solidFill>
                <a:latin typeface="Spectral"/>
                <a:ea typeface="Spectral"/>
                <a:cs typeface="Spectral"/>
                <a:sym typeface="Spectral"/>
              </a:rPr>
            </a:br>
            <a:r>
              <a:rPr lang="de-CH">
                <a:solidFill>
                  <a:srgbClr val="4A86E8"/>
                </a:solidFill>
                <a:latin typeface="Spectral"/>
                <a:ea typeface="Spectral"/>
                <a:cs typeface="Spectral"/>
                <a:sym typeface="Spectral"/>
              </a:rPr>
              <a:t>plt.style.use('dark_background')</a:t>
            </a:r>
            <a:endParaRPr>
              <a:solidFill>
                <a:srgbClr val="4A86E8"/>
              </a:solidFill>
              <a:latin typeface="Spectral"/>
              <a:ea typeface="Spectral"/>
              <a:cs typeface="Spectral"/>
              <a:sym typeface="Spectral"/>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Apply the style..</a:t>
            </a:r>
            <a:endParaRPr/>
          </a:p>
        </p:txBody>
      </p:sp>
      <p:sp>
        <p:nvSpPr>
          <p:cNvPr id="781" name="Google Shape;781;p131"/>
          <p:cNvSpPr txBox="1"/>
          <p:nvPr>
            <p:ph idx="1" type="body"/>
          </p:nvPr>
        </p:nvSpPr>
        <p:spPr>
          <a:xfrm>
            <a:off x="311700" y="1013950"/>
            <a:ext cx="8520600" cy="4129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x_val=['shyam','</a:t>
            </a:r>
            <a:r>
              <a:rPr lang="de-CH">
                <a:solidFill>
                  <a:srgbClr val="4A86E8"/>
                </a:solidFill>
                <a:latin typeface="Spectral"/>
                <a:ea typeface="Spectral"/>
                <a:cs typeface="Spectral"/>
                <a:sym typeface="Spectral"/>
              </a:rPr>
              <a:t>Ashwin</a:t>
            </a:r>
            <a:r>
              <a:rPr lang="de-CH">
                <a:solidFill>
                  <a:srgbClr val="4A86E8"/>
                </a:solidFill>
                <a:latin typeface="Spectral"/>
                <a:ea typeface="Spectral"/>
                <a:cs typeface="Spectral"/>
                <a:sym typeface="Spectral"/>
              </a:rPr>
              <a:t>','Praveen','anjana','jubil','shibin']</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y_value=[86,75,76,74,72,85]</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plt.plot(x_val,y_value,label='current weight',)</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y_value_2=[75,75,80,65,70,78]</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plt.plot(x_val,y_value_2,label='weight needed')</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plt.title('Person age Diagram..')</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plt.xlabel('Name')</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plt.ylabel('Weight')</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plt.grid(False)</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plt.legend()</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plt.style.use('dark_background')</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plt.show()</a:t>
            </a:r>
            <a:endParaRPr>
              <a:solidFill>
                <a:srgbClr val="4A86E8"/>
              </a:solidFill>
              <a:latin typeface="Spectral"/>
              <a:ea typeface="Spectral"/>
              <a:cs typeface="Spectral"/>
              <a:sym typeface="Spectral"/>
            </a:endParaRPr>
          </a:p>
          <a:p>
            <a:pPr indent="0" lvl="0" marL="457200" rtl="0" algn="l">
              <a:spcBef>
                <a:spcPts val="1600"/>
              </a:spcBef>
              <a:spcAft>
                <a:spcPts val="0"/>
              </a:spcAft>
              <a:buNone/>
            </a:pPr>
            <a:r>
              <a:t/>
            </a:r>
            <a:endParaRPr>
              <a:solidFill>
                <a:srgbClr val="0000FF"/>
              </a:solidFill>
              <a:latin typeface="Spectral"/>
              <a:ea typeface="Spectral"/>
              <a:cs typeface="Spectral"/>
              <a:sym typeface="Spectral"/>
            </a:endParaRPr>
          </a:p>
          <a:p>
            <a:pPr indent="0" lvl="0" marL="45720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Data Pre Processing.. </a:t>
            </a:r>
            <a:endParaRPr/>
          </a:p>
        </p:txBody>
      </p:sp>
      <p:sp>
        <p:nvSpPr>
          <p:cNvPr id="135" name="Google Shape;135;p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The Target Data cannot be used for data science</a:t>
            </a:r>
            <a:endParaRPr/>
          </a:p>
          <a:p>
            <a:pPr indent="-342900" lvl="0" marL="457200" rtl="0" algn="l">
              <a:spcBef>
                <a:spcPts val="0"/>
              </a:spcBef>
              <a:spcAft>
                <a:spcPts val="0"/>
              </a:spcAft>
              <a:buSzPts val="1800"/>
              <a:buChar char="❖"/>
            </a:pPr>
            <a:r>
              <a:rPr lang="de-CH"/>
              <a:t>It's</a:t>
            </a:r>
            <a:r>
              <a:rPr lang="de-CH"/>
              <a:t> time to apply data pre processing..</a:t>
            </a:r>
            <a:endParaRPr/>
          </a:p>
          <a:p>
            <a:pPr indent="-342900" lvl="0" marL="457200" rtl="0" algn="l">
              <a:spcBef>
                <a:spcPts val="0"/>
              </a:spcBef>
              <a:spcAft>
                <a:spcPts val="0"/>
              </a:spcAft>
              <a:buSzPts val="1800"/>
              <a:buChar char="❖"/>
            </a:pPr>
            <a:r>
              <a:rPr lang="de-CH"/>
              <a:t>The row data will be transformed to different forms by using techniques like </a:t>
            </a:r>
            <a:endParaRPr/>
          </a:p>
          <a:p>
            <a:pPr indent="-317500" lvl="1" marL="914400" rtl="0" algn="l">
              <a:spcBef>
                <a:spcPts val="0"/>
              </a:spcBef>
              <a:spcAft>
                <a:spcPts val="0"/>
              </a:spcAft>
              <a:buSzPts val="1400"/>
              <a:buChar char="➢"/>
            </a:pPr>
            <a:r>
              <a:rPr lang="de-CH"/>
              <a:t>          NORMALIZATION</a:t>
            </a:r>
            <a:endParaRPr/>
          </a:p>
          <a:p>
            <a:pPr indent="-317500" lvl="1" marL="914400" rtl="0" algn="l">
              <a:spcBef>
                <a:spcPts val="0"/>
              </a:spcBef>
              <a:spcAft>
                <a:spcPts val="0"/>
              </a:spcAft>
              <a:buSzPts val="1400"/>
              <a:buChar char="➢"/>
            </a:pPr>
            <a:r>
              <a:rPr lang="de-CH"/>
              <a:t>          SUMMARIZATION</a:t>
            </a:r>
            <a:endParaRPr/>
          </a:p>
          <a:p>
            <a:pPr indent="-317500" lvl="1" marL="914400" rtl="0" algn="l">
              <a:spcBef>
                <a:spcPts val="0"/>
              </a:spcBef>
              <a:spcAft>
                <a:spcPts val="0"/>
              </a:spcAft>
              <a:buSzPts val="1400"/>
              <a:buChar char="➢"/>
            </a:pPr>
            <a:r>
              <a:rPr lang="de-CH"/>
              <a:t>          AGGREGATION</a:t>
            </a:r>
            <a:endParaRPr/>
          </a:p>
          <a:p>
            <a:pPr indent="-317500" lvl="1" marL="914400" rtl="0" algn="l">
              <a:spcBef>
                <a:spcPts val="0"/>
              </a:spcBef>
              <a:spcAft>
                <a:spcPts val="0"/>
              </a:spcAft>
              <a:buSzPts val="1400"/>
              <a:buChar char="➢"/>
            </a:pPr>
            <a:r>
              <a:rPr lang="de-CH"/>
              <a:t>          TRANSFORMATION</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output..</a:t>
            </a:r>
            <a:endParaRPr/>
          </a:p>
        </p:txBody>
      </p:sp>
      <p:sp>
        <p:nvSpPr>
          <p:cNvPr id="787" name="Google Shape;787;p1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88" name="Google Shape;788;p132"/>
          <p:cNvPicPr preferRelativeResize="0"/>
          <p:nvPr/>
        </p:nvPicPr>
        <p:blipFill>
          <a:blip r:embed="rId3">
            <a:alphaModFix/>
          </a:blip>
          <a:stretch>
            <a:fillRect/>
          </a:stretch>
        </p:blipFill>
        <p:spPr>
          <a:xfrm>
            <a:off x="311700" y="1033150"/>
            <a:ext cx="4929825" cy="4004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88"/>
                                        </p:tgtEl>
                                        <p:attrNameLst>
                                          <p:attrName>style.visibility</p:attrName>
                                        </p:attrNameLst>
                                      </p:cBhvr>
                                      <p:to>
                                        <p:strVal val="visible"/>
                                      </p:to>
                                    </p:set>
                                    <p:anim calcmode="lin" valueType="num">
                                      <p:cBhvr additive="base">
                                        <p:cTn dur="1000"/>
                                        <p:tgtEl>
                                          <p:spTgt spid="788"/>
                                        </p:tgtEl>
                                        <p:attrNameLst>
                                          <p:attrName>ppt_w</p:attrName>
                                        </p:attrNameLst>
                                      </p:cBhvr>
                                      <p:tavLst>
                                        <p:tav fmla="" tm="0">
                                          <p:val>
                                            <p:strVal val="0"/>
                                          </p:val>
                                        </p:tav>
                                        <p:tav fmla="" tm="100000">
                                          <p:val>
                                            <p:strVal val="#ppt_w"/>
                                          </p:val>
                                        </p:tav>
                                      </p:tavLst>
                                    </p:anim>
                                    <p:anim calcmode="lin" valueType="num">
                                      <p:cBhvr additive="base">
                                        <p:cTn dur="1000"/>
                                        <p:tgtEl>
                                          <p:spTgt spid="78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1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To save plot as image</a:t>
            </a:r>
            <a:endParaRPr/>
          </a:p>
        </p:txBody>
      </p:sp>
      <p:sp>
        <p:nvSpPr>
          <p:cNvPr id="794" name="Google Shape;794;p13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Char char="●"/>
            </a:pPr>
            <a:r>
              <a:rPr lang="de-CH">
                <a:solidFill>
                  <a:srgbClr val="0000FF"/>
                </a:solidFill>
              </a:rPr>
              <a:t>plt.savefig('weight_graph.png')</a:t>
            </a:r>
            <a:endParaRPr>
              <a:solidFill>
                <a:srgbClr val="0000FF"/>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Bar chart..</a:t>
            </a:r>
            <a:endParaRPr/>
          </a:p>
        </p:txBody>
      </p:sp>
      <p:sp>
        <p:nvSpPr>
          <p:cNvPr id="800" name="Google Shape;800;p13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Instead of plot() we need to use bar() to get a barchart</a:t>
            </a:r>
            <a:br>
              <a:rPr lang="de-CH"/>
            </a:br>
            <a:r>
              <a:rPr lang="de-CH"/>
              <a:t>     </a:t>
            </a:r>
            <a:r>
              <a:rPr lang="de-CH" sz="1400">
                <a:latin typeface="Spectral"/>
                <a:ea typeface="Spectral"/>
                <a:cs typeface="Spectral"/>
                <a:sym typeface="Spectral"/>
              </a:rPr>
              <a:t>  </a:t>
            </a:r>
            <a:r>
              <a:rPr lang="de-CH" sz="1400">
                <a:solidFill>
                  <a:srgbClr val="0000FF"/>
                </a:solidFill>
                <a:latin typeface="Spectral"/>
                <a:ea typeface="Spectral"/>
                <a:cs typeface="Spectral"/>
                <a:sym typeface="Spectral"/>
              </a:rPr>
              <a:t>  </a:t>
            </a:r>
            <a:r>
              <a:rPr lang="de-CH" sz="1400">
                <a:solidFill>
                  <a:srgbClr val="0000FF"/>
                </a:solidFill>
                <a:latin typeface="Spectral"/>
                <a:ea typeface="Spectral"/>
                <a:cs typeface="Spectral"/>
                <a:sym typeface="Spectral"/>
              </a:rPr>
              <a:t>x_val=['shyam','Ashwin','Praveen','anjana','jubil','shibin']</a:t>
            </a:r>
            <a:endParaRPr sz="1400">
              <a:solidFill>
                <a:srgbClr val="0000FF"/>
              </a:solidFill>
              <a:latin typeface="Spectral"/>
              <a:ea typeface="Spectral"/>
              <a:cs typeface="Spectral"/>
              <a:sym typeface="Spectral"/>
            </a:endParaRPr>
          </a:p>
          <a:p>
            <a:pPr indent="-317500" lvl="1" marL="914400" rtl="0" algn="l">
              <a:spcBef>
                <a:spcPts val="0"/>
              </a:spcBef>
              <a:spcAft>
                <a:spcPts val="0"/>
              </a:spcAft>
              <a:buClr>
                <a:srgbClr val="0000FF"/>
              </a:buClr>
              <a:buSzPts val="1400"/>
              <a:buFont typeface="Spectral"/>
              <a:buChar char="○"/>
            </a:pPr>
            <a:r>
              <a:rPr lang="de-CH">
                <a:solidFill>
                  <a:srgbClr val="0000FF"/>
                </a:solidFill>
                <a:latin typeface="Spectral"/>
                <a:ea typeface="Spectral"/>
                <a:cs typeface="Spectral"/>
                <a:sym typeface="Spectral"/>
              </a:rPr>
              <a:t>y_value=[86,75,76,74,72,85]</a:t>
            </a:r>
            <a:endParaRPr>
              <a:solidFill>
                <a:srgbClr val="0000FF"/>
              </a:solidFill>
              <a:latin typeface="Spectral"/>
              <a:ea typeface="Spectral"/>
              <a:cs typeface="Spectral"/>
              <a:sym typeface="Spectral"/>
            </a:endParaRPr>
          </a:p>
          <a:p>
            <a:pPr indent="-317500" lvl="1" marL="914400" rtl="0" algn="l">
              <a:spcBef>
                <a:spcPts val="0"/>
              </a:spcBef>
              <a:spcAft>
                <a:spcPts val="0"/>
              </a:spcAft>
              <a:buClr>
                <a:srgbClr val="0000FF"/>
              </a:buClr>
              <a:buSzPts val="1400"/>
              <a:buFont typeface="Spectral"/>
              <a:buChar char="○"/>
            </a:pPr>
            <a:r>
              <a:rPr lang="de-CH">
                <a:solidFill>
                  <a:srgbClr val="0000FF"/>
                </a:solidFill>
                <a:latin typeface="Spectral"/>
                <a:ea typeface="Spectral"/>
                <a:cs typeface="Spectral"/>
                <a:sym typeface="Spectral"/>
              </a:rPr>
              <a:t>plt.bar(x_val,y_value,label='current weight',)</a:t>
            </a:r>
            <a:endParaRPr>
              <a:solidFill>
                <a:srgbClr val="0000FF"/>
              </a:solidFill>
              <a:latin typeface="Spectral"/>
              <a:ea typeface="Spectral"/>
              <a:cs typeface="Spectral"/>
              <a:sym typeface="Spectral"/>
            </a:endParaRPr>
          </a:p>
          <a:p>
            <a:pPr indent="-317500" lvl="1" marL="914400" rtl="0" algn="l">
              <a:spcBef>
                <a:spcPts val="0"/>
              </a:spcBef>
              <a:spcAft>
                <a:spcPts val="0"/>
              </a:spcAft>
              <a:buClr>
                <a:srgbClr val="0000FF"/>
              </a:buClr>
              <a:buSzPts val="1400"/>
              <a:buFont typeface="Spectral"/>
              <a:buChar char="○"/>
            </a:pPr>
            <a:r>
              <a:rPr lang="de-CH">
                <a:solidFill>
                  <a:srgbClr val="0000FF"/>
                </a:solidFill>
                <a:latin typeface="Spectral"/>
                <a:ea typeface="Spectral"/>
                <a:cs typeface="Spectral"/>
                <a:sym typeface="Spectral"/>
              </a:rPr>
              <a:t>plt.title('Person age Diagram..')</a:t>
            </a:r>
            <a:endParaRPr>
              <a:solidFill>
                <a:srgbClr val="0000FF"/>
              </a:solidFill>
              <a:latin typeface="Spectral"/>
              <a:ea typeface="Spectral"/>
              <a:cs typeface="Spectral"/>
              <a:sym typeface="Spectral"/>
            </a:endParaRPr>
          </a:p>
          <a:p>
            <a:pPr indent="-317500" lvl="1" marL="914400" rtl="0" algn="l">
              <a:spcBef>
                <a:spcPts val="0"/>
              </a:spcBef>
              <a:spcAft>
                <a:spcPts val="0"/>
              </a:spcAft>
              <a:buClr>
                <a:srgbClr val="0000FF"/>
              </a:buClr>
              <a:buSzPts val="1400"/>
              <a:buFont typeface="Spectral"/>
              <a:buChar char="○"/>
            </a:pPr>
            <a:r>
              <a:rPr lang="de-CH">
                <a:solidFill>
                  <a:srgbClr val="0000FF"/>
                </a:solidFill>
                <a:latin typeface="Spectral"/>
                <a:ea typeface="Spectral"/>
                <a:cs typeface="Spectral"/>
                <a:sym typeface="Spectral"/>
              </a:rPr>
              <a:t>plt.xlabel('Name')</a:t>
            </a:r>
            <a:endParaRPr>
              <a:solidFill>
                <a:srgbClr val="0000FF"/>
              </a:solidFill>
              <a:latin typeface="Spectral"/>
              <a:ea typeface="Spectral"/>
              <a:cs typeface="Spectral"/>
              <a:sym typeface="Spectral"/>
            </a:endParaRPr>
          </a:p>
          <a:p>
            <a:pPr indent="-317500" lvl="1" marL="914400" rtl="0" algn="l">
              <a:spcBef>
                <a:spcPts val="0"/>
              </a:spcBef>
              <a:spcAft>
                <a:spcPts val="0"/>
              </a:spcAft>
              <a:buClr>
                <a:srgbClr val="0000FF"/>
              </a:buClr>
              <a:buSzPts val="1400"/>
              <a:buFont typeface="Spectral"/>
              <a:buChar char="○"/>
            </a:pPr>
            <a:r>
              <a:rPr lang="de-CH">
                <a:solidFill>
                  <a:srgbClr val="0000FF"/>
                </a:solidFill>
                <a:latin typeface="Spectral"/>
                <a:ea typeface="Spectral"/>
                <a:cs typeface="Spectral"/>
                <a:sym typeface="Spectral"/>
              </a:rPr>
              <a:t>plt.ylabel('Weight')</a:t>
            </a:r>
            <a:endParaRPr>
              <a:solidFill>
                <a:srgbClr val="0000FF"/>
              </a:solidFill>
              <a:latin typeface="Spectral"/>
              <a:ea typeface="Spectral"/>
              <a:cs typeface="Spectral"/>
              <a:sym typeface="Spectral"/>
            </a:endParaRPr>
          </a:p>
          <a:p>
            <a:pPr indent="-317500" lvl="1" marL="914400" rtl="0" algn="l">
              <a:spcBef>
                <a:spcPts val="0"/>
              </a:spcBef>
              <a:spcAft>
                <a:spcPts val="0"/>
              </a:spcAft>
              <a:buClr>
                <a:srgbClr val="0000FF"/>
              </a:buClr>
              <a:buSzPts val="1400"/>
              <a:buFont typeface="Spectral"/>
              <a:buChar char="○"/>
            </a:pPr>
            <a:r>
              <a:rPr lang="de-CH">
                <a:solidFill>
                  <a:srgbClr val="0000FF"/>
                </a:solidFill>
                <a:latin typeface="Spectral"/>
                <a:ea typeface="Spectral"/>
                <a:cs typeface="Spectral"/>
                <a:sym typeface="Spectral"/>
              </a:rPr>
              <a:t>plt.grid(True)</a:t>
            </a:r>
            <a:endParaRPr>
              <a:solidFill>
                <a:srgbClr val="0000FF"/>
              </a:solidFill>
              <a:latin typeface="Spectral"/>
              <a:ea typeface="Spectral"/>
              <a:cs typeface="Spectral"/>
              <a:sym typeface="Spectral"/>
            </a:endParaRPr>
          </a:p>
          <a:p>
            <a:pPr indent="-317500" lvl="1" marL="914400" rtl="0" algn="l">
              <a:spcBef>
                <a:spcPts val="0"/>
              </a:spcBef>
              <a:spcAft>
                <a:spcPts val="0"/>
              </a:spcAft>
              <a:buClr>
                <a:srgbClr val="0000FF"/>
              </a:buClr>
              <a:buSzPts val="1400"/>
              <a:buFont typeface="Spectral"/>
              <a:buChar char="○"/>
            </a:pPr>
            <a:r>
              <a:rPr lang="de-CH">
                <a:solidFill>
                  <a:srgbClr val="0000FF"/>
                </a:solidFill>
                <a:latin typeface="Spectral"/>
                <a:ea typeface="Spectral"/>
                <a:cs typeface="Spectral"/>
                <a:sym typeface="Spectral"/>
              </a:rPr>
              <a:t>plt.legend()</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plt.style.use('dark_background')</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plt.show()</a:t>
            </a:r>
            <a:endParaRPr>
              <a:solidFill>
                <a:srgbClr val="0000FF"/>
              </a:solidFill>
              <a:latin typeface="Spectral"/>
              <a:ea typeface="Spectral"/>
              <a:cs typeface="Spectral"/>
              <a:sym typeface="Spectral"/>
            </a:endParaRPr>
          </a:p>
          <a:p>
            <a:pPr indent="0" lvl="0" marL="457200" rtl="0" algn="l">
              <a:spcBef>
                <a:spcPts val="1600"/>
              </a:spcBef>
              <a:spcAft>
                <a:spcPts val="1600"/>
              </a:spcAft>
              <a:buNone/>
            </a:pPr>
            <a:r>
              <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1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Multiple </a:t>
            </a:r>
            <a:r>
              <a:rPr lang="de-CH"/>
              <a:t>plotting</a:t>
            </a:r>
            <a:r>
              <a:rPr lang="de-CH"/>
              <a:t> in barchart..</a:t>
            </a:r>
            <a:endParaRPr/>
          </a:p>
        </p:txBody>
      </p:sp>
      <p:sp>
        <p:nvSpPr>
          <p:cNvPr id="806" name="Google Shape;806;p135"/>
          <p:cNvSpPr txBox="1"/>
          <p:nvPr>
            <p:ph idx="1" type="body"/>
          </p:nvPr>
        </p:nvSpPr>
        <p:spPr>
          <a:xfrm>
            <a:off x="311700" y="1225225"/>
            <a:ext cx="8520600" cy="434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FF"/>
              </a:buClr>
              <a:buSzPts val="1400"/>
              <a:buChar char="●"/>
            </a:pPr>
            <a:r>
              <a:rPr lang="de-CH" sz="1400">
                <a:solidFill>
                  <a:srgbClr val="0000FF"/>
                </a:solidFill>
              </a:rPr>
              <a:t>x_val=['shyam','Ashwin','Praveen','anjana','jubil','shibin']</a:t>
            </a:r>
            <a:endParaRPr sz="1400">
              <a:solidFill>
                <a:srgbClr val="0000FF"/>
              </a:solidFill>
            </a:endParaRPr>
          </a:p>
          <a:p>
            <a:pPr indent="-317500" lvl="0" marL="457200" rtl="0" algn="l">
              <a:spcBef>
                <a:spcPts val="0"/>
              </a:spcBef>
              <a:spcAft>
                <a:spcPts val="0"/>
              </a:spcAft>
              <a:buClr>
                <a:srgbClr val="0000FF"/>
              </a:buClr>
              <a:buSzPts val="1400"/>
              <a:buChar char="●"/>
            </a:pPr>
            <a:r>
              <a:rPr lang="de-CH" sz="1400">
                <a:solidFill>
                  <a:srgbClr val="0000FF"/>
                </a:solidFill>
              </a:rPr>
              <a:t>x_range=np.arange(len(x_val))</a:t>
            </a:r>
            <a:endParaRPr sz="1400">
              <a:solidFill>
                <a:srgbClr val="0000FF"/>
              </a:solidFill>
            </a:endParaRPr>
          </a:p>
          <a:p>
            <a:pPr indent="-317500" lvl="0" marL="457200" rtl="0" algn="l">
              <a:spcBef>
                <a:spcPts val="0"/>
              </a:spcBef>
              <a:spcAft>
                <a:spcPts val="0"/>
              </a:spcAft>
              <a:buClr>
                <a:srgbClr val="0000FF"/>
              </a:buClr>
              <a:buSzPts val="1400"/>
              <a:buChar char="●"/>
            </a:pPr>
            <a:r>
              <a:rPr lang="de-CH" sz="1400">
                <a:solidFill>
                  <a:srgbClr val="0000FF"/>
                </a:solidFill>
              </a:rPr>
              <a:t>width=.4</a:t>
            </a:r>
            <a:endParaRPr sz="1400">
              <a:solidFill>
                <a:srgbClr val="0000FF"/>
              </a:solidFill>
            </a:endParaRPr>
          </a:p>
          <a:p>
            <a:pPr indent="-317500" lvl="0" marL="457200" rtl="0" algn="l">
              <a:spcBef>
                <a:spcPts val="0"/>
              </a:spcBef>
              <a:spcAft>
                <a:spcPts val="0"/>
              </a:spcAft>
              <a:buClr>
                <a:srgbClr val="0000FF"/>
              </a:buClr>
              <a:buSzPts val="1400"/>
              <a:buChar char="●"/>
            </a:pPr>
            <a:r>
              <a:rPr lang="de-CH" sz="1400">
                <a:solidFill>
                  <a:srgbClr val="0000FF"/>
                </a:solidFill>
              </a:rPr>
              <a:t>y_value=[86,75,76,74,72,85]</a:t>
            </a:r>
            <a:endParaRPr sz="1400">
              <a:solidFill>
                <a:srgbClr val="0000FF"/>
              </a:solidFill>
            </a:endParaRPr>
          </a:p>
          <a:p>
            <a:pPr indent="-317500" lvl="0" marL="457200" rtl="0" algn="l">
              <a:spcBef>
                <a:spcPts val="0"/>
              </a:spcBef>
              <a:spcAft>
                <a:spcPts val="0"/>
              </a:spcAft>
              <a:buClr>
                <a:srgbClr val="0000FF"/>
              </a:buClr>
              <a:buSzPts val="1400"/>
              <a:buChar char="●"/>
            </a:pPr>
            <a:r>
              <a:rPr lang="de-CH" sz="1400">
                <a:solidFill>
                  <a:srgbClr val="0000FF"/>
                </a:solidFill>
              </a:rPr>
              <a:t>plt.bar(x_range-width,y_value,width=width,label='current weight',)</a:t>
            </a:r>
            <a:endParaRPr sz="1400">
              <a:solidFill>
                <a:srgbClr val="0000FF"/>
              </a:solidFill>
            </a:endParaRPr>
          </a:p>
          <a:p>
            <a:pPr indent="-317500" lvl="0" marL="457200" rtl="0" algn="l">
              <a:spcBef>
                <a:spcPts val="0"/>
              </a:spcBef>
              <a:spcAft>
                <a:spcPts val="0"/>
              </a:spcAft>
              <a:buClr>
                <a:srgbClr val="0000FF"/>
              </a:buClr>
              <a:buSzPts val="1400"/>
              <a:buChar char="●"/>
            </a:pPr>
            <a:r>
              <a:rPr lang="de-CH" sz="1400">
                <a:solidFill>
                  <a:srgbClr val="0000FF"/>
                </a:solidFill>
              </a:rPr>
              <a:t>y_value_2=[75,75,80,65,70,78]</a:t>
            </a:r>
            <a:endParaRPr sz="1400">
              <a:solidFill>
                <a:srgbClr val="0000FF"/>
              </a:solidFill>
            </a:endParaRPr>
          </a:p>
          <a:p>
            <a:pPr indent="-317500" lvl="0" marL="457200" rtl="0" algn="l">
              <a:spcBef>
                <a:spcPts val="0"/>
              </a:spcBef>
              <a:spcAft>
                <a:spcPts val="0"/>
              </a:spcAft>
              <a:buClr>
                <a:srgbClr val="0000FF"/>
              </a:buClr>
              <a:buSzPts val="1400"/>
              <a:buChar char="●"/>
            </a:pPr>
            <a:r>
              <a:rPr lang="de-CH" sz="1400">
                <a:solidFill>
                  <a:srgbClr val="0000FF"/>
                </a:solidFill>
              </a:rPr>
              <a:t>plt.bar(x_range,y_value_2,width=width,label='weight needed')</a:t>
            </a:r>
            <a:endParaRPr sz="1400">
              <a:solidFill>
                <a:srgbClr val="0000FF"/>
              </a:solidFill>
            </a:endParaRPr>
          </a:p>
          <a:p>
            <a:pPr indent="-317500" lvl="0" marL="457200" rtl="0" algn="l">
              <a:spcBef>
                <a:spcPts val="0"/>
              </a:spcBef>
              <a:spcAft>
                <a:spcPts val="0"/>
              </a:spcAft>
              <a:buClr>
                <a:srgbClr val="0000FF"/>
              </a:buClr>
              <a:buSzPts val="1400"/>
              <a:buChar char="●"/>
            </a:pPr>
            <a:r>
              <a:rPr lang="de-CH" sz="1400">
                <a:solidFill>
                  <a:srgbClr val="0000FF"/>
                </a:solidFill>
              </a:rPr>
              <a:t>#plt.bar(x_range+width,y_value_2,label='weight needed')</a:t>
            </a:r>
            <a:endParaRPr sz="1400">
              <a:solidFill>
                <a:srgbClr val="0000FF"/>
              </a:solidFill>
            </a:endParaRPr>
          </a:p>
          <a:p>
            <a:pPr indent="-317500" lvl="0" marL="457200" rtl="0" algn="l">
              <a:spcBef>
                <a:spcPts val="0"/>
              </a:spcBef>
              <a:spcAft>
                <a:spcPts val="0"/>
              </a:spcAft>
              <a:buClr>
                <a:srgbClr val="0000FF"/>
              </a:buClr>
              <a:buSzPts val="1400"/>
              <a:buChar char="●"/>
            </a:pPr>
            <a:r>
              <a:rPr lang="de-CH" sz="1400">
                <a:solidFill>
                  <a:srgbClr val="0000FF"/>
                </a:solidFill>
              </a:rPr>
              <a:t>plt.title('Person age Diagram..')</a:t>
            </a:r>
            <a:endParaRPr sz="1400">
              <a:solidFill>
                <a:srgbClr val="0000FF"/>
              </a:solidFill>
            </a:endParaRPr>
          </a:p>
          <a:p>
            <a:pPr indent="-317500" lvl="0" marL="457200" rtl="0" algn="l">
              <a:spcBef>
                <a:spcPts val="0"/>
              </a:spcBef>
              <a:spcAft>
                <a:spcPts val="0"/>
              </a:spcAft>
              <a:buClr>
                <a:srgbClr val="0000FF"/>
              </a:buClr>
              <a:buSzPts val="1400"/>
              <a:buChar char="●"/>
            </a:pPr>
            <a:r>
              <a:rPr lang="de-CH" sz="1400">
                <a:solidFill>
                  <a:srgbClr val="0000FF"/>
                </a:solidFill>
              </a:rPr>
              <a:t>plt.xlabel('Name')</a:t>
            </a:r>
            <a:endParaRPr sz="1400">
              <a:solidFill>
                <a:srgbClr val="0000FF"/>
              </a:solidFill>
            </a:endParaRPr>
          </a:p>
          <a:p>
            <a:pPr indent="-317500" lvl="0" marL="457200" rtl="0" algn="l">
              <a:spcBef>
                <a:spcPts val="0"/>
              </a:spcBef>
              <a:spcAft>
                <a:spcPts val="0"/>
              </a:spcAft>
              <a:buClr>
                <a:srgbClr val="0000FF"/>
              </a:buClr>
              <a:buSzPts val="1400"/>
              <a:buChar char="●"/>
            </a:pPr>
            <a:r>
              <a:rPr lang="de-CH" sz="1400">
                <a:solidFill>
                  <a:srgbClr val="0000FF"/>
                </a:solidFill>
              </a:rPr>
              <a:t>plt.ylabel('Weight')</a:t>
            </a:r>
            <a:endParaRPr sz="1400">
              <a:solidFill>
                <a:srgbClr val="0000FF"/>
              </a:solidFill>
            </a:endParaRPr>
          </a:p>
          <a:p>
            <a:pPr indent="-317500" lvl="0" marL="457200" rtl="0" algn="l">
              <a:spcBef>
                <a:spcPts val="0"/>
              </a:spcBef>
              <a:spcAft>
                <a:spcPts val="0"/>
              </a:spcAft>
              <a:buClr>
                <a:srgbClr val="0000FF"/>
              </a:buClr>
              <a:buSzPts val="1400"/>
              <a:buChar char="●"/>
            </a:pPr>
            <a:r>
              <a:rPr lang="de-CH" sz="1400">
                <a:solidFill>
                  <a:srgbClr val="0000FF"/>
                </a:solidFill>
              </a:rPr>
              <a:t>plt.xticks(ticks=x_range,labels=x_val)</a:t>
            </a:r>
            <a:endParaRPr sz="1400">
              <a:solidFill>
                <a:srgbClr val="0000FF"/>
              </a:solidFill>
            </a:endParaRPr>
          </a:p>
          <a:p>
            <a:pPr indent="-317500" lvl="0" marL="457200" rtl="0" algn="l">
              <a:spcBef>
                <a:spcPts val="0"/>
              </a:spcBef>
              <a:spcAft>
                <a:spcPts val="0"/>
              </a:spcAft>
              <a:buClr>
                <a:srgbClr val="0000FF"/>
              </a:buClr>
              <a:buSzPts val="1400"/>
              <a:buChar char="●"/>
            </a:pPr>
            <a:r>
              <a:rPr lang="de-CH" sz="1400">
                <a:solidFill>
                  <a:srgbClr val="0000FF"/>
                </a:solidFill>
              </a:rPr>
              <a:t>plt.grid(True)</a:t>
            </a:r>
            <a:endParaRPr sz="1400">
              <a:solidFill>
                <a:srgbClr val="0000FF"/>
              </a:solidFill>
            </a:endParaRPr>
          </a:p>
          <a:p>
            <a:pPr indent="-317500" lvl="0" marL="457200" rtl="0" algn="l">
              <a:spcBef>
                <a:spcPts val="0"/>
              </a:spcBef>
              <a:spcAft>
                <a:spcPts val="0"/>
              </a:spcAft>
              <a:buClr>
                <a:srgbClr val="0000FF"/>
              </a:buClr>
              <a:buSzPts val="1400"/>
              <a:buChar char="●"/>
            </a:pPr>
            <a:r>
              <a:rPr lang="de-CH" sz="1400">
                <a:solidFill>
                  <a:srgbClr val="0000FF"/>
                </a:solidFill>
              </a:rPr>
              <a:t>plt.legend()</a:t>
            </a:r>
            <a:endParaRPr sz="1400">
              <a:solidFill>
                <a:srgbClr val="0000FF"/>
              </a:solidFill>
            </a:endParaRPr>
          </a:p>
          <a:p>
            <a:pPr indent="-317500" lvl="0" marL="457200" rtl="0" algn="l">
              <a:spcBef>
                <a:spcPts val="0"/>
              </a:spcBef>
              <a:spcAft>
                <a:spcPts val="0"/>
              </a:spcAft>
              <a:buClr>
                <a:srgbClr val="0000FF"/>
              </a:buClr>
              <a:buSzPts val="1400"/>
              <a:buChar char="●"/>
            </a:pPr>
            <a:r>
              <a:rPr lang="de-CH" sz="1400">
                <a:solidFill>
                  <a:srgbClr val="0000FF"/>
                </a:solidFill>
              </a:rPr>
              <a:t>plt.style.use('dark_background')</a:t>
            </a:r>
            <a:endParaRPr sz="1400">
              <a:solidFill>
                <a:srgbClr val="0000FF"/>
              </a:solidFill>
            </a:endParaRPr>
          </a:p>
          <a:p>
            <a:pPr indent="-317500" lvl="0" marL="457200" rtl="0" algn="l">
              <a:spcBef>
                <a:spcPts val="0"/>
              </a:spcBef>
              <a:spcAft>
                <a:spcPts val="0"/>
              </a:spcAft>
              <a:buClr>
                <a:srgbClr val="0000FF"/>
              </a:buClr>
              <a:buSzPts val="1400"/>
              <a:buChar char="●"/>
            </a:pPr>
            <a:r>
              <a:rPr lang="de-CH" sz="1400">
                <a:solidFill>
                  <a:srgbClr val="0000FF"/>
                </a:solidFill>
              </a:rPr>
              <a:t>plt.show()</a:t>
            </a:r>
            <a:endParaRPr sz="1400">
              <a:solidFill>
                <a:srgbClr val="0000FF"/>
              </a:solidFill>
            </a:endParaRPr>
          </a:p>
          <a:p>
            <a:pPr indent="0" lvl="0" marL="0" rtl="0" algn="l">
              <a:spcBef>
                <a:spcPts val="1600"/>
              </a:spcBef>
              <a:spcAft>
                <a:spcPts val="1600"/>
              </a:spcAft>
              <a:buNone/>
            </a:pPr>
            <a:r>
              <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1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Horizontal barchart</a:t>
            </a:r>
            <a:endParaRPr/>
          </a:p>
        </p:txBody>
      </p:sp>
      <p:sp>
        <p:nvSpPr>
          <p:cNvPr id="812" name="Google Shape;812;p13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We use barh() method to plot a horizontal barchart</a:t>
            </a:r>
            <a:endParaRPr/>
          </a:p>
        </p:txBody>
      </p:sp>
      <p:pic>
        <p:nvPicPr>
          <p:cNvPr id="813" name="Google Shape;813;p136"/>
          <p:cNvPicPr preferRelativeResize="0"/>
          <p:nvPr/>
        </p:nvPicPr>
        <p:blipFill>
          <a:blip r:embed="rId3">
            <a:alphaModFix/>
          </a:blip>
          <a:stretch>
            <a:fillRect/>
          </a:stretch>
        </p:blipFill>
        <p:spPr>
          <a:xfrm>
            <a:off x="477969" y="1683925"/>
            <a:ext cx="6064456" cy="328282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Pie Chart..</a:t>
            </a:r>
            <a:endParaRPr/>
          </a:p>
        </p:txBody>
      </p:sp>
      <p:sp>
        <p:nvSpPr>
          <p:cNvPr id="819" name="Google Shape;819;p13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It uses a method pie()</a:t>
            </a:r>
            <a:br>
              <a:rPr lang="de-CH"/>
            </a:br>
            <a:r>
              <a:rPr lang="de-CH">
                <a:solidFill>
                  <a:srgbClr val="0000FF"/>
                </a:solidFill>
                <a:latin typeface="Spectral"/>
                <a:ea typeface="Spectral"/>
                <a:cs typeface="Spectral"/>
                <a:sym typeface="Spectral"/>
              </a:rPr>
              <a:t>from matplotlib import pyplot as plt</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slices=[30,40,20]</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labels=['men','women','kids']</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plt.title('My PiE CHART')</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plt.pie(slices,labels=labels)</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plt.show()</a:t>
            </a:r>
            <a:endParaRPr>
              <a:solidFill>
                <a:srgbClr val="0000FF"/>
              </a:solidFill>
              <a:latin typeface="Spectral"/>
              <a:ea typeface="Spectral"/>
              <a:cs typeface="Spectral"/>
              <a:sym typeface="Spectral"/>
            </a:endParaRPr>
          </a:p>
        </p:txBody>
      </p:sp>
      <p:pic>
        <p:nvPicPr>
          <p:cNvPr id="820" name="Google Shape;820;p137"/>
          <p:cNvPicPr preferRelativeResize="0"/>
          <p:nvPr/>
        </p:nvPicPr>
        <p:blipFill>
          <a:blip r:embed="rId3">
            <a:alphaModFix/>
          </a:blip>
          <a:stretch>
            <a:fillRect/>
          </a:stretch>
        </p:blipFill>
        <p:spPr>
          <a:xfrm>
            <a:off x="4954325" y="1225225"/>
            <a:ext cx="3199875" cy="3101550"/>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1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Custom colors.. And wedge properties</a:t>
            </a:r>
            <a:endParaRPr/>
          </a:p>
        </p:txBody>
      </p:sp>
      <p:sp>
        <p:nvSpPr>
          <p:cNvPr id="826" name="Google Shape;826;p138"/>
          <p:cNvSpPr txBox="1"/>
          <p:nvPr>
            <p:ph idx="1" type="body"/>
          </p:nvPr>
        </p:nvSpPr>
        <p:spPr>
          <a:xfrm>
            <a:off x="394650" y="1343750"/>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from matplotlib import pyplot as plt</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slices=[30,40,20]</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labels=['men','women','kids']</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colors=['red','blue','yellow']</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plt.title('My PiE CHART')</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plt.pie(slices,labels=labels,</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colors=colors,</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wedgeprops={'linewidth':3,'edgecolor':'c'})</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pic>
        <p:nvPicPr>
          <p:cNvPr id="827" name="Google Shape;827;p138"/>
          <p:cNvPicPr preferRelativeResize="0"/>
          <p:nvPr/>
        </p:nvPicPr>
        <p:blipFill>
          <a:blip r:embed="rId3">
            <a:alphaModFix/>
          </a:blip>
          <a:stretch>
            <a:fillRect/>
          </a:stretch>
        </p:blipFill>
        <p:spPr>
          <a:xfrm>
            <a:off x="4776550" y="1469575"/>
            <a:ext cx="2974700" cy="2820625"/>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13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Explodes.. And shadow</a:t>
            </a:r>
            <a:endParaRPr/>
          </a:p>
        </p:txBody>
      </p:sp>
      <p:sp>
        <p:nvSpPr>
          <p:cNvPr id="833" name="Google Shape;833;p13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from matplotlib import pyplot as plt</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slices=[30,40,20]</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labels=['men','women','kids']</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colors=['red','blue','yellow']</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plt.title('My PiE CHART')</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explodes=[0,0,.2]</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plt.pie(slices,labels=labels,colors=colors,</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  wedgeprops={'linewidth':3,'edgecolor':'c'},</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   explode=explodes,shadow</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=True)</a:t>
            </a:r>
            <a:endParaRPr/>
          </a:p>
        </p:txBody>
      </p:sp>
      <p:pic>
        <p:nvPicPr>
          <p:cNvPr id="834" name="Google Shape;834;p139"/>
          <p:cNvPicPr preferRelativeResize="0"/>
          <p:nvPr/>
        </p:nvPicPr>
        <p:blipFill>
          <a:blip r:embed="rId3">
            <a:alphaModFix/>
          </a:blip>
          <a:stretch>
            <a:fillRect/>
          </a:stretch>
        </p:blipFill>
        <p:spPr>
          <a:xfrm>
            <a:off x="5215050" y="1147225"/>
            <a:ext cx="3116925" cy="2583600"/>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Startangle and percentage value..</a:t>
            </a:r>
            <a:endParaRPr/>
          </a:p>
        </p:txBody>
      </p:sp>
      <p:sp>
        <p:nvSpPr>
          <p:cNvPr id="840" name="Google Shape;840;p140"/>
          <p:cNvSpPr txBox="1"/>
          <p:nvPr>
            <p:ph idx="1" type="body"/>
          </p:nvPr>
        </p:nvSpPr>
        <p:spPr>
          <a:xfrm>
            <a:off x="311700" y="1225225"/>
            <a:ext cx="8520600" cy="365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from matplotlib import pyplot as plt</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slices=[30,40,20]</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labels=['men','women','kids']</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colors=['red','blue','yellow']</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plt.title('My PiE CHART')</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explodes=[0,0,.2]</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plt.pie(slices,labels=labels,colors=colors,</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startangle=190,</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autopct='%1.3f%%',</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wedgeprops={'linewidth':3,'edgecolor':'c'},</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explode=explodes,shadow=True)</a:t>
            </a:r>
            <a:endParaRPr>
              <a:solidFill>
                <a:srgbClr val="0000FF"/>
              </a:solidFill>
              <a:latin typeface="Spectral"/>
              <a:ea typeface="Spectral"/>
              <a:cs typeface="Spectral"/>
              <a:sym typeface="Spectral"/>
            </a:endParaRPr>
          </a:p>
          <a:p>
            <a:pPr indent="0" lvl="0" marL="457200" rtl="0" algn="l">
              <a:spcBef>
                <a:spcPts val="1600"/>
              </a:spcBef>
              <a:spcAft>
                <a:spcPts val="1600"/>
              </a:spcAft>
              <a:buNone/>
            </a:pPr>
            <a:r>
              <a:t/>
            </a:r>
            <a:endParaRPr/>
          </a:p>
        </p:txBody>
      </p:sp>
      <p:pic>
        <p:nvPicPr>
          <p:cNvPr id="841" name="Google Shape;841;p140"/>
          <p:cNvPicPr preferRelativeResize="0"/>
          <p:nvPr/>
        </p:nvPicPr>
        <p:blipFill>
          <a:blip r:embed="rId3">
            <a:alphaModFix/>
          </a:blip>
          <a:stretch>
            <a:fillRect/>
          </a:stretch>
        </p:blipFill>
        <p:spPr>
          <a:xfrm>
            <a:off x="5025450" y="1031075"/>
            <a:ext cx="3484300" cy="2915425"/>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14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Scatter plots..</a:t>
            </a:r>
            <a:endParaRPr/>
          </a:p>
        </p:txBody>
      </p:sp>
      <p:sp>
        <p:nvSpPr>
          <p:cNvPr id="847" name="Google Shape;847;p14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Scatter plots are great </a:t>
            </a:r>
            <a:r>
              <a:rPr lang="de-CH"/>
              <a:t>useful</a:t>
            </a:r>
            <a:r>
              <a:rPr lang="de-CH"/>
              <a:t> when you want to show the relationship between two set of datas and to find the correlation between them</a:t>
            </a:r>
            <a:br>
              <a:rPr lang="de-CH"/>
            </a:br>
            <a:r>
              <a:rPr lang="de-CH">
                <a:solidFill>
                  <a:srgbClr val="0000FF"/>
                </a:solidFill>
                <a:latin typeface="Spectral"/>
                <a:ea typeface="Spectral"/>
                <a:cs typeface="Spectral"/>
                <a:sym typeface="Spectral"/>
              </a:rPr>
              <a:t>a=np.random.randint(1,10,size=9)</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b=np.random.randint(2,15,size=9)</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plt.scatter(a,b)</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DATA MODELLING..</a:t>
            </a:r>
            <a:endParaRPr/>
          </a:p>
        </p:txBody>
      </p:sp>
      <p:sp>
        <p:nvSpPr>
          <p:cNvPr id="141" name="Google Shape;141;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Then we will apply some scientific algorithms to create the data models or find the interesting insights in the data</a:t>
            </a:r>
            <a:endParaRPr/>
          </a:p>
          <a:p>
            <a:pPr indent="-342900" lvl="0" marL="457200" rtl="0" algn="l">
              <a:spcBef>
                <a:spcPts val="0"/>
              </a:spcBef>
              <a:spcAft>
                <a:spcPts val="0"/>
              </a:spcAft>
              <a:buSzPts val="1800"/>
              <a:buChar char="❖"/>
            </a:pPr>
            <a:r>
              <a:rPr lang="de-CH"/>
              <a:t>The </a:t>
            </a:r>
            <a:r>
              <a:rPr lang="de-CH"/>
              <a:t>algorithms</a:t>
            </a:r>
            <a:r>
              <a:rPr lang="de-CH"/>
              <a:t> are like</a:t>
            </a:r>
            <a:endParaRPr/>
          </a:p>
          <a:p>
            <a:pPr indent="-317500" lvl="1" marL="914400" rtl="0" algn="l">
              <a:spcBef>
                <a:spcPts val="0"/>
              </a:spcBef>
              <a:spcAft>
                <a:spcPts val="0"/>
              </a:spcAft>
              <a:buSzPts val="1400"/>
              <a:buChar char="➢"/>
            </a:pPr>
            <a:r>
              <a:rPr lang="de-CH"/>
              <a:t>LINEAR REGRESSION</a:t>
            </a:r>
            <a:endParaRPr/>
          </a:p>
          <a:p>
            <a:pPr indent="-317500" lvl="1" marL="914400" rtl="0" algn="l">
              <a:spcBef>
                <a:spcPts val="0"/>
              </a:spcBef>
              <a:spcAft>
                <a:spcPts val="0"/>
              </a:spcAft>
              <a:buSzPts val="1400"/>
              <a:buChar char="➢"/>
            </a:pPr>
            <a:r>
              <a:rPr lang="de-CH"/>
              <a:t>K-MEANS</a:t>
            </a:r>
            <a:endParaRPr/>
          </a:p>
          <a:p>
            <a:pPr indent="-317500" lvl="1" marL="914400" rtl="0" algn="l">
              <a:spcBef>
                <a:spcPts val="0"/>
              </a:spcBef>
              <a:spcAft>
                <a:spcPts val="0"/>
              </a:spcAft>
              <a:buSzPts val="1400"/>
              <a:buChar char="➢"/>
            </a:pPr>
            <a:r>
              <a:rPr lang="de-CH"/>
              <a:t>RANDOM FOREST</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14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Scalar plot..</a:t>
            </a:r>
            <a:endParaRPr/>
          </a:p>
        </p:txBody>
      </p:sp>
      <p:sp>
        <p:nvSpPr>
          <p:cNvPr id="853" name="Google Shape;853;p14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Font typeface="Spectral"/>
              <a:buAutoNum type="arabicPeriod"/>
            </a:pPr>
            <a:r>
              <a:rPr lang="de-CH">
                <a:solidFill>
                  <a:srgbClr val="0000FF"/>
                </a:solidFill>
                <a:latin typeface="Spectral"/>
                <a:ea typeface="Spectral"/>
                <a:cs typeface="Spectral"/>
                <a:sym typeface="Spectral"/>
              </a:rPr>
              <a:t>a=np.random.randint(1,10,size=9)</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AutoNum type="arabicPeriod"/>
            </a:pPr>
            <a:r>
              <a:rPr lang="de-CH">
                <a:solidFill>
                  <a:srgbClr val="0000FF"/>
                </a:solidFill>
                <a:latin typeface="Spectral"/>
                <a:ea typeface="Spectral"/>
                <a:cs typeface="Spectral"/>
                <a:sym typeface="Spectral"/>
              </a:rPr>
              <a:t>b=np.random.randint(2,15,size=9)</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AutoNum type="arabicPeriod"/>
            </a:pPr>
            <a:r>
              <a:rPr lang="de-CH">
                <a:solidFill>
                  <a:srgbClr val="0000FF"/>
                </a:solidFill>
                <a:latin typeface="Spectral"/>
                <a:ea typeface="Spectral"/>
                <a:cs typeface="Spectral"/>
                <a:sym typeface="Spectral"/>
              </a:rPr>
              <a:t>plt.style.use('seaborn')</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AutoNum type="arabicPeriod"/>
            </a:pPr>
            <a:r>
              <a:rPr lang="de-CH">
                <a:solidFill>
                  <a:srgbClr val="0000FF"/>
                </a:solidFill>
                <a:latin typeface="Spectral"/>
                <a:ea typeface="Spectral"/>
                <a:cs typeface="Spectral"/>
                <a:sym typeface="Spectral"/>
              </a:rPr>
              <a:t>plt.scatter(a,b,s=100,color='red',marker='s',edgecolors='black',linewidths=2)</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14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continue..</a:t>
            </a:r>
            <a:endParaRPr/>
          </a:p>
        </p:txBody>
      </p:sp>
      <p:sp>
        <p:nvSpPr>
          <p:cNvPr id="859" name="Google Shape;859;p14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a=np.random.randint(1,10,size=9)</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b=np.random.randint(2,15,size=9)</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colors=b</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plt.style.use('seaborn')</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plt.scatter(a,b,s=100,marker='s',</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            c=colors,cmap='Greens',</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            edgecolors='black',linewidths=2)</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cbar=plt.colorbar()</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cbar.set_label('color variation')</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pic>
        <p:nvPicPr>
          <p:cNvPr id="860" name="Google Shape;860;p143"/>
          <p:cNvPicPr preferRelativeResize="0"/>
          <p:nvPr/>
        </p:nvPicPr>
        <p:blipFill>
          <a:blip r:embed="rId3">
            <a:alphaModFix/>
          </a:blip>
          <a:stretch>
            <a:fillRect/>
          </a:stretch>
        </p:blipFill>
        <p:spPr>
          <a:xfrm>
            <a:off x="5193799" y="800475"/>
            <a:ext cx="3895775" cy="3162300"/>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14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continues...</a:t>
            </a:r>
            <a:endParaRPr/>
          </a:p>
        </p:txBody>
      </p:sp>
      <p:sp>
        <p:nvSpPr>
          <p:cNvPr id="866" name="Google Shape;866;p14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a=np.random.randint(1,10,size=9)</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b=np.random.randint(2,15,size=9)</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colors=b</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sizes=b*100</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plt.style.use('seaborn')</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plt.scatter(a,b,s=sizes,marker='s',</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            c=colors,cmap='Greens',</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            edgecolors='black',linewidths=2)</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cbar=plt.colorbar()</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cbar.set_label('color variation')</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pic>
        <p:nvPicPr>
          <p:cNvPr id="867" name="Google Shape;867;p144"/>
          <p:cNvPicPr preferRelativeResize="0"/>
          <p:nvPr/>
        </p:nvPicPr>
        <p:blipFill>
          <a:blip r:embed="rId3">
            <a:alphaModFix/>
          </a:blip>
          <a:stretch>
            <a:fillRect/>
          </a:stretch>
        </p:blipFill>
        <p:spPr>
          <a:xfrm>
            <a:off x="5320717" y="1147225"/>
            <a:ext cx="3823283" cy="2765425"/>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145"/>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  STATISTICS FOR </a:t>
            </a:r>
            <a:r>
              <a:rPr lang="de-CH"/>
              <a:t>DATA SCIENCE</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14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Statistics</a:t>
            </a:r>
            <a:endParaRPr/>
          </a:p>
        </p:txBody>
      </p:sp>
      <p:sp>
        <p:nvSpPr>
          <p:cNvPr id="878" name="Google Shape;878;p14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114300" rtl="0" algn="l">
              <a:spcBef>
                <a:spcPts val="300"/>
              </a:spcBef>
              <a:spcAft>
                <a:spcPts val="0"/>
              </a:spcAft>
              <a:buNone/>
            </a:pPr>
            <a:r>
              <a:rPr b="1" i="1" lang="de-CH">
                <a:latin typeface="Georgia"/>
                <a:ea typeface="Georgia"/>
                <a:cs typeface="Georgia"/>
                <a:sym typeface="Georgia"/>
              </a:rPr>
              <a:t>The discipline concerned with the collection, organization, analysis, interpretation and presentation of data.</a:t>
            </a:r>
            <a:endParaRPr b="1" i="1">
              <a:latin typeface="Georgia"/>
              <a:ea typeface="Georgia"/>
              <a:cs typeface="Georgia"/>
              <a:sym typeface="Georgia"/>
            </a:endParaRPr>
          </a:p>
          <a:p>
            <a:pPr indent="0" lvl="0" marL="114300" rtl="0" algn="l">
              <a:spcBef>
                <a:spcPts val="300"/>
              </a:spcBef>
              <a:spcAft>
                <a:spcPts val="0"/>
              </a:spcAft>
              <a:buNone/>
            </a:pPr>
            <a:r>
              <a:t/>
            </a:r>
            <a:endParaRPr i="1">
              <a:latin typeface="Georgia"/>
              <a:ea typeface="Georgia"/>
              <a:cs typeface="Georgia"/>
              <a:sym typeface="Georgia"/>
            </a:endParaRPr>
          </a:p>
          <a:p>
            <a:pPr indent="0" lvl="0" marL="114300" rtl="0" algn="l">
              <a:spcBef>
                <a:spcPts val="300"/>
              </a:spcBef>
              <a:spcAft>
                <a:spcPts val="0"/>
              </a:spcAft>
              <a:buNone/>
            </a:pPr>
            <a:r>
              <a:rPr lang="de-CH">
                <a:latin typeface="Georgia"/>
                <a:ea typeface="Georgia"/>
                <a:cs typeface="Georgia"/>
                <a:sym typeface="Georgia"/>
              </a:rPr>
              <a:t>Mainly there are 2 types of statistics: </a:t>
            </a:r>
            <a:r>
              <a:rPr b="1" lang="de-CH">
                <a:latin typeface="Georgia"/>
                <a:ea typeface="Georgia"/>
                <a:cs typeface="Georgia"/>
                <a:sym typeface="Georgia"/>
              </a:rPr>
              <a:t>descriptive</a:t>
            </a:r>
            <a:r>
              <a:rPr lang="de-CH">
                <a:latin typeface="Georgia"/>
                <a:ea typeface="Georgia"/>
                <a:cs typeface="Georgia"/>
                <a:sym typeface="Georgia"/>
              </a:rPr>
              <a:t> and </a:t>
            </a:r>
            <a:r>
              <a:rPr b="1" lang="de-CH">
                <a:latin typeface="Georgia"/>
                <a:ea typeface="Georgia"/>
                <a:cs typeface="Georgia"/>
                <a:sym typeface="Georgia"/>
              </a:rPr>
              <a:t>inferential</a:t>
            </a:r>
            <a:r>
              <a:rPr lang="de-CH">
                <a:latin typeface="Georgia"/>
                <a:ea typeface="Georgia"/>
                <a:cs typeface="Georgia"/>
                <a:sym typeface="Georgia"/>
              </a:rPr>
              <a:t> statistics.</a:t>
            </a:r>
            <a:endParaRPr>
              <a:latin typeface="Georgia"/>
              <a:ea typeface="Georgia"/>
              <a:cs typeface="Georgia"/>
              <a:sym typeface="Georgia"/>
            </a:endParaRPr>
          </a:p>
          <a:p>
            <a:pPr indent="-342900" lvl="0" marL="457200" rtl="0" algn="l">
              <a:spcBef>
                <a:spcPts val="300"/>
              </a:spcBef>
              <a:spcAft>
                <a:spcPts val="0"/>
              </a:spcAft>
              <a:buSzPts val="1800"/>
              <a:buFont typeface="Georgia"/>
              <a:buChar char="●"/>
            </a:pPr>
            <a:r>
              <a:rPr lang="de-CH">
                <a:latin typeface="Georgia"/>
                <a:ea typeface="Georgia"/>
                <a:cs typeface="Georgia"/>
                <a:sym typeface="Georgia"/>
              </a:rPr>
              <a:t>Descriptive statistics deals with the summarization of the data.</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lang="de-CH">
                <a:latin typeface="Georgia"/>
                <a:ea typeface="Georgia"/>
                <a:cs typeface="Georgia"/>
                <a:sym typeface="Georgia"/>
              </a:rPr>
              <a:t>Inferential statistics deals with the interpretation of the data i.e., the analysis is used to describe the meaning of the data.</a:t>
            </a:r>
            <a:endParaRPr>
              <a:latin typeface="Georgia"/>
              <a:ea typeface="Georgia"/>
              <a:cs typeface="Georgia"/>
              <a:sym typeface="Georgia"/>
            </a:endParaRPr>
          </a:p>
          <a:p>
            <a:pPr indent="0" lvl="0" marL="114300" rtl="0" algn="l">
              <a:spcBef>
                <a:spcPts val="300"/>
              </a:spcBef>
              <a:spcAft>
                <a:spcPts val="0"/>
              </a:spcAft>
              <a:buClr>
                <a:schemeClr val="dk1"/>
              </a:buClr>
              <a:buSzPts val="1100"/>
              <a:buFont typeface="Arial"/>
              <a:buNone/>
            </a:pPr>
            <a:r>
              <a:t/>
            </a:r>
            <a:endParaRPr>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14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What is Data??</a:t>
            </a:r>
            <a:endParaRPr/>
          </a:p>
        </p:txBody>
      </p:sp>
      <p:sp>
        <p:nvSpPr>
          <p:cNvPr id="884" name="Google Shape;884;p14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a:solidFill>
                  <a:srgbClr val="434343"/>
                </a:solidFill>
                <a:highlight>
                  <a:srgbClr val="FFFFFF"/>
                </a:highlight>
                <a:latin typeface="Arial"/>
                <a:ea typeface="Arial"/>
                <a:cs typeface="Arial"/>
                <a:sym typeface="Arial"/>
              </a:rPr>
              <a:t>Data are measurements or observations that are collected as a source of information.</a:t>
            </a:r>
            <a:r>
              <a:rPr lang="de-CH">
                <a:solidFill>
                  <a:srgbClr val="434343"/>
                </a:solidFill>
                <a:highlight>
                  <a:srgbClr val="FFFFFF"/>
                </a:highlight>
                <a:latin typeface="Arial"/>
                <a:ea typeface="Arial"/>
                <a:cs typeface="Arial"/>
                <a:sym typeface="Arial"/>
              </a:rPr>
              <a:t> </a:t>
            </a:r>
            <a:endParaRPr>
              <a:solidFill>
                <a:srgbClr val="434343"/>
              </a:solidFill>
              <a:highlight>
                <a:srgbClr val="FFFFFF"/>
              </a:highlight>
              <a:latin typeface="Arial"/>
              <a:ea typeface="Arial"/>
              <a:cs typeface="Arial"/>
              <a:sym typeface="Arial"/>
            </a:endParaRPr>
          </a:p>
          <a:p>
            <a:pPr indent="0" lvl="0" marL="0" rtl="0" algn="l">
              <a:spcBef>
                <a:spcPts val="1600"/>
              </a:spcBef>
              <a:spcAft>
                <a:spcPts val="0"/>
              </a:spcAft>
              <a:buNone/>
            </a:pPr>
            <a:r>
              <a:rPr lang="de-CH">
                <a:solidFill>
                  <a:srgbClr val="434343"/>
                </a:solidFill>
                <a:highlight>
                  <a:srgbClr val="FFFFFF"/>
                </a:highlight>
                <a:latin typeface="Arial"/>
                <a:ea typeface="Arial"/>
                <a:cs typeface="Arial"/>
                <a:sym typeface="Arial"/>
              </a:rPr>
              <a:t>There are a variety of different types of data, and different ways to represent data.</a:t>
            </a:r>
            <a:endParaRPr>
              <a:solidFill>
                <a:srgbClr val="434343"/>
              </a:solidFill>
              <a:highlight>
                <a:srgbClr val="FFFFFF"/>
              </a:highlight>
              <a:latin typeface="Arial"/>
              <a:ea typeface="Arial"/>
              <a:cs typeface="Arial"/>
              <a:sym typeface="Arial"/>
            </a:endParaRPr>
          </a:p>
          <a:p>
            <a:pPr indent="0" lvl="0" marL="0" rtl="0" algn="l">
              <a:spcBef>
                <a:spcPts val="1600"/>
              </a:spcBef>
              <a:spcAft>
                <a:spcPts val="0"/>
              </a:spcAft>
              <a:buNone/>
            </a:pPr>
            <a:r>
              <a:rPr lang="de-CH">
                <a:solidFill>
                  <a:srgbClr val="434343"/>
                </a:solidFill>
                <a:highlight>
                  <a:srgbClr val="FFFFFF"/>
                </a:highlight>
                <a:latin typeface="Arial"/>
                <a:ea typeface="Arial"/>
                <a:cs typeface="Arial"/>
                <a:sym typeface="Arial"/>
              </a:rPr>
              <a:t>Eg:</a:t>
            </a:r>
            <a:endParaRPr>
              <a:solidFill>
                <a:srgbClr val="434343"/>
              </a:solidFill>
              <a:highlight>
                <a:srgbClr val="FFFFFF"/>
              </a:highlight>
              <a:latin typeface="Arial"/>
              <a:ea typeface="Arial"/>
              <a:cs typeface="Arial"/>
              <a:sym typeface="Arial"/>
            </a:endParaRPr>
          </a:p>
          <a:p>
            <a:pPr indent="0" lvl="0" marL="0" rtl="0" algn="l">
              <a:spcBef>
                <a:spcPts val="1600"/>
              </a:spcBef>
              <a:spcAft>
                <a:spcPts val="0"/>
              </a:spcAft>
              <a:buClr>
                <a:schemeClr val="dk1"/>
              </a:buClr>
              <a:buSzPts val="1100"/>
              <a:buFont typeface="Arial"/>
              <a:buNone/>
            </a:pPr>
            <a:r>
              <a:rPr lang="de-CH">
                <a:solidFill>
                  <a:srgbClr val="333333"/>
                </a:solidFill>
                <a:highlight>
                  <a:srgbClr val="FFFFFF"/>
                </a:highlight>
                <a:latin typeface="Arial"/>
                <a:ea typeface="Arial"/>
                <a:cs typeface="Arial"/>
                <a:sym typeface="Arial"/>
              </a:rPr>
              <a:t>The value of sales of a particular product, or the number of times India has won a cricket match, are all examples of data.</a:t>
            </a:r>
            <a:endParaRPr>
              <a:solidFill>
                <a:srgbClr val="333333"/>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solidFill>
                <a:srgbClr val="434343"/>
              </a:solidFill>
              <a:highlight>
                <a:srgbClr val="FFFFFF"/>
              </a:highlight>
              <a:latin typeface="Arial"/>
              <a:ea typeface="Arial"/>
              <a:cs typeface="Arial"/>
              <a:sym typeface="Arial"/>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14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Data..</a:t>
            </a:r>
            <a:endParaRPr/>
          </a:p>
        </p:txBody>
      </p:sp>
      <p:sp>
        <p:nvSpPr>
          <p:cNvPr id="890" name="Google Shape;890;p14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a:t>Data unit</a:t>
            </a:r>
            <a:r>
              <a:rPr lang="de-CH"/>
              <a:t>: </a:t>
            </a:r>
            <a:r>
              <a:rPr b="1" lang="de-CH" sz="1400">
                <a:highlight>
                  <a:srgbClr val="FFFFFF"/>
                </a:highlight>
                <a:latin typeface="Arial"/>
                <a:ea typeface="Arial"/>
                <a:cs typeface="Arial"/>
                <a:sym typeface="Arial"/>
              </a:rPr>
              <a:t>A data unit is one entity in the set of all data (population)being studied, about which data are collected.</a:t>
            </a:r>
            <a:r>
              <a:rPr lang="de-CH" sz="1400">
                <a:highlight>
                  <a:srgbClr val="FFFFFF"/>
                </a:highlight>
                <a:latin typeface="Arial"/>
                <a:ea typeface="Arial"/>
                <a:cs typeface="Arial"/>
                <a:sym typeface="Arial"/>
              </a:rPr>
              <a:t> A data unit is also referred to as a unit record or record.</a:t>
            </a:r>
            <a:endParaRPr sz="1400">
              <a:highlight>
                <a:srgbClr val="FFFFFF"/>
              </a:highlight>
              <a:latin typeface="Arial"/>
              <a:ea typeface="Arial"/>
              <a:cs typeface="Arial"/>
              <a:sym typeface="Arial"/>
            </a:endParaRPr>
          </a:p>
          <a:p>
            <a:pPr indent="0" lvl="0" marL="0" rtl="0" algn="l">
              <a:spcBef>
                <a:spcPts val="1600"/>
              </a:spcBef>
              <a:spcAft>
                <a:spcPts val="0"/>
              </a:spcAft>
              <a:buNone/>
            </a:pPr>
            <a:r>
              <a:rPr b="1" lang="de-CH">
                <a:highlight>
                  <a:srgbClr val="FFFFFF"/>
                </a:highlight>
                <a:latin typeface="Arial"/>
                <a:ea typeface="Arial"/>
                <a:cs typeface="Arial"/>
                <a:sym typeface="Arial"/>
              </a:rPr>
              <a:t>Data Item:</a:t>
            </a:r>
            <a:r>
              <a:rPr b="1" lang="de-CH" sz="1400">
                <a:highlight>
                  <a:srgbClr val="FFFFFF"/>
                </a:highlight>
                <a:latin typeface="Arial"/>
                <a:ea typeface="Arial"/>
                <a:cs typeface="Arial"/>
                <a:sym typeface="Arial"/>
              </a:rPr>
              <a:t> A data item is a characteristic (or attribute) of a data unit which is measured or counted, such as height, country of birth, or income. </a:t>
            </a:r>
            <a:r>
              <a:rPr lang="de-CH" sz="1400">
                <a:highlight>
                  <a:srgbClr val="FFFFFF"/>
                </a:highlight>
                <a:latin typeface="Arial"/>
                <a:ea typeface="Arial"/>
                <a:cs typeface="Arial"/>
                <a:sym typeface="Arial"/>
              </a:rPr>
              <a:t>A data item is also referred to as a </a:t>
            </a:r>
            <a:r>
              <a:rPr b="1" lang="de-CH" sz="1400">
                <a:highlight>
                  <a:srgbClr val="FFFFFF"/>
                </a:highlight>
                <a:uFill>
                  <a:noFill/>
                </a:uFill>
                <a:latin typeface="Arial"/>
                <a:ea typeface="Arial"/>
                <a:cs typeface="Arial"/>
                <a:sym typeface="Arial"/>
                <a:hlinkClick r:id="rId3"/>
              </a:rPr>
              <a:t>variable</a:t>
            </a:r>
            <a:r>
              <a:rPr lang="de-CH" sz="1400">
                <a:highlight>
                  <a:srgbClr val="FFFFFF"/>
                </a:highlight>
                <a:latin typeface="Arial"/>
                <a:ea typeface="Arial"/>
                <a:cs typeface="Arial"/>
                <a:sym typeface="Arial"/>
              </a:rPr>
              <a:t> because the characteristic may vary between data units, and may vary over time.</a:t>
            </a:r>
            <a:endParaRPr sz="1400">
              <a:highlight>
                <a:srgbClr val="FFFFFF"/>
              </a:highlight>
              <a:latin typeface="Arial"/>
              <a:ea typeface="Arial"/>
              <a:cs typeface="Arial"/>
              <a:sym typeface="Arial"/>
            </a:endParaRPr>
          </a:p>
          <a:p>
            <a:pPr indent="0" lvl="0" marL="0" rtl="0" algn="l">
              <a:spcBef>
                <a:spcPts val="1600"/>
              </a:spcBef>
              <a:spcAft>
                <a:spcPts val="0"/>
              </a:spcAft>
              <a:buClr>
                <a:schemeClr val="dk1"/>
              </a:buClr>
              <a:buSzPts val="1100"/>
              <a:buFont typeface="Arial"/>
              <a:buNone/>
            </a:pPr>
            <a:r>
              <a:rPr b="1" lang="de-CH">
                <a:highlight>
                  <a:srgbClr val="FFFFFF"/>
                </a:highlight>
                <a:latin typeface="Arial"/>
                <a:ea typeface="Arial"/>
                <a:cs typeface="Arial"/>
                <a:sym typeface="Arial"/>
              </a:rPr>
              <a:t>Observation</a:t>
            </a:r>
            <a:r>
              <a:rPr b="1" lang="de-CH" sz="1400">
                <a:highlight>
                  <a:srgbClr val="FFFFFF"/>
                </a:highlight>
                <a:latin typeface="Arial"/>
                <a:ea typeface="Arial"/>
                <a:cs typeface="Arial"/>
                <a:sym typeface="Arial"/>
              </a:rPr>
              <a:t>:An observation is an occurrence of a specific data item that is recorded about a data unit</a:t>
            </a:r>
            <a:r>
              <a:rPr b="1" lang="de-CH" sz="1000">
                <a:highlight>
                  <a:srgbClr val="FFFFFF"/>
                </a:highlight>
                <a:latin typeface="Arial"/>
                <a:ea typeface="Arial"/>
                <a:cs typeface="Arial"/>
                <a:sym typeface="Arial"/>
              </a:rPr>
              <a:t>.</a:t>
            </a:r>
            <a:endParaRPr sz="1400">
              <a:highlight>
                <a:srgbClr val="FFFFFF"/>
              </a:highlight>
              <a:latin typeface="Arial"/>
              <a:ea typeface="Arial"/>
              <a:cs typeface="Arial"/>
              <a:sym typeface="Arial"/>
            </a:endParaRPr>
          </a:p>
          <a:p>
            <a:pPr indent="0" lvl="0" marL="0" rtl="0" algn="l">
              <a:spcBef>
                <a:spcPts val="1600"/>
              </a:spcBef>
              <a:spcAft>
                <a:spcPts val="0"/>
              </a:spcAft>
              <a:buNone/>
            </a:pPr>
            <a:r>
              <a:rPr b="1" lang="de-CH">
                <a:highlight>
                  <a:srgbClr val="FFFFFF"/>
                </a:highlight>
                <a:latin typeface="Arial"/>
                <a:ea typeface="Arial"/>
                <a:cs typeface="Arial"/>
                <a:sym typeface="Arial"/>
              </a:rPr>
              <a:t>DATASET </a:t>
            </a:r>
            <a:r>
              <a:rPr b="1" lang="de-CH" sz="1400">
                <a:highlight>
                  <a:srgbClr val="FFFFFF"/>
                </a:highlight>
                <a:latin typeface="Arial"/>
                <a:ea typeface="Arial"/>
                <a:cs typeface="Arial"/>
                <a:sym typeface="Arial"/>
              </a:rPr>
              <a:t>: A dataset is a complete collection of all observations.</a:t>
            </a:r>
            <a:endParaRPr sz="1400">
              <a:highlight>
                <a:srgbClr val="FFFFFF"/>
              </a:highlight>
              <a:latin typeface="Arial"/>
              <a:ea typeface="Arial"/>
              <a:cs typeface="Arial"/>
              <a:sym typeface="Aria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149"/>
          <p:cNvSpPr txBox="1"/>
          <p:nvPr>
            <p:ph type="title"/>
          </p:nvPr>
        </p:nvSpPr>
        <p:spPr>
          <a:xfrm>
            <a:off x="311700" y="11480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a:t>
            </a:r>
            <a:endParaRPr/>
          </a:p>
        </p:txBody>
      </p:sp>
      <p:sp>
        <p:nvSpPr>
          <p:cNvPr id="896" name="Google Shape;896;p14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97" name="Google Shape;897;p149"/>
          <p:cNvPicPr preferRelativeResize="0"/>
          <p:nvPr/>
        </p:nvPicPr>
        <p:blipFill>
          <a:blip r:embed="rId3">
            <a:alphaModFix/>
          </a:blip>
          <a:stretch>
            <a:fillRect/>
          </a:stretch>
        </p:blipFill>
        <p:spPr>
          <a:xfrm>
            <a:off x="271063" y="946112"/>
            <a:ext cx="8601875" cy="3486775"/>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5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Quantitative and qualitative data..</a:t>
            </a:r>
            <a:endParaRPr/>
          </a:p>
        </p:txBody>
      </p:sp>
      <p:sp>
        <p:nvSpPr>
          <p:cNvPr id="903" name="Google Shape;903;p15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1200">
              <a:solidFill>
                <a:srgbClr val="620042"/>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b="1" sz="1200">
              <a:solidFill>
                <a:srgbClr val="620042"/>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1" lang="de-CH">
                <a:solidFill>
                  <a:srgbClr val="434343"/>
                </a:solidFill>
                <a:highlight>
                  <a:srgbClr val="FFFFFF"/>
                </a:highlight>
                <a:latin typeface="Arial"/>
                <a:ea typeface="Arial"/>
                <a:cs typeface="Arial"/>
                <a:sym typeface="Arial"/>
              </a:rPr>
              <a:t>Quantitative data</a:t>
            </a:r>
            <a:r>
              <a:rPr b="1" lang="de-CH" sz="1400">
                <a:solidFill>
                  <a:srgbClr val="434343"/>
                </a:solidFill>
                <a:highlight>
                  <a:srgbClr val="FFFFFF"/>
                </a:highlight>
                <a:latin typeface="Arial"/>
                <a:ea typeface="Arial"/>
                <a:cs typeface="Arial"/>
                <a:sym typeface="Arial"/>
              </a:rPr>
              <a:t> are measures of values or counts and are expressed as numbers.</a:t>
            </a:r>
            <a:endParaRPr b="1" sz="1400">
              <a:solidFill>
                <a:srgbClr val="434343"/>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434343"/>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de-CH" sz="1400">
                <a:solidFill>
                  <a:srgbClr val="434343"/>
                </a:solidFill>
                <a:highlight>
                  <a:srgbClr val="FFFFFF"/>
                </a:highlight>
                <a:latin typeface="Arial"/>
                <a:ea typeface="Arial"/>
                <a:cs typeface="Arial"/>
                <a:sym typeface="Arial"/>
              </a:rPr>
              <a:t>Quantitative data are data about </a:t>
            </a:r>
            <a:r>
              <a:rPr b="1" lang="de-CH" sz="1400">
                <a:solidFill>
                  <a:srgbClr val="434343"/>
                </a:solidFill>
                <a:highlight>
                  <a:srgbClr val="FFFFFF"/>
                </a:highlight>
                <a:latin typeface="Arial"/>
                <a:ea typeface="Arial"/>
                <a:cs typeface="Arial"/>
                <a:sym typeface="Arial"/>
              </a:rPr>
              <a:t>numeric variables</a:t>
            </a:r>
            <a:r>
              <a:rPr lang="de-CH" sz="1400">
                <a:solidFill>
                  <a:srgbClr val="434343"/>
                </a:solidFill>
                <a:highlight>
                  <a:srgbClr val="FFFFFF"/>
                </a:highlight>
                <a:latin typeface="Arial"/>
                <a:ea typeface="Arial"/>
                <a:cs typeface="Arial"/>
                <a:sym typeface="Arial"/>
              </a:rPr>
              <a:t> (e.g. how many; how much; or how often).</a:t>
            </a:r>
            <a:endParaRPr sz="1400">
              <a:solidFill>
                <a:srgbClr val="434343"/>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434343"/>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434343"/>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1" lang="de-CH">
                <a:solidFill>
                  <a:srgbClr val="434343"/>
                </a:solidFill>
                <a:highlight>
                  <a:srgbClr val="FFFFFF"/>
                </a:highlight>
                <a:latin typeface="Arial"/>
                <a:ea typeface="Arial"/>
                <a:cs typeface="Arial"/>
                <a:sym typeface="Arial"/>
              </a:rPr>
              <a:t>Qualitative data</a:t>
            </a:r>
            <a:r>
              <a:rPr b="1" lang="de-CH" sz="1400">
                <a:solidFill>
                  <a:srgbClr val="434343"/>
                </a:solidFill>
                <a:highlight>
                  <a:srgbClr val="FFFFFF"/>
                </a:highlight>
                <a:latin typeface="Arial"/>
                <a:ea typeface="Arial"/>
                <a:cs typeface="Arial"/>
                <a:sym typeface="Arial"/>
              </a:rPr>
              <a:t> are measures of 'types' and may be represented by a name, symbol, or a number code.</a:t>
            </a:r>
            <a:endParaRPr b="1" sz="1400">
              <a:solidFill>
                <a:srgbClr val="434343"/>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434343"/>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de-CH" sz="1400">
                <a:solidFill>
                  <a:srgbClr val="434343"/>
                </a:solidFill>
                <a:highlight>
                  <a:srgbClr val="FFFFFF"/>
                </a:highlight>
                <a:latin typeface="Arial"/>
                <a:ea typeface="Arial"/>
                <a:cs typeface="Arial"/>
                <a:sym typeface="Arial"/>
              </a:rPr>
              <a:t>Qualitative data are data about </a:t>
            </a:r>
            <a:r>
              <a:rPr b="1" lang="de-CH" sz="1400">
                <a:solidFill>
                  <a:srgbClr val="434343"/>
                </a:solidFill>
                <a:highlight>
                  <a:srgbClr val="FFFFFF"/>
                </a:highlight>
                <a:latin typeface="Arial"/>
                <a:ea typeface="Arial"/>
                <a:cs typeface="Arial"/>
                <a:sym typeface="Arial"/>
              </a:rPr>
              <a:t>categorical variables</a:t>
            </a:r>
            <a:r>
              <a:rPr lang="de-CH" sz="1400">
                <a:solidFill>
                  <a:srgbClr val="434343"/>
                </a:solidFill>
                <a:highlight>
                  <a:srgbClr val="FFFFFF"/>
                </a:highlight>
                <a:latin typeface="Arial"/>
                <a:ea typeface="Arial"/>
                <a:cs typeface="Arial"/>
                <a:sym typeface="Arial"/>
              </a:rPr>
              <a:t> (e.g. what type).</a:t>
            </a:r>
            <a:endParaRPr sz="1400">
              <a:solidFill>
                <a:srgbClr val="434343"/>
              </a:solidFill>
              <a:highlight>
                <a:srgbClr val="FFFFFF"/>
              </a:highlight>
              <a:latin typeface="Arial"/>
              <a:ea typeface="Arial"/>
              <a:cs typeface="Arial"/>
              <a:sym typeface="Arial"/>
            </a:endParaRPr>
          </a:p>
          <a:p>
            <a:pPr indent="0" lvl="0" marL="0" rtl="0" algn="ctr">
              <a:spcBef>
                <a:spcPts val="0"/>
              </a:spcBef>
              <a:spcAft>
                <a:spcPts val="0"/>
              </a:spcAft>
              <a:buNone/>
            </a:pPr>
            <a:r>
              <a:rPr b="1" lang="de-CH">
                <a:solidFill>
                  <a:srgbClr val="000000"/>
                </a:solidFill>
                <a:highlight>
                  <a:srgbClr val="FFFFFF"/>
                </a:highlight>
                <a:latin typeface="Arial"/>
                <a:ea typeface="Arial"/>
                <a:cs typeface="Arial"/>
                <a:sym typeface="Arial"/>
              </a:rPr>
              <a:t>Quantitative = Quantity</a:t>
            </a:r>
            <a:endParaRPr b="1">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rPr b="1" lang="de-CH">
                <a:solidFill>
                  <a:srgbClr val="000000"/>
                </a:solidFill>
                <a:highlight>
                  <a:srgbClr val="FFFFFF"/>
                </a:highlight>
                <a:latin typeface="Arial"/>
                <a:ea typeface="Arial"/>
                <a:cs typeface="Arial"/>
                <a:sym typeface="Arial"/>
              </a:rPr>
              <a:t>Qualitative = Quality</a:t>
            </a:r>
            <a:endParaRPr b="1">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400">
              <a:latin typeface="Arial"/>
              <a:ea typeface="Arial"/>
              <a:cs typeface="Arial"/>
              <a:sym typeface="Arial"/>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15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VARIABLE..</a:t>
            </a:r>
            <a:endParaRPr/>
          </a:p>
        </p:txBody>
      </p:sp>
      <p:sp>
        <p:nvSpPr>
          <p:cNvPr id="909" name="Google Shape;909;p15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a:solidFill>
                  <a:srgbClr val="434343"/>
                </a:solidFill>
                <a:highlight>
                  <a:srgbClr val="FFFFFF"/>
                </a:highlight>
                <a:latin typeface="Arial"/>
                <a:ea typeface="Arial"/>
                <a:cs typeface="Arial"/>
                <a:sym typeface="Arial"/>
              </a:rPr>
              <a:t>A variable is any characteristics, number, or quantity that can be measured or counted</a:t>
            </a:r>
            <a:r>
              <a:rPr lang="de-CH">
                <a:solidFill>
                  <a:srgbClr val="434343"/>
                </a:solidFill>
                <a:highlight>
                  <a:srgbClr val="FFFFFF"/>
                </a:highlight>
                <a:latin typeface="Arial"/>
                <a:ea typeface="Arial"/>
                <a:cs typeface="Arial"/>
                <a:sym typeface="Arial"/>
              </a:rPr>
              <a:t>. </a:t>
            </a:r>
            <a:endParaRPr>
              <a:solidFill>
                <a:srgbClr val="434343"/>
              </a:solidFill>
              <a:highlight>
                <a:srgbClr val="FFFFFF"/>
              </a:highlight>
              <a:latin typeface="Arial"/>
              <a:ea typeface="Arial"/>
              <a:cs typeface="Arial"/>
              <a:sym typeface="Arial"/>
            </a:endParaRPr>
          </a:p>
          <a:p>
            <a:pPr indent="0" lvl="0" marL="0" rtl="0" algn="l">
              <a:spcBef>
                <a:spcPts val="1600"/>
              </a:spcBef>
              <a:spcAft>
                <a:spcPts val="0"/>
              </a:spcAft>
              <a:buNone/>
            </a:pPr>
            <a:r>
              <a:rPr lang="de-CH">
                <a:solidFill>
                  <a:srgbClr val="434343"/>
                </a:solidFill>
                <a:highlight>
                  <a:srgbClr val="FFFFFF"/>
                </a:highlight>
                <a:latin typeface="Arial"/>
                <a:ea typeface="Arial"/>
                <a:cs typeface="Arial"/>
                <a:sym typeface="Arial"/>
              </a:rPr>
              <a:t>A variable may also be called a</a:t>
            </a:r>
            <a:r>
              <a:rPr b="1" lang="de-CH">
                <a:solidFill>
                  <a:srgbClr val="434343"/>
                </a:solidFill>
                <a:highlight>
                  <a:srgbClr val="FFFFFF"/>
                </a:highlight>
                <a:latin typeface="Arial"/>
                <a:ea typeface="Arial"/>
                <a:cs typeface="Arial"/>
                <a:sym typeface="Arial"/>
              </a:rPr>
              <a:t> data item</a:t>
            </a:r>
            <a:r>
              <a:rPr lang="de-CH">
                <a:solidFill>
                  <a:srgbClr val="434343"/>
                </a:solidFill>
                <a:highlight>
                  <a:srgbClr val="FFFFFF"/>
                </a:highlight>
                <a:latin typeface="Arial"/>
                <a:ea typeface="Arial"/>
                <a:cs typeface="Arial"/>
                <a:sym typeface="Arial"/>
              </a:rPr>
              <a:t>. </a:t>
            </a:r>
            <a:endParaRPr>
              <a:solidFill>
                <a:srgbClr val="434343"/>
              </a:solidFill>
              <a:highlight>
                <a:srgbClr val="FFFFFF"/>
              </a:highlight>
              <a:latin typeface="Arial"/>
              <a:ea typeface="Arial"/>
              <a:cs typeface="Arial"/>
              <a:sym typeface="Arial"/>
            </a:endParaRPr>
          </a:p>
          <a:p>
            <a:pPr indent="0" lvl="0" marL="0" rtl="0" algn="l">
              <a:spcBef>
                <a:spcPts val="1600"/>
              </a:spcBef>
              <a:spcAft>
                <a:spcPts val="1600"/>
              </a:spcAft>
              <a:buNone/>
            </a:pPr>
            <a:r>
              <a:rPr lang="de-CH">
                <a:solidFill>
                  <a:srgbClr val="434343"/>
                </a:solidFill>
                <a:highlight>
                  <a:srgbClr val="FFFFFF"/>
                </a:highlight>
                <a:latin typeface="Arial"/>
                <a:ea typeface="Arial"/>
                <a:cs typeface="Arial"/>
                <a:sym typeface="Arial"/>
              </a:rPr>
              <a:t>Age, sex, business income and expenses, country of birth, capital expenditure, class grades, eye colour and vehicle type are examples of variables. </a:t>
            </a:r>
            <a:br>
              <a:rPr lang="de-CH">
                <a:solidFill>
                  <a:srgbClr val="434343"/>
                </a:solidFill>
                <a:highlight>
                  <a:srgbClr val="FFFFFF"/>
                </a:highlight>
                <a:latin typeface="Arial"/>
                <a:ea typeface="Arial"/>
                <a:cs typeface="Arial"/>
                <a:sym typeface="Arial"/>
              </a:rPr>
            </a:br>
            <a:r>
              <a:rPr lang="de-CH">
                <a:solidFill>
                  <a:srgbClr val="434343"/>
                </a:solidFill>
                <a:highlight>
                  <a:srgbClr val="FFFFFF"/>
                </a:highlight>
                <a:latin typeface="Arial"/>
                <a:ea typeface="Arial"/>
                <a:cs typeface="Arial"/>
                <a:sym typeface="Arial"/>
              </a:rPr>
              <a:t>It is called a variable because the value may vary between data units </a:t>
            </a:r>
            <a:endParaRPr>
              <a:solidFill>
                <a:srgbClr val="43434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Data Validation..</a:t>
            </a:r>
            <a:endParaRPr/>
          </a:p>
        </p:txBody>
      </p:sp>
      <p:sp>
        <p:nvSpPr>
          <p:cNvPr id="147" name="Google Shape;147;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In this step we are checking the created model or pattern is correct or not</a:t>
            </a:r>
            <a:endParaRPr/>
          </a:p>
          <a:p>
            <a:pPr indent="-342900" lvl="0" marL="457200" rtl="0" algn="l">
              <a:spcBef>
                <a:spcPts val="0"/>
              </a:spcBef>
              <a:spcAft>
                <a:spcPts val="0"/>
              </a:spcAft>
              <a:buSzPts val="1800"/>
              <a:buChar char="●"/>
            </a:pPr>
            <a:r>
              <a:rPr lang="de-CH"/>
              <a:t>For checking these things different validation techniques are available</a:t>
            </a:r>
            <a:endParaRPr/>
          </a:p>
          <a:p>
            <a:pPr indent="-342900" lvl="0" marL="457200" rtl="0" algn="l">
              <a:spcBef>
                <a:spcPts val="0"/>
              </a:spcBef>
              <a:spcAft>
                <a:spcPts val="0"/>
              </a:spcAft>
              <a:buSzPts val="1800"/>
              <a:buChar char="●"/>
            </a:pPr>
            <a:r>
              <a:rPr lang="de-CH"/>
              <a:t>By checking these patterns if its not validated the pattern or model will be discarded</a:t>
            </a:r>
            <a:endParaRPr/>
          </a:p>
          <a:p>
            <a:pPr indent="0" lvl="0" marL="457200" rtl="0" algn="l">
              <a:spcBef>
                <a:spcPts val="1600"/>
              </a:spcBef>
              <a:spcAft>
                <a:spcPts val="1600"/>
              </a:spcAft>
              <a:buNone/>
            </a:pPr>
            <a:r>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15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TYPES oF Variables..</a:t>
            </a:r>
            <a:endParaRPr/>
          </a:p>
        </p:txBody>
      </p:sp>
      <p:sp>
        <p:nvSpPr>
          <p:cNvPr id="915" name="Google Shape;915;p15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16" name="Google Shape;916;p152"/>
          <p:cNvPicPr preferRelativeResize="0"/>
          <p:nvPr/>
        </p:nvPicPr>
        <p:blipFill>
          <a:blip r:embed="rId3">
            <a:alphaModFix/>
          </a:blip>
          <a:stretch>
            <a:fillRect/>
          </a:stretch>
        </p:blipFill>
        <p:spPr>
          <a:xfrm>
            <a:off x="311700" y="1225225"/>
            <a:ext cx="7694026" cy="3200400"/>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15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Numeric Variables..</a:t>
            </a:r>
            <a:endParaRPr/>
          </a:p>
        </p:txBody>
      </p:sp>
      <p:sp>
        <p:nvSpPr>
          <p:cNvPr id="922" name="Google Shape;922;p153"/>
          <p:cNvSpPr txBox="1"/>
          <p:nvPr>
            <p:ph idx="1" type="body"/>
          </p:nvPr>
        </p:nvSpPr>
        <p:spPr>
          <a:xfrm>
            <a:off x="311700" y="1225225"/>
            <a:ext cx="8520600" cy="39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a:solidFill>
                  <a:srgbClr val="434343"/>
                </a:solidFill>
                <a:highlight>
                  <a:srgbClr val="FFFFFF"/>
                </a:highlight>
                <a:latin typeface="Arial"/>
                <a:ea typeface="Arial"/>
                <a:cs typeface="Arial"/>
                <a:sym typeface="Arial"/>
              </a:rPr>
              <a:t>Numeric variables have values that describe a measurable quantity as a number, like 'how many' or 'how much'.</a:t>
            </a:r>
            <a:r>
              <a:rPr lang="de-CH">
                <a:solidFill>
                  <a:srgbClr val="434343"/>
                </a:solidFill>
                <a:highlight>
                  <a:srgbClr val="FFFFFF"/>
                </a:highlight>
                <a:latin typeface="Arial"/>
                <a:ea typeface="Arial"/>
                <a:cs typeface="Arial"/>
                <a:sym typeface="Arial"/>
              </a:rPr>
              <a:t> Therefore numeric variables are quantitative variables</a:t>
            </a:r>
            <a:endParaRPr>
              <a:solidFill>
                <a:srgbClr val="434343"/>
              </a:solidFill>
              <a:highlight>
                <a:srgbClr val="FFFFFF"/>
              </a:highlight>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b="1" lang="de-CH" sz="1400">
                <a:solidFill>
                  <a:srgbClr val="000000"/>
                </a:solidFill>
                <a:highlight>
                  <a:srgbClr val="FFFFFF"/>
                </a:highlight>
                <a:latin typeface="Arial"/>
                <a:ea typeface="Arial"/>
                <a:cs typeface="Arial"/>
                <a:sym typeface="Arial"/>
              </a:rPr>
              <a:t>A continuous variable is a numeric variable. Observations can take any value between a certain set of real numbers. </a:t>
            </a:r>
            <a:r>
              <a:rPr lang="de-CH" sz="1400">
                <a:solidFill>
                  <a:srgbClr val="000000"/>
                </a:solidFill>
                <a:highlight>
                  <a:srgbClr val="FFFFFF"/>
                </a:highlight>
                <a:latin typeface="Arial"/>
                <a:ea typeface="Arial"/>
                <a:cs typeface="Arial"/>
                <a:sym typeface="Arial"/>
              </a:rPr>
              <a:t>The value given to an observation for a continuous variable can include values as small as the instrument of measurement allows. Examples of continuous variables include height, time, age, and temperature.</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de-CH" sz="1400">
                <a:solidFill>
                  <a:srgbClr val="000000"/>
                </a:solidFill>
                <a:highlight>
                  <a:srgbClr val="FFFFFF"/>
                </a:highlight>
                <a:latin typeface="Arial"/>
                <a:ea typeface="Arial"/>
                <a:cs typeface="Arial"/>
                <a:sym typeface="Arial"/>
              </a:rPr>
              <a:t>A discrete variable is a numeric variable. Observations can take a value based on a count from a set of distinct whole values.</a:t>
            </a:r>
            <a:r>
              <a:rPr lang="de-CH" sz="1400">
                <a:solidFill>
                  <a:srgbClr val="000000"/>
                </a:solidFill>
                <a:highlight>
                  <a:srgbClr val="FFFFFF"/>
                </a:highlight>
                <a:latin typeface="Arial"/>
                <a:ea typeface="Arial"/>
                <a:cs typeface="Arial"/>
                <a:sym typeface="Arial"/>
              </a:rPr>
              <a:t> A discrete variable cannot take the value of a fraction between one value and the next closest value. Examples of discrete variables include the number of registered cars, number of business locations, and number of children in a family, all of of which measured as whole units (i.e. 1, 2, 3 cars).</a:t>
            </a:r>
            <a:endParaRPr sz="14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400">
              <a:solidFill>
                <a:srgbClr val="434343"/>
              </a:solidFill>
              <a:highlight>
                <a:srgbClr val="FFFFFF"/>
              </a:highlight>
              <a:latin typeface="Arial"/>
              <a:ea typeface="Arial"/>
              <a:cs typeface="Arial"/>
              <a:sym typeface="Arial"/>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5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Categorical Variable..</a:t>
            </a:r>
            <a:endParaRPr/>
          </a:p>
        </p:txBody>
      </p:sp>
      <p:sp>
        <p:nvSpPr>
          <p:cNvPr id="928" name="Google Shape;928;p154"/>
          <p:cNvSpPr txBox="1"/>
          <p:nvPr>
            <p:ph idx="1" type="body"/>
          </p:nvPr>
        </p:nvSpPr>
        <p:spPr>
          <a:xfrm>
            <a:off x="311700" y="1225225"/>
            <a:ext cx="8520600" cy="37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a:solidFill>
                  <a:srgbClr val="000000"/>
                </a:solidFill>
                <a:highlight>
                  <a:srgbClr val="FFFFFF"/>
                </a:highlight>
                <a:latin typeface="Arial"/>
                <a:ea typeface="Arial"/>
                <a:cs typeface="Arial"/>
                <a:sym typeface="Arial"/>
              </a:rPr>
              <a:t>Categorical variables have values that describe a 'quality' or 'characteristic' of a data unit, like 'what type' or 'which category'.</a:t>
            </a:r>
            <a:r>
              <a:rPr lang="de-CH">
                <a:solidFill>
                  <a:srgbClr val="000000"/>
                </a:solidFill>
                <a:highlight>
                  <a:srgbClr val="FFFFFF"/>
                </a:highlight>
                <a:latin typeface="Arial"/>
                <a:ea typeface="Arial"/>
                <a:cs typeface="Arial"/>
                <a:sym typeface="Arial"/>
              </a:rPr>
              <a:t> Categorical variables are qualitative variables and tend to be represented by a non-numeric value.</a:t>
            </a:r>
            <a:endParaRPr>
              <a:solidFill>
                <a:srgbClr val="000000"/>
              </a:solidFill>
              <a:highlight>
                <a:srgbClr val="FFFFFF"/>
              </a:highlight>
              <a:latin typeface="Arial"/>
              <a:ea typeface="Arial"/>
              <a:cs typeface="Arial"/>
              <a:sym typeface="Arial"/>
            </a:endParaRPr>
          </a:p>
          <a:p>
            <a:pPr indent="-317500" lvl="0" marL="457200" rtl="0" algn="l">
              <a:spcBef>
                <a:spcPts val="1600"/>
              </a:spcBef>
              <a:spcAft>
                <a:spcPts val="0"/>
              </a:spcAft>
              <a:buClr>
                <a:srgbClr val="333333"/>
              </a:buClr>
              <a:buSzPts val="1400"/>
              <a:buFont typeface="Arial"/>
              <a:buChar char="●"/>
            </a:pPr>
            <a:r>
              <a:rPr b="1" lang="de-CH" sz="1400">
                <a:solidFill>
                  <a:srgbClr val="333333"/>
                </a:solidFill>
                <a:highlight>
                  <a:srgbClr val="FFFFFF"/>
                </a:highlight>
                <a:latin typeface="Arial"/>
                <a:ea typeface="Arial"/>
                <a:cs typeface="Arial"/>
                <a:sym typeface="Arial"/>
              </a:rPr>
              <a:t>An </a:t>
            </a:r>
            <a:r>
              <a:rPr b="1" lang="de-CH" sz="1400">
                <a:solidFill>
                  <a:srgbClr val="00A000"/>
                </a:solidFill>
                <a:highlight>
                  <a:srgbClr val="FFFFFF"/>
                </a:highlight>
                <a:latin typeface="Arial"/>
                <a:ea typeface="Arial"/>
                <a:cs typeface="Arial"/>
                <a:sym typeface="Arial"/>
              </a:rPr>
              <a:t>ordinal variable</a:t>
            </a:r>
            <a:r>
              <a:rPr b="1" lang="de-CH" sz="1400">
                <a:solidFill>
                  <a:srgbClr val="620042"/>
                </a:solidFill>
                <a:highlight>
                  <a:srgbClr val="FFFFFF"/>
                </a:highlight>
                <a:latin typeface="Arial"/>
                <a:ea typeface="Arial"/>
                <a:cs typeface="Arial"/>
                <a:sym typeface="Arial"/>
              </a:rPr>
              <a:t> </a:t>
            </a:r>
            <a:r>
              <a:rPr b="1" lang="de-CH" sz="1400">
                <a:solidFill>
                  <a:srgbClr val="333333"/>
                </a:solidFill>
                <a:highlight>
                  <a:srgbClr val="FFFFFF"/>
                </a:highlight>
                <a:latin typeface="Arial"/>
                <a:ea typeface="Arial"/>
                <a:cs typeface="Arial"/>
                <a:sym typeface="Arial"/>
              </a:rPr>
              <a:t>is a categorical variable. Observations can take a value that can be logically ordered or ranked. </a:t>
            </a:r>
            <a:r>
              <a:rPr lang="de-CH" sz="1400">
                <a:solidFill>
                  <a:srgbClr val="333333"/>
                </a:solidFill>
                <a:highlight>
                  <a:srgbClr val="FFFFFF"/>
                </a:highlight>
                <a:latin typeface="Arial"/>
                <a:ea typeface="Arial"/>
                <a:cs typeface="Arial"/>
                <a:sym typeface="Arial"/>
              </a:rPr>
              <a:t>The categories associated with ordinal variables can be ranked higher or lower than another, but do not necessarily establish a numeric difference between each category. Examples of ordinal categorical variables include academic grades (i.e. A, B, C), clothing size (i.e. small, medium, large, extra large) and attitudes (i.e. strongly agree, agree, disagree, strongly disagree).</a:t>
            </a:r>
            <a:endParaRPr sz="1400">
              <a:solidFill>
                <a:srgbClr val="333333"/>
              </a:solidFill>
              <a:highlight>
                <a:srgbClr val="FFFFFF"/>
              </a:highlight>
              <a:latin typeface="Arial"/>
              <a:ea typeface="Arial"/>
              <a:cs typeface="Arial"/>
              <a:sym typeface="Arial"/>
            </a:endParaRPr>
          </a:p>
          <a:p>
            <a:pPr indent="-317500" lvl="0" marL="457200" rtl="0" algn="l">
              <a:spcBef>
                <a:spcPts val="0"/>
              </a:spcBef>
              <a:spcAft>
                <a:spcPts val="0"/>
              </a:spcAft>
              <a:buClr>
                <a:srgbClr val="333333"/>
              </a:buClr>
              <a:buSzPts val="1400"/>
              <a:buFont typeface="Arial"/>
              <a:buChar char="●"/>
            </a:pPr>
            <a:r>
              <a:rPr b="1" lang="de-CH" sz="1400">
                <a:solidFill>
                  <a:srgbClr val="333333"/>
                </a:solidFill>
                <a:highlight>
                  <a:srgbClr val="FFFFFF"/>
                </a:highlight>
                <a:latin typeface="Arial"/>
                <a:ea typeface="Arial"/>
                <a:cs typeface="Arial"/>
                <a:sym typeface="Arial"/>
              </a:rPr>
              <a:t>A </a:t>
            </a:r>
            <a:r>
              <a:rPr b="1" lang="de-CH" sz="1400">
                <a:solidFill>
                  <a:srgbClr val="00A000"/>
                </a:solidFill>
                <a:highlight>
                  <a:srgbClr val="FFFFFF"/>
                </a:highlight>
                <a:latin typeface="Arial"/>
                <a:ea typeface="Arial"/>
                <a:cs typeface="Arial"/>
                <a:sym typeface="Arial"/>
              </a:rPr>
              <a:t>nominal variable</a:t>
            </a:r>
            <a:r>
              <a:rPr b="1" lang="de-CH" sz="1400">
                <a:solidFill>
                  <a:srgbClr val="620042"/>
                </a:solidFill>
                <a:highlight>
                  <a:srgbClr val="FFFFFF"/>
                </a:highlight>
                <a:latin typeface="Arial"/>
                <a:ea typeface="Arial"/>
                <a:cs typeface="Arial"/>
                <a:sym typeface="Arial"/>
              </a:rPr>
              <a:t> </a:t>
            </a:r>
            <a:r>
              <a:rPr b="1" lang="de-CH" sz="1400">
                <a:solidFill>
                  <a:srgbClr val="333333"/>
                </a:solidFill>
                <a:highlight>
                  <a:srgbClr val="FFFFFF"/>
                </a:highlight>
                <a:latin typeface="Arial"/>
                <a:ea typeface="Arial"/>
                <a:cs typeface="Arial"/>
                <a:sym typeface="Arial"/>
              </a:rPr>
              <a:t>is a categorical variable. Observations can take a value that is not able to be organised in a logical sequence. </a:t>
            </a:r>
            <a:r>
              <a:rPr lang="de-CH" sz="1400">
                <a:solidFill>
                  <a:srgbClr val="333333"/>
                </a:solidFill>
                <a:highlight>
                  <a:srgbClr val="FFFFFF"/>
                </a:highlight>
                <a:latin typeface="Arial"/>
                <a:ea typeface="Arial"/>
                <a:cs typeface="Arial"/>
                <a:sym typeface="Arial"/>
              </a:rPr>
              <a:t>Examples of nominal categorical variables include sex, business type, eye colour, religion and brand.</a:t>
            </a:r>
            <a:endParaRPr sz="1400">
              <a:solidFill>
                <a:srgbClr val="333333"/>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400">
              <a:solidFill>
                <a:srgbClr val="333333"/>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400">
              <a:solidFill>
                <a:srgbClr val="000000"/>
              </a:solidFill>
              <a:latin typeface="Arial"/>
              <a:ea typeface="Arial"/>
              <a:cs typeface="Arial"/>
              <a:sym typeface="Arial"/>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15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Population and samples..</a:t>
            </a:r>
            <a:endParaRPr/>
          </a:p>
        </p:txBody>
      </p:sp>
      <p:sp>
        <p:nvSpPr>
          <p:cNvPr id="934" name="Google Shape;934;p15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a:t>POPULATION</a:t>
            </a:r>
            <a:r>
              <a:rPr lang="de-CH"/>
              <a:t>: It is set of all values of observations..</a:t>
            </a:r>
            <a:endParaRPr/>
          </a:p>
          <a:p>
            <a:pPr indent="0" lvl="0" marL="0" rtl="0" algn="l">
              <a:spcBef>
                <a:spcPts val="1600"/>
              </a:spcBef>
              <a:spcAft>
                <a:spcPts val="0"/>
              </a:spcAft>
              <a:buNone/>
            </a:pPr>
            <a:r>
              <a:rPr b="1" lang="de-CH"/>
              <a:t>Sample</a:t>
            </a:r>
            <a:r>
              <a:rPr lang="de-CH"/>
              <a:t>: It is a subset of population</a:t>
            </a:r>
            <a:endParaRPr/>
          </a:p>
          <a:p>
            <a:pPr indent="-342900" lvl="0" marL="457200" rtl="0" algn="l">
              <a:spcBef>
                <a:spcPts val="160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population=np.random.randint(140,190,100)</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sample1=np.random.choice(population,20)</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sample2=np.random.choice(population,25)</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15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SAMPLING</a:t>
            </a:r>
            <a:endParaRPr/>
          </a:p>
        </p:txBody>
      </p:sp>
      <p:sp>
        <p:nvSpPr>
          <p:cNvPr id="940" name="Google Shape;940;p15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a:t>Sampling is the process of selecting the sample from the population</a:t>
            </a:r>
            <a:endParaRPr b="1"/>
          </a:p>
          <a:p>
            <a:pPr indent="0" lvl="0" marL="0" rtl="0" algn="l">
              <a:spcBef>
                <a:spcPts val="1600"/>
              </a:spcBef>
              <a:spcAft>
                <a:spcPts val="0"/>
              </a:spcAft>
              <a:buNone/>
            </a:pPr>
            <a:r>
              <a:rPr b="1" lang="de-CH"/>
              <a:t>Sampling categorized into 2</a:t>
            </a:r>
            <a:endParaRPr b="1"/>
          </a:p>
          <a:p>
            <a:pPr indent="0" lvl="0" marL="0" rtl="0" algn="l">
              <a:spcBef>
                <a:spcPts val="1600"/>
              </a:spcBef>
              <a:spcAft>
                <a:spcPts val="1600"/>
              </a:spcAft>
              <a:buNone/>
            </a:pPr>
            <a:br>
              <a:rPr b="1" lang="de-CH"/>
            </a:br>
            <a:r>
              <a:rPr b="1" lang="de-CH"/>
              <a:t>1.Probability sampling</a:t>
            </a:r>
            <a:br>
              <a:rPr b="1" lang="de-CH"/>
            </a:br>
            <a:r>
              <a:rPr b="1" lang="de-CH"/>
              <a:t>2.Non probability sampling</a:t>
            </a:r>
            <a:endParaRPr b="1"/>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15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PROBABILITY SAMPLING</a:t>
            </a:r>
            <a:endParaRPr/>
          </a:p>
        </p:txBody>
      </p:sp>
      <p:sp>
        <p:nvSpPr>
          <p:cNvPr id="946" name="Google Shape;946;p15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de-CH"/>
              <a:t>Choosing the sample from the large population by using the theory of probability.</a:t>
            </a:r>
            <a:endParaRPr/>
          </a:p>
          <a:p>
            <a:pPr indent="-342900" lvl="0" marL="457200" rtl="0" algn="l">
              <a:spcBef>
                <a:spcPts val="1600"/>
              </a:spcBef>
              <a:spcAft>
                <a:spcPts val="0"/>
              </a:spcAft>
              <a:buSzPts val="1800"/>
              <a:buAutoNum type="arabicPeriod"/>
            </a:pPr>
            <a:r>
              <a:rPr lang="de-CH"/>
              <a:t>RANDOM SAMPLING</a:t>
            </a:r>
            <a:endParaRPr/>
          </a:p>
          <a:p>
            <a:pPr indent="-342900" lvl="0" marL="457200" rtl="0" algn="l">
              <a:spcBef>
                <a:spcPts val="0"/>
              </a:spcBef>
              <a:spcAft>
                <a:spcPts val="0"/>
              </a:spcAft>
              <a:buSzPts val="1800"/>
              <a:buAutoNum type="arabicPeriod"/>
            </a:pPr>
            <a:r>
              <a:rPr lang="de-CH"/>
              <a:t>SYSTEMATIC SAMPLING</a:t>
            </a:r>
            <a:endParaRPr/>
          </a:p>
          <a:p>
            <a:pPr indent="-342900" lvl="0" marL="457200" rtl="0" algn="l">
              <a:spcBef>
                <a:spcPts val="0"/>
              </a:spcBef>
              <a:spcAft>
                <a:spcPts val="0"/>
              </a:spcAft>
              <a:buSzPts val="1800"/>
              <a:buAutoNum type="arabicPeriod"/>
            </a:pPr>
            <a:r>
              <a:rPr lang="de-CH"/>
              <a:t>STRATIFIED SAMPLING</a:t>
            </a:r>
            <a:endParaRPr/>
          </a:p>
          <a:p>
            <a:pPr indent="0" lvl="0" marL="0" rtl="0" algn="l">
              <a:spcBef>
                <a:spcPts val="1600"/>
              </a:spcBef>
              <a:spcAft>
                <a:spcPts val="1600"/>
              </a:spcAft>
              <a:buNone/>
            </a:pPr>
            <a:br>
              <a:rPr lang="de-CH"/>
            </a:b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15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RANDOM SAMPLING</a:t>
            </a:r>
            <a:endParaRPr/>
          </a:p>
        </p:txBody>
      </p:sp>
      <p:sp>
        <p:nvSpPr>
          <p:cNvPr id="952" name="Google Shape;952;p15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In this sampling all the elements have same probability of being selected to form a sample.ie it is choosing randomly</a:t>
            </a:r>
            <a:endParaRPr/>
          </a:p>
          <a:p>
            <a:pPr indent="0" lvl="0" marL="0" rtl="0" algn="l">
              <a:spcBef>
                <a:spcPts val="1600"/>
              </a:spcBef>
              <a:spcAft>
                <a:spcPts val="1600"/>
              </a:spcAft>
              <a:buNone/>
            </a:pPr>
            <a:r>
              <a:rPr lang="de-CH"/>
              <a:t>Eg: from a large set of students choosing 10 students randomly.</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15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Systematic sampling.</a:t>
            </a:r>
            <a:endParaRPr/>
          </a:p>
        </p:txBody>
      </p:sp>
      <p:sp>
        <p:nvSpPr>
          <p:cNvPr id="958" name="Google Shape;958;p15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In systematic sampling every nth element is chosen from different groups of population to form a sample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de-CH"/>
              <a:t>Eg: if </a:t>
            </a:r>
            <a:r>
              <a:rPr lang="de-CH"/>
              <a:t>considering</a:t>
            </a:r>
            <a:r>
              <a:rPr lang="de-CH"/>
              <a:t> indian teenagers as population taking 10 elements from all states is systematic sampling</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16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STRATIFIED SAMPLING..</a:t>
            </a:r>
            <a:endParaRPr/>
          </a:p>
        </p:txBody>
      </p:sp>
      <p:sp>
        <p:nvSpPr>
          <p:cNvPr id="964" name="Google Shape;964;p16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In this a sufficient number will be selected from each stratum of the population</a:t>
            </a:r>
            <a:endParaRPr/>
          </a:p>
          <a:p>
            <a:pPr indent="0" lvl="0" marL="0" rtl="0" algn="l">
              <a:spcBef>
                <a:spcPts val="1600"/>
              </a:spcBef>
              <a:spcAft>
                <a:spcPts val="0"/>
              </a:spcAft>
              <a:buNone/>
            </a:pPr>
            <a:r>
              <a:rPr lang="de-CH"/>
              <a:t>STRATUM: subset of population that having </a:t>
            </a:r>
            <a:r>
              <a:rPr lang="de-CH"/>
              <a:t>at least</a:t>
            </a:r>
            <a:r>
              <a:rPr lang="de-CH"/>
              <a:t> one common behavior</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de-CH"/>
              <a:t>Eg: </a:t>
            </a:r>
            <a:r>
              <a:rPr lang="de-CH"/>
              <a:t>if considering indian teenagers as population </a:t>
            </a:r>
            <a:r>
              <a:rPr lang="de-CH"/>
              <a:t> the girls is one stratum and boys are another one and selecting 10 elements from each and creates a sample is stratified sampling..</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16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TYPES OF STATISTICS</a:t>
            </a:r>
            <a:endParaRPr/>
          </a:p>
        </p:txBody>
      </p:sp>
      <p:sp>
        <p:nvSpPr>
          <p:cNvPr id="970" name="Google Shape;970;p16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de-CH"/>
              <a:t>DESCRIPTIVE STATISTICS:</a:t>
            </a:r>
            <a:r>
              <a:rPr lang="de-CH" sz="1600"/>
              <a:t>descriptive statistics uses data to provide descriptions about population either through numerical calculations or through graph or tables. It provides a graphical summary about data.</a:t>
            </a:r>
            <a:endParaRPr sz="1600"/>
          </a:p>
          <a:p>
            <a:pPr indent="-342900" lvl="0" marL="457200" rtl="0" algn="l">
              <a:spcBef>
                <a:spcPts val="0"/>
              </a:spcBef>
              <a:spcAft>
                <a:spcPts val="0"/>
              </a:spcAft>
              <a:buSzPts val="1800"/>
              <a:buAutoNum type="arabicPeriod"/>
            </a:pPr>
            <a:r>
              <a:rPr b="1" lang="de-CH"/>
              <a:t>INFERENTIAL STATISTICS:</a:t>
            </a:r>
            <a:r>
              <a:rPr lang="de-CH" sz="1600"/>
              <a:t>It makes inferences and predictions about a population based on the sample.Inferential statistics generalize a huge dataset and apply probability to draw conclusions.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Knowledge Representation </a:t>
            </a:r>
            <a:endParaRPr/>
          </a:p>
        </p:txBody>
      </p:sp>
      <p:sp>
        <p:nvSpPr>
          <p:cNvPr id="153" name="Google Shape;153;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If the data Model is validated then </a:t>
            </a:r>
            <a:r>
              <a:rPr lang="de-CH"/>
              <a:t>it's</a:t>
            </a:r>
            <a:r>
              <a:rPr lang="de-CH"/>
              <a:t> time to represent the knowledge by using graphs or diagrams</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16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TOOLS FOR </a:t>
            </a:r>
            <a:r>
              <a:rPr lang="de-CH"/>
              <a:t>DESCRIPTIVE STATISTIC ANALYSIS</a:t>
            </a:r>
            <a:endParaRPr/>
          </a:p>
        </p:txBody>
      </p:sp>
      <p:sp>
        <p:nvSpPr>
          <p:cNvPr id="976" name="Google Shape;976;p16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de-CH"/>
              <a:t>CENTRAL TENDENCY</a:t>
            </a:r>
            <a:endParaRPr/>
          </a:p>
          <a:p>
            <a:pPr indent="-342900" lvl="0" marL="457200" rtl="0" algn="l">
              <a:spcBef>
                <a:spcPts val="0"/>
              </a:spcBef>
              <a:spcAft>
                <a:spcPts val="0"/>
              </a:spcAft>
              <a:buSzPts val="1800"/>
              <a:buAutoNum type="arabicPeriod"/>
            </a:pPr>
            <a:r>
              <a:rPr lang="de-CH"/>
              <a:t>MEASURE OF SPREAD</a:t>
            </a:r>
            <a:endParaRPr/>
          </a:p>
          <a:p>
            <a:pPr indent="-342900" lvl="0" marL="457200" rtl="0" algn="l">
              <a:spcBef>
                <a:spcPts val="0"/>
              </a:spcBef>
              <a:spcAft>
                <a:spcPts val="0"/>
              </a:spcAft>
              <a:buSzPts val="1800"/>
              <a:buAutoNum type="arabicPeriod"/>
            </a:pPr>
            <a:r>
              <a:rPr lang="de-CH"/>
              <a:t>SKEWNESS</a:t>
            </a:r>
            <a:endParaRPr/>
          </a:p>
          <a:p>
            <a:pPr indent="-342900" lvl="0" marL="457200" rtl="0" algn="l">
              <a:spcBef>
                <a:spcPts val="0"/>
              </a:spcBef>
              <a:spcAft>
                <a:spcPts val="0"/>
              </a:spcAft>
              <a:buSzPts val="1800"/>
              <a:buAutoNum type="arabicPeriod"/>
            </a:pPr>
            <a:r>
              <a:rPr lang="de-CH"/>
              <a:t>KURTOSIS</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16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MEASURES OF </a:t>
            </a:r>
            <a:r>
              <a:rPr lang="de-CH"/>
              <a:t>CENTRAL TENDENCY</a:t>
            </a:r>
            <a:endParaRPr/>
          </a:p>
        </p:txBody>
      </p:sp>
      <p:sp>
        <p:nvSpPr>
          <p:cNvPr id="982" name="Google Shape;982;p16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Central Tendency provides the idea of distribution of data around the central value..</a:t>
            </a:r>
            <a:endParaRPr/>
          </a:p>
          <a:p>
            <a:pPr indent="0" lvl="0" marL="0" rtl="0" algn="l">
              <a:spcBef>
                <a:spcPts val="1600"/>
              </a:spcBef>
              <a:spcAft>
                <a:spcPts val="0"/>
              </a:spcAft>
              <a:buNone/>
            </a:pPr>
            <a:r>
              <a:rPr lang="de-CH"/>
              <a:t>There are 3 kinds of  Central Tendencies</a:t>
            </a:r>
            <a:endParaRPr/>
          </a:p>
          <a:p>
            <a:pPr indent="-342900" lvl="0" marL="457200" rtl="0" algn="l">
              <a:spcBef>
                <a:spcPts val="1600"/>
              </a:spcBef>
              <a:spcAft>
                <a:spcPts val="0"/>
              </a:spcAft>
              <a:buSzPts val="1800"/>
              <a:buAutoNum type="arabicPeriod"/>
            </a:pPr>
            <a:r>
              <a:rPr lang="de-CH"/>
              <a:t>MEAN</a:t>
            </a:r>
            <a:endParaRPr/>
          </a:p>
          <a:p>
            <a:pPr indent="-342900" lvl="0" marL="457200" rtl="0" algn="l">
              <a:spcBef>
                <a:spcPts val="0"/>
              </a:spcBef>
              <a:spcAft>
                <a:spcPts val="0"/>
              </a:spcAft>
              <a:buSzPts val="1800"/>
              <a:buAutoNum type="arabicPeriod"/>
            </a:pPr>
            <a:r>
              <a:rPr lang="de-CH"/>
              <a:t>MEDIAN</a:t>
            </a:r>
            <a:endParaRPr/>
          </a:p>
          <a:p>
            <a:pPr indent="-342900" lvl="0" marL="457200" rtl="0" algn="l">
              <a:spcBef>
                <a:spcPts val="0"/>
              </a:spcBef>
              <a:spcAft>
                <a:spcPts val="0"/>
              </a:spcAft>
              <a:buSzPts val="1800"/>
              <a:buAutoNum type="arabicPeriod"/>
            </a:pPr>
            <a:r>
              <a:rPr lang="de-CH"/>
              <a:t>MODE</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16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495300" lvl="0" marL="457200" rtl="0" algn="l">
              <a:spcBef>
                <a:spcPts val="0"/>
              </a:spcBef>
              <a:spcAft>
                <a:spcPts val="0"/>
              </a:spcAft>
              <a:buSzPts val="4200"/>
              <a:buAutoNum type="arabicPeriod"/>
            </a:pPr>
            <a:r>
              <a:rPr lang="de-CH"/>
              <a:t>MEAN∑</a:t>
            </a:r>
            <a:endParaRPr/>
          </a:p>
        </p:txBody>
      </p:sp>
      <p:sp>
        <p:nvSpPr>
          <p:cNvPr id="988" name="Google Shape;988;p16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Mean is the sum of the value of each observation in a dataset divided by number of observations</a:t>
            </a:r>
            <a:endParaRPr/>
          </a:p>
          <a:p>
            <a:pPr indent="0" lvl="0" marL="0" rtl="0" algn="l">
              <a:spcBef>
                <a:spcPts val="1600"/>
              </a:spcBef>
              <a:spcAft>
                <a:spcPts val="0"/>
              </a:spcAft>
              <a:buNone/>
            </a:pPr>
            <a:r>
              <a:rPr lang="de-CH"/>
              <a:t>We use numpy module to find the mean</a:t>
            </a:r>
            <a:br>
              <a:rPr lang="de-CH"/>
            </a:br>
            <a:r>
              <a:rPr lang="de-CH">
                <a:solidFill>
                  <a:srgbClr val="0000FF"/>
                </a:solidFill>
                <a:latin typeface="Spectral"/>
                <a:ea typeface="Spectral"/>
                <a:cs typeface="Spectral"/>
                <a:sym typeface="Spectral"/>
              </a:rPr>
              <a:t>import numpy as np</a:t>
            </a:r>
            <a:endParaRPr>
              <a:solidFill>
                <a:srgbClr val="0000FF"/>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list=np.random.randint(3,10,20)</a:t>
            </a:r>
            <a:endParaRPr>
              <a:solidFill>
                <a:srgbClr val="0000FF"/>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np.mean(list)</a:t>
            </a:r>
            <a:endParaRPr>
              <a:solidFill>
                <a:srgbClr val="0000FF"/>
              </a:solidFill>
              <a:latin typeface="Spectral"/>
              <a:ea typeface="Spectral"/>
              <a:cs typeface="Spectral"/>
              <a:sym typeface="Spectra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16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2. </a:t>
            </a:r>
            <a:r>
              <a:rPr lang="de-CH"/>
              <a:t>MEDIAN</a:t>
            </a:r>
            <a:endParaRPr/>
          </a:p>
        </p:txBody>
      </p:sp>
      <p:sp>
        <p:nvSpPr>
          <p:cNvPr id="994" name="Google Shape;994;p16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Median is the middle value of the distribution When the values are arranged in ascending or descending order..</a:t>
            </a:r>
            <a:endParaRPr/>
          </a:p>
          <a:p>
            <a:pPr indent="0" lvl="0" marL="0" rtl="0" algn="l">
              <a:spcBef>
                <a:spcPts val="1600"/>
              </a:spcBef>
              <a:spcAft>
                <a:spcPts val="0"/>
              </a:spcAft>
              <a:buNone/>
            </a:pPr>
            <a:r>
              <a:rPr lang="de-CH"/>
              <a:t>We use median() function in numpy to find the median value</a:t>
            </a:r>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list=np.random.randint(3,10,20)</a:t>
            </a:r>
            <a:endParaRPr>
              <a:solidFill>
                <a:srgbClr val="0000FF"/>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np.median(list)</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16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3. </a:t>
            </a:r>
            <a:r>
              <a:rPr lang="de-CH"/>
              <a:t>MODE</a:t>
            </a:r>
            <a:endParaRPr/>
          </a:p>
        </p:txBody>
      </p:sp>
      <p:sp>
        <p:nvSpPr>
          <p:cNvPr id="1000" name="Google Shape;1000;p16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Mode is the most commonly occuring value in the distribution</a:t>
            </a:r>
            <a:endParaRPr/>
          </a:p>
          <a:p>
            <a:pPr indent="0" lvl="0" marL="0" rtl="0" algn="l">
              <a:spcBef>
                <a:spcPts val="1600"/>
              </a:spcBef>
              <a:spcAft>
                <a:spcPts val="0"/>
              </a:spcAft>
              <a:buNone/>
            </a:pPr>
            <a:r>
              <a:rPr lang="de-CH"/>
              <a:t>In numpy there is no direct function to find mode .So we will use statistics module to use it</a:t>
            </a:r>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import numpy as np</a:t>
            </a:r>
            <a:endParaRPr>
              <a:solidFill>
                <a:srgbClr val="0000FF"/>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import statistics as st</a:t>
            </a:r>
            <a:endParaRPr>
              <a:solidFill>
                <a:srgbClr val="0000FF"/>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list=np.random.randint(3,10,20)</a:t>
            </a:r>
            <a:endParaRPr>
              <a:solidFill>
                <a:srgbClr val="0000FF"/>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st.mode(list)</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16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MEASURE OF SPREAD..</a:t>
            </a:r>
            <a:endParaRPr/>
          </a:p>
        </p:txBody>
      </p:sp>
      <p:sp>
        <p:nvSpPr>
          <p:cNvPr id="1006" name="Google Shape;1006;p167"/>
          <p:cNvSpPr txBox="1"/>
          <p:nvPr>
            <p:ph idx="1" type="body"/>
          </p:nvPr>
        </p:nvSpPr>
        <p:spPr>
          <a:xfrm>
            <a:off x="311700" y="1225225"/>
            <a:ext cx="8520600" cy="36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sz="1400">
                <a:solidFill>
                  <a:srgbClr val="000000"/>
                </a:solidFill>
                <a:highlight>
                  <a:srgbClr val="FFFFFF"/>
                </a:highlight>
                <a:latin typeface="Arial"/>
                <a:ea typeface="Arial"/>
                <a:cs typeface="Arial"/>
                <a:sym typeface="Arial"/>
              </a:rPr>
              <a:t>Measures of spread describe how similar or varied the set of observed values are for a particular </a:t>
            </a:r>
            <a:r>
              <a:rPr lang="de-CH" sz="1400">
                <a:solidFill>
                  <a:srgbClr val="000000"/>
                </a:solidFill>
                <a:highlight>
                  <a:srgbClr val="FFFFFF"/>
                </a:highlight>
                <a:uFill>
                  <a:noFill/>
                </a:uFill>
                <a:latin typeface="Arial"/>
                <a:ea typeface="Arial"/>
                <a:cs typeface="Arial"/>
                <a:sym typeface="Arial"/>
                <a:hlinkClick r:id="rId3">
                  <a:extLst>
                    <a:ext uri="{A12FA001-AC4F-418D-AE19-62706E023703}">
                      <ahyp:hlinkClr val="tx"/>
                    </a:ext>
                  </a:extLst>
                </a:hlinkClick>
              </a:rPr>
              <a:t>variable</a:t>
            </a:r>
            <a:r>
              <a:rPr lang="de-CH" sz="1400">
                <a:solidFill>
                  <a:srgbClr val="000000"/>
                </a:solidFill>
                <a:highlight>
                  <a:srgbClr val="FFFFFF"/>
                </a:highlight>
                <a:latin typeface="Arial"/>
                <a:ea typeface="Arial"/>
                <a:cs typeface="Arial"/>
                <a:sym typeface="Arial"/>
              </a:rPr>
              <a:t> (</a:t>
            </a:r>
            <a:r>
              <a:rPr lang="de-CH" sz="1400">
                <a:solidFill>
                  <a:srgbClr val="000000"/>
                </a:solidFill>
                <a:highlight>
                  <a:srgbClr val="FFFFFF"/>
                </a:highlight>
                <a:uFill>
                  <a:noFill/>
                </a:uFill>
                <a:latin typeface="Arial"/>
                <a:ea typeface="Arial"/>
                <a:cs typeface="Arial"/>
                <a:sym typeface="Arial"/>
                <a:hlinkClick r:id="rId4">
                  <a:extLst>
                    <a:ext uri="{A12FA001-AC4F-418D-AE19-62706E023703}">
                      <ahyp:hlinkClr val="tx"/>
                    </a:ext>
                  </a:extLst>
                </a:hlinkClick>
              </a:rPr>
              <a:t>data item</a:t>
            </a:r>
            <a:r>
              <a:rPr lang="de-CH" sz="1400">
                <a:solidFill>
                  <a:srgbClr val="000000"/>
                </a:solidFill>
                <a:highlight>
                  <a:srgbClr val="FFFFFF"/>
                </a:highlight>
                <a:latin typeface="Arial"/>
                <a:ea typeface="Arial"/>
                <a:cs typeface="Arial"/>
                <a:sym typeface="Arial"/>
              </a:rPr>
              <a:t>). It </a:t>
            </a:r>
            <a:r>
              <a:rPr lang="de-CH" sz="1400">
                <a:highlight>
                  <a:schemeClr val="lt1"/>
                </a:highlight>
                <a:latin typeface="Arial"/>
                <a:ea typeface="Arial"/>
                <a:cs typeface="Arial"/>
                <a:sym typeface="Arial"/>
              </a:rPr>
              <a:t>shows how scattered the values are and how much they differ from the mean value.</a:t>
            </a:r>
            <a:endParaRPr sz="14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de-CH" sz="1400">
                <a:solidFill>
                  <a:srgbClr val="000000"/>
                </a:solidFill>
                <a:highlight>
                  <a:srgbClr val="FFFFFF"/>
                </a:highlight>
                <a:latin typeface="Arial"/>
                <a:ea typeface="Arial"/>
                <a:cs typeface="Arial"/>
                <a:sym typeface="Arial"/>
              </a:rPr>
              <a:t>Measures of spread include the </a:t>
            </a:r>
            <a:endParaRPr sz="1400">
              <a:solidFill>
                <a:srgbClr val="000000"/>
              </a:solidFill>
              <a:highlight>
                <a:srgbClr val="FFFFFF"/>
              </a:highlight>
              <a:latin typeface="Arial"/>
              <a:ea typeface="Arial"/>
              <a:cs typeface="Arial"/>
              <a:sym typeface="Arial"/>
            </a:endParaRPr>
          </a:p>
          <a:p>
            <a:pPr indent="-317500" lvl="0" marL="457200" rtl="0" algn="l">
              <a:spcBef>
                <a:spcPts val="1600"/>
              </a:spcBef>
              <a:spcAft>
                <a:spcPts val="0"/>
              </a:spcAft>
              <a:buClr>
                <a:srgbClr val="000000"/>
              </a:buClr>
              <a:buSzPts val="1400"/>
              <a:buFont typeface="Arial"/>
              <a:buAutoNum type="arabicPeriod"/>
            </a:pPr>
            <a:r>
              <a:rPr lang="de-CH" sz="1400">
                <a:solidFill>
                  <a:srgbClr val="000000"/>
                </a:solidFill>
                <a:highlight>
                  <a:srgbClr val="FFFFFF"/>
                </a:highlight>
                <a:latin typeface="Arial"/>
                <a:ea typeface="Arial"/>
                <a:cs typeface="Arial"/>
                <a:sym typeface="Arial"/>
              </a:rPr>
              <a:t>Range</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de-CH" sz="1400">
                <a:solidFill>
                  <a:srgbClr val="000000"/>
                </a:solidFill>
                <a:highlight>
                  <a:srgbClr val="FFFFFF"/>
                </a:highlight>
                <a:latin typeface="Arial"/>
                <a:ea typeface="Arial"/>
                <a:cs typeface="Arial"/>
                <a:sym typeface="Arial"/>
              </a:rPr>
              <a:t>Quartiles and the interquartile range</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de-CH" sz="1400">
                <a:solidFill>
                  <a:srgbClr val="000000"/>
                </a:solidFill>
                <a:highlight>
                  <a:srgbClr val="FFFFFF"/>
                </a:highlight>
                <a:latin typeface="Arial"/>
                <a:ea typeface="Arial"/>
                <a:cs typeface="Arial"/>
                <a:sym typeface="Arial"/>
              </a:rPr>
              <a:t>Variance </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de-CH" sz="1400">
                <a:solidFill>
                  <a:srgbClr val="000000"/>
                </a:solidFill>
                <a:highlight>
                  <a:srgbClr val="FFFFFF"/>
                </a:highlight>
                <a:latin typeface="Arial"/>
                <a:ea typeface="Arial"/>
                <a:cs typeface="Arial"/>
                <a:sym typeface="Arial"/>
              </a:rPr>
              <a:t>Standard deviation.</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16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a:t>
            </a:r>
            <a:r>
              <a:rPr lang="de-CH"/>
              <a:t>...</a:t>
            </a:r>
            <a:endParaRPr/>
          </a:p>
        </p:txBody>
      </p:sp>
      <p:sp>
        <p:nvSpPr>
          <p:cNvPr id="1012" name="Google Shape;1012;p16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de-CH" sz="1400">
                <a:solidFill>
                  <a:srgbClr val="FF0000"/>
                </a:solidFill>
                <a:latin typeface="Arial"/>
                <a:ea typeface="Arial"/>
                <a:cs typeface="Arial"/>
                <a:sym typeface="Arial"/>
              </a:rPr>
              <a:t>4, 5, 5, 5, 6, 6, 6, 6, 7, 7, 7, 8 </a:t>
            </a:r>
            <a:r>
              <a:rPr lang="de-CH" sz="1400">
                <a:solidFill>
                  <a:srgbClr val="000000"/>
                </a:solidFill>
                <a:latin typeface="Arial"/>
                <a:ea typeface="Arial"/>
                <a:cs typeface="Arial"/>
                <a:sym typeface="Arial"/>
              </a:rPr>
              <a:t>                                                </a:t>
            </a:r>
            <a:r>
              <a:rPr b="1" lang="de-CH" sz="1400">
                <a:solidFill>
                  <a:srgbClr val="008000"/>
                </a:solidFill>
                <a:latin typeface="Arial"/>
                <a:ea typeface="Arial"/>
                <a:cs typeface="Arial"/>
                <a:sym typeface="Arial"/>
              </a:rPr>
              <a:t>1, 2, 3, 4, 5, 6, 6, 7, 8, 9, 10, 11</a:t>
            </a:r>
            <a:endParaRPr b="1" sz="1400">
              <a:solidFill>
                <a:srgbClr val="008000"/>
              </a:solidFill>
              <a:latin typeface="Arial"/>
              <a:ea typeface="Arial"/>
              <a:cs typeface="Arial"/>
              <a:sym typeface="Arial"/>
            </a:endParaRPr>
          </a:p>
          <a:p>
            <a:pPr indent="0" lvl="0" marL="0" rtl="0" algn="l">
              <a:spcBef>
                <a:spcPts val="0"/>
              </a:spcBef>
              <a:spcAft>
                <a:spcPts val="0"/>
              </a:spcAft>
              <a:buNone/>
            </a:pPr>
            <a:r>
              <a:rPr lang="de-CH" sz="1400">
                <a:solidFill>
                  <a:srgbClr val="000000"/>
                </a:solidFill>
                <a:latin typeface="Arial"/>
                <a:ea typeface="Arial"/>
                <a:cs typeface="Arial"/>
                <a:sym typeface="Arial"/>
              </a:rPr>
              <a:t>Consider</a:t>
            </a:r>
            <a:r>
              <a:rPr lang="de-CH" sz="1400">
                <a:solidFill>
                  <a:srgbClr val="000000"/>
                </a:solidFill>
                <a:latin typeface="Arial"/>
                <a:ea typeface="Arial"/>
                <a:cs typeface="Arial"/>
                <a:sym typeface="Arial"/>
              </a:rPr>
              <a:t> the above 2 dataset both having the same mean value that is 6</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1600"/>
              </a:spcAft>
              <a:buNone/>
            </a:pPr>
            <a:r>
              <a:rPr lang="de-CH" sz="1400">
                <a:solidFill>
                  <a:srgbClr val="333333"/>
                </a:solidFill>
                <a:latin typeface="Arial"/>
                <a:ea typeface="Arial"/>
                <a:cs typeface="Arial"/>
                <a:sym typeface="Arial"/>
              </a:rPr>
              <a:t>if we look at the spread of the values in the dataset , we can see that second  Dataset is more dispersed than  first Dataset .</a:t>
            </a:r>
            <a:r>
              <a:rPr lang="de-CH" sz="1400">
                <a:solidFill>
                  <a:srgbClr val="008000"/>
                </a:solidFill>
                <a:latin typeface="Arial"/>
                <a:ea typeface="Arial"/>
                <a:cs typeface="Arial"/>
                <a:sym typeface="Arial"/>
              </a:rPr>
              <a:t> </a:t>
            </a:r>
            <a:r>
              <a:rPr lang="de-CH" sz="1400">
                <a:solidFill>
                  <a:srgbClr val="333333"/>
                </a:solidFill>
                <a:latin typeface="Arial"/>
                <a:ea typeface="Arial"/>
                <a:cs typeface="Arial"/>
                <a:sym typeface="Arial"/>
              </a:rPr>
              <a:t>Used together, the measures of central tendency and measures of spread help us to better understand the data</a:t>
            </a:r>
            <a:endParaRPr sz="1400">
              <a:latin typeface="Arial"/>
              <a:ea typeface="Arial"/>
              <a:cs typeface="Arial"/>
              <a:sym typeface="Arial"/>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16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495300" lvl="0" marL="457200" rtl="0" algn="l">
              <a:spcBef>
                <a:spcPts val="0"/>
              </a:spcBef>
              <a:spcAft>
                <a:spcPts val="0"/>
              </a:spcAft>
              <a:buSzPts val="4200"/>
              <a:buAutoNum type="arabicPeriod"/>
            </a:pPr>
            <a:r>
              <a:rPr lang="de-CH"/>
              <a:t>RANGE</a:t>
            </a:r>
            <a:endParaRPr/>
          </a:p>
        </p:txBody>
      </p:sp>
      <p:sp>
        <p:nvSpPr>
          <p:cNvPr id="1018" name="Google Shape;1018;p16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solidFill>
                  <a:srgbClr val="434343"/>
                </a:solidFill>
                <a:highlight>
                  <a:srgbClr val="FFFFFF"/>
                </a:highlight>
                <a:latin typeface="Arial"/>
                <a:ea typeface="Arial"/>
                <a:cs typeface="Arial"/>
                <a:sym typeface="Arial"/>
              </a:rPr>
              <a:t>The range is the difference between the smallest value and the largest value in a dataset.</a:t>
            </a:r>
            <a:endParaRPr>
              <a:solidFill>
                <a:srgbClr val="434343"/>
              </a:solidFill>
              <a:highlight>
                <a:srgbClr val="FFFFFF"/>
              </a:highlight>
              <a:latin typeface="Arial"/>
              <a:ea typeface="Arial"/>
              <a:cs typeface="Arial"/>
              <a:sym typeface="Arial"/>
            </a:endParaRPr>
          </a:p>
          <a:p>
            <a:pPr indent="0" lvl="0" marL="0" rtl="0" algn="l">
              <a:spcBef>
                <a:spcPts val="1600"/>
              </a:spcBef>
              <a:spcAft>
                <a:spcPts val="0"/>
              </a:spcAft>
              <a:buClr>
                <a:schemeClr val="dk1"/>
              </a:buClr>
              <a:buSzPts val="1100"/>
              <a:buFont typeface="Arial"/>
              <a:buNone/>
            </a:pPr>
            <a:r>
              <a:t/>
            </a:r>
            <a:endParaRPr>
              <a:solidFill>
                <a:srgbClr val="434343"/>
              </a:solidFill>
              <a:highlight>
                <a:srgbClr val="FFFFFF"/>
              </a:highlight>
              <a:latin typeface="Arial"/>
              <a:ea typeface="Arial"/>
              <a:cs typeface="Arial"/>
              <a:sym typeface="Arial"/>
            </a:endParaRPr>
          </a:p>
          <a:p>
            <a:pPr indent="0" lvl="0" marL="0" rtl="0" algn="l">
              <a:spcBef>
                <a:spcPts val="1600"/>
              </a:spcBef>
              <a:spcAft>
                <a:spcPts val="0"/>
              </a:spcAft>
              <a:buNone/>
            </a:pPr>
            <a:r>
              <a:t/>
            </a:r>
            <a:endParaRPr/>
          </a:p>
          <a:p>
            <a:pPr indent="0" lvl="0" marL="0" rtl="0" algn="l">
              <a:lnSpc>
                <a:spcPct val="100000"/>
              </a:lnSpc>
              <a:spcBef>
                <a:spcPts val="1600"/>
              </a:spcBef>
              <a:spcAft>
                <a:spcPts val="0"/>
              </a:spcAft>
              <a:buClr>
                <a:schemeClr val="dk1"/>
              </a:buClr>
              <a:buSzPts val="1100"/>
              <a:buFont typeface="Arial"/>
              <a:buNone/>
            </a:pPr>
            <a:r>
              <a:rPr lang="de-CH" sz="1400">
                <a:solidFill>
                  <a:srgbClr val="333333"/>
                </a:solidFill>
                <a:latin typeface="Arial"/>
                <a:ea typeface="Arial"/>
                <a:cs typeface="Arial"/>
                <a:sym typeface="Arial"/>
              </a:rPr>
              <a:t>DATASET A: </a:t>
            </a:r>
            <a:r>
              <a:rPr lang="de-CH" sz="1400">
                <a:solidFill>
                  <a:srgbClr val="333333"/>
                </a:solidFill>
                <a:latin typeface="Arial"/>
                <a:ea typeface="Arial"/>
                <a:cs typeface="Arial"/>
                <a:sym typeface="Arial"/>
              </a:rPr>
              <a:t>The range is 4, the difference between the highest value (8 ) and the lowest value (4).</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de-CH" sz="1400">
                <a:solidFill>
                  <a:srgbClr val="000000"/>
                </a:solidFill>
                <a:latin typeface="Arial"/>
                <a:ea typeface="Arial"/>
                <a:cs typeface="Arial"/>
                <a:sym typeface="Arial"/>
              </a:rPr>
              <a:t>DATASET B: The range is 10, the difference between the highest value (11 ) and the lowest value (1)</a:t>
            </a:r>
            <a:endParaRPr sz="1400">
              <a:solidFill>
                <a:srgbClr val="000000"/>
              </a:solidFill>
            </a:endParaRPr>
          </a:p>
        </p:txBody>
      </p:sp>
      <p:graphicFrame>
        <p:nvGraphicFramePr>
          <p:cNvPr id="1019" name="Google Shape;1019;p169"/>
          <p:cNvGraphicFramePr/>
          <p:nvPr/>
        </p:nvGraphicFramePr>
        <p:xfrm>
          <a:off x="547925" y="2004200"/>
          <a:ext cx="3000000" cy="3000000"/>
        </p:xfrm>
        <a:graphic>
          <a:graphicData uri="http://schemas.openxmlformats.org/drawingml/2006/table">
            <a:tbl>
              <a:tblPr>
                <a:noFill/>
                <a:tableStyleId>{D8A72CF2-371C-45DC-8122-FC23861CFCA5}</a:tableStyleId>
              </a:tblPr>
              <a:tblGrid>
                <a:gridCol w="3522950"/>
              </a:tblGrid>
              <a:tr h="525275">
                <a:tc>
                  <a:txBody>
                    <a:bodyPr/>
                    <a:lstStyle/>
                    <a:p>
                      <a:pPr indent="0" lvl="0" marL="0" rtl="0" algn="ctr">
                        <a:lnSpc>
                          <a:spcPct val="115000"/>
                        </a:lnSpc>
                        <a:spcBef>
                          <a:spcPts val="0"/>
                        </a:spcBef>
                        <a:spcAft>
                          <a:spcPts val="0"/>
                        </a:spcAft>
                        <a:buNone/>
                      </a:pPr>
                      <a:r>
                        <a:rPr b="1" lang="de-CH" sz="1100">
                          <a:solidFill>
                            <a:srgbClr val="FF8100"/>
                          </a:solidFill>
                        </a:rPr>
                        <a:t>Dataset A</a:t>
                      </a:r>
                      <a:endParaRPr b="1" sz="1100">
                        <a:solidFill>
                          <a:srgbClr val="FF8100"/>
                        </a:solidFill>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r>
              <a:tr h="498450">
                <a:tc>
                  <a:txBody>
                    <a:bodyPr/>
                    <a:lstStyle/>
                    <a:p>
                      <a:pPr indent="0" lvl="0" marL="0" rtl="0" algn="ctr">
                        <a:lnSpc>
                          <a:spcPct val="115000"/>
                        </a:lnSpc>
                        <a:spcBef>
                          <a:spcPts val="0"/>
                        </a:spcBef>
                        <a:spcAft>
                          <a:spcPts val="0"/>
                        </a:spcAft>
                        <a:buNone/>
                      </a:pPr>
                      <a:r>
                        <a:rPr lang="de-CH"/>
                        <a:t>4, 5, 5, 5, 6, 6, 6, 6, 7, 7, 7, 8</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r>
            </a:tbl>
          </a:graphicData>
        </a:graphic>
      </p:graphicFrame>
      <p:graphicFrame>
        <p:nvGraphicFramePr>
          <p:cNvPr id="1020" name="Google Shape;1020;p169"/>
          <p:cNvGraphicFramePr/>
          <p:nvPr/>
        </p:nvGraphicFramePr>
        <p:xfrm>
          <a:off x="4377575" y="2004200"/>
          <a:ext cx="3000000" cy="3000000"/>
        </p:xfrm>
        <a:graphic>
          <a:graphicData uri="http://schemas.openxmlformats.org/drawingml/2006/table">
            <a:tbl>
              <a:tblPr>
                <a:noFill/>
                <a:tableStyleId>{D8A72CF2-371C-45DC-8122-FC23861CFCA5}</a:tableStyleId>
              </a:tblPr>
              <a:tblGrid>
                <a:gridCol w="3522950"/>
              </a:tblGrid>
              <a:tr h="447300">
                <a:tc>
                  <a:txBody>
                    <a:bodyPr/>
                    <a:lstStyle/>
                    <a:p>
                      <a:pPr indent="0" lvl="0" marL="0" rtl="0" algn="ctr">
                        <a:lnSpc>
                          <a:spcPct val="115000"/>
                        </a:lnSpc>
                        <a:spcBef>
                          <a:spcPts val="0"/>
                        </a:spcBef>
                        <a:spcAft>
                          <a:spcPts val="0"/>
                        </a:spcAft>
                        <a:buNone/>
                      </a:pPr>
                      <a:r>
                        <a:rPr b="1" lang="de-CH" sz="1100">
                          <a:solidFill>
                            <a:srgbClr val="00C200"/>
                          </a:solidFill>
                        </a:rPr>
                        <a:t>Dataset B</a:t>
                      </a:r>
                      <a:endParaRPr b="1" sz="1100">
                        <a:solidFill>
                          <a:srgbClr val="00C200"/>
                        </a:solidFill>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r>
              <a:tr h="576425">
                <a:tc>
                  <a:txBody>
                    <a:bodyPr/>
                    <a:lstStyle/>
                    <a:p>
                      <a:pPr indent="0" lvl="0" marL="0" rtl="0" algn="ctr">
                        <a:lnSpc>
                          <a:spcPct val="115000"/>
                        </a:lnSpc>
                        <a:spcBef>
                          <a:spcPts val="0"/>
                        </a:spcBef>
                        <a:spcAft>
                          <a:spcPts val="0"/>
                        </a:spcAft>
                        <a:buNone/>
                      </a:pPr>
                      <a:r>
                        <a:rPr lang="de-CH"/>
                        <a:t>1, 2, 3, 4, 5, 6, 6, 7, 8, 9, 10, 11</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17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a:t>
            </a:r>
            <a:r>
              <a:rPr lang="de-CH"/>
              <a:t>...</a:t>
            </a:r>
            <a:endParaRPr/>
          </a:p>
        </p:txBody>
      </p:sp>
      <p:sp>
        <p:nvSpPr>
          <p:cNvPr id="1026" name="Google Shape;1026;p17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CH">
                <a:solidFill>
                  <a:srgbClr val="4A86E8"/>
                </a:solidFill>
                <a:latin typeface="Spectral"/>
                <a:ea typeface="Spectral"/>
                <a:cs typeface="Spectral"/>
                <a:sym typeface="Spectral"/>
              </a:rPr>
              <a:t>data=np.array([4, 5, 5, 5, 6, 6, 6, 6, 7, 7, 7, 8])</a:t>
            </a:r>
            <a:br>
              <a:rPr lang="de-CH">
                <a:solidFill>
                  <a:srgbClr val="4A86E8"/>
                </a:solidFill>
                <a:latin typeface="Spectral"/>
                <a:ea typeface="Spectral"/>
                <a:cs typeface="Spectral"/>
                <a:sym typeface="Spectral"/>
              </a:rPr>
            </a:br>
            <a:r>
              <a:rPr lang="de-CH">
                <a:solidFill>
                  <a:srgbClr val="4A86E8"/>
                </a:solidFill>
                <a:latin typeface="Spectral"/>
                <a:ea typeface="Spectral"/>
                <a:cs typeface="Spectral"/>
                <a:sym typeface="Spectral"/>
              </a:rPr>
              <a:t>range=data.max()-data.min()</a:t>
            </a:r>
            <a:br>
              <a:rPr lang="de-CH">
                <a:solidFill>
                  <a:srgbClr val="4A86E8"/>
                </a:solidFill>
                <a:latin typeface="Spectral"/>
                <a:ea typeface="Spectral"/>
                <a:cs typeface="Spectral"/>
                <a:sym typeface="Spectral"/>
              </a:rPr>
            </a:br>
            <a:r>
              <a:rPr lang="de-CH">
                <a:solidFill>
                  <a:srgbClr val="4A86E8"/>
                </a:solidFill>
                <a:latin typeface="Spectral"/>
                <a:ea typeface="Spectral"/>
                <a:cs typeface="Spectral"/>
                <a:sym typeface="Spectral"/>
              </a:rPr>
              <a:t>print(range) → 4</a:t>
            </a:r>
            <a:endParaRPr>
              <a:solidFill>
                <a:srgbClr val="4A86E8"/>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17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2. QUARTILES</a:t>
            </a:r>
            <a:endParaRPr/>
          </a:p>
        </p:txBody>
      </p:sp>
      <p:sp>
        <p:nvSpPr>
          <p:cNvPr id="1032" name="Google Shape;1032;p17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sz="1400">
                <a:solidFill>
                  <a:srgbClr val="000000"/>
                </a:solidFill>
                <a:highlight>
                  <a:srgbClr val="FFFFFF"/>
                </a:highlight>
                <a:latin typeface="Arial"/>
                <a:ea typeface="Arial"/>
                <a:cs typeface="Arial"/>
                <a:sym typeface="Arial"/>
              </a:rPr>
              <a:t>Quartiles divide an ordered dataset into four equal parts, and refer to the values of the point </a:t>
            </a:r>
            <a:r>
              <a:rPr b="1" i="1" lang="de-CH" sz="1400">
                <a:solidFill>
                  <a:srgbClr val="000000"/>
                </a:solidFill>
                <a:highlight>
                  <a:srgbClr val="FFFFFF"/>
                </a:highlight>
                <a:latin typeface="Arial"/>
                <a:ea typeface="Arial"/>
                <a:cs typeface="Arial"/>
                <a:sym typeface="Arial"/>
              </a:rPr>
              <a:t>between</a:t>
            </a:r>
            <a:r>
              <a:rPr b="1" lang="de-CH" sz="1400">
                <a:solidFill>
                  <a:srgbClr val="000000"/>
                </a:solidFill>
                <a:highlight>
                  <a:srgbClr val="FFFFFF"/>
                </a:highlight>
                <a:latin typeface="Arial"/>
                <a:ea typeface="Arial"/>
                <a:cs typeface="Arial"/>
                <a:sym typeface="Arial"/>
              </a:rPr>
              <a:t> the quarters.</a:t>
            </a:r>
            <a:endParaRPr b="1" sz="140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b="1" sz="1400">
              <a:solidFill>
                <a:srgbClr val="000000"/>
              </a:solidFill>
              <a:highlight>
                <a:srgbClr val="FFFFFF"/>
              </a:highlight>
              <a:latin typeface="Arial"/>
              <a:ea typeface="Arial"/>
              <a:cs typeface="Arial"/>
              <a:sym typeface="Arial"/>
            </a:endParaRPr>
          </a:p>
        </p:txBody>
      </p:sp>
      <p:graphicFrame>
        <p:nvGraphicFramePr>
          <p:cNvPr id="1033" name="Google Shape;1033;p171"/>
          <p:cNvGraphicFramePr/>
          <p:nvPr/>
        </p:nvGraphicFramePr>
        <p:xfrm>
          <a:off x="311700" y="1943225"/>
          <a:ext cx="3000000" cy="3000000"/>
        </p:xfrm>
        <a:graphic>
          <a:graphicData uri="http://schemas.openxmlformats.org/drawingml/2006/table">
            <a:tbl>
              <a:tblPr>
                <a:solidFill>
                  <a:srgbClr val="FFFFFF"/>
                </a:solidFill>
                <a:tableStyleId>{D8A72CF2-371C-45DC-8122-FC23861CFCA5}</a:tableStyleId>
              </a:tblPr>
              <a:tblGrid>
                <a:gridCol w="467725"/>
                <a:gridCol w="673000"/>
                <a:gridCol w="673000"/>
                <a:gridCol w="382850"/>
                <a:gridCol w="491275"/>
                <a:gridCol w="673000"/>
                <a:gridCol w="673000"/>
                <a:gridCol w="382850"/>
                <a:gridCol w="514850"/>
                <a:gridCol w="673000"/>
                <a:gridCol w="673000"/>
                <a:gridCol w="382850"/>
                <a:gridCol w="491275"/>
                <a:gridCol w="673000"/>
                <a:gridCol w="673000"/>
              </a:tblGrid>
              <a:tr h="161925">
                <a:tc gridSpan="15">
                  <a:txBody>
                    <a:bodyPr/>
                    <a:lstStyle/>
                    <a:p>
                      <a:pPr indent="0" lvl="0" marL="0" rtl="0" algn="ctr">
                        <a:lnSpc>
                          <a:spcPct val="115000"/>
                        </a:lnSpc>
                        <a:spcBef>
                          <a:spcPts val="0"/>
                        </a:spcBef>
                        <a:spcAft>
                          <a:spcPts val="0"/>
                        </a:spcAft>
                        <a:buNone/>
                      </a:pPr>
                      <a:r>
                        <a:rPr b="1" lang="de-CH" sz="1000">
                          <a:solidFill>
                            <a:srgbClr val="00A000"/>
                          </a:solidFill>
                          <a:highlight>
                            <a:srgbClr val="FFFFFF"/>
                          </a:highlight>
                        </a:rPr>
                        <a:t>Quartiles</a:t>
                      </a:r>
                      <a:endParaRPr b="1" sz="1000">
                        <a:solidFill>
                          <a:srgbClr val="00A000"/>
                        </a:solidFill>
                        <a:highlight>
                          <a:srgbClr val="FFFFFF"/>
                        </a:highlight>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hMerge="1"/>
                <a:tc hMerge="1"/>
                <a:tc hMerge="1"/>
                <a:tc hMerge="1"/>
                <a:tc hMerge="1"/>
                <a:tc hMerge="1"/>
                <a:tc hMerge="1"/>
                <a:tc hMerge="1"/>
                <a:tc hMerge="1"/>
                <a:tc hMerge="1"/>
                <a:tc hMerge="1"/>
                <a:tc hMerge="1"/>
                <a:tc hMerge="1"/>
                <a:tc hMerge="1"/>
              </a:tr>
              <a:tr h="161925">
                <a:tc gridSpan="3">
                  <a:txBody>
                    <a:bodyPr/>
                    <a:lstStyle/>
                    <a:p>
                      <a:pPr indent="0" lvl="0" marL="0" rtl="0" algn="ctr">
                        <a:lnSpc>
                          <a:spcPct val="115000"/>
                        </a:lnSpc>
                        <a:spcBef>
                          <a:spcPts val="0"/>
                        </a:spcBef>
                        <a:spcAft>
                          <a:spcPts val="0"/>
                        </a:spcAft>
                        <a:buNone/>
                      </a:pPr>
                      <a:r>
                        <a:rPr lang="de-CH" sz="1000">
                          <a:highlight>
                            <a:srgbClr val="FFFFFF"/>
                          </a:highlight>
                        </a:rPr>
                        <a:t>25% of values</a:t>
                      </a:r>
                      <a:endParaRPr sz="1000">
                        <a:highlight>
                          <a:srgbClr val="FFFFFF"/>
                        </a:highlight>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hMerge="1"/>
                <a:tc hMerge="1"/>
                <a:tc>
                  <a:txBody>
                    <a:bodyPr/>
                    <a:lstStyle/>
                    <a:p>
                      <a:pPr indent="0" lvl="0" marL="0" rtl="0" algn="ctr">
                        <a:lnSpc>
                          <a:spcPct val="115000"/>
                        </a:lnSpc>
                        <a:spcBef>
                          <a:spcPts val="0"/>
                        </a:spcBef>
                        <a:spcAft>
                          <a:spcPts val="0"/>
                        </a:spcAft>
                        <a:buNone/>
                      </a:pPr>
                      <a:r>
                        <a:rPr b="1" lang="de-CH" sz="1000">
                          <a:highlight>
                            <a:srgbClr val="FFFFFF"/>
                          </a:highlight>
                        </a:rPr>
                        <a:t>Q1</a:t>
                      </a:r>
                      <a:endParaRPr b="1" sz="1000">
                        <a:highlight>
                          <a:srgbClr val="FFFFFF"/>
                        </a:highlight>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E1B0"/>
                    </a:solidFill>
                  </a:tcPr>
                </a:tc>
                <a:tc gridSpan="3">
                  <a:txBody>
                    <a:bodyPr/>
                    <a:lstStyle/>
                    <a:p>
                      <a:pPr indent="0" lvl="0" marL="0" rtl="0" algn="ctr">
                        <a:lnSpc>
                          <a:spcPct val="115000"/>
                        </a:lnSpc>
                        <a:spcBef>
                          <a:spcPts val="0"/>
                        </a:spcBef>
                        <a:spcAft>
                          <a:spcPts val="0"/>
                        </a:spcAft>
                        <a:buNone/>
                      </a:pPr>
                      <a:r>
                        <a:rPr lang="de-CH" sz="1000">
                          <a:highlight>
                            <a:srgbClr val="FFFFFF"/>
                          </a:highlight>
                        </a:rPr>
                        <a:t>25% of values</a:t>
                      </a:r>
                      <a:endParaRPr sz="1000">
                        <a:highlight>
                          <a:srgbClr val="FFFFFF"/>
                        </a:highlight>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hMerge="1"/>
                <a:tc hMerge="1"/>
                <a:tc>
                  <a:txBody>
                    <a:bodyPr/>
                    <a:lstStyle/>
                    <a:p>
                      <a:pPr indent="0" lvl="0" marL="0" rtl="0" algn="ctr">
                        <a:lnSpc>
                          <a:spcPct val="115000"/>
                        </a:lnSpc>
                        <a:spcBef>
                          <a:spcPts val="0"/>
                        </a:spcBef>
                        <a:spcAft>
                          <a:spcPts val="0"/>
                        </a:spcAft>
                        <a:buNone/>
                      </a:pPr>
                      <a:r>
                        <a:rPr b="1" lang="de-CH" sz="1000">
                          <a:highlight>
                            <a:srgbClr val="FFFFFF"/>
                          </a:highlight>
                        </a:rPr>
                        <a:t>Q2</a:t>
                      </a:r>
                      <a:endParaRPr b="1" sz="1000">
                        <a:highlight>
                          <a:srgbClr val="FFFFFF"/>
                        </a:highlight>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E1B0"/>
                    </a:solidFill>
                  </a:tcPr>
                </a:tc>
                <a:tc gridSpan="3">
                  <a:txBody>
                    <a:bodyPr/>
                    <a:lstStyle/>
                    <a:p>
                      <a:pPr indent="0" lvl="0" marL="0" rtl="0" algn="ctr">
                        <a:lnSpc>
                          <a:spcPct val="115000"/>
                        </a:lnSpc>
                        <a:spcBef>
                          <a:spcPts val="0"/>
                        </a:spcBef>
                        <a:spcAft>
                          <a:spcPts val="0"/>
                        </a:spcAft>
                        <a:buNone/>
                      </a:pPr>
                      <a:r>
                        <a:rPr lang="de-CH" sz="1000">
                          <a:highlight>
                            <a:srgbClr val="FFFFFF"/>
                          </a:highlight>
                        </a:rPr>
                        <a:t>25% of values</a:t>
                      </a:r>
                      <a:endParaRPr sz="1000">
                        <a:highlight>
                          <a:srgbClr val="FFFFFF"/>
                        </a:highlight>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hMerge="1"/>
                <a:tc hMerge="1"/>
                <a:tc>
                  <a:txBody>
                    <a:bodyPr/>
                    <a:lstStyle/>
                    <a:p>
                      <a:pPr indent="0" lvl="0" marL="0" rtl="0" algn="ctr">
                        <a:lnSpc>
                          <a:spcPct val="115000"/>
                        </a:lnSpc>
                        <a:spcBef>
                          <a:spcPts val="0"/>
                        </a:spcBef>
                        <a:spcAft>
                          <a:spcPts val="0"/>
                        </a:spcAft>
                        <a:buNone/>
                      </a:pPr>
                      <a:r>
                        <a:rPr b="1" lang="de-CH" sz="1000">
                          <a:highlight>
                            <a:srgbClr val="FFFFFF"/>
                          </a:highlight>
                        </a:rPr>
                        <a:t>Q3</a:t>
                      </a:r>
                      <a:endParaRPr b="1" sz="1000">
                        <a:highlight>
                          <a:srgbClr val="FFFFFF"/>
                        </a:highlight>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E1B0"/>
                    </a:solidFill>
                  </a:tcPr>
                </a:tc>
                <a:tc gridSpan="3">
                  <a:txBody>
                    <a:bodyPr/>
                    <a:lstStyle/>
                    <a:p>
                      <a:pPr indent="0" lvl="0" marL="0" rtl="0" algn="ctr">
                        <a:lnSpc>
                          <a:spcPct val="115000"/>
                        </a:lnSpc>
                        <a:spcBef>
                          <a:spcPts val="0"/>
                        </a:spcBef>
                        <a:spcAft>
                          <a:spcPts val="0"/>
                        </a:spcAft>
                        <a:buNone/>
                      </a:pPr>
                      <a:r>
                        <a:rPr lang="de-CH" sz="1000">
                          <a:highlight>
                            <a:srgbClr val="FFFFFF"/>
                          </a:highlight>
                        </a:rPr>
                        <a:t>25% of values</a:t>
                      </a:r>
                      <a:endParaRPr sz="1000">
                        <a:highlight>
                          <a:srgbClr val="FFFFFF"/>
                        </a:highlight>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hMerge="1"/>
                <a:tc hMerge="1"/>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Application of Data Science..</a:t>
            </a:r>
            <a:endParaRPr/>
          </a:p>
        </p:txBody>
      </p:sp>
      <p:sp>
        <p:nvSpPr>
          <p:cNvPr id="159" name="Google Shape;159;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de-CH"/>
              <a:t>CHAT BOTS</a:t>
            </a:r>
            <a:br>
              <a:rPr lang="de-CH"/>
            </a:br>
            <a:r>
              <a:rPr lang="de-CH"/>
              <a:t>siri,cortana</a:t>
            </a:r>
            <a:endParaRPr/>
          </a:p>
          <a:p>
            <a:pPr indent="-342900" lvl="0" marL="457200" rtl="0" algn="l">
              <a:spcBef>
                <a:spcPts val="0"/>
              </a:spcBef>
              <a:spcAft>
                <a:spcPts val="0"/>
              </a:spcAft>
              <a:buSzPts val="1800"/>
              <a:buAutoNum type="arabicPeriod"/>
            </a:pPr>
            <a:r>
              <a:rPr lang="de-CH"/>
              <a:t>SELF DRIVING CARS</a:t>
            </a:r>
            <a:endParaRPr/>
          </a:p>
          <a:p>
            <a:pPr indent="-342900" lvl="0" marL="457200" rtl="0" algn="l">
              <a:spcBef>
                <a:spcPts val="0"/>
              </a:spcBef>
              <a:spcAft>
                <a:spcPts val="0"/>
              </a:spcAft>
              <a:buSzPts val="1800"/>
              <a:buAutoNum type="arabicPeriod"/>
            </a:pPr>
            <a:r>
              <a:rPr lang="de-CH"/>
              <a:t>SENTIMENT ANALYSIS </a:t>
            </a:r>
            <a:br>
              <a:rPr lang="de-CH"/>
            </a:br>
            <a:r>
              <a:rPr lang="de-CH"/>
              <a:t>Pre Election result predicting</a:t>
            </a:r>
            <a:endParaRPr/>
          </a:p>
          <a:p>
            <a:pPr indent="-342900" lvl="0" marL="457200" rtl="0" algn="l">
              <a:spcBef>
                <a:spcPts val="0"/>
              </a:spcBef>
              <a:spcAft>
                <a:spcPts val="0"/>
              </a:spcAft>
              <a:buSzPts val="1800"/>
              <a:buAutoNum type="arabicPeriod"/>
            </a:pPr>
            <a:r>
              <a:rPr lang="de-CH"/>
              <a:t>FACE DETECTION</a:t>
            </a:r>
            <a:br>
              <a:rPr lang="de-CH"/>
            </a:br>
            <a:r>
              <a:rPr lang="de-CH"/>
              <a:t>Image tagging in facebook</a:t>
            </a:r>
            <a:endParaRPr/>
          </a:p>
          <a:p>
            <a:pPr indent="0" lvl="0" marL="0" rtl="0" algn="l">
              <a:spcBef>
                <a:spcPts val="1600"/>
              </a:spcBef>
              <a:spcAft>
                <a:spcPts val="1600"/>
              </a:spcAft>
              <a:buNone/>
            </a:pPr>
            <a:r>
              <a:rPr lang="de-CH"/>
              <a:t>5...</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17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a:t>
            </a:r>
            <a:r>
              <a:rPr lang="de-CH"/>
              <a:t>...</a:t>
            </a:r>
            <a:endParaRPr/>
          </a:p>
        </p:txBody>
      </p:sp>
      <p:sp>
        <p:nvSpPr>
          <p:cNvPr id="1039" name="Google Shape;1039;p172"/>
          <p:cNvSpPr txBox="1"/>
          <p:nvPr>
            <p:ph idx="1" type="body"/>
          </p:nvPr>
        </p:nvSpPr>
        <p:spPr>
          <a:xfrm>
            <a:off x="311700" y="1149025"/>
            <a:ext cx="8520600" cy="38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DATASET A: </a:t>
            </a:r>
            <a:r>
              <a:rPr lang="de-CH">
                <a:solidFill>
                  <a:srgbClr val="4A86E8"/>
                </a:solidFill>
                <a:latin typeface="Spectral"/>
                <a:ea typeface="Spectral"/>
                <a:cs typeface="Spectral"/>
                <a:sym typeface="Spectral"/>
              </a:rPr>
              <a:t>[4, 5, 5, 5, 6, 6, 6, 6, 7, 7, 7, 8]</a:t>
            </a:r>
            <a:endParaRPr>
              <a:solidFill>
                <a:srgbClr val="4A86E8"/>
              </a:solidFill>
              <a:latin typeface="Spectral"/>
              <a:ea typeface="Spectral"/>
              <a:cs typeface="Spectral"/>
              <a:sym typeface="Spectral"/>
            </a:endParaRPr>
          </a:p>
          <a:p>
            <a:pPr indent="0" lvl="0" marL="0" rtl="0" algn="l">
              <a:spcBef>
                <a:spcPts val="1600"/>
              </a:spcBef>
              <a:spcAft>
                <a:spcPts val="0"/>
              </a:spcAft>
              <a:buNone/>
            </a:pPr>
            <a:r>
              <a:t/>
            </a:r>
            <a:endParaRPr>
              <a:solidFill>
                <a:srgbClr val="4A86E8"/>
              </a:solidFill>
              <a:latin typeface="Spectral"/>
              <a:ea typeface="Spectral"/>
              <a:cs typeface="Spectral"/>
              <a:sym typeface="Spectral"/>
            </a:endParaRPr>
          </a:p>
          <a:p>
            <a:pPr indent="0" lvl="0" marL="0" rtl="0" algn="l">
              <a:spcBef>
                <a:spcPts val="1600"/>
              </a:spcBef>
              <a:spcAft>
                <a:spcPts val="0"/>
              </a:spcAft>
              <a:buNone/>
            </a:pPr>
            <a:r>
              <a:t/>
            </a:r>
            <a:endParaRPr>
              <a:solidFill>
                <a:srgbClr val="4A86E8"/>
              </a:solidFill>
              <a:latin typeface="Spectral"/>
              <a:ea typeface="Spectral"/>
              <a:cs typeface="Spectral"/>
              <a:sym typeface="Spectral"/>
            </a:endParaRPr>
          </a:p>
          <a:p>
            <a:pPr indent="0" lvl="0" marL="0" rtl="0" algn="l">
              <a:spcBef>
                <a:spcPts val="1600"/>
              </a:spcBef>
              <a:spcAft>
                <a:spcPts val="0"/>
              </a:spcAft>
              <a:buNone/>
            </a:pPr>
            <a:r>
              <a:t/>
            </a:r>
            <a:endParaRPr>
              <a:solidFill>
                <a:srgbClr val="4A86E8"/>
              </a:solidFill>
              <a:latin typeface="Spectral"/>
              <a:ea typeface="Spectral"/>
              <a:cs typeface="Spectral"/>
              <a:sym typeface="Spectral"/>
            </a:endParaRPr>
          </a:p>
          <a:p>
            <a:pPr indent="-317500" lvl="0" marL="457200" rtl="0" algn="l">
              <a:spcBef>
                <a:spcPts val="1600"/>
              </a:spcBef>
              <a:spcAft>
                <a:spcPts val="0"/>
              </a:spcAft>
              <a:buClr>
                <a:srgbClr val="333333"/>
              </a:buClr>
              <a:buSzPts val="1400"/>
              <a:buFont typeface="Arial"/>
              <a:buChar char="●"/>
            </a:pPr>
            <a:r>
              <a:rPr b="1" lang="de-CH" sz="1400">
                <a:solidFill>
                  <a:srgbClr val="333333"/>
                </a:solidFill>
                <a:latin typeface="Arial"/>
                <a:ea typeface="Arial"/>
                <a:cs typeface="Arial"/>
                <a:sym typeface="Arial"/>
              </a:rPr>
              <a:t>As the quartile point falls between two values, the mean (average) of those values is the quartile value:</a:t>
            </a:r>
            <a:endParaRPr b="1" sz="1400">
              <a:solidFill>
                <a:srgbClr val="333333"/>
              </a:solidFill>
              <a:latin typeface="Arial"/>
              <a:ea typeface="Arial"/>
              <a:cs typeface="Arial"/>
              <a:sym typeface="Arial"/>
            </a:endParaRPr>
          </a:p>
          <a:p>
            <a:pPr indent="-317500" lvl="0" marL="457200" rtl="0" algn="l">
              <a:spcBef>
                <a:spcPts val="0"/>
              </a:spcBef>
              <a:spcAft>
                <a:spcPts val="0"/>
              </a:spcAft>
              <a:buClr>
                <a:srgbClr val="333333"/>
              </a:buClr>
              <a:buSzPts val="1400"/>
              <a:buFont typeface="Arial"/>
              <a:buChar char="●"/>
            </a:pPr>
            <a:r>
              <a:rPr b="1" lang="de-CH" sz="1400">
                <a:solidFill>
                  <a:srgbClr val="333333"/>
                </a:solidFill>
                <a:latin typeface="Arial"/>
                <a:ea typeface="Arial"/>
                <a:cs typeface="Arial"/>
                <a:sym typeface="Arial"/>
              </a:rPr>
              <a:t>Q1 = (5+5) / 2 = 5</a:t>
            </a:r>
            <a:endParaRPr b="1" sz="1400">
              <a:solidFill>
                <a:srgbClr val="333333"/>
              </a:solidFill>
              <a:latin typeface="Arial"/>
              <a:ea typeface="Arial"/>
              <a:cs typeface="Arial"/>
              <a:sym typeface="Arial"/>
            </a:endParaRPr>
          </a:p>
          <a:p>
            <a:pPr indent="-317500" lvl="0" marL="457200" rtl="0" algn="l">
              <a:spcBef>
                <a:spcPts val="0"/>
              </a:spcBef>
              <a:spcAft>
                <a:spcPts val="0"/>
              </a:spcAft>
              <a:buClr>
                <a:srgbClr val="333333"/>
              </a:buClr>
              <a:buSzPts val="1400"/>
              <a:buFont typeface="Arial"/>
              <a:buChar char="●"/>
            </a:pPr>
            <a:r>
              <a:rPr b="1" lang="de-CH" sz="1400">
                <a:solidFill>
                  <a:srgbClr val="333333"/>
                </a:solidFill>
                <a:latin typeface="Arial"/>
                <a:ea typeface="Arial"/>
                <a:cs typeface="Arial"/>
                <a:sym typeface="Arial"/>
              </a:rPr>
              <a:t>Q2 = (6+6) / 2 = 6</a:t>
            </a:r>
            <a:endParaRPr b="1" sz="1400">
              <a:solidFill>
                <a:srgbClr val="333333"/>
              </a:solidFill>
              <a:latin typeface="Arial"/>
              <a:ea typeface="Arial"/>
              <a:cs typeface="Arial"/>
              <a:sym typeface="Arial"/>
            </a:endParaRPr>
          </a:p>
          <a:p>
            <a:pPr indent="-317500" lvl="0" marL="457200" rtl="0" algn="l">
              <a:spcBef>
                <a:spcPts val="0"/>
              </a:spcBef>
              <a:spcAft>
                <a:spcPts val="0"/>
              </a:spcAft>
              <a:buClr>
                <a:srgbClr val="333333"/>
              </a:buClr>
              <a:buSzPts val="1400"/>
              <a:buFont typeface="Arial"/>
              <a:buChar char="●"/>
            </a:pPr>
            <a:r>
              <a:rPr b="1" lang="de-CH" sz="1400">
                <a:solidFill>
                  <a:srgbClr val="333333"/>
                </a:solidFill>
                <a:latin typeface="Arial"/>
                <a:ea typeface="Arial"/>
                <a:cs typeface="Arial"/>
                <a:sym typeface="Arial"/>
              </a:rPr>
              <a:t>Q3 = (7+7) / 2 = 7</a:t>
            </a:r>
            <a:endParaRPr b="1" sz="1400">
              <a:solidFill>
                <a:srgbClr val="4A86E8"/>
              </a:solidFill>
              <a:latin typeface="Spectral"/>
              <a:ea typeface="Spectral"/>
              <a:cs typeface="Spectral"/>
              <a:sym typeface="Spectral"/>
            </a:endParaRPr>
          </a:p>
        </p:txBody>
      </p:sp>
      <p:graphicFrame>
        <p:nvGraphicFramePr>
          <p:cNvPr id="1040" name="Google Shape;1040;p172"/>
          <p:cNvGraphicFramePr/>
          <p:nvPr/>
        </p:nvGraphicFramePr>
        <p:xfrm>
          <a:off x="311725" y="1844100"/>
          <a:ext cx="3000000" cy="3000000"/>
        </p:xfrm>
        <a:graphic>
          <a:graphicData uri="http://schemas.openxmlformats.org/drawingml/2006/table">
            <a:tbl>
              <a:tblPr>
                <a:noFill/>
                <a:tableStyleId>{D8A72CF2-371C-45DC-8122-FC23861CFCA5}</a:tableStyleId>
              </a:tblPr>
              <a:tblGrid>
                <a:gridCol w="526150"/>
                <a:gridCol w="540750"/>
                <a:gridCol w="570000"/>
                <a:gridCol w="570000"/>
                <a:gridCol w="570000"/>
                <a:gridCol w="584600"/>
                <a:gridCol w="540750"/>
                <a:gridCol w="570000"/>
                <a:gridCol w="570000"/>
                <a:gridCol w="628475"/>
                <a:gridCol w="555350"/>
                <a:gridCol w="555350"/>
                <a:gridCol w="555350"/>
                <a:gridCol w="584600"/>
                <a:gridCol w="599225"/>
              </a:tblGrid>
              <a:tr h="413800">
                <a:tc gridSpan="15">
                  <a:txBody>
                    <a:bodyPr/>
                    <a:lstStyle/>
                    <a:p>
                      <a:pPr indent="0" lvl="0" marL="0" rtl="0" algn="ctr">
                        <a:lnSpc>
                          <a:spcPct val="115000"/>
                        </a:lnSpc>
                        <a:spcBef>
                          <a:spcPts val="0"/>
                        </a:spcBef>
                        <a:spcAft>
                          <a:spcPts val="0"/>
                        </a:spcAft>
                        <a:buNone/>
                      </a:pPr>
                      <a:r>
                        <a:rPr b="1" lang="de-CH" sz="1100">
                          <a:solidFill>
                            <a:srgbClr val="FF8100"/>
                          </a:solidFill>
                        </a:rPr>
                        <a:t>Dataset A</a:t>
                      </a:r>
                      <a:endParaRPr b="1" sz="1100">
                        <a:solidFill>
                          <a:srgbClr val="FF8100"/>
                        </a:solidFill>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hMerge="1"/>
                <a:tc hMerge="1"/>
                <a:tc hMerge="1"/>
                <a:tc hMerge="1"/>
                <a:tc hMerge="1"/>
                <a:tc hMerge="1"/>
                <a:tc hMerge="1"/>
                <a:tc hMerge="1"/>
                <a:tc hMerge="1"/>
                <a:tc hMerge="1"/>
                <a:tc hMerge="1"/>
                <a:tc hMerge="1"/>
                <a:tc hMerge="1"/>
                <a:tc hMerge="1"/>
              </a:tr>
              <a:tr h="649075">
                <a:tc>
                  <a:txBody>
                    <a:bodyPr/>
                    <a:lstStyle/>
                    <a:p>
                      <a:pPr indent="0" lvl="0" marL="0" rtl="0" algn="l">
                        <a:spcBef>
                          <a:spcPts val="0"/>
                        </a:spcBef>
                        <a:spcAft>
                          <a:spcPts val="0"/>
                        </a:spcAft>
                        <a:buNone/>
                      </a:pPr>
                      <a:r>
                        <a:rPr lang="de-CH" sz="1000"/>
                        <a:t>4</a:t>
                      </a:r>
                      <a:endParaRPr sz="1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de-CH" sz="1000"/>
                        <a:t>5</a:t>
                      </a:r>
                      <a:endParaRPr sz="1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de-CH" sz="1000"/>
                        <a:t>5</a:t>
                      </a:r>
                      <a:endParaRPr sz="1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de-CH" sz="1000"/>
                        <a:t>Q1</a:t>
                      </a:r>
                      <a:endParaRPr b="1" sz="1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E1B0"/>
                    </a:solidFill>
                  </a:tcPr>
                </a:tc>
                <a:tc>
                  <a:txBody>
                    <a:bodyPr/>
                    <a:lstStyle/>
                    <a:p>
                      <a:pPr indent="0" lvl="0" marL="0" rtl="0" algn="l">
                        <a:spcBef>
                          <a:spcPts val="0"/>
                        </a:spcBef>
                        <a:spcAft>
                          <a:spcPts val="0"/>
                        </a:spcAft>
                        <a:buNone/>
                      </a:pPr>
                      <a:r>
                        <a:rPr lang="de-CH" sz="1000"/>
                        <a:t>5</a:t>
                      </a:r>
                      <a:endParaRPr sz="1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de-CH" sz="1000"/>
                        <a:t>6</a:t>
                      </a:r>
                      <a:endParaRPr sz="1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de-CH" sz="1000"/>
                        <a:t>6</a:t>
                      </a:r>
                      <a:endParaRPr sz="1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de-CH" sz="1000"/>
                        <a:t>Q2</a:t>
                      </a:r>
                      <a:endParaRPr b="1" sz="1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E1B0"/>
                    </a:solidFill>
                  </a:tcPr>
                </a:tc>
                <a:tc>
                  <a:txBody>
                    <a:bodyPr/>
                    <a:lstStyle/>
                    <a:p>
                      <a:pPr indent="0" lvl="0" marL="0" rtl="0" algn="l">
                        <a:spcBef>
                          <a:spcPts val="0"/>
                        </a:spcBef>
                        <a:spcAft>
                          <a:spcPts val="0"/>
                        </a:spcAft>
                        <a:buNone/>
                      </a:pPr>
                      <a:r>
                        <a:rPr lang="de-CH" sz="1000"/>
                        <a:t>6</a:t>
                      </a:r>
                      <a:endParaRPr sz="1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de-CH" sz="1000"/>
                        <a:t>6</a:t>
                      </a:r>
                      <a:endParaRPr sz="1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de-CH" sz="1000"/>
                        <a:t>7</a:t>
                      </a:r>
                      <a:endParaRPr sz="1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de-CH" sz="1000"/>
                        <a:t>Q3</a:t>
                      </a:r>
                      <a:endParaRPr b="1" sz="1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E1B0"/>
                    </a:solidFill>
                  </a:tcPr>
                </a:tc>
                <a:tc>
                  <a:txBody>
                    <a:bodyPr/>
                    <a:lstStyle/>
                    <a:p>
                      <a:pPr indent="0" lvl="0" marL="0" rtl="0" algn="l">
                        <a:spcBef>
                          <a:spcPts val="0"/>
                        </a:spcBef>
                        <a:spcAft>
                          <a:spcPts val="0"/>
                        </a:spcAft>
                        <a:buNone/>
                      </a:pPr>
                      <a:r>
                        <a:rPr lang="de-CH" sz="1000"/>
                        <a:t>7</a:t>
                      </a:r>
                      <a:endParaRPr sz="1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de-CH" sz="1000"/>
                        <a:t>7</a:t>
                      </a:r>
                      <a:endParaRPr sz="1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de-CH" sz="1000"/>
                        <a:t>8</a:t>
                      </a:r>
                      <a:endParaRPr sz="1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17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INTERQUARTILE RANGE</a:t>
            </a:r>
            <a:endParaRPr/>
          </a:p>
        </p:txBody>
      </p:sp>
      <p:sp>
        <p:nvSpPr>
          <p:cNvPr id="1046" name="Google Shape;1046;p17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sz="1400">
                <a:solidFill>
                  <a:srgbClr val="000000"/>
                </a:solidFill>
                <a:highlight>
                  <a:srgbClr val="FFFFFF"/>
                </a:highlight>
                <a:latin typeface="Arial"/>
                <a:ea typeface="Arial"/>
                <a:cs typeface="Arial"/>
                <a:sym typeface="Arial"/>
              </a:rPr>
              <a:t>The interquartile range (IQR) is the difference between the upper (Q3) and lower (Q1) quartiles, and describes the middle 50% of values when ordered from lowest to highest.</a:t>
            </a:r>
            <a:endParaRPr b="1" sz="14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b="1" lang="de-CH" sz="1400">
                <a:solidFill>
                  <a:srgbClr val="000000"/>
                </a:solidFill>
                <a:highlight>
                  <a:srgbClr val="FFFFFF"/>
                </a:highlight>
                <a:latin typeface="Arial"/>
                <a:ea typeface="Arial"/>
                <a:cs typeface="Arial"/>
                <a:sym typeface="Arial"/>
              </a:rPr>
              <a:t> </a:t>
            </a:r>
            <a:r>
              <a:rPr lang="de-CH" sz="1400">
                <a:solidFill>
                  <a:srgbClr val="000000"/>
                </a:solidFill>
                <a:highlight>
                  <a:srgbClr val="FFFFFF"/>
                </a:highlight>
                <a:latin typeface="Arial"/>
                <a:ea typeface="Arial"/>
                <a:cs typeface="Arial"/>
                <a:sym typeface="Arial"/>
              </a:rPr>
              <a:t>The IQR is often seen as a better measure of spread than the range</a:t>
            </a:r>
            <a:endParaRPr sz="1400">
              <a:solidFill>
                <a:srgbClr val="000000"/>
              </a:solidFill>
              <a:highlight>
                <a:srgbClr val="FFFFFF"/>
              </a:highlight>
              <a:latin typeface="Arial"/>
              <a:ea typeface="Arial"/>
              <a:cs typeface="Arial"/>
              <a:sym typeface="Arial"/>
            </a:endParaRPr>
          </a:p>
          <a:p>
            <a:pPr indent="-317500" lvl="0" marL="457200" rtl="0" algn="l">
              <a:spcBef>
                <a:spcPts val="1600"/>
              </a:spcBef>
              <a:spcAft>
                <a:spcPts val="0"/>
              </a:spcAft>
              <a:buClr>
                <a:srgbClr val="333333"/>
              </a:buClr>
              <a:buSzPts val="1400"/>
              <a:buFont typeface="Arial"/>
              <a:buChar char="●"/>
            </a:pPr>
            <a:r>
              <a:rPr lang="de-CH" sz="1400">
                <a:solidFill>
                  <a:srgbClr val="333333"/>
                </a:solidFill>
                <a:latin typeface="Arial"/>
                <a:ea typeface="Arial"/>
                <a:cs typeface="Arial"/>
                <a:sym typeface="Arial"/>
              </a:rPr>
              <a:t>The IQR for Dataset A is = </a:t>
            </a:r>
            <a:r>
              <a:rPr b="1" lang="de-CH" sz="1400">
                <a:solidFill>
                  <a:srgbClr val="333333"/>
                </a:solidFill>
                <a:latin typeface="Arial"/>
                <a:ea typeface="Arial"/>
                <a:cs typeface="Arial"/>
                <a:sym typeface="Arial"/>
              </a:rPr>
              <a:t>2</a:t>
            </a:r>
            <a:endParaRPr b="1" sz="1400">
              <a:solidFill>
                <a:srgbClr val="333333"/>
              </a:solidFill>
              <a:latin typeface="Arial"/>
              <a:ea typeface="Arial"/>
              <a:cs typeface="Arial"/>
              <a:sym typeface="Arial"/>
            </a:endParaRPr>
          </a:p>
          <a:p>
            <a:pPr indent="-317500" lvl="0" marL="457200" rtl="0" algn="l">
              <a:spcBef>
                <a:spcPts val="0"/>
              </a:spcBef>
              <a:spcAft>
                <a:spcPts val="0"/>
              </a:spcAft>
              <a:buClr>
                <a:srgbClr val="333333"/>
              </a:buClr>
              <a:buSzPts val="1400"/>
              <a:buFont typeface="Arial"/>
              <a:buChar char="●"/>
            </a:pPr>
            <a:r>
              <a:rPr b="1" lang="de-CH" sz="1400">
                <a:solidFill>
                  <a:srgbClr val="333333"/>
                </a:solidFill>
                <a:latin typeface="Arial"/>
                <a:ea typeface="Arial"/>
                <a:cs typeface="Arial"/>
                <a:sym typeface="Arial"/>
              </a:rPr>
              <a:t>IQR = Q3 - Q1</a:t>
            </a:r>
            <a:endParaRPr b="1" sz="1400">
              <a:solidFill>
                <a:srgbClr val="333333"/>
              </a:solidFill>
              <a:latin typeface="Arial"/>
              <a:ea typeface="Arial"/>
              <a:cs typeface="Arial"/>
              <a:sym typeface="Arial"/>
            </a:endParaRPr>
          </a:p>
          <a:p>
            <a:pPr indent="-317500" lvl="0" marL="457200" rtl="0" algn="l">
              <a:spcBef>
                <a:spcPts val="0"/>
              </a:spcBef>
              <a:spcAft>
                <a:spcPts val="0"/>
              </a:spcAft>
              <a:buClr>
                <a:srgbClr val="333333"/>
              </a:buClr>
              <a:buSzPts val="1400"/>
              <a:buFont typeface="Arial"/>
              <a:buChar char="●"/>
            </a:pPr>
            <a:r>
              <a:rPr b="1" lang="de-CH" sz="1400">
                <a:solidFill>
                  <a:srgbClr val="333333"/>
                </a:solidFill>
                <a:latin typeface="Arial"/>
                <a:ea typeface="Arial"/>
                <a:cs typeface="Arial"/>
                <a:sym typeface="Arial"/>
              </a:rPr>
              <a:t>= 7 - 5</a:t>
            </a:r>
            <a:endParaRPr b="1" sz="1400">
              <a:solidFill>
                <a:srgbClr val="333333"/>
              </a:solidFill>
              <a:latin typeface="Arial"/>
              <a:ea typeface="Arial"/>
              <a:cs typeface="Arial"/>
              <a:sym typeface="Arial"/>
            </a:endParaRPr>
          </a:p>
          <a:p>
            <a:pPr indent="-317500" lvl="0" marL="457200" rtl="0" algn="l">
              <a:spcBef>
                <a:spcPts val="0"/>
              </a:spcBef>
              <a:spcAft>
                <a:spcPts val="0"/>
              </a:spcAft>
              <a:buClr>
                <a:srgbClr val="333333"/>
              </a:buClr>
              <a:buSzPts val="1400"/>
              <a:buFont typeface="Arial"/>
              <a:buChar char="●"/>
            </a:pPr>
            <a:r>
              <a:rPr b="1" lang="de-CH" sz="1400">
                <a:solidFill>
                  <a:srgbClr val="333333"/>
                </a:solidFill>
                <a:latin typeface="Arial"/>
                <a:ea typeface="Arial"/>
                <a:cs typeface="Arial"/>
                <a:sym typeface="Arial"/>
              </a:rPr>
              <a:t>= 2</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17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a:t>
            </a:r>
            <a:r>
              <a:rPr lang="de-CH"/>
              <a:t>...</a:t>
            </a:r>
            <a:endParaRPr/>
          </a:p>
        </p:txBody>
      </p:sp>
      <p:sp>
        <p:nvSpPr>
          <p:cNvPr id="1052" name="Google Shape;1052;p17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FF"/>
              </a:buClr>
              <a:buSzPts val="1400"/>
              <a:buFont typeface="Spectral"/>
              <a:buChar char="●"/>
            </a:pPr>
            <a:r>
              <a:rPr lang="de-CH" sz="1400">
                <a:solidFill>
                  <a:srgbClr val="0000FF"/>
                </a:solidFill>
                <a:latin typeface="Spectral"/>
                <a:ea typeface="Spectral"/>
                <a:cs typeface="Spectral"/>
                <a:sym typeface="Spectral"/>
              </a:rPr>
              <a:t>data=np.array([4, 5, 5, 5, 6, 6, 6, 6, 7, 7, 7, 8])</a:t>
            </a:r>
            <a:endParaRPr sz="1400">
              <a:solidFill>
                <a:srgbClr val="0000FF"/>
              </a:solidFill>
              <a:latin typeface="Spectral"/>
              <a:ea typeface="Spectral"/>
              <a:cs typeface="Spectral"/>
              <a:sym typeface="Spectral"/>
            </a:endParaRPr>
          </a:p>
          <a:p>
            <a:pPr indent="-317500" lvl="0" marL="457200" rtl="0" algn="l">
              <a:spcBef>
                <a:spcPts val="0"/>
              </a:spcBef>
              <a:spcAft>
                <a:spcPts val="0"/>
              </a:spcAft>
              <a:buClr>
                <a:srgbClr val="0000FF"/>
              </a:buClr>
              <a:buSzPts val="1400"/>
              <a:buFont typeface="Spectral"/>
              <a:buChar char="●"/>
            </a:pPr>
            <a:r>
              <a:rPr lang="de-CH" sz="1400">
                <a:solidFill>
                  <a:srgbClr val="0000FF"/>
                </a:solidFill>
                <a:latin typeface="Spectral"/>
                <a:ea typeface="Spectral"/>
                <a:cs typeface="Spectral"/>
                <a:sym typeface="Spectral"/>
              </a:rPr>
              <a:t># first quartile</a:t>
            </a:r>
            <a:endParaRPr sz="1400">
              <a:solidFill>
                <a:srgbClr val="0000FF"/>
              </a:solidFill>
              <a:latin typeface="Spectral"/>
              <a:ea typeface="Spectral"/>
              <a:cs typeface="Spectral"/>
              <a:sym typeface="Spectral"/>
            </a:endParaRPr>
          </a:p>
          <a:p>
            <a:pPr indent="-317500" lvl="0" marL="457200" rtl="0" algn="l">
              <a:spcBef>
                <a:spcPts val="0"/>
              </a:spcBef>
              <a:spcAft>
                <a:spcPts val="0"/>
              </a:spcAft>
              <a:buClr>
                <a:srgbClr val="0000FF"/>
              </a:buClr>
              <a:buSzPts val="1400"/>
              <a:buFont typeface="Spectral"/>
              <a:buChar char="●"/>
            </a:pPr>
            <a:r>
              <a:rPr lang="de-CH" sz="1400">
                <a:solidFill>
                  <a:srgbClr val="0000FF"/>
                </a:solidFill>
                <a:latin typeface="Spectral"/>
                <a:ea typeface="Spectral"/>
                <a:cs typeface="Spectral"/>
                <a:sym typeface="Spectral"/>
              </a:rPr>
              <a:t>q1=np.percentile(data,25)</a:t>
            </a:r>
            <a:endParaRPr sz="1400">
              <a:solidFill>
                <a:srgbClr val="0000FF"/>
              </a:solidFill>
              <a:latin typeface="Spectral"/>
              <a:ea typeface="Spectral"/>
              <a:cs typeface="Spectral"/>
              <a:sym typeface="Spectral"/>
            </a:endParaRPr>
          </a:p>
          <a:p>
            <a:pPr indent="-317500" lvl="0" marL="457200" rtl="0" algn="l">
              <a:spcBef>
                <a:spcPts val="0"/>
              </a:spcBef>
              <a:spcAft>
                <a:spcPts val="0"/>
              </a:spcAft>
              <a:buClr>
                <a:srgbClr val="0000FF"/>
              </a:buClr>
              <a:buSzPts val="1400"/>
              <a:buFont typeface="Spectral"/>
              <a:buChar char="●"/>
            </a:pPr>
            <a:r>
              <a:rPr lang="de-CH" sz="1400">
                <a:solidFill>
                  <a:srgbClr val="0000FF"/>
                </a:solidFill>
                <a:latin typeface="Spectral"/>
                <a:ea typeface="Spectral"/>
                <a:cs typeface="Spectral"/>
                <a:sym typeface="Spectral"/>
              </a:rPr>
              <a:t># second quartile</a:t>
            </a:r>
            <a:endParaRPr sz="1400">
              <a:solidFill>
                <a:srgbClr val="0000FF"/>
              </a:solidFill>
              <a:latin typeface="Spectral"/>
              <a:ea typeface="Spectral"/>
              <a:cs typeface="Spectral"/>
              <a:sym typeface="Spectral"/>
            </a:endParaRPr>
          </a:p>
          <a:p>
            <a:pPr indent="-317500" lvl="0" marL="457200" rtl="0" algn="l">
              <a:spcBef>
                <a:spcPts val="0"/>
              </a:spcBef>
              <a:spcAft>
                <a:spcPts val="0"/>
              </a:spcAft>
              <a:buClr>
                <a:srgbClr val="0000FF"/>
              </a:buClr>
              <a:buSzPts val="1400"/>
              <a:buFont typeface="Spectral"/>
              <a:buChar char="●"/>
            </a:pPr>
            <a:r>
              <a:rPr lang="de-CH" sz="1400">
                <a:solidFill>
                  <a:srgbClr val="0000FF"/>
                </a:solidFill>
                <a:latin typeface="Spectral"/>
                <a:ea typeface="Spectral"/>
                <a:cs typeface="Spectral"/>
                <a:sym typeface="Spectral"/>
              </a:rPr>
              <a:t>q2=np.percentile(data,50)</a:t>
            </a:r>
            <a:endParaRPr sz="1400">
              <a:solidFill>
                <a:srgbClr val="0000FF"/>
              </a:solidFill>
              <a:latin typeface="Spectral"/>
              <a:ea typeface="Spectral"/>
              <a:cs typeface="Spectral"/>
              <a:sym typeface="Spectral"/>
            </a:endParaRPr>
          </a:p>
          <a:p>
            <a:pPr indent="-317500" lvl="0" marL="457200" rtl="0" algn="l">
              <a:spcBef>
                <a:spcPts val="0"/>
              </a:spcBef>
              <a:spcAft>
                <a:spcPts val="0"/>
              </a:spcAft>
              <a:buClr>
                <a:srgbClr val="0000FF"/>
              </a:buClr>
              <a:buSzPts val="1400"/>
              <a:buFont typeface="Spectral"/>
              <a:buChar char="●"/>
            </a:pPr>
            <a:r>
              <a:rPr lang="de-CH" sz="1400">
                <a:solidFill>
                  <a:srgbClr val="0000FF"/>
                </a:solidFill>
                <a:latin typeface="Spectral"/>
                <a:ea typeface="Spectral"/>
                <a:cs typeface="Spectral"/>
                <a:sym typeface="Spectral"/>
              </a:rPr>
              <a:t># third quartile</a:t>
            </a:r>
            <a:endParaRPr sz="1400">
              <a:solidFill>
                <a:srgbClr val="0000FF"/>
              </a:solidFill>
              <a:latin typeface="Spectral"/>
              <a:ea typeface="Spectral"/>
              <a:cs typeface="Spectral"/>
              <a:sym typeface="Spectral"/>
            </a:endParaRPr>
          </a:p>
          <a:p>
            <a:pPr indent="-317500" lvl="0" marL="457200" rtl="0" algn="l">
              <a:spcBef>
                <a:spcPts val="0"/>
              </a:spcBef>
              <a:spcAft>
                <a:spcPts val="0"/>
              </a:spcAft>
              <a:buClr>
                <a:srgbClr val="0000FF"/>
              </a:buClr>
              <a:buSzPts val="1400"/>
              <a:buFont typeface="Spectral"/>
              <a:buChar char="●"/>
            </a:pPr>
            <a:r>
              <a:rPr lang="de-CH" sz="1400">
                <a:solidFill>
                  <a:srgbClr val="0000FF"/>
                </a:solidFill>
                <a:latin typeface="Spectral"/>
                <a:ea typeface="Spectral"/>
                <a:cs typeface="Spectral"/>
                <a:sym typeface="Spectral"/>
              </a:rPr>
              <a:t>q3=np.percentile(data,75)</a:t>
            </a:r>
            <a:endParaRPr sz="1400">
              <a:solidFill>
                <a:srgbClr val="0000FF"/>
              </a:solidFill>
              <a:latin typeface="Spectral"/>
              <a:ea typeface="Spectral"/>
              <a:cs typeface="Spectral"/>
              <a:sym typeface="Spectral"/>
            </a:endParaRPr>
          </a:p>
          <a:p>
            <a:pPr indent="0" lvl="0" marL="457200" rtl="0" algn="l">
              <a:spcBef>
                <a:spcPts val="1600"/>
              </a:spcBef>
              <a:spcAft>
                <a:spcPts val="0"/>
              </a:spcAft>
              <a:buNone/>
            </a:pPr>
            <a:r>
              <a:rPr lang="de-CH" sz="1400">
                <a:latin typeface="Spectral"/>
                <a:ea typeface="Spectral"/>
                <a:cs typeface="Spectral"/>
                <a:sym typeface="Spectral"/>
              </a:rPr>
              <a:t>Find the interQuartile range =3rd quartile- 1st quartile</a:t>
            </a:r>
            <a:endParaRPr sz="1400">
              <a:latin typeface="Spectral"/>
              <a:ea typeface="Spectral"/>
              <a:cs typeface="Spectral"/>
              <a:sym typeface="Spectral"/>
            </a:endParaRPr>
          </a:p>
          <a:p>
            <a:pPr indent="-317500" lvl="0" marL="457200" rtl="0" algn="l">
              <a:spcBef>
                <a:spcPts val="1600"/>
              </a:spcBef>
              <a:spcAft>
                <a:spcPts val="0"/>
              </a:spcAft>
              <a:buClr>
                <a:srgbClr val="0000FF"/>
              </a:buClr>
              <a:buSzPts val="1400"/>
              <a:buFont typeface="Spectral"/>
              <a:buChar char="●"/>
            </a:pPr>
            <a:r>
              <a:rPr lang="de-CH" sz="1400">
                <a:solidFill>
                  <a:srgbClr val="0000FF"/>
                </a:solidFill>
                <a:latin typeface="Spectral"/>
                <a:ea typeface="Spectral"/>
                <a:cs typeface="Spectral"/>
                <a:sym typeface="Spectral"/>
              </a:rPr>
              <a:t>#interquartile range</a:t>
            </a:r>
            <a:endParaRPr sz="1400">
              <a:solidFill>
                <a:srgbClr val="0000FF"/>
              </a:solidFill>
              <a:latin typeface="Spectral"/>
              <a:ea typeface="Spectral"/>
              <a:cs typeface="Spectral"/>
              <a:sym typeface="Spectral"/>
            </a:endParaRPr>
          </a:p>
          <a:p>
            <a:pPr indent="-317500" lvl="0" marL="457200" rtl="0" algn="l">
              <a:spcBef>
                <a:spcPts val="0"/>
              </a:spcBef>
              <a:spcAft>
                <a:spcPts val="0"/>
              </a:spcAft>
              <a:buClr>
                <a:srgbClr val="0000FF"/>
              </a:buClr>
              <a:buSzPts val="1400"/>
              <a:buFont typeface="Spectral"/>
              <a:buChar char="●"/>
            </a:pPr>
            <a:r>
              <a:rPr lang="de-CH" sz="1400">
                <a:solidFill>
                  <a:srgbClr val="0000FF"/>
                </a:solidFill>
                <a:latin typeface="Spectral"/>
                <a:ea typeface="Spectral"/>
                <a:cs typeface="Spectral"/>
                <a:sym typeface="Spectral"/>
              </a:rPr>
              <a:t>IQR=q3-q1</a:t>
            </a:r>
            <a:endParaRPr sz="1400">
              <a:solidFill>
                <a:srgbClr val="0000FF"/>
              </a:solidFill>
              <a:latin typeface="Spectral"/>
              <a:ea typeface="Spectral"/>
              <a:cs typeface="Spectral"/>
              <a:sym typeface="Spectral"/>
            </a:endParaRPr>
          </a:p>
          <a:p>
            <a:pPr indent="-317500" lvl="0" marL="457200" rtl="0" algn="l">
              <a:spcBef>
                <a:spcPts val="0"/>
              </a:spcBef>
              <a:spcAft>
                <a:spcPts val="0"/>
              </a:spcAft>
              <a:buClr>
                <a:srgbClr val="0000FF"/>
              </a:buClr>
              <a:buSzPts val="1400"/>
              <a:buFont typeface="Spectral"/>
              <a:buChar char="●"/>
            </a:pPr>
            <a:r>
              <a:rPr lang="de-CH" sz="1400">
                <a:solidFill>
                  <a:srgbClr val="0000FF"/>
                </a:solidFill>
                <a:latin typeface="Spectral"/>
                <a:ea typeface="Spectral"/>
                <a:cs typeface="Spectral"/>
                <a:sym typeface="Spectral"/>
              </a:rPr>
              <a:t>print(IQR)</a:t>
            </a:r>
            <a:endParaRPr sz="1400">
              <a:solidFill>
                <a:srgbClr val="0000FF"/>
              </a:solidFill>
              <a:latin typeface="Spectral"/>
              <a:ea typeface="Spectral"/>
              <a:cs typeface="Spectral"/>
              <a:sym typeface="Spectral"/>
            </a:endParaRPr>
          </a:p>
          <a:p>
            <a:pPr indent="0" lvl="0" marL="0" rtl="0" algn="l">
              <a:spcBef>
                <a:spcPts val="1600"/>
              </a:spcBef>
              <a:spcAft>
                <a:spcPts val="0"/>
              </a:spcAft>
              <a:buNone/>
            </a:pPr>
            <a:r>
              <a:t/>
            </a:r>
            <a:endParaRPr sz="1400">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17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3. VARIANCE</a:t>
            </a:r>
            <a:endParaRPr/>
          </a:p>
        </p:txBody>
      </p:sp>
      <p:sp>
        <p:nvSpPr>
          <p:cNvPr id="1058" name="Google Shape;1058;p17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a:solidFill>
                  <a:srgbClr val="000000"/>
                </a:solidFill>
                <a:highlight>
                  <a:srgbClr val="FFFFFF"/>
                </a:highlight>
                <a:latin typeface="Spectral"/>
                <a:ea typeface="Spectral"/>
                <a:cs typeface="Spectral"/>
                <a:sym typeface="Spectral"/>
              </a:rPr>
              <a:t>The variance and the standard deviation are measures of the spread of the data around the mean. </a:t>
            </a:r>
            <a:r>
              <a:rPr lang="de-CH">
                <a:solidFill>
                  <a:srgbClr val="000000"/>
                </a:solidFill>
                <a:highlight>
                  <a:srgbClr val="FFFFFF"/>
                </a:highlight>
                <a:latin typeface="Spectral"/>
                <a:ea typeface="Spectral"/>
                <a:cs typeface="Spectral"/>
                <a:sym typeface="Spectral"/>
              </a:rPr>
              <a:t>They summarise how close each observed data value is to the mean value.</a:t>
            </a:r>
            <a:endParaRPr sz="1400">
              <a:solidFill>
                <a:srgbClr val="000000"/>
              </a:solidFill>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lang="de-CH" sz="1400">
                <a:solidFill>
                  <a:srgbClr val="000000"/>
                </a:solidFill>
                <a:highlight>
                  <a:srgbClr val="FFFFFF"/>
                </a:highlight>
                <a:latin typeface="Arial"/>
                <a:ea typeface="Arial"/>
                <a:cs typeface="Arial"/>
                <a:sym typeface="Arial"/>
              </a:rPr>
              <a:t>In datasets with a small spread all values are very close to the mean, resulting in a small variance and standard deviation. Where a dataset is more dispersed, values are spread further away from the mean, leading to a larger variance and standard deviation.</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de-CH" sz="1400">
                <a:solidFill>
                  <a:srgbClr val="000000"/>
                </a:solidFill>
                <a:highlight>
                  <a:srgbClr val="FFFFFF"/>
                </a:highlight>
                <a:latin typeface="Arial"/>
                <a:ea typeface="Arial"/>
                <a:cs typeface="Arial"/>
                <a:sym typeface="Arial"/>
              </a:rPr>
              <a:t>The smaller the variance and standard deviation, the more the mean value is indicative of the whole dataset. Therefore, if all values of a dataset are the same, the standard deviation and variance are zero.</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176"/>
          <p:cNvSpPr txBox="1"/>
          <p:nvPr>
            <p:ph type="title"/>
          </p:nvPr>
        </p:nvSpPr>
        <p:spPr>
          <a:xfrm>
            <a:off x="311700" y="255875"/>
            <a:ext cx="8520600" cy="37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a:t>
            </a:r>
            <a:r>
              <a:rPr lang="de-CH"/>
              <a:t>...</a:t>
            </a:r>
            <a:endParaRPr/>
          </a:p>
        </p:txBody>
      </p:sp>
      <p:sp>
        <p:nvSpPr>
          <p:cNvPr id="1064" name="Google Shape;1064;p176"/>
          <p:cNvSpPr txBox="1"/>
          <p:nvPr>
            <p:ph idx="1" type="body"/>
          </p:nvPr>
        </p:nvSpPr>
        <p:spPr>
          <a:xfrm>
            <a:off x="151575" y="845800"/>
            <a:ext cx="8520600" cy="41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sz="1500">
                <a:highlight>
                  <a:srgbClr val="FFFFFF"/>
                </a:highlight>
              </a:rPr>
              <a:t>The population</a:t>
            </a:r>
            <a:r>
              <a:rPr b="1" lang="de-CH" sz="1500">
                <a:highlight>
                  <a:srgbClr val="FFFFFF"/>
                </a:highlight>
              </a:rPr>
              <a:t> Variance</a:t>
            </a:r>
            <a:r>
              <a:rPr i="1" lang="de-CH" sz="1500">
                <a:highlight>
                  <a:srgbClr val="FFFFFF"/>
                </a:highlight>
              </a:rPr>
              <a:t> σ</a:t>
            </a:r>
            <a:r>
              <a:rPr baseline="30000" lang="de-CH" sz="1500">
                <a:highlight>
                  <a:srgbClr val="FFFFFF"/>
                </a:highlight>
              </a:rPr>
              <a:t>2</a:t>
            </a:r>
            <a:r>
              <a:rPr lang="de-CH" sz="1500">
                <a:highlight>
                  <a:srgbClr val="FFFFFF"/>
                </a:highlight>
              </a:rPr>
              <a:t> (pronounced </a:t>
            </a:r>
            <a:r>
              <a:rPr i="1" lang="de-CH" sz="1500">
                <a:highlight>
                  <a:srgbClr val="FFFFFF"/>
                </a:highlight>
              </a:rPr>
              <a:t>sigma squared</a:t>
            </a:r>
            <a:r>
              <a:rPr lang="de-CH" sz="1500">
                <a:highlight>
                  <a:srgbClr val="FFFFFF"/>
                </a:highlight>
              </a:rPr>
              <a:t>) of a discrete set of numbers is expressed by the following formula:</a:t>
            </a:r>
            <a:endParaRPr sz="1500">
              <a:highlight>
                <a:srgbClr val="FFFFFF"/>
              </a:highlight>
            </a:endParaRPr>
          </a:p>
          <a:p>
            <a:pPr indent="-311150" lvl="0" marL="457200" rtl="0" algn="l">
              <a:spcBef>
                <a:spcPts val="1600"/>
              </a:spcBef>
              <a:spcAft>
                <a:spcPts val="0"/>
              </a:spcAft>
              <a:buSzPts val="1300"/>
              <a:buChar char="●"/>
            </a:pPr>
            <a:r>
              <a:rPr lang="de-CH" sz="1300">
                <a:highlight>
                  <a:srgbClr val="FFFFFF"/>
                </a:highlight>
              </a:rPr>
              <a:t>Where: </a:t>
            </a:r>
            <a:r>
              <a:rPr i="1" lang="de-CH" sz="1300">
                <a:highlight>
                  <a:srgbClr val="FFFFFF"/>
                </a:highlight>
              </a:rPr>
              <a:t>X</a:t>
            </a:r>
            <a:r>
              <a:rPr baseline="-25000" i="1" lang="de-CH" sz="1300">
                <a:highlight>
                  <a:srgbClr val="FFFFFF"/>
                </a:highlight>
              </a:rPr>
              <a:t>i</a:t>
            </a:r>
            <a:r>
              <a:rPr i="1" lang="de-CH" sz="1300">
                <a:highlight>
                  <a:srgbClr val="FFFFFF"/>
                </a:highlight>
              </a:rPr>
              <a:t> </a:t>
            </a:r>
            <a:r>
              <a:rPr lang="de-CH" sz="1300">
                <a:highlight>
                  <a:srgbClr val="FFFFFF"/>
                </a:highlight>
              </a:rPr>
              <a:t>represents the</a:t>
            </a:r>
            <a:r>
              <a:rPr i="1" lang="de-CH" sz="1300">
                <a:highlight>
                  <a:srgbClr val="FFFFFF"/>
                </a:highlight>
              </a:rPr>
              <a:t> ith</a:t>
            </a:r>
            <a:r>
              <a:rPr lang="de-CH" sz="1300">
                <a:highlight>
                  <a:srgbClr val="FFFFFF"/>
                </a:highlight>
              </a:rPr>
              <a:t> unit, starting from the first observation to the last</a:t>
            </a:r>
            <a:endParaRPr sz="1300">
              <a:highlight>
                <a:srgbClr val="FFFFFF"/>
              </a:highlight>
            </a:endParaRPr>
          </a:p>
          <a:p>
            <a:pPr indent="-311150" lvl="0" marL="457200" rtl="0" algn="l">
              <a:spcBef>
                <a:spcPts val="0"/>
              </a:spcBef>
              <a:spcAft>
                <a:spcPts val="0"/>
              </a:spcAft>
              <a:buSzPts val="1300"/>
              <a:buChar char="●"/>
            </a:pPr>
            <a:r>
              <a:rPr i="1" lang="de-CH" sz="1300">
                <a:highlight>
                  <a:srgbClr val="FFFFFF"/>
                </a:highlight>
              </a:rPr>
              <a:t>μ</a:t>
            </a:r>
            <a:r>
              <a:rPr lang="de-CH" sz="1300">
                <a:highlight>
                  <a:srgbClr val="FFFFFF"/>
                </a:highlight>
              </a:rPr>
              <a:t> represents the population mean</a:t>
            </a:r>
            <a:endParaRPr sz="1300">
              <a:highlight>
                <a:srgbClr val="FFFFFF"/>
              </a:highlight>
            </a:endParaRPr>
          </a:p>
          <a:p>
            <a:pPr indent="-311150" lvl="0" marL="457200" rtl="0" algn="l">
              <a:spcBef>
                <a:spcPts val="0"/>
              </a:spcBef>
              <a:spcAft>
                <a:spcPts val="0"/>
              </a:spcAft>
              <a:buSzPts val="1300"/>
              <a:buChar char="●"/>
            </a:pPr>
            <a:r>
              <a:rPr i="1" lang="de-CH" sz="1300">
                <a:highlight>
                  <a:srgbClr val="FFFFFF"/>
                </a:highlight>
              </a:rPr>
              <a:t>N</a:t>
            </a:r>
            <a:r>
              <a:rPr lang="de-CH" sz="1300">
                <a:highlight>
                  <a:srgbClr val="FFFFFF"/>
                </a:highlight>
              </a:rPr>
              <a:t> represents the number of units in the population</a:t>
            </a:r>
            <a:endParaRPr sz="1300">
              <a:highlight>
                <a:srgbClr val="FFFFFF"/>
              </a:highlight>
            </a:endParaRPr>
          </a:p>
          <a:p>
            <a:pPr indent="0" lvl="0" marL="0" rtl="0" algn="l">
              <a:spcBef>
                <a:spcPts val="1600"/>
              </a:spcBef>
              <a:spcAft>
                <a:spcPts val="0"/>
              </a:spcAft>
              <a:buNone/>
            </a:pPr>
            <a:r>
              <a:rPr lang="de-CH" sz="1500">
                <a:highlight>
                  <a:srgbClr val="FFFFFF"/>
                </a:highlight>
              </a:rPr>
              <a:t>The</a:t>
            </a:r>
            <a:r>
              <a:rPr b="1" lang="de-CH" sz="1500">
                <a:highlight>
                  <a:srgbClr val="FFFFFF"/>
                </a:highlight>
              </a:rPr>
              <a:t> Variance</a:t>
            </a:r>
            <a:r>
              <a:rPr lang="de-CH" sz="1500">
                <a:highlight>
                  <a:srgbClr val="FFFFFF"/>
                </a:highlight>
              </a:rPr>
              <a:t> of a sample</a:t>
            </a:r>
            <a:r>
              <a:rPr i="1" lang="de-CH" sz="1500">
                <a:highlight>
                  <a:srgbClr val="FFFFFF"/>
                </a:highlight>
              </a:rPr>
              <a:t> s</a:t>
            </a:r>
            <a:r>
              <a:rPr baseline="30000" lang="de-CH" sz="1500">
                <a:highlight>
                  <a:srgbClr val="FFFFFF"/>
                </a:highlight>
              </a:rPr>
              <a:t>2</a:t>
            </a:r>
            <a:r>
              <a:rPr lang="de-CH" sz="1500">
                <a:highlight>
                  <a:srgbClr val="FFFFFF"/>
                </a:highlight>
              </a:rPr>
              <a:t> (pronounced </a:t>
            </a:r>
            <a:r>
              <a:rPr i="1" lang="de-CH" sz="1500">
                <a:highlight>
                  <a:srgbClr val="FFFFFF"/>
                </a:highlight>
              </a:rPr>
              <a:t>s squared</a:t>
            </a:r>
            <a:r>
              <a:rPr lang="de-CH" sz="1500">
                <a:highlight>
                  <a:srgbClr val="FFFFFF"/>
                </a:highlight>
              </a:rPr>
              <a:t>) is expressed by a slightly different formula:</a:t>
            </a:r>
            <a:endParaRPr sz="1500">
              <a:highlight>
                <a:srgbClr val="FFFFFF"/>
              </a:highlight>
            </a:endParaRPr>
          </a:p>
          <a:p>
            <a:pPr indent="0" lvl="0" marL="0" rtl="0" algn="l">
              <a:spcBef>
                <a:spcPts val="1600"/>
              </a:spcBef>
              <a:spcAft>
                <a:spcPts val="0"/>
              </a:spcAft>
              <a:buNone/>
            </a:pPr>
            <a:r>
              <a:t/>
            </a:r>
            <a:endParaRPr sz="1500">
              <a:highlight>
                <a:srgbClr val="FFFFFF"/>
              </a:highlight>
            </a:endParaRPr>
          </a:p>
          <a:p>
            <a:pPr indent="0" lvl="0" marL="0" rtl="0" algn="l">
              <a:spcBef>
                <a:spcPts val="1600"/>
              </a:spcBef>
              <a:spcAft>
                <a:spcPts val="0"/>
              </a:spcAft>
              <a:buNone/>
            </a:pPr>
            <a:r>
              <a:t/>
            </a:r>
            <a:endParaRPr i="1" sz="1300">
              <a:highlight>
                <a:srgbClr val="FFFFFF"/>
              </a:highlight>
            </a:endParaRPr>
          </a:p>
          <a:p>
            <a:pPr indent="-311150" lvl="0" marL="457200" rtl="0" algn="l">
              <a:spcBef>
                <a:spcPts val="1600"/>
              </a:spcBef>
              <a:spcAft>
                <a:spcPts val="0"/>
              </a:spcAft>
              <a:buSzPts val="1300"/>
              <a:buChar char="●"/>
            </a:pPr>
            <a:r>
              <a:rPr i="1" lang="de-CH" sz="1300">
                <a:highlight>
                  <a:srgbClr val="FFFFFF"/>
                </a:highlight>
              </a:rPr>
              <a:t>x</a:t>
            </a:r>
            <a:r>
              <a:rPr baseline="-25000" i="1" lang="de-CH" sz="1300">
                <a:highlight>
                  <a:srgbClr val="FFFFFF"/>
                </a:highlight>
              </a:rPr>
              <a:t>i</a:t>
            </a:r>
            <a:r>
              <a:rPr i="1" lang="de-CH" sz="1300">
                <a:highlight>
                  <a:srgbClr val="FFFFFF"/>
                </a:highlight>
              </a:rPr>
              <a:t> </a:t>
            </a:r>
            <a:r>
              <a:rPr lang="de-CH" sz="1300">
                <a:highlight>
                  <a:srgbClr val="FFFFFF"/>
                </a:highlight>
              </a:rPr>
              <a:t>represents the </a:t>
            </a:r>
            <a:r>
              <a:rPr i="1" lang="de-CH" sz="1300">
                <a:highlight>
                  <a:srgbClr val="FFFFFF"/>
                </a:highlight>
              </a:rPr>
              <a:t>ith</a:t>
            </a:r>
            <a:r>
              <a:rPr lang="de-CH" sz="1300">
                <a:highlight>
                  <a:srgbClr val="FFFFFF"/>
                </a:highlight>
              </a:rPr>
              <a:t> unit, starting from the first observation to the last</a:t>
            </a:r>
            <a:endParaRPr sz="1300">
              <a:highlight>
                <a:srgbClr val="FFFFFF"/>
              </a:highlight>
            </a:endParaRPr>
          </a:p>
          <a:p>
            <a:pPr indent="-311150" lvl="0" marL="457200" rtl="0" algn="l">
              <a:spcBef>
                <a:spcPts val="0"/>
              </a:spcBef>
              <a:spcAft>
                <a:spcPts val="0"/>
              </a:spcAft>
              <a:buSzPts val="1300"/>
              <a:buChar char="●"/>
            </a:pPr>
            <a:r>
              <a:rPr i="1" lang="de-CH" sz="1300">
                <a:highlight>
                  <a:srgbClr val="FFFFFF"/>
                </a:highlight>
              </a:rPr>
              <a:t>x̅</a:t>
            </a:r>
            <a:r>
              <a:rPr lang="de-CH" sz="1300">
                <a:highlight>
                  <a:srgbClr val="FFFFFF"/>
                </a:highlight>
              </a:rPr>
              <a:t> represents the sample mean</a:t>
            </a:r>
            <a:endParaRPr sz="1300">
              <a:highlight>
                <a:srgbClr val="FFFFFF"/>
              </a:highlight>
            </a:endParaRPr>
          </a:p>
          <a:p>
            <a:pPr indent="-311150" lvl="0" marL="457200" rtl="0" algn="l">
              <a:spcBef>
                <a:spcPts val="0"/>
              </a:spcBef>
              <a:spcAft>
                <a:spcPts val="0"/>
              </a:spcAft>
              <a:buSzPts val="1300"/>
              <a:buChar char="●"/>
            </a:pPr>
            <a:r>
              <a:rPr i="1" lang="de-CH" sz="1300">
                <a:highlight>
                  <a:srgbClr val="FFFFFF"/>
                </a:highlight>
              </a:rPr>
              <a:t>n</a:t>
            </a:r>
            <a:r>
              <a:rPr lang="de-CH" sz="1300">
                <a:highlight>
                  <a:srgbClr val="FFFFFF"/>
                </a:highlight>
              </a:rPr>
              <a:t> represents the number of units in the sample</a:t>
            </a:r>
            <a:endParaRPr sz="1300">
              <a:highlight>
                <a:srgbClr val="FFFFFF"/>
              </a:highlight>
            </a:endParaRPr>
          </a:p>
          <a:p>
            <a:pPr indent="0" lvl="0" marL="0" rtl="0" algn="l">
              <a:spcBef>
                <a:spcPts val="1600"/>
              </a:spcBef>
              <a:spcAft>
                <a:spcPts val="1600"/>
              </a:spcAft>
              <a:buNone/>
            </a:pPr>
            <a:r>
              <a:t/>
            </a:r>
            <a:endParaRPr sz="1400">
              <a:solidFill>
                <a:srgbClr val="000000"/>
              </a:solidFill>
              <a:highlight>
                <a:srgbClr val="FFFFFF"/>
              </a:highlight>
              <a:latin typeface="Arial"/>
              <a:ea typeface="Arial"/>
              <a:cs typeface="Arial"/>
              <a:sym typeface="Arial"/>
            </a:endParaRPr>
          </a:p>
        </p:txBody>
      </p:sp>
      <p:pic>
        <p:nvPicPr>
          <p:cNvPr id="1065" name="Google Shape;1065;p176"/>
          <p:cNvPicPr preferRelativeResize="0"/>
          <p:nvPr/>
        </p:nvPicPr>
        <p:blipFill>
          <a:blip r:embed="rId3">
            <a:alphaModFix/>
          </a:blip>
          <a:stretch>
            <a:fillRect/>
          </a:stretch>
        </p:blipFill>
        <p:spPr>
          <a:xfrm>
            <a:off x="6789050" y="1556400"/>
            <a:ext cx="1593600" cy="849920"/>
          </a:xfrm>
          <a:prstGeom prst="rect">
            <a:avLst/>
          </a:prstGeom>
          <a:noFill/>
          <a:ln>
            <a:noFill/>
          </a:ln>
        </p:spPr>
      </p:pic>
      <p:pic>
        <p:nvPicPr>
          <p:cNvPr id="1066" name="Google Shape;1066;p176"/>
          <p:cNvPicPr preferRelativeResize="0"/>
          <p:nvPr/>
        </p:nvPicPr>
        <p:blipFill>
          <a:blip r:embed="rId4">
            <a:alphaModFix/>
          </a:blip>
          <a:stretch>
            <a:fillRect/>
          </a:stretch>
        </p:blipFill>
        <p:spPr>
          <a:xfrm>
            <a:off x="1994275" y="3093800"/>
            <a:ext cx="1711300" cy="849925"/>
          </a:xfrm>
          <a:prstGeom prst="rect">
            <a:avLst/>
          </a:prstGeom>
          <a:noFill/>
          <a:ln>
            <a:noFill/>
          </a:ln>
        </p:spPr>
      </p:pic>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17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4. STANDARD DEVIATION</a:t>
            </a:r>
            <a:endParaRPr/>
          </a:p>
        </p:txBody>
      </p:sp>
      <p:sp>
        <p:nvSpPr>
          <p:cNvPr id="1072" name="Google Shape;1072;p17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e-CH">
                <a:solidFill>
                  <a:srgbClr val="000000"/>
                </a:solidFill>
                <a:highlight>
                  <a:srgbClr val="FFFFFF"/>
                </a:highlight>
                <a:latin typeface="Arial"/>
                <a:ea typeface="Arial"/>
                <a:cs typeface="Arial"/>
                <a:sym typeface="Arial"/>
              </a:rPr>
              <a:t>The </a:t>
            </a:r>
            <a:r>
              <a:rPr b="1" lang="de-CH">
                <a:solidFill>
                  <a:srgbClr val="000000"/>
                </a:solidFill>
                <a:highlight>
                  <a:srgbClr val="FFFFFF"/>
                </a:highlight>
                <a:latin typeface="Arial"/>
                <a:ea typeface="Arial"/>
                <a:cs typeface="Arial"/>
                <a:sym typeface="Arial"/>
              </a:rPr>
              <a:t>standard deviation</a:t>
            </a:r>
            <a:r>
              <a:rPr lang="de-CH">
                <a:solidFill>
                  <a:srgbClr val="000000"/>
                </a:solidFill>
                <a:highlight>
                  <a:srgbClr val="FFFFFF"/>
                </a:highlight>
                <a:latin typeface="Arial"/>
                <a:ea typeface="Arial"/>
                <a:cs typeface="Arial"/>
                <a:sym typeface="Arial"/>
              </a:rPr>
              <a:t> is the square root of the variance. The standard deviation for a population is represented by</a:t>
            </a:r>
            <a:r>
              <a:rPr i="1" lang="de-CH">
                <a:solidFill>
                  <a:srgbClr val="000000"/>
                </a:solidFill>
                <a:highlight>
                  <a:srgbClr val="FFFFFF"/>
                </a:highlight>
                <a:latin typeface="Arial"/>
                <a:ea typeface="Arial"/>
                <a:cs typeface="Arial"/>
                <a:sym typeface="Arial"/>
              </a:rPr>
              <a:t> σ</a:t>
            </a:r>
            <a:r>
              <a:rPr lang="de-CH">
                <a:solidFill>
                  <a:srgbClr val="000000"/>
                </a:solidFill>
                <a:highlight>
                  <a:srgbClr val="FFFFFF"/>
                </a:highlight>
                <a:latin typeface="Arial"/>
                <a:ea typeface="Arial"/>
                <a:cs typeface="Arial"/>
                <a:sym typeface="Arial"/>
              </a:rPr>
              <a:t>, and the standard deviation for a sample is represented by </a:t>
            </a:r>
            <a:r>
              <a:rPr i="1" lang="de-CH">
                <a:solidFill>
                  <a:srgbClr val="000000"/>
                </a:solidFill>
                <a:highlight>
                  <a:srgbClr val="FFFFFF"/>
                </a:highlight>
                <a:latin typeface="Arial"/>
                <a:ea typeface="Arial"/>
                <a:cs typeface="Arial"/>
                <a:sym typeface="Arial"/>
              </a:rPr>
              <a:t>s.</a:t>
            </a:r>
            <a:endParaRPr>
              <a:solidFill>
                <a:srgbClr val="000000"/>
              </a:solidFill>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17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f</a:t>
            </a:r>
            <a:r>
              <a:rPr lang="de-CH"/>
              <a:t>inding the variance and std</a:t>
            </a:r>
            <a:endParaRPr/>
          </a:p>
        </p:txBody>
      </p:sp>
      <p:sp>
        <p:nvSpPr>
          <p:cNvPr id="1078" name="Google Shape;1078;p178"/>
          <p:cNvSpPr txBox="1"/>
          <p:nvPr>
            <p:ph idx="1" type="body"/>
          </p:nvPr>
        </p:nvSpPr>
        <p:spPr>
          <a:xfrm>
            <a:off x="311700" y="1225225"/>
            <a:ext cx="8520600" cy="386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de-CH" sz="1100">
                <a:solidFill>
                  <a:srgbClr val="FF8100"/>
                </a:solidFill>
                <a:highlight>
                  <a:srgbClr val="FFFFFF"/>
                </a:highlight>
                <a:latin typeface="Arial"/>
                <a:ea typeface="Arial"/>
                <a:cs typeface="Arial"/>
                <a:sym typeface="Arial"/>
              </a:rPr>
              <a:t>Dataset A</a:t>
            </a:r>
            <a:endParaRPr b="1" sz="1100">
              <a:solidFill>
                <a:srgbClr val="FF81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de-CH" sz="1400">
                <a:solidFill>
                  <a:srgbClr val="000000"/>
                </a:solidFill>
                <a:highlight>
                  <a:srgbClr val="FFFFFF"/>
                </a:highlight>
                <a:latin typeface="Arial"/>
                <a:ea typeface="Arial"/>
                <a:cs typeface="Arial"/>
                <a:sym typeface="Arial"/>
              </a:rPr>
              <a:t>Calculate the population mean (</a:t>
            </a:r>
            <a:r>
              <a:rPr i="1" lang="de-CH" sz="1400">
                <a:solidFill>
                  <a:srgbClr val="000000"/>
                </a:solidFill>
                <a:highlight>
                  <a:srgbClr val="FFFFFF"/>
                </a:highlight>
                <a:latin typeface="Arial"/>
                <a:ea typeface="Arial"/>
                <a:cs typeface="Arial"/>
                <a:sym typeface="Arial"/>
              </a:rPr>
              <a:t>μ</a:t>
            </a:r>
            <a:r>
              <a:rPr lang="de-CH" sz="1400">
                <a:solidFill>
                  <a:srgbClr val="000000"/>
                </a:solidFill>
                <a:highlight>
                  <a:srgbClr val="FFFFFF"/>
                </a:highlight>
                <a:latin typeface="Arial"/>
                <a:ea typeface="Arial"/>
                <a:cs typeface="Arial"/>
                <a:sym typeface="Arial"/>
              </a:rPr>
              <a:t>) of Dataset A.</a:t>
            </a:r>
            <a:br>
              <a:rPr lang="de-CH" sz="1400">
                <a:solidFill>
                  <a:srgbClr val="000000"/>
                </a:solidFill>
                <a:highlight>
                  <a:srgbClr val="FFFFFF"/>
                </a:highlight>
                <a:latin typeface="Arial"/>
                <a:ea typeface="Arial"/>
                <a:cs typeface="Arial"/>
                <a:sym typeface="Arial"/>
              </a:rPr>
            </a:br>
            <a:r>
              <a:rPr lang="de-CH" sz="1400">
                <a:solidFill>
                  <a:srgbClr val="000000"/>
                </a:solidFill>
                <a:highlight>
                  <a:srgbClr val="FFFFFF"/>
                </a:highlight>
                <a:latin typeface="Arial"/>
                <a:ea typeface="Arial"/>
                <a:cs typeface="Arial"/>
                <a:sym typeface="Arial"/>
              </a:rPr>
              <a:t>(4 + 5 + 5 + 5 + 6 + 6 + 6 + 6 + 7 + 7 + 7 + 8) / 12</a:t>
            </a:r>
            <a:br>
              <a:rPr lang="de-CH" sz="1400">
                <a:solidFill>
                  <a:srgbClr val="000000"/>
                </a:solidFill>
                <a:highlight>
                  <a:srgbClr val="FFFFFF"/>
                </a:highlight>
                <a:latin typeface="Arial"/>
                <a:ea typeface="Arial"/>
                <a:cs typeface="Arial"/>
                <a:sym typeface="Arial"/>
              </a:rPr>
            </a:br>
            <a:r>
              <a:rPr lang="de-CH" sz="1400">
                <a:solidFill>
                  <a:srgbClr val="000000"/>
                </a:solidFill>
                <a:highlight>
                  <a:srgbClr val="FFFFFF"/>
                </a:highlight>
                <a:latin typeface="Arial"/>
                <a:ea typeface="Arial"/>
                <a:cs typeface="Arial"/>
                <a:sym typeface="Arial"/>
              </a:rPr>
              <a:t>mean (</a:t>
            </a:r>
            <a:r>
              <a:rPr i="1" lang="de-CH" sz="1400">
                <a:solidFill>
                  <a:srgbClr val="000000"/>
                </a:solidFill>
                <a:highlight>
                  <a:srgbClr val="FFFFFF"/>
                </a:highlight>
                <a:latin typeface="Arial"/>
                <a:ea typeface="Arial"/>
                <a:cs typeface="Arial"/>
                <a:sym typeface="Arial"/>
              </a:rPr>
              <a:t>μ</a:t>
            </a:r>
            <a:r>
              <a:rPr lang="de-CH" sz="1400">
                <a:solidFill>
                  <a:srgbClr val="000000"/>
                </a:solidFill>
                <a:highlight>
                  <a:srgbClr val="FFFFFF"/>
                </a:highlight>
                <a:latin typeface="Arial"/>
                <a:ea typeface="Arial"/>
                <a:cs typeface="Arial"/>
                <a:sym typeface="Arial"/>
              </a:rPr>
              <a:t>) = 6</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de-CH" sz="1400">
                <a:solidFill>
                  <a:srgbClr val="000000"/>
                </a:solidFill>
                <a:highlight>
                  <a:srgbClr val="FFFFFF"/>
                </a:highlight>
                <a:latin typeface="Arial"/>
                <a:ea typeface="Arial"/>
                <a:cs typeface="Arial"/>
                <a:sym typeface="Arial"/>
              </a:rPr>
              <a:t>Calculate the deviation of the individual values from the mean by subtracting the mean from each value in the dataset</a:t>
            </a:r>
            <a:br>
              <a:rPr lang="de-CH" sz="1400">
                <a:solidFill>
                  <a:srgbClr val="000000"/>
                </a:solidFill>
                <a:highlight>
                  <a:srgbClr val="FFFFFF"/>
                </a:highlight>
                <a:latin typeface="Arial"/>
                <a:ea typeface="Arial"/>
                <a:cs typeface="Arial"/>
                <a:sym typeface="Arial"/>
              </a:rPr>
            </a:br>
            <a:r>
              <a:rPr lang="de-CH" sz="1400">
                <a:solidFill>
                  <a:srgbClr val="FF0000"/>
                </a:solidFill>
                <a:highlight>
                  <a:srgbClr val="FFFFFF"/>
                </a:highlight>
                <a:latin typeface="Arial"/>
                <a:ea typeface="Arial"/>
                <a:cs typeface="Arial"/>
                <a:sym typeface="Arial"/>
              </a:rPr>
              <a:t> </a:t>
            </a:r>
            <a:r>
              <a:rPr lang="de-CH" sz="1400">
                <a:solidFill>
                  <a:srgbClr val="000000"/>
                </a:solidFill>
                <a:highlight>
                  <a:srgbClr val="FFFFFF"/>
                </a:highlight>
                <a:latin typeface="Arial"/>
                <a:ea typeface="Arial"/>
                <a:cs typeface="Arial"/>
                <a:sym typeface="Arial"/>
              </a:rPr>
              <a:t>=</a:t>
            </a:r>
            <a:r>
              <a:rPr lang="de-CH" sz="1400">
                <a:solidFill>
                  <a:srgbClr val="FF0000"/>
                </a:solidFill>
                <a:highlight>
                  <a:srgbClr val="FFFFFF"/>
                </a:highlight>
                <a:latin typeface="Arial"/>
                <a:ea typeface="Arial"/>
                <a:cs typeface="Arial"/>
                <a:sym typeface="Arial"/>
              </a:rPr>
              <a:t> </a:t>
            </a:r>
            <a:r>
              <a:rPr lang="de-CH" sz="1400">
                <a:solidFill>
                  <a:srgbClr val="000000"/>
                </a:solidFill>
                <a:highlight>
                  <a:srgbClr val="FFFFFF"/>
                </a:highlight>
                <a:latin typeface="Arial"/>
                <a:ea typeface="Arial"/>
                <a:cs typeface="Arial"/>
                <a:sym typeface="Arial"/>
              </a:rPr>
              <a:t>-2, -1, -1, -1, 0, 0, 0, 0, 1, 1, 1, 2</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de-CH" sz="1400">
                <a:solidFill>
                  <a:srgbClr val="000000"/>
                </a:solidFill>
                <a:highlight>
                  <a:srgbClr val="FFFFFF"/>
                </a:highlight>
                <a:latin typeface="Arial"/>
                <a:ea typeface="Arial"/>
                <a:cs typeface="Arial"/>
                <a:sym typeface="Arial"/>
              </a:rPr>
              <a:t>Square each individual deviation value</a:t>
            </a:r>
            <a:br>
              <a:rPr lang="de-CH" sz="1400">
                <a:solidFill>
                  <a:srgbClr val="000000"/>
                </a:solidFill>
                <a:highlight>
                  <a:srgbClr val="FFFFFF"/>
                </a:highlight>
                <a:latin typeface="Arial"/>
                <a:ea typeface="Arial"/>
                <a:cs typeface="Arial"/>
                <a:sym typeface="Arial"/>
              </a:rPr>
            </a:br>
            <a:r>
              <a:rPr lang="de-CH" sz="1400">
                <a:solidFill>
                  <a:srgbClr val="000000"/>
                </a:solidFill>
                <a:highlight>
                  <a:srgbClr val="FFFFFF"/>
                </a:highlight>
                <a:latin typeface="Arial"/>
                <a:ea typeface="Arial"/>
                <a:cs typeface="Arial"/>
                <a:sym typeface="Arial"/>
              </a:rPr>
              <a:t>= 4, 1, 1, 1, 0, 0, 0, 0, 1,1,1, 4</a:t>
            </a:r>
            <a:br>
              <a:rPr lang="de-CH" sz="1400">
                <a:solidFill>
                  <a:srgbClr val="000000"/>
                </a:solidFill>
                <a:highlight>
                  <a:srgbClr val="FFFFFF"/>
                </a:highlight>
                <a:latin typeface="Arial"/>
                <a:ea typeface="Arial"/>
                <a:cs typeface="Arial"/>
                <a:sym typeface="Arial"/>
              </a:rPr>
            </a:br>
            <a:r>
              <a:rPr lang="de-CH" sz="1400">
                <a:solidFill>
                  <a:srgbClr val="000000"/>
                </a:solidFill>
                <a:highlight>
                  <a:srgbClr val="FFFFFF"/>
                </a:highlight>
                <a:latin typeface="Arial"/>
                <a:ea typeface="Arial"/>
                <a:cs typeface="Arial"/>
                <a:sym typeface="Arial"/>
              </a:rPr>
              <a:t>Calculate the mean of the squared deviation values</a:t>
            </a:r>
            <a:br>
              <a:rPr lang="de-CH" sz="1400">
                <a:solidFill>
                  <a:srgbClr val="000000"/>
                </a:solidFill>
                <a:highlight>
                  <a:srgbClr val="FFFFFF"/>
                </a:highlight>
                <a:latin typeface="Arial"/>
                <a:ea typeface="Arial"/>
                <a:cs typeface="Arial"/>
                <a:sym typeface="Arial"/>
              </a:rPr>
            </a:br>
            <a:r>
              <a:rPr lang="de-CH" sz="1400">
                <a:solidFill>
                  <a:srgbClr val="000000"/>
                </a:solidFill>
                <a:highlight>
                  <a:srgbClr val="FFFFFF"/>
                </a:highlight>
                <a:latin typeface="Arial"/>
                <a:ea typeface="Arial"/>
                <a:cs typeface="Arial"/>
                <a:sym typeface="Arial"/>
              </a:rPr>
              <a:t> =(4 + 1 +1 +1 + 0 + 0 + 0 + 0 +1 +1 +1 + 4) / 12</a:t>
            </a:r>
            <a:br>
              <a:rPr lang="de-CH" sz="1400">
                <a:solidFill>
                  <a:srgbClr val="000000"/>
                </a:solidFill>
                <a:highlight>
                  <a:srgbClr val="FFFFFF"/>
                </a:highlight>
                <a:latin typeface="Arial"/>
                <a:ea typeface="Arial"/>
                <a:cs typeface="Arial"/>
                <a:sym typeface="Arial"/>
              </a:rPr>
            </a:br>
            <a:r>
              <a:rPr b="1" lang="de-CH" sz="1400">
                <a:solidFill>
                  <a:srgbClr val="000000"/>
                </a:solidFill>
                <a:highlight>
                  <a:srgbClr val="FFFFFF"/>
                </a:highlight>
                <a:latin typeface="Arial"/>
                <a:ea typeface="Arial"/>
                <a:cs typeface="Arial"/>
                <a:sym typeface="Arial"/>
              </a:rPr>
              <a:t>Variance </a:t>
            </a:r>
            <a:r>
              <a:rPr i="1" lang="de-CH" sz="1400">
                <a:solidFill>
                  <a:srgbClr val="000000"/>
                </a:solidFill>
                <a:highlight>
                  <a:srgbClr val="FFFFFF"/>
                </a:highlight>
                <a:latin typeface="Arial"/>
                <a:ea typeface="Arial"/>
                <a:cs typeface="Arial"/>
                <a:sym typeface="Arial"/>
              </a:rPr>
              <a:t>σ</a:t>
            </a:r>
            <a:r>
              <a:rPr baseline="30000" lang="de-CH" sz="1400">
                <a:solidFill>
                  <a:srgbClr val="000000"/>
                </a:solidFill>
                <a:highlight>
                  <a:srgbClr val="FFFFFF"/>
                </a:highlight>
                <a:latin typeface="Arial"/>
                <a:ea typeface="Arial"/>
                <a:cs typeface="Arial"/>
                <a:sym typeface="Arial"/>
              </a:rPr>
              <a:t>2</a:t>
            </a:r>
            <a:r>
              <a:rPr b="1" lang="de-CH" sz="1400">
                <a:solidFill>
                  <a:srgbClr val="000000"/>
                </a:solidFill>
                <a:highlight>
                  <a:srgbClr val="FFFFFF"/>
                </a:highlight>
                <a:latin typeface="Arial"/>
                <a:ea typeface="Arial"/>
                <a:cs typeface="Arial"/>
                <a:sym typeface="Arial"/>
              </a:rPr>
              <a:t>= 1.17</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de-CH" sz="1400">
                <a:solidFill>
                  <a:srgbClr val="000000"/>
                </a:solidFill>
                <a:highlight>
                  <a:srgbClr val="FFFFFF"/>
                </a:highlight>
                <a:latin typeface="Arial"/>
                <a:ea typeface="Arial"/>
                <a:cs typeface="Arial"/>
                <a:sym typeface="Arial"/>
              </a:rPr>
              <a:t>Calculate the square root of the variance</a:t>
            </a:r>
            <a:endParaRPr sz="1400">
              <a:solidFill>
                <a:srgbClr val="000000"/>
              </a:solidFill>
              <a:highlight>
                <a:srgbClr val="FFFFFF"/>
              </a:highlight>
              <a:latin typeface="Arial"/>
              <a:ea typeface="Arial"/>
              <a:cs typeface="Arial"/>
              <a:sym typeface="Arial"/>
            </a:endParaRPr>
          </a:p>
          <a:p>
            <a:pPr indent="0" lvl="0" marL="457200" rtl="0" algn="l">
              <a:lnSpc>
                <a:spcPct val="100000"/>
              </a:lnSpc>
              <a:spcBef>
                <a:spcPts val="0"/>
              </a:spcBef>
              <a:spcAft>
                <a:spcPts val="0"/>
              </a:spcAft>
              <a:buNone/>
            </a:pPr>
            <a:r>
              <a:rPr b="1" lang="de-CH" sz="1400">
                <a:solidFill>
                  <a:srgbClr val="000000"/>
                </a:solidFill>
                <a:highlight>
                  <a:srgbClr val="FFFFFF"/>
                </a:highlight>
                <a:latin typeface="Arial"/>
                <a:ea typeface="Arial"/>
                <a:cs typeface="Arial"/>
                <a:sym typeface="Arial"/>
              </a:rPr>
              <a:t>Standard deviation </a:t>
            </a:r>
            <a:r>
              <a:rPr i="1" lang="de-CH" sz="1400">
                <a:solidFill>
                  <a:srgbClr val="000000"/>
                </a:solidFill>
                <a:highlight>
                  <a:srgbClr val="FFFFFF"/>
                </a:highlight>
                <a:latin typeface="Arial"/>
                <a:ea typeface="Arial"/>
                <a:cs typeface="Arial"/>
                <a:sym typeface="Arial"/>
              </a:rPr>
              <a:t>σ</a:t>
            </a:r>
            <a:r>
              <a:rPr b="1" i="1" lang="de-CH" sz="1400">
                <a:solidFill>
                  <a:srgbClr val="000000"/>
                </a:solidFill>
                <a:highlight>
                  <a:srgbClr val="FFFFFF"/>
                </a:highlight>
                <a:latin typeface="Arial"/>
                <a:ea typeface="Arial"/>
                <a:cs typeface="Arial"/>
                <a:sym typeface="Arial"/>
              </a:rPr>
              <a:t> </a:t>
            </a:r>
            <a:r>
              <a:rPr b="1" lang="de-CH" sz="1400">
                <a:solidFill>
                  <a:srgbClr val="000000"/>
                </a:solidFill>
                <a:highlight>
                  <a:srgbClr val="FFFFFF"/>
                </a:highlight>
                <a:latin typeface="Arial"/>
                <a:ea typeface="Arial"/>
                <a:cs typeface="Arial"/>
                <a:sym typeface="Arial"/>
              </a:rPr>
              <a:t>= 1.08</a:t>
            </a:r>
            <a:endParaRPr sz="1400"/>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7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a:t>
            </a:r>
            <a:r>
              <a:rPr lang="de-CH"/>
              <a:t>...</a:t>
            </a:r>
            <a:endParaRPr/>
          </a:p>
        </p:txBody>
      </p:sp>
      <p:sp>
        <p:nvSpPr>
          <p:cNvPr id="1084" name="Google Shape;1084;p179"/>
          <p:cNvSpPr txBox="1"/>
          <p:nvPr>
            <p:ph idx="1" type="body"/>
          </p:nvPr>
        </p:nvSpPr>
        <p:spPr>
          <a:xfrm>
            <a:off x="311700" y="1225225"/>
            <a:ext cx="8520600" cy="3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a:solidFill>
                  <a:srgbClr val="000000"/>
                </a:solidFill>
                <a:latin typeface="Spectral"/>
                <a:ea typeface="Spectral"/>
                <a:cs typeface="Spectral"/>
                <a:sym typeface="Spectral"/>
              </a:rPr>
              <a:t>Variance</a:t>
            </a:r>
            <a:endParaRPr b="1">
              <a:solidFill>
                <a:srgbClr val="000000"/>
              </a:solidFill>
              <a:latin typeface="Spectral"/>
              <a:ea typeface="Spectral"/>
              <a:cs typeface="Spectral"/>
              <a:sym typeface="Spectral"/>
            </a:endParaRPr>
          </a:p>
          <a:p>
            <a:pPr indent="0" lvl="0" marL="0" rtl="0" algn="l">
              <a:spcBef>
                <a:spcPts val="1600"/>
              </a:spcBef>
              <a:spcAft>
                <a:spcPts val="0"/>
              </a:spcAft>
              <a:buNone/>
            </a:pPr>
            <a:r>
              <a:rPr lang="de-CH">
                <a:solidFill>
                  <a:srgbClr val="0000FF"/>
                </a:solidFill>
                <a:latin typeface="Spectral"/>
                <a:ea typeface="Spectral"/>
                <a:cs typeface="Spectral"/>
                <a:sym typeface="Spectral"/>
              </a:rPr>
              <a:t>data=np.array([4, 5, 5, 5, 6, 6, 6, 6, 7, 7, 7, 8])</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np.var(data)</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sample=np.random.choice(data,5)</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np.var(sample)</a:t>
            </a:r>
            <a:endParaRPr>
              <a:solidFill>
                <a:srgbClr val="0000FF"/>
              </a:solidFill>
              <a:latin typeface="Spectral"/>
              <a:ea typeface="Spectral"/>
              <a:cs typeface="Spectral"/>
              <a:sym typeface="Spectral"/>
            </a:endParaRPr>
          </a:p>
          <a:p>
            <a:pPr indent="0" lvl="0" marL="0" rtl="0" algn="l">
              <a:spcBef>
                <a:spcPts val="1600"/>
              </a:spcBef>
              <a:spcAft>
                <a:spcPts val="0"/>
              </a:spcAft>
              <a:buNone/>
            </a:pPr>
            <a:r>
              <a:rPr b="1" lang="de-CH">
                <a:solidFill>
                  <a:srgbClr val="000000"/>
                </a:solidFill>
                <a:latin typeface="Spectral"/>
                <a:ea typeface="Spectral"/>
                <a:cs typeface="Spectral"/>
                <a:sym typeface="Spectral"/>
              </a:rPr>
              <a:t>Standard Deviation</a:t>
            </a:r>
            <a:endParaRPr b="1">
              <a:solidFill>
                <a:srgbClr val="000000"/>
              </a:solidFill>
              <a:latin typeface="Spectral"/>
              <a:ea typeface="Spectral"/>
              <a:cs typeface="Spectral"/>
              <a:sym typeface="Spectral"/>
            </a:endParaRPr>
          </a:p>
          <a:p>
            <a:pPr indent="0" lvl="0" marL="0" rtl="0" algn="l">
              <a:spcBef>
                <a:spcPts val="1600"/>
              </a:spcBef>
              <a:spcAft>
                <a:spcPts val="0"/>
              </a:spcAft>
              <a:buNone/>
            </a:pPr>
            <a:r>
              <a:rPr lang="de-CH">
                <a:solidFill>
                  <a:srgbClr val="0000FF"/>
                </a:solidFill>
                <a:latin typeface="Spectral"/>
                <a:ea typeface="Spectral"/>
                <a:cs typeface="Spectral"/>
                <a:sym typeface="Spectral"/>
              </a:rPr>
              <a:t>np.std(data)</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np.std(sample)</a:t>
            </a:r>
            <a:endParaRPr>
              <a:solidFill>
                <a:srgbClr val="0000FF"/>
              </a:solidFill>
              <a:latin typeface="Spectral"/>
              <a:ea typeface="Spectral"/>
              <a:cs typeface="Spectral"/>
              <a:sym typeface="Spectral"/>
            </a:endParaRPr>
          </a:p>
          <a:p>
            <a:pPr indent="0" lvl="0" marL="0" rtl="0" algn="l">
              <a:spcBef>
                <a:spcPts val="1600"/>
              </a:spcBef>
              <a:spcAft>
                <a:spcPts val="0"/>
              </a:spcAft>
              <a:buNone/>
            </a:pPr>
            <a:r>
              <a:t/>
            </a:r>
            <a:endParaRPr b="1">
              <a:solidFill>
                <a:srgbClr val="000000"/>
              </a:solidFill>
              <a:latin typeface="Spectral"/>
              <a:ea typeface="Spectral"/>
              <a:cs typeface="Spectral"/>
              <a:sym typeface="Spectral"/>
            </a:endParaRPr>
          </a:p>
          <a:p>
            <a:pPr indent="0" lvl="0" marL="0" rtl="0" algn="l">
              <a:spcBef>
                <a:spcPts val="1600"/>
              </a:spcBef>
              <a:spcAft>
                <a:spcPts val="0"/>
              </a:spcAft>
              <a:buNone/>
            </a:pPr>
            <a:r>
              <a:t/>
            </a:r>
            <a:endParaRPr b="1">
              <a:solidFill>
                <a:srgbClr val="000000"/>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18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SKEWNESS</a:t>
            </a:r>
            <a:endParaRPr/>
          </a:p>
        </p:txBody>
      </p:sp>
      <p:sp>
        <p:nvSpPr>
          <p:cNvPr id="1090" name="Google Shape;1090;p18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30200" lvl="0" marL="457200" rtl="0" algn="l">
              <a:spcBef>
                <a:spcPts val="300"/>
              </a:spcBef>
              <a:spcAft>
                <a:spcPts val="0"/>
              </a:spcAft>
              <a:buSzPts val="1600"/>
              <a:buChar char="●"/>
            </a:pPr>
            <a:r>
              <a:rPr lang="de-CH" sz="1600"/>
              <a:t>It defines the asymmetry of a distribution</a:t>
            </a:r>
            <a:endParaRPr sz="1600"/>
          </a:p>
          <a:p>
            <a:pPr indent="0" lvl="0" marL="0" rtl="0" algn="l">
              <a:spcBef>
                <a:spcPts val="300"/>
              </a:spcBef>
              <a:spcAft>
                <a:spcPts val="0"/>
              </a:spcAft>
              <a:buNone/>
            </a:pPr>
            <a:r>
              <a:t/>
            </a:r>
            <a:endParaRPr sz="1600"/>
          </a:p>
          <a:p>
            <a:pPr indent="0" lvl="0" marL="0" rtl="0" algn="l">
              <a:spcBef>
                <a:spcPts val="300"/>
              </a:spcBef>
              <a:spcAft>
                <a:spcPts val="0"/>
              </a:spcAft>
              <a:buNone/>
            </a:pPr>
            <a:r>
              <a:t/>
            </a:r>
            <a:endParaRPr sz="1600"/>
          </a:p>
          <a:p>
            <a:pPr indent="0" lvl="0" marL="0" rtl="0" algn="l">
              <a:spcBef>
                <a:spcPts val="300"/>
              </a:spcBef>
              <a:spcAft>
                <a:spcPts val="0"/>
              </a:spcAft>
              <a:buNone/>
            </a:pPr>
            <a:r>
              <a:t/>
            </a:r>
            <a:endParaRPr sz="1600"/>
          </a:p>
          <a:p>
            <a:pPr indent="0" lvl="0" marL="0" rtl="0" algn="l">
              <a:spcBef>
                <a:spcPts val="300"/>
              </a:spcBef>
              <a:spcAft>
                <a:spcPts val="0"/>
              </a:spcAft>
              <a:buNone/>
            </a:pPr>
            <a:r>
              <a:t/>
            </a:r>
            <a:endParaRPr sz="1600"/>
          </a:p>
          <a:p>
            <a:pPr indent="0" lvl="0" marL="0" rtl="0" algn="l">
              <a:spcBef>
                <a:spcPts val="300"/>
              </a:spcBef>
              <a:spcAft>
                <a:spcPts val="0"/>
              </a:spcAft>
              <a:buNone/>
            </a:pPr>
            <a:r>
              <a:t/>
            </a:r>
            <a:endParaRPr sz="1600"/>
          </a:p>
          <a:p>
            <a:pPr indent="0" lvl="0" marL="0" rtl="0" algn="l">
              <a:spcBef>
                <a:spcPts val="300"/>
              </a:spcBef>
              <a:spcAft>
                <a:spcPts val="0"/>
              </a:spcAft>
              <a:buNone/>
            </a:pPr>
            <a:r>
              <a:t/>
            </a:r>
            <a:endParaRPr sz="1600"/>
          </a:p>
          <a:p>
            <a:pPr indent="-330200" lvl="0" marL="457200" rtl="0" algn="l">
              <a:lnSpc>
                <a:spcPct val="110000"/>
              </a:lnSpc>
              <a:spcBef>
                <a:spcPts val="300"/>
              </a:spcBef>
              <a:spcAft>
                <a:spcPts val="0"/>
              </a:spcAft>
              <a:buSzPts val="1600"/>
              <a:buChar char="●"/>
            </a:pPr>
            <a:r>
              <a:rPr lang="de-CH" sz="1600"/>
              <a:t>Right skewed distributions are also  said to be positively skewed. This occurs because probabilities taper off more slowly for higher values. Thus, the extreme values are found far from the peak on the high end more frequently than on the low.</a:t>
            </a:r>
            <a:endParaRPr sz="1600"/>
          </a:p>
          <a:p>
            <a:pPr indent="0" lvl="0" marL="0" rtl="0" algn="l">
              <a:spcBef>
                <a:spcPts val="300"/>
              </a:spcBef>
              <a:spcAft>
                <a:spcPts val="0"/>
              </a:spcAft>
              <a:buNone/>
            </a:pPr>
            <a:r>
              <a:t/>
            </a:r>
            <a:endParaRPr sz="1600"/>
          </a:p>
          <a:p>
            <a:pPr indent="0" lvl="0" marL="0" rtl="0" algn="l">
              <a:spcBef>
                <a:spcPts val="0"/>
              </a:spcBef>
              <a:spcAft>
                <a:spcPts val="1600"/>
              </a:spcAft>
              <a:buNone/>
            </a:pPr>
            <a:r>
              <a:t/>
            </a:r>
            <a:endParaRPr/>
          </a:p>
        </p:txBody>
      </p:sp>
      <p:pic>
        <p:nvPicPr>
          <p:cNvPr id="1091" name="Google Shape;1091;p180"/>
          <p:cNvPicPr preferRelativeResize="0"/>
          <p:nvPr/>
        </p:nvPicPr>
        <p:blipFill>
          <a:blip r:embed="rId3">
            <a:alphaModFix/>
          </a:blip>
          <a:stretch>
            <a:fillRect/>
          </a:stretch>
        </p:blipFill>
        <p:spPr>
          <a:xfrm>
            <a:off x="1607350" y="1670300"/>
            <a:ext cx="5043050" cy="1637550"/>
          </a:xfrm>
          <a:prstGeom prst="rect">
            <a:avLst/>
          </a:prstGeom>
          <a:noFill/>
          <a:ln>
            <a:noFill/>
          </a:ln>
        </p:spPr>
      </p:pic>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18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a:t>
            </a:r>
            <a:r>
              <a:rPr lang="de-CH"/>
              <a:t>...</a:t>
            </a:r>
            <a:endParaRPr/>
          </a:p>
        </p:txBody>
      </p:sp>
      <p:sp>
        <p:nvSpPr>
          <p:cNvPr id="1097" name="Google Shape;1097;p18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30200" lvl="0" marL="457200" rtl="0" algn="l">
              <a:lnSpc>
                <a:spcPct val="110000"/>
              </a:lnSpc>
              <a:spcBef>
                <a:spcPts val="300"/>
              </a:spcBef>
              <a:spcAft>
                <a:spcPts val="0"/>
              </a:spcAft>
              <a:buSzPts val="1600"/>
              <a:buChar char="●"/>
            </a:pPr>
            <a:r>
              <a:rPr lang="de-CH" sz="1600"/>
              <a:t>Left skewed distributions are also said to be negatively skewed. This condition occurs because probabilities taper off more slowly for lower values. Thus, the extreme values are found far from the peak on the low side more frequently than the high side.</a:t>
            </a:r>
            <a:endParaRPr sz="1600"/>
          </a:p>
          <a:p>
            <a:pPr indent="-330200" lvl="0" marL="457200" rtl="0" algn="l">
              <a:lnSpc>
                <a:spcPct val="110000"/>
              </a:lnSpc>
              <a:spcBef>
                <a:spcPts val="0"/>
              </a:spcBef>
              <a:spcAft>
                <a:spcPts val="0"/>
              </a:spcAft>
              <a:buSzPts val="1600"/>
              <a:buChar char="●"/>
            </a:pPr>
            <a:r>
              <a:rPr lang="de-CH" sz="1600"/>
              <a:t>The long tail is the place where we find majority of the exceptional values.</a:t>
            </a:r>
            <a:endParaRPr sz="1600"/>
          </a:p>
          <a:p>
            <a:pPr indent="0" lvl="0" marL="0" rtl="0" algn="l">
              <a:spcBef>
                <a:spcPts val="0"/>
              </a:spcBef>
              <a:spcAft>
                <a:spcPts val="1600"/>
              </a:spcAft>
              <a:buNone/>
            </a:pPr>
            <a:r>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   NUMPY...</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18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KURTOSIS</a:t>
            </a:r>
            <a:endParaRPr/>
          </a:p>
        </p:txBody>
      </p:sp>
      <p:sp>
        <p:nvSpPr>
          <p:cNvPr id="1103" name="Google Shape;1103;p18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30200" lvl="0" marL="457200" rtl="0" algn="l">
              <a:lnSpc>
                <a:spcPct val="110000"/>
              </a:lnSpc>
              <a:spcBef>
                <a:spcPts val="300"/>
              </a:spcBef>
              <a:spcAft>
                <a:spcPts val="0"/>
              </a:spcAft>
              <a:buSzPts val="1600"/>
              <a:buChar char="●"/>
            </a:pPr>
            <a:r>
              <a:rPr lang="de-CH" sz="1600"/>
              <a:t>Kurtosis is the measure of skewness of  a distribution. Kurtosis measures extreme values in either tail.</a:t>
            </a:r>
            <a:endParaRPr sz="1600"/>
          </a:p>
          <a:p>
            <a:pPr indent="-330200" lvl="0" marL="457200" rtl="0" algn="l">
              <a:lnSpc>
                <a:spcPct val="110000"/>
              </a:lnSpc>
              <a:spcBef>
                <a:spcPts val="0"/>
              </a:spcBef>
              <a:spcAft>
                <a:spcPts val="0"/>
              </a:spcAft>
              <a:buSzPts val="1600"/>
              <a:buChar char="●"/>
            </a:pPr>
            <a:r>
              <a:rPr lang="de-CH" sz="1600"/>
              <a:t>Distributions with large kurtosis exhibit tail data exceeding the tails of the normal distribution.</a:t>
            </a:r>
            <a:endParaRPr sz="1600"/>
          </a:p>
          <a:p>
            <a:pPr indent="-330200" lvl="0" marL="457200" rtl="0" algn="l">
              <a:lnSpc>
                <a:spcPct val="110000"/>
              </a:lnSpc>
              <a:spcBef>
                <a:spcPts val="0"/>
              </a:spcBef>
              <a:spcAft>
                <a:spcPts val="0"/>
              </a:spcAft>
              <a:buSzPts val="1600"/>
              <a:buChar char="●"/>
            </a:pPr>
            <a:r>
              <a:rPr lang="de-CH" sz="1600"/>
              <a:t>Distributions with low kurtosis exhibit tail data that are generally less extreme than the tails of the normal distribution.</a:t>
            </a:r>
            <a:endParaRPr sz="1600"/>
          </a:p>
          <a:p>
            <a:pPr indent="0" lvl="0" marL="457200" rtl="0" algn="l">
              <a:spcBef>
                <a:spcPts val="0"/>
              </a:spcBef>
              <a:spcAft>
                <a:spcPts val="1600"/>
              </a:spcAft>
              <a:buNone/>
            </a:pPr>
            <a:r>
              <a:t/>
            </a:r>
            <a:endParaRPr sz="1600"/>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18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CH"/>
              <a:t>TOOLS FOR INFERENTIAL STATISTIC ANALYSIS</a:t>
            </a:r>
            <a:endParaRPr/>
          </a:p>
        </p:txBody>
      </p:sp>
      <p:sp>
        <p:nvSpPr>
          <p:cNvPr id="1109" name="Google Shape;1109;p18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30200" lvl="0" marL="457200" rtl="0" algn="l">
              <a:spcBef>
                <a:spcPts val="300"/>
              </a:spcBef>
              <a:spcAft>
                <a:spcPts val="0"/>
              </a:spcAft>
              <a:buSzPts val="1600"/>
              <a:buChar char="●"/>
            </a:pPr>
            <a:r>
              <a:rPr lang="de-CH" sz="1600"/>
              <a:t>Inferential statistics takes data from a sample and makes inferences about the larger population from which the sample was drawn.</a:t>
            </a:r>
            <a:endParaRPr sz="1600"/>
          </a:p>
          <a:p>
            <a:pPr indent="-330200" lvl="0" marL="457200" rtl="0" algn="l">
              <a:spcBef>
                <a:spcPts val="0"/>
              </a:spcBef>
              <a:spcAft>
                <a:spcPts val="0"/>
              </a:spcAft>
              <a:buSzPts val="1600"/>
              <a:buChar char="●"/>
            </a:pPr>
            <a:r>
              <a:rPr lang="de-CH" sz="1600"/>
              <a:t>The goal of inferential statistics is to draw conclusions from a sample and generalize them to a population.</a:t>
            </a:r>
            <a:endParaRPr sz="1600"/>
          </a:p>
          <a:p>
            <a:pPr indent="-330200" lvl="0" marL="457200" rtl="0" algn="l">
              <a:spcBef>
                <a:spcPts val="0"/>
              </a:spcBef>
              <a:spcAft>
                <a:spcPts val="0"/>
              </a:spcAft>
              <a:buSzPts val="1600"/>
              <a:buChar char="●"/>
            </a:pPr>
            <a:r>
              <a:rPr lang="de-CH" sz="1600"/>
              <a:t>Thus we need to have confidence that our sample accurately reflects the population. </a:t>
            </a:r>
            <a:endParaRPr sz="1600"/>
          </a:p>
          <a:p>
            <a:pPr indent="-330200" lvl="0" marL="457200" rtl="0" algn="l">
              <a:spcBef>
                <a:spcPts val="0"/>
              </a:spcBef>
              <a:spcAft>
                <a:spcPts val="0"/>
              </a:spcAft>
              <a:buSzPts val="1600"/>
              <a:buChar char="●"/>
            </a:pPr>
            <a:r>
              <a:rPr lang="de-CH" sz="1600"/>
              <a:t>Different sampling techniques can be used to select the appropriate group to represent the population aptly.</a:t>
            </a:r>
            <a:endParaRPr sz="1600"/>
          </a:p>
          <a:p>
            <a:pPr indent="-330200" lvl="0" marL="457200" rtl="0" algn="l">
              <a:spcBef>
                <a:spcPts val="0"/>
              </a:spcBef>
              <a:spcAft>
                <a:spcPts val="0"/>
              </a:spcAft>
              <a:buSzPts val="1600"/>
              <a:buChar char="●"/>
            </a:pPr>
            <a:r>
              <a:rPr lang="de-CH" sz="1600"/>
              <a:t>Common inferential statistical tools are:</a:t>
            </a:r>
            <a:endParaRPr sz="1600"/>
          </a:p>
          <a:p>
            <a:pPr indent="-330200" lvl="0" marL="914400" rtl="0" algn="l">
              <a:spcBef>
                <a:spcPts val="0"/>
              </a:spcBef>
              <a:spcAft>
                <a:spcPts val="0"/>
              </a:spcAft>
              <a:buSzPts val="1600"/>
              <a:buAutoNum type="arabicPeriod"/>
            </a:pPr>
            <a:r>
              <a:rPr lang="de-CH" sz="1600"/>
              <a:t>CONFIDENCE INTERVAL</a:t>
            </a:r>
            <a:endParaRPr sz="1600"/>
          </a:p>
          <a:p>
            <a:pPr indent="-330200" lvl="0" marL="914400" rtl="0" algn="l">
              <a:spcBef>
                <a:spcPts val="0"/>
              </a:spcBef>
              <a:spcAft>
                <a:spcPts val="0"/>
              </a:spcAft>
              <a:buSzPts val="1600"/>
              <a:buAutoNum type="arabicPeriod"/>
            </a:pPr>
            <a:r>
              <a:rPr lang="de-CH" sz="1600"/>
              <a:t>HYPOTHESIS TESTING</a:t>
            </a:r>
            <a:endParaRPr sz="1600"/>
          </a:p>
          <a:p>
            <a:pPr indent="-330200" lvl="0" marL="914400" rtl="0" algn="l">
              <a:spcBef>
                <a:spcPts val="0"/>
              </a:spcBef>
              <a:spcAft>
                <a:spcPts val="0"/>
              </a:spcAft>
              <a:buSzPts val="1600"/>
              <a:buAutoNum type="arabicPeriod"/>
            </a:pPr>
            <a:r>
              <a:rPr lang="de-CH" sz="1600"/>
              <a:t>REGRESSION ANALYSIS etc</a:t>
            </a:r>
            <a:endParaRPr sz="1600"/>
          </a:p>
          <a:p>
            <a:pPr indent="0" lvl="0" marL="0" rtl="0" algn="l">
              <a:spcBef>
                <a:spcPts val="0"/>
              </a:spcBef>
              <a:spcAft>
                <a:spcPts val="1600"/>
              </a:spcAft>
              <a:buNone/>
            </a:pPr>
            <a:r>
              <a:t/>
            </a:r>
            <a:endParaRPr sz="1600"/>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18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495300" lvl="0" marL="457200" rtl="0" algn="l">
              <a:spcBef>
                <a:spcPts val="0"/>
              </a:spcBef>
              <a:spcAft>
                <a:spcPts val="0"/>
              </a:spcAft>
              <a:buSzPts val="4200"/>
              <a:buAutoNum type="arabicPeriod"/>
            </a:pPr>
            <a:r>
              <a:rPr lang="de-CH"/>
              <a:t>CONFIDENCE INTERVAL</a:t>
            </a:r>
            <a:endParaRPr/>
          </a:p>
        </p:txBody>
      </p:sp>
      <p:sp>
        <p:nvSpPr>
          <p:cNvPr id="1115" name="Google Shape;1115;p18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30200" lvl="0" marL="457200" rtl="0" algn="l">
              <a:spcBef>
                <a:spcPts val="300"/>
              </a:spcBef>
              <a:spcAft>
                <a:spcPts val="0"/>
              </a:spcAft>
              <a:buSzPts val="1600"/>
              <a:buFont typeface="Georgia"/>
              <a:buChar char="●"/>
            </a:pPr>
            <a:r>
              <a:rPr b="1" lang="de-CH" sz="1600"/>
              <a:t>Confidence interval(CI) </a:t>
            </a:r>
            <a:r>
              <a:rPr lang="de-CH" sz="1600"/>
              <a:t>is a range of values that is likely to contain the true value of an unknown population parameter. </a:t>
            </a:r>
            <a:endParaRPr sz="1600"/>
          </a:p>
          <a:p>
            <a:pPr indent="-330200" lvl="0" marL="457200" rtl="0" algn="l">
              <a:spcBef>
                <a:spcPts val="0"/>
              </a:spcBef>
              <a:spcAft>
                <a:spcPts val="0"/>
              </a:spcAft>
              <a:buSzPts val="1600"/>
              <a:buFont typeface="Georgia"/>
              <a:buChar char="●"/>
            </a:pPr>
            <a:r>
              <a:rPr lang="de-CH" sz="1600"/>
              <a:t>The </a:t>
            </a:r>
            <a:r>
              <a:rPr b="1" lang="de-CH" sz="1600"/>
              <a:t>confidence level</a:t>
            </a:r>
            <a:r>
              <a:rPr lang="de-CH" sz="1600"/>
              <a:t> is the percentage of times you expect to reproduce an estimate between the upper and lower bounds of the confidence interval i.e., it is the pre-determined probability that an </a:t>
            </a:r>
            <a:r>
              <a:rPr lang="de-CH" sz="1600"/>
              <a:t>estimate will fall within the confidence interval.</a:t>
            </a:r>
            <a:endParaRPr sz="1600"/>
          </a:p>
          <a:p>
            <a:pPr indent="-330200" lvl="0" marL="457200" rtl="0" algn="l">
              <a:spcBef>
                <a:spcPts val="0"/>
              </a:spcBef>
              <a:spcAft>
                <a:spcPts val="0"/>
              </a:spcAft>
              <a:buSzPts val="1600"/>
              <a:buChar char="●"/>
            </a:pPr>
            <a:r>
              <a:rPr lang="de-CH" sz="1600"/>
              <a:t>A confidence interval is the mean of our estimate plus and minus the variation in that estimate.</a:t>
            </a:r>
            <a:endParaRPr sz="1600"/>
          </a:p>
          <a:p>
            <a:pPr indent="-330200" lvl="0" marL="457200" rtl="0" algn="l">
              <a:spcBef>
                <a:spcPts val="0"/>
              </a:spcBef>
              <a:spcAft>
                <a:spcPts val="0"/>
              </a:spcAft>
              <a:buSzPts val="1600"/>
              <a:buChar char="●"/>
            </a:pPr>
            <a:r>
              <a:rPr lang="de-CH" sz="1600"/>
              <a:t>If we construct a confidence interval with a 95% confidence level, you are confident that 95 out of 100 times the estimate will fall between the upper and lower values specified by the confidence interval.</a:t>
            </a:r>
            <a:endParaRPr sz="1600"/>
          </a:p>
          <a:p>
            <a:pPr indent="0" lvl="0" marL="0" rtl="0" algn="l">
              <a:spcBef>
                <a:spcPts val="0"/>
              </a:spcBef>
              <a:spcAft>
                <a:spcPts val="1600"/>
              </a:spcAft>
              <a:buNone/>
            </a:pPr>
            <a:r>
              <a:t/>
            </a:r>
            <a:endParaRPr sz="1600"/>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18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a:t>
            </a:r>
            <a:endParaRPr/>
          </a:p>
        </p:txBody>
      </p:sp>
      <p:sp>
        <p:nvSpPr>
          <p:cNvPr id="1121" name="Google Shape;1121;p18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114300" rtl="0" algn="l">
              <a:spcBef>
                <a:spcPts val="300"/>
              </a:spcBef>
              <a:spcAft>
                <a:spcPts val="0"/>
              </a:spcAft>
              <a:buClr>
                <a:schemeClr val="dk1"/>
              </a:buClr>
              <a:buSzPts val="1100"/>
              <a:buFont typeface="Arial"/>
              <a:buNone/>
            </a:pPr>
            <a:r>
              <a:rPr b="1" lang="de-CH" sz="1600"/>
              <a:t>Eg:</a:t>
            </a:r>
            <a:r>
              <a:rPr lang="de-CH" sz="1600"/>
              <a:t> A survey of 100 Brits and 100 Americans about their television-watching habits, found out that both groups watch an average of 35 hours of television per week.</a:t>
            </a:r>
            <a:endParaRPr sz="1600"/>
          </a:p>
          <a:p>
            <a:pPr indent="0" lvl="0" marL="114300" rtl="0" algn="l">
              <a:spcBef>
                <a:spcPts val="300"/>
              </a:spcBef>
              <a:spcAft>
                <a:spcPts val="0"/>
              </a:spcAft>
              <a:buClr>
                <a:schemeClr val="dk1"/>
              </a:buClr>
              <a:buSzPts val="1100"/>
              <a:buFont typeface="Arial"/>
              <a:buNone/>
            </a:pPr>
            <a:r>
              <a:rPr lang="de-CH" sz="1600"/>
              <a:t>However, the British people surveyed had a wide variation in the number of hours watched, while the Americans all watched similar amounts.</a:t>
            </a:r>
            <a:endParaRPr sz="1600"/>
          </a:p>
          <a:p>
            <a:pPr indent="0" lvl="0" marL="114300" rtl="0" algn="l">
              <a:spcBef>
                <a:spcPts val="300"/>
              </a:spcBef>
              <a:spcAft>
                <a:spcPts val="0"/>
              </a:spcAft>
              <a:buClr>
                <a:schemeClr val="dk1"/>
              </a:buClr>
              <a:buSzPts val="1100"/>
              <a:buFont typeface="Arial"/>
              <a:buNone/>
            </a:pPr>
            <a:r>
              <a:rPr lang="de-CH" sz="1600"/>
              <a:t>Even though both groups have the same point estimate (average number of hours watched), the British estimate will have a wider confidence interval than the American estimate because there is more variation in the data.</a:t>
            </a:r>
            <a:endParaRPr sz="1600"/>
          </a:p>
          <a:p>
            <a:pPr indent="0" lvl="0" marL="0" rtl="0" algn="l">
              <a:spcBef>
                <a:spcPts val="0"/>
              </a:spcBef>
              <a:spcAft>
                <a:spcPts val="1600"/>
              </a:spcAft>
              <a:buNone/>
            </a:pPr>
            <a:r>
              <a:t/>
            </a:r>
            <a:endParaRPr sz="1600"/>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18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2. HYPOTHESIS TESTING</a:t>
            </a:r>
            <a:endParaRPr/>
          </a:p>
        </p:txBody>
      </p:sp>
      <p:sp>
        <p:nvSpPr>
          <p:cNvPr id="1127" name="Google Shape;1127;p18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30200" lvl="0" marL="457200" rtl="0" algn="l">
              <a:spcBef>
                <a:spcPts val="300"/>
              </a:spcBef>
              <a:spcAft>
                <a:spcPts val="0"/>
              </a:spcAft>
              <a:buSzPts val="1600"/>
              <a:buChar char="●"/>
            </a:pPr>
            <a:r>
              <a:rPr b="1" lang="de-CH" sz="1600"/>
              <a:t>Hypothesis testing: </a:t>
            </a:r>
            <a:r>
              <a:rPr lang="de-CH" sz="1600"/>
              <a:t>A hypothesis is an educated guess about something based on limited evidence as a starting point for further investigation. It should be testable by experiment or observation.</a:t>
            </a:r>
            <a:endParaRPr sz="1600"/>
          </a:p>
          <a:p>
            <a:pPr indent="-330200" lvl="0" marL="457200" rtl="0" algn="l">
              <a:spcBef>
                <a:spcPts val="0"/>
              </a:spcBef>
              <a:spcAft>
                <a:spcPts val="0"/>
              </a:spcAft>
              <a:buSzPts val="1600"/>
              <a:buChar char="●"/>
            </a:pPr>
            <a:r>
              <a:rPr lang="de-CH" sz="1600"/>
              <a:t>A random population sampling is done to test 2 different hypothesis: the </a:t>
            </a:r>
            <a:r>
              <a:rPr b="1" lang="de-CH" sz="1600"/>
              <a:t>null hypothesis </a:t>
            </a:r>
            <a:r>
              <a:rPr lang="de-CH" sz="1600"/>
              <a:t>and the</a:t>
            </a:r>
            <a:r>
              <a:rPr b="1" lang="de-CH" sz="1600"/>
              <a:t> alternate hypothesis</a:t>
            </a:r>
            <a:r>
              <a:rPr lang="de-CH" sz="1600"/>
              <a:t>.</a:t>
            </a:r>
            <a:endParaRPr sz="1600"/>
          </a:p>
          <a:p>
            <a:pPr indent="-330200" lvl="0" marL="457200" rtl="0" algn="l">
              <a:spcBef>
                <a:spcPts val="0"/>
              </a:spcBef>
              <a:spcAft>
                <a:spcPts val="0"/>
              </a:spcAft>
              <a:buSzPts val="1600"/>
              <a:buChar char="●"/>
            </a:pPr>
            <a:r>
              <a:rPr lang="de-CH" sz="1600"/>
              <a:t>The null hypothesis denoted as H</a:t>
            </a:r>
            <a:r>
              <a:rPr baseline="-25000" lang="de-CH" sz="1600"/>
              <a:t>0</a:t>
            </a:r>
            <a:r>
              <a:rPr lang="de-CH" sz="1600"/>
              <a:t> is a hypothesis of equality between the population parameters. The alternate hypothesis is the opposite of a null hypothesis.</a:t>
            </a:r>
            <a:endParaRPr sz="1600"/>
          </a:p>
          <a:p>
            <a:pPr indent="-330200" lvl="0" marL="457200" rtl="0" algn="l">
              <a:spcBef>
                <a:spcPts val="0"/>
              </a:spcBef>
              <a:spcAft>
                <a:spcPts val="0"/>
              </a:spcAft>
              <a:buSzPts val="1600"/>
              <a:buChar char="●"/>
            </a:pPr>
            <a:r>
              <a:rPr lang="de-CH" sz="1600"/>
              <a:t>Thus they are mutually exclusive and only one of them can be true and one of them will always be true.</a:t>
            </a:r>
            <a:endParaRPr sz="1600"/>
          </a:p>
          <a:p>
            <a:pPr indent="0" lvl="0" marL="0" rtl="0" algn="l">
              <a:spcBef>
                <a:spcPts val="0"/>
              </a:spcBef>
              <a:spcAft>
                <a:spcPts val="1600"/>
              </a:spcAft>
              <a:buNone/>
            </a:pPr>
            <a:r>
              <a:t/>
            </a:r>
            <a:endParaRPr sz="1600"/>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8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a:t>
            </a:r>
            <a:r>
              <a:rPr lang="de-CH"/>
              <a:t>...</a:t>
            </a:r>
            <a:endParaRPr/>
          </a:p>
        </p:txBody>
      </p:sp>
      <p:sp>
        <p:nvSpPr>
          <p:cNvPr id="1133" name="Google Shape;1133;p18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sz="1600"/>
              <a:t>As a rule of thumb, the version of the hypothesis that needs to be rejected is put under the null hypothesis and the </a:t>
            </a:r>
            <a:r>
              <a:rPr lang="de-CH" sz="1600"/>
              <a:t>desired</a:t>
            </a:r>
            <a:r>
              <a:rPr lang="de-CH" sz="1600"/>
              <a:t> version is stated under the alternate hypothesis.</a:t>
            </a:r>
            <a:endParaRPr sz="1600"/>
          </a:p>
          <a:p>
            <a:pPr indent="0" lvl="0" marL="0" rtl="0" algn="l">
              <a:spcBef>
                <a:spcPts val="1600"/>
              </a:spcBef>
              <a:spcAft>
                <a:spcPts val="0"/>
              </a:spcAft>
              <a:buNone/>
            </a:pPr>
            <a:r>
              <a:t/>
            </a:r>
            <a:endParaRPr sz="1600"/>
          </a:p>
          <a:p>
            <a:pPr indent="0" lvl="0" marL="114300" rtl="0" algn="l">
              <a:spcBef>
                <a:spcPts val="1600"/>
              </a:spcBef>
              <a:spcAft>
                <a:spcPts val="0"/>
              </a:spcAft>
              <a:buClr>
                <a:schemeClr val="dk1"/>
              </a:buClr>
              <a:buSzPts val="1100"/>
              <a:buFont typeface="Arial"/>
              <a:buNone/>
            </a:pPr>
            <a:r>
              <a:rPr b="1" lang="de-CH" sz="1600"/>
              <a:t>Eg</a:t>
            </a:r>
            <a:r>
              <a:rPr lang="de-CH" sz="1600"/>
              <a:t>:  We want to test that a coin has exactly a 50% chance of landing on heads. Then,</a:t>
            </a:r>
            <a:endParaRPr sz="1600"/>
          </a:p>
          <a:p>
            <a:pPr indent="0" lvl="0" marL="114300" rtl="0" algn="l">
              <a:spcBef>
                <a:spcPts val="300"/>
              </a:spcBef>
              <a:spcAft>
                <a:spcPts val="0"/>
              </a:spcAft>
              <a:buClr>
                <a:schemeClr val="dk1"/>
              </a:buClr>
              <a:buSzPts val="1100"/>
              <a:buFont typeface="Arial"/>
              <a:buNone/>
            </a:pPr>
            <a:r>
              <a:rPr lang="de-CH" sz="1600"/>
              <a:t>H</a:t>
            </a:r>
            <a:r>
              <a:rPr baseline="-25000" lang="de-CH" sz="1600"/>
              <a:t>0</a:t>
            </a:r>
            <a:r>
              <a:rPr lang="de-CH" sz="1600"/>
              <a:t>: P = 0.5</a:t>
            </a:r>
            <a:endParaRPr sz="1600"/>
          </a:p>
          <a:p>
            <a:pPr indent="0" lvl="0" marL="114300" rtl="0" algn="l">
              <a:spcBef>
                <a:spcPts val="300"/>
              </a:spcBef>
              <a:spcAft>
                <a:spcPts val="0"/>
              </a:spcAft>
              <a:buClr>
                <a:schemeClr val="dk1"/>
              </a:buClr>
              <a:buSzPts val="1100"/>
              <a:buFont typeface="Arial"/>
              <a:buNone/>
            </a:pPr>
            <a:r>
              <a:rPr lang="de-CH" sz="1600"/>
              <a:t>H</a:t>
            </a:r>
            <a:r>
              <a:rPr baseline="-25000" lang="de-CH" sz="1600"/>
              <a:t>a</a:t>
            </a:r>
            <a:r>
              <a:rPr lang="de-CH" sz="1600"/>
              <a:t>: P≠ 0.5</a:t>
            </a:r>
            <a:endParaRPr sz="1600"/>
          </a:p>
          <a:p>
            <a:pPr indent="0" lvl="0" marL="114300" rtl="0" algn="l">
              <a:spcBef>
                <a:spcPts val="300"/>
              </a:spcBef>
              <a:spcAft>
                <a:spcPts val="0"/>
              </a:spcAft>
              <a:buClr>
                <a:schemeClr val="dk1"/>
              </a:buClr>
              <a:buSzPts val="1100"/>
              <a:buFont typeface="Arial"/>
              <a:buNone/>
            </a:pPr>
            <a:r>
              <a:rPr lang="de-CH" sz="1600"/>
              <a:t>A random sample of 100 coin flips is taken, and the null hypothesis is then tested. If it is found that the 100 coin flips were distributed as 40 heads and 60 tails, then the coin does not have a 50% chance of landing on heads and would reject the null hypothesis and accept the alternative hypothesis.</a:t>
            </a:r>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18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Type I and Type II errors</a:t>
            </a:r>
            <a:endParaRPr/>
          </a:p>
        </p:txBody>
      </p:sp>
      <p:sp>
        <p:nvSpPr>
          <p:cNvPr id="1139" name="Google Shape;1139;p18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sz="1600"/>
              <a:t>Type I error </a:t>
            </a:r>
            <a:r>
              <a:rPr lang="de-CH" sz="1600"/>
              <a:t>occurs when the null hypothesis is wrongly rejected.</a:t>
            </a:r>
            <a:endParaRPr sz="1600"/>
          </a:p>
          <a:p>
            <a:pPr indent="0" lvl="0" marL="0" rtl="0" algn="l">
              <a:spcBef>
                <a:spcPts val="1600"/>
              </a:spcBef>
              <a:spcAft>
                <a:spcPts val="1600"/>
              </a:spcAft>
              <a:buNone/>
            </a:pPr>
            <a:r>
              <a:rPr b="1" lang="de-CH" sz="1600"/>
              <a:t>Type II error </a:t>
            </a:r>
            <a:r>
              <a:rPr lang="de-CH" sz="1600"/>
              <a:t>occurs when the null hypothesis is not wrongly rejected. </a:t>
            </a:r>
            <a:endParaRPr sz="1600"/>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18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Terminologies related to statistical tests</a:t>
            </a:r>
            <a:endParaRPr/>
          </a:p>
        </p:txBody>
      </p:sp>
      <p:sp>
        <p:nvSpPr>
          <p:cNvPr id="1145" name="Google Shape;1145;p18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a:t>Critical value</a:t>
            </a:r>
            <a:r>
              <a:rPr lang="de-CH"/>
              <a:t>: It is a threshold used to make decision about a null hypothesis</a:t>
            </a:r>
            <a:endParaRPr/>
          </a:p>
          <a:p>
            <a:pPr indent="0" lvl="0" marL="0" rtl="0" algn="l">
              <a:spcBef>
                <a:spcPts val="1600"/>
              </a:spcBef>
              <a:spcAft>
                <a:spcPts val="0"/>
              </a:spcAft>
              <a:buNone/>
            </a:pPr>
            <a:r>
              <a:rPr b="1" lang="de-CH"/>
              <a:t>p value</a:t>
            </a:r>
            <a:r>
              <a:rPr lang="de-CH"/>
              <a:t>: It measures the strength of </a:t>
            </a:r>
            <a:r>
              <a:rPr lang="de-CH"/>
              <a:t>evidence</a:t>
            </a:r>
            <a:r>
              <a:rPr lang="de-CH"/>
              <a:t> against the null hypothesis. Smaller p value indicates stronger evidence against the null </a:t>
            </a:r>
            <a:r>
              <a:rPr lang="de-CH"/>
              <a:t>hypothesis.</a:t>
            </a:r>
            <a:endParaRPr/>
          </a:p>
          <a:p>
            <a:pPr indent="0" lvl="0" marL="0" rtl="0" algn="l">
              <a:spcBef>
                <a:spcPts val="1600"/>
              </a:spcBef>
              <a:spcAft>
                <a:spcPts val="1600"/>
              </a:spcAft>
              <a:buNone/>
            </a:pPr>
            <a:r>
              <a:rPr b="1" lang="de-CH"/>
              <a:t>Significance level</a:t>
            </a:r>
            <a:r>
              <a:rPr lang="de-CH"/>
              <a:t>: It is a predetermined probability threshold to make a decision </a:t>
            </a:r>
            <a:r>
              <a:rPr lang="de-CH"/>
              <a:t>about</a:t>
            </a:r>
            <a:r>
              <a:rPr lang="de-CH"/>
              <a:t> null hypothesis. If p value is &lt;= significance level, we reject null hypothesis otherwise we fail to reject null hypothesis.</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19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Statistical tests</a:t>
            </a:r>
            <a:endParaRPr/>
          </a:p>
        </p:txBody>
      </p:sp>
      <p:sp>
        <p:nvSpPr>
          <p:cNvPr id="1151" name="Google Shape;1151;p19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It is a way to determine whether a random variable is following null hypothesis or alternate </a:t>
            </a:r>
            <a:r>
              <a:rPr lang="de-CH"/>
              <a:t>hypothesis. Different measures like mean, median, mode, SD etc can be used for this, but commonly used measure is mean.</a:t>
            </a:r>
            <a:endParaRPr/>
          </a:p>
          <a:p>
            <a:pPr indent="0" lvl="0" marL="0" rtl="0" algn="l">
              <a:spcBef>
                <a:spcPts val="1600"/>
              </a:spcBef>
              <a:spcAft>
                <a:spcPts val="0"/>
              </a:spcAft>
              <a:buNone/>
            </a:pPr>
            <a:r>
              <a:rPr lang="de-CH"/>
              <a:t>Steps for conducting statistical tests:</a:t>
            </a:r>
            <a:endParaRPr/>
          </a:p>
          <a:p>
            <a:pPr indent="-342900" lvl="0" marL="457200" rtl="0" algn="l">
              <a:spcBef>
                <a:spcPts val="1600"/>
              </a:spcBef>
              <a:spcAft>
                <a:spcPts val="0"/>
              </a:spcAft>
              <a:buSzPts val="1800"/>
              <a:buChar char="●"/>
            </a:pPr>
            <a:r>
              <a:rPr lang="de-CH"/>
              <a:t>calculate statistical value using the mathematical formula</a:t>
            </a:r>
            <a:endParaRPr/>
          </a:p>
          <a:p>
            <a:pPr indent="-342900" lvl="0" marL="457200" rtl="0" algn="l">
              <a:spcBef>
                <a:spcPts val="0"/>
              </a:spcBef>
              <a:spcAft>
                <a:spcPts val="0"/>
              </a:spcAft>
              <a:buSzPts val="1800"/>
              <a:buChar char="●"/>
            </a:pPr>
            <a:r>
              <a:rPr lang="de-CH"/>
              <a:t>calculate the critical value from this using the statistical tables</a:t>
            </a:r>
            <a:endParaRPr/>
          </a:p>
          <a:p>
            <a:pPr indent="-342900" lvl="0" marL="457200" rtl="0" algn="l">
              <a:spcBef>
                <a:spcPts val="0"/>
              </a:spcBef>
              <a:spcAft>
                <a:spcPts val="0"/>
              </a:spcAft>
              <a:buSzPts val="1800"/>
              <a:buChar char="●"/>
            </a:pPr>
            <a:r>
              <a:rPr lang="de-CH"/>
              <a:t>using critical value calculate the value of p</a:t>
            </a:r>
            <a:endParaRPr/>
          </a:p>
          <a:p>
            <a:pPr indent="-342900" lvl="0" marL="457200" rtl="0" algn="l">
              <a:spcBef>
                <a:spcPts val="0"/>
              </a:spcBef>
              <a:spcAft>
                <a:spcPts val="0"/>
              </a:spcAft>
              <a:buSzPts val="1800"/>
              <a:buChar char="●"/>
            </a:pPr>
            <a:r>
              <a:rPr lang="de-CH"/>
              <a:t>if p&gt;=0.05, accept null hypothesis, else reject it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19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z-test</a:t>
            </a:r>
            <a:endParaRPr/>
          </a:p>
        </p:txBody>
      </p:sp>
      <p:sp>
        <p:nvSpPr>
          <p:cNvPr id="1157" name="Google Shape;1157;p19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It applies to a population that follows normal distribution.</a:t>
            </a:r>
            <a:endParaRPr/>
          </a:p>
          <a:p>
            <a:pPr indent="-342900" lvl="0" marL="457200" rtl="0" algn="l">
              <a:spcBef>
                <a:spcPts val="0"/>
              </a:spcBef>
              <a:spcAft>
                <a:spcPts val="0"/>
              </a:spcAft>
              <a:buSzPts val="1800"/>
              <a:buChar char="●"/>
            </a:pPr>
            <a:r>
              <a:rPr lang="de-CH"/>
              <a:t>It is used when sample size is greater than 30.</a:t>
            </a:r>
            <a:endParaRPr/>
          </a:p>
          <a:p>
            <a:pPr indent="-342900" lvl="0" marL="457200" rtl="0" algn="l">
              <a:spcBef>
                <a:spcPts val="0"/>
              </a:spcBef>
              <a:spcAft>
                <a:spcPts val="0"/>
              </a:spcAft>
              <a:buSzPts val="1800"/>
              <a:buChar char="●"/>
            </a:pPr>
            <a:r>
              <a:rPr lang="de-CH"/>
              <a:t>One-sample z-test determines whether a sample mean differs from the hypothesized mean.</a:t>
            </a:r>
            <a:endParaRPr/>
          </a:p>
          <a:p>
            <a:pPr indent="-342900" lvl="0" marL="457200" rtl="0" algn="l">
              <a:spcBef>
                <a:spcPts val="0"/>
              </a:spcBef>
              <a:spcAft>
                <a:spcPts val="0"/>
              </a:spcAft>
              <a:buSzPts val="1800"/>
              <a:buChar char="●"/>
            </a:pPr>
            <a:r>
              <a:rPr lang="de-CH"/>
              <a:t>Two-sample z-test compares 2 </a:t>
            </a:r>
            <a:r>
              <a:rPr lang="de-CH"/>
              <a:t>independent</a:t>
            </a:r>
            <a:r>
              <a:rPr lang="de-CH"/>
              <a:t> variables.</a:t>
            </a:r>
            <a:endParaRPr/>
          </a:p>
          <a:p>
            <a:pPr indent="-342900" lvl="0" marL="457200" rtl="0" algn="l">
              <a:spcBef>
                <a:spcPts val="0"/>
              </a:spcBef>
              <a:spcAft>
                <a:spcPts val="0"/>
              </a:spcAft>
              <a:buSzPts val="1800"/>
              <a:buChar char="●"/>
            </a:pPr>
            <a:r>
              <a:rPr lang="de-CH"/>
              <a:t>It is primarily used for binary classification problem.</a:t>
            </a:r>
            <a:endParaRPr/>
          </a:p>
          <a:p>
            <a:pPr indent="0" lvl="0" marL="457200" rtl="0" algn="l">
              <a:spcBef>
                <a:spcPts val="1600"/>
              </a:spcBef>
              <a:spcAft>
                <a:spcPts val="0"/>
              </a:spcAft>
              <a:buNone/>
            </a:pPr>
            <a:r>
              <a:t/>
            </a:r>
            <a:endParaRPr/>
          </a:p>
          <a:p>
            <a:pPr indent="0" lvl="0" marL="0" rtl="0" algn="l">
              <a:spcBef>
                <a:spcPts val="1600"/>
              </a:spcBef>
              <a:spcAft>
                <a:spcPts val="0"/>
              </a:spcAft>
              <a:buNone/>
            </a:pPr>
            <a:r>
              <a:rPr lang="de-CH" sz="1600"/>
              <a:t>where x1 and x2 are the means, σ1 and σ2 are the standard deviations, and n1 and n2 are the size of the 2 variables respectively.</a:t>
            </a:r>
            <a:endParaRPr sz="1600"/>
          </a:p>
          <a:p>
            <a:pPr indent="0" lvl="0" marL="457200" rtl="0" algn="l">
              <a:spcBef>
                <a:spcPts val="1200"/>
              </a:spcBef>
              <a:spcAft>
                <a:spcPts val="0"/>
              </a:spcAft>
              <a:buNone/>
            </a:pPr>
            <a:r>
              <a:t/>
            </a:r>
            <a:endParaRPr baseline="30000"/>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58" name="Google Shape;1158;p191"/>
          <p:cNvPicPr preferRelativeResize="0"/>
          <p:nvPr/>
        </p:nvPicPr>
        <p:blipFill>
          <a:blip r:embed="rId3">
            <a:alphaModFix/>
          </a:blip>
          <a:stretch>
            <a:fillRect/>
          </a:stretch>
        </p:blipFill>
        <p:spPr>
          <a:xfrm>
            <a:off x="2454375" y="3244900"/>
            <a:ext cx="3907300" cy="574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Installation..</a:t>
            </a:r>
            <a:endParaRPr/>
          </a:p>
        </p:txBody>
      </p:sp>
      <p:sp>
        <p:nvSpPr>
          <p:cNvPr id="170" name="Google Shape;170;p30"/>
          <p:cNvSpPr txBox="1"/>
          <p:nvPr>
            <p:ph idx="1" type="body"/>
          </p:nvPr>
        </p:nvSpPr>
        <p:spPr>
          <a:xfrm>
            <a:off x="311700" y="1225225"/>
            <a:ext cx="8520600" cy="370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a:t>We are using jupyter notebook to code numpy</a:t>
            </a:r>
            <a:endParaRPr b="1"/>
          </a:p>
          <a:p>
            <a:pPr indent="0" lvl="0" marL="0" rtl="0" algn="l">
              <a:spcBef>
                <a:spcPts val="1600"/>
              </a:spcBef>
              <a:spcAft>
                <a:spcPts val="0"/>
              </a:spcAft>
              <a:buNone/>
            </a:pPr>
            <a:r>
              <a:rPr b="1" lang="de-CH"/>
              <a:t>Installing Jupyter Notebook</a:t>
            </a:r>
            <a:endParaRPr b="1"/>
          </a:p>
          <a:p>
            <a:pPr indent="-342900" lvl="0" marL="457200" rtl="0" algn="l">
              <a:spcBef>
                <a:spcPts val="1600"/>
              </a:spcBef>
              <a:spcAft>
                <a:spcPts val="0"/>
              </a:spcAft>
              <a:buSzPts val="1800"/>
              <a:buAutoNum type="arabicPeriod"/>
            </a:pPr>
            <a:r>
              <a:rPr b="1" lang="de-CH"/>
              <a:t>Installing using PIP</a:t>
            </a:r>
            <a:br>
              <a:rPr b="1" lang="de-CH"/>
            </a:br>
            <a:r>
              <a:rPr b="1" lang="de-CH"/>
              <a:t>pip3 install jupyter</a:t>
            </a:r>
            <a:br>
              <a:rPr b="1" lang="de-CH"/>
            </a:br>
            <a:r>
              <a:rPr b="1" lang="de-CH"/>
              <a:t>pip3 install numpy</a:t>
            </a:r>
            <a:endParaRPr b="1"/>
          </a:p>
          <a:p>
            <a:pPr indent="-342900" lvl="0" marL="457200" rtl="0" algn="l">
              <a:lnSpc>
                <a:spcPct val="100000"/>
              </a:lnSpc>
              <a:spcBef>
                <a:spcPts val="0"/>
              </a:spcBef>
              <a:spcAft>
                <a:spcPts val="0"/>
              </a:spcAft>
              <a:buSzPts val="1800"/>
              <a:buAutoNum type="arabicPeriod"/>
            </a:pPr>
            <a:r>
              <a:rPr b="1" lang="de-CH"/>
              <a:t>Installing </a:t>
            </a:r>
            <a:r>
              <a:rPr b="1" lang="de-CH"/>
              <a:t>through</a:t>
            </a:r>
            <a:r>
              <a:rPr b="1" lang="de-CH"/>
              <a:t> anaconda</a:t>
            </a:r>
            <a:endParaRPr b="1"/>
          </a:p>
          <a:p>
            <a:pPr indent="0" lvl="0" marL="457200" rtl="0" algn="l">
              <a:lnSpc>
                <a:spcPct val="100000"/>
              </a:lnSpc>
              <a:spcBef>
                <a:spcPts val="1600"/>
              </a:spcBef>
              <a:spcAft>
                <a:spcPts val="0"/>
              </a:spcAft>
              <a:buNone/>
            </a:pPr>
            <a:r>
              <a:rPr lang="de-CH" sz="1200">
                <a:solidFill>
                  <a:srgbClr val="222222"/>
                </a:solidFill>
                <a:highlight>
                  <a:srgbClr val="FFFFFF"/>
                </a:highlight>
                <a:latin typeface="Arial"/>
                <a:ea typeface="Arial"/>
                <a:cs typeface="Arial"/>
                <a:sym typeface="Arial"/>
              </a:rPr>
              <a:t>For new users, we </a:t>
            </a:r>
            <a:r>
              <a:rPr b="1" lang="de-CH" sz="1200">
                <a:solidFill>
                  <a:srgbClr val="222222"/>
                </a:solidFill>
                <a:highlight>
                  <a:srgbClr val="FFFFFF"/>
                </a:highlight>
                <a:latin typeface="Arial"/>
                <a:ea typeface="Arial"/>
                <a:cs typeface="Arial"/>
                <a:sym typeface="Arial"/>
              </a:rPr>
              <a:t>highly recommend</a:t>
            </a:r>
            <a:r>
              <a:rPr lang="de-CH" sz="1200">
                <a:solidFill>
                  <a:srgbClr val="222222"/>
                </a:solidFill>
                <a:highlight>
                  <a:srgbClr val="FFFFFF"/>
                </a:highlight>
                <a:latin typeface="Arial"/>
                <a:ea typeface="Arial"/>
                <a:cs typeface="Arial"/>
                <a:sym typeface="Arial"/>
              </a:rPr>
              <a:t> </a:t>
            </a:r>
            <a:r>
              <a:rPr lang="de-CH" sz="1200">
                <a:solidFill>
                  <a:srgbClr val="434343"/>
                </a:solidFill>
                <a:highlight>
                  <a:srgbClr val="FFFFFF"/>
                </a:highlight>
                <a:uFill>
                  <a:noFill/>
                </a:uFill>
                <a:latin typeface="Arial"/>
                <a:ea typeface="Arial"/>
                <a:cs typeface="Arial"/>
                <a:sym typeface="Arial"/>
                <a:hlinkClick r:id="rId3">
                  <a:extLst>
                    <a:ext uri="{A12FA001-AC4F-418D-AE19-62706E023703}">
                      <ahyp:hlinkClr val="tx"/>
                    </a:ext>
                  </a:extLst>
                </a:hlinkClick>
              </a:rPr>
              <a:t>installing Anaconda</a:t>
            </a:r>
            <a:r>
              <a:rPr lang="de-CH" sz="1200">
                <a:solidFill>
                  <a:srgbClr val="222222"/>
                </a:solidFill>
                <a:highlight>
                  <a:srgbClr val="FFFFFF"/>
                </a:highlight>
                <a:latin typeface="Arial"/>
                <a:ea typeface="Arial"/>
                <a:cs typeface="Arial"/>
                <a:sym typeface="Arial"/>
              </a:rPr>
              <a:t>. Anaconda conveniently installs Python, the Jupyter Notebook, and other commonly used packages for scientific computing and data science.</a:t>
            </a:r>
            <a:endParaRPr sz="1200">
              <a:solidFill>
                <a:srgbClr val="222222"/>
              </a:solidFill>
              <a:highlight>
                <a:srgbClr val="FFFFFF"/>
              </a:highlight>
              <a:latin typeface="Arial"/>
              <a:ea typeface="Arial"/>
              <a:cs typeface="Arial"/>
              <a:sym typeface="Arial"/>
            </a:endParaRPr>
          </a:p>
          <a:p>
            <a:pPr indent="0" lvl="0" marL="457200" rtl="0" algn="l">
              <a:lnSpc>
                <a:spcPct val="100000"/>
              </a:lnSpc>
              <a:spcBef>
                <a:spcPts val="1600"/>
              </a:spcBef>
              <a:spcAft>
                <a:spcPts val="0"/>
              </a:spcAft>
              <a:buNone/>
            </a:pPr>
            <a:r>
              <a:rPr lang="de-CH" sz="1200">
                <a:solidFill>
                  <a:srgbClr val="222222"/>
                </a:solidFill>
                <a:highlight>
                  <a:srgbClr val="FFFFFF"/>
                </a:highlight>
                <a:latin typeface="Arial"/>
                <a:ea typeface="Arial"/>
                <a:cs typeface="Arial"/>
                <a:sym typeface="Arial"/>
              </a:rPr>
              <a:t>Download Anaconda </a:t>
            </a:r>
            <a:r>
              <a:rPr lang="de-CH" sz="1100" u="sng">
                <a:solidFill>
                  <a:schemeClr val="hlink"/>
                </a:solidFill>
                <a:latin typeface="Arial"/>
                <a:ea typeface="Arial"/>
                <a:cs typeface="Arial"/>
                <a:sym typeface="Arial"/>
                <a:hlinkClick r:id="rId4"/>
              </a:rPr>
              <a:t>https://www.anaconda.com/distribution/</a:t>
            </a:r>
            <a:endParaRPr sz="1200">
              <a:solidFill>
                <a:srgbClr val="222222"/>
              </a:solidFill>
              <a:highlight>
                <a:srgbClr val="FFFFFF"/>
              </a:highlight>
              <a:latin typeface="Arial"/>
              <a:ea typeface="Arial"/>
              <a:cs typeface="Arial"/>
              <a:sym typeface="Arial"/>
            </a:endParaRPr>
          </a:p>
          <a:p>
            <a:pPr indent="0" lvl="0" marL="0" rtl="0" algn="l">
              <a:lnSpc>
                <a:spcPct val="100000"/>
              </a:lnSpc>
              <a:spcBef>
                <a:spcPts val="1600"/>
              </a:spcBef>
              <a:spcAft>
                <a:spcPts val="1600"/>
              </a:spcAft>
              <a:buNone/>
            </a:pPr>
            <a:r>
              <a:rPr b="1" lang="de-CH" sz="1200">
                <a:solidFill>
                  <a:srgbClr val="222222"/>
                </a:solidFill>
                <a:highlight>
                  <a:srgbClr val="FFFFFF"/>
                </a:highlight>
                <a:latin typeface="Arial"/>
                <a:ea typeface="Arial"/>
                <a:cs typeface="Arial"/>
                <a:sym typeface="Arial"/>
              </a:rPr>
              <a:t>To Open:  jupyter notebook</a:t>
            </a:r>
            <a:endParaRPr b="1"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19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t-test</a:t>
            </a:r>
            <a:endParaRPr/>
          </a:p>
        </p:txBody>
      </p:sp>
      <p:sp>
        <p:nvSpPr>
          <p:cNvPr id="1164" name="Google Shape;1164;p19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It is used when sample size is less than 30.</a:t>
            </a:r>
            <a:endParaRPr/>
          </a:p>
          <a:p>
            <a:pPr indent="-342900" lvl="0" marL="457200" rtl="0" algn="l">
              <a:spcBef>
                <a:spcPts val="0"/>
              </a:spcBef>
              <a:spcAft>
                <a:spcPts val="0"/>
              </a:spcAft>
              <a:buSzPts val="1800"/>
              <a:buChar char="●"/>
            </a:pPr>
            <a:r>
              <a:rPr lang="de-CH"/>
              <a:t>Their equations differs only in that one considers sample mean (t-test) and the other considers population mean(z-test)</a:t>
            </a:r>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19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3. REGRESSION ANALYSIS</a:t>
            </a:r>
            <a:endParaRPr/>
          </a:p>
        </p:txBody>
      </p:sp>
      <p:sp>
        <p:nvSpPr>
          <p:cNvPr id="1170" name="Google Shape;1170;p19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e-CH"/>
              <a:t>Regression analysis is used to understand the relationship between two variables (X and Y) in a data set as a way to estimate the unknown variable to make future projections on events and goals. This helps estimating the value of a random variable  based on the values of some known variables.</a:t>
            </a:r>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sp>
        <p:nvSpPr>
          <p:cNvPr id="1175" name="Google Shape;1175;p19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PROBABILITY</a:t>
            </a:r>
            <a:endParaRPr/>
          </a:p>
        </p:txBody>
      </p:sp>
      <p:sp>
        <p:nvSpPr>
          <p:cNvPr id="1176" name="Google Shape;1176;p19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30200" lvl="0" marL="457200" rtl="0" algn="l">
              <a:spcBef>
                <a:spcPts val="300"/>
              </a:spcBef>
              <a:spcAft>
                <a:spcPts val="0"/>
              </a:spcAft>
              <a:buSzPts val="1600"/>
              <a:buChar char="●"/>
            </a:pPr>
            <a:r>
              <a:rPr lang="de-CH" sz="1600"/>
              <a:t>A number that reflects the chance or likelihood that a particular event will occur.</a:t>
            </a:r>
            <a:endParaRPr sz="1600"/>
          </a:p>
          <a:p>
            <a:pPr indent="-330200" lvl="0" marL="457200" rtl="0" algn="l">
              <a:spcBef>
                <a:spcPts val="0"/>
              </a:spcBef>
              <a:spcAft>
                <a:spcPts val="0"/>
              </a:spcAft>
              <a:buSzPts val="1600"/>
              <a:buChar char="●"/>
            </a:pPr>
            <a:r>
              <a:rPr lang="de-CH" sz="1600"/>
              <a:t>Probabilities can be expressed as proportions that range from 0 to 1, and they can also be expressed as percentages ranging from 0% to 100%.</a:t>
            </a:r>
            <a:endParaRPr sz="1600"/>
          </a:p>
          <a:p>
            <a:pPr indent="-330200" lvl="0" marL="457200" rtl="0" algn="l">
              <a:spcBef>
                <a:spcPts val="0"/>
              </a:spcBef>
              <a:spcAft>
                <a:spcPts val="0"/>
              </a:spcAft>
              <a:buSzPts val="1600"/>
              <a:buChar char="●"/>
            </a:pPr>
            <a:r>
              <a:rPr lang="de-CH" sz="1600"/>
              <a:t>Probability 0 : Impossible event</a:t>
            </a:r>
            <a:endParaRPr sz="1600"/>
          </a:p>
          <a:p>
            <a:pPr indent="-330200" lvl="0" marL="457200" rtl="0" algn="l">
              <a:spcBef>
                <a:spcPts val="0"/>
              </a:spcBef>
              <a:spcAft>
                <a:spcPts val="0"/>
              </a:spcAft>
              <a:buSzPts val="1600"/>
              <a:buChar char="●"/>
            </a:pPr>
            <a:r>
              <a:rPr lang="de-CH" sz="1600"/>
              <a:t>Probability 1 : Sure event</a:t>
            </a:r>
            <a:endParaRPr sz="1600"/>
          </a:p>
          <a:p>
            <a:pPr indent="0" lvl="0" marL="457200" rtl="0" algn="l">
              <a:spcBef>
                <a:spcPts val="300"/>
              </a:spcBef>
              <a:spcAft>
                <a:spcPts val="0"/>
              </a:spcAft>
              <a:buNone/>
            </a:pPr>
            <a:r>
              <a:t/>
            </a:r>
            <a:endParaRPr sz="1600"/>
          </a:p>
          <a:p>
            <a:pPr indent="0" lvl="0" marL="0" rtl="0" algn="l">
              <a:spcBef>
                <a:spcPts val="300"/>
              </a:spcBef>
              <a:spcAft>
                <a:spcPts val="0"/>
              </a:spcAft>
              <a:buClr>
                <a:schemeClr val="dk1"/>
              </a:buClr>
              <a:buSzPts val="1100"/>
              <a:buFont typeface="Arial"/>
              <a:buNone/>
            </a:pPr>
            <a:r>
              <a:rPr lang="de-CH" sz="1600"/>
              <a:t>Probability is calculated as :</a:t>
            </a:r>
            <a:endParaRPr sz="1600"/>
          </a:p>
          <a:p>
            <a:pPr indent="0" lvl="0" marL="114300" rtl="0" algn="l">
              <a:spcBef>
                <a:spcPts val="300"/>
              </a:spcBef>
              <a:spcAft>
                <a:spcPts val="0"/>
              </a:spcAft>
              <a:buClr>
                <a:schemeClr val="dk1"/>
              </a:buClr>
              <a:buSzPts val="1100"/>
              <a:buFont typeface="Arial"/>
              <a:buNone/>
            </a:pPr>
            <a:r>
              <a:rPr i="1" lang="de-CH" sz="1600"/>
              <a:t>P(event) = Number of favorable outcomes/ total no of outcomes</a:t>
            </a:r>
            <a:endParaRPr i="1" sz="1600"/>
          </a:p>
          <a:p>
            <a:pPr indent="0" lvl="0" marL="0" rtl="0" algn="l">
              <a:spcBef>
                <a:spcPts val="0"/>
              </a:spcBef>
              <a:spcAft>
                <a:spcPts val="1600"/>
              </a:spcAft>
              <a:buNone/>
            </a:pPr>
            <a:r>
              <a:t/>
            </a:r>
            <a:endParaRPr sz="1600"/>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0" name="Shape 1180"/>
        <p:cNvGrpSpPr/>
        <p:nvPr/>
      </p:nvGrpSpPr>
      <p:grpSpPr>
        <a:xfrm>
          <a:off x="0" y="0"/>
          <a:ext cx="0" cy="0"/>
          <a:chOff x="0" y="0"/>
          <a:chExt cx="0" cy="0"/>
        </a:xfrm>
      </p:grpSpPr>
      <p:sp>
        <p:nvSpPr>
          <p:cNvPr id="1181" name="Google Shape;1181;p19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a:t>
            </a:r>
            <a:r>
              <a:rPr lang="de-CH"/>
              <a:t>...</a:t>
            </a:r>
            <a:endParaRPr/>
          </a:p>
        </p:txBody>
      </p:sp>
      <p:sp>
        <p:nvSpPr>
          <p:cNvPr id="1182" name="Google Shape;1182;p19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114300" rtl="0" algn="l">
              <a:spcBef>
                <a:spcPts val="300"/>
              </a:spcBef>
              <a:spcAft>
                <a:spcPts val="0"/>
              </a:spcAft>
              <a:buNone/>
            </a:pPr>
            <a:r>
              <a:rPr lang="de-CH" sz="1600"/>
              <a:t>Study of obesity in children 5-10 years of age who are seeking medical care</a:t>
            </a:r>
            <a:endParaRPr sz="1600"/>
          </a:p>
          <a:p>
            <a:pPr indent="0" lvl="0" marL="114300" rtl="0" algn="l">
              <a:spcBef>
                <a:spcPts val="300"/>
              </a:spcBef>
              <a:spcAft>
                <a:spcPts val="0"/>
              </a:spcAft>
              <a:buNone/>
            </a:pPr>
            <a:r>
              <a:t/>
            </a:r>
            <a:endParaRPr sz="1600"/>
          </a:p>
          <a:p>
            <a:pPr indent="0" lvl="0" marL="114300" rtl="0" algn="l">
              <a:spcBef>
                <a:spcPts val="300"/>
              </a:spcBef>
              <a:spcAft>
                <a:spcPts val="0"/>
              </a:spcAft>
              <a:buNone/>
            </a:pPr>
            <a:r>
              <a:t/>
            </a:r>
            <a:endParaRPr sz="1600"/>
          </a:p>
          <a:p>
            <a:pPr indent="0" lvl="0" marL="114300" rtl="0" algn="l">
              <a:spcBef>
                <a:spcPts val="300"/>
              </a:spcBef>
              <a:spcAft>
                <a:spcPts val="0"/>
              </a:spcAft>
              <a:buNone/>
            </a:pPr>
            <a:r>
              <a:t/>
            </a:r>
            <a:endParaRPr sz="1600"/>
          </a:p>
          <a:p>
            <a:pPr indent="0" lvl="0" marL="114300" rtl="0" algn="l">
              <a:spcBef>
                <a:spcPts val="300"/>
              </a:spcBef>
              <a:spcAft>
                <a:spcPts val="0"/>
              </a:spcAft>
              <a:buNone/>
            </a:pPr>
            <a:r>
              <a:t/>
            </a:r>
            <a:endParaRPr sz="1600"/>
          </a:p>
          <a:p>
            <a:pPr indent="0" lvl="0" marL="0" rtl="0" algn="l">
              <a:spcBef>
                <a:spcPts val="300"/>
              </a:spcBef>
              <a:spcAft>
                <a:spcPts val="0"/>
              </a:spcAft>
              <a:buNone/>
            </a:pPr>
            <a:r>
              <a:t/>
            </a:r>
            <a:endParaRPr sz="1600"/>
          </a:p>
          <a:p>
            <a:pPr indent="0" lvl="0" marL="114300" rtl="0" algn="l">
              <a:spcBef>
                <a:spcPts val="300"/>
              </a:spcBef>
              <a:spcAft>
                <a:spcPts val="0"/>
              </a:spcAft>
              <a:buNone/>
            </a:pPr>
            <a:r>
              <a:t/>
            </a:r>
            <a:endParaRPr sz="1600"/>
          </a:p>
          <a:p>
            <a:pPr indent="0" lvl="0" marL="114300" rtl="0" algn="l">
              <a:spcBef>
                <a:spcPts val="300"/>
              </a:spcBef>
              <a:spcAft>
                <a:spcPts val="0"/>
              </a:spcAft>
              <a:buNone/>
            </a:pPr>
            <a:r>
              <a:rPr lang="de-CH" sz="1600"/>
              <a:t>If we select a child at random, each child has the same probability of being chosen and is equal to 1/5290 = 0.0002. Such outcomes are called </a:t>
            </a:r>
            <a:r>
              <a:rPr b="1" lang="de-CH" sz="1600"/>
              <a:t>equally likely </a:t>
            </a:r>
            <a:r>
              <a:rPr lang="de-CH" sz="1600"/>
              <a:t>outcomes.</a:t>
            </a:r>
            <a:endParaRPr sz="1600"/>
          </a:p>
          <a:p>
            <a:pPr indent="0" lvl="0" marL="114300" rtl="0" algn="l">
              <a:spcBef>
                <a:spcPts val="300"/>
              </a:spcBef>
              <a:spcAft>
                <a:spcPts val="0"/>
              </a:spcAft>
              <a:buClr>
                <a:schemeClr val="dk1"/>
              </a:buClr>
              <a:buSzPts val="1100"/>
              <a:buFont typeface="Arial"/>
              <a:buNone/>
            </a:pPr>
            <a:r>
              <a:t/>
            </a:r>
            <a:endParaRPr sz="1600"/>
          </a:p>
          <a:p>
            <a:pPr indent="0" lvl="0" marL="0" rtl="0" algn="l">
              <a:spcBef>
                <a:spcPts val="0"/>
              </a:spcBef>
              <a:spcAft>
                <a:spcPts val="1600"/>
              </a:spcAft>
              <a:buNone/>
            </a:pPr>
            <a:r>
              <a:t/>
            </a:r>
            <a:endParaRPr/>
          </a:p>
        </p:txBody>
      </p:sp>
      <p:pic>
        <p:nvPicPr>
          <p:cNvPr id="1183" name="Google Shape;1183;p195"/>
          <p:cNvPicPr preferRelativeResize="0"/>
          <p:nvPr/>
        </p:nvPicPr>
        <p:blipFill>
          <a:blip r:embed="rId3">
            <a:alphaModFix/>
          </a:blip>
          <a:stretch>
            <a:fillRect/>
          </a:stretch>
        </p:blipFill>
        <p:spPr>
          <a:xfrm>
            <a:off x="2327175" y="1707775"/>
            <a:ext cx="3574650" cy="1748025"/>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9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a:t>
            </a:r>
            <a:r>
              <a:rPr lang="de-CH"/>
              <a:t>...</a:t>
            </a:r>
            <a:endParaRPr/>
          </a:p>
        </p:txBody>
      </p:sp>
      <p:sp>
        <p:nvSpPr>
          <p:cNvPr id="1189" name="Google Shape;1189;p19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114300" rtl="0" algn="l">
              <a:spcBef>
                <a:spcPts val="300"/>
              </a:spcBef>
              <a:spcAft>
                <a:spcPts val="0"/>
              </a:spcAft>
              <a:buClr>
                <a:schemeClr val="dk1"/>
              </a:buClr>
              <a:buSzPts val="1100"/>
              <a:buFont typeface="Arial"/>
              <a:buNone/>
            </a:pPr>
            <a:r>
              <a:rPr lang="de-CH" sz="1600"/>
              <a:t>Q. What is the probability of selecting a girl?</a:t>
            </a:r>
            <a:endParaRPr sz="1600"/>
          </a:p>
          <a:p>
            <a:pPr indent="0" lvl="0" marL="114300" rtl="0" algn="l">
              <a:spcBef>
                <a:spcPts val="300"/>
              </a:spcBef>
              <a:spcAft>
                <a:spcPts val="0"/>
              </a:spcAft>
              <a:buClr>
                <a:schemeClr val="dk1"/>
              </a:buClr>
              <a:buSzPts val="1100"/>
              <a:buFont typeface="Arial"/>
              <a:buNone/>
            </a:pPr>
            <a:r>
              <a:rPr lang="de-CH" sz="1600"/>
              <a:t>Q. What is the probability of selecting a 7 year-old?</a:t>
            </a:r>
            <a:endParaRPr sz="1600"/>
          </a:p>
          <a:p>
            <a:pPr indent="0" lvl="0" marL="114300" rtl="0" algn="l">
              <a:spcBef>
                <a:spcPts val="300"/>
              </a:spcBef>
              <a:spcAft>
                <a:spcPts val="0"/>
              </a:spcAft>
              <a:buClr>
                <a:schemeClr val="dk1"/>
              </a:buClr>
              <a:buSzPts val="1100"/>
              <a:buFont typeface="Arial"/>
              <a:buNone/>
            </a:pPr>
            <a:r>
              <a:rPr lang="de-CH" sz="1600"/>
              <a:t>Q. What is the probability of selecting a boy who is 10 years of age?</a:t>
            </a:r>
            <a:endParaRPr sz="1600"/>
          </a:p>
          <a:p>
            <a:pPr indent="0" lvl="0" marL="114300" rtl="0" algn="l">
              <a:spcBef>
                <a:spcPts val="300"/>
              </a:spcBef>
              <a:spcAft>
                <a:spcPts val="0"/>
              </a:spcAft>
              <a:buClr>
                <a:schemeClr val="dk1"/>
              </a:buClr>
              <a:buSzPts val="1100"/>
              <a:buFont typeface="Arial"/>
              <a:buNone/>
            </a:pPr>
            <a:r>
              <a:rPr lang="de-CH" sz="1600"/>
              <a:t>Q. What is the probability of selecting a child (boy or girl) who is at least 8 years of age? </a:t>
            </a:r>
            <a:endParaRPr sz="1600"/>
          </a:p>
          <a:p>
            <a:pPr indent="0" lvl="0" marL="114300" rtl="0" algn="l">
              <a:spcBef>
                <a:spcPts val="300"/>
              </a:spcBef>
              <a:spcAft>
                <a:spcPts val="0"/>
              </a:spcAft>
              <a:buClr>
                <a:schemeClr val="dk1"/>
              </a:buClr>
              <a:buSzPts val="1100"/>
              <a:buFont typeface="Arial"/>
              <a:buNone/>
            </a:pPr>
            <a:r>
              <a:rPr lang="de-CH" sz="1600"/>
              <a:t>All these are cases of unconditional probability. Everyone in the entire population has equal chance of being selected and no other factor can affect its selection.</a:t>
            </a:r>
            <a:endParaRPr sz="1600"/>
          </a:p>
          <a:p>
            <a:pPr indent="0" lvl="0" marL="0" rtl="0" algn="l">
              <a:spcBef>
                <a:spcPts val="0"/>
              </a:spcBef>
              <a:spcAft>
                <a:spcPts val="1600"/>
              </a:spcAft>
              <a:buNone/>
            </a:pPr>
            <a:r>
              <a:t/>
            </a:r>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19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CONDITIONAL PROBABILITY</a:t>
            </a:r>
            <a:endParaRPr/>
          </a:p>
        </p:txBody>
      </p:sp>
      <p:sp>
        <p:nvSpPr>
          <p:cNvPr id="1195" name="Google Shape;1195;p19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30200" lvl="0" marL="457200" rtl="0" algn="l">
              <a:spcBef>
                <a:spcPts val="300"/>
              </a:spcBef>
              <a:spcAft>
                <a:spcPts val="0"/>
              </a:spcAft>
              <a:buSzPts val="1600"/>
              <a:buChar char="●"/>
            </a:pPr>
            <a:r>
              <a:rPr lang="de-CH" sz="1600"/>
              <a:t>Conditional probability of an event B is the probability that the event will occur given the knowledge that an event A has already occurred.</a:t>
            </a:r>
            <a:endParaRPr sz="1600"/>
          </a:p>
          <a:p>
            <a:pPr indent="-330200" lvl="0" marL="457200" rtl="0" algn="l">
              <a:spcBef>
                <a:spcPts val="0"/>
              </a:spcBef>
              <a:spcAft>
                <a:spcPts val="0"/>
              </a:spcAft>
              <a:buSzPts val="1600"/>
              <a:buChar char="●"/>
            </a:pPr>
            <a:r>
              <a:rPr lang="de-CH" sz="1600"/>
              <a:t>Denoted as P(B|A) and read as </a:t>
            </a:r>
            <a:r>
              <a:rPr i="1" lang="de-CH" sz="1600"/>
              <a:t>probability of B given A.</a:t>
            </a:r>
            <a:endParaRPr i="1" sz="1600"/>
          </a:p>
          <a:p>
            <a:pPr indent="0" lvl="0" marL="0" rtl="0" algn="l">
              <a:spcBef>
                <a:spcPts val="300"/>
              </a:spcBef>
              <a:spcAft>
                <a:spcPts val="0"/>
              </a:spcAft>
              <a:buNone/>
            </a:pPr>
            <a:r>
              <a:t/>
            </a:r>
            <a:endParaRPr i="1" sz="1600"/>
          </a:p>
          <a:p>
            <a:pPr indent="0" lvl="0" marL="0" rtl="0" algn="l">
              <a:spcBef>
                <a:spcPts val="300"/>
              </a:spcBef>
              <a:spcAft>
                <a:spcPts val="0"/>
              </a:spcAft>
              <a:buNone/>
            </a:pPr>
            <a:r>
              <a:t/>
            </a:r>
            <a:endParaRPr i="1" sz="1600"/>
          </a:p>
          <a:p>
            <a:pPr indent="-330200" lvl="0" marL="457200" rtl="0" algn="l">
              <a:spcBef>
                <a:spcPts val="300"/>
              </a:spcBef>
              <a:spcAft>
                <a:spcPts val="0"/>
              </a:spcAft>
              <a:buSzPts val="1600"/>
              <a:buChar char="●"/>
            </a:pPr>
            <a:r>
              <a:rPr lang="de-CH" sz="1600"/>
              <a:t>If 2 events are independent, the conditional probability of event B given event A is </a:t>
            </a:r>
            <a:r>
              <a:rPr i="1" lang="de-CH" sz="1600"/>
              <a:t>P(B).</a:t>
            </a:r>
            <a:endParaRPr i="1" sz="1600"/>
          </a:p>
          <a:p>
            <a:pPr indent="-330200" lvl="0" marL="457200" rtl="0" algn="l">
              <a:spcBef>
                <a:spcPts val="0"/>
              </a:spcBef>
              <a:spcAft>
                <a:spcPts val="0"/>
              </a:spcAft>
              <a:buSzPts val="1600"/>
              <a:buChar char="●"/>
            </a:pPr>
            <a:r>
              <a:rPr lang="de-CH" sz="1600"/>
              <a:t>Bayes’ theorem for finding conditional probability</a:t>
            </a:r>
            <a:endParaRPr sz="1600"/>
          </a:p>
          <a:p>
            <a:pPr indent="0" lvl="0" marL="0" rtl="0" algn="l">
              <a:spcBef>
                <a:spcPts val="300"/>
              </a:spcBef>
              <a:spcAft>
                <a:spcPts val="0"/>
              </a:spcAft>
              <a:buNone/>
            </a:pPr>
            <a:r>
              <a:t/>
            </a:r>
            <a:endParaRPr sz="1600"/>
          </a:p>
          <a:p>
            <a:pPr indent="0" lvl="0" marL="0" rtl="0" algn="l">
              <a:spcBef>
                <a:spcPts val="0"/>
              </a:spcBef>
              <a:spcAft>
                <a:spcPts val="1600"/>
              </a:spcAft>
              <a:buNone/>
            </a:pPr>
            <a:r>
              <a:t/>
            </a:r>
            <a:endParaRPr/>
          </a:p>
        </p:txBody>
      </p:sp>
      <p:pic>
        <p:nvPicPr>
          <p:cNvPr id="1196" name="Google Shape;1196;p197"/>
          <p:cNvPicPr preferRelativeResize="0"/>
          <p:nvPr/>
        </p:nvPicPr>
        <p:blipFill>
          <a:blip r:embed="rId3">
            <a:alphaModFix/>
          </a:blip>
          <a:stretch>
            <a:fillRect/>
          </a:stretch>
        </p:blipFill>
        <p:spPr>
          <a:xfrm>
            <a:off x="3215275" y="2204950"/>
            <a:ext cx="1908125" cy="619450"/>
          </a:xfrm>
          <a:prstGeom prst="rect">
            <a:avLst/>
          </a:prstGeom>
          <a:noFill/>
          <a:ln>
            <a:noFill/>
          </a:ln>
        </p:spPr>
      </p:pic>
      <p:pic>
        <p:nvPicPr>
          <p:cNvPr id="1197" name="Google Shape;1197;p197"/>
          <p:cNvPicPr preferRelativeResize="0"/>
          <p:nvPr/>
        </p:nvPicPr>
        <p:blipFill>
          <a:blip r:embed="rId4">
            <a:alphaModFix/>
          </a:blip>
          <a:stretch>
            <a:fillRect/>
          </a:stretch>
        </p:blipFill>
        <p:spPr>
          <a:xfrm>
            <a:off x="2935849" y="3786125"/>
            <a:ext cx="2959626" cy="619450"/>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sp>
        <p:nvSpPr>
          <p:cNvPr id="1202" name="Google Shape;1202;p19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a:t>
            </a:r>
            <a:r>
              <a:rPr lang="de-CH"/>
              <a:t>...</a:t>
            </a:r>
            <a:endParaRPr/>
          </a:p>
        </p:txBody>
      </p:sp>
      <p:sp>
        <p:nvSpPr>
          <p:cNvPr id="1203" name="Google Shape;1203;p19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114300" rtl="0" algn="l">
              <a:spcBef>
                <a:spcPts val="300"/>
              </a:spcBef>
              <a:spcAft>
                <a:spcPts val="0"/>
              </a:spcAft>
              <a:buClr>
                <a:schemeClr val="dk1"/>
              </a:buClr>
              <a:buSzPts val="1100"/>
              <a:buFont typeface="Arial"/>
              <a:buNone/>
            </a:pPr>
            <a:r>
              <a:rPr b="1" lang="de-CH" sz="1600"/>
              <a:t>Eg1</a:t>
            </a:r>
            <a:r>
              <a:rPr lang="de-CH" sz="1600"/>
              <a:t>: In a card game, suppose a player needs to draw two cards of the same suit in order to win. Of the 52 cards, there are 13 cards in each suit.</a:t>
            </a:r>
            <a:endParaRPr sz="1600"/>
          </a:p>
          <a:p>
            <a:pPr indent="0" lvl="0" marL="114300" rtl="0" algn="l">
              <a:spcBef>
                <a:spcPts val="300"/>
              </a:spcBef>
              <a:spcAft>
                <a:spcPts val="0"/>
              </a:spcAft>
              <a:buClr>
                <a:schemeClr val="dk1"/>
              </a:buClr>
              <a:buSzPts val="1100"/>
              <a:buFont typeface="Arial"/>
              <a:buNone/>
            </a:pPr>
            <a:r>
              <a:rPr lang="de-CH" sz="1600"/>
              <a:t>Suppose first the player draws a heart. Now the player wishes to draw a second heart.</a:t>
            </a:r>
            <a:endParaRPr sz="1600"/>
          </a:p>
          <a:p>
            <a:pPr indent="0" lvl="0" marL="114300" rtl="0" algn="l">
              <a:spcBef>
                <a:spcPts val="300"/>
              </a:spcBef>
              <a:spcAft>
                <a:spcPts val="0"/>
              </a:spcAft>
              <a:buClr>
                <a:schemeClr val="dk1"/>
              </a:buClr>
              <a:buSzPts val="1100"/>
              <a:buFont typeface="Arial"/>
              <a:buNone/>
            </a:pPr>
            <a:r>
              <a:rPr lang="de-CH" sz="1600"/>
              <a:t>Since one heart has already been chosen, there are now 12 hearts remaining in a deck of 51 cards.</a:t>
            </a:r>
            <a:endParaRPr sz="1600"/>
          </a:p>
          <a:p>
            <a:pPr indent="0" lvl="0" marL="114300" rtl="0" algn="l">
              <a:spcBef>
                <a:spcPts val="300"/>
              </a:spcBef>
              <a:spcAft>
                <a:spcPts val="0"/>
              </a:spcAft>
              <a:buClr>
                <a:schemeClr val="dk1"/>
              </a:buClr>
              <a:buSzPts val="1100"/>
              <a:buFont typeface="Arial"/>
              <a:buNone/>
            </a:pPr>
            <a:r>
              <a:rPr lang="de-CH" sz="1600"/>
              <a:t>So the conditional probability </a:t>
            </a:r>
            <a:endParaRPr sz="1600"/>
          </a:p>
          <a:p>
            <a:pPr indent="0" lvl="0" marL="114300" rtl="0" algn="l">
              <a:spcBef>
                <a:spcPts val="300"/>
              </a:spcBef>
              <a:spcAft>
                <a:spcPts val="0"/>
              </a:spcAft>
              <a:buClr>
                <a:schemeClr val="dk1"/>
              </a:buClr>
              <a:buSzPts val="1100"/>
              <a:buFont typeface="Arial"/>
              <a:buNone/>
            </a:pPr>
            <a:r>
              <a:rPr i="1" lang="de-CH" sz="1600"/>
              <a:t>P(Draw second heart|First card a heart)</a:t>
            </a:r>
            <a:r>
              <a:rPr lang="de-CH" sz="1600"/>
              <a:t> = 12/51.</a:t>
            </a:r>
            <a:endParaRPr sz="1600"/>
          </a:p>
          <a:p>
            <a:pPr indent="0" lvl="0" marL="114300" rtl="0" algn="l">
              <a:spcBef>
                <a:spcPts val="300"/>
              </a:spcBef>
              <a:spcAft>
                <a:spcPts val="0"/>
              </a:spcAft>
              <a:buClr>
                <a:schemeClr val="dk1"/>
              </a:buClr>
              <a:buSzPts val="1100"/>
              <a:buFont typeface="Arial"/>
              <a:buNone/>
            </a:pPr>
            <a:r>
              <a:rPr b="1" lang="de-CH" sz="1600"/>
              <a:t>Eg2: </a:t>
            </a:r>
            <a:r>
              <a:rPr lang="de-CH" sz="1600"/>
              <a:t>Consider rolling a fair die. Let A be the event that the outcome is an odd number, i.e., A={1,3,5}. Also let B be the event that the outcome is less than or equal to 3, i.e., B={1,2,3}.</a:t>
            </a:r>
            <a:endParaRPr sz="1600"/>
          </a:p>
          <a:p>
            <a:pPr indent="0" lvl="0" marL="114300" rtl="0" algn="l">
              <a:spcBef>
                <a:spcPts val="300"/>
              </a:spcBef>
              <a:spcAft>
                <a:spcPts val="0"/>
              </a:spcAft>
              <a:buClr>
                <a:schemeClr val="dk1"/>
              </a:buClr>
              <a:buSzPts val="1100"/>
              <a:buFont typeface="Arial"/>
              <a:buNone/>
            </a:pPr>
            <a:r>
              <a:rPr lang="de-CH" sz="1600"/>
              <a:t>Then </a:t>
            </a:r>
            <a:r>
              <a:rPr i="1" lang="de-CH" sz="1600"/>
              <a:t>P(A|B) </a:t>
            </a:r>
            <a:r>
              <a:rPr lang="de-CH" sz="1600"/>
              <a:t>= 2/3</a:t>
            </a:r>
            <a:endParaRPr sz="1600"/>
          </a:p>
          <a:p>
            <a:pPr indent="0" lvl="0" marL="0" rtl="0" algn="l">
              <a:spcBef>
                <a:spcPts val="0"/>
              </a:spcBef>
              <a:spcAft>
                <a:spcPts val="1600"/>
              </a:spcAft>
              <a:buNone/>
            </a:pPr>
            <a:r>
              <a:t/>
            </a:r>
            <a:endParaRPr sz="1600"/>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19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a:t>
            </a:r>
            <a:r>
              <a:rPr lang="de-CH"/>
              <a:t>...</a:t>
            </a:r>
            <a:endParaRPr/>
          </a:p>
        </p:txBody>
      </p:sp>
      <p:sp>
        <p:nvSpPr>
          <p:cNvPr id="1209" name="Google Shape;1209;p19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114300" rtl="0" algn="l">
              <a:spcBef>
                <a:spcPts val="300"/>
              </a:spcBef>
              <a:spcAft>
                <a:spcPts val="0"/>
              </a:spcAft>
              <a:buClr>
                <a:schemeClr val="dk1"/>
              </a:buClr>
              <a:buSzPts val="1100"/>
              <a:buFont typeface="Arial"/>
              <a:buNone/>
            </a:pPr>
            <a:r>
              <a:rPr lang="de-CH" sz="2000"/>
              <a:t>Considering the previous example,</a:t>
            </a:r>
            <a:endParaRPr sz="2000"/>
          </a:p>
          <a:p>
            <a:pPr indent="0" lvl="0" marL="114300" rtl="0" algn="l">
              <a:spcBef>
                <a:spcPts val="300"/>
              </a:spcBef>
              <a:spcAft>
                <a:spcPts val="0"/>
              </a:spcAft>
              <a:buClr>
                <a:schemeClr val="dk1"/>
              </a:buClr>
              <a:buSzPts val="1100"/>
              <a:buFont typeface="Arial"/>
              <a:buNone/>
            </a:pPr>
            <a:r>
              <a:rPr lang="de-CH" sz="2000"/>
              <a:t>Q. What is the probability of selecting a 9 year old from the sub-population of girls?</a:t>
            </a:r>
            <a:endParaRPr sz="2000"/>
          </a:p>
          <a:p>
            <a:pPr indent="0" lvl="0" marL="0" rtl="0" algn="l">
              <a:spcBef>
                <a:spcPts val="0"/>
              </a:spcBef>
              <a:spcAft>
                <a:spcPts val="1600"/>
              </a:spcAft>
              <a:buNone/>
            </a:pPr>
            <a:r>
              <a:t/>
            </a:r>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3" name="Shape 1213"/>
        <p:cNvGrpSpPr/>
        <p:nvPr/>
      </p:nvGrpSpPr>
      <p:grpSpPr>
        <a:xfrm>
          <a:off x="0" y="0"/>
          <a:ext cx="0" cy="0"/>
          <a:chOff x="0" y="0"/>
          <a:chExt cx="0" cy="0"/>
        </a:xfrm>
      </p:grpSpPr>
      <p:sp>
        <p:nvSpPr>
          <p:cNvPr id="1214" name="Google Shape;1214;p20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RANDOM VARIABLES</a:t>
            </a:r>
            <a:endParaRPr/>
          </a:p>
        </p:txBody>
      </p:sp>
      <p:sp>
        <p:nvSpPr>
          <p:cNvPr id="1215" name="Google Shape;1215;p20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30200" lvl="0" marL="457200" rtl="0" algn="l">
              <a:spcBef>
                <a:spcPts val="300"/>
              </a:spcBef>
              <a:spcAft>
                <a:spcPts val="0"/>
              </a:spcAft>
              <a:buSzPts val="1600"/>
              <a:buChar char="●"/>
            </a:pPr>
            <a:r>
              <a:rPr lang="de-CH" sz="1600"/>
              <a:t>A random variable is a numerical description of the outcome of a statistical experiment. </a:t>
            </a:r>
            <a:endParaRPr sz="1600"/>
          </a:p>
          <a:p>
            <a:pPr indent="0" lvl="0" marL="0" rtl="0" algn="l">
              <a:spcBef>
                <a:spcPts val="300"/>
              </a:spcBef>
              <a:spcAft>
                <a:spcPts val="0"/>
              </a:spcAft>
              <a:buClr>
                <a:schemeClr val="dk1"/>
              </a:buClr>
              <a:buSzPts val="1100"/>
              <a:buFont typeface="Arial"/>
              <a:buNone/>
            </a:pPr>
            <a:r>
              <a:t/>
            </a:r>
            <a:endParaRPr sz="1600"/>
          </a:p>
          <a:p>
            <a:pPr indent="-330200" lvl="0" marL="457200" rtl="0" algn="l">
              <a:spcBef>
                <a:spcPts val="300"/>
              </a:spcBef>
              <a:spcAft>
                <a:spcPts val="0"/>
              </a:spcAft>
              <a:buSzPts val="1600"/>
              <a:buChar char="●"/>
            </a:pPr>
            <a:r>
              <a:rPr lang="de-CH" sz="1600"/>
              <a:t>A random variable taking a finite number or infinite sequence of values is said to be </a:t>
            </a:r>
            <a:r>
              <a:rPr b="1" lang="de-CH" sz="1600"/>
              <a:t>discrete</a:t>
            </a:r>
            <a:r>
              <a:rPr lang="de-CH" sz="1600"/>
              <a:t>.</a:t>
            </a:r>
            <a:endParaRPr sz="1600"/>
          </a:p>
          <a:p>
            <a:pPr indent="0" lvl="0" marL="0" rtl="0" algn="l">
              <a:spcBef>
                <a:spcPts val="300"/>
              </a:spcBef>
              <a:spcAft>
                <a:spcPts val="0"/>
              </a:spcAft>
              <a:buNone/>
            </a:pPr>
            <a:r>
              <a:rPr lang="de-CH" sz="1600"/>
              <a:t>  Eg: Number of automobiles sold in a dealership</a:t>
            </a:r>
            <a:endParaRPr sz="1600"/>
          </a:p>
          <a:p>
            <a:pPr indent="0" lvl="0" marL="0" rtl="0" algn="l">
              <a:spcBef>
                <a:spcPts val="300"/>
              </a:spcBef>
              <a:spcAft>
                <a:spcPts val="0"/>
              </a:spcAft>
              <a:buClr>
                <a:schemeClr val="dk1"/>
              </a:buClr>
              <a:buSzPts val="1100"/>
              <a:buFont typeface="Arial"/>
              <a:buNone/>
            </a:pPr>
            <a:r>
              <a:t/>
            </a:r>
            <a:endParaRPr sz="1600"/>
          </a:p>
          <a:p>
            <a:pPr indent="-330200" lvl="0" marL="457200" rtl="0" algn="l">
              <a:spcBef>
                <a:spcPts val="300"/>
              </a:spcBef>
              <a:spcAft>
                <a:spcPts val="0"/>
              </a:spcAft>
              <a:buSzPts val="1600"/>
              <a:buChar char="●"/>
            </a:pPr>
            <a:r>
              <a:rPr lang="de-CH" sz="1600"/>
              <a:t>A random variable taking any value in an interval is said to be </a:t>
            </a:r>
            <a:r>
              <a:rPr b="1" lang="de-CH" sz="1600"/>
              <a:t>continuous</a:t>
            </a:r>
            <a:r>
              <a:rPr lang="de-CH" sz="1600"/>
              <a:t>.</a:t>
            </a:r>
            <a:endParaRPr sz="1600"/>
          </a:p>
          <a:p>
            <a:pPr indent="0" lvl="0" marL="0" rtl="0" algn="l">
              <a:spcBef>
                <a:spcPts val="300"/>
              </a:spcBef>
              <a:spcAft>
                <a:spcPts val="0"/>
              </a:spcAft>
              <a:buClr>
                <a:schemeClr val="dk1"/>
              </a:buClr>
              <a:buSzPts val="1100"/>
              <a:buFont typeface="Arial"/>
              <a:buNone/>
            </a:pPr>
            <a:r>
              <a:rPr lang="de-CH" sz="1600"/>
              <a:t>  Eg: Weight of a person in kilograms.</a:t>
            </a:r>
            <a:endParaRPr sz="1600"/>
          </a:p>
          <a:p>
            <a:pPr indent="0" lvl="0" marL="0" rtl="0" algn="l">
              <a:spcBef>
                <a:spcPts val="0"/>
              </a:spcBef>
              <a:spcAft>
                <a:spcPts val="1600"/>
              </a:spcAft>
              <a:buNone/>
            </a:pPr>
            <a:r>
              <a:t/>
            </a:r>
            <a:endParaRPr sz="1600"/>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20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PROBABILITY DISTRIBUTIONS</a:t>
            </a:r>
            <a:endParaRPr/>
          </a:p>
        </p:txBody>
      </p:sp>
      <p:sp>
        <p:nvSpPr>
          <p:cNvPr id="1221" name="Google Shape;1221;p20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rPr lang="de-CH" sz="1600"/>
              <a:t>They are statistical functions that describe the likelihood of obtaining possible values that a random variable can take.</a:t>
            </a:r>
            <a:endParaRPr sz="1600"/>
          </a:p>
          <a:p>
            <a:pPr indent="0" lvl="0" marL="0" rtl="0" algn="l">
              <a:spcBef>
                <a:spcPts val="300"/>
              </a:spcBef>
              <a:spcAft>
                <a:spcPts val="0"/>
              </a:spcAft>
              <a:buClr>
                <a:schemeClr val="dk1"/>
              </a:buClr>
              <a:buSzPts val="1100"/>
              <a:buFont typeface="Arial"/>
              <a:buNone/>
            </a:pPr>
            <a:r>
              <a:t/>
            </a:r>
            <a:endParaRPr sz="1600"/>
          </a:p>
          <a:p>
            <a:pPr indent="0" lvl="0" marL="0" rtl="0" algn="l">
              <a:spcBef>
                <a:spcPts val="300"/>
              </a:spcBef>
              <a:spcAft>
                <a:spcPts val="0"/>
              </a:spcAft>
              <a:buClr>
                <a:schemeClr val="dk1"/>
              </a:buClr>
              <a:buSzPts val="1100"/>
              <a:buFont typeface="Arial"/>
              <a:buNone/>
            </a:pPr>
            <a:r>
              <a:rPr i="1" lang="de-CH" sz="1600"/>
              <a:t>General properties of a probability distribution</a:t>
            </a:r>
            <a:endParaRPr i="1" sz="1600"/>
          </a:p>
          <a:p>
            <a:pPr indent="0" lvl="0" marL="457200" rtl="0" algn="l">
              <a:spcBef>
                <a:spcPts val="300"/>
              </a:spcBef>
              <a:spcAft>
                <a:spcPts val="0"/>
              </a:spcAft>
              <a:buClr>
                <a:schemeClr val="dk1"/>
              </a:buClr>
              <a:buSzPts val="1100"/>
              <a:buFont typeface="Arial"/>
              <a:buNone/>
            </a:pPr>
            <a:r>
              <a:rPr lang="de-CH" sz="1600">
                <a:solidFill>
                  <a:srgbClr val="A04DA3"/>
                </a:solidFill>
              </a:rPr>
              <a:t>i. </a:t>
            </a:r>
            <a:r>
              <a:rPr lang="de-CH" sz="1600"/>
              <a:t>Probability of an event will be non negative.</a:t>
            </a:r>
            <a:endParaRPr sz="1600"/>
          </a:p>
          <a:p>
            <a:pPr indent="0" lvl="0" marL="457200" rtl="0" algn="l">
              <a:spcBef>
                <a:spcPts val="300"/>
              </a:spcBef>
              <a:spcAft>
                <a:spcPts val="0"/>
              </a:spcAft>
              <a:buClr>
                <a:schemeClr val="dk1"/>
              </a:buClr>
              <a:buSzPts val="1100"/>
              <a:buFont typeface="Arial"/>
              <a:buNone/>
            </a:pPr>
            <a:r>
              <a:rPr lang="de-CH" sz="1600">
                <a:solidFill>
                  <a:srgbClr val="A04DA3"/>
                </a:solidFill>
              </a:rPr>
              <a:t>ii.</a:t>
            </a:r>
            <a:r>
              <a:rPr lang="de-CH" sz="1600"/>
              <a:t>The probability for a particular value or range of values must be between 0 and 1.</a:t>
            </a:r>
            <a:endParaRPr sz="1600"/>
          </a:p>
          <a:p>
            <a:pPr indent="0" lvl="0" marL="457200" rtl="0" algn="l">
              <a:spcBef>
                <a:spcPts val="300"/>
              </a:spcBef>
              <a:spcAft>
                <a:spcPts val="0"/>
              </a:spcAft>
              <a:buClr>
                <a:schemeClr val="dk1"/>
              </a:buClr>
              <a:buSzPts val="1100"/>
              <a:buFont typeface="Arial"/>
              <a:buNone/>
            </a:pPr>
            <a:r>
              <a:rPr lang="de-CH" sz="1600">
                <a:solidFill>
                  <a:srgbClr val="A04DA3"/>
                </a:solidFill>
              </a:rPr>
              <a:t>iii.</a:t>
            </a:r>
            <a:r>
              <a:rPr lang="de-CH" sz="1600"/>
              <a:t>The sum of all probabilities for all possible values must equal 1. </a:t>
            </a:r>
            <a:endParaRPr sz="1600"/>
          </a:p>
          <a:p>
            <a:pPr indent="0" lvl="0" marL="0" rtl="0" algn="l">
              <a:spcBef>
                <a:spcPts val="0"/>
              </a:spcBef>
              <a:spcAft>
                <a:spcPts val="1600"/>
              </a:spcAft>
              <a:buNone/>
            </a:pPr>
            <a:r>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What is Numpy..?</a:t>
            </a:r>
            <a:endParaRPr/>
          </a:p>
        </p:txBody>
      </p:sp>
      <p:sp>
        <p:nvSpPr>
          <p:cNvPr id="176" name="Google Shape;176;p3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Numpy(Numerical Python) is a linear algebra library of python..</a:t>
            </a:r>
            <a:endParaRPr/>
          </a:p>
          <a:p>
            <a:pPr indent="-342900" lvl="0" marL="457200" rtl="0" algn="l">
              <a:spcBef>
                <a:spcPts val="0"/>
              </a:spcBef>
              <a:spcAft>
                <a:spcPts val="0"/>
              </a:spcAft>
              <a:buSzPts val="1800"/>
              <a:buChar char="●"/>
            </a:pPr>
            <a:r>
              <a:rPr lang="de-CH"/>
              <a:t>Used to  perform mathematical and logical operations on arrays</a:t>
            </a:r>
            <a:endParaRPr/>
          </a:p>
          <a:p>
            <a:pPr indent="-342900" lvl="0" marL="457200" rtl="0" algn="l">
              <a:spcBef>
                <a:spcPts val="0"/>
              </a:spcBef>
              <a:spcAft>
                <a:spcPts val="0"/>
              </a:spcAft>
              <a:buSzPts val="1800"/>
              <a:buChar char="●"/>
            </a:pPr>
            <a:r>
              <a:rPr lang="de-CH"/>
              <a:t>It provides methods to perform operations on </a:t>
            </a:r>
            <a:r>
              <a:rPr lang="de-CH"/>
              <a:t>multidimensional</a:t>
            </a:r>
            <a:r>
              <a:rPr lang="de-CH"/>
              <a:t> arrays and matrices</a:t>
            </a:r>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5" name="Shape 1225"/>
        <p:cNvGrpSpPr/>
        <p:nvPr/>
      </p:nvGrpSpPr>
      <p:grpSpPr>
        <a:xfrm>
          <a:off x="0" y="0"/>
          <a:ext cx="0" cy="0"/>
          <a:chOff x="0" y="0"/>
          <a:chExt cx="0" cy="0"/>
        </a:xfrm>
      </p:grpSpPr>
      <p:sp>
        <p:nvSpPr>
          <p:cNvPr id="1226" name="Google Shape;1226;p20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sz="4000"/>
              <a:t>Probability distribution of discrete random variables</a:t>
            </a:r>
            <a:endParaRPr sz="4000"/>
          </a:p>
        </p:txBody>
      </p:sp>
      <p:sp>
        <p:nvSpPr>
          <p:cNvPr id="1227" name="Google Shape;1227;p202"/>
          <p:cNvSpPr txBox="1"/>
          <p:nvPr>
            <p:ph idx="1" type="body"/>
          </p:nvPr>
        </p:nvSpPr>
        <p:spPr>
          <a:xfrm>
            <a:off x="311700" y="1446225"/>
            <a:ext cx="8520600" cy="33540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Clr>
                <a:schemeClr val="dk1"/>
              </a:buClr>
              <a:buSzPts val="1100"/>
              <a:buFont typeface="Arial"/>
              <a:buNone/>
            </a:pPr>
            <a:r>
              <a:rPr lang="de-CH" sz="1600"/>
              <a:t>The probability distribution of a discrete random variable is the list of all possible values of the variable and their probabilities which sum to 1.</a:t>
            </a:r>
            <a:endParaRPr sz="1600"/>
          </a:p>
          <a:p>
            <a:pPr indent="0" lvl="0" marL="0" rtl="0" algn="l">
              <a:spcBef>
                <a:spcPts val="300"/>
              </a:spcBef>
              <a:spcAft>
                <a:spcPts val="0"/>
              </a:spcAft>
              <a:buNone/>
            </a:pPr>
            <a:r>
              <a:rPr lang="de-CH" sz="1600"/>
              <a:t>The cumulative probability distribution function is the probability that the random variable is less than or equal to a particular value.</a:t>
            </a:r>
            <a:endParaRPr sz="1600"/>
          </a:p>
          <a:p>
            <a:pPr indent="0" lvl="0" marL="0" rtl="0" algn="l">
              <a:spcBef>
                <a:spcPts val="300"/>
              </a:spcBef>
              <a:spcAft>
                <a:spcPts val="0"/>
              </a:spcAft>
              <a:buClr>
                <a:schemeClr val="dk1"/>
              </a:buClr>
              <a:buSzPts val="1100"/>
              <a:buFont typeface="Arial"/>
              <a:buNone/>
            </a:pPr>
            <a:r>
              <a:t/>
            </a:r>
            <a:endParaRPr sz="1600"/>
          </a:p>
          <a:p>
            <a:pPr indent="0" lvl="0" marL="0" rtl="0" algn="l">
              <a:spcBef>
                <a:spcPts val="300"/>
              </a:spcBef>
              <a:spcAft>
                <a:spcPts val="0"/>
              </a:spcAft>
              <a:buClr>
                <a:schemeClr val="dk1"/>
              </a:buClr>
              <a:buSzPts val="1100"/>
              <a:buFont typeface="Arial"/>
              <a:buNone/>
            </a:pPr>
            <a:r>
              <a:rPr lang="de-CH" sz="1600"/>
              <a:t>Consider the rolling of a die.</a:t>
            </a:r>
            <a:endParaRPr sz="1600"/>
          </a:p>
          <a:p>
            <a:pPr indent="0" lvl="0" marL="0" rtl="0" algn="l">
              <a:spcBef>
                <a:spcPts val="300"/>
              </a:spcBef>
              <a:spcAft>
                <a:spcPts val="0"/>
              </a:spcAft>
              <a:buClr>
                <a:schemeClr val="dk1"/>
              </a:buClr>
              <a:buSzPts val="1100"/>
              <a:buFont typeface="Arial"/>
              <a:buNone/>
            </a:pPr>
            <a:r>
              <a:rPr lang="de-CH" sz="1600"/>
              <a:t>Sample space = {1,2,3,4,5,6}</a:t>
            </a:r>
            <a:endParaRPr sz="1600"/>
          </a:p>
          <a:p>
            <a:pPr indent="0" lvl="0" marL="0" rtl="0" algn="l">
              <a:spcBef>
                <a:spcPts val="300"/>
              </a:spcBef>
              <a:spcAft>
                <a:spcPts val="0"/>
              </a:spcAft>
              <a:buClr>
                <a:schemeClr val="dk1"/>
              </a:buClr>
              <a:buSzPts val="1100"/>
              <a:buFont typeface="Arial"/>
              <a:buNone/>
            </a:pPr>
            <a:r>
              <a:rPr lang="de-CH" sz="1600"/>
              <a:t>This contains 6 mutually exclusive outcomes. Let x be the random variable that denotes each point in the sample space.  </a:t>
            </a:r>
            <a:endParaRPr sz="1600"/>
          </a:p>
          <a:p>
            <a:pPr indent="0" lvl="0" marL="0" rtl="0" algn="l">
              <a:spcBef>
                <a:spcPts val="0"/>
              </a:spcBef>
              <a:spcAft>
                <a:spcPts val="1600"/>
              </a:spcAft>
              <a:buNone/>
            </a:pPr>
            <a:r>
              <a:t/>
            </a:r>
            <a:endParaRPr sz="1600"/>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1" name="Shape 1231"/>
        <p:cNvGrpSpPr/>
        <p:nvPr/>
      </p:nvGrpSpPr>
      <p:grpSpPr>
        <a:xfrm>
          <a:off x="0" y="0"/>
          <a:ext cx="0" cy="0"/>
          <a:chOff x="0" y="0"/>
          <a:chExt cx="0" cy="0"/>
        </a:xfrm>
      </p:grpSpPr>
      <p:sp>
        <p:nvSpPr>
          <p:cNvPr id="1232" name="Google Shape;1232;p20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a:t>
            </a:r>
            <a:r>
              <a:rPr lang="de-CH"/>
              <a:t>...</a:t>
            </a:r>
            <a:endParaRPr/>
          </a:p>
        </p:txBody>
      </p:sp>
      <p:sp>
        <p:nvSpPr>
          <p:cNvPr id="1233" name="Google Shape;1233;p20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Clr>
                <a:schemeClr val="dk1"/>
              </a:buClr>
              <a:buSzPts val="1100"/>
              <a:buFont typeface="Arial"/>
              <a:buNone/>
            </a:pPr>
            <a:r>
              <a:rPr lang="de-CH" sz="1600"/>
              <a:t>Then </a:t>
            </a:r>
            <a:r>
              <a:rPr b="1" lang="de-CH" sz="1600"/>
              <a:t>P(X=x) </a:t>
            </a:r>
            <a:r>
              <a:rPr lang="de-CH" sz="1600"/>
              <a:t>where x = {1,2,3,4,5,6}, is the probability that the random variable takes a value from the sample space and is called the probability mass function (PMF).</a:t>
            </a:r>
            <a:endParaRPr sz="1600"/>
          </a:p>
          <a:p>
            <a:pPr indent="0" lvl="0" marL="0" rtl="0" algn="l">
              <a:spcBef>
                <a:spcPts val="300"/>
              </a:spcBef>
              <a:spcAft>
                <a:spcPts val="0"/>
              </a:spcAft>
              <a:buClr>
                <a:schemeClr val="dk1"/>
              </a:buClr>
              <a:buSzPts val="1100"/>
              <a:buFont typeface="Arial"/>
              <a:buNone/>
            </a:pPr>
            <a:r>
              <a:rPr lang="de-CH" sz="1600"/>
              <a:t>CDF is given as </a:t>
            </a:r>
            <a:r>
              <a:rPr b="1" lang="de-CH" sz="1600"/>
              <a:t>P(X ≤x) </a:t>
            </a:r>
            <a:r>
              <a:rPr lang="de-CH" sz="1600"/>
              <a:t>where x = {1,2,3,4,5,6}</a:t>
            </a:r>
            <a:endParaRPr sz="1600"/>
          </a:p>
          <a:p>
            <a:pPr indent="0" lvl="0" marL="0" rtl="0" algn="l">
              <a:spcBef>
                <a:spcPts val="300"/>
              </a:spcBef>
              <a:spcAft>
                <a:spcPts val="0"/>
              </a:spcAft>
              <a:buClr>
                <a:schemeClr val="dk1"/>
              </a:buClr>
              <a:buSzPts val="1100"/>
              <a:buFont typeface="Arial"/>
              <a:buNone/>
            </a:pPr>
            <a:r>
              <a:rPr lang="de-CH" sz="1600"/>
              <a:t>PDF and CDF of a rolling die</a:t>
            </a:r>
            <a:endParaRPr sz="1600"/>
          </a:p>
          <a:p>
            <a:pPr indent="0" lvl="0" marL="0" rtl="0" algn="l">
              <a:spcBef>
                <a:spcPts val="0"/>
              </a:spcBef>
              <a:spcAft>
                <a:spcPts val="1600"/>
              </a:spcAft>
              <a:buNone/>
            </a:pPr>
            <a:r>
              <a:t/>
            </a:r>
            <a:endParaRPr sz="1600"/>
          </a:p>
        </p:txBody>
      </p:sp>
      <p:pic>
        <p:nvPicPr>
          <p:cNvPr id="1234" name="Google Shape;1234;p203"/>
          <p:cNvPicPr preferRelativeResize="0"/>
          <p:nvPr/>
        </p:nvPicPr>
        <p:blipFill>
          <a:blip r:embed="rId3">
            <a:alphaModFix/>
          </a:blip>
          <a:stretch>
            <a:fillRect/>
          </a:stretch>
        </p:blipFill>
        <p:spPr>
          <a:xfrm>
            <a:off x="401850" y="2571750"/>
            <a:ext cx="7894600" cy="1301425"/>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20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sz="3800"/>
              <a:t>Probability distribution of continuous random variables</a:t>
            </a:r>
            <a:endParaRPr sz="4000"/>
          </a:p>
        </p:txBody>
      </p:sp>
      <p:sp>
        <p:nvSpPr>
          <p:cNvPr id="1240" name="Google Shape;1240;p20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Clr>
                <a:schemeClr val="dk1"/>
              </a:buClr>
              <a:buSzPts val="1100"/>
              <a:buFont typeface="Arial"/>
              <a:buNone/>
            </a:pPr>
            <a:r>
              <a:rPr lang="de-CH" sz="1600"/>
              <a:t>The probability distribution for a continuous random variable is defined by the probability density function.</a:t>
            </a:r>
            <a:endParaRPr sz="1600"/>
          </a:p>
          <a:p>
            <a:pPr indent="0" lvl="0" marL="0" rtl="0" algn="l">
              <a:spcBef>
                <a:spcPts val="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Clr>
                <a:schemeClr val="dk1"/>
              </a:buClr>
              <a:buSzPts val="1100"/>
              <a:buFont typeface="Arial"/>
              <a:buNone/>
            </a:pPr>
            <a:r>
              <a:rPr lang="de-CH" sz="1600"/>
              <a:t>Cumulative distribution function is defined in the same manner as discrete random variable.</a:t>
            </a:r>
            <a:endParaRPr sz="1600"/>
          </a:p>
          <a:p>
            <a:pPr indent="0" lvl="0" marL="0" rtl="0" algn="l">
              <a:spcBef>
                <a:spcPts val="0"/>
              </a:spcBef>
              <a:spcAft>
                <a:spcPts val="1600"/>
              </a:spcAft>
              <a:buNone/>
            </a:pPr>
            <a:r>
              <a:t/>
            </a:r>
            <a:endParaRPr sz="1600"/>
          </a:p>
        </p:txBody>
      </p:sp>
      <p:pic>
        <p:nvPicPr>
          <p:cNvPr id="1241" name="Google Shape;1241;p204"/>
          <p:cNvPicPr preferRelativeResize="0"/>
          <p:nvPr/>
        </p:nvPicPr>
        <p:blipFill>
          <a:blip r:embed="rId3">
            <a:alphaModFix/>
          </a:blip>
          <a:stretch>
            <a:fillRect/>
          </a:stretch>
        </p:blipFill>
        <p:spPr>
          <a:xfrm>
            <a:off x="3007200" y="2019450"/>
            <a:ext cx="2739050" cy="633975"/>
          </a:xfrm>
          <a:prstGeom prst="rect">
            <a:avLst/>
          </a:prstGeom>
          <a:noFill/>
          <a:ln>
            <a:noFill/>
          </a:ln>
        </p:spPr>
      </p:pic>
      <p:pic>
        <p:nvPicPr>
          <p:cNvPr id="1242" name="Google Shape;1242;p204"/>
          <p:cNvPicPr preferRelativeResize="0"/>
          <p:nvPr/>
        </p:nvPicPr>
        <p:blipFill>
          <a:blip r:embed="rId4">
            <a:alphaModFix/>
          </a:blip>
          <a:stretch>
            <a:fillRect/>
          </a:stretch>
        </p:blipFill>
        <p:spPr>
          <a:xfrm>
            <a:off x="3005299" y="3292224"/>
            <a:ext cx="2658875" cy="721825"/>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6" name="Shape 1246"/>
        <p:cNvGrpSpPr/>
        <p:nvPr/>
      </p:nvGrpSpPr>
      <p:grpSpPr>
        <a:xfrm>
          <a:off x="0" y="0"/>
          <a:ext cx="0" cy="0"/>
          <a:chOff x="0" y="0"/>
          <a:chExt cx="0" cy="0"/>
        </a:xfrm>
      </p:grpSpPr>
      <p:sp>
        <p:nvSpPr>
          <p:cNvPr id="1247" name="Google Shape;1247;p20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Types of </a:t>
            </a:r>
            <a:r>
              <a:rPr lang="de-CH"/>
              <a:t>probability</a:t>
            </a:r>
            <a:r>
              <a:rPr lang="de-CH"/>
              <a:t> distributions</a:t>
            </a:r>
            <a:endParaRPr/>
          </a:p>
        </p:txBody>
      </p:sp>
      <p:sp>
        <p:nvSpPr>
          <p:cNvPr id="1248" name="Google Shape;1248;p20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de-CH" u="sng"/>
              <a:t>Bernoulli distribution</a:t>
            </a:r>
            <a:endParaRPr b="1" i="1" u="sng"/>
          </a:p>
          <a:p>
            <a:pPr indent="-330200" lvl="0" marL="457200" rtl="0" algn="l">
              <a:spcBef>
                <a:spcPts val="1600"/>
              </a:spcBef>
              <a:spcAft>
                <a:spcPts val="0"/>
              </a:spcAft>
              <a:buSzPts val="1600"/>
              <a:buChar char="●"/>
            </a:pPr>
            <a:r>
              <a:rPr lang="de-CH" sz="1600"/>
              <a:t>A bernoulli distribution has only 2 outcomes; success(1) or failure(0).</a:t>
            </a:r>
            <a:endParaRPr sz="1600"/>
          </a:p>
          <a:p>
            <a:pPr indent="-330200" lvl="0" marL="457200" rtl="0" algn="l">
              <a:spcBef>
                <a:spcPts val="0"/>
              </a:spcBef>
              <a:spcAft>
                <a:spcPts val="0"/>
              </a:spcAft>
              <a:buSzPts val="1600"/>
              <a:buChar char="●"/>
            </a:pPr>
            <a:r>
              <a:rPr lang="de-CH" sz="1600"/>
              <a:t>A random variable X with bernoulli distribution can take only 2 values: </a:t>
            </a:r>
            <a:r>
              <a:rPr i="1" lang="de-CH" sz="1600"/>
              <a:t>p</a:t>
            </a:r>
            <a:r>
              <a:rPr lang="de-CH" sz="1600"/>
              <a:t> (success) and </a:t>
            </a:r>
            <a:r>
              <a:rPr i="1" lang="de-CH" sz="1600"/>
              <a:t>q </a:t>
            </a:r>
            <a:r>
              <a:rPr lang="de-CH" sz="1600"/>
              <a:t>(failure) where</a:t>
            </a:r>
            <a:endParaRPr sz="1600"/>
          </a:p>
          <a:p>
            <a:pPr indent="-330200" lvl="0" marL="457200" rtl="0" algn="l">
              <a:spcBef>
                <a:spcPts val="0"/>
              </a:spcBef>
              <a:spcAft>
                <a:spcPts val="0"/>
              </a:spcAft>
              <a:buSzPts val="1600"/>
              <a:buChar char="●"/>
            </a:pPr>
            <a:r>
              <a:rPr i="1" lang="de-CH" sz="1600"/>
              <a:t>  q = 1-p</a:t>
            </a:r>
            <a:endParaRPr i="1" sz="1600"/>
          </a:p>
          <a:p>
            <a:pPr indent="-330200" lvl="0" marL="457200" rtl="0" algn="l">
              <a:spcBef>
                <a:spcPts val="0"/>
              </a:spcBef>
              <a:spcAft>
                <a:spcPts val="0"/>
              </a:spcAft>
              <a:buSzPts val="1600"/>
              <a:buChar char="●"/>
            </a:pPr>
            <a:r>
              <a:rPr lang="de-CH" sz="1600"/>
              <a:t>The values of p and q need not be the same(i.e., need not be equally likely)</a:t>
            </a:r>
            <a:endParaRPr sz="1600"/>
          </a:p>
          <a:p>
            <a:pPr indent="-330200" lvl="0" marL="457200" rtl="0" algn="l">
              <a:spcBef>
                <a:spcPts val="0"/>
              </a:spcBef>
              <a:spcAft>
                <a:spcPts val="0"/>
              </a:spcAft>
              <a:buSzPts val="1600"/>
              <a:buChar char="●"/>
            </a:pPr>
            <a:r>
              <a:rPr lang="de-CH" sz="1600"/>
              <a:t>The probability mass function is given by</a:t>
            </a:r>
            <a:endParaRPr sz="1600"/>
          </a:p>
          <a:p>
            <a:pPr indent="0" lvl="0" marL="0" rtl="0" algn="l">
              <a:spcBef>
                <a:spcPts val="0"/>
              </a:spcBef>
              <a:spcAft>
                <a:spcPts val="1600"/>
              </a:spcAft>
              <a:buNone/>
            </a:pPr>
            <a:r>
              <a:t/>
            </a:r>
            <a:endParaRPr sz="1600"/>
          </a:p>
        </p:txBody>
      </p:sp>
      <p:pic>
        <p:nvPicPr>
          <p:cNvPr id="1249" name="Google Shape;1249;p205"/>
          <p:cNvPicPr preferRelativeResize="0"/>
          <p:nvPr/>
        </p:nvPicPr>
        <p:blipFill>
          <a:blip r:embed="rId3">
            <a:alphaModFix/>
          </a:blip>
          <a:stretch>
            <a:fillRect/>
          </a:stretch>
        </p:blipFill>
        <p:spPr>
          <a:xfrm>
            <a:off x="2959363" y="3610938"/>
            <a:ext cx="2562225" cy="714375"/>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20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a:t>
            </a:r>
            <a:r>
              <a:rPr lang="de-CH"/>
              <a:t>...</a:t>
            </a:r>
            <a:endParaRPr/>
          </a:p>
        </p:txBody>
      </p:sp>
      <p:sp>
        <p:nvSpPr>
          <p:cNvPr id="1255" name="Google Shape;1255;p20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30200" lvl="0" marL="457200" rtl="0" algn="l">
              <a:spcBef>
                <a:spcPts val="300"/>
              </a:spcBef>
              <a:spcAft>
                <a:spcPts val="0"/>
              </a:spcAft>
              <a:buSzPts val="1600"/>
              <a:buChar char="●"/>
            </a:pPr>
            <a:r>
              <a:rPr lang="de-CH" sz="1600"/>
              <a:t>Expected value (mean) of X is </a:t>
            </a:r>
            <a:r>
              <a:rPr b="1" lang="de-CH" sz="1600"/>
              <a:t>E(X)=(1∗p)+(0∗(1-p))=p</a:t>
            </a:r>
            <a:endParaRPr b="1" sz="1600"/>
          </a:p>
          <a:p>
            <a:pPr indent="-330200" lvl="0" marL="457200" rtl="0" algn="l">
              <a:spcBef>
                <a:spcPts val="0"/>
              </a:spcBef>
              <a:spcAft>
                <a:spcPts val="0"/>
              </a:spcAft>
              <a:buSzPts val="1600"/>
              <a:buChar char="●"/>
            </a:pPr>
            <a:r>
              <a:rPr lang="de-CH" sz="1600"/>
              <a:t>Variance of X is </a:t>
            </a:r>
            <a:r>
              <a:rPr b="1" lang="de-CH" sz="1600"/>
              <a:t>V(X) = E(X</a:t>
            </a:r>
            <a:r>
              <a:rPr b="1" baseline="30000" lang="de-CH" sz="1600"/>
              <a:t>2</a:t>
            </a:r>
            <a:r>
              <a:rPr b="1" lang="de-CH" sz="1600"/>
              <a:t> ) - (E(X))</a:t>
            </a:r>
            <a:r>
              <a:rPr b="1" baseline="30000" lang="de-CH" sz="1600"/>
              <a:t>2 </a:t>
            </a:r>
            <a:r>
              <a:rPr b="1" lang="de-CH" sz="1600"/>
              <a:t>= p - p</a:t>
            </a:r>
            <a:r>
              <a:rPr b="1" baseline="30000" lang="de-CH" sz="1600"/>
              <a:t>2</a:t>
            </a:r>
            <a:r>
              <a:rPr b="1" lang="de-CH" sz="1600"/>
              <a:t> = p(1 - p)</a:t>
            </a:r>
            <a:endParaRPr b="1" sz="1600"/>
          </a:p>
          <a:p>
            <a:pPr indent="-330200" lvl="0" marL="457200" rtl="0" algn="l">
              <a:spcBef>
                <a:spcPts val="0"/>
              </a:spcBef>
              <a:spcAft>
                <a:spcPts val="0"/>
              </a:spcAft>
              <a:buSzPts val="1600"/>
              <a:buChar char="●"/>
            </a:pPr>
            <a:r>
              <a:rPr lang="de-CH" sz="1600"/>
              <a:t>All events that have exactly 2 outcomes can be expected to have a bernoulli distribution.</a:t>
            </a:r>
            <a:endParaRPr sz="1600"/>
          </a:p>
          <a:p>
            <a:pPr indent="0" lvl="0" marL="0" rtl="0" algn="l">
              <a:spcBef>
                <a:spcPts val="0"/>
              </a:spcBef>
              <a:spcAft>
                <a:spcPts val="1600"/>
              </a:spcAft>
              <a:buNone/>
            </a:pPr>
            <a:r>
              <a:t/>
            </a:r>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20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a:t>
            </a:r>
            <a:r>
              <a:rPr lang="de-CH"/>
              <a:t>...</a:t>
            </a:r>
            <a:endParaRPr/>
          </a:p>
        </p:txBody>
      </p:sp>
      <p:sp>
        <p:nvSpPr>
          <p:cNvPr id="1261" name="Google Shape;1261;p20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de-CH" u="sng"/>
              <a:t>Uniform</a:t>
            </a:r>
            <a:r>
              <a:rPr b="1" i="1" lang="de-CH" u="sng"/>
              <a:t> distribution (Rectangular distribution)</a:t>
            </a:r>
            <a:endParaRPr b="1" i="1" u="sng"/>
          </a:p>
          <a:p>
            <a:pPr indent="-330200" lvl="0" marL="457200" rtl="0" algn="l">
              <a:spcBef>
                <a:spcPts val="1600"/>
              </a:spcBef>
              <a:spcAft>
                <a:spcPts val="0"/>
              </a:spcAft>
              <a:buSzPts val="1600"/>
              <a:buChar char="●"/>
            </a:pPr>
            <a:r>
              <a:rPr lang="de-CH" sz="1600"/>
              <a:t>All the possible outcomes of a uniform distribution are equally likely.</a:t>
            </a:r>
            <a:endParaRPr sz="1600"/>
          </a:p>
          <a:p>
            <a:pPr indent="-330200" lvl="0" marL="457200" rtl="0" algn="l">
              <a:spcBef>
                <a:spcPts val="0"/>
              </a:spcBef>
              <a:spcAft>
                <a:spcPts val="0"/>
              </a:spcAft>
              <a:buSzPts val="1600"/>
              <a:buChar char="●"/>
            </a:pPr>
            <a:r>
              <a:rPr lang="de-CH" sz="1600"/>
              <a:t>Probability of getting a number from 1 to 6 when rolling a die is a uniform distribution.</a:t>
            </a:r>
            <a:endParaRPr sz="1600"/>
          </a:p>
          <a:p>
            <a:pPr indent="-330200" lvl="0" marL="457200" rtl="0" algn="l">
              <a:spcBef>
                <a:spcPts val="0"/>
              </a:spcBef>
              <a:spcAft>
                <a:spcPts val="0"/>
              </a:spcAft>
              <a:buSzPts val="1600"/>
              <a:buChar char="●"/>
            </a:pPr>
            <a:r>
              <a:rPr lang="de-CH" sz="1600"/>
              <a:t>Its probability mass function is</a:t>
            </a:r>
            <a:endParaRPr sz="1600"/>
          </a:p>
          <a:p>
            <a:pPr indent="0" lvl="0" marL="0" rtl="0" algn="l">
              <a:spcBef>
                <a:spcPts val="0"/>
              </a:spcBef>
              <a:spcAft>
                <a:spcPts val="1600"/>
              </a:spcAft>
              <a:buNone/>
            </a:pPr>
            <a:r>
              <a:t/>
            </a:r>
            <a:endParaRPr/>
          </a:p>
        </p:txBody>
      </p:sp>
      <p:pic>
        <p:nvPicPr>
          <p:cNvPr id="1262" name="Google Shape;1262;p207"/>
          <p:cNvPicPr preferRelativeResize="0"/>
          <p:nvPr/>
        </p:nvPicPr>
        <p:blipFill>
          <a:blip r:embed="rId3">
            <a:alphaModFix/>
          </a:blip>
          <a:stretch>
            <a:fillRect/>
          </a:stretch>
        </p:blipFill>
        <p:spPr>
          <a:xfrm>
            <a:off x="1709500" y="3077308"/>
            <a:ext cx="4130075" cy="422100"/>
          </a:xfrm>
          <a:prstGeom prst="rect">
            <a:avLst/>
          </a:prstGeom>
          <a:noFill/>
          <a:ln>
            <a:noFill/>
          </a:ln>
        </p:spPr>
      </p:pic>
      <p:pic>
        <p:nvPicPr>
          <p:cNvPr id="1263" name="Google Shape;1263;p207"/>
          <p:cNvPicPr preferRelativeResize="0"/>
          <p:nvPr/>
        </p:nvPicPr>
        <p:blipFill>
          <a:blip r:embed="rId4">
            <a:alphaModFix/>
          </a:blip>
          <a:stretch>
            <a:fillRect/>
          </a:stretch>
        </p:blipFill>
        <p:spPr>
          <a:xfrm>
            <a:off x="2104074" y="3667449"/>
            <a:ext cx="3242509" cy="1273425"/>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20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a:t>
            </a:r>
            <a:r>
              <a:rPr lang="de-CH"/>
              <a:t>...</a:t>
            </a:r>
            <a:endParaRPr/>
          </a:p>
        </p:txBody>
      </p:sp>
      <p:sp>
        <p:nvSpPr>
          <p:cNvPr id="1269" name="Google Shape;1269;p20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sz="1600"/>
              <a:t>Mean</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de-CH" sz="1600"/>
              <a:t>Variance</a:t>
            </a:r>
            <a:endParaRPr sz="1600"/>
          </a:p>
          <a:p>
            <a:pPr indent="0" lvl="0" marL="0" rtl="0" algn="l">
              <a:spcBef>
                <a:spcPts val="1600"/>
              </a:spcBef>
              <a:spcAft>
                <a:spcPts val="0"/>
              </a:spcAft>
              <a:buNone/>
            </a:pPr>
            <a:r>
              <a:rPr lang="de-CH" sz="1600"/>
              <a:t> </a:t>
            </a:r>
            <a:endParaRPr sz="1600"/>
          </a:p>
          <a:p>
            <a:pPr indent="-330200" lvl="0" marL="457200" rtl="0" algn="l">
              <a:spcBef>
                <a:spcPts val="1600"/>
              </a:spcBef>
              <a:spcAft>
                <a:spcPts val="0"/>
              </a:spcAft>
              <a:buSzPts val="1600"/>
              <a:buChar char="●"/>
            </a:pPr>
            <a:r>
              <a:rPr lang="de-CH" sz="1600"/>
              <a:t>A standard uniform density has parameters a=0 and b=1. So the PDF is given by</a:t>
            </a:r>
            <a:endParaRPr sz="1600"/>
          </a:p>
          <a:p>
            <a:pPr indent="0" lvl="0" marL="0" rtl="0" algn="l">
              <a:spcBef>
                <a:spcPts val="0"/>
              </a:spcBef>
              <a:spcAft>
                <a:spcPts val="1600"/>
              </a:spcAft>
              <a:buNone/>
            </a:pPr>
            <a:r>
              <a:t/>
            </a:r>
            <a:endParaRPr/>
          </a:p>
        </p:txBody>
      </p:sp>
      <p:pic>
        <p:nvPicPr>
          <p:cNvPr id="1270" name="Google Shape;1270;p208"/>
          <p:cNvPicPr preferRelativeResize="0"/>
          <p:nvPr/>
        </p:nvPicPr>
        <p:blipFill>
          <a:blip r:embed="rId3">
            <a:alphaModFix/>
          </a:blip>
          <a:stretch>
            <a:fillRect/>
          </a:stretch>
        </p:blipFill>
        <p:spPr>
          <a:xfrm>
            <a:off x="956075" y="1597300"/>
            <a:ext cx="1247825" cy="472150"/>
          </a:xfrm>
          <a:prstGeom prst="rect">
            <a:avLst/>
          </a:prstGeom>
          <a:noFill/>
          <a:ln>
            <a:noFill/>
          </a:ln>
        </p:spPr>
      </p:pic>
      <p:pic>
        <p:nvPicPr>
          <p:cNvPr id="1271" name="Google Shape;1271;p208"/>
          <p:cNvPicPr preferRelativeResize="0"/>
          <p:nvPr/>
        </p:nvPicPr>
        <p:blipFill>
          <a:blip r:embed="rId4">
            <a:alphaModFix/>
          </a:blip>
          <a:stretch>
            <a:fillRect/>
          </a:stretch>
        </p:blipFill>
        <p:spPr>
          <a:xfrm>
            <a:off x="905850" y="2620425"/>
            <a:ext cx="1515200" cy="528550"/>
          </a:xfrm>
          <a:prstGeom prst="rect">
            <a:avLst/>
          </a:prstGeom>
          <a:noFill/>
          <a:ln>
            <a:noFill/>
          </a:ln>
        </p:spPr>
      </p:pic>
      <p:pic>
        <p:nvPicPr>
          <p:cNvPr id="1272" name="Google Shape;1272;p208"/>
          <p:cNvPicPr preferRelativeResize="0"/>
          <p:nvPr/>
        </p:nvPicPr>
        <p:blipFill>
          <a:blip r:embed="rId5">
            <a:alphaModFix/>
          </a:blip>
          <a:stretch>
            <a:fillRect/>
          </a:stretch>
        </p:blipFill>
        <p:spPr>
          <a:xfrm>
            <a:off x="2849675" y="3733038"/>
            <a:ext cx="3143250" cy="771525"/>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20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a:t>
            </a:r>
            <a:r>
              <a:rPr lang="de-CH"/>
              <a:t>...</a:t>
            </a:r>
            <a:endParaRPr/>
          </a:p>
        </p:txBody>
      </p:sp>
      <p:sp>
        <p:nvSpPr>
          <p:cNvPr id="1278" name="Google Shape;1278;p209"/>
          <p:cNvSpPr txBox="1"/>
          <p:nvPr>
            <p:ph idx="1" type="body"/>
          </p:nvPr>
        </p:nvSpPr>
        <p:spPr>
          <a:xfrm>
            <a:off x="311700" y="125537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de-CH" u="sng"/>
              <a:t>Geometric distribution</a:t>
            </a:r>
            <a:endParaRPr b="1" i="1" u="sng"/>
          </a:p>
          <a:p>
            <a:pPr indent="-330200" lvl="0" marL="457200" rtl="0" algn="l">
              <a:lnSpc>
                <a:spcPct val="115000"/>
              </a:lnSpc>
              <a:spcBef>
                <a:spcPts val="1600"/>
              </a:spcBef>
              <a:spcAft>
                <a:spcPts val="0"/>
              </a:spcAft>
              <a:buSzPts val="1600"/>
              <a:buChar char="●"/>
            </a:pPr>
            <a:r>
              <a:rPr lang="de-CH" sz="1600"/>
              <a:t>It is a type of discrete probability distribution that represents the probability of the number of successive failures before a success is obtained in a Bernoulli trial.</a:t>
            </a:r>
            <a:endParaRPr sz="1600"/>
          </a:p>
          <a:p>
            <a:pPr indent="-330200" lvl="0" marL="457200" rtl="0" algn="l">
              <a:lnSpc>
                <a:spcPct val="115000"/>
              </a:lnSpc>
              <a:spcBef>
                <a:spcPts val="0"/>
              </a:spcBef>
              <a:spcAft>
                <a:spcPts val="0"/>
              </a:spcAft>
              <a:buSzPts val="1600"/>
              <a:buChar char="●"/>
            </a:pPr>
            <a:r>
              <a:rPr lang="de-CH" sz="1600"/>
              <a:t>In other words, in a geometric distribution, a Bernoulli trial is repeated until a success is obtained and then stopped.</a:t>
            </a:r>
            <a:endParaRPr sz="1600"/>
          </a:p>
          <a:p>
            <a:pPr indent="-330200" lvl="0" marL="457200" rtl="0" algn="l">
              <a:lnSpc>
                <a:spcPct val="115000"/>
              </a:lnSpc>
              <a:spcBef>
                <a:spcPts val="0"/>
              </a:spcBef>
              <a:spcAft>
                <a:spcPts val="0"/>
              </a:spcAft>
              <a:buSzPts val="1600"/>
              <a:buChar char="●"/>
            </a:pPr>
            <a:r>
              <a:rPr lang="de-CH" sz="1600"/>
              <a:t>It is based on 3 important assumptions:</a:t>
            </a:r>
            <a:endParaRPr sz="1600"/>
          </a:p>
          <a:p>
            <a:pPr indent="0" lvl="0" marL="457200" rtl="0" algn="l">
              <a:lnSpc>
                <a:spcPct val="115000"/>
              </a:lnSpc>
              <a:spcBef>
                <a:spcPts val="300"/>
              </a:spcBef>
              <a:spcAft>
                <a:spcPts val="0"/>
              </a:spcAft>
              <a:buClr>
                <a:schemeClr val="dk1"/>
              </a:buClr>
              <a:buSzPts val="1100"/>
              <a:buFont typeface="Arial"/>
              <a:buNone/>
            </a:pPr>
            <a:r>
              <a:rPr lang="de-CH" sz="1600">
                <a:solidFill>
                  <a:srgbClr val="438086"/>
                </a:solidFill>
              </a:rPr>
              <a:t>▫The trials being conducted are independent</a:t>
            </a:r>
            <a:endParaRPr sz="1600">
              <a:solidFill>
                <a:srgbClr val="438086"/>
              </a:solidFill>
            </a:endParaRPr>
          </a:p>
          <a:p>
            <a:pPr indent="0" lvl="0" marL="457200" rtl="0" algn="l">
              <a:lnSpc>
                <a:spcPct val="115000"/>
              </a:lnSpc>
              <a:spcBef>
                <a:spcPts val="300"/>
              </a:spcBef>
              <a:spcAft>
                <a:spcPts val="0"/>
              </a:spcAft>
              <a:buClr>
                <a:schemeClr val="dk1"/>
              </a:buClr>
              <a:buSzPts val="1100"/>
              <a:buFont typeface="Arial"/>
              <a:buNone/>
            </a:pPr>
            <a:r>
              <a:rPr lang="de-CH" sz="1600">
                <a:solidFill>
                  <a:srgbClr val="438086"/>
                </a:solidFill>
              </a:rPr>
              <a:t>▫There can only be 2 outcomes; success or failure.</a:t>
            </a:r>
            <a:endParaRPr sz="1600">
              <a:solidFill>
                <a:srgbClr val="438086"/>
              </a:solidFill>
            </a:endParaRPr>
          </a:p>
          <a:p>
            <a:pPr indent="0" lvl="0" marL="457200" rtl="0" algn="l">
              <a:lnSpc>
                <a:spcPct val="115000"/>
              </a:lnSpc>
              <a:spcBef>
                <a:spcPts val="300"/>
              </a:spcBef>
              <a:spcAft>
                <a:spcPts val="0"/>
              </a:spcAft>
              <a:buClr>
                <a:schemeClr val="dk1"/>
              </a:buClr>
              <a:buSzPts val="1100"/>
              <a:buFont typeface="Arial"/>
              <a:buNone/>
            </a:pPr>
            <a:r>
              <a:rPr lang="de-CH" sz="1600">
                <a:solidFill>
                  <a:srgbClr val="438086"/>
                </a:solidFill>
              </a:rPr>
              <a:t>▫The success probability is same for each trial.</a:t>
            </a:r>
            <a:endParaRPr sz="1600">
              <a:solidFill>
                <a:srgbClr val="438086"/>
              </a:solidFill>
            </a:endParaRPr>
          </a:p>
          <a:p>
            <a:pPr indent="-330200" lvl="0" marL="457200" rtl="0" algn="l">
              <a:lnSpc>
                <a:spcPct val="150000"/>
              </a:lnSpc>
              <a:spcBef>
                <a:spcPts val="300"/>
              </a:spcBef>
              <a:spcAft>
                <a:spcPts val="0"/>
              </a:spcAft>
              <a:buSzPts val="1600"/>
              <a:buChar char="●"/>
            </a:pPr>
            <a:r>
              <a:rPr lang="de-CH" sz="1600"/>
              <a:t>A geometric distribution can have an indefinite number of trials until the first success is obtained.</a:t>
            </a:r>
            <a:endParaRPr sz="1600"/>
          </a:p>
          <a:p>
            <a:pPr indent="0" lvl="0" marL="0" rtl="0" algn="l">
              <a:spcBef>
                <a:spcPts val="0"/>
              </a:spcBef>
              <a:spcAft>
                <a:spcPts val="1600"/>
              </a:spcAft>
              <a:buNone/>
            </a:pPr>
            <a:r>
              <a:t/>
            </a:r>
            <a:endParaRPr sz="1600"/>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sp>
        <p:nvSpPr>
          <p:cNvPr id="1283" name="Google Shape;1283;p21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a:t>
            </a:r>
            <a:r>
              <a:rPr lang="de-CH"/>
              <a:t>...</a:t>
            </a:r>
            <a:endParaRPr/>
          </a:p>
        </p:txBody>
      </p:sp>
      <p:sp>
        <p:nvSpPr>
          <p:cNvPr id="1284" name="Google Shape;1284;p21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30200" lvl="0" marL="457200" rtl="0" algn="l">
              <a:spcBef>
                <a:spcPts val="300"/>
              </a:spcBef>
              <a:spcAft>
                <a:spcPts val="0"/>
              </a:spcAft>
              <a:buSzPts val="1600"/>
              <a:buChar char="●"/>
            </a:pPr>
            <a:r>
              <a:rPr lang="de-CH" sz="1600"/>
              <a:t>Example:</a:t>
            </a:r>
            <a:endParaRPr sz="1600"/>
          </a:p>
          <a:p>
            <a:pPr indent="0" lvl="0" marL="114300" rtl="0" algn="l">
              <a:spcBef>
                <a:spcPts val="300"/>
              </a:spcBef>
              <a:spcAft>
                <a:spcPts val="0"/>
              </a:spcAft>
              <a:buClr>
                <a:schemeClr val="dk1"/>
              </a:buClr>
              <a:buSzPts val="1100"/>
              <a:buFont typeface="Arial"/>
              <a:buNone/>
            </a:pPr>
            <a:r>
              <a:rPr lang="de-CH" sz="1600"/>
              <a:t>A die repeatedly rolled until a 3 is obtained.</a:t>
            </a:r>
            <a:endParaRPr sz="1600"/>
          </a:p>
          <a:p>
            <a:pPr indent="0" lvl="0" marL="114300" rtl="0" algn="l">
              <a:spcBef>
                <a:spcPts val="300"/>
              </a:spcBef>
              <a:spcAft>
                <a:spcPts val="0"/>
              </a:spcAft>
              <a:buNone/>
            </a:pPr>
            <a:r>
              <a:rPr lang="de-CH" sz="1600"/>
              <a:t>Here p=1/6 and the random variable X can take any value from 1 to 6 until the first success is obtained.</a:t>
            </a:r>
            <a:endParaRPr sz="1600"/>
          </a:p>
          <a:p>
            <a:pPr indent="-330200" lvl="0" marL="457200" rtl="0" algn="l">
              <a:spcBef>
                <a:spcPts val="300"/>
              </a:spcBef>
              <a:spcAft>
                <a:spcPts val="0"/>
              </a:spcAft>
              <a:buSzPts val="1600"/>
              <a:buChar char="●"/>
            </a:pPr>
            <a:r>
              <a:rPr lang="de-CH" sz="1600"/>
              <a:t>PMF:  P(X = x) = (1 - p)</a:t>
            </a:r>
            <a:r>
              <a:rPr baseline="30000" lang="de-CH" sz="1600"/>
              <a:t>(x - 1)</a:t>
            </a:r>
            <a:r>
              <a:rPr lang="de-CH" sz="1600"/>
              <a:t> p where 0 &lt; p ≤ 1</a:t>
            </a:r>
            <a:endParaRPr sz="1600"/>
          </a:p>
          <a:p>
            <a:pPr indent="-330200" lvl="0" marL="457200" rtl="0" algn="l">
              <a:spcBef>
                <a:spcPts val="0"/>
              </a:spcBef>
              <a:spcAft>
                <a:spcPts val="0"/>
              </a:spcAft>
              <a:buSzPts val="1600"/>
              <a:buChar char="●"/>
            </a:pPr>
            <a:r>
              <a:rPr lang="de-CH" sz="1600"/>
              <a:t>CDF: P(X ≤ x)=1 - (1 - p)</a:t>
            </a:r>
            <a:r>
              <a:rPr baseline="30000" lang="de-CH" sz="1600"/>
              <a:t>x</a:t>
            </a:r>
            <a:endParaRPr baseline="30000" sz="1600"/>
          </a:p>
          <a:p>
            <a:pPr indent="-330200" lvl="0" marL="457200" rtl="0" algn="l">
              <a:spcBef>
                <a:spcPts val="0"/>
              </a:spcBef>
              <a:spcAft>
                <a:spcPts val="0"/>
              </a:spcAft>
              <a:buSzPts val="1600"/>
              <a:buChar char="●"/>
            </a:pPr>
            <a:r>
              <a:rPr lang="de-CH" sz="1600"/>
              <a:t>Mean,  E(X) = 1/p</a:t>
            </a:r>
            <a:endParaRPr sz="1600"/>
          </a:p>
          <a:p>
            <a:pPr indent="-330200" lvl="0" marL="457200" rtl="0" algn="l">
              <a:spcBef>
                <a:spcPts val="0"/>
              </a:spcBef>
              <a:spcAft>
                <a:spcPts val="0"/>
              </a:spcAft>
              <a:buSzPts val="1600"/>
              <a:buChar char="●"/>
            </a:pPr>
            <a:r>
              <a:rPr lang="de-CH" sz="1600"/>
              <a:t>Variance, V(X) = (1 - p)/p</a:t>
            </a:r>
            <a:r>
              <a:rPr baseline="30000" lang="de-CH" sz="1600"/>
              <a:t>2</a:t>
            </a:r>
            <a:endParaRPr baseline="30000" sz="1200"/>
          </a:p>
          <a:p>
            <a:pPr indent="0" lvl="0" marL="0" rtl="0" algn="l">
              <a:spcBef>
                <a:spcPts val="0"/>
              </a:spcBef>
              <a:spcAft>
                <a:spcPts val="1600"/>
              </a:spcAft>
              <a:buNone/>
            </a:pPr>
            <a:r>
              <a:t/>
            </a:r>
            <a:endParaRPr sz="1600"/>
          </a:p>
        </p:txBody>
      </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21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a:t>
            </a:r>
            <a:r>
              <a:rPr lang="de-CH"/>
              <a:t>...</a:t>
            </a:r>
            <a:endParaRPr/>
          </a:p>
        </p:txBody>
      </p:sp>
      <p:sp>
        <p:nvSpPr>
          <p:cNvPr id="1290" name="Google Shape;1290;p21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de-CH" u="sng"/>
              <a:t>Binomial distribution</a:t>
            </a:r>
            <a:endParaRPr b="1" i="1" u="sng"/>
          </a:p>
          <a:p>
            <a:pPr indent="-330200" lvl="0" marL="457200" rtl="0" algn="l">
              <a:lnSpc>
                <a:spcPct val="115000"/>
              </a:lnSpc>
              <a:spcBef>
                <a:spcPts val="1600"/>
              </a:spcBef>
              <a:spcAft>
                <a:spcPts val="0"/>
              </a:spcAft>
              <a:buSzPts val="1600"/>
              <a:buChar char="●"/>
            </a:pPr>
            <a:r>
              <a:rPr lang="de-CH" sz="1600"/>
              <a:t>A distribution with only 2 possible outcomes: success or failure where the probability of success or failure is same for all trials is a binomial distribution.</a:t>
            </a:r>
            <a:endParaRPr sz="1600"/>
          </a:p>
          <a:p>
            <a:pPr indent="-330200" lvl="0" marL="457200" rtl="0" algn="l">
              <a:lnSpc>
                <a:spcPct val="115000"/>
              </a:lnSpc>
              <a:spcBef>
                <a:spcPts val="0"/>
              </a:spcBef>
              <a:spcAft>
                <a:spcPts val="0"/>
              </a:spcAft>
              <a:buSzPts val="1600"/>
              <a:buChar char="●"/>
            </a:pPr>
            <a:r>
              <a:rPr lang="de-CH" sz="1600"/>
              <a:t>The outcomes need not be equally likely.</a:t>
            </a:r>
            <a:endParaRPr sz="1600"/>
          </a:p>
          <a:p>
            <a:pPr indent="-330200" lvl="0" marL="457200" rtl="0" algn="l">
              <a:lnSpc>
                <a:spcPct val="115000"/>
              </a:lnSpc>
              <a:spcBef>
                <a:spcPts val="0"/>
              </a:spcBef>
              <a:spcAft>
                <a:spcPts val="0"/>
              </a:spcAft>
              <a:buSzPts val="1600"/>
              <a:buChar char="●"/>
            </a:pPr>
            <a:r>
              <a:rPr lang="de-CH" sz="1600"/>
              <a:t>Consider a fight between you and wrestling champion; probability of you winning can be 0.2 and probability of losing will be 1-0.2=0.8.</a:t>
            </a:r>
            <a:endParaRPr sz="1600"/>
          </a:p>
          <a:p>
            <a:pPr indent="-330200" lvl="0" marL="457200" rtl="0" algn="l">
              <a:lnSpc>
                <a:spcPct val="115000"/>
              </a:lnSpc>
              <a:spcBef>
                <a:spcPts val="0"/>
              </a:spcBef>
              <a:spcAft>
                <a:spcPts val="0"/>
              </a:spcAft>
              <a:buSzPts val="1600"/>
              <a:buChar char="●"/>
            </a:pPr>
            <a:r>
              <a:rPr lang="de-CH" sz="1600"/>
              <a:t>The parameters of a binomial distribution are n and p; n is the total number of trials and p is the probability of success in each trial.</a:t>
            </a:r>
            <a:endParaRPr sz="1600"/>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WHAT IS DATA??</a:t>
            </a:r>
            <a:endParaRPr/>
          </a:p>
        </p:txBody>
      </p:sp>
      <p:sp>
        <p:nvSpPr>
          <p:cNvPr id="70" name="Google Shape;70;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Data is just a collection of facts..</a:t>
            </a:r>
            <a:endParaRPr/>
          </a:p>
          <a:p>
            <a:pPr indent="0" lvl="0" marL="0" rtl="0" algn="l">
              <a:spcBef>
                <a:spcPts val="1600"/>
              </a:spcBef>
              <a:spcAft>
                <a:spcPts val="1600"/>
              </a:spcAft>
              <a:buNone/>
            </a:pPr>
            <a:r>
              <a:rPr lang="de-CH"/>
              <a:t>Eg:  100, ’ADWAITH’ ,   (a+b)^2=a^2+2ab+b^2</a:t>
            </a:r>
            <a:endParaRPr/>
          </a:p>
        </p:txBody>
      </p:sp>
      <p:pic>
        <p:nvPicPr>
          <p:cNvPr id="71" name="Google Shape;71;p14"/>
          <p:cNvPicPr preferRelativeResize="0"/>
          <p:nvPr/>
        </p:nvPicPr>
        <p:blipFill>
          <a:blip r:embed="rId3">
            <a:alphaModFix/>
          </a:blip>
          <a:stretch>
            <a:fillRect/>
          </a:stretch>
        </p:blipFill>
        <p:spPr>
          <a:xfrm>
            <a:off x="2299625" y="2121400"/>
            <a:ext cx="4467975" cy="2607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Numpy Array..</a:t>
            </a:r>
            <a:endParaRPr/>
          </a:p>
        </p:txBody>
      </p:sp>
      <p:sp>
        <p:nvSpPr>
          <p:cNvPr id="182" name="Google Shape;182;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Numpy </a:t>
            </a:r>
            <a:r>
              <a:rPr lang="de-CH"/>
              <a:t>arrays</a:t>
            </a:r>
            <a:r>
              <a:rPr lang="de-CH"/>
              <a:t> are basically  python list with some additional feature.</a:t>
            </a:r>
            <a:endParaRPr/>
          </a:p>
          <a:p>
            <a:pPr indent="-342900" lvl="0" marL="457200" rtl="0" algn="l">
              <a:spcBef>
                <a:spcPts val="0"/>
              </a:spcBef>
              <a:spcAft>
                <a:spcPts val="0"/>
              </a:spcAft>
              <a:buSzPts val="1800"/>
              <a:buChar char="●"/>
            </a:pPr>
            <a:r>
              <a:rPr lang="de-CH"/>
              <a:t>Numpy arrays support 1D,2D,3D …..nD arrays</a:t>
            </a:r>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21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a:t>
            </a:r>
            <a:r>
              <a:rPr lang="de-CH"/>
              <a:t>...</a:t>
            </a:r>
            <a:endParaRPr/>
          </a:p>
        </p:txBody>
      </p:sp>
      <p:sp>
        <p:nvSpPr>
          <p:cNvPr id="1296" name="Google Shape;1296;p21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300"/>
              </a:spcBef>
              <a:spcAft>
                <a:spcPts val="0"/>
              </a:spcAft>
              <a:buSzPts val="1600"/>
              <a:buChar char="●"/>
            </a:pPr>
            <a:r>
              <a:rPr lang="de-CH" sz="1600"/>
              <a:t>Properties of a binomial distribution:</a:t>
            </a:r>
            <a:endParaRPr sz="1600"/>
          </a:p>
          <a:p>
            <a:pPr indent="0" lvl="0" marL="457200" rtl="0" algn="l">
              <a:lnSpc>
                <a:spcPct val="115000"/>
              </a:lnSpc>
              <a:spcBef>
                <a:spcPts val="300"/>
              </a:spcBef>
              <a:spcAft>
                <a:spcPts val="0"/>
              </a:spcAft>
              <a:buClr>
                <a:schemeClr val="dk1"/>
              </a:buClr>
              <a:buSzPts val="1100"/>
              <a:buFont typeface="Arial"/>
              <a:buNone/>
            </a:pPr>
            <a:r>
              <a:rPr lang="de-CH" sz="1600">
                <a:solidFill>
                  <a:srgbClr val="438086"/>
                </a:solidFill>
              </a:rPr>
              <a:t>▫Each trial is independent</a:t>
            </a:r>
            <a:endParaRPr sz="1600">
              <a:solidFill>
                <a:srgbClr val="438086"/>
              </a:solidFill>
            </a:endParaRPr>
          </a:p>
          <a:p>
            <a:pPr indent="0" lvl="0" marL="457200" rtl="0" algn="l">
              <a:lnSpc>
                <a:spcPct val="115000"/>
              </a:lnSpc>
              <a:spcBef>
                <a:spcPts val="300"/>
              </a:spcBef>
              <a:spcAft>
                <a:spcPts val="0"/>
              </a:spcAft>
              <a:buClr>
                <a:schemeClr val="dk1"/>
              </a:buClr>
              <a:buSzPts val="1100"/>
              <a:buFont typeface="Arial"/>
              <a:buNone/>
            </a:pPr>
            <a:r>
              <a:rPr lang="de-CH" sz="1600">
                <a:solidFill>
                  <a:srgbClr val="438086"/>
                </a:solidFill>
              </a:rPr>
              <a:t>▫Only 2 possible outcomes are there; success or a failure</a:t>
            </a:r>
            <a:endParaRPr sz="1600">
              <a:solidFill>
                <a:srgbClr val="438086"/>
              </a:solidFill>
            </a:endParaRPr>
          </a:p>
          <a:p>
            <a:pPr indent="0" lvl="0" marL="457200" rtl="0" algn="l">
              <a:lnSpc>
                <a:spcPct val="115000"/>
              </a:lnSpc>
              <a:spcBef>
                <a:spcPts val="300"/>
              </a:spcBef>
              <a:spcAft>
                <a:spcPts val="0"/>
              </a:spcAft>
              <a:buClr>
                <a:schemeClr val="dk1"/>
              </a:buClr>
              <a:buSzPts val="1100"/>
              <a:buFont typeface="Arial"/>
              <a:buNone/>
            </a:pPr>
            <a:r>
              <a:rPr lang="de-CH" sz="1600">
                <a:solidFill>
                  <a:srgbClr val="438086"/>
                </a:solidFill>
              </a:rPr>
              <a:t>▫A total number of n identical trials are conducted.</a:t>
            </a:r>
            <a:endParaRPr sz="1600">
              <a:solidFill>
                <a:srgbClr val="438086"/>
              </a:solidFill>
            </a:endParaRPr>
          </a:p>
          <a:p>
            <a:pPr indent="0" lvl="0" marL="457200" rtl="0" algn="l">
              <a:lnSpc>
                <a:spcPct val="115000"/>
              </a:lnSpc>
              <a:spcBef>
                <a:spcPts val="300"/>
              </a:spcBef>
              <a:spcAft>
                <a:spcPts val="0"/>
              </a:spcAft>
              <a:buClr>
                <a:schemeClr val="dk1"/>
              </a:buClr>
              <a:buSzPts val="1100"/>
              <a:buFont typeface="Arial"/>
              <a:buNone/>
            </a:pPr>
            <a:r>
              <a:rPr lang="de-CH" sz="1600">
                <a:solidFill>
                  <a:srgbClr val="438086"/>
                </a:solidFill>
              </a:rPr>
              <a:t>▫The probability of success and failure is same for all trials.</a:t>
            </a:r>
            <a:endParaRPr sz="1600">
              <a:solidFill>
                <a:srgbClr val="438086"/>
              </a:solidFill>
            </a:endParaRPr>
          </a:p>
          <a:p>
            <a:pPr indent="-330200" lvl="0" marL="457200" rtl="0" algn="l">
              <a:lnSpc>
                <a:spcPct val="115000"/>
              </a:lnSpc>
              <a:spcBef>
                <a:spcPts val="300"/>
              </a:spcBef>
              <a:spcAft>
                <a:spcPts val="0"/>
              </a:spcAft>
              <a:buSzPts val="1600"/>
              <a:buChar char="●"/>
            </a:pPr>
            <a:r>
              <a:rPr lang="de-CH" sz="1600"/>
              <a:t>A binomial distribution is given by:</a:t>
            </a:r>
            <a:endParaRPr sz="1600"/>
          </a:p>
          <a:p>
            <a:pPr indent="0" lvl="0" marL="0" rtl="0" algn="l">
              <a:lnSpc>
                <a:spcPct val="115000"/>
              </a:lnSpc>
              <a:spcBef>
                <a:spcPts val="300"/>
              </a:spcBef>
              <a:spcAft>
                <a:spcPts val="0"/>
              </a:spcAft>
              <a:buNone/>
            </a:pPr>
            <a:r>
              <a:t/>
            </a:r>
            <a:endParaRPr sz="1600"/>
          </a:p>
          <a:p>
            <a:pPr indent="0" lvl="0" marL="0" rtl="0" algn="l">
              <a:lnSpc>
                <a:spcPct val="115000"/>
              </a:lnSpc>
              <a:spcBef>
                <a:spcPts val="300"/>
              </a:spcBef>
              <a:spcAft>
                <a:spcPts val="0"/>
              </a:spcAft>
              <a:buNone/>
            </a:pPr>
            <a:r>
              <a:t/>
            </a:r>
            <a:endParaRPr sz="1600"/>
          </a:p>
          <a:p>
            <a:pPr indent="0" lvl="0" marL="0" rtl="0" algn="l">
              <a:lnSpc>
                <a:spcPct val="115000"/>
              </a:lnSpc>
              <a:spcBef>
                <a:spcPts val="300"/>
              </a:spcBef>
              <a:spcAft>
                <a:spcPts val="0"/>
              </a:spcAft>
              <a:buNone/>
            </a:pPr>
            <a:r>
              <a:t/>
            </a:r>
            <a:endParaRPr sz="1600"/>
          </a:p>
          <a:p>
            <a:pPr indent="-330200" lvl="0" marL="457200" rtl="0" algn="l">
              <a:lnSpc>
                <a:spcPct val="150000"/>
              </a:lnSpc>
              <a:spcBef>
                <a:spcPts val="300"/>
              </a:spcBef>
              <a:spcAft>
                <a:spcPts val="0"/>
              </a:spcAft>
              <a:buSzPts val="1600"/>
              <a:buChar char="●"/>
            </a:pPr>
            <a:r>
              <a:rPr lang="de-CH" sz="1600"/>
              <a:t>Mean E(x) = np</a:t>
            </a:r>
            <a:endParaRPr sz="1600"/>
          </a:p>
          <a:p>
            <a:pPr indent="-330200" lvl="0" marL="457200" rtl="0" algn="l">
              <a:lnSpc>
                <a:spcPct val="150000"/>
              </a:lnSpc>
              <a:spcBef>
                <a:spcPts val="0"/>
              </a:spcBef>
              <a:spcAft>
                <a:spcPts val="0"/>
              </a:spcAft>
              <a:buSzPts val="1600"/>
              <a:buChar char="●"/>
            </a:pPr>
            <a:r>
              <a:rPr lang="de-CH" sz="1600"/>
              <a:t>Variance V(x) = npq</a:t>
            </a:r>
            <a:endParaRPr sz="1600"/>
          </a:p>
          <a:p>
            <a:pPr indent="0" lvl="0" marL="0" rtl="0" algn="l">
              <a:lnSpc>
                <a:spcPct val="115000"/>
              </a:lnSpc>
              <a:spcBef>
                <a:spcPts val="300"/>
              </a:spcBef>
              <a:spcAft>
                <a:spcPts val="0"/>
              </a:spcAft>
              <a:buNone/>
            </a:pPr>
            <a:r>
              <a:t/>
            </a:r>
            <a:endParaRPr sz="1600"/>
          </a:p>
          <a:p>
            <a:pPr indent="0" lvl="0" marL="0" rtl="0" algn="l">
              <a:lnSpc>
                <a:spcPct val="115000"/>
              </a:lnSpc>
              <a:spcBef>
                <a:spcPts val="0"/>
              </a:spcBef>
              <a:spcAft>
                <a:spcPts val="1600"/>
              </a:spcAft>
              <a:buNone/>
            </a:pPr>
            <a:r>
              <a:t/>
            </a:r>
            <a:endParaRPr sz="1600"/>
          </a:p>
        </p:txBody>
      </p:sp>
      <p:pic>
        <p:nvPicPr>
          <p:cNvPr id="1297" name="Google Shape;1297;p212"/>
          <p:cNvPicPr preferRelativeResize="0"/>
          <p:nvPr/>
        </p:nvPicPr>
        <p:blipFill>
          <a:blip r:embed="rId3">
            <a:alphaModFix/>
          </a:blip>
          <a:stretch>
            <a:fillRect/>
          </a:stretch>
        </p:blipFill>
        <p:spPr>
          <a:xfrm>
            <a:off x="2968150" y="3247125"/>
            <a:ext cx="2476725" cy="661475"/>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1" name="Shape 1301"/>
        <p:cNvGrpSpPr/>
        <p:nvPr/>
      </p:nvGrpSpPr>
      <p:grpSpPr>
        <a:xfrm>
          <a:off x="0" y="0"/>
          <a:ext cx="0" cy="0"/>
          <a:chOff x="0" y="0"/>
          <a:chExt cx="0" cy="0"/>
        </a:xfrm>
      </p:grpSpPr>
      <p:sp>
        <p:nvSpPr>
          <p:cNvPr id="1302" name="Google Shape;1302;p21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a:t>
            </a:r>
            <a:r>
              <a:rPr lang="de-CH"/>
              <a:t>...</a:t>
            </a:r>
            <a:endParaRPr/>
          </a:p>
        </p:txBody>
      </p:sp>
      <p:sp>
        <p:nvSpPr>
          <p:cNvPr id="1303" name="Google Shape;1303;p21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de-CH" u="sng"/>
              <a:t>Poisson distribution</a:t>
            </a:r>
            <a:endParaRPr b="1" i="1" u="sng"/>
          </a:p>
          <a:p>
            <a:pPr indent="-330200" lvl="0" marL="457200" rtl="0" algn="l">
              <a:lnSpc>
                <a:spcPct val="115000"/>
              </a:lnSpc>
              <a:spcBef>
                <a:spcPts val="1600"/>
              </a:spcBef>
              <a:spcAft>
                <a:spcPts val="0"/>
              </a:spcAft>
              <a:buSzPts val="1600"/>
              <a:buChar char="●"/>
            </a:pPr>
            <a:r>
              <a:rPr lang="de-CH" sz="1600"/>
              <a:t>When events occur at random points of time and space and the no of occurrences of the event is the only thing that matters, then it follows a poisson distribution.</a:t>
            </a:r>
            <a:endParaRPr sz="1600"/>
          </a:p>
          <a:p>
            <a:pPr indent="-330200" lvl="0" marL="457200" rtl="0" algn="l">
              <a:lnSpc>
                <a:spcPct val="115000"/>
              </a:lnSpc>
              <a:spcBef>
                <a:spcPts val="0"/>
              </a:spcBef>
              <a:spcAft>
                <a:spcPts val="0"/>
              </a:spcAft>
              <a:buSzPts val="1600"/>
              <a:buChar char="●"/>
            </a:pPr>
            <a:r>
              <a:rPr lang="de-CH" sz="1600"/>
              <a:t>Eg: No of customers arriving in a restaurant, no of emergency calls recorded in a hospital in a day, etc.</a:t>
            </a:r>
            <a:endParaRPr sz="1600"/>
          </a:p>
          <a:p>
            <a:pPr indent="-330200" lvl="0" marL="457200" rtl="0" algn="l">
              <a:lnSpc>
                <a:spcPct val="115000"/>
              </a:lnSpc>
              <a:spcBef>
                <a:spcPts val="0"/>
              </a:spcBef>
              <a:spcAft>
                <a:spcPts val="0"/>
              </a:spcAft>
              <a:buSzPts val="1600"/>
              <a:buChar char="●"/>
            </a:pPr>
            <a:r>
              <a:rPr lang="de-CH" sz="1600"/>
              <a:t>A distribution is called poisson when the following are valid:</a:t>
            </a:r>
            <a:endParaRPr sz="1600"/>
          </a:p>
          <a:p>
            <a:pPr indent="0" lvl="0" marL="457200" rtl="0" algn="l">
              <a:lnSpc>
                <a:spcPct val="115000"/>
              </a:lnSpc>
              <a:spcBef>
                <a:spcPts val="300"/>
              </a:spcBef>
              <a:spcAft>
                <a:spcPts val="0"/>
              </a:spcAft>
              <a:buClr>
                <a:schemeClr val="dk1"/>
              </a:buClr>
              <a:buSzPts val="1100"/>
              <a:buFont typeface="Arial"/>
              <a:buNone/>
            </a:pPr>
            <a:r>
              <a:rPr lang="de-CH" sz="1600">
                <a:solidFill>
                  <a:srgbClr val="438086"/>
                </a:solidFill>
              </a:rPr>
              <a:t>▫Any successful event should not influence the outcome of another successful event.</a:t>
            </a:r>
            <a:endParaRPr sz="1600">
              <a:solidFill>
                <a:srgbClr val="438086"/>
              </a:solidFill>
            </a:endParaRPr>
          </a:p>
          <a:p>
            <a:pPr indent="0" lvl="0" marL="457200" rtl="0" algn="l">
              <a:lnSpc>
                <a:spcPct val="115000"/>
              </a:lnSpc>
              <a:spcBef>
                <a:spcPts val="300"/>
              </a:spcBef>
              <a:spcAft>
                <a:spcPts val="0"/>
              </a:spcAft>
              <a:buClr>
                <a:schemeClr val="dk1"/>
              </a:buClr>
              <a:buSzPts val="1100"/>
              <a:buFont typeface="Arial"/>
              <a:buNone/>
            </a:pPr>
            <a:r>
              <a:rPr lang="de-CH" sz="1600">
                <a:solidFill>
                  <a:srgbClr val="438086"/>
                </a:solidFill>
              </a:rPr>
              <a:t>▫</a:t>
            </a:r>
            <a:r>
              <a:rPr lang="de-CH" sz="1600">
                <a:solidFill>
                  <a:srgbClr val="438086"/>
                </a:solidFill>
              </a:rPr>
              <a:t>The probability of success in an interval approaches zero as the interval becomes smaller.</a:t>
            </a:r>
            <a:endParaRPr sz="1600">
              <a:solidFill>
                <a:srgbClr val="438086"/>
              </a:solidFill>
            </a:endParaRPr>
          </a:p>
          <a:p>
            <a:pPr indent="0" lvl="0" marL="457200" rtl="0" algn="l">
              <a:lnSpc>
                <a:spcPct val="115000"/>
              </a:lnSpc>
              <a:spcBef>
                <a:spcPts val="300"/>
              </a:spcBef>
              <a:spcAft>
                <a:spcPts val="0"/>
              </a:spcAft>
              <a:buClr>
                <a:schemeClr val="dk1"/>
              </a:buClr>
              <a:buSzPts val="1100"/>
              <a:buFont typeface="Arial"/>
              <a:buNone/>
            </a:pPr>
            <a:r>
              <a:rPr lang="de-CH" sz="1600">
                <a:solidFill>
                  <a:srgbClr val="438086"/>
                </a:solidFill>
              </a:rPr>
              <a:t>▫2 events cannot happen at the same time.</a:t>
            </a:r>
            <a:endParaRPr sz="1600">
              <a:solidFill>
                <a:srgbClr val="438086"/>
              </a:solidFill>
            </a:endParaRPr>
          </a:p>
          <a:p>
            <a:pPr indent="0" lvl="0" marL="457200" rtl="0" algn="l">
              <a:lnSpc>
                <a:spcPct val="115000"/>
              </a:lnSpc>
              <a:spcBef>
                <a:spcPts val="300"/>
              </a:spcBef>
              <a:spcAft>
                <a:spcPts val="0"/>
              </a:spcAft>
              <a:buClr>
                <a:schemeClr val="dk1"/>
              </a:buClr>
              <a:buSzPts val="1100"/>
              <a:buFont typeface="Arial"/>
              <a:buNone/>
            </a:pPr>
            <a:r>
              <a:t/>
            </a:r>
            <a:endParaRPr sz="1600">
              <a:solidFill>
                <a:srgbClr val="438086"/>
              </a:solidFill>
            </a:endParaRPr>
          </a:p>
          <a:p>
            <a:pPr indent="0" lvl="0" marL="0" rtl="0" algn="l">
              <a:spcBef>
                <a:spcPts val="0"/>
              </a:spcBef>
              <a:spcAft>
                <a:spcPts val="1600"/>
              </a:spcAft>
              <a:buNone/>
            </a:pPr>
            <a:r>
              <a:t/>
            </a:r>
            <a:endParaRPr/>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2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a:t>
            </a:r>
            <a:r>
              <a:rPr lang="de-CH"/>
              <a:t>...</a:t>
            </a:r>
            <a:endParaRPr/>
          </a:p>
        </p:txBody>
      </p:sp>
      <p:sp>
        <p:nvSpPr>
          <p:cNvPr id="1309" name="Google Shape;1309;p2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300"/>
              </a:spcBef>
              <a:spcAft>
                <a:spcPts val="0"/>
              </a:spcAft>
              <a:buSzPts val="1600"/>
              <a:buChar char="●"/>
            </a:pPr>
            <a:r>
              <a:rPr lang="de-CH" sz="1600"/>
              <a:t>PMF of poisson distribution</a:t>
            </a:r>
            <a:endParaRPr sz="1600"/>
          </a:p>
          <a:p>
            <a:pPr indent="0" lvl="0" marL="0" rtl="0" algn="l">
              <a:lnSpc>
                <a:spcPct val="150000"/>
              </a:lnSpc>
              <a:spcBef>
                <a:spcPts val="300"/>
              </a:spcBef>
              <a:spcAft>
                <a:spcPts val="0"/>
              </a:spcAft>
              <a:buNone/>
            </a:pPr>
            <a:r>
              <a:t/>
            </a:r>
            <a:endParaRPr sz="2000">
              <a:latin typeface="Georgia"/>
              <a:ea typeface="Georgia"/>
              <a:cs typeface="Georgia"/>
              <a:sym typeface="Georgia"/>
            </a:endParaRPr>
          </a:p>
          <a:p>
            <a:pPr indent="0" lvl="0" marL="457200" rtl="0" algn="l">
              <a:lnSpc>
                <a:spcPct val="150000"/>
              </a:lnSpc>
              <a:spcBef>
                <a:spcPts val="300"/>
              </a:spcBef>
              <a:spcAft>
                <a:spcPts val="0"/>
              </a:spcAft>
              <a:buNone/>
            </a:pPr>
            <a:r>
              <a:rPr lang="de-CH" sz="1600"/>
              <a:t>where λ is the rate at which an event occurs and X is the number of events in a time interval t.</a:t>
            </a:r>
            <a:endParaRPr sz="1600"/>
          </a:p>
          <a:p>
            <a:pPr indent="-330200" lvl="0" marL="457200" rtl="0" algn="l">
              <a:lnSpc>
                <a:spcPct val="150000"/>
              </a:lnSpc>
              <a:spcBef>
                <a:spcPts val="300"/>
              </a:spcBef>
              <a:spcAft>
                <a:spcPts val="0"/>
              </a:spcAft>
              <a:buSzPts val="1600"/>
              <a:buChar char="●"/>
            </a:pPr>
            <a:r>
              <a:rPr lang="de-CH" sz="1600"/>
              <a:t>Mean E(x) = λ</a:t>
            </a:r>
            <a:endParaRPr sz="1600"/>
          </a:p>
          <a:p>
            <a:pPr indent="-330200" lvl="0" marL="457200" rtl="0" algn="l">
              <a:lnSpc>
                <a:spcPct val="150000"/>
              </a:lnSpc>
              <a:spcBef>
                <a:spcPts val="0"/>
              </a:spcBef>
              <a:spcAft>
                <a:spcPts val="0"/>
              </a:spcAft>
              <a:buSzPts val="1600"/>
              <a:buChar char="●"/>
            </a:pPr>
            <a:r>
              <a:rPr lang="de-CH" sz="1600"/>
              <a:t>Variance V(x) = λ</a:t>
            </a:r>
            <a:endParaRPr sz="1600"/>
          </a:p>
          <a:p>
            <a:pPr indent="0" lvl="0" marL="457200" rtl="0" algn="l">
              <a:lnSpc>
                <a:spcPct val="150000"/>
              </a:lnSpc>
              <a:spcBef>
                <a:spcPts val="300"/>
              </a:spcBef>
              <a:spcAft>
                <a:spcPts val="0"/>
              </a:spcAft>
              <a:buNone/>
            </a:pPr>
            <a:r>
              <a:t/>
            </a:r>
            <a:endParaRPr sz="1600"/>
          </a:p>
          <a:p>
            <a:pPr indent="0" lvl="0" marL="0" rtl="0" algn="l">
              <a:spcBef>
                <a:spcPts val="0"/>
              </a:spcBef>
              <a:spcAft>
                <a:spcPts val="1600"/>
              </a:spcAft>
              <a:buNone/>
            </a:pPr>
            <a:r>
              <a:t/>
            </a:r>
            <a:endParaRPr/>
          </a:p>
        </p:txBody>
      </p:sp>
      <p:pic>
        <p:nvPicPr>
          <p:cNvPr id="1310" name="Google Shape;1310;p214"/>
          <p:cNvPicPr preferRelativeResize="0"/>
          <p:nvPr/>
        </p:nvPicPr>
        <p:blipFill>
          <a:blip r:embed="rId3">
            <a:alphaModFix/>
          </a:blip>
          <a:stretch>
            <a:fillRect/>
          </a:stretch>
        </p:blipFill>
        <p:spPr>
          <a:xfrm>
            <a:off x="2448671" y="1655146"/>
            <a:ext cx="2644600" cy="588425"/>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2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a:t>
            </a:r>
            <a:r>
              <a:rPr lang="de-CH"/>
              <a:t>...</a:t>
            </a:r>
            <a:endParaRPr/>
          </a:p>
        </p:txBody>
      </p:sp>
      <p:sp>
        <p:nvSpPr>
          <p:cNvPr id="1316" name="Google Shape;1316;p2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de-CH" u="sng"/>
              <a:t>Normal distribution</a:t>
            </a:r>
            <a:endParaRPr b="1" i="1" u="sng"/>
          </a:p>
          <a:p>
            <a:pPr indent="-330200" lvl="0" marL="457200" rtl="0" algn="l">
              <a:spcBef>
                <a:spcPts val="1600"/>
              </a:spcBef>
              <a:spcAft>
                <a:spcPts val="0"/>
              </a:spcAft>
              <a:buSzPts val="1600"/>
              <a:buChar char="●"/>
            </a:pPr>
            <a:r>
              <a:rPr lang="de-CH" sz="1600"/>
              <a:t>Any distribution with the following features can be a normal distribution:</a:t>
            </a:r>
            <a:endParaRPr sz="1600"/>
          </a:p>
          <a:p>
            <a:pPr indent="0" lvl="0" marL="457200" rtl="0" algn="l">
              <a:spcBef>
                <a:spcPts val="300"/>
              </a:spcBef>
              <a:spcAft>
                <a:spcPts val="0"/>
              </a:spcAft>
              <a:buClr>
                <a:schemeClr val="dk1"/>
              </a:buClr>
              <a:buSzPts val="1100"/>
              <a:buFont typeface="Arial"/>
              <a:buNone/>
            </a:pPr>
            <a:r>
              <a:rPr lang="de-CH" sz="1600">
                <a:solidFill>
                  <a:srgbClr val="438086"/>
                </a:solidFill>
              </a:rPr>
              <a:t>▫The mean , median and mode of the distribution coincide</a:t>
            </a:r>
            <a:endParaRPr sz="1600">
              <a:solidFill>
                <a:srgbClr val="438086"/>
              </a:solidFill>
            </a:endParaRPr>
          </a:p>
          <a:p>
            <a:pPr indent="0" lvl="0" marL="457200" rtl="0" algn="l">
              <a:spcBef>
                <a:spcPts val="300"/>
              </a:spcBef>
              <a:spcAft>
                <a:spcPts val="0"/>
              </a:spcAft>
              <a:buClr>
                <a:schemeClr val="dk1"/>
              </a:buClr>
              <a:buSzPts val="1100"/>
              <a:buFont typeface="Arial"/>
              <a:buNone/>
            </a:pPr>
            <a:r>
              <a:rPr lang="de-CH" sz="1600">
                <a:solidFill>
                  <a:srgbClr val="438086"/>
                </a:solidFill>
              </a:rPr>
              <a:t>▫A bell-shaped distribution curve symmetrical about the line x = μ.</a:t>
            </a:r>
            <a:endParaRPr sz="1600">
              <a:solidFill>
                <a:srgbClr val="438086"/>
              </a:solidFill>
            </a:endParaRPr>
          </a:p>
          <a:p>
            <a:pPr indent="0" lvl="0" marL="457200" rtl="0" algn="l">
              <a:spcBef>
                <a:spcPts val="300"/>
              </a:spcBef>
              <a:spcAft>
                <a:spcPts val="0"/>
              </a:spcAft>
              <a:buClr>
                <a:schemeClr val="dk1"/>
              </a:buClr>
              <a:buSzPts val="1100"/>
              <a:buFont typeface="Arial"/>
              <a:buNone/>
            </a:pPr>
            <a:r>
              <a:rPr lang="de-CH" sz="1600">
                <a:solidFill>
                  <a:srgbClr val="438086"/>
                </a:solidFill>
              </a:rPr>
              <a:t>▫Total area under the curve =1</a:t>
            </a:r>
            <a:endParaRPr sz="1600">
              <a:solidFill>
                <a:srgbClr val="438086"/>
              </a:solidFill>
            </a:endParaRPr>
          </a:p>
          <a:p>
            <a:pPr indent="0" lvl="0" marL="457200" rtl="0" algn="l">
              <a:spcBef>
                <a:spcPts val="300"/>
              </a:spcBef>
              <a:spcAft>
                <a:spcPts val="0"/>
              </a:spcAft>
              <a:buClr>
                <a:schemeClr val="dk1"/>
              </a:buClr>
              <a:buSzPts val="1100"/>
              <a:buFont typeface="Arial"/>
              <a:buNone/>
            </a:pPr>
            <a:r>
              <a:rPr lang="de-CH" sz="1600">
                <a:solidFill>
                  <a:srgbClr val="438086"/>
                </a:solidFill>
              </a:rPr>
              <a:t>▫Exactly half of the values are to the left of the center and the other half to the right.</a:t>
            </a:r>
            <a:endParaRPr sz="1600">
              <a:solidFill>
                <a:srgbClr val="438086"/>
              </a:solidFill>
            </a:endParaRPr>
          </a:p>
          <a:p>
            <a:pPr indent="0" lvl="0" marL="0" rtl="0" algn="l">
              <a:spcBef>
                <a:spcPts val="0"/>
              </a:spcBef>
              <a:spcAft>
                <a:spcPts val="1600"/>
              </a:spcAft>
              <a:buNone/>
            </a:pPr>
            <a:r>
              <a:t/>
            </a:r>
            <a:endParaRPr/>
          </a:p>
        </p:txBody>
      </p:sp>
      <p:pic>
        <p:nvPicPr>
          <p:cNvPr id="1317" name="Google Shape;1317;p215"/>
          <p:cNvPicPr preferRelativeResize="0"/>
          <p:nvPr/>
        </p:nvPicPr>
        <p:blipFill>
          <a:blip r:embed="rId3">
            <a:alphaModFix/>
          </a:blip>
          <a:stretch>
            <a:fillRect/>
          </a:stretch>
        </p:blipFill>
        <p:spPr>
          <a:xfrm>
            <a:off x="2096850" y="3345275"/>
            <a:ext cx="3172301" cy="1647525"/>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2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a:t>
            </a:r>
            <a:r>
              <a:rPr lang="de-CH"/>
              <a:t>...</a:t>
            </a:r>
            <a:endParaRPr/>
          </a:p>
        </p:txBody>
      </p:sp>
      <p:sp>
        <p:nvSpPr>
          <p:cNvPr id="1323" name="Google Shape;1323;p2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300"/>
              </a:spcBef>
              <a:spcAft>
                <a:spcPts val="0"/>
              </a:spcAft>
              <a:buSzPts val="1600"/>
              <a:buChar char="●"/>
            </a:pPr>
            <a:r>
              <a:rPr lang="de-CH" sz="1600"/>
              <a:t>PDF of normal distribution</a:t>
            </a:r>
            <a:endParaRPr sz="1600"/>
          </a:p>
          <a:p>
            <a:pPr indent="0" lvl="0" marL="0" rtl="0" algn="l">
              <a:lnSpc>
                <a:spcPct val="150000"/>
              </a:lnSpc>
              <a:spcBef>
                <a:spcPts val="300"/>
              </a:spcBef>
              <a:spcAft>
                <a:spcPts val="0"/>
              </a:spcAft>
              <a:buNone/>
            </a:pPr>
            <a:r>
              <a:t/>
            </a:r>
            <a:endParaRPr sz="1600"/>
          </a:p>
          <a:p>
            <a:pPr indent="0" lvl="0" marL="0" rtl="0" algn="l">
              <a:lnSpc>
                <a:spcPct val="150000"/>
              </a:lnSpc>
              <a:spcBef>
                <a:spcPts val="300"/>
              </a:spcBef>
              <a:spcAft>
                <a:spcPts val="0"/>
              </a:spcAft>
              <a:buNone/>
            </a:pPr>
            <a:r>
              <a:t/>
            </a:r>
            <a:endParaRPr sz="1600"/>
          </a:p>
          <a:p>
            <a:pPr indent="-330200" lvl="0" marL="457200" rtl="0" algn="l">
              <a:lnSpc>
                <a:spcPct val="150000"/>
              </a:lnSpc>
              <a:spcBef>
                <a:spcPts val="300"/>
              </a:spcBef>
              <a:spcAft>
                <a:spcPts val="0"/>
              </a:spcAft>
              <a:buSzPts val="1600"/>
              <a:buChar char="●"/>
            </a:pPr>
            <a:r>
              <a:rPr lang="de-CH" sz="1600"/>
              <a:t>Mean E(x) = μ</a:t>
            </a:r>
            <a:endParaRPr sz="1600"/>
          </a:p>
          <a:p>
            <a:pPr indent="-330200" lvl="0" marL="457200" rtl="0" algn="l">
              <a:lnSpc>
                <a:spcPct val="150000"/>
              </a:lnSpc>
              <a:spcBef>
                <a:spcPts val="0"/>
              </a:spcBef>
              <a:spcAft>
                <a:spcPts val="0"/>
              </a:spcAft>
              <a:buSzPts val="1600"/>
              <a:buChar char="●"/>
            </a:pPr>
            <a:r>
              <a:rPr lang="de-CH" sz="1600"/>
              <a:t>Variance V(x) = σ</a:t>
            </a:r>
            <a:r>
              <a:rPr baseline="30000" lang="de-CH" sz="1600"/>
              <a:t>2</a:t>
            </a:r>
            <a:endParaRPr baseline="30000" sz="1600"/>
          </a:p>
          <a:p>
            <a:pPr indent="-330200" lvl="0" marL="457200" rtl="0" algn="l">
              <a:lnSpc>
                <a:spcPct val="150000"/>
              </a:lnSpc>
              <a:spcBef>
                <a:spcPts val="0"/>
              </a:spcBef>
              <a:spcAft>
                <a:spcPts val="0"/>
              </a:spcAft>
              <a:buSzPts val="1600"/>
              <a:buChar char="●"/>
            </a:pPr>
            <a:r>
              <a:rPr lang="de-CH" sz="1600"/>
              <a:t>When mean is 0 and standard deviation is 1, the distribution is called a standard normal distribution. Then the PDF will be</a:t>
            </a:r>
            <a:endParaRPr sz="1600"/>
          </a:p>
          <a:p>
            <a:pPr indent="0" lvl="0" marL="0" rtl="0" algn="l">
              <a:lnSpc>
                <a:spcPct val="150000"/>
              </a:lnSpc>
              <a:spcBef>
                <a:spcPts val="300"/>
              </a:spcBef>
              <a:spcAft>
                <a:spcPts val="0"/>
              </a:spcAft>
              <a:buNone/>
            </a:pPr>
            <a:r>
              <a:t/>
            </a:r>
            <a:endParaRPr sz="1600"/>
          </a:p>
          <a:p>
            <a:pPr indent="0" lvl="0" marL="0" rtl="0" algn="l">
              <a:spcBef>
                <a:spcPts val="0"/>
              </a:spcBef>
              <a:spcAft>
                <a:spcPts val="1600"/>
              </a:spcAft>
              <a:buNone/>
            </a:pPr>
            <a:r>
              <a:t/>
            </a:r>
            <a:endParaRPr sz="1600"/>
          </a:p>
        </p:txBody>
      </p:sp>
      <p:pic>
        <p:nvPicPr>
          <p:cNvPr id="1324" name="Google Shape;1324;p216"/>
          <p:cNvPicPr preferRelativeResize="0"/>
          <p:nvPr/>
        </p:nvPicPr>
        <p:blipFill>
          <a:blip r:embed="rId3">
            <a:alphaModFix/>
          </a:blip>
          <a:stretch>
            <a:fillRect/>
          </a:stretch>
        </p:blipFill>
        <p:spPr>
          <a:xfrm>
            <a:off x="2066925" y="1762122"/>
            <a:ext cx="3659226" cy="591300"/>
          </a:xfrm>
          <a:prstGeom prst="rect">
            <a:avLst/>
          </a:prstGeom>
          <a:noFill/>
          <a:ln>
            <a:noFill/>
          </a:ln>
        </p:spPr>
      </p:pic>
      <p:pic>
        <p:nvPicPr>
          <p:cNvPr id="1325" name="Google Shape;1325;p216"/>
          <p:cNvPicPr preferRelativeResize="0"/>
          <p:nvPr/>
        </p:nvPicPr>
        <p:blipFill>
          <a:blip r:embed="rId4">
            <a:alphaModFix/>
          </a:blip>
          <a:stretch>
            <a:fillRect/>
          </a:stretch>
        </p:blipFill>
        <p:spPr>
          <a:xfrm>
            <a:off x="2194301" y="4066575"/>
            <a:ext cx="3303249" cy="668075"/>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9" name="Shape 1329"/>
        <p:cNvGrpSpPr/>
        <p:nvPr/>
      </p:nvGrpSpPr>
      <p:grpSpPr>
        <a:xfrm>
          <a:off x="0" y="0"/>
          <a:ext cx="0" cy="0"/>
          <a:chOff x="0" y="0"/>
          <a:chExt cx="0" cy="0"/>
        </a:xfrm>
      </p:grpSpPr>
      <p:sp>
        <p:nvSpPr>
          <p:cNvPr id="1330" name="Google Shape;1330;p2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a:t>
            </a:r>
            <a:r>
              <a:rPr lang="de-CH"/>
              <a:t>...</a:t>
            </a:r>
            <a:endParaRPr/>
          </a:p>
        </p:txBody>
      </p:sp>
      <p:sp>
        <p:nvSpPr>
          <p:cNvPr id="1331" name="Google Shape;1331;p2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de-CH" u="sng"/>
              <a:t>Exponential distribution</a:t>
            </a:r>
            <a:endParaRPr b="1" i="1" u="sng"/>
          </a:p>
          <a:p>
            <a:pPr indent="-330200" lvl="0" marL="457200" rtl="0" algn="l">
              <a:spcBef>
                <a:spcPts val="1600"/>
              </a:spcBef>
              <a:spcAft>
                <a:spcPts val="0"/>
              </a:spcAft>
              <a:buSzPts val="1600"/>
              <a:buChar char="●"/>
            </a:pPr>
            <a:r>
              <a:rPr lang="de-CH" sz="1600"/>
              <a:t>It is the probability distribution of the time between the events in a poisson process.</a:t>
            </a:r>
            <a:endParaRPr sz="1600"/>
          </a:p>
          <a:p>
            <a:pPr indent="-330200" lvl="0" marL="457200" rtl="0" algn="l">
              <a:spcBef>
                <a:spcPts val="0"/>
              </a:spcBef>
              <a:spcAft>
                <a:spcPts val="0"/>
              </a:spcAft>
              <a:buSzPts val="1600"/>
              <a:buChar char="●"/>
            </a:pPr>
            <a:r>
              <a:rPr lang="de-CH" sz="1600"/>
              <a:t>The amount of time until the event occurs means during the waiting period, not a single event has happened. This is Poisson (X=0)</a:t>
            </a:r>
            <a:endParaRPr sz="1600"/>
          </a:p>
          <a:p>
            <a:pPr indent="-330200" lvl="0" marL="457200" rtl="0" algn="l">
              <a:spcBef>
                <a:spcPts val="0"/>
              </a:spcBef>
              <a:spcAft>
                <a:spcPts val="0"/>
              </a:spcAft>
              <a:buSzPts val="1600"/>
              <a:buChar char="●"/>
            </a:pPr>
            <a:r>
              <a:rPr lang="de-CH" sz="1600"/>
              <a:t>Eg: Length of time between metro arrivals, interval of time between the calls in a call centre etc.</a:t>
            </a:r>
            <a:endParaRPr sz="1600"/>
          </a:p>
          <a:p>
            <a:pPr indent="0" lvl="0" marL="0" rtl="0" algn="l">
              <a:spcBef>
                <a:spcPts val="0"/>
              </a:spcBef>
              <a:spcAft>
                <a:spcPts val="1600"/>
              </a:spcAft>
              <a:buNone/>
            </a:pPr>
            <a:r>
              <a:t/>
            </a:r>
            <a:endParaRPr/>
          </a:p>
        </p:txBody>
      </p:sp>
      <p:pic>
        <p:nvPicPr>
          <p:cNvPr id="1332" name="Google Shape;1332;p217"/>
          <p:cNvPicPr preferRelativeResize="0"/>
          <p:nvPr/>
        </p:nvPicPr>
        <p:blipFill>
          <a:blip r:embed="rId3">
            <a:alphaModFix/>
          </a:blip>
          <a:stretch>
            <a:fillRect/>
          </a:stretch>
        </p:blipFill>
        <p:spPr>
          <a:xfrm>
            <a:off x="3181275" y="3170125"/>
            <a:ext cx="3569575" cy="1749150"/>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6" name="Shape 1336"/>
        <p:cNvGrpSpPr/>
        <p:nvPr/>
      </p:nvGrpSpPr>
      <p:grpSpPr>
        <a:xfrm>
          <a:off x="0" y="0"/>
          <a:ext cx="0" cy="0"/>
          <a:chOff x="0" y="0"/>
          <a:chExt cx="0" cy="0"/>
        </a:xfrm>
      </p:grpSpPr>
      <p:sp>
        <p:nvSpPr>
          <p:cNvPr id="1337" name="Google Shape;1337;p2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a:t>
            </a:r>
            <a:r>
              <a:rPr lang="de-CH"/>
              <a:t>...</a:t>
            </a:r>
            <a:endParaRPr/>
          </a:p>
        </p:txBody>
      </p:sp>
      <p:sp>
        <p:nvSpPr>
          <p:cNvPr id="1338" name="Google Shape;1338;p2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300"/>
              </a:spcBef>
              <a:spcAft>
                <a:spcPts val="0"/>
              </a:spcAft>
              <a:buSzPts val="1600"/>
              <a:buChar char="●"/>
            </a:pPr>
            <a:r>
              <a:rPr lang="de-CH" sz="1600"/>
              <a:t>PDF of an exponential distribution:</a:t>
            </a:r>
            <a:endParaRPr sz="1600"/>
          </a:p>
          <a:p>
            <a:pPr indent="0" lvl="0" marL="0" rtl="0" algn="l">
              <a:lnSpc>
                <a:spcPct val="150000"/>
              </a:lnSpc>
              <a:spcBef>
                <a:spcPts val="300"/>
              </a:spcBef>
              <a:spcAft>
                <a:spcPts val="0"/>
              </a:spcAft>
              <a:buNone/>
            </a:pPr>
            <a:r>
              <a:t/>
            </a:r>
            <a:endParaRPr sz="1600"/>
          </a:p>
          <a:p>
            <a:pPr indent="0" lvl="0" marL="0" rtl="0" algn="l">
              <a:lnSpc>
                <a:spcPct val="150000"/>
              </a:lnSpc>
              <a:spcBef>
                <a:spcPts val="300"/>
              </a:spcBef>
              <a:spcAft>
                <a:spcPts val="0"/>
              </a:spcAft>
              <a:buNone/>
            </a:pPr>
            <a:r>
              <a:t/>
            </a:r>
            <a:endParaRPr sz="1600"/>
          </a:p>
          <a:p>
            <a:pPr indent="0" lvl="0" marL="0" rtl="0" algn="l">
              <a:lnSpc>
                <a:spcPct val="150000"/>
              </a:lnSpc>
              <a:spcBef>
                <a:spcPts val="300"/>
              </a:spcBef>
              <a:spcAft>
                <a:spcPts val="0"/>
              </a:spcAft>
              <a:buNone/>
            </a:pPr>
            <a:r>
              <a:t/>
            </a:r>
            <a:endParaRPr sz="1600"/>
          </a:p>
          <a:p>
            <a:pPr indent="0" lvl="0" marL="114300" rtl="0" algn="l">
              <a:lnSpc>
                <a:spcPct val="150000"/>
              </a:lnSpc>
              <a:spcBef>
                <a:spcPts val="300"/>
              </a:spcBef>
              <a:spcAft>
                <a:spcPts val="0"/>
              </a:spcAft>
              <a:buClr>
                <a:schemeClr val="dk1"/>
              </a:buClr>
              <a:buSzPts val="1100"/>
              <a:buFont typeface="Arial"/>
              <a:buNone/>
            </a:pPr>
            <a:r>
              <a:rPr lang="de-CH" sz="1600"/>
              <a:t> where λ&gt;0 is called the rate</a:t>
            </a:r>
            <a:endParaRPr sz="1600"/>
          </a:p>
          <a:p>
            <a:pPr indent="-330200" lvl="0" marL="457200" rtl="0" algn="l">
              <a:lnSpc>
                <a:spcPct val="150000"/>
              </a:lnSpc>
              <a:spcBef>
                <a:spcPts val="300"/>
              </a:spcBef>
              <a:spcAft>
                <a:spcPts val="0"/>
              </a:spcAft>
              <a:buSzPts val="1600"/>
              <a:buChar char="●"/>
            </a:pPr>
            <a:r>
              <a:rPr lang="de-CH" sz="1600"/>
              <a:t>Mean E(x) = 1/ λ</a:t>
            </a:r>
            <a:endParaRPr sz="1600"/>
          </a:p>
          <a:p>
            <a:pPr indent="-330200" lvl="0" marL="457200" rtl="0" algn="l">
              <a:lnSpc>
                <a:spcPct val="150000"/>
              </a:lnSpc>
              <a:spcBef>
                <a:spcPts val="0"/>
              </a:spcBef>
              <a:spcAft>
                <a:spcPts val="0"/>
              </a:spcAft>
              <a:buSzPts val="1600"/>
              <a:buChar char="●"/>
            </a:pPr>
            <a:r>
              <a:rPr lang="de-CH" sz="1600"/>
              <a:t>Variance V(x) = 1/λ</a:t>
            </a:r>
            <a:r>
              <a:rPr baseline="30000" lang="de-CH" sz="1600"/>
              <a:t>2 </a:t>
            </a:r>
            <a:endParaRPr baseline="30000" sz="1600"/>
          </a:p>
          <a:p>
            <a:pPr indent="0" lvl="0" marL="0" rtl="0" algn="l">
              <a:spcBef>
                <a:spcPts val="0"/>
              </a:spcBef>
              <a:spcAft>
                <a:spcPts val="1600"/>
              </a:spcAft>
              <a:buNone/>
            </a:pPr>
            <a:r>
              <a:t/>
            </a:r>
            <a:endParaRPr/>
          </a:p>
        </p:txBody>
      </p:sp>
      <p:pic>
        <p:nvPicPr>
          <p:cNvPr id="1339" name="Google Shape;1339;p218"/>
          <p:cNvPicPr preferRelativeResize="0"/>
          <p:nvPr/>
        </p:nvPicPr>
        <p:blipFill>
          <a:blip r:embed="rId3">
            <a:alphaModFix/>
          </a:blip>
          <a:stretch>
            <a:fillRect/>
          </a:stretch>
        </p:blipFill>
        <p:spPr>
          <a:xfrm>
            <a:off x="2922838" y="1666800"/>
            <a:ext cx="2695575" cy="704850"/>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2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Covariance and Correlation</a:t>
            </a:r>
            <a:endParaRPr/>
          </a:p>
        </p:txBody>
      </p:sp>
      <p:grpSp>
        <p:nvGrpSpPr>
          <p:cNvPr id="1345" name="Google Shape;1345;p219"/>
          <p:cNvGrpSpPr/>
          <p:nvPr/>
        </p:nvGrpSpPr>
        <p:grpSpPr>
          <a:xfrm>
            <a:off x="550075" y="1203075"/>
            <a:ext cx="7693375" cy="3605450"/>
            <a:chOff x="473875" y="1363800"/>
            <a:chExt cx="7693375" cy="3605450"/>
          </a:xfrm>
        </p:grpSpPr>
        <p:pic>
          <p:nvPicPr>
            <p:cNvPr id="1346" name="Google Shape;1346;p219"/>
            <p:cNvPicPr preferRelativeResize="0"/>
            <p:nvPr/>
          </p:nvPicPr>
          <p:blipFill>
            <a:blip r:embed="rId3">
              <a:alphaModFix/>
            </a:blip>
            <a:stretch>
              <a:fillRect/>
            </a:stretch>
          </p:blipFill>
          <p:spPr>
            <a:xfrm>
              <a:off x="1193225" y="2200200"/>
              <a:ext cx="5929350" cy="2769050"/>
            </a:xfrm>
            <a:prstGeom prst="rect">
              <a:avLst/>
            </a:prstGeom>
            <a:noFill/>
            <a:ln>
              <a:noFill/>
            </a:ln>
          </p:spPr>
        </p:pic>
        <p:pic>
          <p:nvPicPr>
            <p:cNvPr id="1347" name="Google Shape;1347;p219"/>
            <p:cNvPicPr preferRelativeResize="0"/>
            <p:nvPr/>
          </p:nvPicPr>
          <p:blipFill>
            <a:blip r:embed="rId4">
              <a:alphaModFix/>
            </a:blip>
            <a:stretch>
              <a:fillRect/>
            </a:stretch>
          </p:blipFill>
          <p:spPr>
            <a:xfrm>
              <a:off x="473875" y="1363800"/>
              <a:ext cx="3287450" cy="670900"/>
            </a:xfrm>
            <a:prstGeom prst="rect">
              <a:avLst/>
            </a:prstGeom>
            <a:noFill/>
            <a:ln>
              <a:noFill/>
            </a:ln>
          </p:spPr>
        </p:pic>
        <p:pic>
          <p:nvPicPr>
            <p:cNvPr id="1348" name="Google Shape;1348;p219"/>
            <p:cNvPicPr preferRelativeResize="0"/>
            <p:nvPr/>
          </p:nvPicPr>
          <p:blipFill>
            <a:blip r:embed="rId5">
              <a:alphaModFix/>
            </a:blip>
            <a:stretch>
              <a:fillRect/>
            </a:stretch>
          </p:blipFill>
          <p:spPr>
            <a:xfrm>
              <a:off x="5539475" y="1384149"/>
              <a:ext cx="2627775" cy="739850"/>
            </a:xfrm>
            <a:prstGeom prst="rect">
              <a:avLst/>
            </a:prstGeom>
            <a:noFill/>
            <a:ln>
              <a:noFill/>
            </a:ln>
          </p:spPr>
        </p:pic>
      </p:grpSp>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sp>
        <p:nvSpPr>
          <p:cNvPr id="1353" name="Google Shape;1353;p2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Central Limit Theorem (CLT)</a:t>
            </a:r>
            <a:endParaRPr/>
          </a:p>
        </p:txBody>
      </p:sp>
      <p:sp>
        <p:nvSpPr>
          <p:cNvPr id="1354" name="Google Shape;1354;p2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30200" lvl="0" marL="457200" rtl="0" algn="l">
              <a:spcBef>
                <a:spcPts val="300"/>
              </a:spcBef>
              <a:spcAft>
                <a:spcPts val="0"/>
              </a:spcAft>
              <a:buSzPts val="1600"/>
              <a:buChar char="●"/>
            </a:pPr>
            <a:r>
              <a:rPr i="1" lang="de-CH" sz="1600"/>
              <a:t>It states that the distribution of a sample variable approximates a normal distribution (bell curve) as the sample size becomes larger, regardless of the population's actual distribution shape.</a:t>
            </a:r>
            <a:endParaRPr i="1" sz="1600"/>
          </a:p>
          <a:p>
            <a:pPr indent="-330200" lvl="0" marL="457200" rtl="0" algn="l">
              <a:spcBef>
                <a:spcPts val="0"/>
              </a:spcBef>
              <a:spcAft>
                <a:spcPts val="0"/>
              </a:spcAft>
              <a:buSzPts val="1600"/>
              <a:buChar char="●"/>
            </a:pPr>
            <a:r>
              <a:rPr lang="de-CH" sz="1600"/>
              <a:t>Sample sizes equal to or greater than 30 are often considered sufficient for the CLT to hold.</a:t>
            </a:r>
            <a:endParaRPr sz="1600"/>
          </a:p>
          <a:p>
            <a:pPr indent="-330200" lvl="0" marL="457200" rtl="0" algn="l">
              <a:spcBef>
                <a:spcPts val="0"/>
              </a:spcBef>
              <a:spcAft>
                <a:spcPts val="0"/>
              </a:spcAft>
              <a:buSzPts val="1600"/>
              <a:buChar char="●"/>
            </a:pPr>
            <a:r>
              <a:rPr lang="de-CH" sz="1600"/>
              <a:t>The average of the sample means and standard deviations will equal the population mean and standard deviation which helps in accurately predicting the characteristics of populations.</a:t>
            </a:r>
            <a:endParaRPr sz="1600"/>
          </a:p>
          <a:p>
            <a:pPr indent="0" lvl="0" marL="457200" rtl="0" algn="l">
              <a:spcBef>
                <a:spcPts val="0"/>
              </a:spcBef>
              <a:spcAft>
                <a:spcPts val="1600"/>
              </a:spcAft>
              <a:buNone/>
            </a:pPr>
            <a:r>
              <a:t/>
            </a:r>
            <a:endParaRPr sz="1600"/>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8" name="Shape 1358"/>
        <p:cNvGrpSpPr/>
        <p:nvPr/>
      </p:nvGrpSpPr>
      <p:grpSpPr>
        <a:xfrm>
          <a:off x="0" y="0"/>
          <a:ext cx="0" cy="0"/>
          <a:chOff x="0" y="0"/>
          <a:chExt cx="0" cy="0"/>
        </a:xfrm>
      </p:grpSpPr>
      <p:sp>
        <p:nvSpPr>
          <p:cNvPr id="1359" name="Google Shape;1359;p2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Describing Frequencies</a:t>
            </a:r>
            <a:endParaRPr/>
          </a:p>
        </p:txBody>
      </p:sp>
      <p:sp>
        <p:nvSpPr>
          <p:cNvPr id="1360" name="Google Shape;1360;p2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30200" lvl="0" marL="457200" rtl="0" algn="l">
              <a:spcBef>
                <a:spcPts val="300"/>
              </a:spcBef>
              <a:spcAft>
                <a:spcPts val="0"/>
              </a:spcAft>
              <a:buSzPts val="1600"/>
              <a:buChar char="●"/>
            </a:pPr>
            <a:r>
              <a:rPr lang="de-CH" sz="1600"/>
              <a:t>Frequency is the number of times a particular value for a variable has occurred.</a:t>
            </a:r>
            <a:endParaRPr sz="1600"/>
          </a:p>
          <a:p>
            <a:pPr indent="-330200" lvl="0" marL="457200" rtl="0" algn="l">
              <a:spcBef>
                <a:spcPts val="0"/>
              </a:spcBef>
              <a:spcAft>
                <a:spcPts val="0"/>
              </a:spcAft>
              <a:buSzPts val="1600"/>
              <a:buChar char="●"/>
            </a:pPr>
            <a:r>
              <a:rPr lang="de-CH" sz="1600"/>
              <a:t>Measurement of frequencies can be done in different ways.</a:t>
            </a:r>
            <a:endParaRPr sz="1600"/>
          </a:p>
          <a:p>
            <a:pPr indent="-330200" lvl="0" marL="457200" rtl="0" algn="l">
              <a:spcBef>
                <a:spcPts val="0"/>
              </a:spcBef>
              <a:spcAft>
                <a:spcPts val="0"/>
              </a:spcAft>
              <a:buSzPts val="1600"/>
              <a:buChar char="●"/>
            </a:pPr>
            <a:r>
              <a:rPr b="1" lang="de-CH" sz="1600"/>
              <a:t>Absolute frequency</a:t>
            </a:r>
            <a:r>
              <a:rPr lang="de-CH" sz="1600"/>
              <a:t>: It is the number of times a particular value for a variable has occurred. It is the simplest way to represent frequency.</a:t>
            </a:r>
            <a:endParaRPr sz="1600"/>
          </a:p>
          <a:p>
            <a:pPr indent="-330200" lvl="0" marL="457200" rtl="0" algn="l">
              <a:spcBef>
                <a:spcPts val="0"/>
              </a:spcBef>
              <a:spcAft>
                <a:spcPts val="0"/>
              </a:spcAft>
              <a:buSzPts val="1600"/>
              <a:buChar char="●"/>
            </a:pPr>
            <a:r>
              <a:rPr b="1" lang="de-CH" sz="1600"/>
              <a:t>Relative frequency</a:t>
            </a:r>
            <a:r>
              <a:rPr lang="de-CH" sz="1600"/>
              <a:t>: It is the number of times a particular value for a variable has been observed to occur in relation to the total number of values for that variable. It is calculated by dividing the absolute frequency by the total number of values for the variable.</a:t>
            </a:r>
            <a:endParaRPr sz="1600"/>
          </a:p>
          <a:p>
            <a:pPr indent="0" lvl="0" marL="457200" rtl="0" algn="l">
              <a:spcBef>
                <a:spcPts val="0"/>
              </a:spcBef>
              <a:spcAft>
                <a:spcPts val="1600"/>
              </a:spcAft>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How to create Numpy array</a:t>
            </a:r>
            <a:endParaRPr/>
          </a:p>
        </p:txBody>
      </p:sp>
      <p:sp>
        <p:nvSpPr>
          <p:cNvPr id="188" name="Google Shape;188;p33"/>
          <p:cNvSpPr txBox="1"/>
          <p:nvPr>
            <p:ph idx="1" type="body"/>
          </p:nvPr>
        </p:nvSpPr>
        <p:spPr>
          <a:xfrm>
            <a:off x="311700" y="1043700"/>
            <a:ext cx="8520600" cy="435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IMPORT NUMPY MODULE</a:t>
            </a:r>
            <a:br>
              <a:rPr lang="de-CH"/>
            </a:br>
            <a:r>
              <a:rPr lang="de-CH">
                <a:solidFill>
                  <a:srgbClr val="0000FF"/>
                </a:solidFill>
                <a:latin typeface="Spectral"/>
                <a:ea typeface="Spectral"/>
                <a:cs typeface="Spectral"/>
                <a:sym typeface="Spectral"/>
              </a:rPr>
              <a:t>import numpy as np</a:t>
            </a:r>
            <a:endParaRPr>
              <a:solidFill>
                <a:srgbClr val="0000FF"/>
              </a:solidFill>
              <a:latin typeface="Spectral"/>
              <a:ea typeface="Spectral"/>
              <a:cs typeface="Spectral"/>
              <a:sym typeface="Spectral"/>
            </a:endParaRPr>
          </a:p>
          <a:p>
            <a:pPr indent="-342900" lvl="0" marL="457200" rtl="0" algn="l">
              <a:spcBef>
                <a:spcPts val="0"/>
              </a:spcBef>
              <a:spcAft>
                <a:spcPts val="0"/>
              </a:spcAft>
              <a:buSzPts val="1800"/>
              <a:buChar char="●"/>
            </a:pPr>
            <a:r>
              <a:rPr lang="de-CH"/>
              <a:t>CREATE NUMPY  1D ARRAY</a:t>
            </a:r>
            <a:br>
              <a:rPr lang="de-CH"/>
            </a:br>
            <a:r>
              <a:rPr lang="de-CH">
                <a:solidFill>
                  <a:srgbClr val="0000FF"/>
                </a:solidFill>
                <a:latin typeface="Spectral"/>
                <a:ea typeface="Spectral"/>
                <a:cs typeface="Spectral"/>
                <a:sym typeface="Spectral"/>
              </a:rPr>
              <a:t>a=np.array([2,5,6,4])   </a:t>
            </a:r>
            <a:r>
              <a:rPr lang="de-CH">
                <a:solidFill>
                  <a:srgbClr val="434343"/>
                </a:solidFill>
                <a:latin typeface="Spectral"/>
                <a:ea typeface="Spectral"/>
                <a:cs typeface="Spectral"/>
                <a:sym typeface="Spectral"/>
              </a:rPr>
              <a:t>#python list</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b=np.array((1,2,34))    </a:t>
            </a:r>
            <a:r>
              <a:rPr lang="de-CH">
                <a:solidFill>
                  <a:srgbClr val="434343"/>
                </a:solidFill>
                <a:latin typeface="Spectral"/>
                <a:ea typeface="Spectral"/>
                <a:cs typeface="Spectral"/>
                <a:sym typeface="Spectral"/>
              </a:rPr>
              <a:t>#python tuple </a:t>
            </a:r>
            <a:br>
              <a:rPr lang="de-CH">
                <a:solidFill>
                  <a:srgbClr val="434343"/>
                </a:solidFill>
                <a:latin typeface="Spectral"/>
                <a:ea typeface="Spectral"/>
                <a:cs typeface="Spectral"/>
                <a:sym typeface="Spectral"/>
              </a:rPr>
            </a:br>
            <a:r>
              <a:rPr lang="de-CH">
                <a:solidFill>
                  <a:srgbClr val="0000FF"/>
                </a:solidFill>
                <a:latin typeface="Spectral"/>
                <a:ea typeface="Spectral"/>
                <a:cs typeface="Spectral"/>
                <a:sym typeface="Spectral"/>
              </a:rPr>
              <a:t>print(a)</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print(b)</a:t>
            </a:r>
            <a:endParaRPr>
              <a:solidFill>
                <a:srgbClr val="0000FF"/>
              </a:solidFill>
              <a:latin typeface="Spectral"/>
              <a:ea typeface="Spectral"/>
              <a:cs typeface="Spectral"/>
              <a:sym typeface="Spectral"/>
            </a:endParaRPr>
          </a:p>
          <a:p>
            <a:pPr indent="-342900" lvl="0" marL="457200" rtl="0" algn="l">
              <a:lnSpc>
                <a:spcPct val="50000"/>
              </a:lnSpc>
              <a:spcBef>
                <a:spcPts val="0"/>
              </a:spcBef>
              <a:spcAft>
                <a:spcPts val="0"/>
              </a:spcAft>
              <a:buClr>
                <a:srgbClr val="434343"/>
              </a:buClr>
              <a:buSzPts val="1800"/>
              <a:buFont typeface="Spectral"/>
              <a:buChar char="●"/>
            </a:pPr>
            <a:r>
              <a:rPr lang="de-CH">
                <a:solidFill>
                  <a:srgbClr val="434343"/>
                </a:solidFill>
                <a:latin typeface="Spectral"/>
                <a:ea typeface="Spectral"/>
                <a:cs typeface="Spectral"/>
                <a:sym typeface="Spectral"/>
              </a:rPr>
              <a:t>Numpy array is 0 index based</a:t>
            </a:r>
            <a:endParaRPr>
              <a:solidFill>
                <a:srgbClr val="434343"/>
              </a:solidFill>
              <a:latin typeface="Spectral"/>
              <a:ea typeface="Spectral"/>
              <a:cs typeface="Spectral"/>
              <a:sym typeface="Spectral"/>
            </a:endParaRPr>
          </a:p>
          <a:p>
            <a:pPr indent="0" lvl="0" marL="457200" rtl="0" algn="l">
              <a:lnSpc>
                <a:spcPct val="50000"/>
              </a:lnSpc>
              <a:spcBef>
                <a:spcPts val="1600"/>
              </a:spcBef>
              <a:spcAft>
                <a:spcPts val="0"/>
              </a:spcAft>
              <a:buNone/>
            </a:pPr>
            <a:r>
              <a:rPr lang="de-CH">
                <a:solidFill>
                  <a:srgbClr val="0000FF"/>
                </a:solidFill>
                <a:latin typeface="Spectral"/>
                <a:ea typeface="Spectral"/>
                <a:cs typeface="Spectral"/>
                <a:sym typeface="Spectral"/>
              </a:rPr>
              <a:t>print(a[0])</a:t>
            </a:r>
            <a:endParaRPr>
              <a:solidFill>
                <a:srgbClr val="0000FF"/>
              </a:solidFill>
              <a:latin typeface="Spectral"/>
              <a:ea typeface="Spectral"/>
              <a:cs typeface="Spectral"/>
              <a:sym typeface="Spectral"/>
            </a:endParaRPr>
          </a:p>
          <a:p>
            <a:pPr indent="0" lvl="0" marL="457200" rtl="0" algn="l">
              <a:lnSpc>
                <a:spcPct val="50000"/>
              </a:lnSpc>
              <a:spcBef>
                <a:spcPts val="1600"/>
              </a:spcBef>
              <a:spcAft>
                <a:spcPts val="0"/>
              </a:spcAft>
              <a:buNone/>
            </a:pPr>
            <a:r>
              <a:rPr lang="de-CH">
                <a:solidFill>
                  <a:srgbClr val="0000FF"/>
                </a:solidFill>
                <a:latin typeface="Spectral"/>
                <a:ea typeface="Spectral"/>
                <a:cs typeface="Spectral"/>
                <a:sym typeface="Spectral"/>
              </a:rPr>
              <a:t>print(a[0:])</a:t>
            </a:r>
            <a:endParaRPr>
              <a:solidFill>
                <a:srgbClr val="0000FF"/>
              </a:solidFill>
              <a:latin typeface="Spectral"/>
              <a:ea typeface="Spectral"/>
              <a:cs typeface="Spectral"/>
              <a:sym typeface="Spectral"/>
            </a:endParaRPr>
          </a:p>
          <a:p>
            <a:pPr indent="0" lvl="0" marL="457200" rtl="0" algn="l">
              <a:lnSpc>
                <a:spcPct val="50000"/>
              </a:lnSpc>
              <a:spcBef>
                <a:spcPts val="1600"/>
              </a:spcBef>
              <a:spcAft>
                <a:spcPts val="0"/>
              </a:spcAft>
              <a:buNone/>
            </a:pPr>
            <a:r>
              <a:rPr lang="de-CH">
                <a:solidFill>
                  <a:srgbClr val="0000FF"/>
                </a:solidFill>
                <a:latin typeface="Spectral"/>
                <a:ea typeface="Spectral"/>
                <a:cs typeface="Spectral"/>
                <a:sym typeface="Spectral"/>
              </a:rPr>
              <a:t>print(a[:2])</a:t>
            </a:r>
            <a:endParaRPr>
              <a:solidFill>
                <a:srgbClr val="0000FF"/>
              </a:solidFill>
              <a:latin typeface="Spectral"/>
              <a:ea typeface="Spectral"/>
              <a:cs typeface="Spectral"/>
              <a:sym typeface="Spectral"/>
            </a:endParaRPr>
          </a:p>
          <a:p>
            <a:pPr indent="0" lvl="0" marL="457200" rtl="0" algn="l">
              <a:lnSpc>
                <a:spcPct val="50000"/>
              </a:lnSpc>
              <a:spcBef>
                <a:spcPts val="1600"/>
              </a:spcBef>
              <a:spcAft>
                <a:spcPts val="0"/>
              </a:spcAft>
              <a:buNone/>
            </a:pPr>
            <a:r>
              <a:rPr lang="de-CH">
                <a:solidFill>
                  <a:srgbClr val="0000FF"/>
                </a:solidFill>
                <a:latin typeface="Spectral"/>
                <a:ea typeface="Spectral"/>
                <a:cs typeface="Spectral"/>
                <a:sym typeface="Spectral"/>
              </a:rPr>
              <a:t>print(a[1:3])</a:t>
            </a:r>
            <a:endParaRPr>
              <a:solidFill>
                <a:srgbClr val="0000FF"/>
              </a:solidFill>
              <a:latin typeface="Spectral"/>
              <a:ea typeface="Spectral"/>
              <a:cs typeface="Spectral"/>
              <a:sym typeface="Spectral"/>
            </a:endParaRPr>
          </a:p>
          <a:p>
            <a:pPr indent="0" lvl="0" marL="457200" rtl="0" algn="l">
              <a:spcBef>
                <a:spcPts val="1600"/>
              </a:spcBef>
              <a:spcAft>
                <a:spcPts val="1600"/>
              </a:spcAft>
              <a:buNone/>
            </a:pPr>
            <a:r>
              <a:t/>
            </a:r>
            <a:endParaRPr>
              <a:solidFill>
                <a:srgbClr val="0000FF"/>
              </a:solidFill>
              <a:latin typeface="Spectral"/>
              <a:ea typeface="Spectral"/>
              <a:cs typeface="Spectral"/>
              <a:sym typeface="Spectral"/>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p2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a:t>
            </a:r>
            <a:r>
              <a:rPr lang="de-CH"/>
              <a:t>...</a:t>
            </a:r>
            <a:endParaRPr/>
          </a:p>
        </p:txBody>
      </p:sp>
      <p:sp>
        <p:nvSpPr>
          <p:cNvPr id="1366" name="Google Shape;1366;p2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sz="1600"/>
              <a:t>Methods of expressing relative frequency</a:t>
            </a:r>
            <a:endParaRPr sz="1600"/>
          </a:p>
          <a:p>
            <a:pPr indent="-330200" lvl="0" marL="457200" rtl="0" algn="l">
              <a:spcBef>
                <a:spcPts val="1600"/>
              </a:spcBef>
              <a:spcAft>
                <a:spcPts val="0"/>
              </a:spcAft>
              <a:buSzPts val="1600"/>
              <a:buFont typeface="Georgia"/>
              <a:buChar char="★"/>
            </a:pPr>
            <a:r>
              <a:rPr b="1" i="1" lang="de-CH" sz="1600"/>
              <a:t>Ratio </a:t>
            </a:r>
            <a:r>
              <a:rPr lang="de-CH" sz="1600"/>
              <a:t>: It compares the frequency of one value for a variable with another value for the variable.</a:t>
            </a:r>
            <a:endParaRPr sz="1600"/>
          </a:p>
          <a:p>
            <a:pPr indent="0" lvl="0" marL="571500" rtl="0" algn="l">
              <a:spcBef>
                <a:spcPts val="300"/>
              </a:spcBef>
              <a:spcAft>
                <a:spcPts val="0"/>
              </a:spcAft>
              <a:buClr>
                <a:schemeClr val="dk1"/>
              </a:buClr>
              <a:buSzPts val="1100"/>
              <a:buFont typeface="Arial"/>
              <a:buNone/>
            </a:pPr>
            <a:r>
              <a:rPr b="1" lang="de-CH" sz="1600"/>
              <a:t>Eg: </a:t>
            </a:r>
            <a:r>
              <a:rPr lang="de-CH" sz="1600"/>
              <a:t>In a total of 20 coin tosses where there are 12 heads and 8 tails, the ratio of heads to tails is 12:8.</a:t>
            </a:r>
            <a:endParaRPr sz="1600"/>
          </a:p>
          <a:p>
            <a:pPr indent="0" lvl="0" marL="571500" rtl="0" algn="l">
              <a:spcBef>
                <a:spcPts val="300"/>
              </a:spcBef>
              <a:spcAft>
                <a:spcPts val="0"/>
              </a:spcAft>
              <a:buClr>
                <a:schemeClr val="dk1"/>
              </a:buClr>
              <a:buSzPts val="1100"/>
              <a:buFont typeface="Arial"/>
              <a:buNone/>
            </a:pPr>
            <a:r>
              <a:rPr lang="de-CH" sz="1600"/>
              <a:t>Similarly, the ratio of tails to heads is 8:12.</a:t>
            </a:r>
            <a:endParaRPr sz="1600"/>
          </a:p>
          <a:p>
            <a:pPr indent="-330200" lvl="0" marL="457200" rtl="0" algn="l">
              <a:spcBef>
                <a:spcPts val="300"/>
              </a:spcBef>
              <a:spcAft>
                <a:spcPts val="0"/>
              </a:spcAft>
              <a:buSzPts val="1600"/>
              <a:buFont typeface="Georgia"/>
              <a:buChar char="★"/>
            </a:pPr>
            <a:r>
              <a:rPr b="1" i="1" lang="de-CH" sz="1600"/>
              <a:t>Rate: </a:t>
            </a:r>
            <a:r>
              <a:rPr lang="de-CH" sz="1600"/>
              <a:t>It is a measurement of one value for a variable in relation to another measured quantity.</a:t>
            </a:r>
            <a:endParaRPr sz="1600"/>
          </a:p>
          <a:p>
            <a:pPr indent="0" lvl="0" marL="571500" rtl="0" algn="l">
              <a:spcBef>
                <a:spcPts val="300"/>
              </a:spcBef>
              <a:spcAft>
                <a:spcPts val="0"/>
              </a:spcAft>
              <a:buClr>
                <a:schemeClr val="dk1"/>
              </a:buClr>
              <a:buSzPts val="1100"/>
              <a:buFont typeface="Arial"/>
              <a:buNone/>
            </a:pPr>
            <a:r>
              <a:rPr lang="de-CH" sz="1600"/>
              <a:t>Eg: In a total of 20 coin tosses where there are 12 heads and 8 tails, the rate is 12 heads per 20 coin tosses. Similarly, the rate is 8 tails per 20 coin tosses.</a:t>
            </a:r>
            <a:endParaRPr sz="1600"/>
          </a:p>
          <a:p>
            <a:pPr indent="0" lvl="0" marL="457200" rtl="0" algn="l">
              <a:spcBef>
                <a:spcPts val="0"/>
              </a:spcBef>
              <a:spcAft>
                <a:spcPts val="1600"/>
              </a:spcAft>
              <a:buNone/>
            </a:pPr>
            <a:r>
              <a:t/>
            </a:r>
            <a:endParaRPr sz="1600"/>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0" name="Shape 1370"/>
        <p:cNvGrpSpPr/>
        <p:nvPr/>
      </p:nvGrpSpPr>
      <p:grpSpPr>
        <a:xfrm>
          <a:off x="0" y="0"/>
          <a:ext cx="0" cy="0"/>
          <a:chOff x="0" y="0"/>
          <a:chExt cx="0" cy="0"/>
        </a:xfrm>
      </p:grpSpPr>
      <p:sp>
        <p:nvSpPr>
          <p:cNvPr id="1371" name="Google Shape;1371;p2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a:t>
            </a:r>
            <a:r>
              <a:rPr lang="de-CH"/>
              <a:t>...</a:t>
            </a:r>
            <a:endParaRPr/>
          </a:p>
        </p:txBody>
      </p:sp>
      <p:sp>
        <p:nvSpPr>
          <p:cNvPr id="1372" name="Google Shape;1372;p2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30200" lvl="0" marL="457200" rtl="0" algn="l">
              <a:spcBef>
                <a:spcPts val="300"/>
              </a:spcBef>
              <a:spcAft>
                <a:spcPts val="0"/>
              </a:spcAft>
              <a:buSzPts val="1600"/>
              <a:buChar char="★"/>
            </a:pPr>
            <a:r>
              <a:rPr b="1" i="1" lang="de-CH" sz="1600"/>
              <a:t>Proportion: </a:t>
            </a:r>
            <a:r>
              <a:rPr lang="de-CH" sz="1600"/>
              <a:t>It describes the share of one value for a variable in relation to a whole. It is calculated by dividing the number of times a particular value for a variable has been observed, by the total number of values in the population.</a:t>
            </a:r>
            <a:endParaRPr sz="1600"/>
          </a:p>
          <a:p>
            <a:pPr indent="0" lvl="0" marL="571500" rtl="0" algn="l">
              <a:spcBef>
                <a:spcPts val="300"/>
              </a:spcBef>
              <a:spcAft>
                <a:spcPts val="0"/>
              </a:spcAft>
              <a:buClr>
                <a:schemeClr val="dk1"/>
              </a:buClr>
              <a:buSzPts val="1100"/>
              <a:buFont typeface="Arial"/>
              <a:buNone/>
            </a:pPr>
            <a:r>
              <a:rPr b="1" lang="de-CH" sz="1600"/>
              <a:t>Eg: </a:t>
            </a:r>
            <a:r>
              <a:rPr lang="de-CH" sz="1600"/>
              <a:t>in a total of 20 coin tosses where there are 12 heads and 8 tails, the proportion of heads is 0.6 (12 divided by 20).</a:t>
            </a:r>
            <a:endParaRPr sz="1600"/>
          </a:p>
          <a:p>
            <a:pPr indent="0" lvl="0" marL="571500" rtl="0" algn="l">
              <a:spcBef>
                <a:spcPts val="300"/>
              </a:spcBef>
              <a:spcAft>
                <a:spcPts val="0"/>
              </a:spcAft>
              <a:buClr>
                <a:schemeClr val="dk1"/>
              </a:buClr>
              <a:buSzPts val="1100"/>
              <a:buFont typeface="Arial"/>
              <a:buNone/>
            </a:pPr>
            <a:r>
              <a:rPr lang="de-CH" sz="1600"/>
              <a:t>Similarly, the proportion of tails is 0.4 (8 divided by 20).</a:t>
            </a:r>
            <a:endParaRPr sz="1600">
              <a:solidFill>
                <a:srgbClr val="A04DA3"/>
              </a:solidFill>
            </a:endParaRPr>
          </a:p>
          <a:p>
            <a:pPr indent="-330200" lvl="0" marL="457200" rtl="0" algn="l">
              <a:spcBef>
                <a:spcPts val="300"/>
              </a:spcBef>
              <a:spcAft>
                <a:spcPts val="0"/>
              </a:spcAft>
              <a:buSzPts val="1600"/>
              <a:buChar char="★"/>
            </a:pPr>
            <a:r>
              <a:rPr b="1" i="1" lang="de-CH" sz="1600"/>
              <a:t>Percentage</a:t>
            </a:r>
            <a:r>
              <a:rPr lang="de-CH" sz="1600"/>
              <a:t>: It expresses a value for a variable in relation to a whole population as a fraction of one hundred.</a:t>
            </a:r>
            <a:endParaRPr sz="1600"/>
          </a:p>
          <a:p>
            <a:pPr indent="0" lvl="0" marL="571500" rtl="0" algn="l">
              <a:spcBef>
                <a:spcPts val="300"/>
              </a:spcBef>
              <a:spcAft>
                <a:spcPts val="0"/>
              </a:spcAft>
              <a:buClr>
                <a:schemeClr val="dk1"/>
              </a:buClr>
              <a:buSzPts val="1100"/>
              <a:buFont typeface="Arial"/>
              <a:buNone/>
            </a:pPr>
            <a:r>
              <a:rPr b="1" lang="de-CH" sz="1600"/>
              <a:t>Eg</a:t>
            </a:r>
            <a:r>
              <a:rPr lang="de-CH" sz="1600"/>
              <a:t>: In a total of 20 coin tosses where there are 12 heads and 8 tails, the percentage of heads is 60% (12 divided by 20, multiplied by 100). Alternatively, the percentage of tails is 40% (8 divided by 20, multiplied by 100).</a:t>
            </a:r>
            <a:endParaRPr sz="1600"/>
          </a:p>
          <a:p>
            <a:pPr indent="0" lvl="0" marL="457200" rtl="0" algn="l">
              <a:spcBef>
                <a:spcPts val="0"/>
              </a:spcBef>
              <a:spcAft>
                <a:spcPts val="1600"/>
              </a:spcAft>
              <a:buNone/>
            </a:pPr>
            <a:r>
              <a:t/>
            </a:r>
            <a:endParaRPr sz="1600"/>
          </a:p>
        </p:txBody>
      </p:sp>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6" name="Shape 1376"/>
        <p:cNvGrpSpPr/>
        <p:nvPr/>
      </p:nvGrpSpPr>
      <p:grpSpPr>
        <a:xfrm>
          <a:off x="0" y="0"/>
          <a:ext cx="0" cy="0"/>
          <a:chOff x="0" y="0"/>
          <a:chExt cx="0" cy="0"/>
        </a:xfrm>
      </p:grpSpPr>
      <p:sp>
        <p:nvSpPr>
          <p:cNvPr id="1377" name="Google Shape;1377;p2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MEASURE OF ERRORS</a:t>
            </a:r>
            <a:endParaRPr/>
          </a:p>
        </p:txBody>
      </p:sp>
      <p:sp>
        <p:nvSpPr>
          <p:cNvPr id="1378" name="Google Shape;1378;p2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de-CH" u="sng"/>
              <a:t>Absolute (Standard error)</a:t>
            </a:r>
            <a:endParaRPr b="1" i="1" u="sng"/>
          </a:p>
          <a:p>
            <a:pPr indent="0" lvl="0" marL="0" rtl="0" algn="l">
              <a:spcBef>
                <a:spcPts val="1600"/>
              </a:spcBef>
              <a:spcAft>
                <a:spcPts val="0"/>
              </a:spcAft>
              <a:buNone/>
            </a:pPr>
            <a:r>
              <a:rPr lang="de-CH"/>
              <a:t>It is the absolute difference between the measured value and true value of a quantity. </a:t>
            </a:r>
            <a:endParaRPr/>
          </a:p>
          <a:p>
            <a:pPr indent="0" lvl="0" marL="0" rtl="0" algn="l">
              <a:spcBef>
                <a:spcPts val="1600"/>
              </a:spcBef>
              <a:spcAft>
                <a:spcPts val="0"/>
              </a:spcAft>
              <a:buNone/>
            </a:pPr>
            <a:r>
              <a:rPr b="1" i="1" lang="de-CH" u="sng"/>
              <a:t>Random error</a:t>
            </a:r>
            <a:endParaRPr b="1" i="1" u="sng"/>
          </a:p>
          <a:p>
            <a:pPr indent="0" lvl="0" marL="0" rtl="0" algn="l">
              <a:spcBef>
                <a:spcPts val="1600"/>
              </a:spcBef>
              <a:spcAft>
                <a:spcPts val="1600"/>
              </a:spcAft>
              <a:buNone/>
            </a:pPr>
            <a:r>
              <a:rPr lang="de-CH" sz="1600">
                <a:highlight>
                  <a:srgbClr val="FFFFFF"/>
                </a:highlight>
              </a:rPr>
              <a:t>An error is considered random if the value of what is being measured sometimes goes up or sometimes goes down. Eg. Blood pressure of a healthy person may go up and down each time it is measured.</a:t>
            </a:r>
            <a:endParaRPr sz="1600"/>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p2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a:t>
            </a:r>
            <a:r>
              <a:rPr lang="de-CH"/>
              <a:t>...</a:t>
            </a:r>
            <a:endParaRPr/>
          </a:p>
        </p:txBody>
      </p:sp>
      <p:sp>
        <p:nvSpPr>
          <p:cNvPr id="1384" name="Google Shape;1384;p2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de-CH" u="sng"/>
              <a:t>Constant error</a:t>
            </a:r>
            <a:endParaRPr b="1" i="1" u="sng"/>
          </a:p>
          <a:p>
            <a:pPr indent="0" lvl="0" marL="0" rtl="0" algn="l">
              <a:spcBef>
                <a:spcPts val="1600"/>
              </a:spcBef>
              <a:spcAft>
                <a:spcPts val="0"/>
              </a:spcAft>
              <a:buNone/>
            </a:pPr>
            <a:r>
              <a:rPr lang="de-CH" sz="1600"/>
              <a:t>It cause measurements to deviate </a:t>
            </a:r>
            <a:r>
              <a:rPr lang="de-CH" sz="1600"/>
              <a:t>constantly</a:t>
            </a:r>
            <a:r>
              <a:rPr lang="de-CH" sz="1600"/>
              <a:t> from the true value. Eg: measuring device errors.</a:t>
            </a:r>
            <a:endParaRPr sz="1600"/>
          </a:p>
          <a:p>
            <a:pPr indent="0" lvl="0" marL="0" rtl="0" algn="l">
              <a:spcBef>
                <a:spcPts val="1600"/>
              </a:spcBef>
              <a:spcAft>
                <a:spcPts val="0"/>
              </a:spcAft>
              <a:buNone/>
            </a:pPr>
            <a:r>
              <a:rPr b="1" i="1" lang="de-CH" u="sng"/>
              <a:t>Relative error</a:t>
            </a:r>
            <a:endParaRPr b="1" i="1" u="sng"/>
          </a:p>
          <a:p>
            <a:pPr indent="0" lvl="0" marL="0" rtl="0" algn="l">
              <a:spcBef>
                <a:spcPts val="1600"/>
              </a:spcBef>
              <a:spcAft>
                <a:spcPts val="0"/>
              </a:spcAft>
              <a:buNone/>
            </a:pPr>
            <a:r>
              <a:rPr lang="de-CH" sz="1600">
                <a:highlight>
                  <a:srgbClr val="FFFFFF"/>
                </a:highlight>
              </a:rPr>
              <a:t>It is defined as the ratio of the absolute error of the measurement to the actual measurement.</a:t>
            </a:r>
            <a:endParaRPr sz="1600">
              <a:highlight>
                <a:srgbClr val="FFFFFF"/>
              </a:highlight>
            </a:endParaRPr>
          </a:p>
          <a:p>
            <a:pPr indent="0" lvl="0" marL="0" rtl="0" algn="l">
              <a:spcBef>
                <a:spcPts val="1600"/>
              </a:spcBef>
              <a:spcAft>
                <a:spcPts val="0"/>
              </a:spcAft>
              <a:buNone/>
            </a:pPr>
            <a:r>
              <a:rPr b="1" i="1" lang="de-CH" sz="1600" u="sng">
                <a:highlight>
                  <a:srgbClr val="FFFFFF"/>
                </a:highlight>
              </a:rPr>
              <a:t>Percentage error</a:t>
            </a:r>
            <a:endParaRPr b="1" i="1" sz="1600" u="sng">
              <a:highlight>
                <a:srgbClr val="FFFFFF"/>
              </a:highlight>
            </a:endParaRPr>
          </a:p>
          <a:p>
            <a:pPr indent="0" lvl="0" marL="0" rtl="0" algn="l">
              <a:spcBef>
                <a:spcPts val="1600"/>
              </a:spcBef>
              <a:spcAft>
                <a:spcPts val="0"/>
              </a:spcAft>
              <a:buNone/>
            </a:pPr>
            <a:r>
              <a:rPr lang="de-CH" sz="1600">
                <a:highlight>
                  <a:srgbClr val="FFFFFF"/>
                </a:highlight>
              </a:rPr>
              <a:t>It is relative error expressed in percentage.</a:t>
            </a:r>
            <a:endParaRPr sz="1600">
              <a:highlight>
                <a:srgbClr val="FFFFFF"/>
              </a:highlight>
            </a:endParaRPr>
          </a:p>
          <a:p>
            <a:pPr indent="0" lvl="0" marL="0" rtl="0" algn="l">
              <a:spcBef>
                <a:spcPts val="1600"/>
              </a:spcBef>
              <a:spcAft>
                <a:spcPts val="0"/>
              </a:spcAft>
              <a:buNone/>
            </a:pPr>
            <a:r>
              <a:t/>
            </a:r>
            <a:endParaRPr sz="1600">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2D array..</a:t>
            </a:r>
            <a:endParaRPr/>
          </a:p>
        </p:txBody>
      </p:sp>
      <p:sp>
        <p:nvSpPr>
          <p:cNvPr id="194" name="Google Shape;194;p34"/>
          <p:cNvSpPr txBox="1"/>
          <p:nvPr>
            <p:ph idx="1" type="body"/>
          </p:nvPr>
        </p:nvSpPr>
        <p:spPr>
          <a:xfrm>
            <a:off x="311700" y="1039650"/>
            <a:ext cx="8520600" cy="35397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de-CH">
                <a:solidFill>
                  <a:srgbClr val="0000FF"/>
                </a:solidFill>
                <a:latin typeface="Spectral"/>
                <a:ea typeface="Spectral"/>
                <a:cs typeface="Spectral"/>
                <a:sym typeface="Spectral"/>
              </a:rPr>
              <a:t>b=np.array([[1,2,3,4],[5,6,3,6]])</a:t>
            </a:r>
            <a:endParaRPr>
              <a:solidFill>
                <a:srgbClr val="0000FF"/>
              </a:solidFill>
              <a:latin typeface="Spectral"/>
              <a:ea typeface="Spectral"/>
              <a:cs typeface="Spectral"/>
              <a:sym typeface="Spectral"/>
            </a:endParaRPr>
          </a:p>
          <a:p>
            <a:pPr indent="0" lvl="0" marL="0" rtl="0" algn="l">
              <a:lnSpc>
                <a:spcPct val="50000"/>
              </a:lnSpc>
              <a:spcBef>
                <a:spcPts val="1600"/>
              </a:spcBef>
              <a:spcAft>
                <a:spcPts val="0"/>
              </a:spcAft>
              <a:buNone/>
            </a:pPr>
            <a:r>
              <a:rPr lang="de-CH">
                <a:solidFill>
                  <a:srgbClr val="0000FF"/>
                </a:solidFill>
                <a:latin typeface="Spectral"/>
                <a:ea typeface="Spectral"/>
                <a:cs typeface="Spectral"/>
                <a:sym typeface="Spectral"/>
              </a:rPr>
              <a:t>print(b)</a:t>
            </a:r>
            <a:endParaRPr>
              <a:solidFill>
                <a:srgbClr val="0000FF"/>
              </a:solidFill>
              <a:latin typeface="Spectral"/>
              <a:ea typeface="Spectral"/>
              <a:cs typeface="Spectral"/>
              <a:sym typeface="Spectral"/>
            </a:endParaRPr>
          </a:p>
          <a:p>
            <a:pPr indent="0" lvl="0" marL="0" rtl="0" algn="l">
              <a:lnSpc>
                <a:spcPct val="50000"/>
              </a:lnSpc>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print(b[0])</a:t>
            </a:r>
            <a:endParaRPr>
              <a:solidFill>
                <a:srgbClr val="0000FF"/>
              </a:solidFill>
              <a:latin typeface="Spectral"/>
              <a:ea typeface="Spectral"/>
              <a:cs typeface="Spectral"/>
              <a:sym typeface="Spectral"/>
            </a:endParaRPr>
          </a:p>
          <a:p>
            <a:pPr indent="0" lvl="0" marL="0" rtl="0" algn="l">
              <a:lnSpc>
                <a:spcPct val="50000"/>
              </a:lnSpc>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print(b[0:])</a:t>
            </a:r>
            <a:endParaRPr>
              <a:solidFill>
                <a:srgbClr val="0000FF"/>
              </a:solidFill>
              <a:latin typeface="Spectral"/>
              <a:ea typeface="Spectral"/>
              <a:cs typeface="Spectral"/>
              <a:sym typeface="Spectral"/>
            </a:endParaRPr>
          </a:p>
          <a:p>
            <a:pPr indent="0" lvl="0" marL="0" rtl="0" algn="l">
              <a:lnSpc>
                <a:spcPct val="50000"/>
              </a:lnSpc>
              <a:spcBef>
                <a:spcPts val="1600"/>
              </a:spcBef>
              <a:spcAft>
                <a:spcPts val="0"/>
              </a:spcAft>
              <a:buNone/>
            </a:pPr>
            <a:r>
              <a:rPr lang="de-CH">
                <a:solidFill>
                  <a:srgbClr val="0000FF"/>
                </a:solidFill>
                <a:latin typeface="Spectral"/>
                <a:ea typeface="Spectral"/>
                <a:cs typeface="Spectral"/>
                <a:sym typeface="Spectral"/>
              </a:rPr>
              <a:t>print(b[0:2])</a:t>
            </a:r>
            <a:endParaRPr>
              <a:solidFill>
                <a:srgbClr val="0000FF"/>
              </a:solidFill>
              <a:latin typeface="Spectral"/>
              <a:ea typeface="Spectral"/>
              <a:cs typeface="Spectral"/>
              <a:sym typeface="Spectral"/>
            </a:endParaRPr>
          </a:p>
          <a:p>
            <a:pPr indent="0" lvl="0" marL="0" rtl="0" algn="l">
              <a:lnSpc>
                <a:spcPct val="50000"/>
              </a:lnSpc>
              <a:spcBef>
                <a:spcPts val="1600"/>
              </a:spcBef>
              <a:spcAft>
                <a:spcPts val="0"/>
              </a:spcAft>
              <a:buNone/>
            </a:pPr>
            <a:r>
              <a:t/>
            </a:r>
            <a:endParaRPr>
              <a:solidFill>
                <a:srgbClr val="0000FF"/>
              </a:solidFill>
              <a:latin typeface="Spectral"/>
              <a:ea typeface="Spectral"/>
              <a:cs typeface="Spectral"/>
              <a:sym typeface="Spectral"/>
            </a:endParaRPr>
          </a:p>
          <a:p>
            <a:pPr indent="0" lvl="0" marL="0" rtl="0" algn="l">
              <a:lnSpc>
                <a:spcPct val="50000"/>
              </a:lnSpc>
              <a:spcBef>
                <a:spcPts val="1600"/>
              </a:spcBef>
              <a:spcAft>
                <a:spcPts val="0"/>
              </a:spcAft>
              <a:buNone/>
            </a:pPr>
            <a:r>
              <a:rPr lang="de-CH">
                <a:solidFill>
                  <a:srgbClr val="0000FF"/>
                </a:solidFill>
                <a:latin typeface="Spectral"/>
                <a:ea typeface="Spectral"/>
                <a:cs typeface="Spectral"/>
                <a:sym typeface="Spectral"/>
              </a:rPr>
              <a:t>print(b[0:2][0])</a:t>
            </a:r>
            <a:endParaRPr u="sng">
              <a:solidFill>
                <a:srgbClr val="0000FF"/>
              </a:solidFill>
              <a:latin typeface="Spectral"/>
              <a:ea typeface="Spectral"/>
              <a:cs typeface="Spectral"/>
              <a:sym typeface="Spectral"/>
            </a:endParaRPr>
          </a:p>
          <a:p>
            <a:pPr indent="0" lvl="0" marL="0" rtl="0" algn="l">
              <a:lnSpc>
                <a:spcPct val="50000"/>
              </a:lnSpc>
              <a:spcBef>
                <a:spcPts val="1600"/>
              </a:spcBef>
              <a:spcAft>
                <a:spcPts val="0"/>
              </a:spcAft>
              <a:buNone/>
            </a:pPr>
            <a:r>
              <a:rPr i="1" lang="de-CH" sz="1400">
                <a:solidFill>
                  <a:srgbClr val="434343"/>
                </a:solidFill>
                <a:latin typeface="Spectral"/>
                <a:ea typeface="Spectral"/>
                <a:cs typeface="Spectral"/>
                <a:sym typeface="Spectral"/>
              </a:rPr>
              <a:t>output</a:t>
            </a:r>
            <a:r>
              <a:rPr lang="de-CH">
                <a:solidFill>
                  <a:srgbClr val="434343"/>
                </a:solidFill>
                <a:latin typeface="Spectral"/>
                <a:ea typeface="Spectral"/>
                <a:cs typeface="Spectral"/>
                <a:sym typeface="Spectral"/>
              </a:rPr>
              <a:t>:</a:t>
            </a:r>
            <a:r>
              <a:rPr lang="de-CH" sz="1050">
                <a:solidFill>
                  <a:srgbClr val="434343"/>
                </a:solidFill>
                <a:highlight>
                  <a:srgbClr val="FFFFFF"/>
                </a:highlight>
                <a:latin typeface="Arial"/>
                <a:ea typeface="Arial"/>
                <a:cs typeface="Arial"/>
                <a:sym typeface="Arial"/>
              </a:rPr>
              <a:t>[1 2 3 4]</a:t>
            </a:r>
            <a:endParaRPr sz="1050">
              <a:solidFill>
                <a:srgbClr val="434343"/>
              </a:solidFill>
              <a:highlight>
                <a:srgbClr val="FFFFFF"/>
              </a:highlight>
              <a:latin typeface="Arial"/>
              <a:ea typeface="Arial"/>
              <a:cs typeface="Arial"/>
              <a:sym typeface="Arial"/>
            </a:endParaRPr>
          </a:p>
          <a:p>
            <a:pPr indent="0" lvl="0" marL="0" rtl="0" algn="l">
              <a:lnSpc>
                <a:spcPct val="50000"/>
              </a:lnSpc>
              <a:spcBef>
                <a:spcPts val="1600"/>
              </a:spcBef>
              <a:spcAft>
                <a:spcPts val="0"/>
              </a:spcAft>
              <a:buNone/>
            </a:pPr>
            <a:r>
              <a:rPr lang="de-CH">
                <a:solidFill>
                  <a:srgbClr val="0000FF"/>
                </a:solidFill>
                <a:highlight>
                  <a:srgbClr val="FFFFFF"/>
                </a:highlight>
                <a:latin typeface="Spectral"/>
                <a:ea typeface="Spectral"/>
                <a:cs typeface="Spectral"/>
                <a:sym typeface="Spectral"/>
              </a:rPr>
              <a:t>print(b[1][1])</a:t>
            </a:r>
            <a:endParaRPr>
              <a:solidFill>
                <a:srgbClr val="0000FF"/>
              </a:solidFill>
              <a:highlight>
                <a:srgbClr val="FFFFFF"/>
              </a:highlight>
              <a:latin typeface="Spectral"/>
              <a:ea typeface="Spectral"/>
              <a:cs typeface="Spectral"/>
              <a:sym typeface="Spectral"/>
            </a:endParaRPr>
          </a:p>
          <a:p>
            <a:pPr indent="0" lvl="0" marL="0" rtl="0" algn="l">
              <a:lnSpc>
                <a:spcPct val="50000"/>
              </a:lnSpc>
              <a:spcBef>
                <a:spcPts val="1600"/>
              </a:spcBef>
              <a:spcAft>
                <a:spcPts val="0"/>
              </a:spcAft>
              <a:buNone/>
            </a:pPr>
            <a:r>
              <a:rPr i="1" lang="de-CH" sz="1400">
                <a:solidFill>
                  <a:srgbClr val="434343"/>
                </a:solidFill>
                <a:latin typeface="Spectral"/>
                <a:ea typeface="Spectral"/>
                <a:cs typeface="Spectral"/>
                <a:sym typeface="Spectral"/>
              </a:rPr>
              <a:t>output</a:t>
            </a:r>
            <a:r>
              <a:rPr lang="de-CH">
                <a:solidFill>
                  <a:srgbClr val="434343"/>
                </a:solidFill>
                <a:latin typeface="Spectral"/>
                <a:ea typeface="Spectral"/>
                <a:cs typeface="Spectral"/>
                <a:sym typeface="Spectral"/>
              </a:rPr>
              <a:t>:</a:t>
            </a:r>
            <a:r>
              <a:rPr lang="de-CH" sz="1050">
                <a:solidFill>
                  <a:srgbClr val="434343"/>
                </a:solidFill>
                <a:highlight>
                  <a:srgbClr val="FFFFFF"/>
                </a:highlight>
                <a:latin typeface="Arial"/>
                <a:ea typeface="Arial"/>
                <a:cs typeface="Arial"/>
                <a:sym typeface="Arial"/>
              </a:rPr>
              <a:t>6</a:t>
            </a:r>
            <a:endParaRPr>
              <a:solidFill>
                <a:srgbClr val="0000FF"/>
              </a:solidFill>
              <a:highlight>
                <a:srgbClr val="FFFFFF"/>
              </a:highlight>
              <a:latin typeface="Spectral"/>
              <a:ea typeface="Spectral"/>
              <a:cs typeface="Spectral"/>
              <a:sym typeface="Spectral"/>
            </a:endParaRPr>
          </a:p>
          <a:p>
            <a:pPr indent="0" lvl="0" marL="0" rtl="0" algn="l">
              <a:lnSpc>
                <a:spcPct val="50000"/>
              </a:lnSpc>
              <a:spcBef>
                <a:spcPts val="1600"/>
              </a:spcBef>
              <a:spcAft>
                <a:spcPts val="0"/>
              </a:spcAft>
              <a:buNone/>
            </a:pPr>
            <a:r>
              <a:t/>
            </a:r>
            <a:endParaRPr>
              <a:solidFill>
                <a:srgbClr val="0000FF"/>
              </a:solidFill>
              <a:highlight>
                <a:srgbClr val="FFFFFF"/>
              </a:highlight>
              <a:latin typeface="Spectral"/>
              <a:ea typeface="Spectral"/>
              <a:cs typeface="Spectral"/>
              <a:sym typeface="Spectral"/>
            </a:endParaRPr>
          </a:p>
          <a:p>
            <a:pPr indent="0" lvl="0" marL="0" rtl="0" algn="l">
              <a:lnSpc>
                <a:spcPct val="50000"/>
              </a:lnSpc>
              <a:spcBef>
                <a:spcPts val="1600"/>
              </a:spcBef>
              <a:spcAft>
                <a:spcPts val="0"/>
              </a:spcAft>
              <a:buClr>
                <a:schemeClr val="dk1"/>
              </a:buClr>
              <a:buSzPts val="1100"/>
              <a:buFont typeface="Arial"/>
              <a:buNone/>
            </a:pPr>
            <a:r>
              <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solidFill>
                <a:srgbClr val="0000FF"/>
              </a:solidFill>
              <a:latin typeface="Spectral"/>
              <a:ea typeface="Spectral"/>
              <a:cs typeface="Spectral"/>
              <a:sym typeface="Spectr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Numpy array continues.. Initialization</a:t>
            </a:r>
            <a:endParaRPr/>
          </a:p>
        </p:txBody>
      </p:sp>
      <p:sp>
        <p:nvSpPr>
          <p:cNvPr id="200" name="Google Shape;200;p35"/>
          <p:cNvSpPr txBox="1"/>
          <p:nvPr>
            <p:ph idx="1" type="body"/>
          </p:nvPr>
        </p:nvSpPr>
        <p:spPr>
          <a:xfrm>
            <a:off x="311700" y="1225225"/>
            <a:ext cx="8520600" cy="3777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Zeros </a:t>
            </a:r>
            <a:r>
              <a:rPr lang="de-CH"/>
              <a:t> </a:t>
            </a:r>
            <a:r>
              <a:rPr lang="de-CH"/>
              <a:t>function</a:t>
            </a:r>
            <a:br>
              <a:rPr lang="de-CH"/>
            </a:br>
            <a:r>
              <a:rPr lang="de-CH">
                <a:solidFill>
                  <a:srgbClr val="0000FF"/>
                </a:solidFill>
                <a:latin typeface="Spectral"/>
                <a:ea typeface="Spectral"/>
                <a:cs typeface="Spectral"/>
                <a:sym typeface="Spectral"/>
              </a:rPr>
              <a:t>a=np.zeros((2,2))</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arange() function</a:t>
            </a:r>
            <a:br>
              <a:rPr lang="de-CH">
                <a:solidFill>
                  <a:srgbClr val="000000"/>
                </a:solidFill>
                <a:latin typeface="Spectral"/>
                <a:ea typeface="Spectral"/>
                <a:cs typeface="Spectral"/>
                <a:sym typeface="Spectral"/>
              </a:rPr>
            </a:br>
            <a:r>
              <a:rPr lang="de-CH">
                <a:solidFill>
                  <a:srgbClr val="000000"/>
                </a:solidFill>
                <a:latin typeface="Spectral"/>
                <a:ea typeface="Spectral"/>
                <a:cs typeface="Spectral"/>
                <a:sym typeface="Spectral"/>
              </a:rPr>
              <a:t>arange(start,end,difference)</a:t>
            </a:r>
            <a:br>
              <a:rPr lang="de-CH">
                <a:solidFill>
                  <a:srgbClr val="000000"/>
                </a:solidFill>
                <a:latin typeface="Spectral"/>
                <a:ea typeface="Spectral"/>
                <a:cs typeface="Spectral"/>
                <a:sym typeface="Spectral"/>
              </a:rPr>
            </a:br>
            <a:r>
              <a:rPr lang="de-CH">
                <a:solidFill>
                  <a:srgbClr val="000000"/>
                </a:solidFill>
                <a:latin typeface="Spectral"/>
                <a:ea typeface="Spectral"/>
                <a:cs typeface="Spectral"/>
                <a:sym typeface="Spectral"/>
              </a:rPr>
              <a:t> </a:t>
            </a:r>
            <a:r>
              <a:rPr lang="de-CH">
                <a:solidFill>
                  <a:srgbClr val="0000FF"/>
                </a:solidFill>
                <a:latin typeface="Spectral"/>
                <a:ea typeface="Spectral"/>
                <a:cs typeface="Spectral"/>
                <a:sym typeface="Spectral"/>
              </a:rPr>
              <a:t>a=np.arange(2,50,3)</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 full() function</a:t>
            </a:r>
            <a:br>
              <a:rPr lang="de-CH">
                <a:solidFill>
                  <a:srgbClr val="000000"/>
                </a:solidFill>
                <a:latin typeface="Spectral"/>
                <a:ea typeface="Spectral"/>
                <a:cs typeface="Spectral"/>
                <a:sym typeface="Spectral"/>
              </a:rPr>
            </a:br>
            <a:r>
              <a:rPr lang="de-CH">
                <a:solidFill>
                  <a:srgbClr val="000000"/>
                </a:solidFill>
                <a:latin typeface="Spectral"/>
                <a:ea typeface="Spectral"/>
                <a:cs typeface="Spectral"/>
                <a:sym typeface="Spectral"/>
              </a:rPr>
              <a:t>full((rows,columns),default_value)</a:t>
            </a:r>
            <a:br>
              <a:rPr lang="de-CH">
                <a:solidFill>
                  <a:srgbClr val="000000"/>
                </a:solidFill>
                <a:latin typeface="Spectral"/>
                <a:ea typeface="Spectral"/>
                <a:cs typeface="Spectral"/>
                <a:sym typeface="Spectral"/>
              </a:rPr>
            </a:br>
            <a:r>
              <a:rPr lang="de-CH">
                <a:solidFill>
                  <a:srgbClr val="4A86E8"/>
                </a:solidFill>
                <a:latin typeface="Spectral"/>
                <a:ea typeface="Spectral"/>
                <a:cs typeface="Spectral"/>
                <a:sym typeface="Spectral"/>
              </a:rPr>
              <a:t>d=np.full((2,3),10)</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linspace() function</a:t>
            </a:r>
            <a:br>
              <a:rPr lang="de-CH">
                <a:solidFill>
                  <a:srgbClr val="000000"/>
                </a:solidFill>
                <a:latin typeface="Spectral"/>
                <a:ea typeface="Spectral"/>
                <a:cs typeface="Spectral"/>
                <a:sym typeface="Spectral"/>
              </a:rPr>
            </a:br>
            <a:r>
              <a:rPr lang="de-CH">
                <a:solidFill>
                  <a:srgbClr val="000000"/>
                </a:solidFill>
                <a:latin typeface="Spectral"/>
                <a:ea typeface="Spectral"/>
                <a:cs typeface="Spectral"/>
                <a:sym typeface="Spectral"/>
              </a:rPr>
              <a:t>linspace(start,end,number_of_elements)</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a=np.linspace(2,8,4)</a:t>
            </a:r>
            <a:endParaRPr>
              <a:solidFill>
                <a:srgbClr val="0000FF"/>
              </a:solidFill>
              <a:latin typeface="Spectral"/>
              <a:ea typeface="Spectral"/>
              <a:cs typeface="Spectral"/>
              <a:sym typeface="Spectr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random</a:t>
            </a:r>
            <a:endParaRPr/>
          </a:p>
        </p:txBody>
      </p:sp>
      <p:sp>
        <p:nvSpPr>
          <p:cNvPr id="206" name="Google Shape;206;p3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random(</a:t>
            </a:r>
            <a:r>
              <a:rPr lang="de-CH">
                <a:solidFill>
                  <a:srgbClr val="000000"/>
                </a:solidFill>
                <a:latin typeface="Spectral"/>
                <a:ea typeface="Spectral"/>
                <a:cs typeface="Spectral"/>
                <a:sym typeface="Spectral"/>
              </a:rPr>
              <a:t>number_of elements</a:t>
            </a:r>
            <a:r>
              <a:rPr lang="de-CH">
                <a:solidFill>
                  <a:srgbClr val="000000"/>
                </a:solidFill>
                <a:latin typeface="Spectral"/>
                <a:ea typeface="Spectral"/>
                <a:cs typeface="Spectral"/>
                <a:sym typeface="Spectral"/>
              </a:rPr>
              <a:t>) function</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out= np.random.random(5)</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randint(start_range,end_range,number_of_elements)</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out_arr = np.random.randint(2, 10,5)</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out_arr = np.random.randint(2, 10)</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out_arr = np.random.randint(2, 10,(2,2))</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shape</a:t>
            </a:r>
            <a:br>
              <a:rPr lang="de-CH">
                <a:solidFill>
                  <a:srgbClr val="000000"/>
                </a:solidFill>
                <a:latin typeface="Spectral"/>
                <a:ea typeface="Spectral"/>
                <a:cs typeface="Spectral"/>
                <a:sym typeface="Spectral"/>
              </a:rPr>
            </a:br>
            <a:r>
              <a:rPr lang="de-CH">
                <a:solidFill>
                  <a:srgbClr val="000000"/>
                </a:solidFill>
                <a:latin typeface="Spectral"/>
                <a:ea typeface="Spectral"/>
                <a:cs typeface="Spectral"/>
                <a:sym typeface="Spectral"/>
              </a:rPr>
              <a:t>Prints the structure of the array</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print(out_arr.shape)</a:t>
            </a:r>
            <a:br>
              <a:rPr lang="de-CH">
                <a:solidFill>
                  <a:srgbClr val="000000"/>
                </a:solidFill>
                <a:latin typeface="Spectral"/>
                <a:ea typeface="Spectral"/>
                <a:cs typeface="Spectral"/>
                <a:sym typeface="Spectral"/>
              </a:rPr>
            </a:br>
            <a:endParaRPr>
              <a:solidFill>
                <a:srgbClr val="000000"/>
              </a:solidFill>
              <a:latin typeface="Spectral"/>
              <a:ea typeface="Spectral"/>
              <a:cs typeface="Spectral"/>
              <a:sym typeface="Spectr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continues..</a:t>
            </a:r>
            <a:endParaRPr/>
          </a:p>
        </p:txBody>
      </p:sp>
      <p:sp>
        <p:nvSpPr>
          <p:cNvPr id="212" name="Google Shape;212;p37"/>
          <p:cNvSpPr txBox="1"/>
          <p:nvPr>
            <p:ph idx="1" type="body"/>
          </p:nvPr>
        </p:nvSpPr>
        <p:spPr>
          <a:xfrm>
            <a:off x="311700" y="1225225"/>
            <a:ext cx="8520600" cy="4077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Size of the array</a:t>
            </a:r>
            <a:br>
              <a:rPr lang="de-CH"/>
            </a:br>
            <a:r>
              <a:rPr lang="de-CH">
                <a:solidFill>
                  <a:srgbClr val="0000FF"/>
                </a:solidFill>
                <a:latin typeface="Spectral"/>
                <a:ea typeface="Spectral"/>
                <a:cs typeface="Spectral"/>
                <a:sym typeface="Spectral"/>
              </a:rPr>
              <a:t>abc=np.arange(20)</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print(abc.size)  </a:t>
            </a:r>
            <a:r>
              <a:rPr lang="de-CH">
                <a:solidFill>
                  <a:srgbClr val="B7B7B7"/>
                </a:solidFill>
                <a:latin typeface="Spectral"/>
                <a:ea typeface="Spectral"/>
                <a:cs typeface="Spectral"/>
                <a:sym typeface="Spectral"/>
              </a:rPr>
              <a:t>--&gt;size of the array</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print(abc.itemsize) </a:t>
            </a:r>
            <a:r>
              <a:rPr lang="de-CH">
                <a:solidFill>
                  <a:srgbClr val="999999"/>
                </a:solidFill>
                <a:latin typeface="Spectral"/>
                <a:ea typeface="Spectral"/>
                <a:cs typeface="Spectral"/>
                <a:sym typeface="Spectral"/>
              </a:rPr>
              <a:t>--&gt;s</a:t>
            </a:r>
            <a:r>
              <a:rPr lang="de-CH">
                <a:solidFill>
                  <a:srgbClr val="B7B7B7"/>
                </a:solidFill>
                <a:latin typeface="Spectral"/>
                <a:ea typeface="Spectral"/>
                <a:cs typeface="Spectral"/>
                <a:sym typeface="Spectral"/>
              </a:rPr>
              <a:t>ize of the individual item in the array</a:t>
            </a:r>
            <a:endParaRPr>
              <a:solidFill>
                <a:srgbClr val="B7B7B7"/>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ndim-Dimension of the array</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print(abc.ndim)</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Dtype- finding the element type of the array</a:t>
            </a:r>
            <a:br>
              <a:rPr lang="de-CH">
                <a:solidFill>
                  <a:srgbClr val="000000"/>
                </a:solidFill>
                <a:latin typeface="Spectral"/>
                <a:ea typeface="Spectral"/>
                <a:cs typeface="Spectral"/>
                <a:sym typeface="Spectral"/>
              </a:rPr>
            </a:br>
            <a:r>
              <a:rPr lang="de-CH">
                <a:solidFill>
                  <a:srgbClr val="000000"/>
                </a:solidFill>
                <a:latin typeface="Spectral"/>
                <a:ea typeface="Spectral"/>
                <a:cs typeface="Spectral"/>
                <a:sym typeface="Spectral"/>
              </a:rPr>
              <a:t>Array in numpy are not heterogeneous but homogeneous</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print(abc.dtype)</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Nbytes  → total number of bytes using</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print(a.nbytes</a:t>
            </a:r>
            <a:r>
              <a:rPr lang="de-CH">
                <a:solidFill>
                  <a:srgbClr val="000000"/>
                </a:solidFill>
                <a:latin typeface="Spectral"/>
                <a:ea typeface="Spectral"/>
                <a:cs typeface="Spectral"/>
                <a:sym typeface="Spectral"/>
              </a:rPr>
              <a:t>)</a:t>
            </a:r>
            <a:endParaRPr>
              <a:solidFill>
                <a:srgbClr val="000000"/>
              </a:solidFill>
              <a:latin typeface="Spectral"/>
              <a:ea typeface="Spectral"/>
              <a:cs typeface="Spectral"/>
              <a:sym typeface="Spectr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Astype- to convert the type of the array</a:t>
            </a:r>
            <a:endParaRPr/>
          </a:p>
        </p:txBody>
      </p:sp>
      <p:sp>
        <p:nvSpPr>
          <p:cNvPr id="218" name="Google Shape;218;p3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CH">
                <a:solidFill>
                  <a:srgbClr val="0000FF"/>
                </a:solidFill>
                <a:latin typeface="Spectral"/>
                <a:ea typeface="Spectral"/>
                <a:cs typeface="Spectral"/>
                <a:sym typeface="Spectral"/>
              </a:rPr>
              <a:t>arr=np.array([1,2,3,4</a:t>
            </a:r>
            <a:endParaRPr>
              <a:solidFill>
                <a:srgbClr val="0000FF"/>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print(arr.dtype)</a:t>
            </a:r>
            <a:endParaRPr>
              <a:solidFill>
                <a:srgbClr val="0000FF"/>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arr=arr.astype('int8')</a:t>
            </a:r>
            <a:endParaRPr>
              <a:solidFill>
                <a:srgbClr val="0000FF"/>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print(arr.dtype)</a:t>
            </a:r>
            <a:endParaRPr>
              <a:solidFill>
                <a:srgbClr val="0000FF"/>
              </a:solidFill>
              <a:latin typeface="Spectral"/>
              <a:ea typeface="Spectral"/>
              <a:cs typeface="Spectral"/>
              <a:sym typeface="Spectral"/>
            </a:endParaRPr>
          </a:p>
          <a:p>
            <a:pPr indent="0" lvl="0" marL="0" rtl="0" algn="l">
              <a:spcBef>
                <a:spcPts val="1600"/>
              </a:spcBef>
              <a:spcAft>
                <a:spcPts val="1600"/>
              </a:spcAft>
              <a:buClr>
                <a:schemeClr val="dk1"/>
              </a:buClr>
              <a:buSzPts val="1100"/>
              <a:buFont typeface="Arial"/>
              <a:buNone/>
            </a:pPr>
            <a:r>
              <a:rPr lang="de-CH">
                <a:solidFill>
                  <a:srgbClr val="0000FF"/>
                </a:solidFill>
                <a:latin typeface="Spectral"/>
                <a:ea typeface="Spectral"/>
                <a:cs typeface="Spectral"/>
                <a:sym typeface="Spectral"/>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Add or remove elements</a:t>
            </a:r>
            <a:endParaRPr/>
          </a:p>
        </p:txBody>
      </p:sp>
      <p:sp>
        <p:nvSpPr>
          <p:cNvPr id="224" name="Google Shape;224;p3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Append</a:t>
            </a:r>
            <a:br>
              <a:rPr lang="de-CH"/>
            </a:br>
            <a:r>
              <a:rPr lang="de-CH">
                <a:solidFill>
                  <a:srgbClr val="0000FF"/>
                </a:solidFill>
              </a:rPr>
              <a:t>arr=np.array([1,2,3,4])</a:t>
            </a:r>
            <a:br>
              <a:rPr lang="de-CH">
                <a:solidFill>
                  <a:srgbClr val="0000FF"/>
                </a:solidFill>
              </a:rPr>
            </a:br>
            <a:r>
              <a:rPr lang="de-CH">
                <a:solidFill>
                  <a:srgbClr val="0000FF"/>
                </a:solidFill>
              </a:rPr>
              <a:t>np.append(arr,6)</a:t>
            </a:r>
            <a:endParaRPr>
              <a:solidFill>
                <a:srgbClr val="0000FF"/>
              </a:solidFill>
            </a:endParaRPr>
          </a:p>
          <a:p>
            <a:pPr indent="-342900" lvl="0" marL="457200" rtl="0" algn="l">
              <a:spcBef>
                <a:spcPts val="0"/>
              </a:spcBef>
              <a:spcAft>
                <a:spcPts val="0"/>
              </a:spcAft>
              <a:buClr>
                <a:srgbClr val="000000"/>
              </a:buClr>
              <a:buSzPts val="1800"/>
              <a:buChar char="●"/>
            </a:pPr>
            <a:r>
              <a:rPr lang="de-CH">
                <a:solidFill>
                  <a:srgbClr val="000000"/>
                </a:solidFill>
              </a:rPr>
              <a:t>Insert</a:t>
            </a:r>
            <a:br>
              <a:rPr lang="de-CH">
                <a:solidFill>
                  <a:srgbClr val="000000"/>
                </a:solidFill>
              </a:rPr>
            </a:br>
            <a:r>
              <a:rPr lang="de-CH">
                <a:solidFill>
                  <a:srgbClr val="0000FF"/>
                </a:solidFill>
                <a:latin typeface="Spectral"/>
                <a:ea typeface="Spectral"/>
                <a:cs typeface="Spectral"/>
                <a:sym typeface="Spectral"/>
              </a:rPr>
              <a:t>np.insert(abc,1,2,axis=1) </a:t>
            </a:r>
            <a:r>
              <a:rPr lang="de-CH">
                <a:solidFill>
                  <a:srgbClr val="4A86E8"/>
                </a:solidFill>
                <a:latin typeface="Spectral"/>
                <a:ea typeface="Spectral"/>
                <a:cs typeface="Spectral"/>
                <a:sym typeface="Spectral"/>
              </a:rPr>
              <a:t>  → </a:t>
            </a:r>
            <a:r>
              <a:rPr lang="de-CH">
                <a:solidFill>
                  <a:srgbClr val="999999"/>
                </a:solidFill>
                <a:latin typeface="Spectral"/>
                <a:ea typeface="Spectral"/>
                <a:cs typeface="Spectral"/>
                <a:sym typeface="Spectral"/>
              </a:rPr>
              <a:t>2nd arg: index at which insert, 3rd arg: content to insert</a:t>
            </a:r>
            <a:endParaRPr>
              <a:solidFill>
                <a:srgbClr val="999999"/>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Delete</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np.delete(abc,1,axis=1)</a:t>
            </a:r>
            <a:endParaRPr>
              <a:solidFill>
                <a:srgbClr val="0000FF"/>
              </a:solidFill>
              <a:latin typeface="Spectral"/>
              <a:ea typeface="Spectral"/>
              <a:cs typeface="Spectral"/>
              <a:sym typeface="Spectr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Copy &amp; Sort</a:t>
            </a:r>
            <a:endParaRPr/>
          </a:p>
        </p:txBody>
      </p:sp>
      <p:sp>
        <p:nvSpPr>
          <p:cNvPr id="230" name="Google Shape;230;p4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COPY</a:t>
            </a:r>
            <a:br>
              <a:rPr lang="de-CH"/>
            </a:br>
            <a:r>
              <a:rPr lang="de-CH">
                <a:solidFill>
                  <a:srgbClr val="0000FF"/>
                </a:solidFill>
                <a:latin typeface="Spectral"/>
                <a:ea typeface="Spectral"/>
                <a:cs typeface="Spectral"/>
                <a:sym typeface="Spectral"/>
              </a:rPr>
              <a:t>abc=np.array([1,6,3,2])</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ab=np.copy(abc)  </a:t>
            </a:r>
            <a:r>
              <a:rPr lang="de-CH">
                <a:solidFill>
                  <a:srgbClr val="B7B7B7"/>
                </a:solidFill>
                <a:latin typeface="Spectral"/>
                <a:ea typeface="Spectral"/>
                <a:cs typeface="Spectral"/>
                <a:sym typeface="Spectral"/>
              </a:rPr>
              <a:t>Or</a:t>
            </a:r>
            <a:br>
              <a:rPr lang="de-CH">
                <a:solidFill>
                  <a:srgbClr val="B7B7B7"/>
                </a:solidFill>
                <a:latin typeface="Spectral"/>
                <a:ea typeface="Spectral"/>
                <a:cs typeface="Spectral"/>
                <a:sym typeface="Spectral"/>
              </a:rPr>
            </a:br>
            <a:r>
              <a:rPr lang="de-CH">
                <a:solidFill>
                  <a:srgbClr val="0000FF"/>
                </a:solidFill>
                <a:latin typeface="Spectral"/>
                <a:ea typeface="Spectral"/>
                <a:cs typeface="Spectral"/>
                <a:sym typeface="Spectral"/>
              </a:rPr>
              <a:t>ab=abc.copy()</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SORT</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np.sort(abc,axis=1)</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abc.sort()</a:t>
            </a:r>
            <a:endParaRPr>
              <a:solidFill>
                <a:srgbClr val="0000FF"/>
              </a:solidFill>
              <a:latin typeface="Spectral"/>
              <a:ea typeface="Spectral"/>
              <a:cs typeface="Spectral"/>
              <a:sym typeface="Spectr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Element operation</a:t>
            </a:r>
            <a:endParaRPr/>
          </a:p>
        </p:txBody>
      </p:sp>
      <p:sp>
        <p:nvSpPr>
          <p:cNvPr id="236" name="Google Shape;236;p4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sz="1600">
                <a:solidFill>
                  <a:srgbClr val="0000FF"/>
                </a:solidFill>
                <a:latin typeface="Spectral"/>
                <a:ea typeface="Spectral"/>
                <a:cs typeface="Spectral"/>
                <a:sym typeface="Spectral"/>
              </a:rPr>
              <a:t>a=np.array([4,5,6,7])</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a*2</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a-2</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a+2</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a/2</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a</a:t>
            </a:r>
            <a:r>
              <a:rPr lang="de-CH" sz="1600">
                <a:solidFill>
                  <a:srgbClr val="0000FF"/>
                </a:solidFill>
                <a:latin typeface="Spectral"/>
                <a:ea typeface="Spectral"/>
                <a:cs typeface="Spectral"/>
                <a:sym typeface="Spectral"/>
              </a:rPr>
              <a:t>  ** 2</a:t>
            </a:r>
            <a:endParaRPr sz="1600">
              <a:solidFill>
                <a:srgbClr val="0000FF"/>
              </a:solidFill>
              <a:latin typeface="Spectral"/>
              <a:ea typeface="Spectral"/>
              <a:cs typeface="Spectral"/>
              <a:sym typeface="Spectral"/>
            </a:endParaRPr>
          </a:p>
          <a:p>
            <a:pPr indent="0" lvl="0" marL="0" rtl="0" algn="l">
              <a:spcBef>
                <a:spcPts val="1600"/>
              </a:spcBef>
              <a:spcAft>
                <a:spcPts val="1600"/>
              </a:spcAft>
              <a:buNone/>
            </a:pPr>
            <a:r>
              <a:rPr lang="de-CH" sz="1600">
                <a:solidFill>
                  <a:srgbClr val="0000FF"/>
                </a:solidFill>
                <a:latin typeface="Spectral"/>
                <a:ea typeface="Spectral"/>
                <a:cs typeface="Spectral"/>
                <a:sym typeface="Spectral"/>
              </a:rPr>
              <a:t>b=np.array([2,6,4,3])</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a+b</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a-b</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a*b</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a/b</a:t>
            </a:r>
            <a:endParaRPr sz="1600">
              <a:solidFill>
                <a:srgbClr val="0000FF"/>
              </a:solidFill>
              <a:latin typeface="Spectral"/>
              <a:ea typeface="Spectral"/>
              <a:cs typeface="Spectral"/>
              <a:sym typeface="Spectr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DATA BEFORE SOME YEARS AGO..</a:t>
            </a:r>
            <a:endParaRPr/>
          </a:p>
        </p:txBody>
      </p:sp>
      <p:sp>
        <p:nvSpPr>
          <p:cNvPr id="77" name="Google Shape;77;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Consider</a:t>
            </a:r>
            <a:r>
              <a:rPr lang="de-CH"/>
              <a:t> data ,some 10 or 15 years </a:t>
            </a:r>
            <a:r>
              <a:rPr lang="de-CH"/>
              <a:t>before ,It was all about structured data and its size was in kb’s and mb’s</a:t>
            </a:r>
            <a:endParaRPr/>
          </a:p>
          <a:p>
            <a:pPr indent="-342900" lvl="0" marL="457200" rtl="0" algn="l">
              <a:spcBef>
                <a:spcPts val="0"/>
              </a:spcBef>
              <a:spcAft>
                <a:spcPts val="0"/>
              </a:spcAft>
              <a:buSzPts val="1800"/>
              <a:buChar char="●"/>
            </a:pPr>
            <a:r>
              <a:rPr lang="de-CH"/>
              <a:t>And Storing and processing this data was very easy by using traditional systems.</a:t>
            </a:r>
            <a:endParaRPr/>
          </a:p>
        </p:txBody>
      </p:sp>
      <p:pic>
        <p:nvPicPr>
          <p:cNvPr id="78" name="Google Shape;78;p15"/>
          <p:cNvPicPr preferRelativeResize="0"/>
          <p:nvPr/>
        </p:nvPicPr>
        <p:blipFill>
          <a:blip r:embed="rId3">
            <a:alphaModFix/>
          </a:blip>
          <a:stretch>
            <a:fillRect/>
          </a:stretch>
        </p:blipFill>
        <p:spPr>
          <a:xfrm>
            <a:off x="857475" y="2632275"/>
            <a:ext cx="6343650" cy="2400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continues..</a:t>
            </a:r>
            <a:endParaRPr/>
          </a:p>
        </p:txBody>
      </p:sp>
      <p:sp>
        <p:nvSpPr>
          <p:cNvPr id="242" name="Google Shape;242;p42"/>
          <p:cNvSpPr txBox="1"/>
          <p:nvPr>
            <p:ph idx="1" type="body"/>
          </p:nvPr>
        </p:nvSpPr>
        <p:spPr>
          <a:xfrm>
            <a:off x="311700" y="989225"/>
            <a:ext cx="8520600" cy="4245000"/>
          </a:xfrm>
          <a:prstGeom prst="rect">
            <a:avLst/>
          </a:prstGeom>
        </p:spPr>
        <p:txBody>
          <a:bodyPr anchorCtr="0" anchor="t" bIns="91425" lIns="91425" spcFirstLastPara="1" rIns="91425" wrap="square" tIns="91425">
            <a:noAutofit/>
          </a:bodyPr>
          <a:lstStyle/>
          <a:p>
            <a:pPr indent="0" lvl="0" marL="457200" rtl="0" algn="l">
              <a:lnSpc>
                <a:spcPct val="50000"/>
              </a:lnSpc>
              <a:spcBef>
                <a:spcPts val="0"/>
              </a:spcBef>
              <a:spcAft>
                <a:spcPts val="0"/>
              </a:spcAft>
              <a:buNone/>
            </a:pPr>
            <a:r>
              <a:rPr lang="de-CH" sz="1400">
                <a:solidFill>
                  <a:srgbClr val="4A86E8"/>
                </a:solidFill>
                <a:latin typeface="Spectral"/>
                <a:ea typeface="Spectral"/>
                <a:cs typeface="Spectral"/>
                <a:sym typeface="Spectral"/>
              </a:rPr>
              <a:t>arr=np.array([[1,2,3,4,5],[6,7,8,9,10],[2,5,7,9,1]])</a:t>
            </a:r>
            <a:endParaRPr sz="1400">
              <a:solidFill>
                <a:srgbClr val="4A86E8"/>
              </a:solidFill>
              <a:latin typeface="Spectral"/>
              <a:ea typeface="Spectral"/>
              <a:cs typeface="Spectral"/>
              <a:sym typeface="Spectral"/>
            </a:endParaRPr>
          </a:p>
          <a:p>
            <a:pPr indent="0" lvl="0" marL="457200" rtl="0" algn="l">
              <a:lnSpc>
                <a:spcPct val="50000"/>
              </a:lnSpc>
              <a:spcBef>
                <a:spcPts val="1600"/>
              </a:spcBef>
              <a:spcAft>
                <a:spcPts val="0"/>
              </a:spcAft>
              <a:buNone/>
            </a:pPr>
            <a:r>
              <a:rPr lang="de-CH" sz="1400">
                <a:solidFill>
                  <a:srgbClr val="4A86E8"/>
                </a:solidFill>
                <a:latin typeface="Spectral"/>
                <a:ea typeface="Spectral"/>
                <a:cs typeface="Spectral"/>
                <a:sym typeface="Spectral"/>
              </a:rPr>
              <a:t>arr1=np.array([[1,2,3,4,5],[6,7,8,9,10],[2,5,7,9,1]])</a:t>
            </a:r>
            <a:endParaRPr sz="1400">
              <a:solidFill>
                <a:srgbClr val="4A86E8"/>
              </a:solidFill>
              <a:latin typeface="Spectral"/>
              <a:ea typeface="Spectral"/>
              <a:cs typeface="Spectral"/>
              <a:sym typeface="Spectral"/>
            </a:endParaRPr>
          </a:p>
          <a:p>
            <a:pPr indent="-342900" lvl="0" marL="457200" rtl="0" algn="l">
              <a:spcBef>
                <a:spcPts val="1600"/>
              </a:spcBef>
              <a:spcAft>
                <a:spcPts val="0"/>
              </a:spcAft>
              <a:buSzPts val="1800"/>
              <a:buChar char="●"/>
            </a:pPr>
            <a:r>
              <a:rPr lang="de-CH"/>
              <a:t>subtract()</a:t>
            </a:r>
            <a:br>
              <a:rPr lang="de-CH"/>
            </a:br>
            <a:r>
              <a:rPr lang="de-CH" sz="1600">
                <a:solidFill>
                  <a:srgbClr val="4A86E8"/>
                </a:solidFill>
                <a:latin typeface="Spectral"/>
                <a:ea typeface="Spectral"/>
                <a:cs typeface="Spectral"/>
                <a:sym typeface="Spectral"/>
              </a:rPr>
              <a:t>np.subtract(5,4)</a:t>
            </a:r>
            <a:br>
              <a:rPr lang="de-CH" sz="1600">
                <a:solidFill>
                  <a:srgbClr val="4A86E8"/>
                </a:solidFill>
                <a:latin typeface="Spectral"/>
                <a:ea typeface="Spectral"/>
                <a:cs typeface="Spectral"/>
                <a:sym typeface="Spectral"/>
              </a:rPr>
            </a:br>
            <a:r>
              <a:rPr lang="de-CH" sz="1600">
                <a:solidFill>
                  <a:srgbClr val="4A86E8"/>
                </a:solidFill>
                <a:latin typeface="Spectral"/>
                <a:ea typeface="Spectral"/>
                <a:cs typeface="Spectral"/>
                <a:sym typeface="Spectral"/>
              </a:rPr>
              <a:t>np.subtract(arr,arr1)</a:t>
            </a:r>
            <a:endParaRPr sz="1600">
              <a:solidFill>
                <a:srgbClr val="4A86E8"/>
              </a:solidFill>
              <a:latin typeface="Spectral"/>
              <a:ea typeface="Spectral"/>
              <a:cs typeface="Spectral"/>
              <a:sym typeface="Spectral"/>
            </a:endParaRPr>
          </a:p>
          <a:p>
            <a:pPr indent="-342900" lvl="0" marL="457200" rtl="0" algn="l">
              <a:spcBef>
                <a:spcPts val="0"/>
              </a:spcBef>
              <a:spcAft>
                <a:spcPts val="0"/>
              </a:spcAft>
              <a:buSzPts val="1800"/>
              <a:buChar char="●"/>
            </a:pPr>
            <a:r>
              <a:rPr lang="de-CH"/>
              <a:t>divide()</a:t>
            </a:r>
            <a:br>
              <a:rPr lang="de-CH"/>
            </a:br>
            <a:r>
              <a:rPr lang="de-CH" sz="1400">
                <a:solidFill>
                  <a:srgbClr val="0000FF"/>
                </a:solidFill>
                <a:latin typeface="Spectral"/>
                <a:ea typeface="Spectral"/>
                <a:cs typeface="Spectral"/>
                <a:sym typeface="Spectral"/>
              </a:rPr>
              <a:t>np.divide(2,4)</a:t>
            </a:r>
            <a:br>
              <a:rPr lang="de-CH" sz="1400">
                <a:solidFill>
                  <a:srgbClr val="0000FF"/>
                </a:solidFill>
                <a:latin typeface="Spectral"/>
                <a:ea typeface="Spectral"/>
                <a:cs typeface="Spectral"/>
                <a:sym typeface="Spectral"/>
              </a:rPr>
            </a:br>
            <a:r>
              <a:rPr lang="de-CH" sz="1400">
                <a:solidFill>
                  <a:srgbClr val="0000FF"/>
                </a:solidFill>
                <a:latin typeface="Spectral"/>
                <a:ea typeface="Spectral"/>
                <a:cs typeface="Spectral"/>
                <a:sym typeface="Spectral"/>
              </a:rPr>
              <a:t>np.divide(arr,arr1)</a:t>
            </a:r>
            <a:endParaRPr/>
          </a:p>
          <a:p>
            <a:pPr indent="-342900" lvl="0" marL="457200" rtl="0" algn="l">
              <a:spcBef>
                <a:spcPts val="0"/>
              </a:spcBef>
              <a:spcAft>
                <a:spcPts val="0"/>
              </a:spcAft>
              <a:buSzPts val="1800"/>
              <a:buChar char="●"/>
            </a:pPr>
            <a:r>
              <a:rPr lang="de-CH"/>
              <a:t>multiply()</a:t>
            </a:r>
            <a:br>
              <a:rPr lang="de-CH"/>
            </a:br>
            <a:r>
              <a:rPr lang="de-CH" sz="1400">
                <a:solidFill>
                  <a:srgbClr val="0000FF"/>
                </a:solidFill>
                <a:latin typeface="Spectral"/>
                <a:ea typeface="Spectral"/>
                <a:cs typeface="Spectral"/>
                <a:sym typeface="Spectral"/>
              </a:rPr>
              <a:t>np.multiply(2,4)</a:t>
            </a:r>
            <a:br>
              <a:rPr lang="de-CH" sz="1400">
                <a:solidFill>
                  <a:srgbClr val="0000FF"/>
                </a:solidFill>
                <a:latin typeface="Spectral"/>
                <a:ea typeface="Spectral"/>
                <a:cs typeface="Spectral"/>
                <a:sym typeface="Spectral"/>
              </a:rPr>
            </a:br>
            <a:r>
              <a:rPr lang="de-CH" sz="1400">
                <a:solidFill>
                  <a:srgbClr val="0000FF"/>
                </a:solidFill>
                <a:latin typeface="Spectral"/>
                <a:ea typeface="Spectral"/>
                <a:cs typeface="Spectral"/>
                <a:sym typeface="Spectral"/>
              </a:rPr>
              <a:t>np.multiply(arr,arr1)</a:t>
            </a:r>
            <a:endParaRPr/>
          </a:p>
          <a:p>
            <a:pPr indent="-342900" lvl="0" marL="457200" rtl="0" algn="l">
              <a:spcBef>
                <a:spcPts val="0"/>
              </a:spcBef>
              <a:spcAft>
                <a:spcPts val="0"/>
              </a:spcAft>
              <a:buSzPts val="1800"/>
              <a:buChar char="●"/>
            </a:pPr>
            <a:r>
              <a:rPr lang="de-CH"/>
              <a:t>sqrt()</a:t>
            </a:r>
            <a:br>
              <a:rPr lang="de-CH"/>
            </a:br>
            <a:r>
              <a:rPr lang="de-CH">
                <a:solidFill>
                  <a:srgbClr val="4A86E8"/>
                </a:solidFill>
                <a:latin typeface="Spectral"/>
                <a:ea typeface="Spectral"/>
                <a:cs typeface="Spectral"/>
                <a:sym typeface="Spectral"/>
              </a:rPr>
              <a:t>np.sqrt(2)</a:t>
            </a:r>
            <a:br>
              <a:rPr lang="de-CH">
                <a:solidFill>
                  <a:srgbClr val="4A86E8"/>
                </a:solidFill>
                <a:latin typeface="Spectral"/>
                <a:ea typeface="Spectral"/>
                <a:cs typeface="Spectral"/>
                <a:sym typeface="Spectral"/>
              </a:rPr>
            </a:br>
            <a:r>
              <a:rPr lang="de-CH">
                <a:solidFill>
                  <a:srgbClr val="4A86E8"/>
                </a:solidFill>
                <a:latin typeface="Spectral"/>
                <a:ea typeface="Spectral"/>
                <a:cs typeface="Spectral"/>
                <a:sym typeface="Spectral"/>
              </a:rPr>
              <a:t>np.sqrt(arr)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continue..</a:t>
            </a:r>
            <a:endParaRPr/>
          </a:p>
        </p:txBody>
      </p:sp>
      <p:sp>
        <p:nvSpPr>
          <p:cNvPr id="248" name="Google Shape;248;p43"/>
          <p:cNvSpPr txBox="1"/>
          <p:nvPr>
            <p:ph idx="1" type="body"/>
          </p:nvPr>
        </p:nvSpPr>
        <p:spPr>
          <a:xfrm>
            <a:off x="311700" y="1225225"/>
            <a:ext cx="8520600" cy="407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sin()</a:t>
            </a:r>
            <a:br>
              <a:rPr lang="de-CH"/>
            </a:br>
            <a:r>
              <a:rPr lang="de-CH">
                <a:solidFill>
                  <a:srgbClr val="0000FF"/>
                </a:solidFill>
                <a:latin typeface="Spectral"/>
                <a:ea typeface="Spectral"/>
                <a:cs typeface="Spectral"/>
                <a:sym typeface="Spectral"/>
              </a:rPr>
              <a:t>np.sin(0)</a:t>
            </a:r>
            <a:endParaRPr>
              <a:solidFill>
                <a:srgbClr val="0000FF"/>
              </a:solidFill>
              <a:latin typeface="Spectral"/>
              <a:ea typeface="Spectral"/>
              <a:cs typeface="Spectral"/>
              <a:sym typeface="Spectral"/>
            </a:endParaRPr>
          </a:p>
          <a:p>
            <a:pPr indent="-342900" lvl="0" marL="457200" rtl="0" algn="l">
              <a:spcBef>
                <a:spcPts val="0"/>
              </a:spcBef>
              <a:spcAft>
                <a:spcPts val="0"/>
              </a:spcAft>
              <a:buSzPts val="1800"/>
              <a:buChar char="●"/>
            </a:pPr>
            <a:r>
              <a:rPr lang="de-CH"/>
              <a:t>cos()</a:t>
            </a:r>
            <a:br>
              <a:rPr lang="de-CH"/>
            </a:br>
            <a:r>
              <a:rPr lang="de-CH">
                <a:solidFill>
                  <a:srgbClr val="0000FF"/>
                </a:solidFill>
                <a:latin typeface="Spectral"/>
                <a:ea typeface="Spectral"/>
                <a:cs typeface="Spectral"/>
                <a:sym typeface="Spectral"/>
              </a:rPr>
              <a:t>np.cos(0)</a:t>
            </a:r>
            <a:endParaRPr>
              <a:solidFill>
                <a:srgbClr val="0000FF"/>
              </a:solidFill>
              <a:latin typeface="Spectral"/>
              <a:ea typeface="Spectral"/>
              <a:cs typeface="Spectral"/>
              <a:sym typeface="Spectral"/>
            </a:endParaRPr>
          </a:p>
          <a:p>
            <a:pPr indent="-342900" lvl="0" marL="457200" rtl="0" algn="l">
              <a:spcBef>
                <a:spcPts val="0"/>
              </a:spcBef>
              <a:spcAft>
                <a:spcPts val="0"/>
              </a:spcAft>
              <a:buSzPts val="1800"/>
              <a:buChar char="●"/>
            </a:pPr>
            <a:r>
              <a:rPr lang="de-CH"/>
              <a:t>tan()</a:t>
            </a:r>
            <a:br>
              <a:rPr lang="de-CH"/>
            </a:br>
            <a:r>
              <a:rPr lang="de-CH">
                <a:solidFill>
                  <a:srgbClr val="0000FF"/>
                </a:solidFill>
                <a:latin typeface="Spectral"/>
                <a:ea typeface="Spectral"/>
                <a:cs typeface="Spectral"/>
                <a:sym typeface="Spectral"/>
              </a:rPr>
              <a:t>np.tan(0)</a:t>
            </a:r>
            <a:endParaRPr>
              <a:solidFill>
                <a:srgbClr val="0000FF"/>
              </a:solidFill>
              <a:latin typeface="Spectral"/>
              <a:ea typeface="Spectral"/>
              <a:cs typeface="Spectral"/>
              <a:sym typeface="Spectral"/>
            </a:endParaRPr>
          </a:p>
          <a:p>
            <a:pPr indent="-342900" lvl="0" marL="457200" rtl="0" algn="l">
              <a:spcBef>
                <a:spcPts val="0"/>
              </a:spcBef>
              <a:spcAft>
                <a:spcPts val="0"/>
              </a:spcAft>
              <a:buSzPts val="1800"/>
              <a:buChar char="●"/>
            </a:pPr>
            <a:r>
              <a:rPr lang="de-CH"/>
              <a:t>log()</a:t>
            </a:r>
            <a:br>
              <a:rPr lang="de-CH"/>
            </a:br>
            <a:r>
              <a:rPr lang="de-CH">
                <a:solidFill>
                  <a:srgbClr val="4A86E8"/>
                </a:solidFill>
                <a:latin typeface="Spectral"/>
                <a:ea typeface="Spectral"/>
                <a:cs typeface="Spectral"/>
                <a:sym typeface="Spectral"/>
              </a:rPr>
              <a:t>np.log(10)</a:t>
            </a:r>
            <a:br>
              <a:rPr lang="de-CH">
                <a:solidFill>
                  <a:srgbClr val="4A86E8"/>
                </a:solidFill>
                <a:latin typeface="Spectral"/>
                <a:ea typeface="Spectral"/>
                <a:cs typeface="Spectral"/>
                <a:sym typeface="Spectral"/>
              </a:rPr>
            </a:br>
            <a:r>
              <a:rPr lang="de-CH">
                <a:solidFill>
                  <a:srgbClr val="4A86E8"/>
                </a:solidFill>
                <a:latin typeface="Spectral"/>
                <a:ea typeface="Spectral"/>
                <a:cs typeface="Spectral"/>
                <a:sym typeface="Spectral"/>
              </a:rPr>
              <a:t>np.log10(2)</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exp()</a:t>
            </a:r>
            <a:br>
              <a:rPr lang="de-CH">
                <a:solidFill>
                  <a:srgbClr val="000000"/>
                </a:solidFill>
                <a:latin typeface="Spectral"/>
                <a:ea typeface="Spectral"/>
                <a:cs typeface="Spectral"/>
                <a:sym typeface="Spectral"/>
              </a:rPr>
            </a:br>
            <a:r>
              <a:rPr lang="de-CH">
                <a:solidFill>
                  <a:srgbClr val="4A86E8"/>
                </a:solidFill>
                <a:latin typeface="Spectral"/>
                <a:ea typeface="Spectral"/>
                <a:cs typeface="Spectral"/>
                <a:sym typeface="Spectral"/>
              </a:rPr>
              <a:t>np.exp(5) → e=2.71</a:t>
            </a:r>
            <a:endParaRPr>
              <a:solidFill>
                <a:srgbClr val="4A86E8"/>
              </a:solidFill>
              <a:latin typeface="Spectral"/>
              <a:ea typeface="Spectral"/>
              <a:cs typeface="Spectral"/>
              <a:sym typeface="Spectr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continues</a:t>
            </a:r>
            <a:r>
              <a:rPr lang="de-CH"/>
              <a:t>...</a:t>
            </a:r>
            <a:endParaRPr/>
          </a:p>
        </p:txBody>
      </p:sp>
      <p:sp>
        <p:nvSpPr>
          <p:cNvPr id="254" name="Google Shape;254;p4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std() --&gt;</a:t>
            </a:r>
            <a:r>
              <a:rPr lang="de-CH">
                <a:solidFill>
                  <a:srgbClr val="B7B7B7"/>
                </a:solidFill>
              </a:rPr>
              <a:t>standard deviation</a:t>
            </a:r>
            <a:br>
              <a:rPr lang="de-CH">
                <a:solidFill>
                  <a:srgbClr val="B7B7B7"/>
                </a:solidFill>
              </a:rPr>
            </a:br>
            <a:r>
              <a:rPr lang="de-CH" sz="1600">
                <a:solidFill>
                  <a:srgbClr val="0000FF"/>
                </a:solidFill>
                <a:latin typeface="Spectral"/>
                <a:ea typeface="Spectral"/>
                <a:cs typeface="Spectral"/>
                <a:sym typeface="Spectral"/>
              </a:rPr>
              <a:t>np.std(arr)</a:t>
            </a:r>
            <a:endParaRPr sz="1600">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Arial"/>
              <a:buChar char="●"/>
            </a:pPr>
            <a:r>
              <a:rPr lang="de-CH">
                <a:solidFill>
                  <a:srgbClr val="000000"/>
                </a:solidFill>
                <a:latin typeface="Arial"/>
                <a:ea typeface="Arial"/>
                <a:cs typeface="Arial"/>
                <a:sym typeface="Arial"/>
              </a:rPr>
              <a:t>+,-, * .%</a:t>
            </a:r>
            <a:br>
              <a:rPr lang="de-CH">
                <a:solidFill>
                  <a:srgbClr val="000000"/>
                </a:solidFill>
                <a:latin typeface="Arial"/>
                <a:ea typeface="Arial"/>
                <a:cs typeface="Arial"/>
                <a:sym typeface="Arial"/>
              </a:rPr>
            </a:br>
            <a:r>
              <a:rPr lang="de-CH">
                <a:solidFill>
                  <a:srgbClr val="4A86E8"/>
                </a:solidFill>
                <a:latin typeface="Spectral"/>
                <a:ea typeface="Spectral"/>
                <a:cs typeface="Spectral"/>
                <a:sym typeface="Spectral"/>
              </a:rPr>
              <a:t>arr=np.array([[1,2,3,4,5],[6,7,8,9,10]])</a:t>
            </a:r>
            <a:br>
              <a:rPr lang="de-CH">
                <a:solidFill>
                  <a:srgbClr val="4A86E8"/>
                </a:solidFill>
                <a:latin typeface="Spectral"/>
                <a:ea typeface="Spectral"/>
                <a:cs typeface="Spectral"/>
                <a:sym typeface="Spectral"/>
              </a:rPr>
            </a:br>
            <a:r>
              <a:rPr lang="de-CH">
                <a:solidFill>
                  <a:srgbClr val="4A86E8"/>
                </a:solidFill>
                <a:latin typeface="Spectral"/>
                <a:ea typeface="Spectral"/>
                <a:cs typeface="Spectral"/>
                <a:sym typeface="Spectral"/>
              </a:rPr>
              <a:t>arr1=np.array([[1,2,3,4,5],[6,7,8,9,10]])</a:t>
            </a:r>
            <a:br>
              <a:rPr lang="de-CH">
                <a:solidFill>
                  <a:srgbClr val="4A86E8"/>
                </a:solidFill>
                <a:latin typeface="Spectral"/>
                <a:ea typeface="Spectral"/>
                <a:cs typeface="Spectral"/>
                <a:sym typeface="Spectral"/>
              </a:rPr>
            </a:br>
            <a:r>
              <a:rPr lang="de-CH">
                <a:solidFill>
                  <a:srgbClr val="4A86E8"/>
                </a:solidFill>
                <a:latin typeface="Spectral"/>
                <a:ea typeface="Spectral"/>
                <a:cs typeface="Spectral"/>
                <a:sym typeface="Spectral"/>
              </a:rPr>
              <a:t>arr+arr1</a:t>
            </a:r>
            <a:br>
              <a:rPr lang="de-CH">
                <a:solidFill>
                  <a:srgbClr val="4A86E8"/>
                </a:solidFill>
                <a:latin typeface="Spectral"/>
                <a:ea typeface="Spectral"/>
                <a:cs typeface="Spectral"/>
                <a:sym typeface="Spectral"/>
              </a:rPr>
            </a:br>
            <a:r>
              <a:rPr lang="de-CH">
                <a:solidFill>
                  <a:srgbClr val="4A86E8"/>
                </a:solidFill>
                <a:latin typeface="Spectral"/>
                <a:ea typeface="Spectral"/>
                <a:cs typeface="Spectral"/>
                <a:sym typeface="Spectral"/>
              </a:rPr>
              <a:t>arr-arr2</a:t>
            </a:r>
            <a:br>
              <a:rPr lang="de-CH">
                <a:solidFill>
                  <a:srgbClr val="4A86E8"/>
                </a:solidFill>
                <a:latin typeface="Spectral"/>
                <a:ea typeface="Spectral"/>
                <a:cs typeface="Spectral"/>
                <a:sym typeface="Spectral"/>
              </a:rPr>
            </a:br>
            <a:r>
              <a:rPr lang="de-CH">
                <a:solidFill>
                  <a:srgbClr val="4A86E8"/>
                </a:solidFill>
                <a:latin typeface="Spectral"/>
                <a:ea typeface="Spectral"/>
                <a:cs typeface="Spectral"/>
                <a:sym typeface="Spectral"/>
              </a:rPr>
              <a:t>arr*arr2</a:t>
            </a:r>
            <a:br>
              <a:rPr lang="de-CH">
                <a:solidFill>
                  <a:srgbClr val="4A86E8"/>
                </a:solidFill>
                <a:latin typeface="Spectral"/>
                <a:ea typeface="Spectral"/>
                <a:cs typeface="Spectral"/>
                <a:sym typeface="Spectral"/>
              </a:rPr>
            </a:br>
            <a:r>
              <a:rPr lang="de-CH">
                <a:solidFill>
                  <a:srgbClr val="4A86E8"/>
                </a:solidFill>
                <a:latin typeface="Spectral"/>
                <a:ea typeface="Spectral"/>
                <a:cs typeface="Spectral"/>
                <a:sym typeface="Spectral"/>
              </a:rPr>
              <a:t>arr/arr2</a:t>
            </a:r>
            <a:br>
              <a:rPr lang="de-CH">
                <a:solidFill>
                  <a:srgbClr val="4A86E8"/>
                </a:solidFill>
                <a:latin typeface="Spectral"/>
                <a:ea typeface="Spectral"/>
                <a:cs typeface="Spectral"/>
                <a:sym typeface="Spectral"/>
              </a:rPr>
            </a:br>
            <a:r>
              <a:rPr lang="de-CH">
                <a:solidFill>
                  <a:srgbClr val="4A86E8"/>
                </a:solidFill>
                <a:latin typeface="Spectral"/>
                <a:ea typeface="Spectral"/>
                <a:cs typeface="Spectral"/>
                <a:sym typeface="Spectral"/>
              </a:rPr>
              <a:t>arr%arr1</a:t>
            </a:r>
            <a:br>
              <a:rPr lang="de-CH">
                <a:solidFill>
                  <a:srgbClr val="4A86E8"/>
                </a:solidFill>
                <a:latin typeface="Spectral"/>
                <a:ea typeface="Spectral"/>
                <a:cs typeface="Spectral"/>
                <a:sym typeface="Spectral"/>
              </a:rPr>
            </a:br>
            <a:br>
              <a:rPr lang="de-CH">
                <a:solidFill>
                  <a:srgbClr val="4A86E8"/>
                </a:solidFill>
                <a:latin typeface="Spectral"/>
                <a:ea typeface="Spectral"/>
                <a:cs typeface="Spectral"/>
                <a:sym typeface="Spectral"/>
              </a:rPr>
            </a:br>
            <a:br>
              <a:rPr lang="de-CH">
                <a:solidFill>
                  <a:srgbClr val="4A86E8"/>
                </a:solidFill>
                <a:latin typeface="Spectral"/>
                <a:ea typeface="Spectral"/>
                <a:cs typeface="Spectral"/>
                <a:sym typeface="Spectral"/>
              </a:rPr>
            </a:br>
            <a:br>
              <a:rPr lang="de-CH" sz="1400">
                <a:solidFill>
                  <a:srgbClr val="4A86E8"/>
                </a:solidFill>
                <a:latin typeface="Spectral"/>
                <a:ea typeface="Spectral"/>
                <a:cs typeface="Spectral"/>
                <a:sym typeface="Spectral"/>
              </a:rPr>
            </a:br>
            <a:endParaRPr sz="1400">
              <a:solidFill>
                <a:srgbClr val="4A86E8"/>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Arial"/>
              <a:buChar char="●"/>
            </a:pPr>
            <a:r>
              <a:t/>
            </a:r>
            <a:endParaRPr>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continues..</a:t>
            </a:r>
            <a:endParaRPr/>
          </a:p>
        </p:txBody>
      </p:sp>
      <p:sp>
        <p:nvSpPr>
          <p:cNvPr id="260" name="Google Shape;260;p4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Vstack() and hstack()</a:t>
            </a:r>
            <a:br>
              <a:rPr lang="de-CH"/>
            </a:br>
            <a:r>
              <a:rPr lang="de-CH">
                <a:solidFill>
                  <a:srgbClr val="0000FF"/>
                </a:solidFill>
                <a:latin typeface="Spectral"/>
                <a:ea typeface="Spectral"/>
                <a:cs typeface="Spectral"/>
                <a:sym typeface="Spectral"/>
              </a:rPr>
              <a:t>np.vstack([arr,arr1])</a:t>
            </a:r>
            <a:r>
              <a:rPr lang="de-CH"/>
              <a:t> → </a:t>
            </a:r>
            <a:r>
              <a:rPr lang="de-CH">
                <a:solidFill>
                  <a:srgbClr val="B7B7B7"/>
                </a:solidFill>
              </a:rPr>
              <a:t>vertically </a:t>
            </a:r>
            <a:r>
              <a:rPr lang="de-CH">
                <a:solidFill>
                  <a:srgbClr val="B7B7B7"/>
                </a:solidFill>
              </a:rPr>
              <a:t>concatenate</a:t>
            </a:r>
            <a:r>
              <a:rPr lang="de-CH">
                <a:solidFill>
                  <a:srgbClr val="B7B7B7"/>
                </a:solidFill>
              </a:rPr>
              <a:t> 2 arrays</a:t>
            </a:r>
            <a:endParaRPr>
              <a:solidFill>
                <a:srgbClr val="B7B7B7"/>
              </a:solidFill>
            </a:endParaRPr>
          </a:p>
          <a:p>
            <a:pPr indent="0" lvl="0" marL="457200" rtl="0" algn="l">
              <a:spcBef>
                <a:spcPts val="1600"/>
              </a:spcBef>
              <a:spcAft>
                <a:spcPts val="0"/>
              </a:spcAft>
              <a:buNone/>
            </a:pPr>
            <a:r>
              <a:rPr lang="de-CH">
                <a:solidFill>
                  <a:srgbClr val="0000FF"/>
                </a:solidFill>
              </a:rPr>
              <a:t>np.concatenate([arr,arr1],axis=0)</a:t>
            </a:r>
            <a:br>
              <a:rPr lang="de-CH">
                <a:solidFill>
                  <a:srgbClr val="B7B7B7"/>
                </a:solidFill>
              </a:rPr>
            </a:br>
            <a:r>
              <a:rPr lang="de-CH">
                <a:solidFill>
                  <a:srgbClr val="0000FF"/>
                </a:solidFill>
                <a:latin typeface="Spectral"/>
                <a:ea typeface="Spectral"/>
                <a:cs typeface="Spectral"/>
                <a:sym typeface="Spectral"/>
              </a:rPr>
              <a:t>np.hstack([arr,arr1])</a:t>
            </a:r>
            <a:r>
              <a:rPr lang="de-CH"/>
              <a:t> → </a:t>
            </a:r>
            <a:r>
              <a:rPr lang="de-CH">
                <a:solidFill>
                  <a:srgbClr val="B7B7B7"/>
                </a:solidFill>
              </a:rPr>
              <a:t>horizontally concatenate 2 arrays</a:t>
            </a:r>
            <a:endParaRPr>
              <a:solidFill>
                <a:srgbClr val="B7B7B7"/>
              </a:solidFill>
            </a:endParaRPr>
          </a:p>
          <a:p>
            <a:pPr indent="0" lvl="0" marL="457200" rtl="0" algn="l">
              <a:spcBef>
                <a:spcPts val="1600"/>
              </a:spcBef>
              <a:spcAft>
                <a:spcPts val="0"/>
              </a:spcAft>
              <a:buNone/>
            </a:pPr>
            <a:r>
              <a:rPr lang="de-CH">
                <a:solidFill>
                  <a:srgbClr val="0000FF"/>
                </a:solidFill>
              </a:rPr>
              <a:t>np.concatenate([arr,arr1],axis=1)</a:t>
            </a:r>
            <a:br>
              <a:rPr lang="de-CH">
                <a:solidFill>
                  <a:schemeClr val="dk2"/>
                </a:solidFill>
              </a:rPr>
            </a:br>
            <a:endParaRPr>
              <a:solidFill>
                <a:srgbClr val="B7B7B7"/>
              </a:solidFill>
            </a:endParaRPr>
          </a:p>
          <a:p>
            <a:pPr indent="-342900" lvl="0" marL="457200" rtl="0" algn="l">
              <a:spcBef>
                <a:spcPts val="1600"/>
              </a:spcBef>
              <a:spcAft>
                <a:spcPts val="0"/>
              </a:spcAft>
              <a:buSzPts val="1800"/>
              <a:buChar char="●"/>
            </a:pPr>
            <a:r>
              <a:rPr lang="de-CH"/>
              <a:t>ravel()</a:t>
            </a:r>
            <a:br>
              <a:rPr lang="de-CH"/>
            </a:br>
            <a:r>
              <a:rPr lang="de-CH">
                <a:solidFill>
                  <a:srgbClr val="0000FF"/>
                </a:solidFill>
                <a:latin typeface="Spectral"/>
                <a:ea typeface="Spectral"/>
                <a:cs typeface="Spectral"/>
                <a:sym typeface="Spectral"/>
              </a:rPr>
              <a:t>np.ravel(arr)</a:t>
            </a:r>
            <a:r>
              <a:rPr lang="de-CH"/>
              <a:t> → </a:t>
            </a:r>
            <a:r>
              <a:rPr lang="de-CH">
                <a:solidFill>
                  <a:srgbClr val="B7B7B7"/>
                </a:solidFill>
              </a:rPr>
              <a:t>Make a single dimension array</a:t>
            </a:r>
            <a:br>
              <a:rPr lang="de-CH"/>
            </a:b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Numpy slicing</a:t>
            </a:r>
            <a:endParaRPr/>
          </a:p>
        </p:txBody>
      </p:sp>
      <p:sp>
        <p:nvSpPr>
          <p:cNvPr id="266" name="Google Shape;266;p4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solidFill>
                  <a:srgbClr val="0000FF"/>
                </a:solidFill>
                <a:latin typeface="Spectral"/>
                <a:ea typeface="Spectral"/>
                <a:cs typeface="Spectral"/>
                <a:sym typeface="Spectral"/>
              </a:rPr>
              <a:t>arr=np.array([[1,2,3,4,5],[6,7,8,9,10],[2,5,7,9,1]])</a:t>
            </a:r>
            <a:endParaRPr>
              <a:solidFill>
                <a:srgbClr val="0000FF"/>
              </a:solidFill>
              <a:latin typeface="Spectral"/>
              <a:ea typeface="Spectral"/>
              <a:cs typeface="Spectral"/>
              <a:sym typeface="Spectral"/>
            </a:endParaRPr>
          </a:p>
          <a:p>
            <a:pPr indent="0" lvl="0" marL="0" rtl="0" algn="l">
              <a:spcBef>
                <a:spcPts val="1600"/>
              </a:spcBef>
              <a:spcAft>
                <a:spcPts val="0"/>
              </a:spcAft>
              <a:buNone/>
            </a:pPr>
            <a:r>
              <a:rPr lang="de-CH">
                <a:solidFill>
                  <a:srgbClr val="0000FF"/>
                </a:solidFill>
                <a:latin typeface="Spectral"/>
                <a:ea typeface="Spectral"/>
                <a:cs typeface="Spectral"/>
                <a:sym typeface="Spectral"/>
              </a:rPr>
              <a:t>print(arr[0,1])</a:t>
            </a:r>
            <a:endParaRPr>
              <a:solidFill>
                <a:srgbClr val="0000FF"/>
              </a:solidFill>
              <a:latin typeface="Spectral"/>
              <a:ea typeface="Spectral"/>
              <a:cs typeface="Spectral"/>
              <a:sym typeface="Spectral"/>
            </a:endParaRPr>
          </a:p>
          <a:p>
            <a:pPr indent="0" lvl="0" marL="0" rtl="0" algn="l">
              <a:spcBef>
                <a:spcPts val="1600"/>
              </a:spcBef>
              <a:spcAft>
                <a:spcPts val="0"/>
              </a:spcAft>
              <a:buNone/>
            </a:pPr>
            <a:r>
              <a:rPr lang="de-CH">
                <a:solidFill>
                  <a:srgbClr val="0000FF"/>
                </a:solidFill>
                <a:latin typeface="Spectral"/>
                <a:ea typeface="Spectral"/>
                <a:cs typeface="Spectral"/>
                <a:sym typeface="Spectral"/>
              </a:rPr>
              <a:t>print(arr[0:])</a:t>
            </a:r>
            <a:endParaRPr>
              <a:solidFill>
                <a:srgbClr val="0000FF"/>
              </a:solidFill>
              <a:latin typeface="Spectral"/>
              <a:ea typeface="Spectral"/>
              <a:cs typeface="Spectral"/>
              <a:sym typeface="Spectral"/>
            </a:endParaRPr>
          </a:p>
          <a:p>
            <a:pPr indent="0" lvl="0" marL="0" rtl="0" algn="l">
              <a:spcBef>
                <a:spcPts val="1600"/>
              </a:spcBef>
              <a:spcAft>
                <a:spcPts val="0"/>
              </a:spcAft>
              <a:buNone/>
            </a:pPr>
            <a:r>
              <a:rPr lang="de-CH">
                <a:solidFill>
                  <a:srgbClr val="0000FF"/>
                </a:solidFill>
                <a:latin typeface="Spectral"/>
                <a:ea typeface="Spectral"/>
                <a:cs typeface="Spectral"/>
                <a:sym typeface="Spectral"/>
              </a:rPr>
              <a:t>print(arr[0:2])</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rPr lang="de-CH">
                <a:solidFill>
                  <a:srgbClr val="0000FF"/>
                </a:solidFill>
                <a:latin typeface="Spectral"/>
                <a:ea typeface="Spectral"/>
                <a:cs typeface="Spectral"/>
                <a:sym typeface="Spectral"/>
              </a:rPr>
              <a:t>print(arr[0:2,3])</a:t>
            </a:r>
            <a:endParaRPr>
              <a:solidFill>
                <a:srgbClr val="0000FF"/>
              </a:solidFill>
              <a:latin typeface="Spectral"/>
              <a:ea typeface="Spectral"/>
              <a:cs typeface="Spectral"/>
              <a:sym typeface="Spectr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Linear </a:t>
            </a:r>
            <a:r>
              <a:rPr lang="de-CH"/>
              <a:t>Algebra</a:t>
            </a:r>
            <a:endParaRPr/>
          </a:p>
        </p:txBody>
      </p:sp>
      <p:sp>
        <p:nvSpPr>
          <p:cNvPr id="272" name="Google Shape;272;p4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Matrix multiplication:</a:t>
            </a:r>
            <a:br>
              <a:rPr lang="de-CH"/>
            </a:br>
            <a:r>
              <a:rPr lang="de-CH" sz="1600">
                <a:solidFill>
                  <a:srgbClr val="0000FF"/>
                </a:solidFill>
                <a:latin typeface="Spectral"/>
                <a:ea typeface="Spectral"/>
                <a:cs typeface="Spectral"/>
                <a:sym typeface="Spectral"/>
              </a:rPr>
              <a:t>a=np.ones((2,3))</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b=np.full((3,2),5)</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print(a)</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print(b)</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out=np.matmul(a,b)</a:t>
            </a:r>
            <a:endParaRPr sz="1600">
              <a:solidFill>
                <a:srgbClr val="0000FF"/>
              </a:solidFill>
              <a:latin typeface="Spectral"/>
              <a:ea typeface="Spectral"/>
              <a:cs typeface="Spectral"/>
              <a:sym typeface="Spectr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Statistics..</a:t>
            </a:r>
            <a:endParaRPr/>
          </a:p>
        </p:txBody>
      </p:sp>
      <p:sp>
        <p:nvSpPr>
          <p:cNvPr id="278" name="Google Shape;278;p4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solidFill>
                  <a:srgbClr val="0000FF"/>
                </a:solidFill>
                <a:latin typeface="Spectral"/>
                <a:ea typeface="Spectral"/>
                <a:cs typeface="Spectral"/>
                <a:sym typeface="Spectral"/>
              </a:rPr>
              <a:t>abc=np.array([[1,2,3],[2,5,7],[3,6,9]])</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print(np.max(abc))</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print(np.min(abc))</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print(np.max(abc,axis=1))</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print(np.max(abc,axis=0))</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continues..</a:t>
            </a:r>
            <a:endParaRPr/>
          </a:p>
        </p:txBody>
      </p:sp>
      <p:sp>
        <p:nvSpPr>
          <p:cNvPr id="284" name="Google Shape;284;p4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sum()</a:t>
            </a:r>
            <a:br>
              <a:rPr lang="de-CH"/>
            </a:br>
            <a:r>
              <a:rPr lang="de-CH">
                <a:solidFill>
                  <a:srgbClr val="4A86E8"/>
                </a:solidFill>
                <a:latin typeface="Spectral"/>
                <a:ea typeface="Spectral"/>
                <a:cs typeface="Spectral"/>
                <a:sym typeface="Spectral"/>
              </a:rPr>
              <a:t>arr=np.array([2,8])</a:t>
            </a:r>
            <a:br>
              <a:rPr lang="de-CH">
                <a:solidFill>
                  <a:srgbClr val="4A86E8"/>
                </a:solidFill>
                <a:latin typeface="Spectral"/>
                <a:ea typeface="Spectral"/>
                <a:cs typeface="Spectral"/>
                <a:sym typeface="Spectral"/>
              </a:rPr>
            </a:br>
            <a:r>
              <a:rPr lang="de-CH">
                <a:solidFill>
                  <a:srgbClr val="4A86E8"/>
                </a:solidFill>
                <a:latin typeface="Spectral"/>
                <a:ea typeface="Spectral"/>
                <a:cs typeface="Spectral"/>
                <a:sym typeface="Spectral"/>
              </a:rPr>
              <a:t>arr2=np.array([4,6])</a:t>
            </a:r>
            <a:br>
              <a:rPr lang="de-CH"/>
            </a:br>
            <a:r>
              <a:rPr lang="de-CH">
                <a:solidFill>
                  <a:srgbClr val="0000FF"/>
                </a:solidFill>
                <a:latin typeface="Spectral"/>
                <a:ea typeface="Spectral"/>
                <a:cs typeface="Spectral"/>
                <a:sym typeface="Spectral"/>
              </a:rPr>
              <a:t>np.sum</a:t>
            </a:r>
            <a:r>
              <a:rPr lang="de-CH">
                <a:solidFill>
                  <a:srgbClr val="0000FF"/>
                </a:solidFill>
                <a:latin typeface="Spectral"/>
                <a:ea typeface="Spectral"/>
                <a:cs typeface="Spectral"/>
                <a:sym typeface="Spectral"/>
              </a:rPr>
              <a:t>([5,10])</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np.sum((2,5,6))</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np.sum(arr)</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np.sum([arr,arr2])</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np.sum([arr,arr2],axis=1) #axis=0 for column wise sum, =1 for row wise sum</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arr.sum(axis=0)</a:t>
            </a:r>
            <a:br>
              <a:rPr lang="de-CH">
                <a:solidFill>
                  <a:srgbClr val="0000FF"/>
                </a:solidFill>
                <a:latin typeface="Spectral"/>
                <a:ea typeface="Spectral"/>
                <a:cs typeface="Spectral"/>
                <a:sym typeface="Spectral"/>
              </a:rPr>
            </a:br>
            <a:endParaRPr>
              <a:solidFill>
                <a:srgbClr val="0000FF"/>
              </a:solidFill>
              <a:latin typeface="Spectral"/>
              <a:ea typeface="Spectral"/>
              <a:cs typeface="Spectral"/>
              <a:sym typeface="Spectr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Load Data From File</a:t>
            </a:r>
            <a:endParaRPr/>
          </a:p>
        </p:txBody>
      </p:sp>
      <p:sp>
        <p:nvSpPr>
          <p:cNvPr id="290" name="Google Shape;290;p5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e-CH">
                <a:solidFill>
                  <a:srgbClr val="0000FF"/>
                </a:solidFill>
                <a:latin typeface="Spectral"/>
                <a:ea typeface="Spectral"/>
                <a:cs typeface="Spectral"/>
                <a:sym typeface="Spectral"/>
              </a:rPr>
              <a:t>data=np.genfromtxt('abc.txt',delimiter=',')</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new_data=data.astype('int32')</a:t>
            </a:r>
            <a:endParaRPr>
              <a:solidFill>
                <a:srgbClr val="0000FF"/>
              </a:solidFill>
              <a:latin typeface="Spectral"/>
              <a:ea typeface="Spectral"/>
              <a:cs typeface="Spectral"/>
              <a:sym typeface="Spectr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Boolean Masking and Advanced Indexing</a:t>
            </a:r>
            <a:endParaRPr/>
          </a:p>
        </p:txBody>
      </p:sp>
      <p:sp>
        <p:nvSpPr>
          <p:cNvPr id="296" name="Google Shape;296;p51"/>
          <p:cNvSpPr txBox="1"/>
          <p:nvPr>
            <p:ph idx="1" type="body"/>
          </p:nvPr>
        </p:nvSpPr>
        <p:spPr>
          <a:xfrm>
            <a:off x="311700" y="1225225"/>
            <a:ext cx="8520600" cy="3654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Spectral"/>
              <a:buChar char="●"/>
            </a:pPr>
            <a:r>
              <a:rPr b="1" lang="de-CH">
                <a:solidFill>
                  <a:srgbClr val="000000"/>
                </a:solidFill>
                <a:latin typeface="Spectral"/>
                <a:ea typeface="Spectral"/>
                <a:cs typeface="Spectral"/>
                <a:sym typeface="Spectral"/>
              </a:rPr>
              <a:t>Boolean Masking</a:t>
            </a:r>
            <a:br>
              <a:rPr b="1"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data=np.genfromtxt('abc.txt',delimiter=',')</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data&gt;5</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data&gt;=5</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data==5</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np.all(data&gt;5,axis=1)</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np.any(data&gt;5,axis=1)</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Indexing </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data[data&gt;5]</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data[((data&gt;5) &amp; (data&lt;10))]</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data[data%2==0]</a:t>
            </a:r>
            <a:endParaRPr>
              <a:solidFill>
                <a:srgbClr val="0000FF"/>
              </a:solidFill>
              <a:latin typeface="Spectral"/>
              <a:ea typeface="Spectral"/>
              <a:cs typeface="Spectral"/>
              <a:sym typeface="Spectr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DATA NOW..</a:t>
            </a:r>
            <a:endParaRPr/>
          </a:p>
        </p:txBody>
      </p:sp>
      <p:sp>
        <p:nvSpPr>
          <p:cNvPr id="84" name="Google Shape;84;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In this Decade data is not that much simple</a:t>
            </a:r>
            <a:endParaRPr/>
          </a:p>
          <a:p>
            <a:pPr indent="-342900" lvl="0" marL="457200" rtl="0" algn="l">
              <a:spcBef>
                <a:spcPts val="0"/>
              </a:spcBef>
              <a:spcAft>
                <a:spcPts val="0"/>
              </a:spcAft>
              <a:buSzPts val="1800"/>
              <a:buChar char="●"/>
            </a:pPr>
            <a:r>
              <a:rPr lang="de-CH"/>
              <a:t>Its size its complexity everything matters</a:t>
            </a:r>
            <a:endParaRPr/>
          </a:p>
          <a:p>
            <a:pPr indent="-342900" lvl="0" marL="457200" rtl="0" algn="l">
              <a:spcBef>
                <a:spcPts val="0"/>
              </a:spcBef>
              <a:spcAft>
                <a:spcPts val="0"/>
              </a:spcAft>
              <a:buSzPts val="1800"/>
              <a:buChar char="●"/>
            </a:pPr>
            <a:r>
              <a:rPr lang="de-CH"/>
              <a:t>Now data comes in pb’s and eb’s</a:t>
            </a:r>
            <a:endParaRPr/>
          </a:p>
          <a:p>
            <a:pPr indent="-342900" lvl="0" marL="457200" rtl="0" algn="l">
              <a:spcBef>
                <a:spcPts val="0"/>
              </a:spcBef>
              <a:spcAft>
                <a:spcPts val="0"/>
              </a:spcAft>
              <a:buSzPts val="1800"/>
              <a:buChar char="●"/>
            </a:pPr>
            <a:r>
              <a:rPr lang="de-CH"/>
              <a:t>And its type is not structured thats called unstructured data</a:t>
            </a:r>
            <a:endParaRPr/>
          </a:p>
          <a:p>
            <a:pPr indent="-342900" lvl="0" marL="457200" rtl="0" algn="l">
              <a:spcBef>
                <a:spcPts val="0"/>
              </a:spcBef>
              <a:spcAft>
                <a:spcPts val="0"/>
              </a:spcAft>
              <a:buSzPts val="1800"/>
              <a:buChar char="●"/>
            </a:pPr>
            <a:r>
              <a:rPr lang="de-CH"/>
              <a:t>So Data processing is not so simple by our traditional processing system..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continues..</a:t>
            </a:r>
            <a:endParaRPr/>
          </a:p>
        </p:txBody>
      </p:sp>
      <p:sp>
        <p:nvSpPr>
          <p:cNvPr id="302" name="Google Shape;302;p52"/>
          <p:cNvSpPr txBox="1"/>
          <p:nvPr>
            <p:ph idx="1" type="body"/>
          </p:nvPr>
        </p:nvSpPr>
        <p:spPr>
          <a:xfrm>
            <a:off x="240275" y="1253800"/>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Indexing with list</a:t>
            </a:r>
            <a:br>
              <a:rPr lang="de-CH"/>
            </a:br>
            <a:r>
              <a:rPr lang="de-CH">
                <a:solidFill>
                  <a:srgbClr val="0000FF"/>
                </a:solidFill>
                <a:latin typeface="Spectral"/>
                <a:ea typeface="Spectral"/>
                <a:cs typeface="Spectral"/>
                <a:sym typeface="Spectral"/>
              </a:rPr>
              <a:t>abc=np.array([2., 4., 6., 8., 4., 6., 8., 2., 6., 4., 2., 4., 2., 4.])</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print(abc[[0,4,6,8]])</a:t>
            </a:r>
            <a:endParaRPr>
              <a:solidFill>
                <a:srgbClr val="0000FF"/>
              </a:solidFill>
              <a:latin typeface="Spectral"/>
              <a:ea typeface="Spectral"/>
              <a:cs typeface="Spectral"/>
              <a:sym typeface="Spectr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Index It</a:t>
            </a:r>
            <a:endParaRPr/>
          </a:p>
        </p:txBody>
      </p:sp>
      <p:pic>
        <p:nvPicPr>
          <p:cNvPr id="308" name="Google Shape;308;p53"/>
          <p:cNvPicPr preferRelativeResize="0"/>
          <p:nvPr/>
        </p:nvPicPr>
        <p:blipFill>
          <a:blip r:embed="rId3">
            <a:alphaModFix/>
          </a:blip>
          <a:stretch>
            <a:fillRect/>
          </a:stretch>
        </p:blipFill>
        <p:spPr>
          <a:xfrm>
            <a:off x="1543250" y="917950"/>
            <a:ext cx="5028300" cy="37880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Array comparison..</a:t>
            </a:r>
            <a:endParaRPr/>
          </a:p>
        </p:txBody>
      </p:sp>
      <p:sp>
        <p:nvSpPr>
          <p:cNvPr id="314" name="Google Shape;314;p5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Element  wise Comparisons</a:t>
            </a:r>
            <a:br>
              <a:rPr lang="de-CH"/>
            </a:br>
            <a:r>
              <a:rPr lang="de-CH" sz="1600">
                <a:solidFill>
                  <a:srgbClr val="0000FF"/>
                </a:solidFill>
                <a:latin typeface="Spectral"/>
                <a:ea typeface="Spectral"/>
                <a:cs typeface="Spectral"/>
                <a:sym typeface="Spectral"/>
              </a:rPr>
              <a:t>a=np.array([1,2,3])</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b=np.array([2,4,3])</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np.equal(a,b)</a:t>
            </a:r>
            <a:endParaRPr sz="1600">
              <a:solidFill>
                <a:srgbClr val="0000FF"/>
              </a:solidFill>
              <a:latin typeface="Spectral"/>
              <a:ea typeface="Spectral"/>
              <a:cs typeface="Spectral"/>
              <a:sym typeface="Spectral"/>
            </a:endParaRPr>
          </a:p>
          <a:p>
            <a:pPr indent="-330200" lvl="0" marL="457200" rtl="0" algn="l">
              <a:spcBef>
                <a:spcPts val="0"/>
              </a:spcBef>
              <a:spcAft>
                <a:spcPts val="0"/>
              </a:spcAft>
              <a:buClr>
                <a:srgbClr val="000000"/>
              </a:buClr>
              <a:buSzPts val="1600"/>
              <a:buFont typeface="Spectral"/>
              <a:buChar char="●"/>
            </a:pPr>
            <a:r>
              <a:rPr lang="de-CH" sz="1600">
                <a:solidFill>
                  <a:srgbClr val="000000"/>
                </a:solidFill>
                <a:latin typeface="Spectral"/>
                <a:ea typeface="Spectral"/>
                <a:cs typeface="Spectral"/>
                <a:sym typeface="Spectral"/>
              </a:rPr>
              <a:t>Comparing full array</a:t>
            </a:r>
            <a:br>
              <a:rPr lang="de-CH" sz="1600">
                <a:solidFill>
                  <a:srgbClr val="000000"/>
                </a:solidFill>
                <a:latin typeface="Spectral"/>
                <a:ea typeface="Spectral"/>
                <a:cs typeface="Spectral"/>
                <a:sym typeface="Spectral"/>
              </a:rPr>
            </a:br>
            <a:r>
              <a:rPr lang="de-CH" sz="1600">
                <a:solidFill>
                  <a:srgbClr val="0000FF"/>
                </a:solidFill>
                <a:latin typeface="Spectral"/>
                <a:ea typeface="Spectral"/>
                <a:cs typeface="Spectral"/>
                <a:sym typeface="Spectral"/>
              </a:rPr>
              <a:t>np.array_equal(a,b)</a:t>
            </a:r>
            <a:endParaRPr sz="1600">
              <a:solidFill>
                <a:srgbClr val="0000FF"/>
              </a:solidFill>
              <a:latin typeface="Spectral"/>
              <a:ea typeface="Spectral"/>
              <a:cs typeface="Spectral"/>
              <a:sym typeface="Spectr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Array BroadCasting..</a:t>
            </a:r>
            <a:endParaRPr/>
          </a:p>
        </p:txBody>
      </p:sp>
      <p:sp>
        <p:nvSpPr>
          <p:cNvPr id="320" name="Google Shape;320;p5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Spectral"/>
              <a:buChar char="●"/>
            </a:pPr>
            <a:r>
              <a:rPr lang="de-CH">
                <a:solidFill>
                  <a:srgbClr val="434343"/>
                </a:solidFill>
                <a:latin typeface="Spectral"/>
                <a:ea typeface="Spectral"/>
                <a:cs typeface="Spectral"/>
                <a:sym typeface="Spectral"/>
              </a:rPr>
              <a:t>When doing aggregate </a:t>
            </a:r>
            <a:r>
              <a:rPr lang="de-CH">
                <a:solidFill>
                  <a:srgbClr val="434343"/>
                </a:solidFill>
                <a:latin typeface="Spectral"/>
                <a:ea typeface="Spectral"/>
                <a:cs typeface="Spectral"/>
                <a:sym typeface="Spectral"/>
              </a:rPr>
              <a:t>functions</a:t>
            </a:r>
            <a:r>
              <a:rPr lang="de-CH">
                <a:solidFill>
                  <a:srgbClr val="434343"/>
                </a:solidFill>
                <a:latin typeface="Spectral"/>
                <a:ea typeface="Spectral"/>
                <a:cs typeface="Spectral"/>
                <a:sym typeface="Spectral"/>
              </a:rPr>
              <a:t> with array if both array is not in the same shape the lower shape array will expand to accomplish the function</a:t>
            </a:r>
            <a:endParaRPr>
              <a:solidFill>
                <a:srgbClr val="434343"/>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aa=np.array([[1,2,3],[4,5,6],[7,8,9]])</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bb=np.array([[2,3,4]])</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np.sum((aa,bb))</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np.subtract(aa,bb)</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Split array..</a:t>
            </a:r>
            <a:endParaRPr/>
          </a:p>
        </p:txBody>
      </p:sp>
      <p:sp>
        <p:nvSpPr>
          <p:cNvPr id="326" name="Google Shape;326;p56"/>
          <p:cNvSpPr txBox="1"/>
          <p:nvPr>
            <p:ph idx="1" type="body"/>
          </p:nvPr>
        </p:nvSpPr>
        <p:spPr>
          <a:xfrm>
            <a:off x="187775" y="125877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sz="1400">
                <a:solidFill>
                  <a:srgbClr val="4A86E8"/>
                </a:solidFill>
                <a:latin typeface="Spectral"/>
                <a:ea typeface="Spectral"/>
                <a:cs typeface="Spectral"/>
                <a:sym typeface="Spectral"/>
              </a:rPr>
              <a:t>aaa=np.array([[1,2,3],[4,5,6],[7,8,9]])</a:t>
            </a:r>
            <a:br>
              <a:rPr lang="de-CH" sz="1400">
                <a:latin typeface="Spectral"/>
                <a:ea typeface="Spectral"/>
                <a:cs typeface="Spectral"/>
                <a:sym typeface="Spectral"/>
              </a:rPr>
            </a:br>
            <a:r>
              <a:rPr lang="de-CH" sz="1400">
                <a:solidFill>
                  <a:srgbClr val="E69138"/>
                </a:solidFill>
                <a:highlight>
                  <a:srgbClr val="FFFFFF"/>
                </a:highlight>
                <a:latin typeface="Arial"/>
                <a:ea typeface="Arial"/>
                <a:cs typeface="Arial"/>
                <a:sym typeface="Arial"/>
              </a:rPr>
              <a:t>[[1 2 3]</a:t>
            </a:r>
            <a:br>
              <a:rPr lang="de-CH" sz="1400">
                <a:solidFill>
                  <a:srgbClr val="E69138"/>
                </a:solidFill>
                <a:highlight>
                  <a:srgbClr val="FFFFFF"/>
                </a:highlight>
                <a:latin typeface="Arial"/>
                <a:ea typeface="Arial"/>
                <a:cs typeface="Arial"/>
                <a:sym typeface="Arial"/>
              </a:rPr>
            </a:br>
            <a:r>
              <a:rPr lang="de-CH" sz="1400">
                <a:solidFill>
                  <a:srgbClr val="E69138"/>
                </a:solidFill>
                <a:highlight>
                  <a:srgbClr val="FFFFFF"/>
                </a:highlight>
                <a:latin typeface="Arial"/>
                <a:ea typeface="Arial"/>
                <a:cs typeface="Arial"/>
                <a:sym typeface="Arial"/>
              </a:rPr>
              <a:t> [4 5 6]</a:t>
            </a:r>
            <a:br>
              <a:rPr lang="de-CH" sz="1400">
                <a:solidFill>
                  <a:srgbClr val="E69138"/>
                </a:solidFill>
                <a:highlight>
                  <a:srgbClr val="FFFFFF"/>
                </a:highlight>
                <a:latin typeface="Arial"/>
                <a:ea typeface="Arial"/>
                <a:cs typeface="Arial"/>
                <a:sym typeface="Arial"/>
              </a:rPr>
            </a:br>
            <a:r>
              <a:rPr lang="de-CH" sz="1400">
                <a:solidFill>
                  <a:srgbClr val="E69138"/>
                </a:solidFill>
                <a:highlight>
                  <a:srgbClr val="FFFFFF"/>
                </a:highlight>
                <a:latin typeface="Arial"/>
                <a:ea typeface="Arial"/>
                <a:cs typeface="Arial"/>
                <a:sym typeface="Arial"/>
              </a:rPr>
              <a:t> [7 8 9]]</a:t>
            </a:r>
            <a:endParaRPr sz="1400">
              <a:solidFill>
                <a:srgbClr val="E69138"/>
              </a:solidFill>
              <a:highlight>
                <a:srgbClr val="FFFFFF"/>
              </a:highlight>
              <a:latin typeface="Arial"/>
              <a:ea typeface="Arial"/>
              <a:cs typeface="Arial"/>
              <a:sym typeface="Arial"/>
            </a:endParaRPr>
          </a:p>
          <a:p>
            <a:pPr indent="0" lvl="0" marL="0" rtl="0" algn="l">
              <a:spcBef>
                <a:spcPts val="1600"/>
              </a:spcBef>
              <a:spcAft>
                <a:spcPts val="0"/>
              </a:spcAft>
              <a:buNone/>
            </a:pPr>
            <a:r>
              <a:rPr b="1" lang="de-CH" sz="1400">
                <a:solidFill>
                  <a:srgbClr val="000000"/>
                </a:solidFill>
                <a:highlight>
                  <a:srgbClr val="FFFFFF"/>
                </a:highlight>
                <a:latin typeface="Arial"/>
                <a:ea typeface="Arial"/>
                <a:cs typeface="Arial"/>
                <a:sym typeface="Arial"/>
              </a:rPr>
              <a:t>AS PASSING INDEX</a:t>
            </a:r>
            <a:endParaRPr b="1" sz="14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de-CH" sz="1400">
                <a:solidFill>
                  <a:srgbClr val="4A86E8"/>
                </a:solidFill>
                <a:highlight>
                  <a:srgbClr val="FFFFFF"/>
                </a:highlight>
                <a:latin typeface="Spectral"/>
                <a:ea typeface="Spectral"/>
                <a:cs typeface="Spectral"/>
                <a:sym typeface="Spectral"/>
              </a:rPr>
              <a:t>np.split(aaa,3,axis=0)</a:t>
            </a:r>
            <a:br>
              <a:rPr lang="de-CH" sz="1400">
                <a:solidFill>
                  <a:srgbClr val="4A86E8"/>
                </a:solidFill>
                <a:highlight>
                  <a:srgbClr val="FFFFFF"/>
                </a:highlight>
                <a:latin typeface="Spectral"/>
                <a:ea typeface="Spectral"/>
                <a:cs typeface="Spectral"/>
                <a:sym typeface="Spectral"/>
              </a:rPr>
            </a:br>
            <a:r>
              <a:rPr lang="de-CH" sz="1400">
                <a:solidFill>
                  <a:srgbClr val="4A86E8"/>
                </a:solidFill>
                <a:highlight>
                  <a:srgbClr val="FFFFFF"/>
                </a:highlight>
                <a:latin typeface="Spectral"/>
                <a:ea typeface="Spectral"/>
                <a:cs typeface="Spectral"/>
                <a:sym typeface="Spectral"/>
              </a:rPr>
              <a:t>np.split(aaa,3,axis=1)</a:t>
            </a:r>
            <a:endParaRPr sz="1400">
              <a:solidFill>
                <a:srgbClr val="4A86E8"/>
              </a:solidFill>
              <a:highlight>
                <a:srgbClr val="FFFFFF"/>
              </a:highlight>
              <a:latin typeface="Spectral"/>
              <a:ea typeface="Spectral"/>
              <a:cs typeface="Spectral"/>
              <a:sym typeface="Spectral"/>
            </a:endParaRPr>
          </a:p>
          <a:p>
            <a:pPr indent="0" lvl="0" marL="0" rtl="0" algn="l">
              <a:spcBef>
                <a:spcPts val="1600"/>
              </a:spcBef>
              <a:spcAft>
                <a:spcPts val="0"/>
              </a:spcAft>
              <a:buNone/>
            </a:pPr>
            <a:r>
              <a:rPr lang="de-CH" sz="1400">
                <a:solidFill>
                  <a:srgbClr val="000000"/>
                </a:solidFill>
                <a:highlight>
                  <a:srgbClr val="FFFFFF"/>
                </a:highlight>
                <a:latin typeface="Spectral"/>
                <a:ea typeface="Spectral"/>
                <a:cs typeface="Spectral"/>
                <a:sym typeface="Spectral"/>
              </a:rPr>
              <a:t>AS PASSING LIST</a:t>
            </a:r>
            <a:endParaRPr sz="1400">
              <a:solidFill>
                <a:srgbClr val="000000"/>
              </a:solidFill>
              <a:highlight>
                <a:srgbClr val="FFFFFF"/>
              </a:highlight>
              <a:latin typeface="Spectral"/>
              <a:ea typeface="Spectral"/>
              <a:cs typeface="Spectral"/>
              <a:sym typeface="Spectral"/>
            </a:endParaRPr>
          </a:p>
          <a:p>
            <a:pPr indent="0" lvl="0" marL="0" rtl="0" algn="l">
              <a:spcBef>
                <a:spcPts val="1600"/>
              </a:spcBef>
              <a:spcAft>
                <a:spcPts val="0"/>
              </a:spcAft>
              <a:buNone/>
            </a:pPr>
            <a:r>
              <a:rPr lang="de-CH" sz="1400">
                <a:solidFill>
                  <a:srgbClr val="4A86E8"/>
                </a:solidFill>
                <a:highlight>
                  <a:srgbClr val="FFFFFF"/>
                </a:highlight>
                <a:latin typeface="Spectral"/>
                <a:ea typeface="Spectral"/>
                <a:cs typeface="Spectral"/>
                <a:sym typeface="Spectral"/>
              </a:rPr>
              <a:t>np.split(aaa,[1,3],axis=0)</a:t>
            </a:r>
            <a:br>
              <a:rPr lang="de-CH" sz="1400">
                <a:solidFill>
                  <a:srgbClr val="4A86E8"/>
                </a:solidFill>
                <a:highlight>
                  <a:srgbClr val="FFFFFF"/>
                </a:highlight>
                <a:latin typeface="Spectral"/>
                <a:ea typeface="Spectral"/>
                <a:cs typeface="Spectral"/>
                <a:sym typeface="Spectral"/>
              </a:rPr>
            </a:br>
            <a:r>
              <a:rPr lang="de-CH" sz="1400">
                <a:solidFill>
                  <a:srgbClr val="4A86E8"/>
                </a:solidFill>
                <a:highlight>
                  <a:srgbClr val="FFFFFF"/>
                </a:highlight>
                <a:latin typeface="Spectral"/>
                <a:ea typeface="Spectral"/>
                <a:cs typeface="Spectral"/>
                <a:sym typeface="Spectral"/>
              </a:rPr>
              <a:t>np.split(aaa,[1,3],axis=1)</a:t>
            </a:r>
            <a:endParaRPr sz="1400">
              <a:solidFill>
                <a:srgbClr val="4A86E8"/>
              </a:solidFill>
              <a:highlight>
                <a:srgbClr val="FFFFFF"/>
              </a:highlight>
              <a:latin typeface="Spectral"/>
              <a:ea typeface="Spectral"/>
              <a:cs typeface="Spectral"/>
              <a:sym typeface="Spectral"/>
            </a:endParaRPr>
          </a:p>
          <a:p>
            <a:pPr indent="0" lvl="0" marL="0" rtl="0" algn="l">
              <a:spcBef>
                <a:spcPts val="1600"/>
              </a:spcBef>
              <a:spcAft>
                <a:spcPts val="0"/>
              </a:spcAft>
              <a:buNone/>
            </a:pPr>
            <a:r>
              <a:t/>
            </a:r>
            <a:endParaRPr sz="1050">
              <a:highlight>
                <a:srgbClr val="FFFFFF"/>
              </a:highlight>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Split continues..</a:t>
            </a:r>
            <a:endParaRPr/>
          </a:p>
        </p:txBody>
      </p:sp>
      <p:sp>
        <p:nvSpPr>
          <p:cNvPr id="332" name="Google Shape;332;p57"/>
          <p:cNvSpPr txBox="1"/>
          <p:nvPr>
            <p:ph idx="1" type="body"/>
          </p:nvPr>
        </p:nvSpPr>
        <p:spPr>
          <a:xfrm>
            <a:off x="311700" y="1225225"/>
            <a:ext cx="8520600" cy="356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de-CH">
                <a:latin typeface="Spectral"/>
                <a:ea typeface="Spectral"/>
                <a:cs typeface="Spectral"/>
                <a:sym typeface="Spectral"/>
              </a:rPr>
              <a:t>Passed Index=[a,b]</a:t>
            </a:r>
            <a:endParaRPr b="1">
              <a:latin typeface="Spectral"/>
              <a:ea typeface="Spectral"/>
              <a:cs typeface="Spectral"/>
              <a:sym typeface="Spectral"/>
            </a:endParaRPr>
          </a:p>
          <a:p>
            <a:pPr indent="0" lvl="0" marL="0" rtl="0" algn="l">
              <a:lnSpc>
                <a:spcPct val="100000"/>
              </a:lnSpc>
              <a:spcBef>
                <a:spcPts val="0"/>
              </a:spcBef>
              <a:spcAft>
                <a:spcPts val="0"/>
              </a:spcAft>
              <a:buNone/>
            </a:pPr>
            <a:r>
              <a:t/>
            </a:r>
            <a:endParaRPr b="1">
              <a:latin typeface="Spectral"/>
              <a:ea typeface="Spectral"/>
              <a:cs typeface="Spectral"/>
              <a:sym typeface="Spectral"/>
            </a:endParaRPr>
          </a:p>
          <a:p>
            <a:pPr indent="0" lvl="0" marL="0" rtl="0" algn="l">
              <a:lnSpc>
                <a:spcPct val="100000"/>
              </a:lnSpc>
              <a:spcBef>
                <a:spcPts val="0"/>
              </a:spcBef>
              <a:spcAft>
                <a:spcPts val="0"/>
              </a:spcAft>
              <a:buClr>
                <a:schemeClr val="dk1"/>
              </a:buClr>
              <a:buSzPts val="1100"/>
              <a:buFont typeface="Arial"/>
              <a:buNone/>
            </a:pPr>
            <a:r>
              <a:rPr b="1" lang="de-CH">
                <a:latin typeface="Spectral"/>
                <a:ea typeface="Spectral"/>
                <a:cs typeface="Spectral"/>
                <a:sym typeface="Spectral"/>
              </a:rPr>
              <a:t>axis=0</a:t>
            </a:r>
            <a:endParaRPr b="1">
              <a:latin typeface="Spectral"/>
              <a:ea typeface="Spectral"/>
              <a:cs typeface="Spectral"/>
              <a:sym typeface="Spectral"/>
            </a:endParaRPr>
          </a:p>
          <a:p>
            <a:pPr indent="0" lvl="0" marL="0" rtl="0" algn="l">
              <a:lnSpc>
                <a:spcPct val="100000"/>
              </a:lnSpc>
              <a:spcBef>
                <a:spcPts val="0"/>
              </a:spcBef>
              <a:spcAft>
                <a:spcPts val="0"/>
              </a:spcAft>
              <a:buClr>
                <a:schemeClr val="dk1"/>
              </a:buClr>
              <a:buSzPts val="1100"/>
              <a:buFont typeface="Arial"/>
              <a:buNone/>
            </a:pPr>
            <a:r>
              <a:rPr b="1" lang="de-CH">
                <a:latin typeface="Spectral"/>
                <a:ea typeface="Spectral"/>
                <a:cs typeface="Spectral"/>
                <a:sym typeface="Spectral"/>
              </a:rPr>
              <a:t>Arr[:a,:]</a:t>
            </a:r>
            <a:endParaRPr b="1">
              <a:latin typeface="Spectral"/>
              <a:ea typeface="Spectral"/>
              <a:cs typeface="Spectral"/>
              <a:sym typeface="Spectral"/>
            </a:endParaRPr>
          </a:p>
          <a:p>
            <a:pPr indent="0" lvl="0" marL="0" rtl="0" algn="l">
              <a:lnSpc>
                <a:spcPct val="100000"/>
              </a:lnSpc>
              <a:spcBef>
                <a:spcPts val="0"/>
              </a:spcBef>
              <a:spcAft>
                <a:spcPts val="0"/>
              </a:spcAft>
              <a:buClr>
                <a:schemeClr val="dk1"/>
              </a:buClr>
              <a:buSzPts val="1100"/>
              <a:buFont typeface="Arial"/>
              <a:buNone/>
            </a:pPr>
            <a:r>
              <a:rPr b="1" lang="de-CH">
                <a:latin typeface="Spectral"/>
                <a:ea typeface="Spectral"/>
                <a:cs typeface="Spectral"/>
                <a:sym typeface="Spectral"/>
              </a:rPr>
              <a:t>Arr[a:b,:]</a:t>
            </a:r>
            <a:endParaRPr b="1">
              <a:latin typeface="Spectral"/>
              <a:ea typeface="Spectral"/>
              <a:cs typeface="Spectral"/>
              <a:sym typeface="Spectral"/>
            </a:endParaRPr>
          </a:p>
          <a:p>
            <a:pPr indent="0" lvl="0" marL="0" rtl="0" algn="l">
              <a:lnSpc>
                <a:spcPct val="100000"/>
              </a:lnSpc>
              <a:spcBef>
                <a:spcPts val="0"/>
              </a:spcBef>
              <a:spcAft>
                <a:spcPts val="0"/>
              </a:spcAft>
              <a:buNone/>
            </a:pPr>
            <a:r>
              <a:rPr b="1" lang="de-CH">
                <a:latin typeface="Spectral"/>
                <a:ea typeface="Spectral"/>
                <a:cs typeface="Spectral"/>
                <a:sym typeface="Spectral"/>
              </a:rPr>
              <a:t>Arr[b:,:]</a:t>
            </a:r>
            <a:endParaRPr b="1">
              <a:latin typeface="Spectral"/>
              <a:ea typeface="Spectral"/>
              <a:cs typeface="Spectral"/>
              <a:sym typeface="Spectral"/>
            </a:endParaRPr>
          </a:p>
          <a:p>
            <a:pPr indent="0" lvl="0" marL="0" rtl="0" algn="l">
              <a:lnSpc>
                <a:spcPct val="100000"/>
              </a:lnSpc>
              <a:spcBef>
                <a:spcPts val="0"/>
              </a:spcBef>
              <a:spcAft>
                <a:spcPts val="0"/>
              </a:spcAft>
              <a:buNone/>
            </a:pPr>
            <a:r>
              <a:t/>
            </a:r>
            <a:endParaRPr b="1">
              <a:latin typeface="Spectral"/>
              <a:ea typeface="Spectral"/>
              <a:cs typeface="Spectral"/>
              <a:sym typeface="Spectral"/>
            </a:endParaRPr>
          </a:p>
          <a:p>
            <a:pPr indent="0" lvl="0" marL="0" rtl="0" algn="l">
              <a:lnSpc>
                <a:spcPct val="100000"/>
              </a:lnSpc>
              <a:spcBef>
                <a:spcPts val="0"/>
              </a:spcBef>
              <a:spcAft>
                <a:spcPts val="0"/>
              </a:spcAft>
              <a:buNone/>
            </a:pPr>
            <a:r>
              <a:rPr b="1" lang="de-CH">
                <a:latin typeface="Spectral"/>
                <a:ea typeface="Spectral"/>
                <a:cs typeface="Spectral"/>
                <a:sym typeface="Spectral"/>
              </a:rPr>
              <a:t>axis=1</a:t>
            </a:r>
            <a:endParaRPr b="1">
              <a:latin typeface="Spectral"/>
              <a:ea typeface="Spectral"/>
              <a:cs typeface="Spectral"/>
              <a:sym typeface="Spectral"/>
            </a:endParaRPr>
          </a:p>
          <a:p>
            <a:pPr indent="0" lvl="0" marL="0" rtl="0" algn="l">
              <a:lnSpc>
                <a:spcPct val="100000"/>
              </a:lnSpc>
              <a:spcBef>
                <a:spcPts val="0"/>
              </a:spcBef>
              <a:spcAft>
                <a:spcPts val="0"/>
              </a:spcAft>
              <a:buNone/>
            </a:pPr>
            <a:r>
              <a:t/>
            </a:r>
            <a:endParaRPr b="1">
              <a:latin typeface="Spectral"/>
              <a:ea typeface="Spectral"/>
              <a:cs typeface="Spectral"/>
              <a:sym typeface="Spectral"/>
            </a:endParaRPr>
          </a:p>
          <a:p>
            <a:pPr indent="0" lvl="0" marL="0" rtl="0" algn="l">
              <a:lnSpc>
                <a:spcPct val="100000"/>
              </a:lnSpc>
              <a:spcBef>
                <a:spcPts val="0"/>
              </a:spcBef>
              <a:spcAft>
                <a:spcPts val="0"/>
              </a:spcAft>
              <a:buNone/>
            </a:pPr>
            <a:r>
              <a:rPr b="1" lang="de-CH">
                <a:latin typeface="Spectral"/>
                <a:ea typeface="Spectral"/>
                <a:cs typeface="Spectral"/>
                <a:sym typeface="Spectral"/>
              </a:rPr>
              <a:t>Arr[:,:a]</a:t>
            </a:r>
            <a:endParaRPr b="1">
              <a:latin typeface="Spectral"/>
              <a:ea typeface="Spectral"/>
              <a:cs typeface="Spectral"/>
              <a:sym typeface="Spectral"/>
            </a:endParaRPr>
          </a:p>
          <a:p>
            <a:pPr indent="0" lvl="0" marL="0" rtl="0" algn="l">
              <a:lnSpc>
                <a:spcPct val="100000"/>
              </a:lnSpc>
              <a:spcBef>
                <a:spcPts val="0"/>
              </a:spcBef>
              <a:spcAft>
                <a:spcPts val="0"/>
              </a:spcAft>
              <a:buNone/>
            </a:pPr>
            <a:r>
              <a:rPr b="1" lang="de-CH">
                <a:latin typeface="Spectral"/>
                <a:ea typeface="Spectral"/>
                <a:cs typeface="Spectral"/>
                <a:sym typeface="Spectral"/>
              </a:rPr>
              <a:t>Arr[:,a:b]</a:t>
            </a:r>
            <a:endParaRPr b="1">
              <a:latin typeface="Spectral"/>
              <a:ea typeface="Spectral"/>
              <a:cs typeface="Spectral"/>
              <a:sym typeface="Spectral"/>
            </a:endParaRPr>
          </a:p>
          <a:p>
            <a:pPr indent="0" lvl="0" marL="0" rtl="0" algn="l">
              <a:lnSpc>
                <a:spcPct val="100000"/>
              </a:lnSpc>
              <a:spcBef>
                <a:spcPts val="0"/>
              </a:spcBef>
              <a:spcAft>
                <a:spcPts val="0"/>
              </a:spcAft>
              <a:buClr>
                <a:schemeClr val="dk1"/>
              </a:buClr>
              <a:buSzPts val="1100"/>
              <a:buFont typeface="Arial"/>
              <a:buNone/>
            </a:pPr>
            <a:r>
              <a:rPr b="1" lang="de-CH">
                <a:latin typeface="Spectral"/>
                <a:ea typeface="Spectral"/>
                <a:cs typeface="Spectral"/>
                <a:sym typeface="Spectral"/>
              </a:rPr>
              <a:t>arr[:,a:]</a:t>
            </a:r>
            <a:endParaRPr b="1">
              <a:latin typeface="Spectral"/>
              <a:ea typeface="Spectral"/>
              <a:cs typeface="Spectral"/>
              <a:sym typeface="Spectr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exercises..</a:t>
            </a:r>
            <a:endParaRPr/>
          </a:p>
        </p:txBody>
      </p:sp>
      <p:sp>
        <p:nvSpPr>
          <p:cNvPr id="338" name="Google Shape;338;p58"/>
          <p:cNvSpPr txBox="1"/>
          <p:nvPr>
            <p:ph idx="1" type="body"/>
          </p:nvPr>
        </p:nvSpPr>
        <p:spPr>
          <a:xfrm>
            <a:off x="311700" y="841725"/>
            <a:ext cx="8520600" cy="4402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Arial"/>
              <a:buChar char="●"/>
            </a:pPr>
            <a:r>
              <a:rPr lang="de-CH">
                <a:highlight>
                  <a:srgbClr val="FFFFFF"/>
                </a:highlight>
                <a:latin typeface="Arial"/>
                <a:ea typeface="Arial"/>
                <a:cs typeface="Arial"/>
                <a:sym typeface="Arial"/>
              </a:rPr>
              <a:t>Write a NumPy program to create a 3x3 matrix with values ranging from 2 to 10</a:t>
            </a:r>
            <a:endParaRPr>
              <a:highlight>
                <a:srgbClr val="FFFFFF"/>
              </a:highlight>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de-CH">
                <a:highlight>
                  <a:srgbClr val="FFFFFF"/>
                </a:highlight>
                <a:latin typeface="Arial"/>
                <a:ea typeface="Arial"/>
                <a:cs typeface="Arial"/>
                <a:sym typeface="Arial"/>
              </a:rPr>
              <a:t>Write a NumPy program to get the unique elements of an array</a:t>
            </a:r>
            <a:endParaRPr>
              <a:highlight>
                <a:srgbClr val="FFFFFF"/>
              </a:highlight>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de-CH">
                <a:highlight>
                  <a:srgbClr val="FFFFFF"/>
                </a:highlight>
                <a:latin typeface="Arial"/>
                <a:ea typeface="Arial"/>
                <a:cs typeface="Arial"/>
                <a:sym typeface="Arial"/>
              </a:rPr>
              <a:t>Write a NumPy program to find the union of two arrays. Union will return the unique, sorted array of values that are in either of the two input arrays.</a:t>
            </a:r>
            <a:endParaRPr>
              <a:highlight>
                <a:srgbClr val="FFFFFF"/>
              </a:highlight>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de-CH">
                <a:highlight>
                  <a:srgbClr val="FFFFFF"/>
                </a:highlight>
                <a:latin typeface="Arial"/>
                <a:ea typeface="Arial"/>
                <a:cs typeface="Arial"/>
                <a:sym typeface="Arial"/>
              </a:rPr>
              <a:t>Write a NumPy program to create a 2-dimensional array of size 2 x 3 (composed of 4-byte integer elements), also print the shape, type and data type of the array.</a:t>
            </a:r>
            <a:endParaRPr>
              <a:highlight>
                <a:srgbClr val="FFFFFF"/>
              </a:highlight>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de-CH">
                <a:highlight>
                  <a:srgbClr val="FFFFFF"/>
                </a:highlight>
                <a:latin typeface="Arial"/>
                <a:ea typeface="Arial"/>
                <a:cs typeface="Arial"/>
                <a:sym typeface="Arial"/>
              </a:rPr>
              <a:t>Write a NumPy program to create a 2D array whose diagonal equals [4, 5, 6, 8] and 0's elsewhere.</a:t>
            </a:r>
            <a:endParaRPr>
              <a:highlight>
                <a:srgbClr val="FFFFFF"/>
              </a:highlight>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de-CH">
                <a:highlight>
                  <a:srgbClr val="FFFFFF"/>
                </a:highlight>
                <a:latin typeface="Arial"/>
                <a:ea typeface="Arial"/>
                <a:cs typeface="Arial"/>
                <a:sym typeface="Arial"/>
              </a:rPr>
              <a:t>Write a NumPy program to create a null vector of size 6 (1D) and update sixth value to 9</a:t>
            </a:r>
            <a:endParaRPr>
              <a:highlight>
                <a:srgbClr val="FFFFFF"/>
              </a:highlight>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de-CH">
                <a:highlight>
                  <a:srgbClr val="FFFFFF"/>
                </a:highlight>
                <a:latin typeface="Arial"/>
                <a:ea typeface="Arial"/>
                <a:cs typeface="Arial"/>
                <a:sym typeface="Arial"/>
              </a:rPr>
              <a:t>Write a NumPy program to create a array with values ranging from 12 to 39</a:t>
            </a:r>
            <a:endParaRPr>
              <a:highlight>
                <a:srgbClr val="FFFFFF"/>
              </a:highlight>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de-CH">
                <a:highlight>
                  <a:srgbClr val="FFFFFF"/>
                </a:highlight>
                <a:latin typeface="Arial"/>
                <a:ea typeface="Arial"/>
                <a:cs typeface="Arial"/>
                <a:sym typeface="Arial"/>
              </a:rPr>
              <a:t>Write a NumPy program to reverse a 1D array (first element becomes last).</a:t>
            </a:r>
            <a:endParaRPr>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a:highlight>
                <a:srgbClr val="FFFFFF"/>
              </a:highlight>
              <a:latin typeface="Arial"/>
              <a:ea typeface="Arial"/>
              <a:cs typeface="Arial"/>
              <a:sym typeface="Arial"/>
            </a:endParaRPr>
          </a:p>
        </p:txBody>
      </p:sp>
      <p:sp>
        <p:nvSpPr>
          <p:cNvPr id="339" name="Google Shape;339;p58"/>
          <p:cNvSpPr txBox="1"/>
          <p:nvPr/>
        </p:nvSpPr>
        <p:spPr>
          <a:xfrm>
            <a:off x="4143575" y="2493925"/>
            <a:ext cx="73410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Exercise continues...</a:t>
            </a:r>
            <a:endParaRPr/>
          </a:p>
        </p:txBody>
      </p:sp>
      <p:sp>
        <p:nvSpPr>
          <p:cNvPr id="345" name="Google Shape;345;p5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Arial"/>
              <a:buChar char="●"/>
            </a:pPr>
            <a:r>
              <a:rPr lang="de-CH">
                <a:highlight>
                  <a:schemeClr val="lt1"/>
                </a:highlight>
                <a:latin typeface="Arial"/>
                <a:ea typeface="Arial"/>
                <a:cs typeface="Arial"/>
                <a:sym typeface="Arial"/>
              </a:rPr>
              <a:t>Write a NumPy program to an array converted to a float type</a:t>
            </a:r>
            <a:endParaRPr>
              <a:highlight>
                <a:schemeClr val="lt1"/>
              </a:highlight>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de-CH">
                <a:highlight>
                  <a:schemeClr val="lt1"/>
                </a:highlight>
                <a:latin typeface="Arial"/>
                <a:ea typeface="Arial"/>
                <a:cs typeface="Arial"/>
                <a:sym typeface="Arial"/>
              </a:rPr>
              <a:t>Write a NumPy program to create a 8x8 matrix and fill it with a checkerboard pattern</a:t>
            </a:r>
            <a:endParaRPr>
              <a:highlight>
                <a:schemeClr val="lt1"/>
              </a:highlight>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de-CH">
                <a:highlight>
                  <a:schemeClr val="lt1"/>
                </a:highlight>
                <a:latin typeface="Arial"/>
                <a:ea typeface="Arial"/>
                <a:cs typeface="Arial"/>
                <a:sym typeface="Arial"/>
              </a:rPr>
              <a:t>Write a NumPy program to convert the values of Centigrade degrees into Fahrenheit degrees. Centigrade values are stored into a NumPy array</a:t>
            </a:r>
            <a:endParaRPr>
              <a:highlight>
                <a:schemeClr val="lt1"/>
              </a:highlight>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de-CH">
                <a:highlight>
                  <a:schemeClr val="lt1"/>
                </a:highlight>
                <a:latin typeface="Arial"/>
                <a:ea typeface="Arial"/>
                <a:cs typeface="Arial"/>
                <a:sym typeface="Arial"/>
              </a:rPr>
              <a:t>Write a NumPy program to find the number of elements of an array, length of one array element in bytes and total bytes consumed by the elements.</a:t>
            </a:r>
            <a:endParaRPr>
              <a:highlight>
                <a:schemeClr val="lt1"/>
              </a:highlight>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de-CH">
                <a:highlight>
                  <a:schemeClr val="lt1"/>
                </a:highlight>
                <a:latin typeface="Arial"/>
                <a:ea typeface="Arial"/>
                <a:cs typeface="Arial"/>
                <a:sym typeface="Arial"/>
              </a:rPr>
              <a:t>Write a NumPy program to test whether each element of a 1-D array is also present in a second array.</a:t>
            </a:r>
            <a:endParaRPr>
              <a:highlight>
                <a:schemeClr val="lt1"/>
              </a:highlight>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de-CH">
                <a:highlight>
                  <a:schemeClr val="lt1"/>
                </a:highlight>
                <a:latin typeface="Arial"/>
                <a:ea typeface="Arial"/>
                <a:cs typeface="Arial"/>
                <a:sym typeface="Arial"/>
              </a:rPr>
              <a:t>Write a NumPy program to find common values between two arrays</a:t>
            </a:r>
            <a:endParaRPr>
              <a:highlight>
                <a:schemeClr val="lt1"/>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Exercises continues...</a:t>
            </a:r>
            <a:endParaRPr/>
          </a:p>
        </p:txBody>
      </p:sp>
      <p:sp>
        <p:nvSpPr>
          <p:cNvPr id="351" name="Google Shape;351;p6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Arial"/>
              <a:buChar char="●"/>
            </a:pPr>
            <a:r>
              <a:rPr lang="de-CH" sz="1300">
                <a:highlight>
                  <a:srgbClr val="FFFFFF"/>
                </a:highlight>
                <a:latin typeface="Arial"/>
                <a:ea typeface="Arial"/>
                <a:cs typeface="Arial"/>
                <a:sym typeface="Arial"/>
              </a:rPr>
              <a:t>Write a NumPy program to remove specific elements in a numpy array.</a:t>
            </a:r>
            <a:br>
              <a:rPr lang="de-CH" sz="1300">
                <a:highlight>
                  <a:srgbClr val="FFFFFF"/>
                </a:highlight>
                <a:latin typeface="Arial"/>
                <a:ea typeface="Arial"/>
                <a:cs typeface="Arial"/>
                <a:sym typeface="Arial"/>
              </a:rPr>
            </a:br>
            <a:r>
              <a:rPr lang="de-CH" sz="1300">
                <a:highlight>
                  <a:srgbClr val="FFFFFF"/>
                </a:highlight>
                <a:latin typeface="Arial"/>
                <a:ea typeface="Arial"/>
                <a:cs typeface="Arial"/>
                <a:sym typeface="Arial"/>
              </a:rPr>
              <a:t>Original array:</a:t>
            </a:r>
            <a:br>
              <a:rPr lang="de-CH" sz="1300">
                <a:highlight>
                  <a:srgbClr val="FFFFFF"/>
                </a:highlight>
                <a:latin typeface="Arial"/>
                <a:ea typeface="Arial"/>
                <a:cs typeface="Arial"/>
                <a:sym typeface="Arial"/>
              </a:rPr>
            </a:br>
            <a:r>
              <a:rPr lang="de-CH" sz="1300">
                <a:highlight>
                  <a:srgbClr val="FFFFFF"/>
                </a:highlight>
                <a:latin typeface="Arial"/>
                <a:ea typeface="Arial"/>
                <a:cs typeface="Arial"/>
                <a:sym typeface="Arial"/>
              </a:rPr>
              <a:t>[ 10 20 30 40 50 60 70 80 90 100]</a:t>
            </a:r>
            <a:br>
              <a:rPr lang="de-CH" sz="1300">
                <a:highlight>
                  <a:srgbClr val="FFFFFF"/>
                </a:highlight>
                <a:latin typeface="Arial"/>
                <a:ea typeface="Arial"/>
                <a:cs typeface="Arial"/>
                <a:sym typeface="Arial"/>
              </a:rPr>
            </a:br>
            <a:r>
              <a:rPr lang="de-CH" sz="1300">
                <a:highlight>
                  <a:srgbClr val="FFFFFF"/>
                </a:highlight>
                <a:latin typeface="Arial"/>
                <a:ea typeface="Arial"/>
                <a:cs typeface="Arial"/>
                <a:sym typeface="Arial"/>
              </a:rPr>
              <a:t>Delete first, fourth and fifth elements:</a:t>
            </a:r>
            <a:br>
              <a:rPr lang="de-CH" sz="1300">
                <a:highlight>
                  <a:srgbClr val="FFFFFF"/>
                </a:highlight>
                <a:latin typeface="Arial"/>
                <a:ea typeface="Arial"/>
                <a:cs typeface="Arial"/>
                <a:sym typeface="Arial"/>
              </a:rPr>
            </a:br>
            <a:r>
              <a:rPr lang="de-CH" sz="1300">
                <a:highlight>
                  <a:srgbClr val="FFFFFF"/>
                </a:highlight>
                <a:latin typeface="Arial"/>
                <a:ea typeface="Arial"/>
                <a:cs typeface="Arial"/>
                <a:sym typeface="Arial"/>
              </a:rPr>
              <a:t>[ 20 30 60 70 80 90 100]</a:t>
            </a:r>
            <a:endParaRPr sz="1300">
              <a:highlight>
                <a:srgbClr val="FFFFFF"/>
              </a:highlight>
              <a:latin typeface="Arial"/>
              <a:ea typeface="Arial"/>
              <a:cs typeface="Arial"/>
              <a:sym typeface="Arial"/>
            </a:endParaRPr>
          </a:p>
          <a:p>
            <a:pPr indent="-311150" lvl="0" marL="457200" rtl="0" algn="l">
              <a:spcBef>
                <a:spcPts val="0"/>
              </a:spcBef>
              <a:spcAft>
                <a:spcPts val="0"/>
              </a:spcAft>
              <a:buSzPts val="1300"/>
              <a:buFont typeface="Arial"/>
              <a:buChar char="●"/>
            </a:pPr>
            <a:r>
              <a:rPr lang="de-CH" sz="1300">
                <a:highlight>
                  <a:srgbClr val="FFFFFF"/>
                </a:highlight>
                <a:latin typeface="Arial"/>
                <a:ea typeface="Arial"/>
                <a:cs typeface="Arial"/>
                <a:sym typeface="Arial"/>
              </a:rPr>
              <a:t>Write a NumPy program to replace the negative values in a numpy array with 0.</a:t>
            </a:r>
            <a:br>
              <a:rPr lang="de-CH" sz="1300">
                <a:highlight>
                  <a:srgbClr val="FFFFFF"/>
                </a:highlight>
                <a:latin typeface="Arial"/>
                <a:ea typeface="Arial"/>
                <a:cs typeface="Arial"/>
                <a:sym typeface="Arial"/>
              </a:rPr>
            </a:br>
            <a:r>
              <a:rPr lang="de-CH" sz="1300">
                <a:highlight>
                  <a:srgbClr val="FFFFFF"/>
                </a:highlight>
                <a:latin typeface="Arial"/>
                <a:ea typeface="Arial"/>
                <a:cs typeface="Arial"/>
                <a:sym typeface="Arial"/>
              </a:rPr>
              <a:t>[-1 -4 0 2 3 4 5 -6]</a:t>
            </a:r>
            <a:endParaRPr sz="1300">
              <a:highlight>
                <a:srgbClr val="FFFFFF"/>
              </a:highlight>
              <a:latin typeface="Arial"/>
              <a:ea typeface="Arial"/>
              <a:cs typeface="Arial"/>
              <a:sym typeface="Arial"/>
            </a:endParaRPr>
          </a:p>
          <a:p>
            <a:pPr indent="-311150" lvl="0" marL="457200" rtl="0" algn="l">
              <a:spcBef>
                <a:spcPts val="0"/>
              </a:spcBef>
              <a:spcAft>
                <a:spcPts val="0"/>
              </a:spcAft>
              <a:buSzPts val="1300"/>
              <a:buFont typeface="Arial"/>
              <a:buChar char="●"/>
            </a:pPr>
            <a:r>
              <a:rPr lang="de-CH" sz="1300">
                <a:highlight>
                  <a:srgbClr val="FFFFFF"/>
                </a:highlight>
                <a:latin typeface="Arial"/>
                <a:ea typeface="Arial"/>
                <a:cs typeface="Arial"/>
                <a:sym typeface="Arial"/>
              </a:rPr>
              <a:t>Write a NumPy program to count the occurrence of a specified item in a given NumPy array.</a:t>
            </a:r>
            <a:br>
              <a:rPr lang="de-CH" sz="1300">
                <a:highlight>
                  <a:srgbClr val="FFFFFF"/>
                </a:highlight>
                <a:latin typeface="Arial"/>
                <a:ea typeface="Arial"/>
                <a:cs typeface="Arial"/>
                <a:sym typeface="Arial"/>
              </a:rPr>
            </a:br>
            <a:r>
              <a:rPr lang="de-CH" sz="1300">
                <a:highlight>
                  <a:srgbClr val="FFFFFF"/>
                </a:highlight>
                <a:latin typeface="Arial"/>
                <a:ea typeface="Arial"/>
                <a:cs typeface="Arial"/>
                <a:sym typeface="Arial"/>
              </a:rPr>
              <a:t>[10 20 20 20 20 0 20 30 30 30 0 0 20 20 0] find the occurence of 20</a:t>
            </a:r>
            <a:endParaRPr sz="1300">
              <a:highlight>
                <a:srgbClr val="FFFFFF"/>
              </a:highlight>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1"/>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   PANDAS...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DATA.. DATA.. DATA...</a:t>
            </a:r>
            <a:endParaRPr/>
          </a:p>
        </p:txBody>
      </p:sp>
      <p:sp>
        <p:nvSpPr>
          <p:cNvPr id="90" name="Google Shape;90;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DATA IS NOW EVERYWHERE..</a:t>
            </a:r>
            <a:endParaRPr/>
          </a:p>
          <a:p>
            <a:pPr indent="-342900" lvl="0" marL="457200" rtl="0" algn="l">
              <a:spcBef>
                <a:spcPts val="1600"/>
              </a:spcBef>
              <a:spcAft>
                <a:spcPts val="0"/>
              </a:spcAft>
              <a:buSzPts val="1800"/>
              <a:buChar char="●"/>
            </a:pPr>
            <a:r>
              <a:rPr lang="de-CH"/>
              <a:t>SOCIAL MEDIA APPLICATIONS</a:t>
            </a:r>
            <a:endParaRPr/>
          </a:p>
          <a:p>
            <a:pPr indent="-342900" lvl="0" marL="457200" rtl="0" algn="l">
              <a:spcBef>
                <a:spcPts val="0"/>
              </a:spcBef>
              <a:spcAft>
                <a:spcPts val="0"/>
              </a:spcAft>
              <a:buSzPts val="1800"/>
              <a:buChar char="●"/>
            </a:pPr>
            <a:r>
              <a:rPr lang="de-CH"/>
              <a:t>GOVERNMENT</a:t>
            </a:r>
            <a:endParaRPr/>
          </a:p>
          <a:p>
            <a:pPr indent="-342900" lvl="0" marL="457200" rtl="0" algn="l">
              <a:spcBef>
                <a:spcPts val="0"/>
              </a:spcBef>
              <a:spcAft>
                <a:spcPts val="0"/>
              </a:spcAft>
              <a:buSzPts val="1800"/>
              <a:buChar char="●"/>
            </a:pPr>
            <a:r>
              <a:rPr lang="de-CH"/>
              <a:t>SMART CAR AND OTHER SMART DEVICES</a:t>
            </a:r>
            <a:endParaRPr/>
          </a:p>
          <a:p>
            <a:pPr indent="-342900" lvl="0" marL="457200" rtl="0" algn="l">
              <a:spcBef>
                <a:spcPts val="0"/>
              </a:spcBef>
              <a:spcAft>
                <a:spcPts val="0"/>
              </a:spcAft>
              <a:buSzPts val="1800"/>
              <a:buChar char="●"/>
            </a:pPr>
            <a:r>
              <a:rPr lang="de-CH"/>
              <a:t>IOT DEVICES</a:t>
            </a:r>
            <a:endParaRPr/>
          </a:p>
          <a:p>
            <a:pPr indent="-342900" lvl="0" marL="457200" rtl="0" algn="l">
              <a:spcBef>
                <a:spcPts val="0"/>
              </a:spcBef>
              <a:spcAft>
                <a:spcPts val="0"/>
              </a:spcAft>
              <a:buSzPts val="1800"/>
              <a:buChar char="●"/>
            </a:pPr>
            <a:r>
              <a:rPr lang="de-CH"/>
              <a:t>HOSPITAL AND HEALTH CARE..</a:t>
            </a:r>
            <a:endParaRPr/>
          </a:p>
          <a:p>
            <a:pPr indent="-342900" lvl="0" marL="457200" rtl="0" algn="l">
              <a:spcBef>
                <a:spcPts val="0"/>
              </a:spcBef>
              <a:spcAft>
                <a:spcPts val="0"/>
              </a:spcAft>
              <a:buSzPts val="1800"/>
              <a:buChar char="●"/>
            </a:pPr>
            <a:r>
              <a:rPr lang="de-CH"/>
              <a:t>FINANCE SECTORS</a:t>
            </a:r>
            <a:endParaRPr/>
          </a:p>
          <a:p>
            <a:pPr indent="-342900" lvl="0" marL="457200" rtl="0" algn="l">
              <a:spcBef>
                <a:spcPts val="0"/>
              </a:spcBef>
              <a:spcAft>
                <a:spcPts val="0"/>
              </a:spcAft>
              <a:buSzPts val="1800"/>
              <a:buChar char="●"/>
            </a:pPr>
            <a:r>
              <a:rPr lang="de-CH"/>
              <a:t>MANUFACTURING SECTORS</a:t>
            </a:r>
            <a:endParaRPr/>
          </a:p>
          <a:p>
            <a:pPr indent="-342900" lvl="0" marL="457200" rtl="0" algn="l">
              <a:spcBef>
                <a:spcPts val="0"/>
              </a:spcBef>
              <a:spcAft>
                <a:spcPts val="0"/>
              </a:spcAft>
              <a:buSzPts val="1800"/>
              <a:buChar char="●"/>
            </a:pPr>
            <a:r>
              <a:rPr lang="de-CH"/>
              <a:t>….</a:t>
            </a:r>
            <a:endParaRPr/>
          </a:p>
          <a:p>
            <a:pPr indent="0" lvl="0" marL="0" rtl="0" algn="l">
              <a:spcBef>
                <a:spcPts val="1600"/>
              </a:spcBef>
              <a:spcAft>
                <a:spcPts val="16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Intro..</a:t>
            </a:r>
            <a:endParaRPr/>
          </a:p>
        </p:txBody>
      </p:sp>
      <p:sp>
        <p:nvSpPr>
          <p:cNvPr id="362" name="Google Shape;362;p62"/>
          <p:cNvSpPr txBox="1"/>
          <p:nvPr>
            <p:ph idx="1" type="body"/>
          </p:nvPr>
        </p:nvSpPr>
        <p:spPr>
          <a:xfrm>
            <a:off x="311700" y="1044375"/>
            <a:ext cx="8520600" cy="3534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de-CH">
                <a:latin typeface="Arial"/>
                <a:ea typeface="Arial"/>
                <a:cs typeface="Arial"/>
                <a:sym typeface="Arial"/>
              </a:rPr>
              <a:t>Pandas is a python module that makes data science easy and effective.</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de-CH">
                <a:highlight>
                  <a:srgbClr val="FFFFFF"/>
                </a:highlight>
                <a:latin typeface="Arial"/>
                <a:ea typeface="Arial"/>
                <a:cs typeface="Arial"/>
                <a:sym typeface="Arial"/>
              </a:rPr>
              <a:t>Pandas is an open source library in Python. It provides ready to use high-performance data structures and data analysis tools.</a:t>
            </a:r>
            <a:endParaRPr>
              <a:highlight>
                <a:srgbClr val="FFFFFF"/>
              </a:highlight>
              <a:latin typeface="Arial"/>
              <a:ea typeface="Arial"/>
              <a:cs typeface="Arial"/>
              <a:sym typeface="Arial"/>
            </a:endParaRPr>
          </a:p>
          <a:p>
            <a:pPr indent="-342900" lvl="0" marL="457200" rtl="0" algn="l">
              <a:spcBef>
                <a:spcPts val="0"/>
              </a:spcBef>
              <a:spcAft>
                <a:spcPts val="0"/>
              </a:spcAft>
              <a:buSzPts val="1800"/>
              <a:buFont typeface="Arial"/>
              <a:buChar char="●"/>
            </a:pPr>
            <a:r>
              <a:rPr lang="de-CH">
                <a:highlight>
                  <a:srgbClr val="FFFFFF"/>
                </a:highlight>
                <a:latin typeface="Arial"/>
                <a:ea typeface="Arial"/>
                <a:cs typeface="Arial"/>
                <a:sym typeface="Arial"/>
              </a:rPr>
              <a:t>Pandas module runs on top of Numpy and it is popularly used for data science and data analytics.</a:t>
            </a:r>
            <a:endParaRPr>
              <a:highlight>
                <a:srgbClr val="FFFFFF"/>
              </a:highlight>
              <a:latin typeface="Arial"/>
              <a:ea typeface="Arial"/>
              <a:cs typeface="Arial"/>
              <a:sym typeface="Arial"/>
            </a:endParaRPr>
          </a:p>
          <a:p>
            <a:pPr indent="-342900" lvl="0" marL="457200" rtl="0" algn="l">
              <a:spcBef>
                <a:spcPts val="0"/>
              </a:spcBef>
              <a:spcAft>
                <a:spcPts val="0"/>
              </a:spcAft>
              <a:buSzPts val="1800"/>
              <a:buFont typeface="Arial"/>
              <a:buChar char="●"/>
            </a:pPr>
            <a:r>
              <a:rPr lang="de-CH">
                <a:highlight>
                  <a:srgbClr val="FFFFFF"/>
                </a:highlight>
                <a:latin typeface="Arial"/>
                <a:ea typeface="Arial"/>
                <a:cs typeface="Arial"/>
                <a:sym typeface="Arial"/>
              </a:rPr>
              <a:t>NumPy is a low-level data structure that supports multi-dimensional arrays and a wide range of mathematical array operations. Pandas has a higher-level interface. It also provides streamlined alignment of tabular data and powerful time series functionality.</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Intro continues..</a:t>
            </a:r>
            <a:endParaRPr/>
          </a:p>
        </p:txBody>
      </p:sp>
      <p:sp>
        <p:nvSpPr>
          <p:cNvPr id="368" name="Google Shape;368;p6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400"/>
              </a:spcBef>
              <a:spcAft>
                <a:spcPts val="0"/>
              </a:spcAft>
              <a:buSzPts val="1800"/>
              <a:buFont typeface="Arial"/>
              <a:buChar char="●"/>
            </a:pPr>
            <a:r>
              <a:rPr lang="de-CH">
                <a:highlight>
                  <a:srgbClr val="FFFFFF"/>
                </a:highlight>
                <a:latin typeface="Arial"/>
                <a:ea typeface="Arial"/>
                <a:cs typeface="Arial"/>
                <a:sym typeface="Arial"/>
              </a:rPr>
              <a:t>DataFrame and Series are the key data structures in Pandas. </a:t>
            </a:r>
            <a:endParaRPr>
              <a:highlight>
                <a:srgbClr val="FFFFFF"/>
              </a:highlight>
              <a:latin typeface="Arial"/>
              <a:ea typeface="Arial"/>
              <a:cs typeface="Arial"/>
              <a:sym typeface="Arial"/>
            </a:endParaRPr>
          </a:p>
          <a:p>
            <a:pPr indent="-342900" lvl="0" marL="457200" rtl="0" algn="l">
              <a:spcBef>
                <a:spcPts val="0"/>
              </a:spcBef>
              <a:spcAft>
                <a:spcPts val="0"/>
              </a:spcAft>
              <a:buSzPts val="1800"/>
              <a:buFont typeface="Arial"/>
              <a:buChar char="●"/>
            </a:pPr>
            <a:r>
              <a:rPr lang="de-CH">
                <a:highlight>
                  <a:srgbClr val="FFFFFF"/>
                </a:highlight>
                <a:latin typeface="Arial"/>
                <a:ea typeface="Arial"/>
                <a:cs typeface="Arial"/>
                <a:sym typeface="Arial"/>
              </a:rPr>
              <a:t>Pandas provides a rich feature-set on the DataFrame. For example, data alignment, data statistics, slicing, grouping, merging, concatenating data, etc.</a:t>
            </a:r>
            <a:endParaRPr>
              <a:highlight>
                <a:srgbClr val="FFFFFF"/>
              </a:highlight>
              <a:latin typeface="Arial"/>
              <a:ea typeface="Arial"/>
              <a:cs typeface="Arial"/>
              <a:sym typeface="Arial"/>
            </a:endParaRPr>
          </a:p>
          <a:p>
            <a:pPr indent="-342900" lvl="0" marL="457200" rtl="0" algn="l">
              <a:spcBef>
                <a:spcPts val="0"/>
              </a:spcBef>
              <a:spcAft>
                <a:spcPts val="0"/>
              </a:spcAft>
              <a:buSzPts val="1800"/>
              <a:buFont typeface="Arial"/>
              <a:buChar char="●"/>
            </a:pPr>
            <a:r>
              <a:rPr lang="de-CH">
                <a:highlight>
                  <a:srgbClr val="FFFFFF"/>
                </a:highlight>
                <a:latin typeface="Arial"/>
                <a:ea typeface="Arial"/>
                <a:cs typeface="Arial"/>
                <a:sym typeface="Arial"/>
              </a:rPr>
              <a:t>Pandas Series is a one-dimensional labelled array capable of holding data of any type.</a:t>
            </a:r>
            <a:endParaRPr>
              <a:highlight>
                <a:srgbClr val="FFFFFF"/>
              </a:highlight>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Pandas Series</a:t>
            </a:r>
            <a:endParaRPr/>
          </a:p>
        </p:txBody>
      </p:sp>
      <p:sp>
        <p:nvSpPr>
          <p:cNvPr id="374" name="Google Shape;374;p64"/>
          <p:cNvSpPr txBox="1"/>
          <p:nvPr>
            <p:ph idx="1" type="body"/>
          </p:nvPr>
        </p:nvSpPr>
        <p:spPr>
          <a:xfrm>
            <a:off x="311700" y="1225225"/>
            <a:ext cx="8520600" cy="335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CH"/>
              <a:t>Creating a pandas Series</a:t>
            </a:r>
            <a:endParaRPr/>
          </a:p>
          <a:p>
            <a:pPr indent="0" lvl="0" marL="0" rtl="0" algn="l">
              <a:spcBef>
                <a:spcPts val="1600"/>
              </a:spcBef>
              <a:spcAft>
                <a:spcPts val="0"/>
              </a:spcAft>
              <a:buNone/>
            </a:pPr>
            <a:r>
              <a:rPr lang="de-CH">
                <a:solidFill>
                  <a:srgbClr val="0000FF"/>
                </a:solidFill>
              </a:rPr>
              <a:t>import numpy as np</a:t>
            </a:r>
            <a:endParaRPr>
              <a:solidFill>
                <a:srgbClr val="0000FF"/>
              </a:solidFill>
            </a:endParaRPr>
          </a:p>
          <a:p>
            <a:pPr indent="0" lvl="0" marL="0" rtl="0" algn="l">
              <a:spcBef>
                <a:spcPts val="0"/>
              </a:spcBef>
              <a:spcAft>
                <a:spcPts val="0"/>
              </a:spcAft>
              <a:buClr>
                <a:schemeClr val="dk1"/>
              </a:buClr>
              <a:buSzPts val="1100"/>
              <a:buFont typeface="Arial"/>
              <a:buNone/>
            </a:pPr>
            <a:r>
              <a:rPr lang="de-CH">
                <a:solidFill>
                  <a:srgbClr val="0000FF"/>
                </a:solidFill>
              </a:rPr>
              <a:t>data = np.array([1,2,3,4,5])</a:t>
            </a:r>
            <a:endParaRPr>
              <a:solidFill>
                <a:srgbClr val="0000FF"/>
              </a:solidFill>
            </a:endParaRPr>
          </a:p>
          <a:p>
            <a:pPr indent="0" lvl="0" marL="0" rtl="0" algn="l">
              <a:spcBef>
                <a:spcPts val="0"/>
              </a:spcBef>
              <a:spcAft>
                <a:spcPts val="0"/>
              </a:spcAft>
              <a:buClr>
                <a:schemeClr val="dk1"/>
              </a:buClr>
              <a:buSzPts val="1100"/>
              <a:buFont typeface="Arial"/>
              <a:buNone/>
            </a:pPr>
            <a:r>
              <a:rPr lang="de-CH">
                <a:solidFill>
                  <a:srgbClr val="0000FF"/>
                </a:solidFill>
              </a:rPr>
              <a:t>pd.Series(data)</a:t>
            </a:r>
            <a:endParaRPr>
              <a:solidFill>
                <a:srgbClr val="0000FF"/>
              </a:solidFil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Data Frame</a:t>
            </a:r>
            <a:endParaRPr/>
          </a:p>
        </p:txBody>
      </p:sp>
      <p:sp>
        <p:nvSpPr>
          <p:cNvPr id="380" name="Google Shape;380;p6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Data frame is a main object in Pandas</a:t>
            </a:r>
            <a:endParaRPr/>
          </a:p>
          <a:p>
            <a:pPr indent="-342900" lvl="0" marL="457200" rtl="0" algn="l">
              <a:spcBef>
                <a:spcPts val="0"/>
              </a:spcBef>
              <a:spcAft>
                <a:spcPts val="0"/>
              </a:spcAft>
              <a:buSzPts val="1800"/>
              <a:buChar char="●"/>
            </a:pPr>
            <a:r>
              <a:rPr lang="de-CH"/>
              <a:t>It is used to represent data with rows and columns </a:t>
            </a:r>
            <a:r>
              <a:rPr lang="de-CH">
                <a:highlight>
                  <a:schemeClr val="lt1"/>
                </a:highlight>
                <a:latin typeface="Arial"/>
                <a:ea typeface="Arial"/>
                <a:cs typeface="Arial"/>
                <a:sym typeface="Arial"/>
              </a:rPr>
              <a:t>as a 2-D data structure</a:t>
            </a:r>
            <a:endParaRPr/>
          </a:p>
          <a:p>
            <a:pPr indent="-342900" lvl="0" marL="457200" rtl="0" algn="l">
              <a:spcBef>
                <a:spcPts val="0"/>
              </a:spcBef>
              <a:spcAft>
                <a:spcPts val="0"/>
              </a:spcAft>
              <a:buSzPts val="1800"/>
              <a:buChar char="●"/>
            </a:pPr>
            <a:r>
              <a:rPr lang="de-CH"/>
              <a:t>Tabular or Excel spreadsheet like data</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Different ways to create a dataframe</a:t>
            </a:r>
            <a:endParaRPr/>
          </a:p>
        </p:txBody>
      </p:sp>
      <p:sp>
        <p:nvSpPr>
          <p:cNvPr id="386" name="Google Shape;386;p6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de-CH"/>
              <a:t>Through reading csv file</a:t>
            </a:r>
            <a:endParaRPr/>
          </a:p>
          <a:p>
            <a:pPr indent="-342900" lvl="0" marL="457200" rtl="0" algn="l">
              <a:spcBef>
                <a:spcPts val="0"/>
              </a:spcBef>
              <a:spcAft>
                <a:spcPts val="0"/>
              </a:spcAft>
              <a:buSzPts val="1800"/>
              <a:buAutoNum type="arabicPeriod"/>
            </a:pPr>
            <a:r>
              <a:rPr lang="de-CH"/>
              <a:t>Through reading excel file</a:t>
            </a:r>
            <a:endParaRPr/>
          </a:p>
          <a:p>
            <a:pPr indent="-342900" lvl="0" marL="457200" rtl="0" algn="l">
              <a:spcBef>
                <a:spcPts val="0"/>
              </a:spcBef>
              <a:spcAft>
                <a:spcPts val="0"/>
              </a:spcAft>
              <a:buSzPts val="1800"/>
              <a:buAutoNum type="arabicPeriod"/>
            </a:pPr>
            <a:r>
              <a:rPr lang="de-CH"/>
              <a:t>Through python Dictionary</a:t>
            </a:r>
            <a:endParaRPr/>
          </a:p>
          <a:p>
            <a:pPr indent="-342900" lvl="0" marL="457200" rtl="0" algn="l">
              <a:spcBef>
                <a:spcPts val="0"/>
              </a:spcBef>
              <a:spcAft>
                <a:spcPts val="0"/>
              </a:spcAft>
              <a:buSzPts val="1800"/>
              <a:buAutoNum type="arabicPeriod"/>
            </a:pPr>
            <a:r>
              <a:rPr lang="de-CH"/>
              <a:t>Through python tuple list</a:t>
            </a:r>
            <a:endParaRPr/>
          </a:p>
          <a:p>
            <a:pPr indent="-342900" lvl="0" marL="457200" rtl="0" algn="l">
              <a:spcBef>
                <a:spcPts val="0"/>
              </a:spcBef>
              <a:spcAft>
                <a:spcPts val="0"/>
              </a:spcAft>
              <a:buSzPts val="1800"/>
              <a:buAutoNum type="arabicPeriod"/>
            </a:pPr>
            <a:r>
              <a:rPr lang="de-CH"/>
              <a:t>Through python dictionary list</a:t>
            </a:r>
            <a:endParaRPr/>
          </a:p>
          <a:p>
            <a:pPr indent="0" lvl="0" marL="0" rtl="0" algn="l">
              <a:spcBef>
                <a:spcPts val="1600"/>
              </a:spcBef>
              <a:spcAft>
                <a:spcPts val="16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Create DataFrame using python dictionary..</a:t>
            </a:r>
            <a:endParaRPr/>
          </a:p>
        </p:txBody>
      </p:sp>
      <p:sp>
        <p:nvSpPr>
          <p:cNvPr id="392" name="Google Shape;392;p6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Using method </a:t>
            </a:r>
            <a:r>
              <a:rPr b="1" lang="de-CH"/>
              <a:t>DataFrame()</a:t>
            </a:r>
            <a:br>
              <a:rPr b="1" lang="de-CH"/>
            </a:br>
            <a:r>
              <a:rPr b="1" lang="de-CH">
                <a:solidFill>
                  <a:srgbClr val="0000FF"/>
                </a:solidFill>
                <a:latin typeface="Spectral"/>
                <a:ea typeface="Spectral"/>
                <a:cs typeface="Spectral"/>
                <a:sym typeface="Spectral"/>
              </a:rPr>
              <a:t>import pandas as pd</a:t>
            </a:r>
            <a:br>
              <a:rPr b="1" lang="de-CH">
                <a:solidFill>
                  <a:srgbClr val="0000FF"/>
                </a:solidFill>
                <a:latin typeface="Spectral"/>
                <a:ea typeface="Spectral"/>
                <a:cs typeface="Spectral"/>
                <a:sym typeface="Spectral"/>
              </a:rPr>
            </a:br>
            <a:r>
              <a:rPr b="1" lang="de-CH">
                <a:solidFill>
                  <a:srgbClr val="0000FF"/>
                </a:solidFill>
                <a:latin typeface="Spectral"/>
                <a:ea typeface="Spectral"/>
                <a:cs typeface="Spectral"/>
                <a:sym typeface="Spectral"/>
              </a:rPr>
              <a:t>emp={ 'id':[101,102,103,104,105],</a:t>
            </a:r>
            <a:br>
              <a:rPr b="1" lang="de-CH">
                <a:solidFill>
                  <a:srgbClr val="0000FF"/>
                </a:solidFill>
                <a:latin typeface="Spectral"/>
                <a:ea typeface="Spectral"/>
                <a:cs typeface="Spectral"/>
                <a:sym typeface="Spectral"/>
              </a:rPr>
            </a:br>
            <a:r>
              <a:rPr b="1" lang="de-CH">
                <a:solidFill>
                  <a:srgbClr val="0000FF"/>
                </a:solidFill>
                <a:latin typeface="Spectral"/>
                <a:ea typeface="Spectral"/>
                <a:cs typeface="Spectral"/>
                <a:sym typeface="Spectral"/>
              </a:rPr>
              <a:t>'Name':['deepak','shyam','arun','manu','jeena'],</a:t>
            </a:r>
            <a:br>
              <a:rPr b="1" lang="de-CH">
                <a:solidFill>
                  <a:srgbClr val="0000FF"/>
                </a:solidFill>
                <a:latin typeface="Spectral"/>
                <a:ea typeface="Spectral"/>
                <a:cs typeface="Spectral"/>
                <a:sym typeface="Spectral"/>
              </a:rPr>
            </a:br>
            <a:r>
              <a:rPr b="1" lang="de-CH">
                <a:solidFill>
                  <a:srgbClr val="0000FF"/>
                </a:solidFill>
                <a:latin typeface="Spectral"/>
                <a:ea typeface="Spectral"/>
                <a:cs typeface="Spectral"/>
                <a:sym typeface="Spectral"/>
              </a:rPr>
              <a:t>'Age':[25,22,24,20,27],</a:t>
            </a:r>
            <a:br>
              <a:rPr b="1" lang="de-CH">
                <a:solidFill>
                  <a:srgbClr val="0000FF"/>
                </a:solidFill>
                <a:latin typeface="Spectral"/>
                <a:ea typeface="Spectral"/>
                <a:cs typeface="Spectral"/>
                <a:sym typeface="Spectral"/>
              </a:rPr>
            </a:br>
            <a:r>
              <a:rPr b="1" lang="de-CH">
                <a:solidFill>
                  <a:srgbClr val="0000FF"/>
                </a:solidFill>
                <a:latin typeface="Spectral"/>
                <a:ea typeface="Spectral"/>
                <a:cs typeface="Spectral"/>
                <a:sym typeface="Spectral"/>
              </a:rPr>
              <a:t>'salary':[25000,30000,150000,10000,30000] }</a:t>
            </a:r>
            <a:br>
              <a:rPr b="1" lang="de-CH">
                <a:solidFill>
                  <a:srgbClr val="0000FF"/>
                </a:solidFill>
                <a:latin typeface="Spectral"/>
                <a:ea typeface="Spectral"/>
                <a:cs typeface="Spectral"/>
                <a:sym typeface="Spectral"/>
              </a:rPr>
            </a:br>
            <a:br>
              <a:rPr b="1" lang="de-CH">
                <a:solidFill>
                  <a:srgbClr val="0000FF"/>
                </a:solidFill>
                <a:latin typeface="Spectral"/>
                <a:ea typeface="Spectral"/>
                <a:cs typeface="Spectral"/>
                <a:sym typeface="Spectral"/>
              </a:rPr>
            </a:br>
            <a:r>
              <a:rPr b="1" lang="de-CH">
                <a:solidFill>
                  <a:srgbClr val="0000FF"/>
                </a:solidFill>
                <a:latin typeface="Spectral"/>
                <a:ea typeface="Spectral"/>
                <a:cs typeface="Spectral"/>
                <a:sym typeface="Spectral"/>
              </a:rPr>
              <a:t>df=pd.DataFrame(emp)</a:t>
            </a:r>
            <a:endParaRPr b="1">
              <a:solidFill>
                <a:srgbClr val="0000FF"/>
              </a:solidFill>
              <a:latin typeface="Spectral"/>
              <a:ea typeface="Spectral"/>
              <a:cs typeface="Spectral"/>
              <a:sym typeface="Spectr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Create Dataframe using python tuple list</a:t>
            </a:r>
            <a:endParaRPr/>
          </a:p>
        </p:txBody>
      </p:sp>
      <p:sp>
        <p:nvSpPr>
          <p:cNvPr id="398" name="Google Shape;398;p68"/>
          <p:cNvSpPr txBox="1"/>
          <p:nvPr>
            <p:ph idx="1" type="body"/>
          </p:nvPr>
        </p:nvSpPr>
        <p:spPr>
          <a:xfrm>
            <a:off x="311700" y="1084575"/>
            <a:ext cx="8520600" cy="391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Using </a:t>
            </a:r>
            <a:r>
              <a:rPr b="1" lang="de-CH"/>
              <a:t>DataFrame()</a:t>
            </a:r>
            <a:r>
              <a:rPr lang="de-CH"/>
              <a:t> method</a:t>
            </a:r>
            <a:br>
              <a:rPr lang="de-CH"/>
            </a:br>
            <a:r>
              <a:rPr lang="de-CH">
                <a:solidFill>
                  <a:srgbClr val="0000FF"/>
                </a:solidFill>
                <a:latin typeface="Spectral"/>
                <a:ea typeface="Spectral"/>
                <a:cs typeface="Spectral"/>
                <a:sym typeface="Spectral"/>
              </a:rPr>
              <a:t>I</a:t>
            </a:r>
            <a:r>
              <a:rPr lang="de-CH">
                <a:solidFill>
                  <a:srgbClr val="0000FF"/>
                </a:solidFill>
                <a:latin typeface="Spectral"/>
                <a:ea typeface="Spectral"/>
                <a:cs typeface="Spectral"/>
                <a:sym typeface="Spectral"/>
              </a:rPr>
              <a:t>mport pandas as pd</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emp_data=[(101,'deepak',25,25000),</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(102,'shyam',22,30000),</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(103,'arun',24,150000),</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(104,'manu',20,10000),(105,'jeena',27,30000)] </a:t>
            </a:r>
            <a:br>
              <a:rPr lang="de-CH">
                <a:solidFill>
                  <a:srgbClr val="0000FF"/>
                </a:solidFill>
                <a:latin typeface="Spectral"/>
                <a:ea typeface="Spectral"/>
                <a:cs typeface="Spectral"/>
                <a:sym typeface="Spectral"/>
              </a:rPr>
            </a:b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df=pd.DataFrame(emp_data,columns=['id','name','age','salary'])</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Each and every element of the tuple list is </a:t>
            </a:r>
            <a:r>
              <a:rPr lang="de-CH">
                <a:solidFill>
                  <a:srgbClr val="000000"/>
                </a:solidFill>
                <a:latin typeface="Spectral"/>
                <a:ea typeface="Spectral"/>
                <a:cs typeface="Spectral"/>
                <a:sym typeface="Spectral"/>
              </a:rPr>
              <a:t>actually</a:t>
            </a:r>
            <a:r>
              <a:rPr lang="de-CH">
                <a:solidFill>
                  <a:srgbClr val="000000"/>
                </a:solidFill>
                <a:latin typeface="Spectral"/>
                <a:ea typeface="Spectral"/>
                <a:cs typeface="Spectral"/>
                <a:sym typeface="Spectral"/>
              </a:rPr>
              <a:t> a row in your dataframe</a:t>
            </a:r>
            <a:endParaRPr>
              <a:solidFill>
                <a:srgbClr val="000000"/>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You should mention all column names as a list as a second argument</a:t>
            </a:r>
            <a:endParaRPr>
              <a:solidFill>
                <a:srgbClr val="000000"/>
              </a:solidFill>
              <a:latin typeface="Spectral"/>
              <a:ea typeface="Spectral"/>
              <a:cs typeface="Spectral"/>
              <a:sym typeface="Spectr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Create Dataframe using a list of dictionaries..</a:t>
            </a:r>
            <a:endParaRPr/>
          </a:p>
        </p:txBody>
      </p:sp>
      <p:sp>
        <p:nvSpPr>
          <p:cNvPr id="404" name="Google Shape;404;p6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Using </a:t>
            </a:r>
            <a:r>
              <a:rPr b="1" lang="de-CH"/>
              <a:t>DataFrame()</a:t>
            </a:r>
            <a:r>
              <a:rPr lang="de-CH"/>
              <a:t> method</a:t>
            </a:r>
            <a:br>
              <a:rPr lang="de-CH"/>
            </a:br>
            <a:r>
              <a:rPr lang="de-CH">
                <a:solidFill>
                  <a:srgbClr val="0000FF"/>
                </a:solidFill>
                <a:latin typeface="Spectral"/>
                <a:ea typeface="Spectral"/>
                <a:cs typeface="Spectral"/>
                <a:sym typeface="Spectral"/>
              </a:rPr>
              <a:t>I</a:t>
            </a:r>
            <a:r>
              <a:rPr lang="de-CH">
                <a:solidFill>
                  <a:srgbClr val="0000FF"/>
                </a:solidFill>
                <a:latin typeface="Spectral"/>
                <a:ea typeface="Spectral"/>
                <a:cs typeface="Spectral"/>
                <a:sym typeface="Spectral"/>
              </a:rPr>
              <a:t>mport pandas as pd</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emp_data_list=[{'id':101,'name':'deepak','age':25,'salary':25000},</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{'id':102,'name':'shyam','age':22,'salary':30000},</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{'id':103,'name':'arun','age':24,'salary':150000},</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{'id':104,'name':'manu','age':20,'salary':10000},</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{'id':105,'name':'jeena','age':27,'salary':30000}]</a:t>
            </a:r>
            <a:br>
              <a:rPr lang="de-CH">
                <a:solidFill>
                  <a:srgbClr val="0000FF"/>
                </a:solidFill>
                <a:latin typeface="Spectral"/>
                <a:ea typeface="Spectral"/>
                <a:cs typeface="Spectral"/>
                <a:sym typeface="Spectral"/>
              </a:rPr>
            </a:b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df=pd.DataFrame(emp_data_list)</a:t>
            </a:r>
            <a:endParaRPr>
              <a:solidFill>
                <a:srgbClr val="0000FF"/>
              </a:solidFill>
              <a:latin typeface="Spectral"/>
              <a:ea typeface="Spectral"/>
              <a:cs typeface="Spectral"/>
              <a:sym typeface="Spectr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7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Create dataframe  using CSV</a:t>
            </a:r>
            <a:endParaRPr/>
          </a:p>
        </p:txBody>
      </p:sp>
      <p:sp>
        <p:nvSpPr>
          <p:cNvPr id="410" name="Google Shape;410;p70"/>
          <p:cNvSpPr txBox="1"/>
          <p:nvPr>
            <p:ph idx="1" type="body"/>
          </p:nvPr>
        </p:nvSpPr>
        <p:spPr>
          <a:xfrm>
            <a:off x="311700" y="1225225"/>
            <a:ext cx="8520600" cy="376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We use </a:t>
            </a:r>
            <a:r>
              <a:rPr b="1" lang="de-CH"/>
              <a:t>read_csv()</a:t>
            </a:r>
            <a:br>
              <a:rPr b="1" lang="de-CH"/>
            </a:br>
            <a:r>
              <a:rPr lang="de-CH">
                <a:solidFill>
                  <a:srgbClr val="0000FF"/>
                </a:solidFill>
                <a:latin typeface="Spectral"/>
                <a:ea typeface="Spectral"/>
                <a:cs typeface="Spectral"/>
                <a:sym typeface="Spectral"/>
              </a:rPr>
              <a:t>import pandas as pd</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df=pd.read_csv(r'C:\Users\mithu\Desktop\employee.csv')</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print(df)</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Arial"/>
              <a:buChar char="●"/>
            </a:pPr>
            <a:r>
              <a:rPr lang="de-CH">
                <a:solidFill>
                  <a:srgbClr val="000000"/>
                </a:solidFill>
                <a:latin typeface="Arial"/>
                <a:ea typeface="Arial"/>
                <a:cs typeface="Arial"/>
                <a:sym typeface="Arial"/>
              </a:rPr>
              <a:t>read_csv() method accepts the path of the csv file ,if that exist in the home folder or current working directory  ,then you can directly mention your filename or else you should mention the complete absolute path</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de-CH">
                <a:solidFill>
                  <a:srgbClr val="000000"/>
                </a:solidFill>
                <a:latin typeface="Arial"/>
                <a:ea typeface="Arial"/>
                <a:cs typeface="Arial"/>
                <a:sym typeface="Arial"/>
              </a:rPr>
              <a:t>os.getcwd() → to find the current working directory</a:t>
            </a:r>
            <a:br>
              <a:rPr lang="de-CH">
                <a:solidFill>
                  <a:srgbClr val="000000"/>
                </a:solidFill>
                <a:latin typeface="Arial"/>
                <a:ea typeface="Arial"/>
                <a:cs typeface="Arial"/>
                <a:sym typeface="Arial"/>
              </a:rPr>
            </a:br>
            <a:r>
              <a:rPr lang="de-CH">
                <a:solidFill>
                  <a:srgbClr val="0000FF"/>
                </a:solidFill>
                <a:latin typeface="Spectral"/>
                <a:ea typeface="Spectral"/>
                <a:cs typeface="Spectral"/>
                <a:sym typeface="Spectral"/>
              </a:rPr>
              <a:t>import os</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print(os.getcwd())</a:t>
            </a:r>
            <a:endParaRPr>
              <a:solidFill>
                <a:srgbClr val="0000FF"/>
              </a:solidFill>
              <a:latin typeface="Spectral"/>
              <a:ea typeface="Spectral"/>
              <a:cs typeface="Spectral"/>
              <a:sym typeface="Spectral"/>
            </a:endParaRPr>
          </a:p>
          <a:p>
            <a:pPr indent="0" lvl="0" marL="457200" rtl="0" algn="l">
              <a:spcBef>
                <a:spcPts val="1600"/>
              </a:spcBef>
              <a:spcAft>
                <a:spcPts val="1600"/>
              </a:spcAft>
              <a:buNone/>
            </a:pPr>
            <a:r>
              <a:t/>
            </a:r>
            <a:endParaRPr>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71"/>
          <p:cNvSpPr txBox="1"/>
          <p:nvPr>
            <p:ph type="title"/>
          </p:nvPr>
        </p:nvSpPr>
        <p:spPr>
          <a:xfrm>
            <a:off x="311700" y="1752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Skip the unnecessary header or add yours..</a:t>
            </a:r>
            <a:endParaRPr/>
          </a:p>
        </p:txBody>
      </p:sp>
      <p:sp>
        <p:nvSpPr>
          <p:cNvPr id="416" name="Google Shape;416;p71"/>
          <p:cNvSpPr txBox="1"/>
          <p:nvPr>
            <p:ph idx="1" type="body"/>
          </p:nvPr>
        </p:nvSpPr>
        <p:spPr>
          <a:xfrm>
            <a:off x="311700" y="100657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While you are reading a csv file,If you have some unnecessary Header in your  file you can skip it using the following command</a:t>
            </a:r>
            <a:br>
              <a:rPr lang="de-CH"/>
            </a:br>
            <a:r>
              <a:rPr lang="de-CH">
                <a:solidFill>
                  <a:srgbClr val="0000FF"/>
                </a:solidFill>
                <a:latin typeface="Spectral"/>
                <a:ea typeface="Spectral"/>
                <a:cs typeface="Spectral"/>
                <a:sym typeface="Spectral"/>
              </a:rPr>
              <a:t>data=pd.read_csv(r'C:\Users\mithu\Desktop\stock_data.csv',skiprows=1) → </a:t>
            </a:r>
            <a:r>
              <a:rPr lang="de-CH">
                <a:solidFill>
                  <a:srgbClr val="000000"/>
                </a:solidFill>
                <a:latin typeface="Spectral"/>
                <a:ea typeface="Spectral"/>
                <a:cs typeface="Spectral"/>
                <a:sym typeface="Spectral"/>
              </a:rPr>
              <a:t>tells to skip the given number from the top of file</a:t>
            </a:r>
            <a:br>
              <a:rPr lang="de-CH">
                <a:solidFill>
                  <a:srgbClr val="000000"/>
                </a:solidFill>
                <a:latin typeface="Spectral"/>
                <a:ea typeface="Spectral"/>
                <a:cs typeface="Spectral"/>
                <a:sym typeface="Spectral"/>
              </a:rPr>
            </a:br>
            <a:r>
              <a:rPr lang="de-CH">
                <a:solidFill>
                  <a:srgbClr val="000000"/>
                </a:solidFill>
                <a:latin typeface="Spectral"/>
                <a:ea typeface="Spectral"/>
                <a:cs typeface="Spectral"/>
                <a:sym typeface="Spectral"/>
              </a:rPr>
              <a:t>OR </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data=pd.read_csv(r'C:\Users\mithu\Desktop\stock_data.csv',header=1) → </a:t>
            </a:r>
            <a:r>
              <a:rPr lang="de-CH">
                <a:solidFill>
                  <a:srgbClr val="000000"/>
                </a:solidFill>
                <a:latin typeface="Spectral"/>
                <a:ea typeface="Spectral"/>
                <a:cs typeface="Spectral"/>
                <a:sym typeface="Spectral"/>
              </a:rPr>
              <a:t>shows in which row your header locates</a:t>
            </a:r>
            <a:endParaRPr>
              <a:solidFill>
                <a:srgbClr val="000000"/>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If you don't have  header in your file and you want to add some column header</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data=pd.read_csv(r'C:\Users\mithu\Desktop\stock_data.csv',header=None,names=['tickers','eps','revenue','price','people'])</a:t>
            </a:r>
            <a:endParaRPr>
              <a:solidFill>
                <a:srgbClr val="0000FF"/>
              </a:solidFill>
              <a:latin typeface="Spectral"/>
              <a:ea typeface="Spectral"/>
              <a:cs typeface="Spectral"/>
              <a:sym typeface="Spectr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NEED OF DATA SCIENCE??</a:t>
            </a:r>
            <a:endParaRPr/>
          </a:p>
        </p:txBody>
      </p:sp>
      <p:sp>
        <p:nvSpPr>
          <p:cNvPr id="96" name="Google Shape;96;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We are getting huge amount of data from everywhere</a:t>
            </a:r>
            <a:endParaRPr/>
          </a:p>
          <a:p>
            <a:pPr indent="-342900" lvl="0" marL="457200" rtl="0" algn="l">
              <a:spcBef>
                <a:spcPts val="0"/>
              </a:spcBef>
              <a:spcAft>
                <a:spcPts val="0"/>
              </a:spcAft>
              <a:buSzPts val="1800"/>
              <a:buChar char="●"/>
            </a:pPr>
            <a:r>
              <a:rPr lang="de-CH"/>
              <a:t>What to do with this data??</a:t>
            </a:r>
            <a:endParaRPr/>
          </a:p>
          <a:p>
            <a:pPr indent="-342900" lvl="0" marL="457200" rtl="0" algn="l">
              <a:spcBef>
                <a:spcPts val="0"/>
              </a:spcBef>
              <a:spcAft>
                <a:spcPts val="0"/>
              </a:spcAft>
              <a:buSzPts val="1800"/>
              <a:buChar char="●"/>
            </a:pPr>
            <a:r>
              <a:rPr lang="de-CH"/>
              <a:t>Before that what is data science??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7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Read csv continues.,,</a:t>
            </a:r>
            <a:endParaRPr/>
          </a:p>
        </p:txBody>
      </p:sp>
      <p:sp>
        <p:nvSpPr>
          <p:cNvPr id="422" name="Google Shape;422;p7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Read a limited number of rows from the top of the file</a:t>
            </a:r>
            <a:br>
              <a:rPr lang="de-CH"/>
            </a:br>
            <a:r>
              <a:rPr lang="de-CH">
                <a:solidFill>
                  <a:srgbClr val="0000FF"/>
                </a:solidFill>
                <a:latin typeface="Spectral"/>
                <a:ea typeface="Spectral"/>
                <a:cs typeface="Spectral"/>
                <a:sym typeface="Spectral"/>
              </a:rPr>
              <a:t>data=pd.read_csv(r'C:\Users\mithu\Desktop\py-master\pandas\4_read_write_to_excel\stock_data.csv',nrows=3)</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Replace all unwanted value with NaN</a:t>
            </a:r>
            <a:br>
              <a:rPr lang="de-CH">
                <a:solidFill>
                  <a:srgbClr val="000000"/>
                </a:solidFill>
                <a:latin typeface="Spectral"/>
                <a:ea typeface="Spectral"/>
                <a:cs typeface="Spectral"/>
                <a:sym typeface="Spectral"/>
              </a:rPr>
            </a:br>
            <a:r>
              <a:rPr lang="de-CH">
                <a:solidFill>
                  <a:srgbClr val="4A86E8"/>
                </a:solidFill>
                <a:latin typeface="Spectral"/>
                <a:ea typeface="Spectral"/>
                <a:cs typeface="Spectral"/>
                <a:sym typeface="Spectral"/>
              </a:rPr>
              <a:t>data=pd.read_csv(r'C:\Users\mithu\Desktop\stock_data.csv',na_values=['n.a.','not available'])</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If you want to replace your column value with NaN by specific to column </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data=pd.read_csv(r'C:\Users\mithu\Desktop\stock_data.csv', na_values={'eps':['n.a.','not available'],</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'revenue':['n.a.','not available',-1],'people':['n.a.','not available']})</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solidFill>
                <a:srgbClr val="000000"/>
              </a:solidFill>
              <a:latin typeface="Spectral"/>
              <a:ea typeface="Spectral"/>
              <a:cs typeface="Spectral"/>
              <a:sym typeface="Spectr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Write csv ..</a:t>
            </a:r>
            <a:endParaRPr/>
          </a:p>
        </p:txBody>
      </p:sp>
      <p:sp>
        <p:nvSpPr>
          <p:cNvPr id="428" name="Google Shape;428;p73"/>
          <p:cNvSpPr txBox="1"/>
          <p:nvPr>
            <p:ph idx="1" type="body"/>
          </p:nvPr>
        </p:nvSpPr>
        <p:spPr>
          <a:xfrm>
            <a:off x="311700" y="1064500"/>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If you want to write your data frame  to a CSV file</a:t>
            </a:r>
            <a:br>
              <a:rPr lang="de-CH"/>
            </a:br>
            <a:r>
              <a:rPr lang="de-CH">
                <a:solidFill>
                  <a:srgbClr val="4A86E8"/>
                </a:solidFill>
                <a:latin typeface="Spectral"/>
                <a:ea typeface="Spectral"/>
                <a:cs typeface="Spectral"/>
                <a:sym typeface="Spectral"/>
              </a:rPr>
              <a:t>data.to_csv(r'C:\Users\mithu\Desktop\abcde.csv',index=False)</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Write only specific columns</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data.to_csv(r'C:\Users\mithu\Desktop\abcde.csv',index=False,columns=['price','people'])</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Write Without Header</a:t>
            </a:r>
            <a:br>
              <a:rPr lang="de-CH">
                <a:solidFill>
                  <a:srgbClr val="000000"/>
                </a:solidFill>
                <a:latin typeface="Spectral"/>
                <a:ea typeface="Spectral"/>
                <a:cs typeface="Spectral"/>
                <a:sym typeface="Spectral"/>
              </a:rPr>
            </a:br>
            <a:r>
              <a:rPr lang="de-CH">
                <a:solidFill>
                  <a:srgbClr val="4A86E8"/>
                </a:solidFill>
                <a:latin typeface="Spectral"/>
                <a:ea typeface="Spectral"/>
                <a:cs typeface="Spectral"/>
                <a:sym typeface="Spectral"/>
              </a:rPr>
              <a:t>data.to_csv(r'C:\Users\mithu\Desktop\abcde.csv',index=False,header=False)</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666666"/>
              </a:buClr>
              <a:buSzPts val="1800"/>
              <a:buFont typeface="Spectral"/>
              <a:buChar char="●"/>
            </a:pPr>
            <a:r>
              <a:rPr lang="de-CH">
                <a:solidFill>
                  <a:srgbClr val="666666"/>
                </a:solidFill>
                <a:latin typeface="Spectral"/>
                <a:ea typeface="Spectral"/>
                <a:cs typeface="Spectral"/>
                <a:sym typeface="Spectral"/>
              </a:rPr>
              <a:t>To append</a:t>
            </a:r>
            <a:br>
              <a:rPr lang="de-CH">
                <a:solidFill>
                  <a:srgbClr val="666666"/>
                </a:solidFill>
                <a:latin typeface="Spectral"/>
                <a:ea typeface="Spectral"/>
                <a:cs typeface="Spectral"/>
                <a:sym typeface="Spectral"/>
              </a:rPr>
            </a:br>
            <a:r>
              <a:rPr lang="de-CH">
                <a:solidFill>
                  <a:srgbClr val="4A86E8"/>
                </a:solidFill>
                <a:latin typeface="Spectral"/>
                <a:ea typeface="Spectral"/>
                <a:cs typeface="Spectral"/>
                <a:sym typeface="Spectral"/>
              </a:rPr>
              <a:t>data.to_csv(r'C:\Users\mithu\Desktop\abcde.csv',mode=’a’,index=False,header=False)</a:t>
            </a:r>
            <a:endParaRPr>
              <a:solidFill>
                <a:srgbClr val="4A86E8"/>
              </a:solidFill>
              <a:latin typeface="Spectral"/>
              <a:ea typeface="Spectral"/>
              <a:cs typeface="Spectral"/>
              <a:sym typeface="Spectral"/>
            </a:endParaRPr>
          </a:p>
          <a:p>
            <a:pPr indent="0" lvl="0" marL="457200" rtl="0" algn="l">
              <a:spcBef>
                <a:spcPts val="1600"/>
              </a:spcBef>
              <a:spcAft>
                <a:spcPts val="1600"/>
              </a:spcAft>
              <a:buNone/>
            </a:pPr>
            <a:r>
              <a:t/>
            </a:r>
            <a:endParaRPr>
              <a:solidFill>
                <a:srgbClr val="666666"/>
              </a:solidFill>
              <a:latin typeface="Spectral"/>
              <a:ea typeface="Spectral"/>
              <a:cs typeface="Spectral"/>
              <a:sym typeface="Spectr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Read txt file</a:t>
            </a:r>
            <a:endParaRPr/>
          </a:p>
        </p:txBody>
      </p:sp>
      <p:sp>
        <p:nvSpPr>
          <p:cNvPr id="434" name="Google Shape;434;p7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We can use the read_csv method to read a text file,with mentioning the delimiter</a:t>
            </a:r>
            <a:endParaRPr/>
          </a:p>
          <a:p>
            <a:pPr indent="-342900" lvl="0" marL="457200" rtl="0" algn="l">
              <a:spcBef>
                <a:spcPts val="0"/>
              </a:spcBef>
              <a:spcAft>
                <a:spcPts val="0"/>
              </a:spcAft>
              <a:buClr>
                <a:srgbClr val="0000FF"/>
              </a:buClr>
              <a:buSzPts val="1800"/>
              <a:buChar char="●"/>
            </a:pPr>
            <a:r>
              <a:rPr lang="de-CH">
                <a:solidFill>
                  <a:srgbClr val="0000FF"/>
                </a:solidFill>
              </a:rPr>
              <a:t>Import pandas as pd</a:t>
            </a:r>
            <a:br>
              <a:rPr lang="de-CH">
                <a:solidFill>
                  <a:srgbClr val="0000FF"/>
                </a:solidFill>
              </a:rPr>
            </a:br>
            <a:r>
              <a:rPr lang="de-CH">
                <a:solidFill>
                  <a:srgbClr val="0000FF"/>
                </a:solidFill>
              </a:rPr>
              <a:t>data=pd.read_csv('abc.txt',delimiter='/t')</a:t>
            </a:r>
            <a:endParaRPr>
              <a:solidFill>
                <a:srgbClr val="0000FF"/>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Create dataframe using excel file</a:t>
            </a:r>
            <a:endParaRPr/>
          </a:p>
        </p:txBody>
      </p:sp>
      <p:sp>
        <p:nvSpPr>
          <p:cNvPr id="440" name="Google Shape;440;p7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de-CH"/>
              <a:t>read_excel()</a:t>
            </a:r>
            <a:br>
              <a:rPr b="1" lang="de-CH"/>
            </a:br>
            <a:r>
              <a:rPr lang="de-CH">
                <a:solidFill>
                  <a:srgbClr val="0000FF"/>
                </a:solidFill>
                <a:latin typeface="Spectral"/>
                <a:ea typeface="Spectral"/>
                <a:cs typeface="Spectral"/>
                <a:sym typeface="Spectral"/>
              </a:rPr>
              <a:t>i</a:t>
            </a:r>
            <a:r>
              <a:rPr lang="de-CH">
                <a:solidFill>
                  <a:srgbClr val="0000FF"/>
                </a:solidFill>
                <a:latin typeface="Spectral"/>
                <a:ea typeface="Spectral"/>
                <a:cs typeface="Spectral"/>
                <a:sym typeface="Spectral"/>
              </a:rPr>
              <a:t>mport pandas as pd</a:t>
            </a:r>
            <a:br>
              <a:rPr b="1" lang="de-CH"/>
            </a:br>
            <a:r>
              <a:rPr lang="de-CH">
                <a:solidFill>
                  <a:srgbClr val="0000FF"/>
                </a:solidFill>
                <a:latin typeface="Spectral"/>
                <a:ea typeface="Spectral"/>
                <a:cs typeface="Spectral"/>
                <a:sym typeface="Spectral"/>
              </a:rPr>
              <a:t>df= pd.read_excel(r'C:\Users\mithu\Desktop\employee.xlsx','Sheet1')</a:t>
            </a:r>
            <a:br>
              <a:rPr lang="de-CH">
                <a:solidFill>
                  <a:srgbClr val="0000FF"/>
                </a:solidFill>
                <a:latin typeface="Spectral"/>
                <a:ea typeface="Spectral"/>
                <a:cs typeface="Spectral"/>
                <a:sym typeface="Spectral"/>
              </a:rPr>
            </a:b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read_excel() method contains 2 arguments first one the file path and the second one the sheet name in that excel file that we are looking to access.</a:t>
            </a:r>
            <a:endParaRPr>
              <a:solidFill>
                <a:srgbClr val="000000"/>
              </a:solidFill>
              <a:latin typeface="Spectral"/>
              <a:ea typeface="Spectral"/>
              <a:cs typeface="Spectral"/>
              <a:sym typeface="Spectr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Read Excel...</a:t>
            </a:r>
            <a:endParaRPr/>
          </a:p>
        </p:txBody>
      </p:sp>
      <p:sp>
        <p:nvSpPr>
          <p:cNvPr id="446" name="Google Shape;446;p7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data=pd.read_excel(r'C:\Users\mithu\Desktop\stock_data.xlsx','Sheet1')</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data=pd.read_excel(r'C:\Users\mithu\Desktop\stock_data.xlsx','Sheet1',na_values=['n.a.','not available'])</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data=pd.read_excel(r'C:\Users\mithu\Desktop\stock_data.xlsx','Sheet1',index=False)</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data=pd.read_excel(r'C:\Users\mithu\Desktop\pandas\4_read_write_to_excel\stock_data.xlsx','Sheet1',header=None, names=['a','b','c','d','e'])</a:t>
            </a:r>
            <a:endParaRPr>
              <a:solidFill>
                <a:srgbClr val="4A86E8"/>
              </a:solidFill>
              <a:latin typeface="Spectral"/>
              <a:ea typeface="Spectral"/>
              <a:cs typeface="Spectral"/>
              <a:sym typeface="Spectr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Using converters..</a:t>
            </a:r>
            <a:endParaRPr/>
          </a:p>
        </p:txBody>
      </p:sp>
      <p:sp>
        <p:nvSpPr>
          <p:cNvPr id="452" name="Google Shape;452;p77"/>
          <p:cNvSpPr txBox="1"/>
          <p:nvPr>
            <p:ph idx="1" type="body"/>
          </p:nvPr>
        </p:nvSpPr>
        <p:spPr>
          <a:xfrm>
            <a:off x="2355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Using converters to convert data using conditions</a:t>
            </a:r>
            <a:endParaRPr/>
          </a:p>
          <a:p>
            <a:pPr indent="-317500" lvl="0" marL="457200" rtl="0" algn="l">
              <a:spcBef>
                <a:spcPts val="1600"/>
              </a:spcBef>
              <a:spcAft>
                <a:spcPts val="0"/>
              </a:spcAft>
              <a:buSzPts val="1400"/>
              <a:buChar char="●"/>
            </a:pPr>
            <a:r>
              <a:rPr lang="de-CH" sz="1400"/>
              <a:t>STEP 1</a:t>
            </a:r>
            <a:r>
              <a:rPr lang="de-CH" sz="1400"/>
              <a:t>:create the </a:t>
            </a:r>
            <a:r>
              <a:rPr lang="de-CH" sz="1400"/>
              <a:t>converter</a:t>
            </a:r>
            <a:r>
              <a:rPr lang="de-CH" sz="1400"/>
              <a:t> method</a:t>
            </a:r>
            <a:br>
              <a:rPr lang="de-CH" sz="1400"/>
            </a:br>
            <a:r>
              <a:rPr lang="de-CH" sz="1400">
                <a:solidFill>
                  <a:srgbClr val="0000FF"/>
                </a:solidFill>
                <a:latin typeface="Spectral"/>
                <a:ea typeface="Spectral"/>
                <a:cs typeface="Spectral"/>
                <a:sym typeface="Spectral"/>
              </a:rPr>
              <a:t>def convert_people(co):</a:t>
            </a:r>
            <a:br>
              <a:rPr lang="de-CH" sz="14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if co=='larry page':</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      return 'Mithun'</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else:</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      return co</a:t>
            </a:r>
            <a:endParaRPr sz="1600">
              <a:solidFill>
                <a:srgbClr val="0000FF"/>
              </a:solidFill>
              <a:latin typeface="Spectral"/>
              <a:ea typeface="Spectral"/>
              <a:cs typeface="Spectral"/>
              <a:sym typeface="Spectral"/>
            </a:endParaRPr>
          </a:p>
          <a:p>
            <a:pPr indent="-330200" lvl="0" marL="457200" rtl="0" algn="l">
              <a:spcBef>
                <a:spcPts val="0"/>
              </a:spcBef>
              <a:spcAft>
                <a:spcPts val="0"/>
              </a:spcAft>
              <a:buClr>
                <a:srgbClr val="000000"/>
              </a:buClr>
              <a:buSzPts val="1600"/>
              <a:buFont typeface="Spectral"/>
              <a:buChar char="●"/>
            </a:pPr>
            <a:r>
              <a:rPr lang="de-CH" sz="1600">
                <a:solidFill>
                  <a:srgbClr val="000000"/>
                </a:solidFill>
                <a:latin typeface="Spectral"/>
                <a:ea typeface="Spectral"/>
                <a:cs typeface="Spectral"/>
                <a:sym typeface="Spectral"/>
              </a:rPr>
              <a:t>STEP2: use the converter</a:t>
            </a:r>
            <a:br>
              <a:rPr lang="de-CH" sz="1600">
                <a:solidFill>
                  <a:srgbClr val="000000"/>
                </a:solidFill>
                <a:latin typeface="Spectral"/>
                <a:ea typeface="Spectral"/>
                <a:cs typeface="Spectral"/>
                <a:sym typeface="Spectral"/>
              </a:rPr>
            </a:br>
            <a:r>
              <a:rPr lang="de-CH" sz="1600">
                <a:solidFill>
                  <a:srgbClr val="0000FF"/>
                </a:solidFill>
                <a:latin typeface="Spectral"/>
                <a:ea typeface="Spectral"/>
                <a:cs typeface="Spectral"/>
                <a:sym typeface="Spectral"/>
              </a:rPr>
              <a:t>data=pd.read_excel(r'C:\Users\mithu\Desktop\py-master\pandas\4_read_write_to_excel\stock_data.xlsx','Sheet1', converters={'people':convert_people})</a:t>
            </a:r>
            <a:endParaRPr sz="1600">
              <a:solidFill>
                <a:srgbClr val="0000FF"/>
              </a:solidFill>
              <a:latin typeface="Spectral"/>
              <a:ea typeface="Spectral"/>
              <a:cs typeface="Spectral"/>
              <a:sym typeface="Spectral"/>
            </a:endParaRPr>
          </a:p>
          <a:p>
            <a:pPr indent="0" lvl="0" marL="0" rtl="0" algn="l">
              <a:spcBef>
                <a:spcPts val="1600"/>
              </a:spcBef>
              <a:spcAft>
                <a:spcPts val="1600"/>
              </a:spcAft>
              <a:buNone/>
            </a:pPr>
            <a:br>
              <a:rPr lang="de-CH"/>
            </a:b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Write EXCEL ...</a:t>
            </a:r>
            <a:endParaRPr/>
          </a:p>
        </p:txBody>
      </p:sp>
      <p:sp>
        <p:nvSpPr>
          <p:cNvPr id="458" name="Google Shape;458;p7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data.to_excel(r'C:\Users\mithu\Desktop\new.xlsx')</a:t>
            </a:r>
            <a:endParaRPr>
              <a:solidFill>
                <a:srgbClr val="0000FF"/>
              </a:solidFill>
              <a:latin typeface="Spectral"/>
              <a:ea typeface="Spectral"/>
              <a:cs typeface="Spectral"/>
              <a:sym typeface="Spectr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Write two </a:t>
            </a:r>
            <a:r>
              <a:rPr lang="de-CH"/>
              <a:t>data frames</a:t>
            </a:r>
            <a:r>
              <a:rPr lang="de-CH"/>
              <a:t> in a single excel file</a:t>
            </a:r>
            <a:endParaRPr/>
          </a:p>
        </p:txBody>
      </p:sp>
      <p:sp>
        <p:nvSpPr>
          <p:cNvPr id="464" name="Google Shape;464;p79"/>
          <p:cNvSpPr txBox="1"/>
          <p:nvPr>
            <p:ph idx="1" type="body"/>
          </p:nvPr>
        </p:nvSpPr>
        <p:spPr>
          <a:xfrm>
            <a:off x="311700" y="1147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Using write ExcelWriter() method</a:t>
            </a:r>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with pd.ExcelWriter(r'C:\Users\mithu\Desktop\new2.xlsx') as wr:</a:t>
            </a:r>
            <a:endParaRPr>
              <a:solidFill>
                <a:srgbClr val="0000FF"/>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    data1.to_excel(wr,sheet_name='Sheet1')</a:t>
            </a:r>
            <a:endParaRPr>
              <a:solidFill>
                <a:srgbClr val="0000FF"/>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    data2.to_excel(wr,sheet_name='Sheet2')</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80"/>
          <p:cNvSpPr txBox="1"/>
          <p:nvPr>
            <p:ph type="title"/>
          </p:nvPr>
        </p:nvSpPr>
        <p:spPr>
          <a:xfrm>
            <a:off x="311700" y="13510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Read SQL</a:t>
            </a:r>
            <a:endParaRPr/>
          </a:p>
        </p:txBody>
      </p:sp>
      <p:sp>
        <p:nvSpPr>
          <p:cNvPr id="470" name="Google Shape;470;p80"/>
          <p:cNvSpPr txBox="1"/>
          <p:nvPr>
            <p:ph idx="1" type="body"/>
          </p:nvPr>
        </p:nvSpPr>
        <p:spPr>
          <a:xfrm>
            <a:off x="311700" y="966400"/>
            <a:ext cx="8520600" cy="391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By connecting pandas with mysql you can read sql tables .queries and you can insert values </a:t>
            </a:r>
            <a:endParaRPr/>
          </a:p>
          <a:p>
            <a:pPr indent="-342900" lvl="0" marL="457200" rtl="0" algn="l">
              <a:spcBef>
                <a:spcPts val="0"/>
              </a:spcBef>
              <a:spcAft>
                <a:spcPts val="0"/>
              </a:spcAft>
              <a:buSzPts val="1800"/>
              <a:buChar char="●"/>
            </a:pPr>
            <a:r>
              <a:rPr lang="de-CH"/>
              <a:t>STEP 1:For connecting Sql with pandas you need to  install 2 modules</a:t>
            </a:r>
            <a:br>
              <a:rPr lang="de-CH"/>
            </a:br>
            <a:r>
              <a:rPr lang="de-CH">
                <a:solidFill>
                  <a:srgbClr val="0000FF"/>
                </a:solidFill>
                <a:latin typeface="Spectral"/>
                <a:ea typeface="Spectral"/>
                <a:cs typeface="Spectral"/>
                <a:sym typeface="Spectral"/>
              </a:rPr>
              <a:t>pip3 install PyMysql</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pip3 install sqlalchemy</a:t>
            </a:r>
            <a:endParaRPr>
              <a:solidFill>
                <a:srgbClr val="0000FF"/>
              </a:solidFill>
              <a:latin typeface="Spectral"/>
              <a:ea typeface="Spectral"/>
              <a:cs typeface="Spectral"/>
              <a:sym typeface="Spectral"/>
            </a:endParaRPr>
          </a:p>
          <a:p>
            <a:pPr indent="-342900" lvl="0" marL="457200" rtl="0" algn="l">
              <a:spcBef>
                <a:spcPts val="0"/>
              </a:spcBef>
              <a:spcAft>
                <a:spcPts val="0"/>
              </a:spcAft>
              <a:buSzPts val="1800"/>
              <a:buChar char="●"/>
            </a:pPr>
            <a:r>
              <a:rPr lang="de-CH"/>
              <a:t>STEP 2: Next need to create a connection by using create_engine() method of </a:t>
            </a:r>
            <a:r>
              <a:rPr b="1" lang="de-CH"/>
              <a:t>sqlalchemy </a:t>
            </a:r>
            <a:r>
              <a:rPr lang="de-CH"/>
              <a:t>module</a:t>
            </a:r>
            <a:br>
              <a:rPr lang="de-CH"/>
            </a:br>
            <a:r>
              <a:rPr lang="de-CH">
                <a:solidFill>
                  <a:srgbClr val="0000FF"/>
                </a:solidFill>
                <a:latin typeface="Spectral"/>
                <a:ea typeface="Spectral"/>
                <a:cs typeface="Spectral"/>
                <a:sym typeface="Spectral"/>
              </a:rPr>
              <a:t>conn=sqlalchemy.create_engine("mysql+pymysql://root:12345@localhost:3306/employee")</a:t>
            </a:r>
            <a:endParaRPr>
              <a:solidFill>
                <a:srgbClr val="0000FF"/>
              </a:solidFill>
              <a:latin typeface="Spectral"/>
              <a:ea typeface="Spectral"/>
              <a:cs typeface="Spectral"/>
              <a:sym typeface="Spectral"/>
            </a:endParaRPr>
          </a:p>
          <a:p>
            <a:pPr indent="-342900" lvl="0" marL="457200" rtl="0" algn="l">
              <a:spcBef>
                <a:spcPts val="0"/>
              </a:spcBef>
              <a:spcAft>
                <a:spcPts val="0"/>
              </a:spcAft>
              <a:buSzPts val="1800"/>
              <a:buChar char="●"/>
            </a:pPr>
            <a:r>
              <a:rPr lang="de-CH"/>
              <a:t>STEP 3: read sql table by using pandas read_sql_table() method</a:t>
            </a:r>
            <a:br>
              <a:rPr lang="de-CH"/>
            </a:br>
            <a:r>
              <a:rPr lang="de-CH">
                <a:solidFill>
                  <a:srgbClr val="0000FF"/>
                </a:solidFill>
                <a:latin typeface="Spectral"/>
                <a:ea typeface="Spectral"/>
                <a:cs typeface="Spectral"/>
                <a:sym typeface="Spectral"/>
              </a:rPr>
              <a:t>data=pd.read_sql_table('dept',conn)</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data=pd.read_sql_table('dept',conn,columns=['dloc','dname'])</a:t>
            </a:r>
            <a:br>
              <a:rPr lang="de-CH">
                <a:solidFill>
                  <a:srgbClr val="0000FF"/>
                </a:solidFill>
                <a:latin typeface="Spectral"/>
                <a:ea typeface="Spectral"/>
                <a:cs typeface="Spectral"/>
                <a:sym typeface="Spectral"/>
              </a:rPr>
            </a:br>
            <a:br>
              <a:rPr lang="de-CH"/>
            </a:b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8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read_sql_query()</a:t>
            </a:r>
            <a:endParaRPr/>
          </a:p>
        </p:txBody>
      </p:sp>
      <p:sp>
        <p:nvSpPr>
          <p:cNvPr id="476" name="Google Shape;476;p8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You can read the sql query by using read_sql_query()</a:t>
            </a:r>
            <a:br>
              <a:rPr lang="de-CH"/>
            </a:br>
            <a:r>
              <a:rPr lang="de-CH">
                <a:solidFill>
                  <a:srgbClr val="4A86E8"/>
                </a:solidFill>
                <a:latin typeface="Spectral"/>
                <a:ea typeface="Spectral"/>
                <a:cs typeface="Spectral"/>
                <a:sym typeface="Spectral"/>
              </a:rPr>
              <a:t>query='select * from dept'</a:t>
            </a:r>
            <a:br>
              <a:rPr lang="de-CH">
                <a:solidFill>
                  <a:srgbClr val="4A86E8"/>
                </a:solidFill>
                <a:latin typeface="Spectral"/>
                <a:ea typeface="Spectral"/>
                <a:cs typeface="Spectral"/>
                <a:sym typeface="Spectral"/>
              </a:rPr>
            </a:br>
            <a:r>
              <a:rPr lang="de-CH">
                <a:solidFill>
                  <a:srgbClr val="4A86E8"/>
                </a:solidFill>
                <a:latin typeface="Spectral"/>
                <a:ea typeface="Spectral"/>
                <a:cs typeface="Spectral"/>
                <a:sym typeface="Spectral"/>
              </a:rPr>
              <a:t>data=pd.read_sql_query(query,conn)</a:t>
            </a:r>
            <a:endParaRPr>
              <a:solidFill>
                <a:srgbClr val="4A86E8"/>
              </a:solidFill>
              <a:latin typeface="Spectral"/>
              <a:ea typeface="Spectral"/>
              <a:cs typeface="Spectral"/>
              <a:sym typeface="Spectral"/>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WHAT IS DATA SCIENCE??</a:t>
            </a:r>
            <a:endParaRPr/>
          </a:p>
        </p:txBody>
      </p:sp>
      <p:sp>
        <p:nvSpPr>
          <p:cNvPr id="102" name="Google Shape;102;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Its</a:t>
            </a:r>
            <a:r>
              <a:rPr lang="de-CH"/>
              <a:t> an act of Apply some science (or skills ) on Data to make data talk to us.</a:t>
            </a:r>
            <a:endParaRPr/>
          </a:p>
        </p:txBody>
      </p:sp>
      <p:pic>
        <p:nvPicPr>
          <p:cNvPr id="103" name="Google Shape;103;p19"/>
          <p:cNvPicPr preferRelativeResize="0"/>
          <p:nvPr/>
        </p:nvPicPr>
        <p:blipFill>
          <a:blip r:embed="rId3">
            <a:alphaModFix/>
          </a:blip>
          <a:stretch>
            <a:fillRect/>
          </a:stretch>
        </p:blipFill>
        <p:spPr>
          <a:xfrm>
            <a:off x="565050" y="2199475"/>
            <a:ext cx="7271500" cy="25616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8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Write to sql table..</a:t>
            </a:r>
            <a:endParaRPr/>
          </a:p>
        </p:txBody>
      </p:sp>
      <p:sp>
        <p:nvSpPr>
          <p:cNvPr id="482" name="Google Shape;482;p8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We can write dataframe directly to mysql table</a:t>
            </a:r>
            <a:endParaRPr/>
          </a:p>
          <a:p>
            <a:pPr indent="0" lvl="0" marL="457200" rtl="0" algn="l">
              <a:spcBef>
                <a:spcPts val="1600"/>
              </a:spcBef>
              <a:spcAft>
                <a:spcPts val="1600"/>
              </a:spcAft>
              <a:buNone/>
            </a:pPr>
            <a:r>
              <a:rPr lang="de-CH">
                <a:solidFill>
                  <a:srgbClr val="0000FF"/>
                </a:solidFill>
                <a:latin typeface="Spectral"/>
                <a:ea typeface="Spectral"/>
                <a:cs typeface="Spectral"/>
                <a:sym typeface="Spectral"/>
              </a:rPr>
              <a:t>data=pd.read_csv('weather_data.csv')</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data.to_sql(name='weather_table',con=conn,index=False)</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data.to_sql(name='weather_table',con=conn,index=False,if_exists='append')</a:t>
            </a:r>
            <a:endParaRPr>
              <a:solidFill>
                <a:srgbClr val="0000FF"/>
              </a:solidFill>
              <a:latin typeface="Spectral"/>
              <a:ea typeface="Spectral"/>
              <a:cs typeface="Spectral"/>
              <a:sym typeface="Spectr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Basics..</a:t>
            </a:r>
            <a:endParaRPr/>
          </a:p>
        </p:txBody>
      </p:sp>
      <p:sp>
        <p:nvSpPr>
          <p:cNvPr id="488" name="Google Shape;488;p8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de-CH"/>
              <a:t>Shape</a:t>
            </a:r>
            <a:br>
              <a:rPr lang="de-CH"/>
            </a:br>
            <a:r>
              <a:rPr lang="de-CH">
                <a:solidFill>
                  <a:srgbClr val="0000FF"/>
                </a:solidFill>
                <a:latin typeface="Spectral"/>
                <a:ea typeface="Spectral"/>
                <a:cs typeface="Spectral"/>
                <a:sym typeface="Spectral"/>
              </a:rPr>
              <a:t>df.shape → </a:t>
            </a:r>
            <a:r>
              <a:rPr lang="de-CH">
                <a:solidFill>
                  <a:srgbClr val="000000"/>
                </a:solidFill>
                <a:latin typeface="Spectral"/>
                <a:ea typeface="Spectral"/>
                <a:cs typeface="Spectral"/>
                <a:sym typeface="Spectral"/>
              </a:rPr>
              <a:t>provides the shape of the Dataframe</a:t>
            </a:r>
            <a:endParaRPr>
              <a:solidFill>
                <a:srgbClr val="000000"/>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b="1" lang="de-CH">
                <a:solidFill>
                  <a:srgbClr val="000000"/>
                </a:solidFill>
                <a:latin typeface="Spectral"/>
                <a:ea typeface="Spectral"/>
                <a:cs typeface="Spectral"/>
                <a:sym typeface="Spectral"/>
              </a:rPr>
              <a:t>head()</a:t>
            </a:r>
            <a:br>
              <a:rPr b="1"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df.head() → </a:t>
            </a:r>
            <a:r>
              <a:rPr lang="de-CH">
                <a:solidFill>
                  <a:srgbClr val="000000"/>
                </a:solidFill>
                <a:latin typeface="Spectral"/>
                <a:ea typeface="Spectral"/>
                <a:cs typeface="Spectral"/>
                <a:sym typeface="Spectral"/>
              </a:rPr>
              <a:t>provides the first 5 rows of the DataFrame</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df.head(3) → </a:t>
            </a:r>
            <a:r>
              <a:rPr lang="de-CH">
                <a:solidFill>
                  <a:srgbClr val="000000"/>
                </a:solidFill>
                <a:latin typeface="Spectral"/>
                <a:ea typeface="Spectral"/>
                <a:cs typeface="Spectral"/>
                <a:sym typeface="Spectral"/>
              </a:rPr>
              <a:t>provides first 3</a:t>
            </a:r>
            <a:endParaRPr>
              <a:solidFill>
                <a:srgbClr val="000000"/>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b="1" lang="de-CH">
                <a:solidFill>
                  <a:srgbClr val="000000"/>
                </a:solidFill>
                <a:latin typeface="Spectral"/>
                <a:ea typeface="Spectral"/>
                <a:cs typeface="Spectral"/>
                <a:sym typeface="Spectral"/>
              </a:rPr>
              <a:t>tail()</a:t>
            </a:r>
            <a:br>
              <a:rPr b="1" lang="de-CH">
                <a:solidFill>
                  <a:srgbClr val="000000"/>
                </a:solidFill>
                <a:latin typeface="Spectral"/>
                <a:ea typeface="Spectral"/>
                <a:cs typeface="Spectral"/>
                <a:sym typeface="Spectral"/>
              </a:rPr>
            </a:br>
            <a:r>
              <a:rPr b="1" lang="de-CH">
                <a:solidFill>
                  <a:srgbClr val="4A86E8"/>
                </a:solidFill>
                <a:latin typeface="Spectral"/>
                <a:ea typeface="Spectral"/>
                <a:cs typeface="Spectral"/>
                <a:sym typeface="Spectral"/>
              </a:rPr>
              <a:t>df.tail()</a:t>
            </a:r>
            <a:r>
              <a:rPr b="1" lang="de-CH">
                <a:solidFill>
                  <a:srgbClr val="000000"/>
                </a:solidFill>
                <a:latin typeface="Spectral"/>
                <a:ea typeface="Spectral"/>
                <a:cs typeface="Spectral"/>
                <a:sym typeface="Spectral"/>
              </a:rPr>
              <a:t> → </a:t>
            </a:r>
            <a:r>
              <a:rPr lang="de-CH">
                <a:solidFill>
                  <a:srgbClr val="000000"/>
                </a:solidFill>
                <a:latin typeface="Spectral"/>
                <a:ea typeface="Spectral"/>
                <a:cs typeface="Spectral"/>
                <a:sym typeface="Spectral"/>
              </a:rPr>
              <a:t>provides the last 5 rows of the DataFrame</a:t>
            </a:r>
            <a:br>
              <a:rPr lang="de-CH">
                <a:solidFill>
                  <a:srgbClr val="000000"/>
                </a:solidFill>
                <a:latin typeface="Spectral"/>
                <a:ea typeface="Spectral"/>
                <a:cs typeface="Spectral"/>
                <a:sym typeface="Spectral"/>
              </a:rPr>
            </a:br>
            <a:r>
              <a:rPr lang="de-CH">
                <a:solidFill>
                  <a:srgbClr val="4A86E8"/>
                </a:solidFill>
                <a:latin typeface="Spectral"/>
                <a:ea typeface="Spectral"/>
                <a:cs typeface="Spectral"/>
                <a:sym typeface="Spectral"/>
              </a:rPr>
              <a:t>df.tail(2) → </a:t>
            </a:r>
            <a:r>
              <a:rPr lang="de-CH">
                <a:solidFill>
                  <a:srgbClr val="000000"/>
                </a:solidFill>
                <a:latin typeface="Spectral"/>
                <a:ea typeface="Spectral"/>
                <a:cs typeface="Spectral"/>
                <a:sym typeface="Spectral"/>
              </a:rPr>
              <a:t>Provides the last 2 rows of the dataframe</a:t>
            </a:r>
            <a:endParaRPr>
              <a:solidFill>
                <a:srgbClr val="000000"/>
              </a:solidFill>
              <a:latin typeface="Spectral"/>
              <a:ea typeface="Spectral"/>
              <a:cs typeface="Spectral"/>
              <a:sym typeface="Spectr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Basics continues..</a:t>
            </a:r>
            <a:endParaRPr/>
          </a:p>
        </p:txBody>
      </p:sp>
      <p:sp>
        <p:nvSpPr>
          <p:cNvPr id="494" name="Google Shape;494;p84"/>
          <p:cNvSpPr txBox="1"/>
          <p:nvPr>
            <p:ph idx="1" type="body"/>
          </p:nvPr>
        </p:nvSpPr>
        <p:spPr>
          <a:xfrm>
            <a:off x="311700" y="1225225"/>
            <a:ext cx="8520600" cy="364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de-CH"/>
              <a:t>Columns</a:t>
            </a:r>
            <a:br>
              <a:rPr b="1" lang="de-CH"/>
            </a:br>
            <a:r>
              <a:rPr lang="de-CH">
                <a:solidFill>
                  <a:srgbClr val="0000FF"/>
                </a:solidFill>
                <a:latin typeface="Spectral"/>
                <a:ea typeface="Spectral"/>
                <a:cs typeface="Spectral"/>
                <a:sym typeface="Spectral"/>
              </a:rPr>
              <a:t>d</a:t>
            </a:r>
            <a:r>
              <a:rPr lang="de-CH">
                <a:solidFill>
                  <a:srgbClr val="0000FF"/>
                </a:solidFill>
                <a:latin typeface="Spectral"/>
                <a:ea typeface="Spectral"/>
                <a:cs typeface="Spectral"/>
                <a:sym typeface="Spectral"/>
              </a:rPr>
              <a:t>f.columns</a:t>
            </a:r>
            <a:endParaRPr>
              <a:solidFill>
                <a:srgbClr val="0000FF"/>
              </a:solidFill>
              <a:latin typeface="Spectral"/>
              <a:ea typeface="Spectral"/>
              <a:cs typeface="Spectral"/>
              <a:sym typeface="Spectral"/>
            </a:endParaRPr>
          </a:p>
          <a:p>
            <a:pPr indent="-342900" lvl="0" marL="457200" rtl="0" algn="l">
              <a:spcBef>
                <a:spcPts val="0"/>
              </a:spcBef>
              <a:spcAft>
                <a:spcPts val="0"/>
              </a:spcAft>
              <a:buSzPts val="1800"/>
              <a:buChar char="●"/>
            </a:pPr>
            <a:r>
              <a:rPr b="1" lang="de-CH"/>
              <a:t>To print a specific column data</a:t>
            </a:r>
            <a:br>
              <a:rPr b="1" lang="de-CH"/>
            </a:br>
            <a:r>
              <a:rPr b="1" lang="de-CH">
                <a:solidFill>
                  <a:srgbClr val="0000FF"/>
                </a:solidFill>
                <a:latin typeface="Spectral"/>
                <a:ea typeface="Spectral"/>
                <a:cs typeface="Spectral"/>
                <a:sym typeface="Spectral"/>
              </a:rPr>
              <a:t>df.name </a:t>
            </a:r>
            <a:r>
              <a:rPr b="1" lang="de-CH">
                <a:solidFill>
                  <a:srgbClr val="000000"/>
                </a:solidFill>
                <a:latin typeface="Spectral"/>
                <a:ea typeface="Spectral"/>
                <a:cs typeface="Spectral"/>
                <a:sym typeface="Spectral"/>
              </a:rPr>
              <a:t>or</a:t>
            </a:r>
            <a:r>
              <a:rPr b="1" lang="de-CH">
                <a:solidFill>
                  <a:srgbClr val="0000FF"/>
                </a:solidFill>
                <a:latin typeface="Spectral"/>
                <a:ea typeface="Spectral"/>
                <a:cs typeface="Spectral"/>
                <a:sym typeface="Spectral"/>
              </a:rPr>
              <a:t> df[‘name’]  → </a:t>
            </a:r>
            <a:r>
              <a:rPr b="1" lang="de-CH">
                <a:solidFill>
                  <a:srgbClr val="000000"/>
                </a:solidFill>
                <a:latin typeface="Spectral"/>
                <a:ea typeface="Spectral"/>
                <a:cs typeface="Spectral"/>
                <a:sym typeface="Spectral"/>
              </a:rPr>
              <a:t>where name is the column name in df dataframe</a:t>
            </a:r>
            <a:endParaRPr b="1">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b="1" lang="de-CH">
                <a:solidFill>
                  <a:srgbClr val="000000"/>
                </a:solidFill>
                <a:latin typeface="Spectral"/>
                <a:ea typeface="Spectral"/>
                <a:cs typeface="Spectral"/>
                <a:sym typeface="Spectral"/>
              </a:rPr>
              <a:t>To get some columns</a:t>
            </a:r>
            <a:br>
              <a:rPr b="1" lang="de-CH">
                <a:solidFill>
                  <a:srgbClr val="000000"/>
                </a:solidFill>
                <a:latin typeface="Spectral"/>
                <a:ea typeface="Spectral"/>
                <a:cs typeface="Spectral"/>
                <a:sym typeface="Spectral"/>
              </a:rPr>
            </a:br>
            <a:r>
              <a:rPr b="1" lang="de-CH">
                <a:solidFill>
                  <a:srgbClr val="0000FF"/>
                </a:solidFill>
                <a:latin typeface="Spectral"/>
                <a:ea typeface="Spectral"/>
                <a:cs typeface="Spectral"/>
                <a:sym typeface="Spectral"/>
              </a:rPr>
              <a:t>Df[['id','name','age']]</a:t>
            </a:r>
            <a:endParaRPr b="1">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b="1" lang="de-CH">
                <a:solidFill>
                  <a:srgbClr val="000000"/>
                </a:solidFill>
                <a:latin typeface="Spectral"/>
                <a:ea typeface="Spectral"/>
                <a:cs typeface="Spectral"/>
                <a:sym typeface="Spectral"/>
              </a:rPr>
              <a:t>Index</a:t>
            </a:r>
            <a:br>
              <a:rPr b="1" lang="de-CH">
                <a:solidFill>
                  <a:srgbClr val="000000"/>
                </a:solidFill>
                <a:latin typeface="Spectral"/>
                <a:ea typeface="Spectral"/>
                <a:cs typeface="Spectral"/>
                <a:sym typeface="Spectral"/>
              </a:rPr>
            </a:br>
            <a:r>
              <a:rPr b="1" lang="de-CH">
                <a:solidFill>
                  <a:srgbClr val="0000FF"/>
                </a:solidFill>
                <a:latin typeface="Spectral"/>
                <a:ea typeface="Spectral"/>
                <a:cs typeface="Spectral"/>
                <a:sym typeface="Spectral"/>
              </a:rPr>
              <a:t>df.index</a:t>
            </a:r>
            <a:r>
              <a:rPr b="1" lang="de-CH">
                <a:solidFill>
                  <a:srgbClr val="000000"/>
                </a:solidFill>
                <a:latin typeface="Spectral"/>
                <a:ea typeface="Spectral"/>
                <a:cs typeface="Spectral"/>
                <a:sym typeface="Spectral"/>
              </a:rPr>
              <a:t> → to view the index assigned to the </a:t>
            </a:r>
            <a:r>
              <a:rPr b="1" lang="de-CH">
                <a:solidFill>
                  <a:srgbClr val="000000"/>
                </a:solidFill>
                <a:latin typeface="Spectral"/>
                <a:ea typeface="Spectral"/>
                <a:cs typeface="Spectral"/>
                <a:sym typeface="Spectral"/>
              </a:rPr>
              <a:t>data frame</a:t>
            </a:r>
            <a:br>
              <a:rPr b="1" lang="de-CH">
                <a:solidFill>
                  <a:srgbClr val="000000"/>
                </a:solidFill>
                <a:latin typeface="Spectral"/>
                <a:ea typeface="Spectral"/>
                <a:cs typeface="Spectral"/>
                <a:sym typeface="Spectral"/>
              </a:rPr>
            </a:br>
            <a:r>
              <a:rPr b="1" lang="de-CH">
                <a:solidFill>
                  <a:srgbClr val="0000FF"/>
                </a:solidFill>
                <a:latin typeface="Spectral"/>
                <a:ea typeface="Spectral"/>
                <a:cs typeface="Spectral"/>
                <a:sym typeface="Spectral"/>
              </a:rPr>
              <a:t>df.set_index('id') → </a:t>
            </a:r>
            <a:r>
              <a:rPr b="1" lang="de-CH">
                <a:solidFill>
                  <a:srgbClr val="000000"/>
                </a:solidFill>
                <a:latin typeface="Spectral"/>
                <a:ea typeface="Spectral"/>
                <a:cs typeface="Spectral"/>
                <a:sym typeface="Spectral"/>
              </a:rPr>
              <a:t>To change the index to some other column value</a:t>
            </a:r>
            <a:br>
              <a:rPr b="1" lang="de-CH">
                <a:solidFill>
                  <a:srgbClr val="0000FF"/>
                </a:solidFill>
                <a:latin typeface="Spectral"/>
                <a:ea typeface="Spectral"/>
                <a:cs typeface="Spectral"/>
                <a:sym typeface="Spectral"/>
              </a:rPr>
            </a:br>
            <a:r>
              <a:rPr b="1" lang="de-CH">
                <a:solidFill>
                  <a:srgbClr val="0000FF"/>
                </a:solidFill>
                <a:latin typeface="Spectral"/>
                <a:ea typeface="Spectral"/>
                <a:cs typeface="Spectral"/>
                <a:sym typeface="Spectral"/>
              </a:rPr>
              <a:t>df.reset_index()  → </a:t>
            </a:r>
            <a:r>
              <a:rPr lang="de-CH">
                <a:solidFill>
                  <a:srgbClr val="000000"/>
                </a:solidFill>
                <a:latin typeface="Spectral"/>
                <a:ea typeface="Spectral"/>
                <a:cs typeface="Spectral"/>
                <a:sym typeface="Spectral"/>
              </a:rPr>
              <a:t>Reset index to previous stage</a:t>
            </a:r>
            <a:endParaRPr>
              <a:solidFill>
                <a:srgbClr val="000000"/>
              </a:solidFill>
              <a:latin typeface="Spectral"/>
              <a:ea typeface="Spectral"/>
              <a:cs typeface="Spectral"/>
              <a:sym typeface="Spectr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Basics continues..</a:t>
            </a:r>
            <a:endParaRPr/>
          </a:p>
        </p:txBody>
      </p:sp>
      <p:sp>
        <p:nvSpPr>
          <p:cNvPr id="500" name="Google Shape;500;p8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de-CH"/>
              <a:t>Adding new column to a dataframe</a:t>
            </a:r>
            <a:endParaRPr b="1"/>
          </a:p>
          <a:p>
            <a:pPr indent="0" lvl="0" marL="457200" rtl="0" algn="l">
              <a:spcBef>
                <a:spcPts val="1600"/>
              </a:spcBef>
              <a:spcAft>
                <a:spcPts val="0"/>
              </a:spcAft>
              <a:buNone/>
            </a:pPr>
            <a:r>
              <a:rPr lang="de-CH">
                <a:solidFill>
                  <a:srgbClr val="0000FF"/>
                </a:solidFill>
              </a:rPr>
              <a:t>data[‘new_column_name’] = column_values</a:t>
            </a:r>
            <a:endParaRPr>
              <a:solidFill>
                <a:srgbClr val="0000FF"/>
              </a:solidFill>
            </a:endParaRPr>
          </a:p>
          <a:p>
            <a:pPr indent="-342900" lvl="0" marL="457200" rtl="0" algn="l">
              <a:spcBef>
                <a:spcPts val="1600"/>
              </a:spcBef>
              <a:spcAft>
                <a:spcPts val="0"/>
              </a:spcAft>
              <a:buSzPts val="1800"/>
              <a:buChar char="●"/>
            </a:pPr>
            <a:r>
              <a:rPr b="1" lang="de-CH"/>
              <a:t>sort_values()</a:t>
            </a:r>
            <a:br>
              <a:rPr b="1" lang="de-CH"/>
            </a:br>
            <a:r>
              <a:rPr lang="de-CH">
                <a:solidFill>
                  <a:srgbClr val="0000FF"/>
                </a:solidFill>
              </a:rPr>
              <a:t>data.sort_values('Name',ascending=True)</a:t>
            </a:r>
            <a:endParaRPr>
              <a:solidFill>
                <a:srgbClr val="0000FF"/>
              </a:solidFill>
            </a:endParaRPr>
          </a:p>
          <a:p>
            <a:pPr indent="0" lvl="0" marL="457200" rtl="0" algn="l">
              <a:spcBef>
                <a:spcPts val="1600"/>
              </a:spcBef>
              <a:spcAft>
                <a:spcPts val="160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Basics continues..</a:t>
            </a:r>
            <a:endParaRPr/>
          </a:p>
        </p:txBody>
      </p:sp>
      <p:sp>
        <p:nvSpPr>
          <p:cNvPr id="506" name="Google Shape;506;p8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de-CH"/>
              <a:t>loc </a:t>
            </a:r>
            <a:endParaRPr b="1"/>
          </a:p>
          <a:p>
            <a:pPr indent="0" lvl="0" marL="457200" rtl="0" algn="l">
              <a:spcBef>
                <a:spcPts val="1600"/>
              </a:spcBef>
              <a:spcAft>
                <a:spcPts val="0"/>
              </a:spcAft>
              <a:buNone/>
            </a:pPr>
            <a:r>
              <a:rPr b="1" lang="de-CH">
                <a:solidFill>
                  <a:srgbClr val="273239"/>
                </a:solidFill>
                <a:highlight>
                  <a:srgbClr val="FFFFFF"/>
                </a:highlight>
                <a:latin typeface="Arial"/>
                <a:ea typeface="Arial"/>
                <a:cs typeface="Arial"/>
                <a:sym typeface="Arial"/>
              </a:rPr>
              <a:t>.loc()</a:t>
            </a:r>
            <a:r>
              <a:rPr lang="de-CH">
                <a:solidFill>
                  <a:srgbClr val="273239"/>
                </a:solidFill>
                <a:highlight>
                  <a:srgbClr val="FFFFFF"/>
                </a:highlight>
                <a:latin typeface="Arial"/>
                <a:ea typeface="Arial"/>
                <a:cs typeface="Arial"/>
                <a:sym typeface="Arial"/>
              </a:rPr>
              <a:t> is a label based data selecting method which means that we have to pass the name of the row or column which we want to select. It can accept boolean data.</a:t>
            </a:r>
            <a:endParaRPr sz="2300"/>
          </a:p>
          <a:p>
            <a:pPr indent="-342900" lvl="0" marL="457200" rtl="0" algn="l">
              <a:spcBef>
                <a:spcPts val="1600"/>
              </a:spcBef>
              <a:spcAft>
                <a:spcPts val="0"/>
              </a:spcAft>
              <a:buSzPts val="1800"/>
              <a:buChar char="●"/>
            </a:pPr>
            <a:r>
              <a:rPr b="1" lang="de-CH"/>
              <a:t>iloc</a:t>
            </a:r>
            <a:endParaRPr b="1"/>
          </a:p>
          <a:p>
            <a:pPr indent="0" lvl="0" marL="457200" rtl="0" algn="l">
              <a:spcBef>
                <a:spcPts val="1600"/>
              </a:spcBef>
              <a:spcAft>
                <a:spcPts val="0"/>
              </a:spcAft>
              <a:buNone/>
            </a:pPr>
            <a:r>
              <a:rPr b="1" lang="de-CH">
                <a:solidFill>
                  <a:srgbClr val="273239"/>
                </a:solidFill>
                <a:highlight>
                  <a:srgbClr val="FFFFFF"/>
                </a:highlight>
                <a:latin typeface="Arial"/>
                <a:ea typeface="Arial"/>
                <a:cs typeface="Arial"/>
                <a:sym typeface="Arial"/>
              </a:rPr>
              <a:t>iloc()</a:t>
            </a:r>
            <a:r>
              <a:rPr lang="de-CH">
                <a:solidFill>
                  <a:srgbClr val="273239"/>
                </a:solidFill>
                <a:highlight>
                  <a:srgbClr val="FFFFFF"/>
                </a:highlight>
                <a:latin typeface="Arial"/>
                <a:ea typeface="Arial"/>
                <a:cs typeface="Arial"/>
                <a:sym typeface="Arial"/>
              </a:rPr>
              <a:t> is a indexed based selecting method which means that we have to pass integer index in the method to select specific row/column.</a:t>
            </a:r>
            <a:endParaRPr>
              <a:solidFill>
                <a:srgbClr val="273239"/>
              </a:solidFill>
              <a:highlight>
                <a:srgbClr val="FFFFFF"/>
              </a:highlight>
              <a:latin typeface="Arial"/>
              <a:ea typeface="Arial"/>
              <a:cs typeface="Arial"/>
              <a:sym typeface="Arial"/>
            </a:endParaRPr>
          </a:p>
          <a:p>
            <a:pPr indent="0" lvl="0" marL="457200" rtl="0" algn="l">
              <a:spcBef>
                <a:spcPts val="1600"/>
              </a:spcBef>
              <a:spcAft>
                <a:spcPts val="0"/>
              </a:spcAft>
              <a:buNone/>
            </a:pPr>
            <a:r>
              <a:t/>
            </a:r>
            <a:endParaRPr sz="1300">
              <a:solidFill>
                <a:srgbClr val="273239"/>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300">
              <a:solidFill>
                <a:srgbClr val="273239"/>
              </a:solidFill>
              <a:highlight>
                <a:srgbClr val="FFFFFF"/>
              </a:highlight>
              <a:latin typeface="Arial"/>
              <a:ea typeface="Arial"/>
              <a:cs typeface="Arial"/>
              <a:sym typeface="Arial"/>
            </a:endParaRPr>
          </a:p>
          <a:p>
            <a:pPr indent="0" lvl="0" marL="457200" rtl="0" algn="l">
              <a:spcBef>
                <a:spcPts val="1600"/>
              </a:spcBef>
              <a:spcAft>
                <a:spcPts val="160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8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Basics continues..</a:t>
            </a:r>
            <a:endParaRPr/>
          </a:p>
        </p:txBody>
      </p:sp>
      <p:sp>
        <p:nvSpPr>
          <p:cNvPr id="512" name="Google Shape;512;p87"/>
          <p:cNvSpPr txBox="1"/>
          <p:nvPr>
            <p:ph idx="1" type="body"/>
          </p:nvPr>
        </p:nvSpPr>
        <p:spPr>
          <a:xfrm>
            <a:off x="311700" y="1044775"/>
            <a:ext cx="8520600" cy="371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de-CH"/>
              <a:t>dtypes</a:t>
            </a:r>
            <a:endParaRPr b="1"/>
          </a:p>
          <a:p>
            <a:pPr indent="0" lvl="0" marL="457200" rtl="0" algn="l">
              <a:lnSpc>
                <a:spcPct val="100000"/>
              </a:lnSpc>
              <a:spcBef>
                <a:spcPts val="0"/>
              </a:spcBef>
              <a:spcAft>
                <a:spcPts val="0"/>
              </a:spcAft>
              <a:buNone/>
            </a:pPr>
            <a:r>
              <a:rPr lang="de-CH">
                <a:solidFill>
                  <a:srgbClr val="202124"/>
                </a:solidFill>
                <a:highlight>
                  <a:srgbClr val="FFFFFF"/>
                </a:highlight>
                <a:latin typeface="Arial"/>
                <a:ea typeface="Arial"/>
                <a:cs typeface="Arial"/>
                <a:sym typeface="Arial"/>
              </a:rPr>
              <a:t>It returns a Series with the data type of each column</a:t>
            </a:r>
            <a:endParaRPr>
              <a:solidFill>
                <a:srgbClr val="202124"/>
              </a:solidFill>
              <a:highlight>
                <a:srgbClr val="FFFFFF"/>
              </a:highlight>
              <a:latin typeface="Arial"/>
              <a:ea typeface="Arial"/>
              <a:cs typeface="Arial"/>
              <a:sym typeface="Arial"/>
            </a:endParaRPr>
          </a:p>
          <a:p>
            <a:pPr indent="0" lvl="0" marL="457200" rtl="0" algn="l">
              <a:lnSpc>
                <a:spcPct val="100000"/>
              </a:lnSpc>
              <a:spcBef>
                <a:spcPts val="0"/>
              </a:spcBef>
              <a:spcAft>
                <a:spcPts val="0"/>
              </a:spcAft>
              <a:buNone/>
            </a:pPr>
            <a:r>
              <a:rPr lang="de-CH">
                <a:solidFill>
                  <a:srgbClr val="0000FF"/>
                </a:solidFill>
                <a:highlight>
                  <a:srgbClr val="FFFFFF"/>
                </a:highlight>
                <a:latin typeface="Arial"/>
                <a:ea typeface="Arial"/>
                <a:cs typeface="Arial"/>
                <a:sym typeface="Arial"/>
              </a:rPr>
              <a:t>data = pd.read_csv(‘weather_data.csv’)</a:t>
            </a:r>
            <a:endParaRPr>
              <a:solidFill>
                <a:srgbClr val="0000FF"/>
              </a:solidFill>
              <a:highlight>
                <a:srgbClr val="FFFFFF"/>
              </a:highlight>
              <a:latin typeface="Arial"/>
              <a:ea typeface="Arial"/>
              <a:cs typeface="Arial"/>
              <a:sym typeface="Arial"/>
            </a:endParaRPr>
          </a:p>
          <a:p>
            <a:pPr indent="0" lvl="0" marL="457200" rtl="0" algn="l">
              <a:lnSpc>
                <a:spcPct val="100000"/>
              </a:lnSpc>
              <a:spcBef>
                <a:spcPts val="0"/>
              </a:spcBef>
              <a:spcAft>
                <a:spcPts val="0"/>
              </a:spcAft>
              <a:buNone/>
            </a:pPr>
            <a:r>
              <a:rPr lang="de-CH">
                <a:solidFill>
                  <a:srgbClr val="0000FF"/>
                </a:solidFill>
                <a:highlight>
                  <a:srgbClr val="FFFFFF"/>
                </a:highlight>
                <a:latin typeface="Arial"/>
                <a:ea typeface="Arial"/>
                <a:cs typeface="Arial"/>
                <a:sym typeface="Arial"/>
              </a:rPr>
              <a:t>data.dtypes</a:t>
            </a:r>
            <a:endParaRPr>
              <a:solidFill>
                <a:srgbClr val="0000FF"/>
              </a:solidFill>
              <a:highlight>
                <a:srgbClr val="FFFFFF"/>
              </a:highlight>
              <a:latin typeface="Arial"/>
              <a:ea typeface="Arial"/>
              <a:cs typeface="Arial"/>
              <a:sym typeface="Arial"/>
            </a:endParaRPr>
          </a:p>
          <a:p>
            <a:pPr indent="0" lvl="0" marL="457200" rtl="0" algn="l">
              <a:lnSpc>
                <a:spcPct val="100000"/>
              </a:lnSpc>
              <a:spcBef>
                <a:spcPts val="0"/>
              </a:spcBef>
              <a:spcAft>
                <a:spcPts val="0"/>
              </a:spcAft>
              <a:buNone/>
            </a:pPr>
            <a:r>
              <a:t/>
            </a:r>
            <a:endParaRPr b="1">
              <a:solidFill>
                <a:srgbClr val="202124"/>
              </a:solidFill>
              <a:highlight>
                <a:srgbClr val="FFFFFF"/>
              </a:highlight>
              <a:latin typeface="Arial"/>
              <a:ea typeface="Arial"/>
              <a:cs typeface="Arial"/>
              <a:sym typeface="Arial"/>
            </a:endParaRPr>
          </a:p>
          <a:p>
            <a:pPr indent="-342900" lvl="0" marL="457200" rtl="0" algn="l">
              <a:spcBef>
                <a:spcPts val="0"/>
              </a:spcBef>
              <a:spcAft>
                <a:spcPts val="0"/>
              </a:spcAft>
              <a:buSzPts val="1800"/>
              <a:buChar char="●"/>
            </a:pPr>
            <a:r>
              <a:rPr b="1" lang="de-CH"/>
              <a:t>unique</a:t>
            </a:r>
            <a:endParaRPr b="1"/>
          </a:p>
          <a:p>
            <a:pPr indent="0" lvl="0" marL="457200" rtl="0" algn="l">
              <a:spcBef>
                <a:spcPts val="0"/>
              </a:spcBef>
              <a:spcAft>
                <a:spcPts val="0"/>
              </a:spcAft>
              <a:buNone/>
            </a:pPr>
            <a:r>
              <a:rPr lang="de-CH"/>
              <a:t>To return the unique elements of each column of a dataframe</a:t>
            </a:r>
            <a:endParaRPr/>
          </a:p>
          <a:p>
            <a:pPr indent="0" lvl="0" marL="457200" rtl="0" algn="l">
              <a:spcBef>
                <a:spcPts val="0"/>
              </a:spcBef>
              <a:spcAft>
                <a:spcPts val="0"/>
              </a:spcAft>
              <a:buNone/>
            </a:pPr>
            <a:r>
              <a:rPr lang="de-CH">
                <a:solidFill>
                  <a:srgbClr val="0000FF"/>
                </a:solidFill>
              </a:rPr>
              <a:t>data.city.unique()</a:t>
            </a:r>
            <a:endParaRPr>
              <a:solidFill>
                <a:srgbClr val="0000FF"/>
              </a:solidFill>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b="1" lang="de-CH"/>
              <a:t>value_counts</a:t>
            </a:r>
            <a:endParaRPr b="1"/>
          </a:p>
          <a:p>
            <a:pPr indent="0" lvl="0" marL="457200" rtl="0" algn="l">
              <a:spcBef>
                <a:spcPts val="0"/>
              </a:spcBef>
              <a:spcAft>
                <a:spcPts val="0"/>
              </a:spcAft>
              <a:buNone/>
            </a:pPr>
            <a:r>
              <a:rPr lang="de-CH"/>
              <a:t>returns counts of unique rows</a:t>
            </a:r>
            <a:endParaRPr/>
          </a:p>
          <a:p>
            <a:pPr indent="0" lvl="0" marL="457200" rtl="0" algn="l">
              <a:spcBef>
                <a:spcPts val="0"/>
              </a:spcBef>
              <a:spcAft>
                <a:spcPts val="0"/>
              </a:spcAft>
              <a:buNone/>
            </a:pPr>
            <a:r>
              <a:rPr lang="de-CH">
                <a:solidFill>
                  <a:srgbClr val="0000FF"/>
                </a:solidFill>
              </a:rPr>
              <a:t>data.city.value_counts()</a:t>
            </a:r>
            <a:endParaRPr>
              <a:solidFill>
                <a:srgbClr val="0000FF"/>
              </a:solidFill>
            </a:endParaRPr>
          </a:p>
          <a:p>
            <a:pPr indent="0" lvl="0" marL="457200" rtl="0" algn="l">
              <a:spcBef>
                <a:spcPts val="0"/>
              </a:spcBef>
              <a:spcAft>
                <a:spcPts val="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Iterate over pandas dataframes..</a:t>
            </a:r>
            <a:endParaRPr/>
          </a:p>
        </p:txBody>
      </p:sp>
      <p:sp>
        <p:nvSpPr>
          <p:cNvPr id="518" name="Google Shape;518;p8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To print all column names in the dataframe</a:t>
            </a:r>
            <a:br>
              <a:rPr lang="de-CH"/>
            </a:br>
            <a:r>
              <a:rPr lang="de-CH">
                <a:solidFill>
                  <a:srgbClr val="0000FF"/>
                </a:solidFill>
                <a:latin typeface="Spectral"/>
                <a:ea typeface="Spectral"/>
                <a:cs typeface="Spectral"/>
                <a:sym typeface="Spectral"/>
              </a:rPr>
              <a:t>for i in data:</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 print(i)</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By using iteritems()</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for column,values in data.iteritems():</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    print (column)</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    print(values)</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By using iterrows()</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for index,row in data.iterrows():</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     print('row',index)</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     print(row)</a:t>
            </a:r>
            <a:endParaRPr>
              <a:solidFill>
                <a:srgbClr val="0000FF"/>
              </a:solidFill>
              <a:latin typeface="Spectral"/>
              <a:ea typeface="Spectral"/>
              <a:cs typeface="Spectral"/>
              <a:sym typeface="Spectral"/>
            </a:endParaRPr>
          </a:p>
          <a:p>
            <a:pPr indent="0" lvl="0" marL="457200" rtl="0" algn="l">
              <a:spcBef>
                <a:spcPts val="1600"/>
              </a:spcBef>
              <a:spcAft>
                <a:spcPts val="0"/>
              </a:spcAft>
              <a:buNone/>
            </a:pPr>
            <a:r>
              <a:t/>
            </a:r>
            <a:endParaRPr>
              <a:solidFill>
                <a:srgbClr val="000000"/>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Slicing and indexing</a:t>
            </a:r>
            <a:endParaRPr/>
          </a:p>
        </p:txBody>
      </p:sp>
      <p:sp>
        <p:nvSpPr>
          <p:cNvPr id="524" name="Google Shape;524;p8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solidFill>
                  <a:srgbClr val="0000FF"/>
                </a:solidFill>
                <a:latin typeface="Spectral"/>
                <a:ea typeface="Spectral"/>
                <a:cs typeface="Spectral"/>
                <a:sym typeface="Spectral"/>
              </a:rPr>
              <a:t>df[2:5]</a:t>
            </a:r>
            <a:r>
              <a:rPr lang="de-CH"/>
              <a:t> → Provides all rows from 2 to 4</a:t>
            </a:r>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df[:] →</a:t>
            </a:r>
            <a:r>
              <a:rPr lang="de-CH">
                <a:solidFill>
                  <a:srgbClr val="000000"/>
                </a:solidFill>
                <a:latin typeface="Spectral"/>
                <a:ea typeface="Spectral"/>
                <a:cs typeface="Spectral"/>
                <a:sym typeface="Spectral"/>
              </a:rPr>
              <a:t> Provides all rows</a:t>
            </a:r>
            <a:endParaRPr>
              <a:solidFill>
                <a:srgbClr val="000000"/>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df[['name','age']][2:5] →</a:t>
            </a:r>
            <a:r>
              <a:rPr lang="de-CH">
                <a:solidFill>
                  <a:srgbClr val="000000"/>
                </a:solidFill>
                <a:latin typeface="Spectral"/>
                <a:ea typeface="Spectral"/>
                <a:cs typeface="Spectral"/>
                <a:sym typeface="Spectral"/>
              </a:rPr>
              <a:t> will provide all rows from 2 to 4 with columns name and age</a:t>
            </a:r>
            <a:endParaRPr>
              <a:solidFill>
                <a:srgbClr val="000000"/>
              </a:solidFill>
              <a:latin typeface="Spectral"/>
              <a:ea typeface="Spectral"/>
              <a:cs typeface="Spectral"/>
              <a:sym typeface="Spectral"/>
            </a:endParaRPr>
          </a:p>
          <a:p>
            <a:pPr indent="0" lvl="0" marL="457200" rtl="0" algn="l">
              <a:spcBef>
                <a:spcPts val="1600"/>
              </a:spcBef>
              <a:spcAft>
                <a:spcPts val="1600"/>
              </a:spcAft>
              <a:buNone/>
            </a:pPr>
            <a:r>
              <a:t/>
            </a:r>
            <a:endParaRPr>
              <a:solidFill>
                <a:srgbClr val="0000FF"/>
              </a:solidFill>
              <a:latin typeface="Spectral"/>
              <a:ea typeface="Spectral"/>
              <a:cs typeface="Spectral"/>
              <a:sym typeface="Spectr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9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Basic Operations..</a:t>
            </a:r>
            <a:endParaRPr/>
          </a:p>
        </p:txBody>
      </p:sp>
      <p:sp>
        <p:nvSpPr>
          <p:cNvPr id="530" name="Google Shape;530;p9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de-CH"/>
              <a:t>max() </a:t>
            </a:r>
            <a:br>
              <a:rPr lang="de-CH"/>
            </a:br>
            <a:r>
              <a:rPr lang="de-CH">
                <a:solidFill>
                  <a:srgbClr val="0000FF"/>
                </a:solidFill>
                <a:latin typeface="Spectral"/>
                <a:ea typeface="Spectral"/>
                <a:cs typeface="Spectral"/>
                <a:sym typeface="Spectral"/>
              </a:rPr>
              <a:t>df['age'].max() → </a:t>
            </a:r>
            <a:r>
              <a:rPr lang="de-CH">
                <a:solidFill>
                  <a:srgbClr val="000000"/>
                </a:solidFill>
                <a:latin typeface="Spectral"/>
                <a:ea typeface="Spectral"/>
                <a:cs typeface="Spectral"/>
                <a:sym typeface="Spectral"/>
              </a:rPr>
              <a:t>Provides the maximum age in the age column</a:t>
            </a:r>
            <a:endParaRPr>
              <a:solidFill>
                <a:srgbClr val="000000"/>
              </a:solidFill>
              <a:latin typeface="Spectral"/>
              <a:ea typeface="Spectral"/>
              <a:cs typeface="Spectral"/>
              <a:sym typeface="Spectral"/>
            </a:endParaRPr>
          </a:p>
          <a:p>
            <a:pPr indent="-342900" lvl="0" marL="457200" rtl="0" algn="l">
              <a:spcBef>
                <a:spcPts val="0"/>
              </a:spcBef>
              <a:spcAft>
                <a:spcPts val="0"/>
              </a:spcAft>
              <a:buSzPts val="1800"/>
              <a:buChar char="●"/>
            </a:pPr>
            <a:r>
              <a:rPr b="1" lang="de-CH"/>
              <a:t>min()</a:t>
            </a:r>
            <a:br>
              <a:rPr b="1" lang="de-CH"/>
            </a:br>
            <a:r>
              <a:rPr lang="de-CH">
                <a:solidFill>
                  <a:srgbClr val="0000FF"/>
                </a:solidFill>
                <a:latin typeface="Spectral"/>
                <a:ea typeface="Spectral"/>
                <a:cs typeface="Spectral"/>
                <a:sym typeface="Spectral"/>
              </a:rPr>
              <a:t>df['age'].min() </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b="1" lang="de-CH">
                <a:solidFill>
                  <a:srgbClr val="000000"/>
                </a:solidFill>
                <a:latin typeface="Spectral"/>
                <a:ea typeface="Spectral"/>
                <a:cs typeface="Spectral"/>
                <a:sym typeface="Spectral"/>
              </a:rPr>
              <a:t>mean()</a:t>
            </a:r>
            <a:br>
              <a:rPr b="1" lang="de-CH">
                <a:solidFill>
                  <a:srgbClr val="000000"/>
                </a:solidFill>
                <a:latin typeface="Spectral"/>
                <a:ea typeface="Spectral"/>
                <a:cs typeface="Spectral"/>
                <a:sym typeface="Spectral"/>
              </a:rPr>
            </a:br>
            <a:r>
              <a:rPr b="1" lang="de-CH">
                <a:solidFill>
                  <a:srgbClr val="0000FF"/>
                </a:solidFill>
                <a:latin typeface="Spectral"/>
                <a:ea typeface="Spectral"/>
                <a:cs typeface="Spectral"/>
                <a:sym typeface="Spectral"/>
              </a:rPr>
              <a:t>df.salary.mean() → </a:t>
            </a:r>
            <a:r>
              <a:rPr lang="de-CH">
                <a:solidFill>
                  <a:srgbClr val="000000"/>
                </a:solidFill>
                <a:latin typeface="Spectral"/>
                <a:ea typeface="Spectral"/>
                <a:cs typeface="Spectral"/>
                <a:sym typeface="Spectral"/>
              </a:rPr>
              <a:t>provides the average salary of the dataframe</a:t>
            </a:r>
            <a:endParaRPr>
              <a:solidFill>
                <a:srgbClr val="000000"/>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b="1" lang="de-CH">
                <a:solidFill>
                  <a:srgbClr val="000000"/>
                </a:solidFill>
                <a:latin typeface="Spectral"/>
                <a:ea typeface="Spectral"/>
                <a:cs typeface="Spectral"/>
                <a:sym typeface="Spectral"/>
              </a:rPr>
              <a:t>std()</a:t>
            </a:r>
            <a:br>
              <a:rPr b="1" lang="de-CH">
                <a:solidFill>
                  <a:srgbClr val="000000"/>
                </a:solidFill>
                <a:latin typeface="Spectral"/>
                <a:ea typeface="Spectral"/>
                <a:cs typeface="Spectral"/>
                <a:sym typeface="Spectral"/>
              </a:rPr>
            </a:br>
            <a:r>
              <a:rPr b="1" lang="de-CH">
                <a:solidFill>
                  <a:srgbClr val="0000FF"/>
                </a:solidFill>
                <a:latin typeface="Spectral"/>
                <a:ea typeface="Spectral"/>
                <a:cs typeface="Spectral"/>
                <a:sym typeface="Spectral"/>
              </a:rPr>
              <a:t>df.age.std()</a:t>
            </a:r>
            <a:r>
              <a:rPr b="1" lang="de-CH">
                <a:solidFill>
                  <a:srgbClr val="000000"/>
                </a:solidFill>
                <a:latin typeface="Spectral"/>
                <a:ea typeface="Spectral"/>
                <a:cs typeface="Spectral"/>
                <a:sym typeface="Spectral"/>
              </a:rPr>
              <a:t> → provides the standard deviation </a:t>
            </a:r>
            <a:endParaRPr b="1">
              <a:solidFill>
                <a:srgbClr val="000000"/>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b="1" lang="de-CH">
                <a:solidFill>
                  <a:srgbClr val="000000"/>
                </a:solidFill>
                <a:latin typeface="Spectral"/>
                <a:ea typeface="Spectral"/>
                <a:cs typeface="Spectral"/>
                <a:sym typeface="Spectral"/>
              </a:rPr>
              <a:t>describe()</a:t>
            </a:r>
            <a:br>
              <a:rPr b="1" lang="de-CH">
                <a:solidFill>
                  <a:srgbClr val="000000"/>
                </a:solidFill>
                <a:latin typeface="Spectral"/>
                <a:ea typeface="Spectral"/>
                <a:cs typeface="Spectral"/>
                <a:sym typeface="Spectral"/>
              </a:rPr>
            </a:br>
            <a:r>
              <a:rPr b="1" lang="de-CH">
                <a:solidFill>
                  <a:srgbClr val="0000FF"/>
                </a:solidFill>
                <a:latin typeface="Spectral"/>
                <a:ea typeface="Spectral"/>
                <a:cs typeface="Spectral"/>
                <a:sym typeface="Spectral"/>
              </a:rPr>
              <a:t>df.describe() → </a:t>
            </a:r>
            <a:r>
              <a:rPr b="1" lang="de-CH">
                <a:solidFill>
                  <a:srgbClr val="000000"/>
                </a:solidFill>
                <a:latin typeface="Spectral"/>
                <a:ea typeface="Spectral"/>
                <a:cs typeface="Spectral"/>
                <a:sym typeface="Spectral"/>
              </a:rPr>
              <a:t>provides all the status</a:t>
            </a:r>
            <a:endParaRPr b="1">
              <a:solidFill>
                <a:srgbClr val="000000"/>
              </a:solidFill>
              <a:latin typeface="Spectral"/>
              <a:ea typeface="Spectral"/>
              <a:cs typeface="Spectral"/>
              <a:sym typeface="Spectr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9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Conditional Selecting..</a:t>
            </a:r>
            <a:endParaRPr/>
          </a:p>
        </p:txBody>
      </p:sp>
      <p:sp>
        <p:nvSpPr>
          <p:cNvPr id="536" name="Google Shape;536;p9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To select rows from the Dataframe with conditions</a:t>
            </a:r>
            <a:br>
              <a:rPr lang="de-CH"/>
            </a:br>
            <a:r>
              <a:rPr lang="de-CH">
                <a:solidFill>
                  <a:srgbClr val="0000FF"/>
                </a:solidFill>
                <a:latin typeface="Spectral"/>
                <a:ea typeface="Spectral"/>
                <a:cs typeface="Spectral"/>
                <a:sym typeface="Spectral"/>
              </a:rPr>
              <a:t>df[df.age&gt;23] → Will provide all rows where age&gt;23</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Find the name and salary of the person who is having highest age??</a:t>
            </a:r>
            <a:endParaRPr>
              <a:solidFill>
                <a:srgbClr val="000000"/>
              </a:solidFill>
              <a:latin typeface="Spectral"/>
              <a:ea typeface="Spectral"/>
              <a:cs typeface="Spectral"/>
              <a:sym typeface="Spectr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What are those skills??</a:t>
            </a:r>
            <a:endParaRPr/>
          </a:p>
        </p:txBody>
      </p:sp>
      <p:sp>
        <p:nvSpPr>
          <p:cNvPr id="109" name="Google Shape;109;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0" name="Google Shape;110;p20"/>
          <p:cNvPicPr preferRelativeResize="0"/>
          <p:nvPr/>
        </p:nvPicPr>
        <p:blipFill>
          <a:blip r:embed="rId3">
            <a:alphaModFix/>
          </a:blip>
          <a:stretch>
            <a:fillRect/>
          </a:stretch>
        </p:blipFill>
        <p:spPr>
          <a:xfrm>
            <a:off x="311700" y="1210825"/>
            <a:ext cx="8371975" cy="27218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9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Date as the index</a:t>
            </a:r>
            <a:endParaRPr/>
          </a:p>
        </p:txBody>
      </p:sp>
      <p:sp>
        <p:nvSpPr>
          <p:cNvPr id="542" name="Google Shape;542;p9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data=pd.read_csv(r'C:\Users\mithu\Desktop\datas\weather_data.csv')</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data.set_index('day')</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type(data['day'][0])</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data=pd.read_csv(r'C:\Users\mithu\Desktop\datas\weather_data.csv',parse_dates=['day'])</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9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date_range() ..</a:t>
            </a:r>
            <a:endParaRPr/>
          </a:p>
        </p:txBody>
      </p:sp>
      <p:sp>
        <p:nvSpPr>
          <p:cNvPr id="548" name="Google Shape;548;p9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e-CH"/>
              <a:t>date_range() function is used to create a range of data from a start date and end date</a:t>
            </a:r>
            <a:br>
              <a:rPr lang="de-CH"/>
            </a:br>
            <a:r>
              <a:rPr lang="de-CH">
                <a:solidFill>
                  <a:srgbClr val="0000FF"/>
                </a:solidFill>
                <a:latin typeface="Spectral"/>
                <a:ea typeface="Spectral"/>
                <a:cs typeface="Spectral"/>
                <a:sym typeface="Spectral"/>
              </a:rPr>
              <a:t>drng=pd.date_range(start='1/1/2017',end='1/22/2017',freq='D')</a:t>
            </a:r>
            <a:r>
              <a:rPr lang="de-CH"/>
              <a:t> → freq: it means the frequency of generating date range it have various options</a:t>
            </a:r>
            <a:br>
              <a:rPr lang="de-CH"/>
            </a:br>
            <a:r>
              <a:rPr lang="de-CH" sz="1400" u="sng">
                <a:solidFill>
                  <a:schemeClr val="hlink"/>
                </a:solidFill>
                <a:latin typeface="Arial"/>
                <a:ea typeface="Arial"/>
                <a:cs typeface="Arial"/>
                <a:sym typeface="Arial"/>
                <a:hlinkClick r:id="rId3"/>
              </a:rPr>
              <a:t>https://pandas.pydata.org/pandas-docs/stable/user_guide/timeseries.html#timeseries-offset-aliases</a:t>
            </a:r>
            <a:endParaRPr>
              <a:solidFill>
                <a:srgbClr val="0000FF"/>
              </a:solidFill>
              <a:latin typeface="Spectral"/>
              <a:ea typeface="Spectral"/>
              <a:cs typeface="Spectral"/>
              <a:sym typeface="Spectr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to_datetime()</a:t>
            </a:r>
            <a:endParaRPr/>
          </a:p>
        </p:txBody>
      </p:sp>
      <p:sp>
        <p:nvSpPr>
          <p:cNvPr id="554" name="Google Shape;554;p9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To_datetime function  is very useful in pandas to convert any String date to type datetime</a:t>
            </a:r>
            <a:br>
              <a:rPr lang="de-CH"/>
            </a:br>
            <a:r>
              <a:rPr lang="de-CH">
                <a:solidFill>
                  <a:srgbClr val="0000FF"/>
                </a:solidFill>
                <a:latin typeface="Spectral"/>
                <a:ea typeface="Spectral"/>
                <a:cs typeface="Spectral"/>
                <a:sym typeface="Spectral"/>
              </a:rPr>
              <a:t>dates = ['2017-12-05', 'Jan 5, 2017', '01/05/2017', '2017.01.05', '2017/01/05','20170105','Jan 5 2017','5 jan 2017','6 january 2019']</a:t>
            </a:r>
            <a:endParaRPr>
              <a:solidFill>
                <a:srgbClr val="0000FF"/>
              </a:solidFill>
              <a:latin typeface="Spectral"/>
              <a:ea typeface="Spectral"/>
              <a:cs typeface="Spectral"/>
              <a:sym typeface="Spectral"/>
            </a:endParaRPr>
          </a:p>
          <a:p>
            <a:pPr indent="0" lvl="0" marL="457200" rtl="0" algn="l">
              <a:spcBef>
                <a:spcPts val="1600"/>
              </a:spcBef>
              <a:spcAft>
                <a:spcPts val="1600"/>
              </a:spcAft>
              <a:buNone/>
            </a:pPr>
            <a:r>
              <a:rPr lang="de-CH">
                <a:solidFill>
                  <a:srgbClr val="0000FF"/>
                </a:solidFill>
                <a:latin typeface="Spectral"/>
                <a:ea typeface="Spectral"/>
                <a:cs typeface="Spectral"/>
                <a:sym typeface="Spectral"/>
              </a:rPr>
              <a:t>pd.to_datetime(dates)</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pd.to_datetime('01/2/15',yearfirst=True)</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pd.to_datetime('05/2/2015',dayfirst=True)</a:t>
            </a:r>
            <a:endParaRPr>
              <a:solidFill>
                <a:srgbClr val="0000FF"/>
              </a:solidFill>
              <a:latin typeface="Spectral"/>
              <a:ea typeface="Spectral"/>
              <a:cs typeface="Spectral"/>
              <a:sym typeface="Spectr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95"/>
          <p:cNvSpPr txBox="1"/>
          <p:nvPr>
            <p:ph type="title"/>
          </p:nvPr>
        </p:nvSpPr>
        <p:spPr>
          <a:xfrm>
            <a:off x="311700" y="14515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Replace missing  values in a dataframe..</a:t>
            </a:r>
            <a:endParaRPr/>
          </a:p>
        </p:txBody>
      </p:sp>
      <p:sp>
        <p:nvSpPr>
          <p:cNvPr id="560" name="Google Shape;560;p95"/>
          <p:cNvSpPr txBox="1"/>
          <p:nvPr>
            <p:ph idx="1" type="body"/>
          </p:nvPr>
        </p:nvSpPr>
        <p:spPr>
          <a:xfrm>
            <a:off x="311700" y="976450"/>
            <a:ext cx="8520600" cy="381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isna()-&gt; check whether null values are present</a:t>
            </a:r>
            <a:endParaRPr/>
          </a:p>
          <a:p>
            <a:pPr indent="0" lvl="0" marL="457200" rtl="0" algn="l">
              <a:spcBef>
                <a:spcPts val="0"/>
              </a:spcBef>
              <a:spcAft>
                <a:spcPts val="0"/>
              </a:spcAft>
              <a:buNone/>
            </a:pPr>
            <a:r>
              <a:rPr lang="de-CH">
                <a:solidFill>
                  <a:srgbClr val="0000FF"/>
                </a:solidFill>
                <a:latin typeface="Spectral"/>
                <a:ea typeface="Spectral"/>
                <a:cs typeface="Spectral"/>
                <a:sym typeface="Spectral"/>
              </a:rPr>
              <a:t>data.isna()</a:t>
            </a:r>
            <a:endParaRPr>
              <a:solidFill>
                <a:srgbClr val="0000FF"/>
              </a:solidFill>
              <a:latin typeface="Spectral"/>
              <a:ea typeface="Spectral"/>
              <a:cs typeface="Spectral"/>
              <a:sym typeface="Spectral"/>
            </a:endParaRPr>
          </a:p>
          <a:p>
            <a:pPr indent="0" lvl="0" marL="457200" rtl="0" algn="l">
              <a:spcBef>
                <a:spcPts val="0"/>
              </a:spcBef>
              <a:spcAft>
                <a:spcPts val="0"/>
              </a:spcAft>
              <a:buNone/>
            </a:pPr>
            <a:r>
              <a:rPr lang="de-CH">
                <a:solidFill>
                  <a:srgbClr val="0000FF"/>
                </a:solidFill>
                <a:latin typeface="Spectral"/>
                <a:ea typeface="Spectral"/>
                <a:cs typeface="Spectral"/>
                <a:sym typeface="Spectral"/>
              </a:rPr>
              <a:t>data.isna().sum()</a:t>
            </a:r>
            <a:endParaRPr>
              <a:solidFill>
                <a:srgbClr val="0000FF"/>
              </a:solidFill>
              <a:latin typeface="Spectral"/>
              <a:ea typeface="Spectral"/>
              <a:cs typeface="Spectral"/>
              <a:sym typeface="Spectral"/>
            </a:endParaRPr>
          </a:p>
          <a:p>
            <a:pPr indent="0" lvl="0" marL="457200" rtl="0" algn="l">
              <a:spcBef>
                <a:spcPts val="0"/>
              </a:spcBef>
              <a:spcAft>
                <a:spcPts val="0"/>
              </a:spcAft>
              <a:buNone/>
            </a:pPr>
            <a:r>
              <a:rPr lang="de-CH">
                <a:solidFill>
                  <a:srgbClr val="0000FF"/>
                </a:solidFill>
                <a:latin typeface="Spectral"/>
                <a:ea typeface="Spectral"/>
                <a:cs typeface="Spectral"/>
                <a:sym typeface="Spectral"/>
              </a:rPr>
              <a:t>data.isnull().sum()</a:t>
            </a:r>
            <a:endParaRPr>
              <a:solidFill>
                <a:srgbClr val="0000FF"/>
              </a:solidFill>
              <a:latin typeface="Spectral"/>
              <a:ea typeface="Spectral"/>
              <a:cs typeface="Spectral"/>
              <a:sym typeface="Spectral"/>
            </a:endParaRPr>
          </a:p>
          <a:p>
            <a:pPr indent="-342900" lvl="0" marL="457200" rtl="0" algn="l">
              <a:spcBef>
                <a:spcPts val="0"/>
              </a:spcBef>
              <a:spcAft>
                <a:spcPts val="0"/>
              </a:spcAft>
              <a:buSzPts val="1800"/>
              <a:buChar char="●"/>
            </a:pPr>
            <a:r>
              <a:rPr lang="de-CH"/>
              <a:t>fillna()</a:t>
            </a:r>
            <a:br>
              <a:rPr lang="de-CH"/>
            </a:br>
            <a:r>
              <a:rPr lang="de-CH">
                <a:solidFill>
                  <a:srgbClr val="0000FF"/>
                </a:solidFill>
                <a:latin typeface="Spectral"/>
                <a:ea typeface="Spectral"/>
                <a:cs typeface="Spectral"/>
                <a:sym typeface="Spectral"/>
              </a:rPr>
              <a:t>new_df=data.fillna(0)</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new_df=data.fillna({'temperature':0,'windspeed':0,'event':'unknown'})</a:t>
            </a:r>
            <a:endParaRPr>
              <a:solidFill>
                <a:srgbClr val="0000FF"/>
              </a:solidFill>
              <a:latin typeface="Spectral"/>
              <a:ea typeface="Spectral"/>
              <a:cs typeface="Spectral"/>
              <a:sym typeface="Spectral"/>
            </a:endParaRPr>
          </a:p>
          <a:p>
            <a:pPr indent="-342900" lvl="0" marL="457200" rtl="0" algn="l">
              <a:spcBef>
                <a:spcPts val="0"/>
              </a:spcBef>
              <a:spcAft>
                <a:spcPts val="0"/>
              </a:spcAft>
              <a:buSzPts val="1800"/>
              <a:buChar char="●"/>
            </a:pPr>
            <a:r>
              <a:rPr lang="de-CH"/>
              <a:t>fillna() -&gt; forward fill</a:t>
            </a:r>
            <a:br>
              <a:rPr lang="de-CH"/>
            </a:br>
            <a:r>
              <a:rPr lang="de-CH">
                <a:solidFill>
                  <a:srgbClr val="4A86E8"/>
                </a:solidFill>
                <a:latin typeface="Spectral"/>
                <a:ea typeface="Spectral"/>
                <a:cs typeface="Spectral"/>
                <a:sym typeface="Spectral"/>
              </a:rPr>
              <a:t>new_df=data.fillna(method='ffill') </a:t>
            </a:r>
            <a:r>
              <a:rPr lang="de-CH"/>
              <a:t>—&gt;It fill with previous row value</a:t>
            </a:r>
            <a:endParaRPr/>
          </a:p>
          <a:p>
            <a:pPr indent="-342900" lvl="0" marL="457200" rtl="0" algn="l">
              <a:spcBef>
                <a:spcPts val="0"/>
              </a:spcBef>
              <a:spcAft>
                <a:spcPts val="0"/>
              </a:spcAft>
              <a:buSzPts val="1800"/>
              <a:buChar char="●"/>
            </a:pPr>
            <a:r>
              <a:rPr lang="de-CH"/>
              <a:t>fillna() -&gt;backward fill</a:t>
            </a:r>
            <a:br>
              <a:rPr lang="de-CH"/>
            </a:br>
            <a:r>
              <a:rPr lang="de-CH">
                <a:solidFill>
                  <a:srgbClr val="0000FF"/>
                </a:solidFill>
                <a:latin typeface="Spectral"/>
                <a:ea typeface="Spectral"/>
                <a:cs typeface="Spectral"/>
                <a:sym typeface="Spectral"/>
              </a:rPr>
              <a:t>new_df=data.fillna(method='bfill')</a:t>
            </a:r>
            <a:r>
              <a:rPr lang="de-CH"/>
              <a:t> —&gt;It fill with next row data</a:t>
            </a:r>
            <a:br>
              <a:rPr lang="de-CH"/>
            </a:br>
            <a:r>
              <a:rPr lang="de-CH">
                <a:solidFill>
                  <a:srgbClr val="0000FF"/>
                </a:solidFill>
                <a:latin typeface="Spectral"/>
                <a:ea typeface="Spectral"/>
                <a:cs typeface="Spectral"/>
                <a:sym typeface="Spectral"/>
              </a:rPr>
              <a:t>new_df=data.fillna(method='ffill',limit=1)</a:t>
            </a:r>
            <a:endParaRPr>
              <a:solidFill>
                <a:srgbClr val="0000FF"/>
              </a:solidFill>
              <a:latin typeface="Spectral"/>
              <a:ea typeface="Spectral"/>
              <a:cs typeface="Spectral"/>
              <a:sym typeface="Spectral"/>
            </a:endParaRPr>
          </a:p>
          <a:p>
            <a:pPr indent="0" lvl="0" marL="457200" rtl="0" algn="l">
              <a:spcBef>
                <a:spcPts val="1600"/>
              </a:spcBef>
              <a:spcAft>
                <a:spcPts val="1600"/>
              </a:spcAft>
              <a:buNone/>
            </a:pPr>
            <a:r>
              <a:t/>
            </a:r>
            <a:endParaRPr>
              <a:solidFill>
                <a:srgbClr val="4A86E8"/>
              </a:solidFill>
              <a:latin typeface="Spectral"/>
              <a:ea typeface="Spectral"/>
              <a:cs typeface="Spectral"/>
              <a:sym typeface="Spectr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9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Linear Interpolation</a:t>
            </a:r>
            <a:endParaRPr/>
          </a:p>
        </p:txBody>
      </p:sp>
      <p:sp>
        <p:nvSpPr>
          <p:cNvPr id="566" name="Google Shape;566;p9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sz="1400">
                <a:solidFill>
                  <a:srgbClr val="222222"/>
                </a:solidFill>
                <a:highlight>
                  <a:srgbClr val="FFFFFF"/>
                </a:highlight>
                <a:latin typeface="Arial"/>
                <a:ea typeface="Arial"/>
                <a:cs typeface="Arial"/>
                <a:sym typeface="Arial"/>
              </a:rPr>
              <a:t>Linear interpolation is often used to approximate a value of some </a:t>
            </a:r>
            <a:r>
              <a:rPr b="1" lang="de-CH" sz="1400">
                <a:solidFill>
                  <a:srgbClr val="0B0080"/>
                </a:solidFill>
                <a:highlight>
                  <a:srgbClr val="FFFFFF"/>
                </a:highlight>
                <a:uFill>
                  <a:noFill/>
                </a:uFill>
                <a:latin typeface="Arial"/>
                <a:ea typeface="Arial"/>
                <a:cs typeface="Arial"/>
                <a:sym typeface="Arial"/>
                <a:hlinkClick r:id="rId3">
                  <a:extLst>
                    <a:ext uri="{A12FA001-AC4F-418D-AE19-62706E023703}">
                      <ahyp:hlinkClr val="tx"/>
                    </a:ext>
                  </a:extLst>
                </a:hlinkClick>
              </a:rPr>
              <a:t>function</a:t>
            </a:r>
            <a:r>
              <a:rPr b="1" lang="de-CH" sz="1400">
                <a:solidFill>
                  <a:srgbClr val="222222"/>
                </a:solidFill>
                <a:highlight>
                  <a:srgbClr val="FFFFFF"/>
                </a:highlight>
                <a:latin typeface="Arial"/>
                <a:ea typeface="Arial"/>
                <a:cs typeface="Arial"/>
                <a:sym typeface="Arial"/>
              </a:rPr>
              <a:t> </a:t>
            </a:r>
            <a:r>
              <a:rPr b="1" i="1" lang="de-CH" sz="1400">
                <a:solidFill>
                  <a:srgbClr val="222222"/>
                </a:solidFill>
                <a:highlight>
                  <a:srgbClr val="FFFFFF"/>
                </a:highlight>
                <a:latin typeface="Arial"/>
                <a:ea typeface="Arial"/>
                <a:cs typeface="Arial"/>
                <a:sym typeface="Arial"/>
              </a:rPr>
              <a:t>f</a:t>
            </a:r>
            <a:r>
              <a:rPr b="1" lang="de-CH" sz="1400">
                <a:solidFill>
                  <a:srgbClr val="222222"/>
                </a:solidFill>
                <a:highlight>
                  <a:srgbClr val="FFFFFF"/>
                </a:highlight>
                <a:latin typeface="Arial"/>
                <a:ea typeface="Arial"/>
                <a:cs typeface="Arial"/>
                <a:sym typeface="Arial"/>
              </a:rPr>
              <a:t> using two known values of that function at other points</a:t>
            </a:r>
            <a:endParaRPr b="1" sz="1400">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r>
              <a:rPr lang="de-CH"/>
              <a:t>interpolate()</a:t>
            </a:r>
            <a:br>
              <a:rPr lang="de-CH"/>
            </a:br>
            <a:r>
              <a:rPr lang="de-CH">
                <a:solidFill>
                  <a:srgbClr val="4A86E8"/>
                </a:solidFill>
                <a:latin typeface="Spectral"/>
                <a:ea typeface="Spectral"/>
                <a:cs typeface="Spectral"/>
                <a:sym typeface="Spectral"/>
              </a:rPr>
              <a:t>new_df=data.interpolate()</a:t>
            </a:r>
            <a:endParaRPr b="1" sz="1400">
              <a:solidFill>
                <a:srgbClr val="222222"/>
              </a:solidFill>
              <a:highlight>
                <a:srgbClr val="FFFFFF"/>
              </a:highlight>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9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DROP rows having NaN values</a:t>
            </a:r>
            <a:endParaRPr/>
          </a:p>
        </p:txBody>
      </p:sp>
      <p:sp>
        <p:nvSpPr>
          <p:cNvPr id="572" name="Google Shape;572;p9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dropna()</a:t>
            </a:r>
            <a:br>
              <a:rPr lang="de-CH"/>
            </a:br>
            <a:r>
              <a:rPr lang="de-CH"/>
              <a:t>new_df=data.dropna() —&gt; drop row having any NaN value </a:t>
            </a:r>
            <a:br>
              <a:rPr lang="de-CH"/>
            </a:br>
            <a:r>
              <a:rPr lang="de-CH">
                <a:solidFill>
                  <a:srgbClr val="4A86E8"/>
                </a:solidFill>
                <a:latin typeface="Spectral"/>
                <a:ea typeface="Spectral"/>
                <a:cs typeface="Spectral"/>
                <a:sym typeface="Spectral"/>
              </a:rPr>
              <a:t>new_df=data.dropna(how='all')</a:t>
            </a:r>
            <a:r>
              <a:rPr lang="de-CH"/>
              <a:t> —&gt; drop row having all column value NaN</a:t>
            </a:r>
            <a:endParaRPr/>
          </a:p>
          <a:p>
            <a:pPr indent="-342900" lvl="0" marL="457200" rtl="0" algn="l">
              <a:spcBef>
                <a:spcPts val="0"/>
              </a:spcBef>
              <a:spcAft>
                <a:spcPts val="0"/>
              </a:spcAft>
              <a:buSzPts val="1800"/>
              <a:buChar char="●"/>
            </a:pPr>
            <a:r>
              <a:rPr lang="de-CH"/>
              <a:t>dropna() with threshold value</a:t>
            </a:r>
            <a:br>
              <a:rPr lang="de-CH"/>
            </a:br>
            <a:r>
              <a:rPr lang="de-CH">
                <a:solidFill>
                  <a:srgbClr val="4A86E8"/>
                </a:solidFill>
                <a:latin typeface="Spectral"/>
                <a:ea typeface="Spectral"/>
                <a:cs typeface="Spectral"/>
                <a:sym typeface="Spectral"/>
              </a:rPr>
              <a:t>new_df=data.dropna(thresh=2) </a:t>
            </a:r>
            <a:r>
              <a:rPr lang="de-CH"/>
              <a:t>—&gt; maintain all rows having </a:t>
            </a:r>
            <a:r>
              <a:rPr lang="de-CH"/>
              <a:t>at least</a:t>
            </a:r>
            <a:r>
              <a:rPr lang="de-CH"/>
              <a:t> 2 non                               NaN values</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9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replace()..</a:t>
            </a:r>
            <a:endParaRPr/>
          </a:p>
        </p:txBody>
      </p:sp>
      <p:sp>
        <p:nvSpPr>
          <p:cNvPr id="578" name="Google Shape;578;p9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replace()  is a function to replace some special values to another value in data frame</a:t>
            </a:r>
            <a:endParaRPr/>
          </a:p>
          <a:p>
            <a:pPr indent="-342900" lvl="0" marL="457200" rtl="0" algn="l">
              <a:spcBef>
                <a:spcPts val="0"/>
              </a:spcBef>
              <a:spcAft>
                <a:spcPts val="0"/>
              </a:spcAft>
              <a:buSzPts val="1800"/>
              <a:buChar char="●"/>
            </a:pPr>
            <a:r>
              <a:rPr lang="de-CH"/>
              <a:t>It can use in different ways</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9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replace() continues..</a:t>
            </a:r>
            <a:endParaRPr/>
          </a:p>
        </p:txBody>
      </p:sp>
      <p:sp>
        <p:nvSpPr>
          <p:cNvPr id="584" name="Google Shape;584;p99"/>
          <p:cNvSpPr txBox="1"/>
          <p:nvPr>
            <p:ph idx="1" type="body"/>
          </p:nvPr>
        </p:nvSpPr>
        <p:spPr>
          <a:xfrm>
            <a:off x="311700" y="1256850"/>
            <a:ext cx="8520600" cy="371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Spectral"/>
              <a:buChar char="●"/>
            </a:pPr>
            <a:r>
              <a:rPr lang="de-CH">
                <a:solidFill>
                  <a:srgbClr val="0000FF"/>
                </a:solidFill>
                <a:latin typeface="Spectral"/>
                <a:ea typeface="Spectral"/>
                <a:cs typeface="Spectral"/>
                <a:sym typeface="Spectral"/>
              </a:rPr>
              <a:t>data=pd.read_csv(r'C:\Users\mithu\Desktop\datas\weather_data_replace.csv')</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data.replace(-99999,np.NaN) </a:t>
            </a:r>
            <a:r>
              <a:rPr lang="de-CH">
                <a:solidFill>
                  <a:srgbClr val="000000"/>
                </a:solidFill>
                <a:latin typeface="Spectral"/>
                <a:ea typeface="Spectral"/>
                <a:cs typeface="Spectral"/>
                <a:sym typeface="Spectral"/>
              </a:rPr>
              <a:t>—&gt; replace the value with NaN</a:t>
            </a:r>
            <a:endParaRPr>
              <a:solidFill>
                <a:srgbClr val="000000"/>
              </a:solidFill>
              <a:latin typeface="Spectral"/>
              <a:ea typeface="Spectral"/>
              <a:cs typeface="Spectral"/>
              <a:sym typeface="Spectral"/>
            </a:endParaRPr>
          </a:p>
          <a:p>
            <a:pPr indent="-342900" lvl="0" marL="457200" rtl="0" algn="l">
              <a:spcBef>
                <a:spcPts val="0"/>
              </a:spcBef>
              <a:spcAft>
                <a:spcPts val="0"/>
              </a:spcAft>
              <a:buClr>
                <a:srgbClr val="000000"/>
              </a:buClr>
              <a:buSzPts val="1800"/>
              <a:buChar char="●"/>
            </a:pPr>
            <a:r>
              <a:rPr lang="de-CH">
                <a:solidFill>
                  <a:srgbClr val="0000FF"/>
                </a:solidFill>
                <a:latin typeface="Spectral"/>
                <a:ea typeface="Spectral"/>
                <a:cs typeface="Spectral"/>
                <a:sym typeface="Spectral"/>
              </a:rPr>
              <a:t>data.replace([-99999,-88888],np.NaN)</a:t>
            </a:r>
            <a:r>
              <a:rPr lang="de-CH"/>
              <a:t>—&gt; Replace multiple values with NaN</a:t>
            </a:r>
            <a:endParaRPr/>
          </a:p>
          <a:p>
            <a:pPr indent="-342900" lvl="0" marL="457200" rtl="0" algn="l">
              <a:spcBef>
                <a:spcPts val="0"/>
              </a:spcBef>
              <a:spcAft>
                <a:spcPts val="0"/>
              </a:spcAft>
              <a:buClr>
                <a:srgbClr val="000000"/>
              </a:buClr>
              <a:buSzPts val="1800"/>
              <a:buChar char="●"/>
            </a:pPr>
            <a:r>
              <a:rPr lang="de-CH"/>
              <a:t>Replace values with specific to columns</a:t>
            </a:r>
            <a:br>
              <a:rPr lang="de-CH"/>
            </a:br>
            <a:r>
              <a:rPr lang="de-CH">
                <a:solidFill>
                  <a:srgbClr val="0000FF"/>
                </a:solidFill>
                <a:latin typeface="Spectral"/>
                <a:ea typeface="Spectral"/>
                <a:cs typeface="Spectral"/>
                <a:sym typeface="Spectral"/>
              </a:rPr>
              <a:t>data.replace({'temperature':-88888,'windspeed':-99999,'event':'0'},np.NaN)</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data.replace({'temperature':[-88888,-99999],'windspeed':[-99999,-88888],'event':'0'},np.NaN)</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Arial"/>
                <a:ea typeface="Arial"/>
                <a:cs typeface="Arial"/>
                <a:sym typeface="Arial"/>
              </a:rPr>
              <a:t>Map data with replace()</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data.replace({-99999:np.NaN,</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                        -88888:np.NaN,</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                                '0':'sunny'})</a:t>
            </a:r>
            <a:endParaRPr>
              <a:solidFill>
                <a:srgbClr val="0000FF"/>
              </a:solidFill>
              <a:latin typeface="Spectral"/>
              <a:ea typeface="Spectral"/>
              <a:cs typeface="Spectral"/>
              <a:sym typeface="Spectr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1000"/>
                                        <p:tgtEl>
                                          <p:spTgt spid="5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10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replace() continues..</a:t>
            </a:r>
            <a:endParaRPr/>
          </a:p>
        </p:txBody>
      </p:sp>
      <p:sp>
        <p:nvSpPr>
          <p:cNvPr id="590" name="Google Shape;590;p100"/>
          <p:cNvSpPr txBox="1"/>
          <p:nvPr>
            <p:ph idx="1" type="body"/>
          </p:nvPr>
        </p:nvSpPr>
        <p:spPr>
          <a:xfrm>
            <a:off x="311700" y="12128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Replace value with </a:t>
            </a:r>
            <a:r>
              <a:rPr lang="de-CH"/>
              <a:t>regex</a:t>
            </a:r>
            <a:br>
              <a:rPr lang="de-CH"/>
            </a:br>
            <a:r>
              <a:rPr lang="de-CH">
                <a:solidFill>
                  <a:srgbClr val="0000FF"/>
                </a:solidFill>
                <a:latin typeface="Spectral"/>
                <a:ea typeface="Spectral"/>
                <a:cs typeface="Spectral"/>
                <a:sym typeface="Spectral"/>
              </a:rPr>
              <a:t>data.replace({'temperature':'[A-Za-z]','windspeed':'[A-Za-z]'},'',regex=True)</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Replace list of values with another list of values</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data.replace(['Rain','Sunny','Snow'],[101,102,103])</a:t>
            </a:r>
            <a:endParaRPr>
              <a:solidFill>
                <a:srgbClr val="0000FF"/>
              </a:solidFill>
              <a:latin typeface="Spectral"/>
              <a:ea typeface="Spectral"/>
              <a:cs typeface="Spectral"/>
              <a:sym typeface="Spectr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10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Group By..</a:t>
            </a:r>
            <a:endParaRPr/>
          </a:p>
        </p:txBody>
      </p:sp>
      <p:sp>
        <p:nvSpPr>
          <p:cNvPr id="596" name="Google Shape;596;p101"/>
          <p:cNvSpPr txBox="1"/>
          <p:nvPr>
            <p:ph idx="1" type="body"/>
          </p:nvPr>
        </p:nvSpPr>
        <p:spPr>
          <a:xfrm>
            <a:off x="311700" y="1225225"/>
            <a:ext cx="8520600" cy="391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Group by is the operation in pandas that create groups of rows  by a column or set of columns</a:t>
            </a:r>
            <a:endParaRPr/>
          </a:p>
          <a:p>
            <a:pPr indent="-342900" lvl="0" marL="457200" rtl="0" algn="l">
              <a:spcBef>
                <a:spcPts val="0"/>
              </a:spcBef>
              <a:spcAft>
                <a:spcPts val="0"/>
              </a:spcAft>
              <a:buSzPts val="1800"/>
              <a:buChar char="●"/>
            </a:pPr>
            <a:r>
              <a:rPr lang="de-CH"/>
              <a:t>Group by creates sub dataframes,that means </a:t>
            </a:r>
            <a:r>
              <a:rPr lang="de-CH"/>
              <a:t>it's</a:t>
            </a:r>
            <a:r>
              <a:rPr lang="de-CH"/>
              <a:t> actually split the main dataframe into sub dataframes based on a single column value or combination of multiple column value</a:t>
            </a:r>
            <a:endParaRPr/>
          </a:p>
          <a:p>
            <a:pPr indent="-342900" lvl="0" marL="457200" rtl="0" algn="l">
              <a:spcBef>
                <a:spcPts val="0"/>
              </a:spcBef>
              <a:spcAft>
                <a:spcPts val="0"/>
              </a:spcAft>
              <a:buSzPts val="1800"/>
              <a:buChar char="●"/>
            </a:pPr>
            <a:r>
              <a:rPr lang="de-CH"/>
              <a:t>groupby() is the method used to do this ,We can pass a single column name or a list of column names as the argument of this method</a:t>
            </a:r>
            <a:endParaRPr/>
          </a:p>
          <a:p>
            <a:pPr indent="0" lvl="0" marL="0" rtl="0" algn="l">
              <a:spcBef>
                <a:spcPts val="1600"/>
              </a:spcBef>
              <a:spcAft>
                <a:spcPts val="1600"/>
              </a:spcAft>
              <a:buNone/>
            </a:pPr>
            <a:r>
              <a:rPr lang="de-CH">
                <a:solidFill>
                  <a:srgbClr val="0000FF"/>
                </a:solidFill>
                <a:latin typeface="Spectral"/>
                <a:ea typeface="Spectral"/>
                <a:cs typeface="Spectral"/>
                <a:sym typeface="Spectral"/>
              </a:rPr>
              <a:t>data=pd.read_csv('weather_by_cities.csv')</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grp_result=data.groupby('city')</a:t>
            </a:r>
            <a:endParaRPr>
              <a:solidFill>
                <a:srgbClr val="0000FF"/>
              </a:solidFill>
              <a:latin typeface="Spectral"/>
              <a:ea typeface="Spectral"/>
              <a:cs typeface="Spectral"/>
              <a:sym typeface="Spectr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 So ...Where  Data Science ... ??</a:t>
            </a:r>
            <a:endParaRPr/>
          </a:p>
        </p:txBody>
      </p:sp>
      <p:sp>
        <p:nvSpPr>
          <p:cNvPr id="116" name="Google Shape;116;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Consider An Example..</a:t>
            </a:r>
            <a:endParaRPr/>
          </a:p>
          <a:p>
            <a:pPr indent="-342900" lvl="0" marL="457200" rtl="0" algn="l">
              <a:spcBef>
                <a:spcPts val="1600"/>
              </a:spcBef>
              <a:spcAft>
                <a:spcPts val="0"/>
              </a:spcAft>
              <a:buSzPts val="1800"/>
              <a:buChar char="●"/>
            </a:pPr>
            <a:r>
              <a:rPr lang="de-CH"/>
              <a:t>John is MD of a Holiday hotel.. And he is not getting customers even he is </a:t>
            </a:r>
            <a:r>
              <a:rPr lang="de-CH"/>
              <a:t>losing</a:t>
            </a:r>
            <a:r>
              <a:rPr lang="de-CH"/>
              <a:t> customers</a:t>
            </a:r>
            <a:endParaRPr/>
          </a:p>
          <a:p>
            <a:pPr indent="-342900" lvl="0" marL="457200" rtl="0" algn="l">
              <a:spcBef>
                <a:spcPts val="0"/>
              </a:spcBef>
              <a:spcAft>
                <a:spcPts val="0"/>
              </a:spcAft>
              <a:buSzPts val="1800"/>
              <a:buChar char="●"/>
            </a:pPr>
            <a:r>
              <a:rPr lang="de-CH"/>
              <a:t>Then he contact his friend Thejas, a Data Scientist</a:t>
            </a:r>
            <a:endParaRPr/>
          </a:p>
          <a:p>
            <a:pPr indent="-342900" lvl="0" marL="457200" rtl="0" algn="l">
              <a:spcBef>
                <a:spcPts val="0"/>
              </a:spcBef>
              <a:spcAft>
                <a:spcPts val="0"/>
              </a:spcAft>
              <a:buSzPts val="1800"/>
              <a:buChar char="●"/>
            </a:pPr>
            <a:r>
              <a:rPr lang="de-CH"/>
              <a:t>He first collects data ,mine the data </a:t>
            </a:r>
            <a:endParaRPr/>
          </a:p>
          <a:p>
            <a:pPr indent="-342900" lvl="0" marL="457200" rtl="0" algn="l">
              <a:spcBef>
                <a:spcPts val="0"/>
              </a:spcBef>
              <a:spcAft>
                <a:spcPts val="0"/>
              </a:spcAft>
              <a:buSzPts val="1800"/>
              <a:buChar char="●"/>
            </a:pPr>
            <a:r>
              <a:rPr lang="de-CH"/>
              <a:t>Creates some algorithms to analyse the data</a:t>
            </a:r>
            <a:endParaRPr/>
          </a:p>
          <a:p>
            <a:pPr indent="-342900" lvl="0" marL="457200" rtl="0" algn="l">
              <a:spcBef>
                <a:spcPts val="0"/>
              </a:spcBef>
              <a:spcAft>
                <a:spcPts val="0"/>
              </a:spcAft>
              <a:buSzPts val="1800"/>
              <a:buChar char="●"/>
            </a:pPr>
            <a:r>
              <a:rPr lang="de-CH"/>
              <a:t>He reached some  reasons and solutions  from that</a:t>
            </a:r>
            <a:endParaRPr/>
          </a:p>
          <a:p>
            <a:pPr indent="-342900" lvl="0" marL="457200" rtl="0" algn="l">
              <a:spcBef>
                <a:spcPts val="0"/>
              </a:spcBef>
              <a:spcAft>
                <a:spcPts val="0"/>
              </a:spcAft>
              <a:buSzPts val="1800"/>
              <a:buChar char="●"/>
            </a:pPr>
            <a:r>
              <a:rPr lang="de-CH"/>
              <a:t>He visualizes that and shown to John</a:t>
            </a:r>
            <a:endParaRPr/>
          </a:p>
          <a:p>
            <a:pPr indent="-342900" lvl="0" marL="457200" rtl="0" algn="l">
              <a:spcBef>
                <a:spcPts val="0"/>
              </a:spcBef>
              <a:spcAft>
                <a:spcPts val="0"/>
              </a:spcAft>
              <a:buSzPts val="1800"/>
              <a:buChar char="●"/>
            </a:pPr>
            <a:r>
              <a:rPr lang="de-CH"/>
              <a:t>John does the remedies and he got his customers back</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10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Pictorial representation..</a:t>
            </a:r>
            <a:endParaRPr/>
          </a:p>
        </p:txBody>
      </p:sp>
      <p:sp>
        <p:nvSpPr>
          <p:cNvPr id="602" name="Google Shape;602;p10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03" name="Google Shape;603;p102"/>
          <p:cNvPicPr preferRelativeResize="0"/>
          <p:nvPr/>
        </p:nvPicPr>
        <p:blipFill>
          <a:blip r:embed="rId3">
            <a:alphaModFix/>
          </a:blip>
          <a:stretch>
            <a:fillRect/>
          </a:stretch>
        </p:blipFill>
        <p:spPr>
          <a:xfrm>
            <a:off x="0" y="970600"/>
            <a:ext cx="9144000" cy="422652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10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Group by continues..</a:t>
            </a:r>
            <a:endParaRPr/>
          </a:p>
        </p:txBody>
      </p:sp>
      <p:sp>
        <p:nvSpPr>
          <p:cNvPr id="609" name="Google Shape;609;p10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How to fetch the group that creates??</a:t>
            </a:r>
            <a:br>
              <a:rPr lang="de-CH"/>
            </a:br>
            <a:r>
              <a:rPr lang="de-CH">
                <a:solidFill>
                  <a:srgbClr val="0000FF"/>
                </a:solidFill>
                <a:latin typeface="Spectral"/>
                <a:ea typeface="Spectral"/>
                <a:cs typeface="Spectral"/>
                <a:sym typeface="Spectral"/>
              </a:rPr>
              <a:t>grp_result.get_group('paris') —&gt; will provide the group (data frame ) by specific to ‘paris’ city</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Fetch all groups..  	By using for loop..</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for city ,city_df in grp_result:</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    print(cit</a:t>
            </a:r>
            <a:r>
              <a:rPr lang="de-CH">
                <a:solidFill>
                  <a:srgbClr val="0000FF"/>
                </a:solidFill>
                <a:latin typeface="Spectral"/>
                <a:ea typeface="Spectral"/>
                <a:cs typeface="Spectral"/>
                <a:sym typeface="Spectral"/>
              </a:rPr>
              <a:t>y)</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    print(city_df)</a:t>
            </a:r>
            <a:br>
              <a:rPr lang="de-CH">
                <a:solidFill>
                  <a:srgbClr val="000000"/>
                </a:solidFill>
                <a:latin typeface="Spectral"/>
                <a:ea typeface="Spectral"/>
                <a:cs typeface="Spectral"/>
                <a:sym typeface="Spectral"/>
              </a:rPr>
            </a:br>
            <a:endParaRPr>
              <a:solidFill>
                <a:srgbClr val="000000"/>
              </a:solidFill>
              <a:latin typeface="Spectral"/>
              <a:ea typeface="Spectral"/>
              <a:cs typeface="Spectral"/>
              <a:sym typeface="Spectra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10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Group operations..</a:t>
            </a:r>
            <a:endParaRPr/>
          </a:p>
        </p:txBody>
      </p:sp>
      <p:sp>
        <p:nvSpPr>
          <p:cNvPr id="615" name="Google Shape;615;p10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Aggregate functions on group objects</a:t>
            </a:r>
            <a:br>
              <a:rPr lang="de-CH"/>
            </a:br>
            <a:r>
              <a:rPr lang="de-CH">
                <a:solidFill>
                  <a:srgbClr val="0000FF"/>
                </a:solidFill>
                <a:latin typeface="Spectral"/>
                <a:ea typeface="Spectral"/>
                <a:cs typeface="Spectral"/>
                <a:sym typeface="Spectral"/>
              </a:rPr>
              <a:t>grp_result.max()</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grp_result.mean()</a:t>
            </a:r>
            <a:endParaRPr>
              <a:solidFill>
                <a:srgbClr val="0000FF"/>
              </a:solidFill>
              <a:latin typeface="Spectral"/>
              <a:ea typeface="Spectral"/>
              <a:cs typeface="Spectral"/>
              <a:sym typeface="Spectral"/>
            </a:endParaRPr>
          </a:p>
          <a:p>
            <a:pPr indent="-342900" lvl="0" marL="457200" rtl="0" algn="l">
              <a:spcBef>
                <a:spcPts val="0"/>
              </a:spcBef>
              <a:spcAft>
                <a:spcPts val="0"/>
              </a:spcAft>
              <a:buSzPts val="1800"/>
              <a:buChar char="●"/>
            </a:pPr>
            <a:r>
              <a:rPr lang="de-CH"/>
              <a:t>Analytics on specified group columns</a:t>
            </a:r>
            <a:br>
              <a:rPr lang="de-CH"/>
            </a:br>
            <a:r>
              <a:rPr lang="de-CH">
                <a:solidFill>
                  <a:srgbClr val="0000FF"/>
                </a:solidFill>
                <a:latin typeface="Spectral"/>
                <a:ea typeface="Spectral"/>
                <a:cs typeface="Spectral"/>
                <a:sym typeface="Spectral"/>
              </a:rPr>
              <a:t>grp_result.get_group('mumbai').max()</a:t>
            </a:r>
            <a:endParaRPr>
              <a:solidFill>
                <a:srgbClr val="0000FF"/>
              </a:solidFill>
              <a:latin typeface="Spectral"/>
              <a:ea typeface="Spectral"/>
              <a:cs typeface="Spectral"/>
              <a:sym typeface="Spectral"/>
            </a:endParaRPr>
          </a:p>
          <a:p>
            <a:pPr indent="0" lvl="0" marL="457200" rtl="0" algn="l">
              <a:spcBef>
                <a:spcPts val="1600"/>
              </a:spcBef>
              <a:spcAft>
                <a:spcPts val="1600"/>
              </a:spcAft>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10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Group by multiple columns..</a:t>
            </a:r>
            <a:endParaRPr/>
          </a:p>
        </p:txBody>
      </p:sp>
      <p:sp>
        <p:nvSpPr>
          <p:cNvPr id="621" name="Google Shape;621;p105"/>
          <p:cNvSpPr txBox="1"/>
          <p:nvPr>
            <p:ph idx="1" type="body"/>
          </p:nvPr>
        </p:nvSpPr>
        <p:spPr>
          <a:xfrm>
            <a:off x="311700" y="1215200"/>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We can pass a list of columns</a:t>
            </a:r>
            <a:br>
              <a:rPr lang="de-CH"/>
            </a:br>
            <a:r>
              <a:rPr lang="de-CH">
                <a:solidFill>
                  <a:srgbClr val="0000FF"/>
                </a:solidFill>
                <a:latin typeface="Spectral"/>
                <a:ea typeface="Spectral"/>
                <a:cs typeface="Spectral"/>
                <a:sym typeface="Spectral"/>
              </a:rPr>
              <a:t>grp=data.groupby(['city','event'])</a:t>
            </a:r>
            <a:endParaRPr>
              <a:solidFill>
                <a:srgbClr val="0000FF"/>
              </a:solidFill>
              <a:latin typeface="Spectral"/>
              <a:ea typeface="Spectral"/>
              <a:cs typeface="Spectral"/>
              <a:sym typeface="Spectral"/>
            </a:endParaRPr>
          </a:p>
          <a:p>
            <a:pPr indent="-342900" lvl="0" marL="457200" rtl="0" algn="l">
              <a:spcBef>
                <a:spcPts val="0"/>
              </a:spcBef>
              <a:spcAft>
                <a:spcPts val="0"/>
              </a:spcAft>
              <a:buSzPts val="1800"/>
              <a:buChar char="●"/>
            </a:pPr>
            <a:r>
              <a:rPr lang="de-CH"/>
              <a:t>While fetching you should pass a tuple to get the group</a:t>
            </a:r>
            <a:br>
              <a:rPr lang="de-CH"/>
            </a:br>
            <a:r>
              <a:rPr lang="de-CH">
                <a:solidFill>
                  <a:srgbClr val="0000FF"/>
                </a:solidFill>
                <a:latin typeface="Spectral"/>
                <a:ea typeface="Spectral"/>
                <a:cs typeface="Spectral"/>
                <a:sym typeface="Spectral"/>
              </a:rPr>
              <a:t>grp.get_group(('new york','Sunny'))</a:t>
            </a:r>
            <a:endParaRPr>
              <a:solidFill>
                <a:srgbClr val="0000FF"/>
              </a:solidFill>
              <a:latin typeface="Spectral"/>
              <a:ea typeface="Spectral"/>
              <a:cs typeface="Spectral"/>
              <a:sym typeface="Spectral"/>
            </a:endParaRPr>
          </a:p>
          <a:p>
            <a:pPr indent="-342900" lvl="0" marL="457200" rtl="0" algn="l">
              <a:spcBef>
                <a:spcPts val="0"/>
              </a:spcBef>
              <a:spcAft>
                <a:spcPts val="0"/>
              </a:spcAft>
              <a:buSzPts val="1800"/>
              <a:buChar char="●"/>
            </a:pPr>
            <a:r>
              <a:rPr lang="de-CH"/>
              <a:t>Fetch all using for loop</a:t>
            </a:r>
            <a:br>
              <a:rPr lang="de-CH"/>
            </a:br>
            <a:r>
              <a:rPr lang="de-CH">
                <a:solidFill>
                  <a:srgbClr val="0000FF"/>
                </a:solidFill>
                <a:latin typeface="Spectral"/>
                <a:ea typeface="Spectral"/>
                <a:cs typeface="Spectral"/>
                <a:sym typeface="Spectral"/>
              </a:rPr>
              <a:t>for city ,city_df in grp:</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    </a:t>
            </a:r>
            <a:r>
              <a:rPr lang="de-CH">
                <a:solidFill>
                  <a:srgbClr val="0000FF"/>
                </a:solidFill>
                <a:latin typeface="Spectral"/>
                <a:ea typeface="Spectral"/>
                <a:cs typeface="Spectral"/>
                <a:sym typeface="Spectral"/>
              </a:rPr>
              <a:t>print(city)</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    print(city_df)</a:t>
            </a:r>
            <a:endParaRPr>
              <a:solidFill>
                <a:srgbClr val="0000FF"/>
              </a:solidFill>
              <a:latin typeface="Spectral"/>
              <a:ea typeface="Spectral"/>
              <a:cs typeface="Spectral"/>
              <a:sym typeface="Spectra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10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concat..</a:t>
            </a:r>
            <a:endParaRPr/>
          </a:p>
        </p:txBody>
      </p:sp>
      <p:sp>
        <p:nvSpPr>
          <p:cNvPr id="627" name="Google Shape;627;p106"/>
          <p:cNvSpPr txBox="1"/>
          <p:nvPr>
            <p:ph idx="1" type="body"/>
          </p:nvPr>
        </p:nvSpPr>
        <p:spPr>
          <a:xfrm>
            <a:off x="311700" y="960050"/>
            <a:ext cx="8520600" cy="470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de-CH"/>
              <a:t>concat()</a:t>
            </a:r>
            <a:r>
              <a:rPr lang="de-CH"/>
              <a:t> function is used to </a:t>
            </a:r>
            <a:r>
              <a:rPr lang="de-CH"/>
              <a:t>concatenate</a:t>
            </a:r>
            <a:r>
              <a:rPr lang="de-CH"/>
              <a:t> two or more DataFrames</a:t>
            </a:r>
            <a:endParaRPr/>
          </a:p>
          <a:p>
            <a:pPr indent="-342900" lvl="0" marL="457200" rtl="0" algn="l">
              <a:spcBef>
                <a:spcPts val="0"/>
              </a:spcBef>
              <a:spcAft>
                <a:spcPts val="0"/>
              </a:spcAft>
              <a:buSzPts val="1800"/>
              <a:buChar char="●"/>
            </a:pPr>
            <a:r>
              <a:rPr lang="de-CH"/>
              <a:t>Concat can do both vertically( axis=0) as well as </a:t>
            </a:r>
            <a:r>
              <a:rPr lang="de-CH"/>
              <a:t>horizontal</a:t>
            </a:r>
            <a:r>
              <a:rPr lang="de-CH"/>
              <a:t> (axis=1)</a:t>
            </a:r>
            <a:endParaRPr/>
          </a:p>
          <a:p>
            <a:pPr indent="0" lvl="0" marL="457200" rtl="0" algn="l">
              <a:spcBef>
                <a:spcPts val="1600"/>
              </a:spcBef>
              <a:spcAft>
                <a:spcPts val="0"/>
              </a:spcAft>
              <a:buNone/>
            </a:pPr>
            <a:r>
              <a:rPr lang="de-CH">
                <a:solidFill>
                  <a:srgbClr val="0000FF"/>
                </a:solidFill>
                <a:latin typeface="Spectral"/>
                <a:ea typeface="Spectral"/>
                <a:cs typeface="Spectral"/>
                <a:sym typeface="Spectral"/>
              </a:rPr>
              <a:t>tcs={'id':[101,102,103,104],</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'name':['Mithun','Dipin','jose','Rahul'],</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 'Age':[25,26,27,29]}</a:t>
            </a:r>
            <a:endParaRPr>
              <a:solidFill>
                <a:srgbClr val="0000FF"/>
              </a:solidFill>
              <a:latin typeface="Spectral"/>
              <a:ea typeface="Spectral"/>
              <a:cs typeface="Spectral"/>
              <a:sym typeface="Spectral"/>
            </a:endParaRPr>
          </a:p>
          <a:p>
            <a:pPr indent="0" lvl="0" marL="457200" rtl="0" algn="l">
              <a:spcBef>
                <a:spcPts val="1600"/>
              </a:spcBef>
              <a:spcAft>
                <a:spcPts val="0"/>
              </a:spcAft>
              <a:buNone/>
            </a:pPr>
            <a:r>
              <a:rPr lang="de-CH">
                <a:solidFill>
                  <a:srgbClr val="0000FF"/>
                </a:solidFill>
                <a:latin typeface="Spectral"/>
                <a:ea typeface="Spectral"/>
                <a:cs typeface="Spectral"/>
                <a:sym typeface="Spectral"/>
              </a:rPr>
              <a:t>wipro={'id':[101,102,103,104],</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'Name':['dev','sreenath','sreerag','shafeel'],</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'Age':[24,24,27,26]}</a:t>
            </a:r>
            <a:endParaRPr>
              <a:solidFill>
                <a:srgbClr val="0000FF"/>
              </a:solidFill>
              <a:latin typeface="Spectral"/>
              <a:ea typeface="Spectral"/>
              <a:cs typeface="Spectral"/>
              <a:sym typeface="Spectral"/>
            </a:endParaRPr>
          </a:p>
          <a:p>
            <a:pPr indent="0" lvl="0" marL="45720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tcs_emp=pd.DataFrame(tcs)</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wipro_emp=pd.DataFrame(wipro)</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pd.concat([tcs_emp,wipro_emp])</a:t>
            </a:r>
            <a:endParaRPr>
              <a:solidFill>
                <a:srgbClr val="0000FF"/>
              </a:solidFill>
              <a:latin typeface="Spectral"/>
              <a:ea typeface="Spectral"/>
              <a:cs typeface="Spectral"/>
              <a:sym typeface="Spectral"/>
            </a:endParaRPr>
          </a:p>
          <a:p>
            <a:pPr indent="0" lvl="0" marL="457200" rtl="0" algn="l">
              <a:spcBef>
                <a:spcPts val="1600"/>
              </a:spcBef>
              <a:spcAft>
                <a:spcPts val="0"/>
              </a:spcAft>
              <a:buNone/>
            </a:pPr>
            <a:r>
              <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10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concat..</a:t>
            </a:r>
            <a:endParaRPr/>
          </a:p>
        </p:txBody>
      </p:sp>
      <p:sp>
        <p:nvSpPr>
          <p:cNvPr id="633" name="Google Shape;633;p107"/>
          <p:cNvSpPr txBox="1"/>
          <p:nvPr>
            <p:ph idx="1" type="body"/>
          </p:nvPr>
        </p:nvSpPr>
        <p:spPr>
          <a:xfrm>
            <a:off x="311700" y="1054900"/>
            <a:ext cx="8520600" cy="396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Ignore index —&gt; TO get common index after concatenation</a:t>
            </a:r>
            <a:br>
              <a:rPr lang="de-CH"/>
            </a:br>
            <a:r>
              <a:rPr lang="de-CH">
                <a:solidFill>
                  <a:srgbClr val="0000FF"/>
                </a:solidFill>
                <a:latin typeface="Spectral"/>
                <a:ea typeface="Spectral"/>
                <a:cs typeface="Spectral"/>
                <a:sym typeface="Spectral"/>
              </a:rPr>
              <a:t>pd.concat([tcs_emp,wipro_emp],ignore_index=True)</a:t>
            </a:r>
            <a:endParaRPr>
              <a:solidFill>
                <a:srgbClr val="0000FF"/>
              </a:solidFill>
              <a:latin typeface="Spectral"/>
              <a:ea typeface="Spectral"/>
              <a:cs typeface="Spectral"/>
              <a:sym typeface="Spectral"/>
            </a:endParaRPr>
          </a:p>
          <a:p>
            <a:pPr indent="-342900" lvl="0" marL="457200" rtl="0" algn="l">
              <a:spcBef>
                <a:spcPts val="0"/>
              </a:spcBef>
              <a:spcAft>
                <a:spcPts val="0"/>
              </a:spcAft>
              <a:buSzPts val="1800"/>
              <a:buChar char="●"/>
            </a:pPr>
            <a:r>
              <a:rPr lang="de-CH"/>
              <a:t>keys—&gt; To provide separate keys for each </a:t>
            </a:r>
            <a:r>
              <a:rPr lang="de-CH"/>
              <a:t>concatenate</a:t>
            </a:r>
            <a:r>
              <a:rPr lang="de-CH"/>
              <a:t> </a:t>
            </a:r>
            <a:r>
              <a:rPr lang="de-CH"/>
              <a:t>data frames</a:t>
            </a:r>
            <a:br>
              <a:rPr lang="de-CH"/>
            </a:br>
            <a:r>
              <a:rPr lang="de-CH">
                <a:solidFill>
                  <a:srgbClr val="0000FF"/>
                </a:solidFill>
                <a:latin typeface="Spectral"/>
                <a:ea typeface="Spectral"/>
                <a:cs typeface="Spectral"/>
                <a:sym typeface="Spectral"/>
              </a:rPr>
              <a:t>data=pd.concat([tcs_emp,wipro_emp],keys=['TCS','WIPRO'])</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Concatenating vertically</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data=pd.concat([tcs_emp,wipro_emp],axis=1)</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Concatenating a dataframe with a series</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salary=pd.Series([65000,75000,15000,25000],name='salary')</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pd.concat([tcs_emp,salary],axis=1)</a:t>
            </a:r>
            <a:endParaRPr>
              <a:solidFill>
                <a:srgbClr val="0000FF"/>
              </a:solidFill>
              <a:latin typeface="Spectral"/>
              <a:ea typeface="Spectral"/>
              <a:cs typeface="Spectral"/>
              <a:sym typeface="Spectra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10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merge...</a:t>
            </a:r>
            <a:endParaRPr/>
          </a:p>
        </p:txBody>
      </p:sp>
      <p:sp>
        <p:nvSpPr>
          <p:cNvPr id="639" name="Google Shape;639;p108"/>
          <p:cNvSpPr txBox="1"/>
          <p:nvPr>
            <p:ph idx="1" type="body"/>
          </p:nvPr>
        </p:nvSpPr>
        <p:spPr>
          <a:xfrm>
            <a:off x="256050" y="1147225"/>
            <a:ext cx="8520600" cy="3996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Merge is a process to merge two tables horizontally</a:t>
            </a:r>
            <a:endParaRPr/>
          </a:p>
          <a:p>
            <a:pPr indent="0" lvl="0" marL="0" rtl="0" algn="l">
              <a:lnSpc>
                <a:spcPct val="50000"/>
              </a:lnSpc>
              <a:spcBef>
                <a:spcPts val="1600"/>
              </a:spcBef>
              <a:spcAft>
                <a:spcPts val="0"/>
              </a:spcAft>
              <a:buNone/>
            </a:pPr>
            <a:r>
              <a:rPr lang="de-CH">
                <a:solidFill>
                  <a:srgbClr val="0000FF"/>
                </a:solidFill>
                <a:latin typeface="Spectral"/>
                <a:ea typeface="Spectral"/>
                <a:cs typeface="Spectral"/>
                <a:sym typeface="Spectral"/>
              </a:rPr>
              <a:t>tcs={'id':[101,102,103,106],</a:t>
            </a:r>
            <a:endParaRPr>
              <a:solidFill>
                <a:srgbClr val="0000FF"/>
              </a:solidFill>
              <a:latin typeface="Spectral"/>
              <a:ea typeface="Spectral"/>
              <a:cs typeface="Spectral"/>
              <a:sym typeface="Spectral"/>
            </a:endParaRPr>
          </a:p>
          <a:p>
            <a:pPr indent="0" lvl="0" marL="0" rtl="0" algn="l">
              <a:lnSpc>
                <a:spcPct val="50000"/>
              </a:lnSpc>
              <a:spcBef>
                <a:spcPts val="1600"/>
              </a:spcBef>
              <a:spcAft>
                <a:spcPts val="0"/>
              </a:spcAft>
              <a:buNone/>
            </a:pPr>
            <a:r>
              <a:rPr lang="de-CH">
                <a:solidFill>
                  <a:srgbClr val="0000FF"/>
                </a:solidFill>
                <a:latin typeface="Spectral"/>
                <a:ea typeface="Spectral"/>
                <a:cs typeface="Spectral"/>
                <a:sym typeface="Spectral"/>
              </a:rPr>
              <a:t>      'name':['Mithun','Dipin','jose','maneesh'],</a:t>
            </a:r>
            <a:endParaRPr>
              <a:solidFill>
                <a:srgbClr val="0000FF"/>
              </a:solidFill>
              <a:latin typeface="Spectral"/>
              <a:ea typeface="Spectral"/>
              <a:cs typeface="Spectral"/>
              <a:sym typeface="Spectral"/>
            </a:endParaRPr>
          </a:p>
          <a:p>
            <a:pPr indent="0" lvl="0" marL="0" rtl="0" algn="l">
              <a:lnSpc>
                <a:spcPct val="50000"/>
              </a:lnSpc>
              <a:spcBef>
                <a:spcPts val="1600"/>
              </a:spcBef>
              <a:spcAft>
                <a:spcPts val="0"/>
              </a:spcAft>
              <a:buNone/>
            </a:pPr>
            <a:r>
              <a:rPr lang="de-CH">
                <a:solidFill>
                  <a:srgbClr val="0000FF"/>
                </a:solidFill>
                <a:latin typeface="Spectral"/>
                <a:ea typeface="Spectral"/>
                <a:cs typeface="Spectral"/>
                <a:sym typeface="Spectral"/>
              </a:rPr>
              <a:t>      'age':[25,26,27,29]}</a:t>
            </a:r>
            <a:endParaRPr>
              <a:solidFill>
                <a:srgbClr val="0000FF"/>
              </a:solidFill>
              <a:latin typeface="Spectral"/>
              <a:ea typeface="Spectral"/>
              <a:cs typeface="Spectral"/>
              <a:sym typeface="Spectral"/>
            </a:endParaRPr>
          </a:p>
          <a:p>
            <a:pPr indent="0" lvl="0" marL="0" rtl="0" algn="l">
              <a:lnSpc>
                <a:spcPct val="50000"/>
              </a:lnSpc>
              <a:spcBef>
                <a:spcPts val="1600"/>
              </a:spcBef>
              <a:spcAft>
                <a:spcPts val="0"/>
              </a:spcAft>
              <a:buNone/>
            </a:pPr>
            <a:r>
              <a:rPr lang="de-CH">
                <a:solidFill>
                  <a:srgbClr val="0000FF"/>
                </a:solidFill>
                <a:latin typeface="Spectral"/>
                <a:ea typeface="Spectral"/>
                <a:cs typeface="Spectral"/>
                <a:sym typeface="Spectral"/>
              </a:rPr>
              <a:t>wipro={'id':[101,102,103,105],</a:t>
            </a:r>
            <a:endParaRPr>
              <a:solidFill>
                <a:srgbClr val="0000FF"/>
              </a:solidFill>
              <a:latin typeface="Spectral"/>
              <a:ea typeface="Spectral"/>
              <a:cs typeface="Spectral"/>
              <a:sym typeface="Spectral"/>
            </a:endParaRPr>
          </a:p>
          <a:p>
            <a:pPr indent="0" lvl="0" marL="0" rtl="0" algn="l">
              <a:lnSpc>
                <a:spcPct val="50000"/>
              </a:lnSpc>
              <a:spcBef>
                <a:spcPts val="1600"/>
              </a:spcBef>
              <a:spcAft>
                <a:spcPts val="0"/>
              </a:spcAft>
              <a:buNone/>
            </a:pPr>
            <a:r>
              <a:rPr lang="de-CH">
                <a:solidFill>
                  <a:srgbClr val="0000FF"/>
                </a:solidFill>
                <a:latin typeface="Spectral"/>
                <a:ea typeface="Spectral"/>
                <a:cs typeface="Spectral"/>
                <a:sym typeface="Spectral"/>
              </a:rPr>
              <a:t>      'name':['dev','sreenath','sreerag','varun'],</a:t>
            </a:r>
            <a:endParaRPr>
              <a:solidFill>
                <a:srgbClr val="0000FF"/>
              </a:solidFill>
              <a:latin typeface="Spectral"/>
              <a:ea typeface="Spectral"/>
              <a:cs typeface="Spectral"/>
              <a:sym typeface="Spectral"/>
            </a:endParaRPr>
          </a:p>
          <a:p>
            <a:pPr indent="0" lvl="0" marL="0" rtl="0" algn="l">
              <a:lnSpc>
                <a:spcPct val="50000"/>
              </a:lnSpc>
              <a:spcBef>
                <a:spcPts val="1600"/>
              </a:spcBef>
              <a:spcAft>
                <a:spcPts val="0"/>
              </a:spcAft>
              <a:buNone/>
            </a:pPr>
            <a:r>
              <a:rPr lang="de-CH">
                <a:solidFill>
                  <a:srgbClr val="0000FF"/>
                </a:solidFill>
                <a:latin typeface="Spectral"/>
                <a:ea typeface="Spectral"/>
                <a:cs typeface="Spectral"/>
                <a:sym typeface="Spectral"/>
              </a:rPr>
              <a:t>      'salary':[25000,34000,37000,20000]}</a:t>
            </a:r>
            <a:endParaRPr>
              <a:solidFill>
                <a:srgbClr val="0000FF"/>
              </a:solidFill>
              <a:latin typeface="Spectral"/>
              <a:ea typeface="Spectral"/>
              <a:cs typeface="Spectral"/>
              <a:sym typeface="Spectral"/>
            </a:endParaRPr>
          </a:p>
          <a:p>
            <a:pPr indent="0" lvl="0" marL="0" rtl="0" algn="l">
              <a:lnSpc>
                <a:spcPct val="50000"/>
              </a:lnSpc>
              <a:spcBef>
                <a:spcPts val="1600"/>
              </a:spcBef>
              <a:spcAft>
                <a:spcPts val="0"/>
              </a:spcAft>
              <a:buNone/>
            </a:pPr>
            <a:r>
              <a:rPr lang="de-CH">
                <a:solidFill>
                  <a:srgbClr val="0000FF"/>
                </a:solidFill>
                <a:latin typeface="Spectral"/>
                <a:ea typeface="Spectral"/>
                <a:cs typeface="Spectral"/>
                <a:sym typeface="Spectral"/>
              </a:rPr>
              <a:t>tcs_emp=pd.DataFrame(tcs)</a:t>
            </a:r>
            <a:endParaRPr>
              <a:solidFill>
                <a:srgbClr val="0000FF"/>
              </a:solidFill>
              <a:latin typeface="Spectral"/>
              <a:ea typeface="Spectral"/>
              <a:cs typeface="Spectral"/>
              <a:sym typeface="Spectral"/>
            </a:endParaRPr>
          </a:p>
          <a:p>
            <a:pPr indent="0" lvl="0" marL="0" rtl="0" algn="l">
              <a:lnSpc>
                <a:spcPct val="50000"/>
              </a:lnSpc>
              <a:spcBef>
                <a:spcPts val="1600"/>
              </a:spcBef>
              <a:spcAft>
                <a:spcPts val="0"/>
              </a:spcAft>
              <a:buNone/>
            </a:pPr>
            <a:r>
              <a:rPr lang="de-CH">
                <a:solidFill>
                  <a:srgbClr val="0000FF"/>
                </a:solidFill>
                <a:latin typeface="Spectral"/>
                <a:ea typeface="Spectral"/>
                <a:cs typeface="Spectral"/>
                <a:sym typeface="Spectral"/>
              </a:rPr>
              <a:t>wipro_emp=pd.DataFrame(wipro)</a:t>
            </a:r>
            <a:endParaRPr>
              <a:solidFill>
                <a:srgbClr val="0000FF"/>
              </a:solidFill>
              <a:latin typeface="Spectral"/>
              <a:ea typeface="Spectral"/>
              <a:cs typeface="Spectral"/>
              <a:sym typeface="Spectral"/>
            </a:endParaRPr>
          </a:p>
          <a:p>
            <a:pPr indent="0" lvl="0" marL="0" rtl="0" algn="l">
              <a:lnSpc>
                <a:spcPct val="50000"/>
              </a:lnSpc>
              <a:spcBef>
                <a:spcPts val="1600"/>
              </a:spcBef>
              <a:spcAft>
                <a:spcPts val="0"/>
              </a:spcAft>
              <a:buNone/>
            </a:pPr>
            <a:r>
              <a:rPr lang="de-CH">
                <a:solidFill>
                  <a:srgbClr val="0000FF"/>
                </a:solidFill>
                <a:latin typeface="Spectral"/>
                <a:ea typeface="Spectral"/>
                <a:cs typeface="Spectral"/>
                <a:sym typeface="Spectral"/>
              </a:rPr>
              <a:t>pd.merge(tcs_emp,wipro_emp,on='id')</a:t>
            </a:r>
            <a:endParaRPr>
              <a:solidFill>
                <a:srgbClr val="0000FF"/>
              </a:solidFill>
              <a:latin typeface="Spectral"/>
              <a:ea typeface="Spectral"/>
              <a:cs typeface="Spectral"/>
              <a:sym typeface="Spectral"/>
            </a:endParaRPr>
          </a:p>
          <a:p>
            <a:pPr indent="0" lvl="0" marL="0" rtl="0" algn="l">
              <a:lnSpc>
                <a:spcPct val="50000"/>
              </a:lnSpc>
              <a:spcBef>
                <a:spcPts val="1600"/>
              </a:spcBef>
              <a:spcAft>
                <a:spcPts val="0"/>
              </a:spcAft>
              <a:buNone/>
            </a:pPr>
            <a:r>
              <a:rPr lang="de-CH">
                <a:solidFill>
                  <a:srgbClr val="0000FF"/>
                </a:solidFill>
                <a:latin typeface="Spectral"/>
                <a:ea typeface="Spectral"/>
                <a:cs typeface="Spectral"/>
                <a:sym typeface="Spectral"/>
              </a:rPr>
              <a:t>pd.merge(tcs_emp,wipro_emp,on='id',suffixes=['_left','_right'])</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10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merge..</a:t>
            </a:r>
            <a:endParaRPr/>
          </a:p>
        </p:txBody>
      </p:sp>
      <p:sp>
        <p:nvSpPr>
          <p:cNvPr id="645" name="Google Shape;645;p10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pd.merge(tcs_emp,wipro_emp,on='id',how='outer')</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pd.merge(tcs_emp,wipro_emp,on='id',how='outer',indicator=True)</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pd.merge(tcs_emp,wipro_emp,on='id',how='left')</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pd.merge(tcs_emp,wipro_emp,on='id',how=right)</a:t>
            </a:r>
            <a:endParaRPr>
              <a:solidFill>
                <a:srgbClr val="0000FF"/>
              </a:solidFill>
              <a:latin typeface="Spectral"/>
              <a:ea typeface="Spectral"/>
              <a:cs typeface="Spectral"/>
              <a:sym typeface="Spectra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11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Pivot and pivot tables...</a:t>
            </a:r>
            <a:endParaRPr/>
          </a:p>
        </p:txBody>
      </p:sp>
      <p:sp>
        <p:nvSpPr>
          <p:cNvPr id="651" name="Google Shape;651;p11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Pivot allows to reshape the data frame</a:t>
            </a:r>
            <a:br>
              <a:rPr lang="de-CH"/>
            </a:br>
            <a:r>
              <a:rPr lang="de-CH">
                <a:solidFill>
                  <a:srgbClr val="0000FF"/>
                </a:solidFill>
                <a:latin typeface="Spectral"/>
                <a:ea typeface="Spectral"/>
                <a:cs typeface="Spectral"/>
                <a:sym typeface="Spectral"/>
              </a:rPr>
              <a:t>datas=pd.read_csv('weather.csv')</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datas.pivot(index='date',columns='city')</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datas.pivot(index='date',columns='city',values='temperature')</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Pivot Table is used to summarize or aggregate data with in a dataframe</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datas=pd.read_csv('weather2.csv')</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datas.pivot_table(index='city',columns='date')</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datas.pivot_table(index='city',columns='date',aggfunc='sum')</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datas.pivot_table(index='city',columns='date',aggfunc='sum',margins=True)</a:t>
            </a:r>
            <a:endParaRPr>
              <a:solidFill>
                <a:srgbClr val="0000FF"/>
              </a:solidFill>
              <a:latin typeface="Spectral"/>
              <a:ea typeface="Spectral"/>
              <a:cs typeface="Spectral"/>
              <a:sym typeface="Spectra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11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melt..</a:t>
            </a:r>
            <a:endParaRPr/>
          </a:p>
        </p:txBody>
      </p:sp>
      <p:sp>
        <p:nvSpPr>
          <p:cNvPr id="657" name="Google Shape;657;p11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Melt </a:t>
            </a:r>
            <a:r>
              <a:rPr lang="de-CH"/>
              <a:t>allows to transform or  reshape the data frame</a:t>
            </a:r>
            <a:br>
              <a:rPr lang="de-CH"/>
            </a:br>
            <a:r>
              <a:rPr lang="de-CH">
                <a:solidFill>
                  <a:srgbClr val="0000FF"/>
                </a:solidFill>
                <a:latin typeface="Spectral"/>
                <a:ea typeface="Spectral"/>
                <a:cs typeface="Spectral"/>
                <a:sym typeface="Spectral"/>
              </a:rPr>
              <a:t>datas=pd.read_csv('weather.csv')</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pd.melt(datas,id_vars=['day'])</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pd.melt(datas,id_vars=['day'],value_name='temperature',var_name='city')</a:t>
            </a:r>
            <a:endParaRPr>
              <a:solidFill>
                <a:srgbClr val="0000FF"/>
              </a:solidFill>
              <a:latin typeface="Spectral"/>
              <a:ea typeface="Spectral"/>
              <a:cs typeface="Spectral"/>
              <a:sym typeface="Spectral"/>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