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embeddedFontLst>
    <p:embeddedFont>
      <p:font typeface="Comfortaa" panose="020B0604020202020204" charset="0"/>
      <p:regular r:id="rId69"/>
      <p:bold r:id="rId70"/>
    </p:embeddedFont>
    <p:embeddedFont>
      <p:font typeface="Merriweather" panose="00000500000000000000" pitchFamily="2" charset="0"/>
      <p:regular r:id="rId71"/>
      <p:bold r:id="rId72"/>
      <p:italic r:id="rId73"/>
      <p:boldItalic r:id="rId74"/>
    </p:embeddedFont>
    <p:embeddedFont>
      <p:font typeface="Roboto" panose="02000000000000000000" pitchFamily="2"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94b43b36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94b43b36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94b43b360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94b43b36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94b43b360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94b43b36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94b43b360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94b43b36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94b43b360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94b43b36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94b43b360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94b43b36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94b43b360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94b43b360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94b43b36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94b43b36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94b43b360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94b43b360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94b43b36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94b43b36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94b43b3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94b43b3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94b43b360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94b43b36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94b43b360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94b43b36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94b43b360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94b43b360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571c00cc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571c00cc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94b43b360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94b43b36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94b43b360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94b43b360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94b43b360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94b43b360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94b43b360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494b43b360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94b43b360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94b43b360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94b43b360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94b43b360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94b43b36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94b43b3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494b43b360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494b43b36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55a7026a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55a7026a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255a7026a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255a7026a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255a7026a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255a7026a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57657f9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57657f9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257657f96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257657f9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57657f96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57657f96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255a7026a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255a7026a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255a7026a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255a7026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55a7026a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55a7026a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94b43b36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94b43b36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255a7026a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255a7026a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55a7026a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255a7026a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55a7026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55a7026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25a4b78d4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25a4b78d4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25a4b78d4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25a4b78d4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25a4b78d4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25a4b78d4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25a4b78d4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5a4b78d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25a4b78d4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25a4b78d4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25a4b78d4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25a4b78d4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25a4b78d4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25a4b78d4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94b43b36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94b43b36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25a4b78d4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25a4b78d4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25a4b78d4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25a4b78d4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25a4b78d4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25a4b78d4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25a4b78d4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25a4b78d4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25a4b78d4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25a4b78d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25a4b78d4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25a4b78d4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25a4b78d4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25a4b78d4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25a4b78d4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25a4b78d4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25a4b78d4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25a4b78d4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25a4b78d4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25a4b78d4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94b43b36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94b43b36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25a4b78d4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25a4b78d4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25a4b78d4c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25a4b78d4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25a4b78d4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25a4b78d4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25a4b78d4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25a4b78d4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25a4b78d4c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25a4b78d4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4b5029411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4b502941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4b5029411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4b502941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94b43b36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94b43b36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94b43b36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94b43b36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94b43b360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94b43b36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DECDB"/>
            </a:gs>
            <a:gs pos="94000">
              <a:srgbClr val="F7CB9F"/>
            </a:gs>
            <a:gs pos="98000">
              <a:srgbClr val="FADCBD"/>
            </a:gs>
            <a:gs pos="100000">
              <a:srgbClr val="F0A96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835583" y="137075"/>
            <a:ext cx="2077865" cy="638950"/>
          </a:xfrm>
          <a:prstGeom prst="rect">
            <a:avLst/>
          </a:prstGeom>
          <a:noFill/>
          <a:ln w="9525" cap="flat" cmpd="sng">
            <a:solidFill>
              <a:srgbClr val="EEEEEE"/>
            </a:solidFill>
            <a:prstDash val="solid"/>
            <a:round/>
            <a:headEnd type="none" w="sm" len="sm"/>
            <a:tailEnd type="none" w="sm" len="sm"/>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p:nvPr/>
        </p:nvSpPr>
        <p:spPr>
          <a:xfrm>
            <a:off x="1447851" y="2024750"/>
            <a:ext cx="1194000" cy="1348800"/>
          </a:xfrm>
          <a:prstGeom prst="ellipse">
            <a:avLst/>
          </a:prstGeom>
          <a:gradFill>
            <a:gsLst>
              <a:gs pos="0">
                <a:srgbClr val="FDECDB"/>
              </a:gs>
              <a:gs pos="100000">
                <a:srgbClr val="F0A963"/>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858988" y="1952975"/>
            <a:ext cx="1346400" cy="14898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51113" y="1952975"/>
            <a:ext cx="1443000" cy="1420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425937" y="1952975"/>
            <a:ext cx="1346400" cy="1420500"/>
          </a:xfrm>
          <a:prstGeom prst="ellipse">
            <a:avLst/>
          </a:prstGeom>
          <a:gradFill>
            <a:gsLst>
              <a:gs pos="0">
                <a:srgbClr val="FDECDB"/>
              </a:gs>
              <a:gs pos="90000">
                <a:srgbClr val="FADCBD"/>
              </a:gs>
              <a:gs pos="94000">
                <a:srgbClr val="F7CB9F"/>
              </a:gs>
              <a:gs pos="100000">
                <a:srgbClr val="F0A963"/>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745438" y="2155475"/>
            <a:ext cx="1002600" cy="985200"/>
          </a:xfrm>
          <a:prstGeom prst="ellipse">
            <a:avLst/>
          </a:prstGeom>
          <a:gradFill>
            <a:gsLst>
              <a:gs pos="0">
                <a:srgbClr val="FDECDB"/>
              </a:gs>
              <a:gs pos="90000">
                <a:srgbClr val="FADCBD"/>
              </a:gs>
              <a:gs pos="94000">
                <a:srgbClr val="F7CB9F"/>
              </a:gs>
              <a:gs pos="100000">
                <a:srgbClr val="F0A963"/>
              </a:gs>
            </a:gsLst>
            <a:path path="circle">
              <a:fillToRect l="50000" t="50000" r="50000" b="50000"/>
            </a:path>
            <a:tileRect/>
          </a:gradFill>
          <a:ln w="9525" cap="flat" cmpd="sng">
            <a:solidFill>
              <a:srgbClr val="F8E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918288" y="2279050"/>
            <a:ext cx="1002600" cy="985200"/>
          </a:xfrm>
          <a:prstGeom prst="ellipse">
            <a:avLst/>
          </a:prstGeom>
          <a:gradFill>
            <a:gsLst>
              <a:gs pos="0">
                <a:srgbClr val="FDECDB"/>
              </a:gs>
              <a:gs pos="90000">
                <a:srgbClr val="FADCBD"/>
              </a:gs>
              <a:gs pos="94000">
                <a:srgbClr val="F7CB9F"/>
              </a:gs>
              <a:gs pos="100000">
                <a:srgbClr val="F0A963"/>
              </a:gs>
            </a:gsLst>
            <a:path path="circle">
              <a:fillToRect l="50000" t="50000" r="50000" b="50000"/>
            </a:path>
            <a:tileRect/>
          </a:gradFill>
          <a:ln w="9525" cap="flat" cmpd="sng">
            <a:solidFill>
              <a:srgbClr val="F8E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233475" y="2388275"/>
            <a:ext cx="860400" cy="876000"/>
          </a:xfrm>
          <a:prstGeom prst="ellipse">
            <a:avLst/>
          </a:prstGeom>
          <a:solidFill>
            <a:srgbClr val="F8EDE3"/>
          </a:solidFill>
          <a:ln w="9525" cap="flat" cmpd="sng">
            <a:solidFill>
              <a:srgbClr val="F8E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p:nvPr/>
        </p:nvSpPr>
        <p:spPr>
          <a:xfrm>
            <a:off x="1097125" y="2168125"/>
            <a:ext cx="73527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6300" b="1">
                <a:solidFill>
                  <a:schemeClr val="dk1"/>
                </a:solidFill>
                <a:latin typeface="Comfortaa"/>
                <a:ea typeface="Comfortaa"/>
                <a:cs typeface="Comfortaa"/>
                <a:sym typeface="Comfortaa"/>
              </a:rPr>
              <a:t>Tableau</a:t>
            </a:r>
            <a:endParaRPr sz="2500"/>
          </a:p>
        </p:txBody>
      </p:sp>
      <p:sp>
        <p:nvSpPr>
          <p:cNvPr id="63" name="Google Shape;63;p13"/>
          <p:cNvSpPr/>
          <p:nvPr/>
        </p:nvSpPr>
        <p:spPr>
          <a:xfrm>
            <a:off x="2026225" y="773200"/>
            <a:ext cx="638700" cy="673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938075" y="1006725"/>
            <a:ext cx="776700" cy="742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1554325" y="3546200"/>
            <a:ext cx="776700" cy="742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3484500" y="3646825"/>
            <a:ext cx="776700" cy="742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93100" y="2571750"/>
            <a:ext cx="490500" cy="5661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249525" y="183400"/>
            <a:ext cx="776700" cy="742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06950" y="1230400"/>
            <a:ext cx="932400" cy="9801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4059575" y="1304925"/>
            <a:ext cx="776700" cy="7422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254525" y="2364700"/>
            <a:ext cx="932400" cy="980100"/>
          </a:xfrm>
          <a:prstGeom prst="ellipse">
            <a:avLst/>
          </a:prstGeom>
          <a:gradFill>
            <a:gsLst>
              <a:gs pos="0">
                <a:srgbClr val="FDECDB"/>
              </a:gs>
              <a:gs pos="94000">
                <a:srgbClr val="F7CB9F"/>
              </a:gs>
              <a:gs pos="98000">
                <a:srgbClr val="FADCBD"/>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a:t>The Tableau desktop workspace consists of various elements as given below:</a:t>
            </a:r>
            <a:endParaRPr sz="1820"/>
          </a:p>
        </p:txBody>
      </p:sp>
      <p:pic>
        <p:nvPicPr>
          <p:cNvPr id="133" name="Google Shape;133;p22"/>
          <p:cNvPicPr preferRelativeResize="0"/>
          <p:nvPr/>
        </p:nvPicPr>
        <p:blipFill>
          <a:blip r:embed="rId3">
            <a:alphaModFix/>
          </a:blip>
          <a:stretch>
            <a:fillRect/>
          </a:stretch>
        </p:blipFill>
        <p:spPr>
          <a:xfrm>
            <a:off x="337625" y="920725"/>
            <a:ext cx="8423651" cy="3900926"/>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209450" y="486825"/>
            <a:ext cx="8520600" cy="572700"/>
          </a:xfrm>
          <a:prstGeom prst="rect">
            <a:avLst/>
          </a:prstGeom>
        </p:spPr>
        <p:txBody>
          <a:bodyPr spcFirstLastPara="1" wrap="square" lIns="91425" tIns="91425" rIns="91425" bIns="91425" anchor="t" anchorCtr="0">
            <a:normAutofit/>
          </a:bodyPr>
          <a:lstStyle/>
          <a:p>
            <a:pPr marL="0" lvl="0" indent="0" algn="ctr" rtl="0">
              <a:lnSpc>
                <a:spcPct val="130000"/>
              </a:lnSpc>
              <a:spcBef>
                <a:spcPts val="400"/>
              </a:spcBef>
              <a:spcAft>
                <a:spcPts val="600"/>
              </a:spcAft>
              <a:buClr>
                <a:schemeClr val="dk1"/>
              </a:buClr>
              <a:buSzPts val="990"/>
              <a:buFont typeface="Arial"/>
              <a:buNone/>
            </a:pPr>
            <a:r>
              <a:rPr lang="en" sz="2180" b="1">
                <a:solidFill>
                  <a:srgbClr val="610B38"/>
                </a:solidFill>
              </a:rPr>
              <a:t>Tableau Navigation</a:t>
            </a:r>
            <a:endParaRPr sz="2720" b="1"/>
          </a:p>
        </p:txBody>
      </p:sp>
      <p:sp>
        <p:nvSpPr>
          <p:cNvPr id="139" name="Google Shape;139;p23"/>
          <p:cNvSpPr/>
          <p:nvPr/>
        </p:nvSpPr>
        <p:spPr>
          <a:xfrm>
            <a:off x="609800" y="1180000"/>
            <a:ext cx="7719900" cy="3659100"/>
          </a:xfrm>
          <a:prstGeom prst="roundRect">
            <a:avLst>
              <a:gd name="adj" fmla="val 16667"/>
            </a:avLst>
          </a:prstGeom>
          <a:solidFill>
            <a:schemeClr val="lt2"/>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23"/>
          <p:cNvPicPr preferRelativeResize="0"/>
          <p:nvPr/>
        </p:nvPicPr>
        <p:blipFill>
          <a:blip r:embed="rId3">
            <a:alphaModFix/>
          </a:blip>
          <a:stretch>
            <a:fillRect/>
          </a:stretch>
        </p:blipFill>
        <p:spPr>
          <a:xfrm>
            <a:off x="1343925" y="1305500"/>
            <a:ext cx="6251650" cy="3408100"/>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290850"/>
            <a:ext cx="8520600" cy="572700"/>
          </a:xfrm>
          <a:prstGeom prst="rect">
            <a:avLst/>
          </a:prstGeom>
        </p:spPr>
        <p:txBody>
          <a:bodyPr spcFirstLastPara="1" wrap="square" lIns="91425" tIns="91425" rIns="91425" bIns="91425" anchor="t" anchorCtr="0">
            <a:normAutofit/>
          </a:bodyPr>
          <a:lstStyle/>
          <a:p>
            <a:pPr marL="0" lvl="0" indent="0" algn="l" rtl="0">
              <a:lnSpc>
                <a:spcPct val="156250"/>
              </a:lnSpc>
              <a:spcBef>
                <a:spcPts val="0"/>
              </a:spcBef>
              <a:spcAft>
                <a:spcPts val="0"/>
              </a:spcAft>
              <a:buClr>
                <a:schemeClr val="dk1"/>
              </a:buClr>
              <a:buSzPts val="1100"/>
              <a:buFont typeface="Arial"/>
              <a:buNone/>
            </a:pPr>
            <a:r>
              <a:rPr lang="en" sz="1750" b="1">
                <a:latin typeface="Roboto"/>
                <a:ea typeface="Roboto"/>
                <a:cs typeface="Roboto"/>
                <a:sym typeface="Roboto"/>
              </a:rPr>
              <a:t>Tableau Data Terminology</a:t>
            </a:r>
            <a:endParaRPr sz="3500" b="1">
              <a:latin typeface="Roboto"/>
              <a:ea typeface="Roboto"/>
              <a:cs typeface="Roboto"/>
              <a:sym typeface="Roboto"/>
            </a:endParaRPr>
          </a:p>
        </p:txBody>
      </p:sp>
      <p:sp>
        <p:nvSpPr>
          <p:cNvPr id="146" name="Google Shape;146;p24"/>
          <p:cNvSpPr txBox="1">
            <a:spLocks noGrp="1"/>
          </p:cNvSpPr>
          <p:nvPr>
            <p:ph type="body" idx="1"/>
          </p:nvPr>
        </p:nvSpPr>
        <p:spPr>
          <a:xfrm>
            <a:off x="207175" y="633550"/>
            <a:ext cx="8520600" cy="3416400"/>
          </a:xfrm>
          <a:prstGeom prst="rect">
            <a:avLst/>
          </a:prstGeom>
        </p:spPr>
        <p:txBody>
          <a:bodyPr spcFirstLastPara="1" wrap="square" lIns="91425" tIns="91425" rIns="91425" bIns="91425" anchor="t" anchorCtr="0">
            <a:noAutofit/>
          </a:bodyPr>
          <a:lstStyle/>
          <a:p>
            <a:pPr marL="457200" lvl="0" indent="-329832" algn="l" rtl="0">
              <a:lnSpc>
                <a:spcPct val="146250"/>
              </a:lnSpc>
              <a:spcBef>
                <a:spcPts val="1500"/>
              </a:spcBef>
              <a:spcAft>
                <a:spcPts val="0"/>
              </a:spcAft>
              <a:buClr>
                <a:schemeClr val="dk1"/>
              </a:buClr>
              <a:buSzPts val="1594"/>
              <a:buFont typeface="Roboto"/>
              <a:buChar char="●"/>
            </a:pPr>
            <a:r>
              <a:rPr lang="en" sz="1594">
                <a:solidFill>
                  <a:schemeClr val="dk1"/>
                </a:solidFill>
                <a:latin typeface="Roboto"/>
                <a:ea typeface="Roboto"/>
                <a:cs typeface="Roboto"/>
                <a:sym typeface="Roboto"/>
              </a:rPr>
              <a:t>Dimensions: Dimensions are qualitative or categorical data fields that provide context or describe the data. Examples of dimensions include categories, names, dates, and geographical locations. In Tableau, dimensions are typically represented by discrete fields.</a:t>
            </a:r>
            <a:endParaRPr sz="1594">
              <a:solidFill>
                <a:schemeClr val="dk1"/>
              </a:solidFill>
              <a:latin typeface="Roboto"/>
              <a:ea typeface="Roboto"/>
              <a:cs typeface="Roboto"/>
              <a:sym typeface="Roboto"/>
            </a:endParaRPr>
          </a:p>
          <a:p>
            <a:pPr marL="457200" lvl="0" indent="-329832" algn="l" rtl="0">
              <a:lnSpc>
                <a:spcPct val="146250"/>
              </a:lnSpc>
              <a:spcBef>
                <a:spcPts val="0"/>
              </a:spcBef>
              <a:spcAft>
                <a:spcPts val="0"/>
              </a:spcAft>
              <a:buClr>
                <a:schemeClr val="dk1"/>
              </a:buClr>
              <a:buSzPts val="1594"/>
              <a:buFont typeface="Roboto"/>
              <a:buChar char="●"/>
            </a:pPr>
            <a:r>
              <a:rPr lang="en" sz="1594">
                <a:solidFill>
                  <a:schemeClr val="dk1"/>
                </a:solidFill>
                <a:latin typeface="Roboto"/>
                <a:ea typeface="Roboto"/>
                <a:cs typeface="Roboto"/>
                <a:sym typeface="Roboto"/>
              </a:rPr>
              <a:t>Measures: Measures are quantitative or numerical data fields that can be aggregated, calculated, or summarized. They represent the values that you want to analyze and visualize. Examples of measures include sales revenue, profit, quantity, and average ratings. In Tableau, measures are typically represented by continuous fields.</a:t>
            </a:r>
            <a:endParaRPr sz="1594">
              <a:solidFill>
                <a:schemeClr val="dk1"/>
              </a:solidFill>
              <a:latin typeface="Roboto"/>
              <a:ea typeface="Roboto"/>
              <a:cs typeface="Roboto"/>
              <a:sym typeface="Roboto"/>
            </a:endParaRPr>
          </a:p>
          <a:p>
            <a:pPr marL="457200" lvl="0" indent="-329832" algn="l" rtl="0">
              <a:lnSpc>
                <a:spcPct val="146250"/>
              </a:lnSpc>
              <a:spcBef>
                <a:spcPts val="0"/>
              </a:spcBef>
              <a:spcAft>
                <a:spcPts val="0"/>
              </a:spcAft>
              <a:buClr>
                <a:schemeClr val="dk1"/>
              </a:buClr>
              <a:buSzPts val="1594"/>
              <a:buFont typeface="Roboto"/>
              <a:buChar char="●"/>
            </a:pPr>
            <a:r>
              <a:rPr lang="en" sz="1594">
                <a:solidFill>
                  <a:schemeClr val="dk1"/>
                </a:solidFill>
                <a:latin typeface="Roboto"/>
                <a:ea typeface="Roboto"/>
                <a:cs typeface="Roboto"/>
                <a:sym typeface="Roboto"/>
              </a:rPr>
              <a:t>Aggregation: Aggregation refers to the process of combining multiple data values into a single value based on a specific function or calculation. Common aggregation functions include sum, average, count, minimum, and maximum. Aggregations are used to summarize and analyze data at different levels of granularity.</a:t>
            </a:r>
            <a:endParaRPr sz="1594">
              <a:solidFill>
                <a:schemeClr val="dk1"/>
              </a:solidFill>
              <a:latin typeface="Roboto"/>
              <a:ea typeface="Roboto"/>
              <a:cs typeface="Roboto"/>
              <a:sym typeface="Roboto"/>
            </a:endParaRPr>
          </a:p>
          <a:p>
            <a:pPr marL="0" lvl="0" indent="0" algn="l" rtl="0">
              <a:lnSpc>
                <a:spcPct val="105000"/>
              </a:lnSpc>
              <a:spcBef>
                <a:spcPts val="1500"/>
              </a:spcBef>
              <a:spcAft>
                <a:spcPts val="1200"/>
              </a:spcAft>
              <a:buSzPts val="523"/>
              <a:buNone/>
            </a:pPr>
            <a:endParaRPr sz="115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body" idx="1"/>
          </p:nvPr>
        </p:nvSpPr>
        <p:spPr>
          <a:xfrm>
            <a:off x="0" y="339450"/>
            <a:ext cx="8520600" cy="3416400"/>
          </a:xfrm>
          <a:prstGeom prst="rect">
            <a:avLst/>
          </a:prstGeom>
        </p:spPr>
        <p:txBody>
          <a:bodyPr spcFirstLastPara="1" wrap="square" lIns="91425" tIns="91425" rIns="91425" bIns="91425" anchor="t" anchorCtr="0">
            <a:noAutofit/>
          </a:bodyPr>
          <a:lstStyle/>
          <a:p>
            <a:pPr marL="457200" lvl="0" indent="-327025" algn="l" rtl="0">
              <a:lnSpc>
                <a:spcPct val="156250"/>
              </a:lnSpc>
              <a:spcBef>
                <a:spcPts val="1500"/>
              </a:spcBef>
              <a:spcAft>
                <a:spcPts val="0"/>
              </a:spcAft>
              <a:buClr>
                <a:schemeClr val="dk1"/>
              </a:buClr>
              <a:buSzPts val="1550"/>
              <a:buFont typeface="Roboto"/>
              <a:buChar char="●"/>
            </a:pPr>
            <a:r>
              <a:rPr lang="en" sz="1550">
                <a:solidFill>
                  <a:schemeClr val="dk1"/>
                </a:solidFill>
                <a:latin typeface="Roboto"/>
                <a:ea typeface="Roboto"/>
                <a:cs typeface="Roboto"/>
                <a:sym typeface="Roboto"/>
              </a:rPr>
              <a:t>Calculated Field: A calculated field is a new field that you create in Tableau by applying a formula or expression to existing fields. Calculated fields allow you to perform custom calculations and manipulate the data to derive new insights. They can be based on mathematical operations, logical conditions, or string manipulations, among others.</a:t>
            </a:r>
            <a:endParaRPr sz="1550">
              <a:solidFill>
                <a:schemeClr val="dk1"/>
              </a:solidFill>
              <a:latin typeface="Roboto"/>
              <a:ea typeface="Roboto"/>
              <a:cs typeface="Roboto"/>
              <a:sym typeface="Roboto"/>
            </a:endParaRPr>
          </a:p>
          <a:p>
            <a:pPr marL="457200" lvl="0" indent="-327025" algn="l" rtl="0">
              <a:lnSpc>
                <a:spcPct val="156250"/>
              </a:lnSpc>
              <a:spcBef>
                <a:spcPts val="0"/>
              </a:spcBef>
              <a:spcAft>
                <a:spcPts val="0"/>
              </a:spcAft>
              <a:buClr>
                <a:schemeClr val="dk1"/>
              </a:buClr>
              <a:buSzPts val="1550"/>
              <a:buFont typeface="Roboto"/>
              <a:buChar char="●"/>
            </a:pPr>
            <a:r>
              <a:rPr lang="en" sz="1550">
                <a:solidFill>
                  <a:schemeClr val="dk1"/>
                </a:solidFill>
                <a:latin typeface="Roboto"/>
                <a:ea typeface="Roboto"/>
                <a:cs typeface="Roboto"/>
                <a:sym typeface="Roboto"/>
              </a:rPr>
              <a:t>Filters: Filters in Tableau are used to narrow down the data displayed in a visualization based on specific conditions or criteria. You can apply filters to dimensions or measures to focus on subsets of the data that are relevant to your analysis. Filters help in exploring different aspects of data and uncovering insights.</a:t>
            </a:r>
            <a:endParaRPr sz="1550">
              <a:solidFill>
                <a:schemeClr val="dk1"/>
              </a:solidFill>
              <a:latin typeface="Roboto"/>
              <a:ea typeface="Roboto"/>
              <a:cs typeface="Roboto"/>
              <a:sym typeface="Roboto"/>
            </a:endParaRPr>
          </a:p>
          <a:p>
            <a:pPr marL="457200" lvl="0" indent="-327025" algn="l" rtl="0">
              <a:lnSpc>
                <a:spcPct val="156250"/>
              </a:lnSpc>
              <a:spcBef>
                <a:spcPts val="0"/>
              </a:spcBef>
              <a:spcAft>
                <a:spcPts val="0"/>
              </a:spcAft>
              <a:buClr>
                <a:schemeClr val="dk1"/>
              </a:buClr>
              <a:buSzPts val="1550"/>
              <a:buFont typeface="Roboto"/>
              <a:buChar char="●"/>
            </a:pPr>
            <a:r>
              <a:rPr lang="en" sz="1550">
                <a:solidFill>
                  <a:schemeClr val="dk1"/>
                </a:solidFill>
                <a:latin typeface="Roboto"/>
                <a:ea typeface="Roboto"/>
                <a:cs typeface="Roboto"/>
                <a:sym typeface="Roboto"/>
              </a:rPr>
              <a:t>Hierarchies: Hierarchies in Tableau represent the organization of data fields into levels of detail. They allow you to drill down or roll up the data to different levels of granularity. For example, a time hierarchy may include levels such as year, quarter, month, and day, enabling users to analyze data at various time intervals</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body" idx="1"/>
          </p:nvPr>
        </p:nvSpPr>
        <p:spPr>
          <a:xfrm>
            <a:off x="311700" y="161875"/>
            <a:ext cx="8520600" cy="3416400"/>
          </a:xfrm>
          <a:prstGeom prst="rect">
            <a:avLst/>
          </a:prstGeom>
        </p:spPr>
        <p:txBody>
          <a:bodyPr spcFirstLastPara="1" wrap="square" lIns="91425" tIns="91425" rIns="91425" bIns="91425" anchor="t" anchorCtr="0">
            <a:noAutofit/>
          </a:bodyPr>
          <a:lstStyle/>
          <a:p>
            <a:pPr marL="457200" lvl="0" indent="-318863" algn="l" rtl="0">
              <a:lnSpc>
                <a:spcPct val="136250"/>
              </a:lnSpc>
              <a:spcBef>
                <a:spcPts val="1500"/>
              </a:spcBef>
              <a:spcAft>
                <a:spcPts val="0"/>
              </a:spcAft>
              <a:buClr>
                <a:schemeClr val="dk1"/>
              </a:buClr>
              <a:buSzPts val="1421"/>
              <a:buFont typeface="Roboto"/>
              <a:buChar char="●"/>
            </a:pPr>
            <a:r>
              <a:rPr lang="en" sz="1421">
                <a:solidFill>
                  <a:schemeClr val="dk1"/>
                </a:solidFill>
                <a:latin typeface="Roboto"/>
                <a:ea typeface="Roboto"/>
                <a:cs typeface="Roboto"/>
                <a:sym typeface="Roboto"/>
              </a:rPr>
              <a:t>Joins and Blends: Joins and blends are methods used to combine data from multiple tables or data sources in Tableau. Joins are used when you have related tables with a common field, and you want to merge them based on that field. Blends are used when you have separate data sources that you want to connect and analyze together.</a:t>
            </a:r>
            <a:endParaRPr sz="1421">
              <a:solidFill>
                <a:schemeClr val="dk1"/>
              </a:solidFill>
              <a:latin typeface="Roboto"/>
              <a:ea typeface="Roboto"/>
              <a:cs typeface="Roboto"/>
              <a:sym typeface="Roboto"/>
            </a:endParaRPr>
          </a:p>
          <a:p>
            <a:pPr marL="457200" lvl="0" indent="-318863" algn="l" rtl="0">
              <a:lnSpc>
                <a:spcPct val="136250"/>
              </a:lnSpc>
              <a:spcBef>
                <a:spcPts val="0"/>
              </a:spcBef>
              <a:spcAft>
                <a:spcPts val="0"/>
              </a:spcAft>
              <a:buClr>
                <a:schemeClr val="dk1"/>
              </a:buClr>
              <a:buSzPts val="1421"/>
              <a:buFont typeface="Roboto"/>
              <a:buChar char="●"/>
            </a:pPr>
            <a:r>
              <a:rPr lang="en" sz="1421">
                <a:solidFill>
                  <a:schemeClr val="dk1"/>
                </a:solidFill>
                <a:latin typeface="Roboto"/>
                <a:ea typeface="Roboto"/>
                <a:cs typeface="Roboto"/>
                <a:sym typeface="Roboto"/>
              </a:rPr>
              <a:t>Parameters: Parameters are dynamic values that you can create in Tableau to allow users to change certain aspects of the analysis without modifying the underlying data or calculations. Parameters are useful for creating interactive dashboards where users can adjust filters, thresholds, or other variables to explore different scenarios.</a:t>
            </a:r>
            <a:endParaRPr sz="1421">
              <a:solidFill>
                <a:schemeClr val="dk1"/>
              </a:solidFill>
              <a:latin typeface="Roboto"/>
              <a:ea typeface="Roboto"/>
              <a:cs typeface="Roboto"/>
              <a:sym typeface="Roboto"/>
            </a:endParaRPr>
          </a:p>
          <a:p>
            <a:pPr marL="457200" lvl="0" indent="-318863" algn="l" rtl="0">
              <a:lnSpc>
                <a:spcPct val="136250"/>
              </a:lnSpc>
              <a:spcBef>
                <a:spcPts val="0"/>
              </a:spcBef>
              <a:spcAft>
                <a:spcPts val="0"/>
              </a:spcAft>
              <a:buClr>
                <a:schemeClr val="dk1"/>
              </a:buClr>
              <a:buSzPts val="1421"/>
              <a:buFont typeface="Roboto"/>
              <a:buChar char="●"/>
            </a:pPr>
            <a:r>
              <a:rPr lang="en" sz="1421">
                <a:solidFill>
                  <a:schemeClr val="dk1"/>
                </a:solidFill>
                <a:latin typeface="Roboto"/>
                <a:ea typeface="Roboto"/>
                <a:cs typeface="Roboto"/>
                <a:sym typeface="Roboto"/>
              </a:rPr>
              <a:t>Dashboards: Dashboards in Tableau are interactive collections of visualizations, filters, and other components that provide a consolidated view of the data. Dashboards allow users to analyze and explore multiple data points simultaneously and facilitate the communication of insights to a wider audience.</a:t>
            </a:r>
            <a:endParaRPr sz="1421">
              <a:solidFill>
                <a:schemeClr val="dk1"/>
              </a:solidFill>
              <a:latin typeface="Roboto"/>
              <a:ea typeface="Roboto"/>
              <a:cs typeface="Roboto"/>
              <a:sym typeface="Roboto"/>
            </a:endParaRPr>
          </a:p>
          <a:p>
            <a:pPr marL="457200" lvl="0" indent="-318863" algn="l" rtl="0">
              <a:lnSpc>
                <a:spcPct val="136250"/>
              </a:lnSpc>
              <a:spcBef>
                <a:spcPts val="0"/>
              </a:spcBef>
              <a:spcAft>
                <a:spcPts val="0"/>
              </a:spcAft>
              <a:buClr>
                <a:schemeClr val="dk1"/>
              </a:buClr>
              <a:buSzPts val="1421"/>
              <a:buFont typeface="Roboto"/>
              <a:buChar char="●"/>
            </a:pPr>
            <a:r>
              <a:rPr lang="en" sz="1421">
                <a:solidFill>
                  <a:schemeClr val="dk1"/>
                </a:solidFill>
                <a:latin typeface="Roboto"/>
                <a:ea typeface="Roboto"/>
                <a:cs typeface="Roboto"/>
                <a:sym typeface="Roboto"/>
              </a:rPr>
              <a:t>Story: Tableau Stories are a feature that allows you to combine multiple visualizations and dashboards into a sequence or narrative. Stories help in presenting a cohesive data-driven narrative by guiding viewers through a series of visualizations with annotations, captions, and other textual elements.</a:t>
            </a:r>
            <a:endParaRPr sz="1421">
              <a:solidFill>
                <a:schemeClr val="dk1"/>
              </a:solidFill>
              <a:latin typeface="Roboto"/>
              <a:ea typeface="Roboto"/>
              <a:cs typeface="Roboto"/>
              <a:sym typeface="Roboto"/>
            </a:endParaRPr>
          </a:p>
          <a:p>
            <a:pPr marL="0" lvl="0" indent="0" algn="l" rtl="0">
              <a:lnSpc>
                <a:spcPct val="95000"/>
              </a:lnSpc>
              <a:spcBef>
                <a:spcPts val="1500"/>
              </a:spcBef>
              <a:spcAft>
                <a:spcPts val="1200"/>
              </a:spcAft>
              <a:buSzPts val="275"/>
              <a:buNone/>
            </a:pPr>
            <a:endParaRPr sz="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749825"/>
            <a:ext cx="8520600" cy="572700"/>
          </a:xfrm>
          <a:prstGeom prst="rect">
            <a:avLst/>
          </a:prstGeom>
          <a:solidFill>
            <a:srgbClr val="F9CB9C"/>
          </a:solidFill>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Clr>
                <a:schemeClr val="dk1"/>
              </a:buClr>
              <a:buSzPct val="44796"/>
              <a:buFont typeface="Arial"/>
              <a:buNone/>
            </a:pPr>
            <a:r>
              <a:rPr lang="en" sz="2455">
                <a:solidFill>
                  <a:srgbClr val="610B38"/>
                </a:solidFill>
              </a:rPr>
              <a:t>Data Types in Tableau</a:t>
            </a:r>
            <a:endParaRPr sz="3355"/>
          </a:p>
        </p:txBody>
      </p:sp>
      <p:sp>
        <p:nvSpPr>
          <p:cNvPr id="162" name="Google Shape;162;p27"/>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p>
            <a:pPr marL="457200" lvl="0" indent="-349250" algn="l" rtl="0">
              <a:lnSpc>
                <a:spcPct val="156250"/>
              </a:lnSpc>
              <a:spcBef>
                <a:spcPts val="1500"/>
              </a:spcBef>
              <a:spcAft>
                <a:spcPts val="0"/>
              </a:spcAft>
              <a:buClr>
                <a:schemeClr val="dk1"/>
              </a:buClr>
              <a:buSzPts val="1900"/>
              <a:buFont typeface="Roboto"/>
              <a:buChar char="○"/>
            </a:pPr>
            <a:r>
              <a:rPr lang="en" sz="1900">
                <a:solidFill>
                  <a:schemeClr val="dk1"/>
                </a:solidFill>
                <a:latin typeface="Roboto"/>
                <a:ea typeface="Roboto"/>
                <a:cs typeface="Roboto"/>
                <a:sym typeface="Roboto"/>
              </a:rPr>
              <a:t>Date values</a:t>
            </a:r>
            <a:endParaRPr sz="1900">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Text values</a:t>
            </a:r>
            <a:endParaRPr sz="1900">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Numerical values</a:t>
            </a:r>
            <a:endParaRPr sz="1900">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Date and time values</a:t>
            </a:r>
            <a:endParaRPr sz="1900">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Boolean values (True or False conditions )</a:t>
            </a:r>
            <a:endParaRPr sz="1900">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Geographic values (longitude and latitude used for maps)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1073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Clr>
                <a:schemeClr val="dk1"/>
              </a:buClr>
              <a:buSzPct val="50000"/>
              <a:buFont typeface="Arial"/>
              <a:buNone/>
            </a:pPr>
            <a:r>
              <a:rPr lang="en" sz="2200" b="1">
                <a:solidFill>
                  <a:srgbClr val="610B38"/>
                </a:solidFill>
              </a:rPr>
              <a:t>Data Aggregation in Tableau</a:t>
            </a:r>
            <a:endParaRPr b="1"/>
          </a:p>
        </p:txBody>
      </p:sp>
      <p:sp>
        <p:nvSpPr>
          <p:cNvPr id="168" name="Google Shape;168;p28"/>
          <p:cNvSpPr/>
          <p:nvPr/>
        </p:nvSpPr>
        <p:spPr>
          <a:xfrm>
            <a:off x="3653838" y="1205775"/>
            <a:ext cx="2715600" cy="1003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Maximum</a:t>
            </a:r>
            <a:endParaRPr b="1"/>
          </a:p>
        </p:txBody>
      </p:sp>
      <p:sp>
        <p:nvSpPr>
          <p:cNvPr id="169" name="Google Shape;169;p28"/>
          <p:cNvSpPr/>
          <p:nvPr/>
        </p:nvSpPr>
        <p:spPr>
          <a:xfrm>
            <a:off x="3281225" y="3759075"/>
            <a:ext cx="2628300" cy="1003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endParaRPr sz="1900" b="1">
              <a:solidFill>
                <a:schemeClr val="dk1"/>
              </a:solidFill>
              <a:latin typeface="Roboto"/>
              <a:ea typeface="Roboto"/>
              <a:cs typeface="Roboto"/>
              <a:sym typeface="Roboto"/>
            </a:endParaRPr>
          </a:p>
          <a:p>
            <a:pPr marL="457200" lvl="0" indent="-349250" algn="l" rtl="0">
              <a:lnSpc>
                <a:spcPct val="156250"/>
              </a:lnSpc>
              <a:spcBef>
                <a:spcPts val="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Variance,</a:t>
            </a:r>
            <a:endParaRPr sz="2500" b="1">
              <a:solidFill>
                <a:schemeClr val="dk2"/>
              </a:solidFill>
            </a:endParaRPr>
          </a:p>
          <a:p>
            <a:pPr marL="0" lvl="0" indent="0" algn="l" rtl="0">
              <a:spcBef>
                <a:spcPts val="1200"/>
              </a:spcBef>
              <a:spcAft>
                <a:spcPts val="0"/>
              </a:spcAft>
              <a:buNone/>
            </a:pPr>
            <a:endParaRPr b="1"/>
          </a:p>
        </p:txBody>
      </p:sp>
      <p:sp>
        <p:nvSpPr>
          <p:cNvPr id="170" name="Google Shape;170;p28"/>
          <p:cNvSpPr/>
          <p:nvPr/>
        </p:nvSpPr>
        <p:spPr>
          <a:xfrm>
            <a:off x="3349650" y="2482425"/>
            <a:ext cx="2444700" cy="1003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Minimum</a:t>
            </a:r>
            <a:endParaRPr b="1"/>
          </a:p>
        </p:txBody>
      </p:sp>
      <p:sp>
        <p:nvSpPr>
          <p:cNvPr id="171" name="Google Shape;171;p28"/>
          <p:cNvSpPr/>
          <p:nvPr/>
        </p:nvSpPr>
        <p:spPr>
          <a:xfrm>
            <a:off x="1842725" y="1358175"/>
            <a:ext cx="2444700" cy="12273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Median</a:t>
            </a:r>
            <a:endParaRPr b="1"/>
          </a:p>
        </p:txBody>
      </p:sp>
      <p:sp>
        <p:nvSpPr>
          <p:cNvPr id="172" name="Google Shape;172;p28"/>
          <p:cNvSpPr/>
          <p:nvPr/>
        </p:nvSpPr>
        <p:spPr>
          <a:xfrm>
            <a:off x="1110900" y="2679375"/>
            <a:ext cx="3025500" cy="14427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CountDistinct</a:t>
            </a:r>
            <a:endParaRPr sz="1900" b="1">
              <a:solidFill>
                <a:schemeClr val="dk1"/>
              </a:solidFill>
              <a:latin typeface="Roboto"/>
              <a:ea typeface="Roboto"/>
              <a:cs typeface="Roboto"/>
              <a:sym typeface="Roboto"/>
            </a:endParaRPr>
          </a:p>
          <a:p>
            <a:pPr marL="0" lvl="0" indent="0" algn="l" rtl="0">
              <a:spcBef>
                <a:spcPts val="1200"/>
              </a:spcBef>
              <a:spcAft>
                <a:spcPts val="0"/>
              </a:spcAft>
              <a:buNone/>
            </a:pPr>
            <a:endParaRPr b="1"/>
          </a:p>
        </p:txBody>
      </p:sp>
      <p:sp>
        <p:nvSpPr>
          <p:cNvPr id="173" name="Google Shape;173;p28"/>
          <p:cNvSpPr/>
          <p:nvPr/>
        </p:nvSpPr>
        <p:spPr>
          <a:xfrm>
            <a:off x="5123700" y="1886650"/>
            <a:ext cx="2082000" cy="1003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Count</a:t>
            </a:r>
            <a:endParaRPr b="1"/>
          </a:p>
        </p:txBody>
      </p:sp>
      <p:sp>
        <p:nvSpPr>
          <p:cNvPr id="174" name="Google Shape;174;p28"/>
          <p:cNvSpPr/>
          <p:nvPr/>
        </p:nvSpPr>
        <p:spPr>
          <a:xfrm>
            <a:off x="4945550" y="2984175"/>
            <a:ext cx="3025500" cy="12903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Average</a:t>
            </a:r>
            <a:endParaRPr b="1"/>
          </a:p>
        </p:txBody>
      </p:sp>
      <p:sp>
        <p:nvSpPr>
          <p:cNvPr id="175" name="Google Shape;175;p28"/>
          <p:cNvSpPr/>
          <p:nvPr/>
        </p:nvSpPr>
        <p:spPr>
          <a:xfrm>
            <a:off x="6573975" y="1891575"/>
            <a:ext cx="1672800" cy="1003500"/>
          </a:xfrm>
          <a:prstGeom prst="ellipse">
            <a:avLst/>
          </a:prstGeom>
          <a:gradFill>
            <a:gsLst>
              <a:gs pos="0">
                <a:srgbClr val="FDECDB"/>
              </a:gs>
              <a:gs pos="94000">
                <a:srgbClr val="F7CB9F"/>
              </a:gs>
              <a:gs pos="100000">
                <a:srgbClr val="F0A963"/>
              </a:gs>
            </a:gsLst>
            <a:path path="circle">
              <a:fillToRect l="50000" t="50000" r="50000" b="50000"/>
            </a:path>
            <a:tileRect/>
          </a:gra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457200" lvl="0" indent="-349250" algn="l" rtl="0">
              <a:lnSpc>
                <a:spcPct val="156250"/>
              </a:lnSpc>
              <a:spcBef>
                <a:spcPts val="1500"/>
              </a:spcBef>
              <a:spcAft>
                <a:spcPts val="0"/>
              </a:spcAft>
              <a:buClr>
                <a:schemeClr val="dk1"/>
              </a:buClr>
              <a:buSzPts val="1900"/>
              <a:buFont typeface="Roboto"/>
              <a:buChar char="○"/>
            </a:pPr>
            <a:r>
              <a:rPr lang="en" sz="1900" b="1">
                <a:solidFill>
                  <a:schemeClr val="dk1"/>
                </a:solidFill>
                <a:latin typeface="Roboto"/>
                <a:ea typeface="Roboto"/>
                <a:cs typeface="Roboto"/>
                <a:sym typeface="Roboto"/>
              </a:rPr>
              <a:t>Sum</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2757625" y="-79950"/>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30000"/>
              </a:lnSpc>
              <a:spcBef>
                <a:spcPts val="400"/>
              </a:spcBef>
              <a:spcAft>
                <a:spcPts val="600"/>
              </a:spcAft>
              <a:buClr>
                <a:schemeClr val="dk1"/>
              </a:buClr>
              <a:buSzPct val="51030"/>
              <a:buFont typeface="Arial"/>
              <a:buNone/>
            </a:pPr>
            <a:r>
              <a:rPr lang="en" sz="2155" b="1">
                <a:solidFill>
                  <a:srgbClr val="374151"/>
                </a:solidFill>
                <a:highlight>
                  <a:srgbClr val="F7F7F8"/>
                </a:highlight>
                <a:latin typeface="Roboto"/>
                <a:ea typeface="Roboto"/>
                <a:cs typeface="Roboto"/>
                <a:sym typeface="Roboto"/>
              </a:rPr>
              <a:t>Various file extensions</a:t>
            </a:r>
            <a:endParaRPr sz="3355" b="1"/>
          </a:p>
        </p:txBody>
      </p:sp>
      <p:sp>
        <p:nvSpPr>
          <p:cNvPr id="181" name="Google Shape;181;p29"/>
          <p:cNvSpPr txBox="1">
            <a:spLocks noGrp="1"/>
          </p:cNvSpPr>
          <p:nvPr>
            <p:ph type="body" idx="1"/>
          </p:nvPr>
        </p:nvSpPr>
        <p:spPr>
          <a:xfrm>
            <a:off x="-76200" y="255725"/>
            <a:ext cx="8520600" cy="3416400"/>
          </a:xfrm>
          <a:prstGeom prst="rect">
            <a:avLst/>
          </a:prstGeom>
        </p:spPr>
        <p:txBody>
          <a:bodyPr spcFirstLastPara="1" wrap="square" lIns="91425" tIns="91425" rIns="91425" bIns="91425" anchor="t" anchorCtr="0">
            <a:noAutofit/>
          </a:bodyPr>
          <a:lstStyle/>
          <a:p>
            <a:pPr marL="457200" lvl="0" indent="-336550" algn="l" rtl="0">
              <a:spcBef>
                <a:spcPts val="1500"/>
              </a:spcBef>
              <a:spcAft>
                <a:spcPts val="0"/>
              </a:spcAft>
              <a:buClr>
                <a:srgbClr val="374151"/>
              </a:buClr>
              <a:buSzPts val="1700"/>
              <a:buFont typeface="Roboto"/>
              <a:buChar char="●"/>
            </a:pPr>
            <a:r>
              <a:rPr lang="en" sz="1700" dirty="0">
                <a:solidFill>
                  <a:srgbClr val="374151"/>
                </a:solidFill>
                <a:latin typeface="Roboto"/>
                <a:ea typeface="Roboto"/>
                <a:cs typeface="Roboto"/>
                <a:sym typeface="Roboto"/>
              </a:rPr>
              <a:t>Tableau Workbook (.twb): This is the default file extension for Tableau workbooks. A Tableau workbook contains one or more worksheets, dashboards, and stories, along with the data connections and visualizations.</a:t>
            </a:r>
            <a:endParaRPr sz="1700" dirty="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dirty="0">
                <a:solidFill>
                  <a:srgbClr val="374151"/>
                </a:solidFill>
                <a:latin typeface="Roboto"/>
                <a:ea typeface="Roboto"/>
                <a:cs typeface="Roboto"/>
                <a:sym typeface="Roboto"/>
              </a:rPr>
              <a:t>Tableau Packaged Workbook (.twbx): This file type is a packaged version of a Tableau workbook that includes all the necessary data and resources, such as images or extracts, in a single file. It allows you to share workbooks with others without worrying about missing data or external dependencies.</a:t>
            </a:r>
            <a:endParaRPr sz="1700" dirty="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dirty="0">
                <a:solidFill>
                  <a:srgbClr val="374151"/>
                </a:solidFill>
                <a:latin typeface="Roboto"/>
                <a:ea typeface="Roboto"/>
                <a:cs typeface="Roboto"/>
                <a:sym typeface="Roboto"/>
              </a:rPr>
              <a:t>Tableau Data Source (.tds): A Tableau data source file contains the connection information and metadata for a specific data source, but it doesn't include the actual data. It allows you to create reusable connections to data, which can be shared across multiple workbooks.</a:t>
            </a:r>
            <a:endParaRPr sz="1700" dirty="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dirty="0">
                <a:solidFill>
                  <a:srgbClr val="374151"/>
                </a:solidFill>
                <a:latin typeface="Roboto"/>
                <a:ea typeface="Roboto"/>
                <a:cs typeface="Roboto"/>
                <a:sym typeface="Roboto"/>
              </a:rPr>
              <a:t>Tableau Data Extract (.tde): A Tableau data extract is a compressed file that stores a subset or an aggregated version of the data from a data source. Extracts are used to improve performance by optimizing the data for Tableau's analytical engine. Extracts can be created from various data sources and are stored with a .tde extension</a:t>
            </a:r>
            <a:endParaRPr sz="2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body" idx="1"/>
          </p:nvPr>
        </p:nvSpPr>
        <p:spPr>
          <a:xfrm>
            <a:off x="199700" y="183225"/>
            <a:ext cx="8436300" cy="3380400"/>
          </a:xfrm>
          <a:prstGeom prst="rect">
            <a:avLst/>
          </a:prstGeom>
        </p:spPr>
        <p:txBody>
          <a:bodyPr spcFirstLastPara="1" wrap="square" lIns="91425" tIns="91425" rIns="91425" bIns="91425" anchor="t" anchorCtr="0">
            <a:noAutofit/>
          </a:bodyPr>
          <a:lstStyle/>
          <a:p>
            <a:pPr marL="457200" lvl="0" indent="-336550" algn="l" rtl="0">
              <a:spcBef>
                <a:spcPts val="150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Tableau Packaged Data Source (.tdsx): This file type is a packaged version of a Tableau data source that includes both the connection information and the actual data extract. It allows you to share a self-contained data source with others, ensuring data integrity and consistency.</a:t>
            </a:r>
            <a:endParaRPr sz="170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Tableau Bookmark (.tbm): A Tableau bookmark file allows you to save a specific view or state of a Tableau workbook for quick reference or sharing. It contains a link to the workbook along with the selected sheet, filter settings, and other parameters.</a:t>
            </a:r>
            <a:endParaRPr sz="170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Tableau Template (.tpt): A Tableau template file is a pre-designed workbook layout that includes formatting, visualizations, and data source connections. It allows you to create consistent and standardized reports by applying the same template to multiple workbooks.</a:t>
            </a:r>
            <a:endParaRPr sz="170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Tableau Map Source (.tms): Tableau map source files contain custom map layers or spatial data that can be used to enhance geospatial analysis and visualization in Tableau.</a:t>
            </a:r>
            <a:endParaRPr sz="1700">
              <a:solidFill>
                <a:srgbClr val="374151"/>
              </a:solidFill>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Tableau Preference</a:t>
            </a:r>
            <a:endParaRPr sz="1700">
              <a:solidFill>
                <a:srgbClr val="374151"/>
              </a:solidFill>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52789" y="104077"/>
            <a:ext cx="6272700" cy="572700"/>
          </a:xfrm>
          <a:prstGeom prst="rect">
            <a:avLst/>
          </a:prstGeom>
          <a:solidFill>
            <a:srgbClr val="F6B26B"/>
          </a:solidFill>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 sz="2800" dirty="0">
                <a:solidFill>
                  <a:srgbClr val="610B38"/>
                </a:solidFill>
                <a:highlight>
                  <a:srgbClr val="FFFFFF"/>
                </a:highlight>
              </a:rPr>
              <a:t>		Changing the Data Type</a:t>
            </a:r>
            <a:endParaRPr sz="2720" dirty="0"/>
          </a:p>
        </p:txBody>
      </p:sp>
      <p:pic>
        <p:nvPicPr>
          <p:cNvPr id="192" name="Google Shape;192;p31"/>
          <p:cNvPicPr preferRelativeResize="0"/>
          <p:nvPr/>
        </p:nvPicPr>
        <p:blipFill>
          <a:blip r:embed="rId3">
            <a:alphaModFix/>
          </a:blip>
          <a:stretch>
            <a:fillRect/>
          </a:stretch>
        </p:blipFill>
        <p:spPr>
          <a:xfrm>
            <a:off x="400750" y="973325"/>
            <a:ext cx="8342499" cy="4170175"/>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p:nvPr/>
        </p:nvSpPr>
        <p:spPr>
          <a:xfrm>
            <a:off x="894350" y="51225"/>
            <a:ext cx="4064400" cy="724800"/>
          </a:xfrm>
          <a:prstGeom prst="roundRect">
            <a:avLst>
              <a:gd name="adj" fmla="val 16667"/>
            </a:avLst>
          </a:prstGeom>
          <a:solidFill>
            <a:srgbClr val="DFDAD6"/>
          </a:solidFill>
          <a:ln w="9525" cap="flat" cmpd="sng">
            <a:solidFill>
              <a:srgbClr val="D6D6C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b="1">
                <a:solidFill>
                  <a:schemeClr val="dk1"/>
                </a:solidFill>
              </a:rPr>
              <a:t>Introduction</a:t>
            </a:r>
            <a:endParaRPr/>
          </a:p>
        </p:txBody>
      </p:sp>
      <p:sp>
        <p:nvSpPr>
          <p:cNvPr id="77" name="Google Shape;77;p14"/>
          <p:cNvSpPr/>
          <p:nvPr/>
        </p:nvSpPr>
        <p:spPr>
          <a:xfrm>
            <a:off x="977700" y="137075"/>
            <a:ext cx="4064400" cy="724800"/>
          </a:xfrm>
          <a:prstGeom prst="roundRect">
            <a:avLst>
              <a:gd name="adj" fmla="val 16667"/>
            </a:avLst>
          </a:prstGeom>
          <a:solidFill>
            <a:srgbClr val="FCE5CD"/>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dk1"/>
                </a:solidFill>
              </a:rPr>
              <a:t>Introduction</a:t>
            </a:r>
            <a:endParaRPr/>
          </a:p>
        </p:txBody>
      </p:sp>
      <p:sp>
        <p:nvSpPr>
          <p:cNvPr id="78" name="Google Shape;78;p14"/>
          <p:cNvSpPr/>
          <p:nvPr/>
        </p:nvSpPr>
        <p:spPr>
          <a:xfrm>
            <a:off x="76200" y="842225"/>
            <a:ext cx="8889000" cy="3918300"/>
          </a:xfrm>
          <a:prstGeom prst="roundRect">
            <a:avLst>
              <a:gd name="adj" fmla="val 16667"/>
            </a:avLst>
          </a:prstGeom>
          <a:solidFill>
            <a:srgbClr val="D6CDCD"/>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5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Tableau is a powerful data visualization and business intelligence software tool developed by Tableau Software. It allows users to create interactive and dynamic visualizations, reports, and dashboards from various data sources, making it easier to analyze and understand complex data sets.</a:t>
            </a:r>
            <a:endParaRPr>
              <a:solidFill>
                <a:schemeClr val="dk1"/>
              </a:solidFill>
              <a:latin typeface="Times New Roman"/>
              <a:ea typeface="Times New Roman"/>
              <a:cs typeface="Times New Roman"/>
              <a:sym typeface="Times New Roman"/>
            </a:endParaRPr>
          </a:p>
          <a:p>
            <a:pPr marL="0" lvl="0" indent="0" algn="l" rtl="0">
              <a:spcBef>
                <a:spcPts val="15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One of the key strengths of Tableau is its ability to handle large amounts of data and process it quickly. It supports data blending and aggregation, allowing users to combine multiple data sources and summarize the information in a meaningful way.</a:t>
            </a:r>
            <a:endParaRPr>
              <a:solidFill>
                <a:schemeClr val="dk1"/>
              </a:solidFill>
              <a:latin typeface="Times New Roman"/>
              <a:ea typeface="Times New Roman"/>
              <a:cs typeface="Times New Roman"/>
              <a:sym typeface="Times New Roman"/>
            </a:endParaRPr>
          </a:p>
          <a:p>
            <a:pPr marL="0" lvl="0" indent="0" algn="l" rtl="0">
              <a:spcBef>
                <a:spcPts val="15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Tableau's drag-and-drop functionality and intuitive interface make it accessible to both technical and non-technical users, enabling them to create compelling visualizations without the need for extensive programming or coding skills.</a:t>
            </a:r>
            <a:endParaRPr>
              <a:solidFill>
                <a:schemeClr val="dk1"/>
              </a:solidFill>
              <a:latin typeface="Times New Roman"/>
              <a:ea typeface="Times New Roman"/>
              <a:cs typeface="Times New Roman"/>
              <a:sym typeface="Times New Roman"/>
            </a:endParaRPr>
          </a:p>
          <a:p>
            <a:pPr marL="0" lvl="0" indent="0" algn="l" rtl="0">
              <a:spcBef>
                <a:spcPts val="15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Tableau is widely used across industries and sectors for data analysis, reporting, and decision-making purposes, helping organizations uncover patterns, trends, and relationships in their data to drive informed business decisions.</a:t>
            </a:r>
            <a:endParaRPr/>
          </a:p>
        </p:txBody>
      </p:sp>
      <p:sp>
        <p:nvSpPr>
          <p:cNvPr id="79" name="Google Shape;79;p14"/>
          <p:cNvSpPr/>
          <p:nvPr/>
        </p:nvSpPr>
        <p:spPr>
          <a:xfrm>
            <a:off x="127950" y="928425"/>
            <a:ext cx="8785500" cy="4043700"/>
          </a:xfrm>
          <a:prstGeom prst="roundRect">
            <a:avLst>
              <a:gd name="adj" fmla="val 16667"/>
            </a:avLst>
          </a:prstGeom>
          <a:solidFill>
            <a:srgbClr val="FCE5CD"/>
          </a:solidFill>
          <a:ln w="9525" cap="flat" cmpd="sng">
            <a:solidFill>
              <a:srgbClr val="F8E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Tableau is a powerful data visualization and business intelligence software tool developed by Tableau Software. It allows users to create interactive and dynamic visualizations, reports, and dashboards from various data sources, making it easier to analyze and understand complex data sets.</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One of the key strengths of Tableau is its ability to handle large amounts of data and process it quickly. It supports data blending and aggregation, allowing users to combine multiple data sources and summarize the information in a meaningful way.</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Tableau's drag-and-drop functionality and intuitive interface make it accessible to both technical and non-technical users, enabling them to create compelling visualizations without the need for extensive programming or coding skills.</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Tableau is widely used across industries and sectors for data analysis, reporting, and decision-making purposes, helping organizations uncover patterns, trends, and relationships in their data to drive informed business decisions.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39700" y="152399"/>
            <a:ext cx="6261900" cy="572700"/>
          </a:xfrm>
          <a:prstGeom prst="rect">
            <a:avLst/>
          </a:prstGeom>
          <a:solidFill>
            <a:srgbClr val="F6B26B"/>
          </a:solidFill>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990"/>
              <a:buFont typeface="Arial"/>
              <a:buNone/>
            </a:pPr>
            <a:r>
              <a:rPr lang="en" sz="1910" b="1" dirty="0">
                <a:solidFill>
                  <a:srgbClr val="610B38"/>
                </a:solidFill>
                <a:highlight>
                  <a:srgbClr val="FFFFFF"/>
                </a:highlight>
              </a:rPr>
              <a:t>Renaming and Hiding</a:t>
            </a:r>
            <a:endParaRPr sz="1910" b="1" dirty="0">
              <a:solidFill>
                <a:srgbClr val="610B38"/>
              </a:solidFill>
              <a:highlight>
                <a:srgbClr val="FFFFFF"/>
              </a:highlight>
            </a:endParaRPr>
          </a:p>
          <a:p>
            <a:pPr marL="0" lvl="0" indent="0" algn="l" rtl="0">
              <a:spcBef>
                <a:spcPts val="400"/>
              </a:spcBef>
              <a:spcAft>
                <a:spcPts val="0"/>
              </a:spcAft>
              <a:buSzPts val="990"/>
              <a:buNone/>
            </a:pPr>
            <a:endParaRPr sz="2720" b="1" dirty="0"/>
          </a:p>
        </p:txBody>
      </p:sp>
      <p:pic>
        <p:nvPicPr>
          <p:cNvPr id="198" name="Google Shape;198;p32"/>
          <p:cNvPicPr preferRelativeResize="0"/>
          <p:nvPr/>
        </p:nvPicPr>
        <p:blipFill>
          <a:blip r:embed="rId3">
            <a:alphaModFix/>
          </a:blip>
          <a:stretch>
            <a:fillRect/>
          </a:stretch>
        </p:blipFill>
        <p:spPr>
          <a:xfrm>
            <a:off x="339700" y="824675"/>
            <a:ext cx="8384900" cy="4166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Column Alias</a:t>
            </a:r>
            <a:endParaRPr sz="1900">
              <a:solidFill>
                <a:srgbClr val="610B38"/>
              </a:solidFill>
              <a:highlight>
                <a:srgbClr val="FFFFFF"/>
              </a:highlight>
            </a:endParaRPr>
          </a:p>
          <a:p>
            <a:pPr marL="0" lvl="0" indent="0" algn="l" rtl="0">
              <a:spcBef>
                <a:spcPts val="400"/>
              </a:spcBef>
              <a:spcAft>
                <a:spcPts val="0"/>
              </a:spcAft>
              <a:buNone/>
            </a:pPr>
            <a:endParaRPr/>
          </a:p>
        </p:txBody>
      </p:sp>
      <p:sp>
        <p:nvSpPr>
          <p:cNvPr id="204" name="Google Shape;20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5" name="Google Shape;205;p33"/>
          <p:cNvPicPr preferRelativeResize="0"/>
          <p:nvPr/>
        </p:nvPicPr>
        <p:blipFill>
          <a:blip r:embed="rId3">
            <a:alphaModFix/>
          </a:blip>
          <a:stretch>
            <a:fillRect/>
          </a:stretch>
        </p:blipFill>
        <p:spPr>
          <a:xfrm>
            <a:off x="311700" y="576238"/>
            <a:ext cx="8037550" cy="3991025"/>
          </a:xfrm>
          <a:prstGeom prst="rect">
            <a:avLst/>
          </a:prstGeom>
          <a:noFill/>
          <a:ln>
            <a:noFill/>
          </a:ln>
        </p:spPr>
      </p:pic>
      <p:pic>
        <p:nvPicPr>
          <p:cNvPr id="206" name="Google Shape;206;p33"/>
          <p:cNvPicPr preferRelativeResize="0"/>
          <p:nvPr/>
        </p:nvPicPr>
        <p:blipFill>
          <a:blip r:embed="rId4">
            <a:alphaModFix/>
          </a:blip>
          <a:stretch>
            <a:fillRect/>
          </a:stretch>
        </p:blipFill>
        <p:spPr>
          <a:xfrm>
            <a:off x="4955625" y="283799"/>
            <a:ext cx="3876675" cy="2860750"/>
          </a:xfrm>
          <a:prstGeom prst="rect">
            <a:avLst/>
          </a:prstGeom>
          <a:noFill/>
          <a:ln>
            <a:noFill/>
          </a:ln>
        </p:spPr>
      </p:pic>
      <p:cxnSp>
        <p:nvCxnSpPr>
          <p:cNvPr id="207" name="Google Shape;207;p33"/>
          <p:cNvCxnSpPr>
            <a:endCxn id="206" idx="1"/>
          </p:cNvCxnSpPr>
          <p:nvPr/>
        </p:nvCxnSpPr>
        <p:spPr>
          <a:xfrm rot="-5400000">
            <a:off x="3654675" y="1873024"/>
            <a:ext cx="1459800" cy="1142100"/>
          </a:xfrm>
          <a:prstGeom prst="curved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359600" y="366800"/>
            <a:ext cx="8468600" cy="4479750"/>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Dimension and measure in tableau</a:t>
            </a:r>
            <a:endParaRPr/>
          </a:p>
        </p:txBody>
      </p:sp>
      <p:sp>
        <p:nvSpPr>
          <p:cNvPr id="218" name="Google Shape;21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Dimensions: Dimensions are categorical data fields that provide descriptive attributes or categories for your data. They typically contain qualitative or discrete information and help define the structure and context of your analysis</a:t>
            </a:r>
            <a:endParaRPr/>
          </a:p>
          <a:p>
            <a:pPr marL="0" lvl="0" indent="0" algn="l" rtl="0">
              <a:spcBef>
                <a:spcPts val="1200"/>
              </a:spcBef>
              <a:spcAft>
                <a:spcPts val="0"/>
              </a:spcAft>
              <a:buNone/>
            </a:pPr>
            <a:r>
              <a:rPr lang="en"/>
              <a:t>Measures: Measures are quantitative or numeric data fields that represent values that can be aggregated or analyzed mathematically. They provide the basis for calculations and are used to answer questions or perform calculations on your data.</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137800" y="216425"/>
            <a:ext cx="8694600" cy="572700"/>
          </a:xfrm>
          <a:prstGeom prst="rect">
            <a:avLst/>
          </a:prstGeom>
          <a:solidFill>
            <a:srgbClr val="E69138"/>
          </a:solidFill>
        </p:spPr>
        <p:txBody>
          <a:bodyPr spcFirstLastPara="1" wrap="square" lIns="91425" tIns="91425" rIns="91425" bIns="91425" anchor="t" anchorCtr="0">
            <a:normAutofit fontScale="90000"/>
          </a:bodyPr>
          <a:lstStyle/>
          <a:p>
            <a:pPr marL="0" lvl="0" indent="0" algn="ctr" rtl="0">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Tableau Bar Chart</a:t>
            </a:r>
            <a:endParaRPr sz="2200">
              <a:solidFill>
                <a:srgbClr val="610B38"/>
              </a:solidFill>
              <a:highlight>
                <a:srgbClr val="FFFFFF"/>
              </a:highlight>
            </a:endParaRPr>
          </a:p>
          <a:p>
            <a:pPr marL="0" lvl="0" indent="0" algn="l" rtl="0">
              <a:spcBef>
                <a:spcPts val="600"/>
              </a:spcBef>
              <a:spcAft>
                <a:spcPts val="0"/>
              </a:spcAft>
              <a:buNone/>
            </a:pPr>
            <a:endParaRPr/>
          </a:p>
        </p:txBody>
      </p:sp>
      <p:sp>
        <p:nvSpPr>
          <p:cNvPr id="224" name="Google Shape;22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5" name="Google Shape;225;p36"/>
          <p:cNvPicPr preferRelativeResize="0"/>
          <p:nvPr/>
        </p:nvPicPr>
        <p:blipFill>
          <a:blip r:embed="rId3">
            <a:alphaModFix/>
          </a:blip>
          <a:stretch>
            <a:fillRect/>
          </a:stretch>
        </p:blipFill>
        <p:spPr>
          <a:xfrm>
            <a:off x="235500" y="764951"/>
            <a:ext cx="8694501" cy="4149948"/>
          </a:xfrm>
          <a:prstGeom prst="rect">
            <a:avLst/>
          </a:prstGeom>
          <a:noFill/>
          <a:ln w="9525" cap="flat" cmpd="sng">
            <a:solidFill>
              <a:srgbClr val="B45F06"/>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88377" y="131956"/>
            <a:ext cx="8848200" cy="753813"/>
          </a:xfrm>
          <a:prstGeom prst="rect">
            <a:avLst/>
          </a:prstGeom>
          <a:solidFill>
            <a:srgbClr val="E69138"/>
          </a:solidFill>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990"/>
              <a:buFont typeface="Arial"/>
              <a:buNone/>
            </a:pPr>
            <a:r>
              <a:rPr lang="en-US" sz="2010" dirty="0">
                <a:solidFill>
                  <a:srgbClr val="610B38"/>
                </a:solidFill>
                <a:highlight>
                  <a:srgbClr val="FFFFFF"/>
                </a:highlight>
              </a:rPr>
              <a:t>Bar Chart with Color Range</a:t>
            </a:r>
          </a:p>
          <a:p>
            <a:pPr marL="0" lvl="0" indent="0" algn="l" rtl="0">
              <a:spcBef>
                <a:spcPts val="400"/>
              </a:spcBef>
              <a:spcAft>
                <a:spcPts val="0"/>
              </a:spcAft>
              <a:buSzPts val="990"/>
              <a:buNone/>
            </a:pPr>
            <a:endParaRPr sz="2920" dirty="0"/>
          </a:p>
        </p:txBody>
      </p:sp>
      <p:sp>
        <p:nvSpPr>
          <p:cNvPr id="231" name="Google Shape;23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2" name="Google Shape;232;p37"/>
          <p:cNvPicPr preferRelativeResize="0"/>
          <p:nvPr/>
        </p:nvPicPr>
        <p:blipFill>
          <a:blip r:embed="rId3">
            <a:alphaModFix/>
          </a:blip>
          <a:stretch>
            <a:fillRect/>
          </a:stretch>
        </p:blipFill>
        <p:spPr>
          <a:xfrm>
            <a:off x="147950" y="885769"/>
            <a:ext cx="8848100" cy="4125775"/>
          </a:xfrm>
          <a:prstGeom prst="rect">
            <a:avLst/>
          </a:prstGeom>
          <a:noFill/>
          <a:ln w="9525" cap="flat" cmpd="sng">
            <a:solidFill>
              <a:srgbClr val="B45F06"/>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225550" y="113884"/>
            <a:ext cx="8692800" cy="572700"/>
          </a:xfrm>
          <a:prstGeom prst="rect">
            <a:avLst/>
          </a:prstGeom>
          <a:solidFill>
            <a:srgbClr val="E69138"/>
          </a:solidFill>
        </p:spPr>
        <p:txBody>
          <a:bodyPr spcFirstLastPara="1" wrap="square" lIns="91425" tIns="91425" rIns="91425" bIns="91425" anchor="t" anchorCtr="0">
            <a:normAutofit fontScale="90000"/>
          </a:bodyPr>
          <a:lstStyle/>
          <a:p>
            <a:pPr marL="3200400" lvl="0" indent="0" algn="just" rtl="0">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Stacked Bar Chart</a:t>
            </a:r>
            <a:endParaRPr sz="1900">
              <a:solidFill>
                <a:srgbClr val="610B38"/>
              </a:solidFill>
              <a:highlight>
                <a:srgbClr val="FFFFFF"/>
              </a:highlight>
            </a:endParaRPr>
          </a:p>
          <a:p>
            <a:pPr marL="0" lvl="0" indent="0" algn="l" rtl="0">
              <a:spcBef>
                <a:spcPts val="400"/>
              </a:spcBef>
              <a:spcAft>
                <a:spcPts val="0"/>
              </a:spcAft>
              <a:buNone/>
            </a:pPr>
            <a:endParaRPr/>
          </a:p>
        </p:txBody>
      </p:sp>
      <p:sp>
        <p:nvSpPr>
          <p:cNvPr id="238" name="Google Shape;23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9" name="Google Shape;239;p38"/>
          <p:cNvPicPr preferRelativeResize="0"/>
          <p:nvPr/>
        </p:nvPicPr>
        <p:blipFill>
          <a:blip r:embed="rId3">
            <a:alphaModFix/>
          </a:blip>
          <a:stretch>
            <a:fillRect/>
          </a:stretch>
        </p:blipFill>
        <p:spPr>
          <a:xfrm>
            <a:off x="225550" y="778525"/>
            <a:ext cx="8692900" cy="4212575"/>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151425" y="140225"/>
            <a:ext cx="8841300" cy="572700"/>
          </a:xfrm>
          <a:prstGeom prst="rect">
            <a:avLst/>
          </a:prstGeom>
          <a:solidFill>
            <a:srgbClr val="E69138"/>
          </a:solidFill>
        </p:spPr>
        <p:txBody>
          <a:bodyPr spcFirstLastPara="1" wrap="square" lIns="91425" tIns="91425" rIns="91425" bIns="91425" anchor="t" anchorCtr="0">
            <a:normAutofit fontScale="90000"/>
          </a:bodyPr>
          <a:lstStyle/>
          <a:p>
            <a:pPr marL="2743200" lvl="0" indent="0" algn="just" rtl="0">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Tableau Line Chart</a:t>
            </a:r>
            <a:endParaRPr sz="2200">
              <a:solidFill>
                <a:srgbClr val="610B38"/>
              </a:solidFill>
              <a:highlight>
                <a:srgbClr val="FFFFFF"/>
              </a:highlight>
            </a:endParaRPr>
          </a:p>
          <a:p>
            <a:pPr marL="2743200" lvl="0" indent="0" algn="l" rtl="0">
              <a:spcBef>
                <a:spcPts val="600"/>
              </a:spcBef>
              <a:spcAft>
                <a:spcPts val="0"/>
              </a:spcAft>
              <a:buNone/>
            </a:pPr>
            <a:endParaRPr/>
          </a:p>
        </p:txBody>
      </p:sp>
      <p:sp>
        <p:nvSpPr>
          <p:cNvPr id="245" name="Google Shape;24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6" name="Google Shape;246;p39"/>
          <p:cNvPicPr preferRelativeResize="0"/>
          <p:nvPr/>
        </p:nvPicPr>
        <p:blipFill>
          <a:blip r:embed="rId3">
            <a:alphaModFix/>
          </a:blip>
          <a:stretch>
            <a:fillRect/>
          </a:stretch>
        </p:blipFill>
        <p:spPr>
          <a:xfrm>
            <a:off x="151425" y="743075"/>
            <a:ext cx="8841149" cy="4171824"/>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175125" y="1925"/>
            <a:ext cx="8793900" cy="572700"/>
          </a:xfrm>
          <a:prstGeom prst="rect">
            <a:avLst/>
          </a:prstGeom>
          <a:solidFill>
            <a:srgbClr val="E69138"/>
          </a:solidFill>
        </p:spPr>
        <p:txBody>
          <a:bodyPr spcFirstLastPara="1" wrap="square" lIns="91425" tIns="91425" rIns="91425" bIns="91425" anchor="t" anchorCtr="0">
            <a:noAutofit/>
          </a:bodyPr>
          <a:lstStyle/>
          <a:p>
            <a:pPr marL="2286000" lvl="0" indent="0" algn="just" rtl="0">
              <a:lnSpc>
                <a:spcPct val="130000"/>
              </a:lnSpc>
              <a:spcBef>
                <a:spcPts val="1800"/>
              </a:spcBef>
              <a:spcAft>
                <a:spcPts val="0"/>
              </a:spcAft>
              <a:buClr>
                <a:schemeClr val="dk1"/>
              </a:buClr>
              <a:buSzPts val="990"/>
              <a:buFont typeface="Arial"/>
              <a:buNone/>
            </a:pPr>
            <a:r>
              <a:rPr lang="en" sz="2010" dirty="0">
                <a:solidFill>
                  <a:srgbClr val="610B38"/>
                </a:solidFill>
                <a:highlight>
                  <a:srgbClr val="FFFFFF"/>
                </a:highlight>
              </a:rPr>
              <a:t>Multiple Measure Line Chart</a:t>
            </a:r>
            <a:endParaRPr sz="2010" dirty="0">
              <a:solidFill>
                <a:srgbClr val="610B38"/>
              </a:solidFill>
              <a:highlight>
                <a:srgbClr val="FFFFFF"/>
              </a:highlight>
            </a:endParaRPr>
          </a:p>
          <a:p>
            <a:pPr marL="0" lvl="0" indent="0" algn="l" rtl="0">
              <a:spcBef>
                <a:spcPts val="400"/>
              </a:spcBef>
              <a:spcAft>
                <a:spcPts val="0"/>
              </a:spcAft>
              <a:buSzPts val="990"/>
              <a:buNone/>
            </a:pPr>
            <a:endParaRPr sz="2820" dirty="0"/>
          </a:p>
        </p:txBody>
      </p:sp>
      <p:sp>
        <p:nvSpPr>
          <p:cNvPr id="252" name="Google Shape;252;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3" name="Google Shape;253;p40"/>
          <p:cNvPicPr preferRelativeResize="0"/>
          <p:nvPr/>
        </p:nvPicPr>
        <p:blipFill>
          <a:blip r:embed="rId3">
            <a:alphaModFix/>
          </a:blip>
          <a:stretch>
            <a:fillRect/>
          </a:stretch>
        </p:blipFill>
        <p:spPr>
          <a:xfrm>
            <a:off x="175125" y="702325"/>
            <a:ext cx="8793749" cy="4212575"/>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11700" y="69601"/>
            <a:ext cx="8520600" cy="572700"/>
          </a:xfrm>
          <a:prstGeom prst="rect">
            <a:avLst/>
          </a:prstGeom>
          <a:solidFill>
            <a:srgbClr val="E69138"/>
          </a:solidFill>
        </p:spPr>
        <p:txBody>
          <a:bodyPr spcFirstLastPara="1" wrap="square" lIns="91425" tIns="91425" rIns="91425" bIns="91425" anchor="t" anchorCtr="0">
            <a:normAutofit fontScale="90000"/>
          </a:bodyPr>
          <a:lstStyle/>
          <a:p>
            <a:pPr marL="2743200" lvl="0" indent="0" algn="just" rtl="0">
              <a:lnSpc>
                <a:spcPct val="130000"/>
              </a:lnSpc>
              <a:spcBef>
                <a:spcPts val="1800"/>
              </a:spcBef>
              <a:spcAft>
                <a:spcPts val="0"/>
              </a:spcAft>
              <a:buClr>
                <a:schemeClr val="dk1"/>
              </a:buClr>
              <a:buSzPct val="57894"/>
              <a:buFont typeface="Arial"/>
              <a:buNone/>
            </a:pPr>
            <a:r>
              <a:rPr lang="en" sz="1900" dirty="0">
                <a:solidFill>
                  <a:srgbClr val="610B38"/>
                </a:solidFill>
                <a:highlight>
                  <a:srgbClr val="FFFFFF"/>
                </a:highlight>
              </a:rPr>
              <a:t>Line Chart with Label</a:t>
            </a:r>
            <a:endParaRPr sz="1900" dirty="0">
              <a:solidFill>
                <a:srgbClr val="610B38"/>
              </a:solidFill>
              <a:highlight>
                <a:srgbClr val="FFFFFF"/>
              </a:highlight>
            </a:endParaRPr>
          </a:p>
          <a:p>
            <a:pPr marL="0" lvl="0" indent="0" algn="l" rtl="0">
              <a:spcBef>
                <a:spcPts val="400"/>
              </a:spcBef>
              <a:spcAft>
                <a:spcPts val="0"/>
              </a:spcAft>
              <a:buNone/>
            </a:pPr>
            <a:endParaRPr dirty="0"/>
          </a:p>
        </p:txBody>
      </p:sp>
      <p:sp>
        <p:nvSpPr>
          <p:cNvPr id="259" name="Google Shape;25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0" name="Google Shape;260;p41"/>
          <p:cNvPicPr preferRelativeResize="0"/>
          <p:nvPr/>
        </p:nvPicPr>
        <p:blipFill>
          <a:blip r:embed="rId3">
            <a:alphaModFix/>
          </a:blip>
          <a:stretch>
            <a:fillRect/>
          </a:stretch>
        </p:blipFill>
        <p:spPr>
          <a:xfrm>
            <a:off x="221625" y="865325"/>
            <a:ext cx="8700750" cy="4125775"/>
          </a:xfrm>
          <a:prstGeom prst="rect">
            <a:avLst/>
          </a:prstGeom>
          <a:noFill/>
          <a:ln w="9525" cap="flat" cmpd="sng">
            <a:solidFill>
              <a:srgbClr val="F6B26B"/>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954425" y="200575"/>
            <a:ext cx="1656900" cy="589500"/>
          </a:xfrm>
          <a:prstGeom prst="homePlate">
            <a:avLst>
              <a:gd name="adj" fmla="val 50000"/>
            </a:avLst>
          </a:prstGeom>
          <a:solidFill>
            <a:srgbClr val="D6D6CA"/>
          </a:solidFill>
          <a:ln w="952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b="1">
                <a:solidFill>
                  <a:schemeClr val="dk1"/>
                </a:solidFill>
              </a:rPr>
              <a:t>Uses</a:t>
            </a:r>
            <a:endParaRPr/>
          </a:p>
        </p:txBody>
      </p:sp>
      <p:sp>
        <p:nvSpPr>
          <p:cNvPr id="85" name="Google Shape;85;p15"/>
          <p:cNvSpPr/>
          <p:nvPr/>
        </p:nvSpPr>
        <p:spPr>
          <a:xfrm>
            <a:off x="1037800" y="221793"/>
            <a:ext cx="1656900" cy="589500"/>
          </a:xfrm>
          <a:prstGeom prst="homePlate">
            <a:avLst>
              <a:gd name="adj" fmla="val 50000"/>
            </a:avLst>
          </a:prstGeom>
          <a:solidFill>
            <a:srgbClr val="FCE5CD"/>
          </a:solidFill>
          <a:ln w="9525" cap="flat" cmpd="sng">
            <a:solidFill>
              <a:srgbClr val="D3CE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dk1"/>
                </a:solidFill>
              </a:rPr>
              <a:t>Uses</a:t>
            </a:r>
            <a:endParaRPr/>
          </a:p>
        </p:txBody>
      </p:sp>
      <p:sp>
        <p:nvSpPr>
          <p:cNvPr id="86" name="Google Shape;86;p15"/>
          <p:cNvSpPr/>
          <p:nvPr/>
        </p:nvSpPr>
        <p:spPr>
          <a:xfrm>
            <a:off x="606600" y="936650"/>
            <a:ext cx="7749900" cy="3602400"/>
          </a:xfrm>
          <a:prstGeom prst="roundRect">
            <a:avLst>
              <a:gd name="adj" fmla="val 16667"/>
            </a:avLst>
          </a:prstGeom>
          <a:solidFill>
            <a:srgbClr val="D6D6CA"/>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457200" marR="25400" lvl="0" indent="-317500" algn="l" rtl="0">
              <a:lnSpc>
                <a:spcPct val="156250"/>
              </a:lnSpc>
              <a:spcBef>
                <a:spcPts val="150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Ultimate skill for Data Science</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User-Friendly</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Apply to any Business</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Fast and Easy</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You don't need to do any Coding</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Community is Huge</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Hold the power of data</a:t>
            </a:r>
            <a:endParaRPr>
              <a:solidFill>
                <a:schemeClr val="dk1"/>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It makes it easier to understand and explain the Data Reports</a:t>
            </a:r>
            <a:endParaRPr/>
          </a:p>
        </p:txBody>
      </p:sp>
      <p:sp>
        <p:nvSpPr>
          <p:cNvPr id="87" name="Google Shape;87;p15"/>
          <p:cNvSpPr/>
          <p:nvPr/>
        </p:nvSpPr>
        <p:spPr>
          <a:xfrm>
            <a:off x="606600" y="1076791"/>
            <a:ext cx="7749900" cy="3602400"/>
          </a:xfrm>
          <a:prstGeom prst="roundRect">
            <a:avLst>
              <a:gd name="adj" fmla="val 16667"/>
            </a:avLst>
          </a:prstGeom>
          <a:solidFill>
            <a:srgbClr val="FCE5CD"/>
          </a:solidFill>
          <a:ln w="9525" cap="flat" cmpd="sng">
            <a:solidFill>
              <a:srgbClr val="F2F2E5"/>
            </a:solidFill>
            <a:prstDash val="solid"/>
            <a:round/>
            <a:headEnd type="none" w="sm" len="sm"/>
            <a:tailEnd type="none" w="sm" len="sm"/>
          </a:ln>
        </p:spPr>
        <p:txBody>
          <a:bodyPr spcFirstLastPara="1" wrap="square" lIns="91425" tIns="91425" rIns="91425" bIns="91425" anchor="ctr" anchorCtr="0">
            <a:noAutofit/>
          </a:bodyPr>
          <a:lstStyle/>
          <a:p>
            <a:pPr marL="457200" marR="25400" lvl="0" indent="-349250" algn="l" rtl="0">
              <a:lnSpc>
                <a:spcPct val="100000"/>
              </a:lnSpc>
              <a:spcBef>
                <a:spcPts val="1500"/>
              </a:spcBef>
              <a:spcAft>
                <a:spcPts val="0"/>
              </a:spcAft>
              <a:buSzPts val="1900"/>
              <a:buChar char="●"/>
            </a:pPr>
            <a:r>
              <a:rPr lang="en" sz="1900"/>
              <a:t>Ultimate skill for Data Science</a:t>
            </a:r>
            <a:endParaRPr sz="1900"/>
          </a:p>
          <a:p>
            <a:pPr marL="457200" marR="25400" lvl="0" indent="-349250" algn="l" rtl="0">
              <a:lnSpc>
                <a:spcPct val="100000"/>
              </a:lnSpc>
              <a:spcBef>
                <a:spcPts val="0"/>
              </a:spcBef>
              <a:spcAft>
                <a:spcPts val="0"/>
              </a:spcAft>
              <a:buSzPts val="1900"/>
              <a:buChar char="●"/>
            </a:pPr>
            <a:r>
              <a:rPr lang="en" sz="1900"/>
              <a:t>User-Friendly</a:t>
            </a:r>
            <a:endParaRPr sz="1900"/>
          </a:p>
          <a:p>
            <a:pPr marL="457200" marR="25400" lvl="0" indent="-349250" algn="l" rtl="0">
              <a:lnSpc>
                <a:spcPct val="100000"/>
              </a:lnSpc>
              <a:spcBef>
                <a:spcPts val="0"/>
              </a:spcBef>
              <a:spcAft>
                <a:spcPts val="0"/>
              </a:spcAft>
              <a:buSzPts val="1900"/>
              <a:buChar char="●"/>
            </a:pPr>
            <a:r>
              <a:rPr lang="en" sz="1900"/>
              <a:t>Apply to any Business</a:t>
            </a:r>
            <a:endParaRPr sz="1900"/>
          </a:p>
          <a:p>
            <a:pPr marL="457200" marR="25400" lvl="0" indent="-349250" algn="l" rtl="0">
              <a:lnSpc>
                <a:spcPct val="100000"/>
              </a:lnSpc>
              <a:spcBef>
                <a:spcPts val="0"/>
              </a:spcBef>
              <a:spcAft>
                <a:spcPts val="0"/>
              </a:spcAft>
              <a:buSzPts val="1900"/>
              <a:buChar char="●"/>
            </a:pPr>
            <a:r>
              <a:rPr lang="en" sz="1900"/>
              <a:t>Fast and Easy</a:t>
            </a:r>
            <a:endParaRPr sz="1900"/>
          </a:p>
          <a:p>
            <a:pPr marL="457200" marR="25400" lvl="0" indent="-349250" algn="l" rtl="0">
              <a:lnSpc>
                <a:spcPct val="100000"/>
              </a:lnSpc>
              <a:spcBef>
                <a:spcPts val="0"/>
              </a:spcBef>
              <a:spcAft>
                <a:spcPts val="0"/>
              </a:spcAft>
              <a:buSzPts val="1900"/>
              <a:buChar char="●"/>
            </a:pPr>
            <a:r>
              <a:rPr lang="en" sz="1900"/>
              <a:t>You don't need to do any Coding</a:t>
            </a:r>
            <a:endParaRPr sz="1900"/>
          </a:p>
          <a:p>
            <a:pPr marL="457200" marR="25400" lvl="0" indent="-349250" algn="l" rtl="0">
              <a:lnSpc>
                <a:spcPct val="100000"/>
              </a:lnSpc>
              <a:spcBef>
                <a:spcPts val="0"/>
              </a:spcBef>
              <a:spcAft>
                <a:spcPts val="0"/>
              </a:spcAft>
              <a:buSzPts val="1900"/>
              <a:buChar char="●"/>
            </a:pPr>
            <a:r>
              <a:rPr lang="en" sz="1900"/>
              <a:t>Community is Huge</a:t>
            </a:r>
            <a:endParaRPr sz="1900"/>
          </a:p>
          <a:p>
            <a:pPr marL="457200" marR="25400" lvl="0" indent="-349250" algn="l" rtl="0">
              <a:lnSpc>
                <a:spcPct val="100000"/>
              </a:lnSpc>
              <a:spcBef>
                <a:spcPts val="0"/>
              </a:spcBef>
              <a:spcAft>
                <a:spcPts val="0"/>
              </a:spcAft>
              <a:buSzPts val="1900"/>
              <a:buChar char="●"/>
            </a:pPr>
            <a:r>
              <a:rPr lang="en" sz="1900"/>
              <a:t>Hold the power of data</a:t>
            </a:r>
            <a:endParaRPr sz="1900"/>
          </a:p>
          <a:p>
            <a:pPr marL="457200" marR="25400" lvl="0" indent="-349250" algn="l" rtl="0">
              <a:lnSpc>
                <a:spcPct val="100000"/>
              </a:lnSpc>
              <a:spcBef>
                <a:spcPts val="0"/>
              </a:spcBef>
              <a:spcAft>
                <a:spcPts val="0"/>
              </a:spcAft>
              <a:buSzPts val="1900"/>
              <a:buChar char="●"/>
            </a:pPr>
            <a:r>
              <a:rPr lang="en" sz="1900"/>
              <a:t>It makes it easier to understand and explain the Data Reports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311700" y="292625"/>
            <a:ext cx="8520600" cy="572700"/>
          </a:xfrm>
          <a:prstGeom prst="rect">
            <a:avLst/>
          </a:prstGeom>
          <a:solidFill>
            <a:srgbClr val="E69138"/>
          </a:solidFill>
        </p:spPr>
        <p:txBody>
          <a:bodyPr spcFirstLastPara="1" wrap="square" lIns="91425" tIns="91425" rIns="91425" bIns="91425" anchor="t" anchorCtr="0">
            <a:normAutofit fontScale="90000"/>
          </a:bodyPr>
          <a:lstStyle/>
          <a:p>
            <a:pPr marL="2743200" lvl="0" indent="0" algn="just" rtl="0">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Tableau Pie Chart</a:t>
            </a:r>
            <a:endParaRPr sz="2200">
              <a:solidFill>
                <a:srgbClr val="610B38"/>
              </a:solidFill>
              <a:highlight>
                <a:srgbClr val="FFFFFF"/>
              </a:highlight>
            </a:endParaRPr>
          </a:p>
          <a:p>
            <a:pPr marL="0" lvl="0" indent="0" algn="l" rtl="0">
              <a:spcBef>
                <a:spcPts val="600"/>
              </a:spcBef>
              <a:spcAft>
                <a:spcPts val="0"/>
              </a:spcAft>
              <a:buNone/>
            </a:pPr>
            <a:endParaRPr/>
          </a:p>
        </p:txBody>
      </p:sp>
      <p:sp>
        <p:nvSpPr>
          <p:cNvPr id="266" name="Google Shape;26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7" name="Google Shape;267;p42"/>
          <p:cNvPicPr preferRelativeResize="0"/>
          <p:nvPr/>
        </p:nvPicPr>
        <p:blipFill>
          <a:blip r:embed="rId3">
            <a:alphaModFix/>
          </a:blip>
          <a:stretch>
            <a:fillRect/>
          </a:stretch>
        </p:blipFill>
        <p:spPr>
          <a:xfrm>
            <a:off x="235500" y="853025"/>
            <a:ext cx="8706176" cy="4099975"/>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303999" y="129313"/>
            <a:ext cx="8520600" cy="572700"/>
          </a:xfrm>
          <a:prstGeom prst="rect">
            <a:avLst/>
          </a:prstGeom>
          <a:solidFill>
            <a:srgbClr val="E69138"/>
          </a:solidFill>
        </p:spPr>
        <p:txBody>
          <a:bodyPr spcFirstLastPara="1" wrap="square" lIns="91425" tIns="91425" rIns="91425" bIns="91425" anchor="t" anchorCtr="0">
            <a:noAutofit/>
          </a:bodyPr>
          <a:lstStyle/>
          <a:p>
            <a:pPr marL="2743200" lvl="0" indent="0" algn="just" rtl="0">
              <a:lnSpc>
                <a:spcPct val="130000"/>
              </a:lnSpc>
              <a:spcBef>
                <a:spcPts val="400"/>
              </a:spcBef>
              <a:spcAft>
                <a:spcPts val="0"/>
              </a:spcAft>
              <a:buClr>
                <a:schemeClr val="dk1"/>
              </a:buClr>
              <a:buSzPts val="990"/>
              <a:buFont typeface="Arial"/>
              <a:buNone/>
            </a:pPr>
            <a:r>
              <a:rPr lang="en" sz="2180">
                <a:solidFill>
                  <a:srgbClr val="610B38"/>
                </a:solidFill>
                <a:highlight>
                  <a:srgbClr val="FFFFFF"/>
                </a:highlight>
              </a:rPr>
              <a:t>Tableau Bubble Chart</a:t>
            </a:r>
            <a:endParaRPr sz="2180">
              <a:solidFill>
                <a:srgbClr val="610B38"/>
              </a:solidFill>
              <a:highlight>
                <a:srgbClr val="FFFFFF"/>
              </a:highlight>
            </a:endParaRPr>
          </a:p>
          <a:p>
            <a:pPr marL="0" lvl="0" indent="0" algn="l" rtl="0">
              <a:spcBef>
                <a:spcPts val="600"/>
              </a:spcBef>
              <a:spcAft>
                <a:spcPts val="0"/>
              </a:spcAft>
              <a:buSzPts val="990"/>
              <a:buNone/>
            </a:pPr>
            <a:endParaRPr sz="2720"/>
          </a:p>
        </p:txBody>
      </p:sp>
      <p:pic>
        <p:nvPicPr>
          <p:cNvPr id="273" name="Google Shape;273;p43"/>
          <p:cNvPicPr preferRelativeResize="0"/>
          <p:nvPr/>
        </p:nvPicPr>
        <p:blipFill>
          <a:blip r:embed="rId3">
            <a:alphaModFix/>
          </a:blip>
          <a:stretch>
            <a:fillRect/>
          </a:stretch>
        </p:blipFill>
        <p:spPr>
          <a:xfrm>
            <a:off x="253550" y="748475"/>
            <a:ext cx="8621499" cy="4166424"/>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33200" y="-29738"/>
            <a:ext cx="8617512" cy="646771"/>
          </a:xfrm>
          <a:prstGeom prst="rect">
            <a:avLst/>
          </a:prstGeom>
          <a:solidFill>
            <a:srgbClr val="E69138"/>
          </a:solidFill>
        </p:spPr>
        <p:txBody>
          <a:bodyPr spcFirstLastPara="1" wrap="square" lIns="91425" tIns="91425" rIns="91425" bIns="91425" anchor="t" anchorCtr="0">
            <a:normAutofit fontScale="90000"/>
          </a:bodyPr>
          <a:lstStyle/>
          <a:p>
            <a:pPr marL="2286000" lvl="0" indent="0" algn="just" rtl="0">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Bubble Chart with Measure Values</a:t>
            </a:r>
            <a:endParaRPr sz="1900">
              <a:solidFill>
                <a:srgbClr val="610B38"/>
              </a:solidFill>
              <a:highlight>
                <a:srgbClr val="FFFFFF"/>
              </a:highlight>
            </a:endParaRPr>
          </a:p>
          <a:p>
            <a:pPr marL="2286000" lvl="0" indent="0" algn="l" rtl="0">
              <a:spcBef>
                <a:spcPts val="400"/>
              </a:spcBef>
              <a:spcAft>
                <a:spcPts val="0"/>
              </a:spcAft>
              <a:buNone/>
            </a:pPr>
            <a:endParaRPr/>
          </a:p>
        </p:txBody>
      </p:sp>
      <p:pic>
        <p:nvPicPr>
          <p:cNvPr id="279" name="Google Shape;279;p44"/>
          <p:cNvPicPr preferRelativeResize="0"/>
          <p:nvPr/>
        </p:nvPicPr>
        <p:blipFill>
          <a:blip r:embed="rId3">
            <a:alphaModFix/>
          </a:blip>
          <a:stretch>
            <a:fillRect/>
          </a:stretch>
        </p:blipFill>
        <p:spPr>
          <a:xfrm>
            <a:off x="333200" y="715775"/>
            <a:ext cx="8520600" cy="4275325"/>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364300" y="0"/>
            <a:ext cx="8653320" cy="688350"/>
          </a:xfrm>
          <a:prstGeom prst="rect">
            <a:avLst/>
          </a:prstGeom>
          <a:solidFill>
            <a:srgbClr val="E69138"/>
          </a:solidFill>
        </p:spPr>
        <p:txBody>
          <a:bodyPr spcFirstLastPara="1" wrap="square" lIns="91425" tIns="91425" rIns="91425" bIns="91425" anchor="t" anchorCtr="0">
            <a:normAutofit fontScale="90000"/>
          </a:bodyPr>
          <a:lstStyle/>
          <a:p>
            <a:pPr marL="2286000" lvl="0" indent="0" algn="just" rtl="0">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Bubble Chart with Measure Color</a:t>
            </a:r>
            <a:endParaRPr sz="1900">
              <a:solidFill>
                <a:srgbClr val="610B38"/>
              </a:solidFill>
              <a:highlight>
                <a:srgbClr val="FFFFFF"/>
              </a:highlight>
            </a:endParaRPr>
          </a:p>
          <a:p>
            <a:pPr marL="0" lvl="0" indent="0" algn="l" rtl="0">
              <a:spcBef>
                <a:spcPts val="400"/>
              </a:spcBef>
              <a:spcAft>
                <a:spcPts val="0"/>
              </a:spcAft>
              <a:buNone/>
            </a:pPr>
            <a:endParaRPr/>
          </a:p>
        </p:txBody>
      </p:sp>
      <p:pic>
        <p:nvPicPr>
          <p:cNvPr id="285" name="Google Shape;285;p45"/>
          <p:cNvPicPr preferRelativeResize="0"/>
          <p:nvPr/>
        </p:nvPicPr>
        <p:blipFill>
          <a:blip r:embed="rId3">
            <a:alphaModFix/>
          </a:blip>
          <a:stretch>
            <a:fillRect/>
          </a:stretch>
        </p:blipFill>
        <p:spPr>
          <a:xfrm>
            <a:off x="364300" y="688350"/>
            <a:ext cx="8415400" cy="4321600"/>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Tableau Gantt Chart</a:t>
            </a:r>
            <a:endParaRPr b="1"/>
          </a:p>
        </p:txBody>
      </p:sp>
      <p:sp>
        <p:nvSpPr>
          <p:cNvPr id="291" name="Google Shape;291;p46"/>
          <p:cNvSpPr txBox="1">
            <a:spLocks noGrp="1"/>
          </p:cNvSpPr>
          <p:nvPr>
            <p:ph type="body" idx="1"/>
          </p:nvPr>
        </p:nvSpPr>
        <p:spPr>
          <a:xfrm>
            <a:off x="311700" y="14749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t>A Gantt chart is used for the comparison of data between categories. Also, it can be used to identify the time taken for each process. It shows the progress of the value of a task over some time. It is broadly used in project management and other types of variation study over some time. Gantt chart takes at least a dimension and a measure in addition to the time dimension.</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7" name="Google Shape;297;p47"/>
          <p:cNvPicPr preferRelativeResize="0"/>
          <p:nvPr/>
        </p:nvPicPr>
        <p:blipFill>
          <a:blip r:embed="rId3">
            <a:alphaModFix/>
          </a:blip>
          <a:stretch>
            <a:fillRect/>
          </a:stretch>
        </p:blipFill>
        <p:spPr>
          <a:xfrm>
            <a:off x="311700" y="466675"/>
            <a:ext cx="8520599" cy="4324575"/>
          </a:xfrm>
          <a:prstGeom prst="rect">
            <a:avLst/>
          </a:prstGeom>
          <a:noFill/>
          <a:ln w="9525" cap="flat" cmpd="sng">
            <a:solidFill>
              <a:srgbClr val="B45F06"/>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3" name="Google Shape;303;p48"/>
          <p:cNvPicPr preferRelativeResize="0"/>
          <p:nvPr/>
        </p:nvPicPr>
        <p:blipFill>
          <a:blip r:embed="rId3">
            <a:alphaModFix/>
          </a:blip>
          <a:stretch>
            <a:fillRect/>
          </a:stretch>
        </p:blipFill>
        <p:spPr>
          <a:xfrm>
            <a:off x="311700" y="380950"/>
            <a:ext cx="8520599" cy="4457751"/>
          </a:xfrm>
          <a:prstGeom prst="rect">
            <a:avLst/>
          </a:prstGeom>
          <a:noFill/>
          <a:ln w="9525" cap="flat" cmpd="sng">
            <a:solidFill>
              <a:srgbClr val="E69138"/>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Filters</a:t>
            </a:r>
            <a:endParaRPr b="1"/>
          </a:p>
        </p:txBody>
      </p:sp>
      <p:sp>
        <p:nvSpPr>
          <p:cNvPr id="309" name="Google Shape;309;p49"/>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 Tableau, filters are a powerful feature that allow you to control which data is displayed in your visualizations and dashboards. Filters enable you to focus on specific subsets of your data or exclude certain data points based on specified criteria. There are different types of filters available in Tableau, each serving a different purpose. Here are some commonly used filters in Tableau:</a:t>
            </a:r>
            <a:endParaRPr sz="1900"/>
          </a:p>
          <a:p>
            <a:pPr marL="0" lvl="0" indent="0" algn="l" rtl="0">
              <a:spcBef>
                <a:spcPts val="1200"/>
              </a:spcBef>
              <a:spcAft>
                <a:spcPts val="0"/>
              </a:spcAft>
              <a:buNone/>
            </a:pPr>
            <a:r>
              <a:rPr lang="en" sz="1900"/>
              <a:t>1.Selection filter</a:t>
            </a:r>
            <a:endParaRPr sz="1900"/>
          </a:p>
          <a:p>
            <a:pPr marL="0" lvl="0" indent="0" algn="l" rtl="0">
              <a:spcBef>
                <a:spcPts val="1200"/>
              </a:spcBef>
              <a:spcAft>
                <a:spcPts val="0"/>
              </a:spcAft>
              <a:buNone/>
            </a:pPr>
            <a:r>
              <a:rPr lang="en" sz="1900"/>
              <a:t>2.Wild card filter</a:t>
            </a:r>
            <a:endParaRPr sz="1900"/>
          </a:p>
          <a:p>
            <a:pPr marL="0" lvl="0" indent="0" algn="l" rtl="0">
              <a:spcBef>
                <a:spcPts val="1200"/>
              </a:spcBef>
              <a:spcAft>
                <a:spcPts val="0"/>
              </a:spcAft>
              <a:buNone/>
            </a:pPr>
            <a:r>
              <a:rPr lang="en" sz="1900"/>
              <a:t>3.Condition filter</a:t>
            </a:r>
            <a:endParaRPr sz="1900"/>
          </a:p>
          <a:p>
            <a:pPr marL="0" lvl="0" indent="0" algn="l" rtl="0">
              <a:spcBef>
                <a:spcPts val="1200"/>
              </a:spcBef>
              <a:spcAft>
                <a:spcPts val="1200"/>
              </a:spcAft>
              <a:buNone/>
            </a:pPr>
            <a:r>
              <a:rPr lang="en" sz="1900"/>
              <a:t>4.Top/Bottom N filter</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Set,Group,Hierarchy,Parameter in tableau</a:t>
            </a:r>
            <a:endParaRPr/>
          </a:p>
        </p:txBody>
      </p:sp>
      <p:sp>
        <p:nvSpPr>
          <p:cNvPr id="315" name="Google Shape;315;p50"/>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Sets: A set is a custom subset of data created based on specific conditions or rules. Sets can be dynamic or static. Dynamic sets update automatically when the underlying data changes, while static sets remain fixed regardless of data changes. Sets allow you to focus on specific data points or create comparisons between different subsets of your data. For example, you can create a set to identify the top 10 customers by sales or a set to capture all products with sales above a certain threshold.</a:t>
            </a:r>
            <a:endParaRPr sz="1700"/>
          </a:p>
          <a:p>
            <a:pPr marL="0" lvl="0" indent="0" algn="l" rtl="0">
              <a:spcBef>
                <a:spcPts val="1200"/>
              </a:spcBef>
              <a:spcAft>
                <a:spcPts val="0"/>
              </a:spcAft>
              <a:buNone/>
            </a:pPr>
            <a:endParaRPr sz="1700"/>
          </a:p>
          <a:p>
            <a:pPr marL="0" lvl="0" indent="0" algn="l" rtl="0">
              <a:spcBef>
                <a:spcPts val="1200"/>
              </a:spcBef>
              <a:spcAft>
                <a:spcPts val="1200"/>
              </a:spcAft>
              <a:buNone/>
            </a:pPr>
            <a:r>
              <a:rPr lang="en" sz="1700"/>
              <a:t>Groups: Groups in Tableau are created by combining multiple members of a dimension into a single item. It allows you to consolidate similar dimension members for easier analysis and visualization. For example, you can group different product categories into a single group called "Other" to simplify the view. Groups are often used to aggregate or summarize data at a higher level and provide more concise visualizations.</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body" idx="1"/>
          </p:nvPr>
        </p:nvSpPr>
        <p:spPr>
          <a:xfrm>
            <a:off x="387900" y="301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Hierarchies: Hierarchies are created by combining multiple dimensions into a single structure, enabling drill-down analysis. You can create hierarchical relationships between dimensions to establish parent-child relationships. For example, you can create a hierarchy that includes the dimensions "Country," "Region," and "City," allowing you to drill down from the country level to the city level. Hierarchies provide a way to navigate through different levels of detail in your data.</a:t>
            </a:r>
            <a:endParaRPr sz="2000"/>
          </a:p>
          <a:p>
            <a:pPr marL="0" lvl="0" indent="0" algn="l" rtl="0">
              <a:spcBef>
                <a:spcPts val="1200"/>
              </a:spcBef>
              <a:spcAft>
                <a:spcPts val="1200"/>
              </a:spcAft>
              <a:buNone/>
            </a:pPr>
            <a:r>
              <a:rPr lang="en" sz="1900"/>
              <a:t>Parameters: Parameters are dynamic controls that allow users to input values and change certain aspects of a visualization. They act as placeholders for values that can be modified by the user, such as selecting a specific date range, changing a calculation, or adjusting a threshold. Parameters enable interactivity and allow users to explore different scenarios or make data-driven decisions within a visualization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25" y="426326"/>
            <a:ext cx="5853900" cy="603900"/>
          </a:xfrm>
          <a:prstGeom prst="rect">
            <a:avLst/>
          </a:prstGeom>
          <a:solidFill>
            <a:srgbClr val="D3CECE"/>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a:t>
            </a:r>
            <a:endParaRPr/>
          </a:p>
        </p:txBody>
      </p:sp>
      <p:sp>
        <p:nvSpPr>
          <p:cNvPr id="93" name="Google Shape;93;p16"/>
          <p:cNvSpPr txBox="1">
            <a:spLocks noGrp="1"/>
          </p:cNvSpPr>
          <p:nvPr>
            <p:ph type="title"/>
          </p:nvPr>
        </p:nvSpPr>
        <p:spPr>
          <a:xfrm>
            <a:off x="364077" y="506679"/>
            <a:ext cx="5853900" cy="603900"/>
          </a:xfrm>
          <a:prstGeom prst="rect">
            <a:avLst/>
          </a:prstGeom>
          <a:solidFill>
            <a:srgbClr val="FCE5CD"/>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Features</a:t>
            </a:r>
            <a:endParaRPr/>
          </a:p>
        </p:txBody>
      </p:sp>
      <p:sp>
        <p:nvSpPr>
          <p:cNvPr id="94" name="Google Shape;94;p16"/>
          <p:cNvSpPr/>
          <p:nvPr/>
        </p:nvSpPr>
        <p:spPr>
          <a:xfrm>
            <a:off x="849375" y="1394325"/>
            <a:ext cx="3931800" cy="3476400"/>
          </a:xfrm>
          <a:prstGeom prst="snip2SameRect">
            <a:avLst>
              <a:gd name="adj1" fmla="val 16667"/>
              <a:gd name="adj2" fmla="val 0"/>
            </a:avLst>
          </a:prstGeom>
          <a:solidFill>
            <a:srgbClr val="B7B7B7"/>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500"/>
              </a:spcBef>
              <a:spcAft>
                <a:spcPts val="0"/>
              </a:spcAft>
              <a:buNone/>
            </a:pPr>
            <a:endParaRPr sz="1100">
              <a:solidFill>
                <a:schemeClr val="dk1"/>
              </a:solidFill>
              <a:latin typeface="Roboto"/>
              <a:ea typeface="Roboto"/>
              <a:cs typeface="Roboto"/>
              <a:sym typeface="Roboto"/>
            </a:endParaRPr>
          </a:p>
          <a:p>
            <a:pPr marL="0" lvl="0" indent="0" algn="l" rtl="0">
              <a:spcBef>
                <a:spcPts val="1500"/>
              </a:spcBef>
              <a:spcAft>
                <a:spcPts val="0"/>
              </a:spcAft>
              <a:buNone/>
            </a:pPr>
            <a:endParaRPr/>
          </a:p>
        </p:txBody>
      </p:sp>
      <p:sp>
        <p:nvSpPr>
          <p:cNvPr id="95" name="Google Shape;95;p16"/>
          <p:cNvSpPr/>
          <p:nvPr/>
        </p:nvSpPr>
        <p:spPr>
          <a:xfrm>
            <a:off x="936059" y="1462179"/>
            <a:ext cx="3931800" cy="3476400"/>
          </a:xfrm>
          <a:prstGeom prst="snip2SameRect">
            <a:avLst>
              <a:gd name="adj1" fmla="val 16667"/>
              <a:gd name="adj2" fmla="val 0"/>
            </a:avLst>
          </a:prstGeom>
          <a:solidFill>
            <a:srgbClr val="FCE5CD"/>
          </a:solidFill>
          <a:ln w="9525" cap="flat" cmpd="sng">
            <a:solidFill>
              <a:srgbClr val="D3CECE"/>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Data Connection and Integration</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Drag-and-Drop Interface</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Interactive Visualizations</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Advanced Analytics</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Dashboards and Storytelling</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Collaboration and Sharing</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Mobile Support</a:t>
            </a:r>
            <a:endParaRPr sz="180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Tableau Functions</a:t>
            </a:r>
            <a:endParaRPr b="1"/>
          </a:p>
        </p:txBody>
      </p:sp>
      <p:sp>
        <p:nvSpPr>
          <p:cNvPr id="326" name="Google Shape;326;p52"/>
          <p:cNvSpPr txBox="1">
            <a:spLocks noGrp="1"/>
          </p:cNvSpPr>
          <p:nvPr>
            <p:ph type="body" idx="1"/>
          </p:nvPr>
        </p:nvSpPr>
        <p:spPr>
          <a:xfrm>
            <a:off x="423650" y="941525"/>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rgbClr val="374151"/>
                </a:solidFill>
                <a:latin typeface="Roboto"/>
                <a:ea typeface="Roboto"/>
                <a:cs typeface="Roboto"/>
                <a:sym typeface="Roboto"/>
              </a:rPr>
              <a:t>Tableau provides various functions to help you manipulate and analyze your data effectively. These functions allow you to transform, aggregate, and calculate values within your datasets.</a:t>
            </a:r>
            <a:endParaRPr sz="1900" dirty="0">
              <a:solidFill>
                <a:srgbClr val="374151"/>
              </a:solidFill>
              <a:latin typeface="Roboto"/>
              <a:ea typeface="Roboto"/>
              <a:cs typeface="Roboto"/>
              <a:sym typeface="Roboto"/>
            </a:endParaRPr>
          </a:p>
          <a:p>
            <a:pPr marL="457200" lvl="0" indent="-349250" algn="l" rtl="0">
              <a:spcBef>
                <a:spcPts val="120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Aggregation Functions</a:t>
            </a:r>
            <a:endParaRPr sz="1900" dirty="0">
              <a:solidFill>
                <a:srgbClr val="374151"/>
              </a:solidFill>
              <a:latin typeface="Roboto"/>
              <a:ea typeface="Roboto"/>
              <a:cs typeface="Roboto"/>
              <a:sym typeface="Roboto"/>
            </a:endParaRPr>
          </a:p>
          <a:p>
            <a:pPr marL="457200" lvl="0" indent="-349250" algn="l" rtl="0">
              <a:spcBef>
                <a:spcPts val="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Mathematical Functions</a:t>
            </a:r>
            <a:endParaRPr sz="1900" dirty="0">
              <a:solidFill>
                <a:srgbClr val="374151"/>
              </a:solidFill>
              <a:latin typeface="Roboto"/>
              <a:ea typeface="Roboto"/>
              <a:cs typeface="Roboto"/>
              <a:sym typeface="Roboto"/>
            </a:endParaRPr>
          </a:p>
          <a:p>
            <a:pPr marL="457200" lvl="0" indent="-349250" algn="l" rtl="0">
              <a:spcBef>
                <a:spcPts val="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String Functions</a:t>
            </a:r>
            <a:endParaRPr sz="1900" dirty="0">
              <a:solidFill>
                <a:srgbClr val="374151"/>
              </a:solidFill>
              <a:latin typeface="Roboto"/>
              <a:ea typeface="Roboto"/>
              <a:cs typeface="Roboto"/>
              <a:sym typeface="Roboto"/>
            </a:endParaRPr>
          </a:p>
          <a:p>
            <a:pPr marL="457200" lvl="0" indent="-349250" algn="l" rtl="0">
              <a:spcBef>
                <a:spcPts val="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Date and Time Functions</a:t>
            </a:r>
            <a:endParaRPr sz="1900" dirty="0">
              <a:solidFill>
                <a:srgbClr val="374151"/>
              </a:solidFill>
              <a:latin typeface="Roboto"/>
              <a:ea typeface="Roboto"/>
              <a:cs typeface="Roboto"/>
              <a:sym typeface="Roboto"/>
            </a:endParaRPr>
          </a:p>
          <a:p>
            <a:pPr marL="457200" lvl="0" indent="-349250" algn="l" rtl="0">
              <a:spcBef>
                <a:spcPts val="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Logical Functions</a:t>
            </a:r>
            <a:endParaRPr sz="1900" dirty="0">
              <a:solidFill>
                <a:srgbClr val="374151"/>
              </a:solidFill>
              <a:latin typeface="Roboto"/>
              <a:ea typeface="Roboto"/>
              <a:cs typeface="Roboto"/>
              <a:sym typeface="Roboto"/>
            </a:endParaRPr>
          </a:p>
          <a:p>
            <a:pPr marL="457200" lvl="0" indent="-349250" algn="l" rtl="0">
              <a:spcBef>
                <a:spcPts val="0"/>
              </a:spcBef>
              <a:spcAft>
                <a:spcPts val="0"/>
              </a:spcAft>
              <a:buClr>
                <a:srgbClr val="374151"/>
              </a:buClr>
              <a:buSzPts val="1900"/>
              <a:buFont typeface="Roboto"/>
              <a:buChar char="●"/>
            </a:pPr>
            <a:r>
              <a:rPr lang="en" sz="1900" dirty="0">
                <a:solidFill>
                  <a:srgbClr val="374151"/>
                </a:solidFill>
                <a:latin typeface="Roboto"/>
                <a:ea typeface="Roboto"/>
                <a:cs typeface="Roboto"/>
                <a:sym typeface="Roboto"/>
              </a:rPr>
              <a:t>Statistical Functions</a:t>
            </a:r>
            <a:endParaRPr sz="1900" dirty="0">
              <a:solidFill>
                <a:srgbClr val="37415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311700" y="4273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Mathematical Functions</a:t>
            </a:r>
            <a:endParaRPr dirty="0"/>
          </a:p>
        </p:txBody>
      </p:sp>
      <p:sp>
        <p:nvSpPr>
          <p:cNvPr id="332" name="Google Shape;332;p53"/>
          <p:cNvSpPr txBox="1">
            <a:spLocks noGrp="1"/>
          </p:cNvSpPr>
          <p:nvPr>
            <p:ph type="body" idx="1"/>
          </p:nvPr>
        </p:nvSpPr>
        <p:spPr>
          <a:xfrm>
            <a:off x="311700" y="1083709"/>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434" b="1">
                <a:solidFill>
                  <a:schemeClr val="dk1"/>
                </a:solidFill>
              </a:rPr>
              <a:t>1.ABS</a:t>
            </a:r>
            <a:endParaRPr sz="7434" b="1">
              <a:solidFill>
                <a:schemeClr val="dk1"/>
              </a:solidFill>
            </a:endParaRPr>
          </a:p>
          <a:p>
            <a:pPr marL="0" lvl="0" indent="0" algn="l" rtl="0">
              <a:spcBef>
                <a:spcPts val="1200"/>
              </a:spcBef>
              <a:spcAft>
                <a:spcPts val="0"/>
              </a:spcAft>
              <a:buNone/>
            </a:pPr>
            <a:r>
              <a:rPr lang="en" sz="8445" b="1"/>
              <a:t>	</a:t>
            </a:r>
            <a:r>
              <a:rPr lang="en" sz="7745">
                <a:solidFill>
                  <a:srgbClr val="333333"/>
                </a:solidFill>
              </a:rPr>
              <a:t>Returns the absolute value of the given number.</a:t>
            </a:r>
            <a:endParaRPr sz="7745" b="1"/>
          </a:p>
          <a:p>
            <a:pPr marL="0" lvl="0" indent="0" algn="l" rtl="0">
              <a:spcBef>
                <a:spcPts val="1200"/>
              </a:spcBef>
              <a:spcAft>
                <a:spcPts val="0"/>
              </a:spcAft>
              <a:buNone/>
            </a:pPr>
            <a:r>
              <a:rPr lang="en" sz="7745" b="1"/>
              <a:t>	</a:t>
            </a:r>
            <a:r>
              <a:rPr lang="en" sz="7745"/>
              <a:t>ABS(number)</a:t>
            </a:r>
            <a:endParaRPr sz="7745"/>
          </a:p>
          <a:p>
            <a:pPr marL="0" lvl="0" indent="0" algn="l" rtl="0">
              <a:spcBef>
                <a:spcPts val="1200"/>
              </a:spcBef>
              <a:spcAft>
                <a:spcPts val="0"/>
              </a:spcAft>
              <a:buNone/>
            </a:pPr>
            <a:r>
              <a:rPr lang="en" sz="7745"/>
              <a:t>	Eg: ABS(-12)=12</a:t>
            </a:r>
            <a:endParaRPr sz="7745"/>
          </a:p>
          <a:p>
            <a:pPr marL="0" lvl="0" indent="0" algn="l" rtl="0">
              <a:spcBef>
                <a:spcPts val="1200"/>
              </a:spcBef>
              <a:spcAft>
                <a:spcPts val="0"/>
              </a:spcAft>
              <a:buNone/>
            </a:pPr>
            <a:endParaRPr sz="6275" b="1"/>
          </a:p>
          <a:p>
            <a:pPr marL="0" lvl="0" indent="0" algn="l" rtl="0">
              <a:spcBef>
                <a:spcPts val="1200"/>
              </a:spcBef>
              <a:spcAft>
                <a:spcPts val="0"/>
              </a:spcAft>
              <a:buNone/>
            </a:pPr>
            <a:r>
              <a:rPr lang="en" sz="7375" b="1">
                <a:solidFill>
                  <a:schemeClr val="dk1"/>
                </a:solidFill>
              </a:rPr>
              <a:t>2.CEILING</a:t>
            </a:r>
            <a:endParaRPr sz="7375" b="1">
              <a:solidFill>
                <a:schemeClr val="dk1"/>
              </a:solidFill>
            </a:endParaRPr>
          </a:p>
          <a:p>
            <a:pPr marL="0" lvl="0" indent="0" algn="l" rtl="0">
              <a:spcBef>
                <a:spcPts val="1200"/>
              </a:spcBef>
              <a:spcAft>
                <a:spcPts val="0"/>
              </a:spcAft>
              <a:buNone/>
            </a:pPr>
            <a:r>
              <a:rPr lang="en" sz="6731" b="1"/>
              <a:t>	</a:t>
            </a:r>
            <a:r>
              <a:rPr lang="en" sz="6731">
                <a:solidFill>
                  <a:srgbClr val="333333"/>
                </a:solidFill>
              </a:rPr>
              <a:t>Rounds a number to the nearest integer of equal or greater value.</a:t>
            </a:r>
            <a:endParaRPr sz="6731">
              <a:solidFill>
                <a:srgbClr val="333333"/>
              </a:solidFill>
            </a:endParaRPr>
          </a:p>
          <a:p>
            <a:pPr marL="0" lvl="0" indent="0" algn="l" rtl="0">
              <a:spcBef>
                <a:spcPts val="1200"/>
              </a:spcBef>
              <a:spcAft>
                <a:spcPts val="0"/>
              </a:spcAft>
              <a:buNone/>
            </a:pPr>
            <a:r>
              <a:rPr lang="en" sz="6731">
                <a:solidFill>
                  <a:schemeClr val="dk1"/>
                </a:solidFill>
              </a:rPr>
              <a:t>	CEILING(number)</a:t>
            </a:r>
            <a:endParaRPr sz="6731">
              <a:solidFill>
                <a:srgbClr val="188038"/>
              </a:solidFill>
            </a:endParaRPr>
          </a:p>
          <a:p>
            <a:pPr marL="0" lvl="0" indent="0" algn="l" rtl="0">
              <a:spcBef>
                <a:spcPts val="1200"/>
              </a:spcBef>
              <a:spcAft>
                <a:spcPts val="0"/>
              </a:spcAft>
              <a:buNone/>
            </a:pPr>
            <a:r>
              <a:rPr lang="en" sz="6731">
                <a:solidFill>
                  <a:schemeClr val="dk1"/>
                </a:solidFill>
              </a:rPr>
              <a:t>	CEILING(3.1415) = 4</a:t>
            </a:r>
            <a:endParaRPr sz="6731">
              <a:solidFill>
                <a:schemeClr val="dk1"/>
              </a:solidFill>
            </a:endParaRPr>
          </a:p>
          <a:p>
            <a:pPr marL="0" lvl="0" indent="0" algn="l" rtl="0">
              <a:spcBef>
                <a:spcPts val="1200"/>
              </a:spcBef>
              <a:spcAft>
                <a:spcPts val="0"/>
              </a:spcAft>
              <a:buClr>
                <a:schemeClr val="dk1"/>
              </a:buClr>
              <a:buSzPct val="100000"/>
              <a:buFont typeface="Arial"/>
              <a:buNone/>
            </a:pPr>
            <a:endParaRPr sz="1100">
              <a:solidFill>
                <a:srgbClr val="188038"/>
              </a:solidFill>
              <a:latin typeface="Courier New"/>
              <a:ea typeface="Courier New"/>
              <a:cs typeface="Courier New"/>
              <a:sym typeface="Courier New"/>
            </a:endParaRPr>
          </a:p>
          <a:p>
            <a:pPr marL="0" lvl="0" indent="0" algn="l" rtl="0">
              <a:spcBef>
                <a:spcPts val="0"/>
              </a:spcBef>
              <a:spcAft>
                <a:spcPts val="1200"/>
              </a:spcAft>
              <a:buNone/>
            </a:pPr>
            <a:endParaRPr sz="1200">
              <a:solidFill>
                <a:srgbClr val="333333"/>
              </a:solidFill>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chemeClr val="dk1"/>
                </a:solidFill>
              </a:rPr>
              <a:t>3. DIV</a:t>
            </a:r>
            <a:endParaRPr sz="2100" b="1" dirty="0">
              <a:solidFill>
                <a:schemeClr val="dk1"/>
              </a:solidFill>
            </a:endParaRPr>
          </a:p>
          <a:p>
            <a:pPr marL="0" lvl="0" indent="457200" algn="l" rtl="0">
              <a:spcBef>
                <a:spcPts val="1200"/>
              </a:spcBef>
              <a:spcAft>
                <a:spcPts val="0"/>
              </a:spcAft>
              <a:buNone/>
            </a:pPr>
            <a:r>
              <a:rPr lang="en" sz="1500" dirty="0">
                <a:solidFill>
                  <a:srgbClr val="333333"/>
                </a:solidFill>
                <a:latin typeface="Merriweather"/>
                <a:ea typeface="Merriweather"/>
                <a:cs typeface="Merriweather"/>
                <a:sym typeface="Merriweather"/>
              </a:rPr>
              <a:t>Returns the integer part of a division operation, in which integer 1 is divided by integer 2.</a:t>
            </a:r>
            <a:endParaRPr sz="1500"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1500" dirty="0">
                <a:solidFill>
                  <a:srgbClr val="333333"/>
                </a:solidFill>
                <a:latin typeface="Merriweather"/>
                <a:ea typeface="Merriweather"/>
                <a:cs typeface="Merriweather"/>
                <a:sym typeface="Merriweather"/>
              </a:rPr>
              <a:t>DIV(integer 1, integer 2)</a:t>
            </a:r>
            <a:endParaRPr sz="1500"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1500" dirty="0">
                <a:solidFill>
                  <a:srgbClr val="333333"/>
                </a:solidFill>
                <a:latin typeface="Merriweather"/>
                <a:ea typeface="Merriweather"/>
                <a:cs typeface="Merriweather"/>
                <a:sym typeface="Merriweather"/>
              </a:rPr>
              <a:t>DIV(13,6)=2</a:t>
            </a:r>
            <a:endParaRPr sz="15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2100" b="1" dirty="0">
                <a:solidFill>
                  <a:srgbClr val="333333"/>
                </a:solidFill>
              </a:rPr>
              <a:t>4. FLOOR</a:t>
            </a:r>
            <a:endParaRPr sz="2100" b="1" dirty="0">
              <a:solidFill>
                <a:srgbClr val="333333"/>
              </a:solidFill>
            </a:endParaRPr>
          </a:p>
          <a:p>
            <a:pPr marL="0" lvl="0" indent="457200" algn="l" rtl="0">
              <a:spcBef>
                <a:spcPts val="1200"/>
              </a:spcBef>
              <a:spcAft>
                <a:spcPts val="0"/>
              </a:spcAft>
              <a:buNone/>
            </a:pPr>
            <a:r>
              <a:rPr lang="en" sz="1500" dirty="0">
                <a:solidFill>
                  <a:srgbClr val="333333"/>
                </a:solidFill>
                <a:latin typeface="Merriweather"/>
                <a:ea typeface="Merriweather"/>
                <a:cs typeface="Merriweather"/>
                <a:sym typeface="Merriweather"/>
              </a:rPr>
              <a:t>Rounds a number to the nearest integer of equal or lesser value.</a:t>
            </a:r>
            <a:endParaRPr sz="15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dirty="0">
                <a:solidFill>
                  <a:srgbClr val="333333"/>
                </a:solidFill>
                <a:latin typeface="Merriweather"/>
                <a:ea typeface="Merriweather"/>
                <a:cs typeface="Merriweather"/>
                <a:sym typeface="Merriweather"/>
              </a:rPr>
              <a:t>	FLOOR(number)</a:t>
            </a:r>
            <a:endParaRPr sz="1500"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r>
              <a:rPr lang="en" sz="1500" dirty="0">
                <a:solidFill>
                  <a:srgbClr val="333333"/>
                </a:solidFill>
                <a:latin typeface="Merriweather"/>
                <a:ea typeface="Merriweather"/>
                <a:cs typeface="Merriweather"/>
                <a:sym typeface="Merriweather"/>
              </a:rPr>
              <a:t>	FLOOR(4.53)=4</a:t>
            </a:r>
            <a:endParaRPr sz="1500" dirty="0">
              <a:solidFill>
                <a:srgbClr val="333333"/>
              </a:solidFill>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972"/>
              <a:t>5.MAX</a:t>
            </a:r>
            <a:endParaRPr sz="2972"/>
          </a:p>
          <a:p>
            <a:pPr marL="0" lvl="0" indent="0" algn="l" rtl="0">
              <a:spcBef>
                <a:spcPts val="1200"/>
              </a:spcBef>
              <a:spcAft>
                <a:spcPts val="0"/>
              </a:spcAft>
              <a:buNone/>
            </a:pPr>
            <a:r>
              <a:rPr lang="en" sz="2972"/>
              <a:t>	</a:t>
            </a:r>
            <a:r>
              <a:rPr lang="en" sz="2372">
                <a:solidFill>
                  <a:srgbClr val="333333"/>
                </a:solidFill>
                <a:latin typeface="Merriweather"/>
                <a:ea typeface="Merriweather"/>
                <a:cs typeface="Merriweather"/>
                <a:sym typeface="Merriweather"/>
              </a:rPr>
              <a:t>Returns the maximum of the two arguments, which must be of the same type.</a:t>
            </a:r>
            <a:endParaRPr sz="2972"/>
          </a:p>
          <a:p>
            <a:pPr marL="0" lvl="0" indent="0" algn="l" rtl="0">
              <a:spcBef>
                <a:spcPts val="1200"/>
              </a:spcBef>
              <a:spcAft>
                <a:spcPts val="0"/>
              </a:spcAft>
              <a:buNone/>
            </a:pPr>
            <a:r>
              <a:rPr lang="en" sz="2972"/>
              <a:t>	</a:t>
            </a:r>
            <a:r>
              <a:rPr lang="en" sz="2372">
                <a:solidFill>
                  <a:srgbClr val="188038"/>
                </a:solidFill>
                <a:latin typeface="Courier New"/>
                <a:ea typeface="Courier New"/>
                <a:cs typeface="Courier New"/>
                <a:sym typeface="Courier New"/>
              </a:rPr>
              <a:t>MAX(number, number)</a:t>
            </a:r>
            <a:endParaRPr sz="2372">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2372">
                <a:solidFill>
                  <a:srgbClr val="188038"/>
                </a:solidFill>
                <a:latin typeface="Courier New"/>
                <a:ea typeface="Courier New"/>
                <a:cs typeface="Courier New"/>
                <a:sym typeface="Courier New"/>
              </a:rPr>
              <a:t>	</a:t>
            </a:r>
            <a:r>
              <a:rPr lang="en" sz="2272">
                <a:solidFill>
                  <a:srgbClr val="333333"/>
                </a:solidFill>
                <a:latin typeface="Courier New"/>
                <a:ea typeface="Courier New"/>
                <a:cs typeface="Courier New"/>
                <a:sym typeface="Courier New"/>
              </a:rPr>
              <a:t>MAX(4,7)</a:t>
            </a:r>
            <a:endParaRPr sz="2272">
              <a:solidFill>
                <a:srgbClr val="333333"/>
              </a:solidFill>
              <a:latin typeface="Courier New"/>
              <a:ea typeface="Courier New"/>
              <a:cs typeface="Courier New"/>
              <a:sym typeface="Courier New"/>
            </a:endParaRPr>
          </a:p>
          <a:p>
            <a:pPr marL="0" lvl="0" indent="457200" algn="l" rtl="0">
              <a:spcBef>
                <a:spcPts val="1200"/>
              </a:spcBef>
              <a:spcAft>
                <a:spcPts val="0"/>
              </a:spcAft>
              <a:buClr>
                <a:schemeClr val="dk1"/>
              </a:buClr>
              <a:buSzPct val="48406"/>
              <a:buFont typeface="Arial"/>
              <a:buNone/>
            </a:pPr>
            <a:r>
              <a:rPr lang="en" sz="2272">
                <a:solidFill>
                  <a:srgbClr val="333333"/>
                </a:solidFill>
                <a:latin typeface="Courier New"/>
                <a:ea typeface="Courier New"/>
                <a:cs typeface="Courier New"/>
                <a:sym typeface="Courier New"/>
              </a:rPr>
              <a:t>MAX(Sales,Profit)</a:t>
            </a:r>
            <a:endParaRPr sz="2272">
              <a:solidFill>
                <a:srgbClr val="333333"/>
              </a:solidFill>
              <a:latin typeface="Courier New"/>
              <a:ea typeface="Courier New"/>
              <a:cs typeface="Courier New"/>
              <a:sym typeface="Courier New"/>
            </a:endParaRPr>
          </a:p>
          <a:p>
            <a:pPr marL="0" lvl="0" indent="457200" algn="l" rtl="0">
              <a:spcBef>
                <a:spcPts val="1200"/>
              </a:spcBef>
              <a:spcAft>
                <a:spcPts val="0"/>
              </a:spcAft>
              <a:buNone/>
            </a:pPr>
            <a:r>
              <a:rPr lang="en" sz="2272">
                <a:solidFill>
                  <a:srgbClr val="333333"/>
                </a:solidFill>
                <a:latin typeface="Courier New"/>
                <a:ea typeface="Courier New"/>
                <a:cs typeface="Courier New"/>
                <a:sym typeface="Courier New"/>
              </a:rPr>
              <a:t>MAX([First Name],[Last Name])</a:t>
            </a:r>
            <a:endParaRPr sz="2372">
              <a:solidFill>
                <a:srgbClr val="188038"/>
              </a:solidFill>
              <a:latin typeface="Courier New"/>
              <a:ea typeface="Courier New"/>
              <a:cs typeface="Courier New"/>
              <a:sym typeface="Courier New"/>
            </a:endParaRPr>
          </a:p>
          <a:p>
            <a:pPr marL="0" lvl="0" indent="0" algn="l" rtl="0">
              <a:spcBef>
                <a:spcPts val="12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6.MIN</a:t>
            </a:r>
            <a:endParaRPr sz="2400" dirty="0"/>
          </a:p>
          <a:p>
            <a:pPr marL="0" lvl="0" indent="0" algn="l" rtl="0">
              <a:spcBef>
                <a:spcPts val="1200"/>
              </a:spcBef>
              <a:spcAft>
                <a:spcPts val="0"/>
              </a:spcAft>
              <a:buNone/>
            </a:pPr>
            <a:r>
              <a:rPr lang="en" sz="2400" dirty="0"/>
              <a:t>	</a:t>
            </a:r>
            <a:r>
              <a:rPr lang="en" dirty="0">
                <a:solidFill>
                  <a:srgbClr val="333333"/>
                </a:solidFill>
                <a:latin typeface="Merriweather"/>
                <a:ea typeface="Merriweather"/>
                <a:cs typeface="Merriweather"/>
                <a:sym typeface="Merriweather"/>
              </a:rPr>
              <a:t>Returns the minimum of the two arguments, which must be of the same type</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a:t>
            </a:r>
            <a:r>
              <a:rPr lang="en" dirty="0">
                <a:solidFill>
                  <a:srgbClr val="188038"/>
                </a:solidFill>
                <a:latin typeface="Courier New"/>
                <a:ea typeface="Courier New"/>
                <a:cs typeface="Courier New"/>
                <a:sym typeface="Courier New"/>
              </a:rPr>
              <a:t>MIN(number, number)</a:t>
            </a:r>
            <a:endParaRPr dirty="0">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a:t>
            </a:r>
            <a:r>
              <a:rPr lang="en" dirty="0">
                <a:solidFill>
                  <a:srgbClr val="188038"/>
                </a:solidFill>
                <a:latin typeface="Courier New"/>
                <a:ea typeface="Courier New"/>
                <a:cs typeface="Courier New"/>
                <a:sym typeface="Courier New"/>
              </a:rPr>
              <a:t>MIN(number, number)</a:t>
            </a:r>
            <a:endParaRPr dirty="0">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a:t>
            </a:r>
            <a:r>
              <a:rPr lang="en" sz="1700" dirty="0">
                <a:solidFill>
                  <a:srgbClr val="333333"/>
                </a:solidFill>
                <a:latin typeface="Courier New"/>
                <a:ea typeface="Courier New"/>
                <a:cs typeface="Courier New"/>
                <a:sym typeface="Courier New"/>
              </a:rPr>
              <a:t>MIN(4,7)</a:t>
            </a:r>
            <a:endParaRPr sz="1700" dirty="0">
              <a:solidFill>
                <a:srgbClr val="333333"/>
              </a:solidFill>
              <a:latin typeface="Courier New"/>
              <a:ea typeface="Courier New"/>
              <a:cs typeface="Courier New"/>
              <a:sym typeface="Courier New"/>
            </a:endParaRPr>
          </a:p>
          <a:p>
            <a:pPr marL="0" lvl="0" indent="457200" algn="l" rtl="0">
              <a:spcBef>
                <a:spcPts val="1200"/>
              </a:spcBef>
              <a:spcAft>
                <a:spcPts val="0"/>
              </a:spcAft>
              <a:buClr>
                <a:schemeClr val="dk1"/>
              </a:buClr>
              <a:buSzPts val="1100"/>
              <a:buFont typeface="Arial"/>
              <a:buNone/>
            </a:pPr>
            <a:r>
              <a:rPr lang="en" sz="1700" dirty="0">
                <a:solidFill>
                  <a:srgbClr val="333333"/>
                </a:solidFill>
                <a:latin typeface="Courier New"/>
                <a:ea typeface="Courier New"/>
                <a:cs typeface="Courier New"/>
                <a:sym typeface="Courier New"/>
              </a:rPr>
              <a:t>MIN(Sales,Profit)</a:t>
            </a:r>
            <a:endParaRPr sz="1700" dirty="0">
              <a:solidFill>
                <a:srgbClr val="333333"/>
              </a:solidFill>
              <a:latin typeface="Courier New"/>
              <a:ea typeface="Courier New"/>
              <a:cs typeface="Courier New"/>
              <a:sym typeface="Courier New"/>
            </a:endParaRPr>
          </a:p>
          <a:p>
            <a:pPr marL="0" lvl="0" indent="457200" algn="l" rtl="0">
              <a:spcBef>
                <a:spcPts val="1200"/>
              </a:spcBef>
              <a:spcAft>
                <a:spcPts val="1200"/>
              </a:spcAft>
              <a:buNone/>
            </a:pPr>
            <a:r>
              <a:rPr lang="en" sz="1700" dirty="0">
                <a:solidFill>
                  <a:srgbClr val="333333"/>
                </a:solidFill>
                <a:latin typeface="Courier New"/>
                <a:ea typeface="Courier New"/>
                <a:cs typeface="Courier New"/>
                <a:sym typeface="Courier New"/>
              </a:rPr>
              <a:t>MIN([First Name],[Last Name])</a:t>
            </a:r>
            <a:endParaRPr dirty="0">
              <a:solidFill>
                <a:srgbClr val="333333"/>
              </a:solidFill>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7"/>
          <p:cNvSpPr txBox="1">
            <a:spLocks noGrp="1"/>
          </p:cNvSpPr>
          <p:nvPr>
            <p:ph type="body" idx="1"/>
          </p:nvPr>
        </p:nvSpPr>
        <p:spPr>
          <a:xfrm>
            <a:off x="623400" y="713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7.POWER</a:t>
            </a:r>
            <a:endParaRPr sz="2500" dirty="0"/>
          </a:p>
          <a:p>
            <a:pPr marL="0" lvl="0" indent="0" algn="l" rtl="0">
              <a:spcBef>
                <a:spcPts val="1200"/>
              </a:spcBef>
              <a:spcAft>
                <a:spcPts val="0"/>
              </a:spcAft>
              <a:buNone/>
            </a:pPr>
            <a:r>
              <a:rPr lang="en" sz="2500" dirty="0"/>
              <a:t>	</a:t>
            </a:r>
            <a:r>
              <a:rPr lang="en" sz="1900" dirty="0">
                <a:solidFill>
                  <a:srgbClr val="333333"/>
                </a:solidFill>
                <a:latin typeface="Merriweather"/>
                <a:ea typeface="Merriweather"/>
                <a:cs typeface="Merriweather"/>
                <a:sym typeface="Merriweather"/>
              </a:rPr>
              <a:t>Raises the number to the specified power.</a:t>
            </a:r>
            <a:endParaRPr sz="2500" dirty="0"/>
          </a:p>
          <a:p>
            <a:pPr marL="0" lvl="0" indent="457200" algn="l" rtl="0">
              <a:spcBef>
                <a:spcPts val="1200"/>
              </a:spcBef>
              <a:spcAft>
                <a:spcPts val="0"/>
              </a:spcAft>
              <a:buNone/>
            </a:pPr>
            <a:r>
              <a:rPr lang="en" sz="1900" dirty="0">
                <a:solidFill>
                  <a:schemeClr val="dk1"/>
                </a:solidFill>
                <a:latin typeface="Courier New"/>
                <a:ea typeface="Courier New"/>
                <a:cs typeface="Courier New"/>
                <a:sym typeface="Courier New"/>
              </a:rPr>
              <a:t>POWER(number, power)</a:t>
            </a:r>
            <a:endParaRPr sz="1900" dirty="0">
              <a:solidFill>
                <a:schemeClr val="dk1"/>
              </a:solidFill>
              <a:latin typeface="Courier New"/>
              <a:ea typeface="Courier New"/>
              <a:cs typeface="Courier New"/>
              <a:sym typeface="Courier New"/>
            </a:endParaRPr>
          </a:p>
          <a:p>
            <a:pPr marL="0" lvl="0" indent="457200" algn="l" rtl="0">
              <a:spcBef>
                <a:spcPts val="1200"/>
              </a:spcBef>
              <a:spcAft>
                <a:spcPts val="0"/>
              </a:spcAft>
              <a:buNone/>
            </a:pPr>
            <a:r>
              <a:rPr lang="en" sz="1750" dirty="0">
                <a:solidFill>
                  <a:schemeClr val="dk1"/>
                </a:solidFill>
                <a:latin typeface="Courier New"/>
                <a:ea typeface="Courier New"/>
                <a:cs typeface="Courier New"/>
                <a:sym typeface="Courier New"/>
              </a:rPr>
              <a:t>POWER(5,2)  = 25</a:t>
            </a:r>
            <a:endParaRPr sz="175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750" dirty="0">
                <a:solidFill>
                  <a:schemeClr val="dk1"/>
                </a:solidFill>
                <a:latin typeface="Courier New"/>
                <a:ea typeface="Courier New"/>
                <a:cs typeface="Courier New"/>
                <a:sym typeface="Courier New"/>
              </a:rPr>
              <a:t>8.SQUARE</a:t>
            </a:r>
            <a:endParaRPr sz="1750" dirty="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750" dirty="0">
                <a:solidFill>
                  <a:schemeClr val="dk1"/>
                </a:solidFill>
                <a:latin typeface="Courier New"/>
                <a:ea typeface="Courier New"/>
                <a:cs typeface="Courier New"/>
                <a:sym typeface="Courier New"/>
              </a:rPr>
              <a:t>	</a:t>
            </a:r>
            <a:r>
              <a:rPr lang="en" sz="1900" dirty="0">
                <a:solidFill>
                  <a:srgbClr val="333333"/>
                </a:solidFill>
                <a:latin typeface="Merriweather"/>
                <a:ea typeface="Merriweather"/>
                <a:cs typeface="Merriweather"/>
                <a:sym typeface="Merriweather"/>
              </a:rPr>
              <a:t>Returns the </a:t>
            </a:r>
            <a:r>
              <a:rPr lang="en" sz="1900">
                <a:solidFill>
                  <a:srgbClr val="333333"/>
                </a:solidFill>
                <a:latin typeface="Merriweather"/>
                <a:ea typeface="Merriweather"/>
                <a:cs typeface="Merriweather"/>
                <a:sym typeface="Merriweather"/>
              </a:rPr>
              <a:t>square of </a:t>
            </a:r>
            <a:r>
              <a:rPr lang="en" sz="1900" dirty="0">
                <a:solidFill>
                  <a:srgbClr val="333333"/>
                </a:solidFill>
                <a:latin typeface="Merriweather"/>
                <a:ea typeface="Merriweather"/>
                <a:cs typeface="Merriweather"/>
                <a:sym typeface="Merriweather"/>
              </a:rPr>
              <a:t>a number.</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SQUARE(number)</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r>
              <a:rPr lang="en" sz="1900" dirty="0">
                <a:solidFill>
                  <a:srgbClr val="333333"/>
                </a:solidFill>
                <a:latin typeface="Merriweather"/>
                <a:ea typeface="Merriweather"/>
                <a:cs typeface="Merriweather"/>
                <a:sym typeface="Merriweather"/>
              </a:rPr>
              <a:t>	SQUARE(5)=25</a:t>
            </a:r>
            <a:endParaRPr sz="1900" dirty="0">
              <a:solidFill>
                <a:srgbClr val="333333"/>
              </a:solidFill>
              <a:latin typeface="Merriweather"/>
              <a:ea typeface="Merriweather"/>
              <a:cs typeface="Merriweather"/>
              <a:sym typeface="Merriweathe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8"/>
          <p:cNvSpPr txBox="1">
            <a:spLocks noGrp="1"/>
          </p:cNvSpPr>
          <p:nvPr>
            <p:ph type="body" idx="1"/>
          </p:nvPr>
        </p:nvSpPr>
        <p:spPr>
          <a:xfrm>
            <a:off x="311700" y="69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rPr>
              <a:t>8.SQRT</a:t>
            </a:r>
            <a:endParaRPr sz="2500">
              <a:solidFill>
                <a:schemeClr val="dk1"/>
              </a:solidFill>
            </a:endParaRPr>
          </a:p>
          <a:p>
            <a:pPr marL="0" lvl="0" indent="0" algn="l" rtl="0">
              <a:spcBef>
                <a:spcPts val="1200"/>
              </a:spcBef>
              <a:spcAft>
                <a:spcPts val="0"/>
              </a:spcAft>
              <a:buNone/>
            </a:pPr>
            <a:r>
              <a:rPr lang="en" sz="2500">
                <a:solidFill>
                  <a:schemeClr val="dk1"/>
                </a:solidFill>
              </a:rPr>
              <a:t>	</a:t>
            </a:r>
            <a:r>
              <a:rPr lang="en" sz="1900">
                <a:solidFill>
                  <a:schemeClr val="dk1"/>
                </a:solidFill>
              </a:rPr>
              <a:t>Returns the square root of a number.</a:t>
            </a:r>
            <a:endParaRPr sz="1900">
              <a:solidFill>
                <a:schemeClr val="dk1"/>
              </a:solidFill>
            </a:endParaRPr>
          </a:p>
          <a:p>
            <a:pPr marL="0" lvl="0" indent="457200" algn="l" rtl="0">
              <a:spcBef>
                <a:spcPts val="1200"/>
              </a:spcBef>
              <a:spcAft>
                <a:spcPts val="0"/>
              </a:spcAft>
              <a:buNone/>
            </a:pPr>
            <a:r>
              <a:rPr lang="en">
                <a:solidFill>
                  <a:schemeClr val="dk1"/>
                </a:solidFill>
              </a:rPr>
              <a:t>SQRT(number)</a:t>
            </a:r>
            <a:endParaRPr>
              <a:solidFill>
                <a:schemeClr val="dk1"/>
              </a:solidFill>
            </a:endParaRPr>
          </a:p>
          <a:p>
            <a:pPr marL="0" lvl="0" indent="0" algn="l" rtl="0">
              <a:spcBef>
                <a:spcPts val="1200"/>
              </a:spcBef>
              <a:spcAft>
                <a:spcPts val="0"/>
              </a:spcAft>
              <a:buNone/>
            </a:pPr>
            <a:r>
              <a:rPr lang="en">
                <a:solidFill>
                  <a:schemeClr val="dk1"/>
                </a:solidFill>
              </a:rPr>
              <a:t>	SQRT(36)=6</a:t>
            </a:r>
            <a:endParaRPr>
              <a:solidFill>
                <a:schemeClr val="dk1"/>
              </a:solidFill>
            </a:endParaRPr>
          </a:p>
          <a:p>
            <a:pPr marL="0" lvl="0" indent="0" algn="l" rtl="0">
              <a:spcBef>
                <a:spcPts val="1200"/>
              </a:spcBef>
              <a:spcAft>
                <a:spcPts val="0"/>
              </a:spcAft>
              <a:buNone/>
            </a:pPr>
            <a:r>
              <a:rPr lang="en" sz="2500">
                <a:solidFill>
                  <a:schemeClr val="dk1"/>
                </a:solidFill>
              </a:rPr>
              <a:t>9.ZN</a:t>
            </a:r>
            <a:endParaRPr sz="2500">
              <a:solidFill>
                <a:schemeClr val="dk1"/>
              </a:solidFill>
            </a:endParaRPr>
          </a:p>
          <a:p>
            <a:pPr marL="0" lvl="0" indent="0" algn="l" rtl="0">
              <a:spcBef>
                <a:spcPts val="1200"/>
              </a:spcBef>
              <a:spcAft>
                <a:spcPts val="0"/>
              </a:spcAft>
              <a:buNone/>
            </a:pPr>
            <a:r>
              <a:rPr lang="en" sz="2500">
                <a:solidFill>
                  <a:schemeClr val="dk1"/>
                </a:solidFill>
              </a:rPr>
              <a:t>	</a:t>
            </a:r>
            <a:r>
              <a:rPr lang="en" sz="1900">
                <a:solidFill>
                  <a:schemeClr val="dk1"/>
                </a:solidFill>
              </a:rPr>
              <a:t>Returns the expression if it is not null, otherwise returns zero. Use this function to use zero values instead of null values.</a:t>
            </a:r>
            <a:endParaRPr sz="1900">
              <a:solidFill>
                <a:schemeClr val="dk1"/>
              </a:solidFill>
            </a:endParaRPr>
          </a:p>
          <a:p>
            <a:pPr marL="0" lvl="0" indent="0" algn="l" rtl="0">
              <a:spcBef>
                <a:spcPts val="1200"/>
              </a:spcBef>
              <a:spcAft>
                <a:spcPts val="1200"/>
              </a:spcAft>
              <a:buNone/>
            </a:pPr>
            <a:r>
              <a:rPr lang="en" sz="1900">
                <a:solidFill>
                  <a:schemeClr val="dk1"/>
                </a:solidFill>
              </a:rPr>
              <a:t>	ZN(expression)</a:t>
            </a:r>
            <a:endParaRPr sz="19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String Functions</a:t>
            </a:r>
            <a:endParaRPr/>
          </a:p>
        </p:txBody>
      </p:sp>
      <p:sp>
        <p:nvSpPr>
          <p:cNvPr id="363" name="Google Shape;363;p5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rPr>
              <a:t>1. ASCII</a:t>
            </a:r>
            <a:endParaRPr sz="2300">
              <a:solidFill>
                <a:schemeClr val="dk1"/>
              </a:solidFill>
            </a:endParaRPr>
          </a:p>
          <a:p>
            <a:pPr marL="0" lvl="0" indent="0" algn="l" rtl="0">
              <a:spcBef>
                <a:spcPts val="1200"/>
              </a:spcBef>
              <a:spcAft>
                <a:spcPts val="0"/>
              </a:spcAft>
              <a:buNone/>
            </a:pPr>
            <a:r>
              <a:rPr lang="en" sz="2300">
                <a:solidFill>
                  <a:schemeClr val="dk1"/>
                </a:solidFill>
              </a:rPr>
              <a:t>	</a:t>
            </a:r>
            <a:r>
              <a:rPr lang="en" sz="1700">
                <a:solidFill>
                  <a:srgbClr val="333333"/>
                </a:solidFill>
                <a:latin typeface="Merriweather"/>
                <a:ea typeface="Merriweather"/>
                <a:cs typeface="Merriweather"/>
                <a:sym typeface="Merriweather"/>
              </a:rPr>
              <a:t>Returns the ASCII code for the first character of </a:t>
            </a:r>
            <a:r>
              <a:rPr lang="en" sz="1600">
                <a:solidFill>
                  <a:srgbClr val="333333"/>
                </a:solidFill>
                <a:latin typeface="Courier New"/>
                <a:ea typeface="Courier New"/>
                <a:cs typeface="Courier New"/>
                <a:sym typeface="Courier New"/>
              </a:rPr>
              <a:t>string</a:t>
            </a:r>
            <a:r>
              <a:rPr lang="en" sz="1700">
                <a:solidFill>
                  <a:srgbClr val="333333"/>
                </a:solidFill>
                <a:latin typeface="Merriweather"/>
                <a:ea typeface="Merriweather"/>
                <a:cs typeface="Merriweather"/>
                <a:sym typeface="Merriweather"/>
              </a:rPr>
              <a:t>.</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700">
                <a:solidFill>
                  <a:srgbClr val="333333"/>
                </a:solidFill>
                <a:latin typeface="Merriweather"/>
                <a:ea typeface="Merriweather"/>
                <a:cs typeface="Merriweather"/>
                <a:sym typeface="Merriweather"/>
              </a:rPr>
              <a:t>	ASCII(sstring)</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700">
                <a:solidFill>
                  <a:srgbClr val="333333"/>
                </a:solidFill>
                <a:latin typeface="Merriweather"/>
                <a:ea typeface="Merriweather"/>
                <a:cs typeface="Merriweather"/>
                <a:sym typeface="Merriweather"/>
              </a:rPr>
              <a:t>	ASCII(‘B’)=66</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2300">
                <a:solidFill>
                  <a:schemeClr val="dk1"/>
                </a:solidFill>
              </a:rPr>
              <a:t>2.CHAR</a:t>
            </a:r>
            <a:endParaRPr sz="2300">
              <a:solidFill>
                <a:schemeClr val="dk1"/>
              </a:solidFill>
            </a:endParaRPr>
          </a:p>
          <a:p>
            <a:pPr marL="0" lvl="0" indent="0" algn="l" rtl="0">
              <a:spcBef>
                <a:spcPts val="1200"/>
              </a:spcBef>
              <a:spcAft>
                <a:spcPts val="0"/>
              </a:spcAft>
              <a:buNone/>
            </a:pPr>
            <a:r>
              <a:rPr lang="en" sz="1700">
                <a:solidFill>
                  <a:srgbClr val="333333"/>
                </a:solidFill>
                <a:latin typeface="Merriweather"/>
                <a:ea typeface="Merriweather"/>
                <a:cs typeface="Merriweather"/>
                <a:sym typeface="Merriweather"/>
              </a:rPr>
              <a:t>	Returns the character encoded by the ASCII code </a:t>
            </a:r>
            <a:r>
              <a:rPr lang="en" sz="1600">
                <a:solidFill>
                  <a:srgbClr val="333333"/>
                </a:solidFill>
                <a:latin typeface="Courier New"/>
                <a:ea typeface="Courier New"/>
                <a:cs typeface="Courier New"/>
                <a:sym typeface="Courier New"/>
              </a:rPr>
              <a:t>number</a:t>
            </a:r>
            <a:r>
              <a:rPr lang="en" sz="1700">
                <a:solidFill>
                  <a:srgbClr val="333333"/>
                </a:solidFill>
                <a:latin typeface="Merriweather"/>
                <a:ea typeface="Merriweather"/>
                <a:cs typeface="Merriweather"/>
                <a:sym typeface="Merriweather"/>
              </a:rPr>
              <a:t>.</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700">
                <a:solidFill>
                  <a:srgbClr val="333333"/>
                </a:solidFill>
                <a:latin typeface="Merriweather"/>
                <a:ea typeface="Merriweather"/>
                <a:cs typeface="Merriweather"/>
                <a:sym typeface="Merriweather"/>
              </a:rPr>
              <a:t>	CHAR(number)</a:t>
            </a:r>
            <a:endParaRPr sz="1700">
              <a:solidFill>
                <a:srgbClr val="333333"/>
              </a:solidFill>
              <a:latin typeface="Merriweather"/>
              <a:ea typeface="Merriweather"/>
              <a:cs typeface="Merriweather"/>
              <a:sym typeface="Merriweather"/>
            </a:endParaRPr>
          </a:p>
          <a:p>
            <a:pPr marL="0" lvl="0" indent="0" algn="l" rtl="0">
              <a:spcBef>
                <a:spcPts val="1200"/>
              </a:spcBef>
              <a:spcAft>
                <a:spcPts val="1200"/>
              </a:spcAft>
              <a:buNone/>
            </a:pPr>
            <a:r>
              <a:rPr lang="en" sz="1700">
                <a:solidFill>
                  <a:srgbClr val="333333"/>
                </a:solidFill>
                <a:latin typeface="Merriweather"/>
                <a:ea typeface="Merriweather"/>
                <a:cs typeface="Merriweather"/>
                <a:sym typeface="Merriweather"/>
              </a:rPr>
              <a:t>	CHAR(65)=’A’</a:t>
            </a:r>
            <a:endParaRPr sz="1700">
              <a:solidFill>
                <a:srgbClr val="333333"/>
              </a:solidFill>
              <a:latin typeface="Merriweather"/>
              <a:ea typeface="Merriweather"/>
              <a:cs typeface="Merriweather"/>
              <a:sym typeface="Merriweath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0"/>
          <p:cNvSpPr txBox="1">
            <a:spLocks noGrp="1"/>
          </p:cNvSpPr>
          <p:nvPr>
            <p:ph type="body" idx="1"/>
          </p:nvPr>
        </p:nvSpPr>
        <p:spPr>
          <a:xfrm>
            <a:off x="311700" y="532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3. CONTAINS</a:t>
            </a:r>
            <a:endParaRPr sz="2400" dirty="0"/>
          </a:p>
          <a:p>
            <a:pPr marL="0" lvl="0" indent="0" algn="l" rtl="0">
              <a:spcBef>
                <a:spcPts val="1200"/>
              </a:spcBef>
              <a:spcAft>
                <a:spcPts val="0"/>
              </a:spcAft>
              <a:buNone/>
            </a:pPr>
            <a:r>
              <a:rPr lang="en" sz="2400" dirty="0"/>
              <a:t>	</a:t>
            </a:r>
            <a:r>
              <a:rPr lang="en" dirty="0">
                <a:solidFill>
                  <a:srgbClr val="333333"/>
                </a:solidFill>
                <a:latin typeface="Merriweather"/>
                <a:ea typeface="Merriweather"/>
                <a:cs typeface="Merriweather"/>
                <a:sym typeface="Merriweather"/>
              </a:rPr>
              <a:t>Returns true if the given string contains the specified substring.</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CONTAINS(string,substring)</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700" dirty="0">
                <a:solidFill>
                  <a:srgbClr val="333333"/>
                </a:solidFill>
              </a:rPr>
              <a:t>	CONTAINS(“Calculation”, “alcu”) = true</a:t>
            </a:r>
            <a:endParaRPr sz="1700" dirty="0">
              <a:solidFill>
                <a:srgbClr val="333333"/>
              </a:solidFill>
            </a:endParaRPr>
          </a:p>
          <a:p>
            <a:pPr marL="0" lvl="0" indent="0" algn="l" rtl="0">
              <a:spcBef>
                <a:spcPts val="1200"/>
              </a:spcBef>
              <a:spcAft>
                <a:spcPts val="0"/>
              </a:spcAft>
              <a:buNone/>
            </a:pPr>
            <a:r>
              <a:rPr lang="en" sz="1700" dirty="0">
                <a:solidFill>
                  <a:srgbClr val="333333"/>
                </a:solidFill>
              </a:rPr>
              <a:t>4</a:t>
            </a:r>
            <a:r>
              <a:rPr lang="en" sz="1900" dirty="0">
                <a:solidFill>
                  <a:srgbClr val="333333"/>
                </a:solidFill>
              </a:rPr>
              <a:t>.ENDSWITH</a:t>
            </a:r>
            <a:endParaRPr sz="1900" dirty="0">
              <a:solidFill>
                <a:srgbClr val="333333"/>
              </a:solidFill>
            </a:endParaRPr>
          </a:p>
          <a:p>
            <a:pPr marL="0" lvl="0" indent="0" algn="l" rtl="0">
              <a:spcBef>
                <a:spcPts val="1200"/>
              </a:spcBef>
              <a:spcAft>
                <a:spcPts val="0"/>
              </a:spcAft>
              <a:buNone/>
            </a:pPr>
            <a:r>
              <a:rPr lang="en" sz="1700" dirty="0">
                <a:solidFill>
                  <a:srgbClr val="333333"/>
                </a:solidFill>
              </a:rPr>
              <a:t>	</a:t>
            </a:r>
            <a:r>
              <a:rPr lang="en" dirty="0">
                <a:solidFill>
                  <a:srgbClr val="333333"/>
                </a:solidFill>
                <a:latin typeface="Merriweather"/>
                <a:ea typeface="Merriweather"/>
                <a:cs typeface="Merriweather"/>
                <a:sym typeface="Merriweather"/>
              </a:rPr>
              <a:t>Returns true if the given string ends with the specified substring. Trailing white spaces are ignored.</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ENDSWITH(string,substring)</a:t>
            </a:r>
            <a:endParaRPr dirty="0">
              <a:solidFill>
                <a:srgbClr val="333333"/>
              </a:solidFill>
              <a:latin typeface="Merriweather"/>
              <a:ea typeface="Merriweather"/>
              <a:cs typeface="Merriweather"/>
              <a:sym typeface="Merriweather"/>
            </a:endParaRPr>
          </a:p>
          <a:p>
            <a:pPr marL="0" lvl="0" indent="457200" algn="l" rtl="0">
              <a:spcBef>
                <a:spcPts val="1200"/>
              </a:spcBef>
              <a:spcAft>
                <a:spcPts val="1200"/>
              </a:spcAft>
              <a:buNone/>
            </a:pPr>
            <a:r>
              <a:rPr lang="en" dirty="0">
                <a:solidFill>
                  <a:srgbClr val="333333"/>
                </a:solidFill>
                <a:latin typeface="Merriweather"/>
                <a:ea typeface="Merriweather"/>
                <a:cs typeface="Merriweather"/>
                <a:sym typeface="Merriweather"/>
              </a:rPr>
              <a:t>ENDSWITH(“Tableau”,”aeu”)=False</a:t>
            </a:r>
            <a:endParaRPr dirty="0">
              <a:solidFill>
                <a:srgbClr val="333333"/>
              </a:solidFill>
              <a:latin typeface="Merriweather"/>
              <a:ea typeface="Merriweather"/>
              <a:cs typeface="Merriweather"/>
              <a:sym typeface="Merriweathe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body" idx="1"/>
          </p:nvPr>
        </p:nvSpPr>
        <p:spPr>
          <a:xfrm>
            <a:off x="395350" y="316125"/>
            <a:ext cx="8520600" cy="4411992"/>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571" dirty="0"/>
              <a:t>5.FIND</a:t>
            </a:r>
            <a:endParaRPr sz="7571" dirty="0"/>
          </a:p>
          <a:p>
            <a:pPr marL="0" lvl="0" indent="0" algn="l" rtl="0">
              <a:spcBef>
                <a:spcPts val="1200"/>
              </a:spcBef>
              <a:spcAft>
                <a:spcPts val="0"/>
              </a:spcAft>
              <a:buNone/>
            </a:pPr>
            <a:r>
              <a:rPr lang="en" sz="7571" dirty="0"/>
              <a:t>	</a:t>
            </a:r>
            <a:r>
              <a:rPr lang="en" sz="6971" dirty="0">
                <a:solidFill>
                  <a:srgbClr val="333333"/>
                </a:solidFill>
                <a:latin typeface="Merriweather"/>
                <a:ea typeface="Merriweather"/>
                <a:cs typeface="Merriweather"/>
                <a:sym typeface="Merriweather"/>
              </a:rPr>
              <a:t>Returns the index position of </a:t>
            </a:r>
            <a:r>
              <a:rPr lang="en" sz="6871" dirty="0">
                <a:solidFill>
                  <a:srgbClr val="333333"/>
                </a:solidFill>
                <a:latin typeface="Courier New"/>
                <a:ea typeface="Courier New"/>
                <a:cs typeface="Courier New"/>
                <a:sym typeface="Courier New"/>
              </a:rPr>
              <a:t>substring</a:t>
            </a:r>
            <a:r>
              <a:rPr lang="en" sz="6971" dirty="0">
                <a:solidFill>
                  <a:srgbClr val="333333"/>
                </a:solidFill>
                <a:latin typeface="Merriweather"/>
                <a:ea typeface="Merriweather"/>
                <a:cs typeface="Merriweather"/>
                <a:sym typeface="Merriweather"/>
              </a:rPr>
              <a:t> in </a:t>
            </a:r>
            <a:r>
              <a:rPr lang="en" sz="6871" dirty="0">
                <a:solidFill>
                  <a:srgbClr val="333333"/>
                </a:solidFill>
                <a:latin typeface="Courier New"/>
                <a:ea typeface="Courier New"/>
                <a:cs typeface="Courier New"/>
                <a:sym typeface="Courier New"/>
              </a:rPr>
              <a:t>string</a:t>
            </a:r>
            <a:r>
              <a:rPr lang="en" sz="6971" dirty="0">
                <a:solidFill>
                  <a:srgbClr val="333333"/>
                </a:solidFill>
                <a:latin typeface="Merriweather"/>
                <a:ea typeface="Merriweather"/>
                <a:cs typeface="Merriweather"/>
                <a:sym typeface="Merriweather"/>
              </a:rPr>
              <a:t>, or 0 if the </a:t>
            </a:r>
            <a:r>
              <a:rPr lang="en" sz="6871" dirty="0">
                <a:solidFill>
                  <a:srgbClr val="333333"/>
                </a:solidFill>
                <a:latin typeface="Courier New"/>
                <a:ea typeface="Courier New"/>
                <a:cs typeface="Courier New"/>
                <a:sym typeface="Courier New"/>
              </a:rPr>
              <a:t>substring</a:t>
            </a:r>
            <a:r>
              <a:rPr lang="en" sz="6971" dirty="0">
                <a:solidFill>
                  <a:srgbClr val="333333"/>
                </a:solidFill>
                <a:latin typeface="Merriweather"/>
                <a:ea typeface="Merriweather"/>
                <a:cs typeface="Merriweather"/>
                <a:sym typeface="Merriweather"/>
              </a:rPr>
              <a:t> isn't found. If the optional argument </a:t>
            </a:r>
            <a:r>
              <a:rPr lang="en" sz="6871" dirty="0">
                <a:solidFill>
                  <a:srgbClr val="333333"/>
                </a:solidFill>
                <a:latin typeface="Courier New"/>
                <a:ea typeface="Courier New"/>
                <a:cs typeface="Courier New"/>
                <a:sym typeface="Courier New"/>
              </a:rPr>
              <a:t>start</a:t>
            </a:r>
            <a:r>
              <a:rPr lang="en" sz="6971" dirty="0">
                <a:solidFill>
                  <a:srgbClr val="333333"/>
                </a:solidFill>
                <a:latin typeface="Merriweather"/>
                <a:ea typeface="Merriweather"/>
                <a:cs typeface="Merriweather"/>
                <a:sym typeface="Merriweather"/>
              </a:rPr>
              <a:t> is added, the function ignores any instances of </a:t>
            </a:r>
            <a:r>
              <a:rPr lang="en" sz="6871" dirty="0">
                <a:solidFill>
                  <a:srgbClr val="333333"/>
                </a:solidFill>
                <a:latin typeface="Courier New"/>
                <a:ea typeface="Courier New"/>
                <a:cs typeface="Courier New"/>
                <a:sym typeface="Courier New"/>
              </a:rPr>
              <a:t>substring</a:t>
            </a:r>
            <a:r>
              <a:rPr lang="en" sz="6971" dirty="0">
                <a:solidFill>
                  <a:srgbClr val="333333"/>
                </a:solidFill>
                <a:latin typeface="Merriweather"/>
                <a:ea typeface="Merriweather"/>
                <a:cs typeface="Merriweather"/>
                <a:sym typeface="Merriweather"/>
              </a:rPr>
              <a:t> that appear before the index position </a:t>
            </a:r>
            <a:r>
              <a:rPr lang="en" sz="6871" dirty="0">
                <a:solidFill>
                  <a:srgbClr val="333333"/>
                </a:solidFill>
                <a:latin typeface="Courier New"/>
                <a:ea typeface="Courier New"/>
                <a:cs typeface="Courier New"/>
                <a:sym typeface="Courier New"/>
              </a:rPr>
              <a:t>start</a:t>
            </a:r>
            <a:r>
              <a:rPr lang="en" sz="6971" dirty="0">
                <a:solidFill>
                  <a:srgbClr val="333333"/>
                </a:solidFill>
                <a:latin typeface="Merriweather"/>
                <a:ea typeface="Merriweather"/>
                <a:cs typeface="Merriweather"/>
                <a:sym typeface="Merriweather"/>
              </a:rPr>
              <a:t>. The first character in the string is position 1.</a:t>
            </a:r>
            <a:endParaRPr sz="6971"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6971" dirty="0">
                <a:solidFill>
                  <a:srgbClr val="333333"/>
                </a:solidFill>
                <a:latin typeface="Merriweather"/>
                <a:ea typeface="Merriweather"/>
                <a:cs typeface="Merriweather"/>
                <a:sym typeface="Merriweather"/>
              </a:rPr>
              <a:t>	FIND(string,substring,[start])</a:t>
            </a:r>
            <a:endParaRPr sz="6971"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6971" dirty="0">
                <a:solidFill>
                  <a:srgbClr val="333333"/>
                </a:solidFill>
                <a:latin typeface="Merriweather"/>
                <a:ea typeface="Merriweather"/>
                <a:cs typeface="Merriweather"/>
                <a:sym typeface="Merriweather"/>
              </a:rPr>
              <a:t>	FIND (“calculation”,”a”)=2</a:t>
            </a:r>
            <a:endParaRPr sz="6971"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6971" dirty="0">
                <a:solidFill>
                  <a:srgbClr val="333333"/>
                </a:solidFill>
                <a:latin typeface="Merriweather"/>
                <a:ea typeface="Merriweather"/>
                <a:cs typeface="Merriweather"/>
                <a:sym typeface="Merriweather"/>
              </a:rPr>
              <a:t>6.FINDNTH</a:t>
            </a:r>
            <a:endParaRPr sz="6971"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6971" dirty="0">
                <a:solidFill>
                  <a:srgbClr val="333333"/>
                </a:solidFill>
                <a:latin typeface="Merriweather"/>
                <a:ea typeface="Merriweather"/>
                <a:cs typeface="Merriweather"/>
                <a:sym typeface="Merriweather"/>
              </a:rPr>
              <a:t>Returns the position of the nth occurrence of substring within the specified string, where n is defined by the occurrence argument.</a:t>
            </a:r>
            <a:endParaRPr sz="6971"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6971" dirty="0">
                <a:solidFill>
                  <a:srgbClr val="333333"/>
                </a:solidFill>
                <a:latin typeface="Merriweather"/>
                <a:ea typeface="Merriweather"/>
                <a:cs typeface="Merriweather"/>
                <a:sym typeface="Merriweather"/>
              </a:rPr>
              <a:t>FINDNTH(string,substring,occurence)</a:t>
            </a:r>
            <a:endParaRPr sz="6971"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6971" dirty="0">
                <a:solidFill>
                  <a:srgbClr val="333333"/>
                </a:solidFill>
                <a:latin typeface="Merriweather"/>
                <a:ea typeface="Merriweather"/>
                <a:cs typeface="Merriweather"/>
                <a:sym typeface="Merriweather"/>
              </a:rPr>
              <a:t>FINDNTH(“calculation”,”a”,2)=7</a:t>
            </a:r>
            <a:endParaRPr sz="6971" dirty="0">
              <a:solidFill>
                <a:srgbClr val="333333"/>
              </a:solidFill>
              <a:latin typeface="Merriweather"/>
              <a:ea typeface="Merriweather"/>
              <a:cs typeface="Merriweather"/>
              <a:sym typeface="Merriweather"/>
            </a:endParaRPr>
          </a:p>
          <a:p>
            <a:pPr marL="0" lvl="0" indent="0" algn="l" rtl="0">
              <a:spcBef>
                <a:spcPts val="1200"/>
              </a:spcBef>
              <a:spcAft>
                <a:spcPts val="0"/>
              </a:spcAft>
              <a:buClr>
                <a:schemeClr val="dk1"/>
              </a:buClr>
              <a:buSzPct val="100000"/>
              <a:buFont typeface="Arial"/>
              <a:buNone/>
            </a:pPr>
            <a:endParaRPr sz="1100" dirty="0">
              <a:solidFill>
                <a:schemeClr val="dk1"/>
              </a:solidFill>
            </a:endParaRPr>
          </a:p>
          <a:p>
            <a:pPr marL="0" lvl="0" indent="0" algn="l" rtl="0">
              <a:spcBef>
                <a:spcPts val="0"/>
              </a:spcBef>
              <a:spcAft>
                <a:spcPts val="1200"/>
              </a:spcAft>
              <a:buNone/>
            </a:pPr>
            <a:endParaRPr sz="1200" dirty="0">
              <a:solidFill>
                <a:srgbClr val="333333"/>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Clr>
                <a:schemeClr val="dk1"/>
              </a:buClr>
              <a:buSzPts val="1100"/>
              <a:buFont typeface="Arial"/>
              <a:buNone/>
            </a:pPr>
            <a:r>
              <a:rPr lang="en" sz="2000">
                <a:solidFill>
                  <a:srgbClr val="333333"/>
                </a:solidFill>
                <a:latin typeface="Roboto"/>
                <a:ea typeface="Roboto"/>
                <a:cs typeface="Roboto"/>
                <a:sym typeface="Roboto"/>
              </a:rPr>
              <a:t>Data visualization is a graphical representation of quantitative information and data by using visual elements like graphs, charts, and maps.</a:t>
            </a:r>
            <a:endParaRPr sz="2000">
              <a:solidFill>
                <a:srgbClr val="333333"/>
              </a:solidFill>
              <a:latin typeface="Roboto"/>
              <a:ea typeface="Roboto"/>
              <a:cs typeface="Roboto"/>
              <a:sym typeface="Roboto"/>
            </a:endParaRPr>
          </a:p>
          <a:p>
            <a:pPr marL="0" lvl="0" indent="0" algn="just" rtl="0">
              <a:lnSpc>
                <a:spcPct val="100000"/>
              </a:lnSpc>
              <a:spcBef>
                <a:spcPts val="1200"/>
              </a:spcBef>
              <a:spcAft>
                <a:spcPts val="0"/>
              </a:spcAft>
              <a:buClr>
                <a:schemeClr val="dk1"/>
              </a:buClr>
              <a:buSzPts val="1100"/>
              <a:buFont typeface="Arial"/>
              <a:buNone/>
            </a:pPr>
            <a:r>
              <a:rPr lang="en" sz="2000">
                <a:solidFill>
                  <a:srgbClr val="333333"/>
                </a:solidFill>
                <a:latin typeface="Roboto"/>
                <a:ea typeface="Roboto"/>
                <a:cs typeface="Roboto"/>
                <a:sym typeface="Roboto"/>
              </a:rPr>
              <a:t>Data visualization converts large and small data sets into visuals, which is easy to understand and process for humans.</a:t>
            </a:r>
            <a:endParaRPr sz="2000">
              <a:solidFill>
                <a:srgbClr val="333333"/>
              </a:solidFill>
              <a:latin typeface="Roboto"/>
              <a:ea typeface="Roboto"/>
              <a:cs typeface="Roboto"/>
              <a:sym typeface="Roboto"/>
            </a:endParaRPr>
          </a:p>
          <a:p>
            <a:pPr marL="0" lvl="0" indent="0" algn="just" rtl="0">
              <a:lnSpc>
                <a:spcPct val="100000"/>
              </a:lnSpc>
              <a:spcBef>
                <a:spcPts val="1200"/>
              </a:spcBef>
              <a:spcAft>
                <a:spcPts val="0"/>
              </a:spcAft>
              <a:buNone/>
            </a:pPr>
            <a:r>
              <a:rPr lang="en" sz="2000">
                <a:solidFill>
                  <a:srgbClr val="333333"/>
                </a:solidFill>
                <a:latin typeface="Roboto"/>
                <a:ea typeface="Roboto"/>
                <a:cs typeface="Roboto"/>
                <a:sym typeface="Roboto"/>
              </a:rPr>
              <a:t>Data visualization tools provide accessible ways to understand outliers, patterns, and trends in the data.</a:t>
            </a:r>
            <a:endParaRPr sz="2000">
              <a:solidFill>
                <a:srgbClr val="333333"/>
              </a:solidFill>
              <a:latin typeface="Roboto"/>
              <a:ea typeface="Roboto"/>
              <a:cs typeface="Roboto"/>
              <a:sym typeface="Roboto"/>
            </a:endParaRPr>
          </a:p>
          <a:p>
            <a:pPr marL="0" lvl="0" indent="0" algn="just" rtl="0">
              <a:lnSpc>
                <a:spcPct val="100000"/>
              </a:lnSpc>
              <a:spcBef>
                <a:spcPts val="1200"/>
              </a:spcBef>
              <a:spcAft>
                <a:spcPts val="1200"/>
              </a:spcAft>
              <a:buNone/>
            </a:pPr>
            <a:r>
              <a:rPr lang="en" sz="2000">
                <a:solidFill>
                  <a:srgbClr val="333333"/>
                </a:solidFill>
                <a:latin typeface="Roboto"/>
                <a:ea typeface="Roboto"/>
                <a:cs typeface="Roboto"/>
                <a:sym typeface="Roboto"/>
              </a:rPr>
              <a:t>Data visualizations are used to discover unknown facts and trends</a:t>
            </a:r>
            <a:endParaRPr sz="2000">
              <a:solidFill>
                <a:srgbClr val="333333"/>
              </a:solidFill>
              <a:latin typeface="Roboto"/>
              <a:ea typeface="Roboto"/>
              <a:cs typeface="Roboto"/>
              <a:sym typeface="Roboto"/>
            </a:endParaRPr>
          </a:p>
        </p:txBody>
      </p:sp>
      <p:sp>
        <p:nvSpPr>
          <p:cNvPr id="101" name="Google Shape;101;p17"/>
          <p:cNvSpPr/>
          <p:nvPr/>
        </p:nvSpPr>
        <p:spPr>
          <a:xfrm>
            <a:off x="1450925" y="330300"/>
            <a:ext cx="4892700" cy="585600"/>
          </a:xfrm>
          <a:prstGeom prst="roundRect">
            <a:avLst>
              <a:gd name="adj" fmla="val 16667"/>
            </a:avLst>
          </a:prstGeom>
          <a:gradFill>
            <a:gsLst>
              <a:gs pos="0">
                <a:srgbClr val="FDECDB"/>
              </a:gs>
              <a:gs pos="100000">
                <a:srgbClr val="F0A963"/>
              </a:gs>
            </a:gsLst>
            <a:lin ang="13500032" scaled="0"/>
          </a:gra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What is Data Visualization?</a:t>
            </a:r>
            <a:endParaRPr sz="21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body" idx="1"/>
          </p:nvPr>
        </p:nvSpPr>
        <p:spPr>
          <a:xfrm>
            <a:off x="540300" y="55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dirty="0"/>
              <a:t>7.LEFT</a:t>
            </a:r>
            <a:endParaRPr sz="2300" dirty="0"/>
          </a:p>
          <a:p>
            <a:pPr marL="0" lvl="0" indent="0" algn="l" rtl="0">
              <a:spcBef>
                <a:spcPts val="1200"/>
              </a:spcBef>
              <a:spcAft>
                <a:spcPts val="0"/>
              </a:spcAft>
              <a:buNone/>
            </a:pPr>
            <a:r>
              <a:rPr lang="en" sz="2500" dirty="0"/>
              <a:t>	</a:t>
            </a:r>
            <a:r>
              <a:rPr lang="en" sz="1900" dirty="0">
                <a:solidFill>
                  <a:srgbClr val="333333"/>
                </a:solidFill>
                <a:latin typeface="Merriweather"/>
                <a:ea typeface="Merriweather"/>
                <a:cs typeface="Merriweather"/>
                <a:sym typeface="Merriweather"/>
              </a:rPr>
              <a:t>Returns the left-most number of characters in the string.</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LEFT(string,number)</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LEFT(“calculation”,4)=calc</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8.LEN</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Returns the length of the string.</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LEN(string)</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r>
              <a:rPr lang="en" sz="1900" dirty="0">
                <a:solidFill>
                  <a:srgbClr val="333333"/>
                </a:solidFill>
                <a:latin typeface="Merriweather"/>
                <a:ea typeface="Merriweather"/>
                <a:cs typeface="Merriweather"/>
                <a:sym typeface="Merriweather"/>
              </a:rPr>
              <a:t>	LEN(“Tableau”)=7</a:t>
            </a:r>
            <a:endParaRPr sz="1900" dirty="0">
              <a:solidFill>
                <a:srgbClr val="333333"/>
              </a:solidFill>
              <a:latin typeface="Merriweather"/>
              <a:ea typeface="Merriweather"/>
              <a:cs typeface="Merriweather"/>
              <a:sym typeface="Merriweathe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body" idx="1"/>
          </p:nvPr>
        </p:nvSpPr>
        <p:spPr>
          <a:xfrm>
            <a:off x="616500" y="7111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9.LOWER</a:t>
            </a:r>
            <a:endParaRPr sz="2500"/>
          </a:p>
          <a:p>
            <a:pPr marL="0" lvl="0" indent="457200" algn="l" rtl="0">
              <a:spcBef>
                <a:spcPts val="1200"/>
              </a:spcBef>
              <a:spcAft>
                <a:spcPts val="0"/>
              </a:spcAft>
              <a:buNone/>
            </a:pPr>
            <a:r>
              <a:rPr lang="en" sz="1900">
                <a:solidFill>
                  <a:srgbClr val="333333"/>
                </a:solidFill>
                <a:latin typeface="Merriweather"/>
                <a:ea typeface="Merriweather"/>
                <a:cs typeface="Merriweather"/>
                <a:sym typeface="Merriweather"/>
              </a:rPr>
              <a:t>Returns </a:t>
            </a:r>
            <a:r>
              <a:rPr lang="en" sz="1900">
                <a:solidFill>
                  <a:srgbClr val="188038"/>
                </a:solidFill>
                <a:latin typeface="Courier New"/>
                <a:ea typeface="Courier New"/>
                <a:cs typeface="Courier New"/>
                <a:sym typeface="Courier New"/>
              </a:rPr>
              <a:t>string</a:t>
            </a:r>
            <a:r>
              <a:rPr lang="en" sz="1900">
                <a:solidFill>
                  <a:srgbClr val="333333"/>
                </a:solidFill>
                <a:latin typeface="Merriweather"/>
                <a:ea typeface="Merriweather"/>
                <a:cs typeface="Merriweather"/>
                <a:sym typeface="Merriweather"/>
              </a:rPr>
              <a:t>, with all characters lowercase.</a:t>
            </a:r>
            <a:endParaRPr sz="190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1900">
                <a:solidFill>
                  <a:srgbClr val="333333"/>
                </a:solidFill>
                <a:latin typeface="Merriweather"/>
                <a:ea typeface="Merriweather"/>
                <a:cs typeface="Merriweather"/>
                <a:sym typeface="Merriweather"/>
              </a:rPr>
              <a:t>LOWER(string)</a:t>
            </a:r>
            <a:endParaRPr sz="190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1900">
                <a:solidFill>
                  <a:srgbClr val="333333"/>
                </a:solidFill>
                <a:latin typeface="Merriweather"/>
                <a:ea typeface="Merriweather"/>
                <a:cs typeface="Merriweather"/>
                <a:sym typeface="Merriweather"/>
              </a:rPr>
              <a:t>LOWER(“TECHOLAS”)=techolas</a:t>
            </a:r>
            <a:endParaRPr sz="19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a:solidFill>
                  <a:srgbClr val="333333"/>
                </a:solidFill>
                <a:latin typeface="Merriweather"/>
                <a:ea typeface="Merriweather"/>
                <a:cs typeface="Merriweather"/>
                <a:sym typeface="Merriweather"/>
              </a:rPr>
              <a:t>10.LTRIM</a:t>
            </a:r>
            <a:endParaRPr sz="19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a:solidFill>
                  <a:srgbClr val="333333"/>
                </a:solidFill>
                <a:latin typeface="Merriweather"/>
                <a:ea typeface="Merriweather"/>
                <a:cs typeface="Merriweather"/>
                <a:sym typeface="Merriweather"/>
              </a:rPr>
              <a:t>	Returns the string with any leading spaces removed.</a:t>
            </a:r>
            <a:endParaRPr sz="19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chemeClr val="dk1"/>
                </a:solidFill>
              </a:rPr>
              <a:t>	LTRIM(string)</a:t>
            </a:r>
            <a:endParaRPr>
              <a:solidFill>
                <a:schemeClr val="dk1"/>
              </a:solidFill>
            </a:endParaRPr>
          </a:p>
          <a:p>
            <a:pPr marL="0" lvl="0" indent="0" algn="l" rtl="0">
              <a:spcBef>
                <a:spcPts val="1200"/>
              </a:spcBef>
              <a:spcAft>
                <a:spcPts val="1200"/>
              </a:spcAft>
              <a:buNone/>
            </a:pPr>
            <a:r>
              <a:rPr lang="en">
                <a:solidFill>
                  <a:schemeClr val="dk1"/>
                </a:solidFill>
              </a:rPr>
              <a:t>	LTRIM(“    machine“)=”machine”</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body" idx="1"/>
          </p:nvPr>
        </p:nvSpPr>
        <p:spPr>
          <a:xfrm>
            <a:off x="387900" y="344500"/>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2400"/>
              <a:t>11.MAX</a:t>
            </a:r>
            <a:endParaRPr sz="2400"/>
          </a:p>
          <a:p>
            <a:pPr marL="0" lvl="0" indent="0" algn="l" rtl="0">
              <a:lnSpc>
                <a:spcPct val="105000"/>
              </a:lnSpc>
              <a:spcBef>
                <a:spcPts val="1200"/>
              </a:spcBef>
              <a:spcAft>
                <a:spcPts val="0"/>
              </a:spcAft>
              <a:buNone/>
            </a:pPr>
            <a:r>
              <a:rPr lang="en" sz="2400"/>
              <a:t>	</a:t>
            </a:r>
            <a:r>
              <a:rPr lang="en">
                <a:solidFill>
                  <a:srgbClr val="333333"/>
                </a:solidFill>
                <a:latin typeface="Merriweather"/>
                <a:ea typeface="Merriweather"/>
                <a:cs typeface="Merriweather"/>
                <a:sym typeface="Merriweather"/>
              </a:rPr>
              <a:t>With strings, </a:t>
            </a:r>
            <a:r>
              <a:rPr lang="en" sz="1700">
                <a:solidFill>
                  <a:srgbClr val="333333"/>
                </a:solidFill>
                <a:latin typeface="Courier New"/>
                <a:ea typeface="Courier New"/>
                <a:cs typeface="Courier New"/>
                <a:sym typeface="Courier New"/>
              </a:rPr>
              <a:t>MAX</a:t>
            </a:r>
            <a:r>
              <a:rPr lang="en">
                <a:solidFill>
                  <a:srgbClr val="333333"/>
                </a:solidFill>
                <a:latin typeface="Merriweather"/>
                <a:ea typeface="Merriweather"/>
                <a:cs typeface="Merriweather"/>
                <a:sym typeface="Merriweather"/>
              </a:rPr>
              <a:t> finds the value that is highest in the sort sequence defined by the database for that column. </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a:solidFill>
                  <a:srgbClr val="333333"/>
                </a:solidFill>
                <a:latin typeface="Merriweather"/>
                <a:ea typeface="Merriweather"/>
                <a:cs typeface="Merriweather"/>
                <a:sym typeface="Merriweather"/>
              </a:rPr>
              <a:t>	MAX(string1,string2)</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a:solidFill>
                  <a:srgbClr val="333333"/>
                </a:solidFill>
                <a:latin typeface="Merriweather"/>
                <a:ea typeface="Merriweather"/>
                <a:cs typeface="Merriweather"/>
                <a:sym typeface="Merriweather"/>
              </a:rPr>
              <a:t>	MAX(“Tableau”,”Powerbi”)=Tableau</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a:solidFill>
                  <a:srgbClr val="333333"/>
                </a:solidFill>
                <a:latin typeface="Merriweather"/>
                <a:ea typeface="Merriweather"/>
                <a:cs typeface="Merriweather"/>
                <a:sym typeface="Merriweather"/>
              </a:rPr>
              <a:t>12.MID</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a:solidFill>
                  <a:srgbClr val="333333"/>
                </a:solidFill>
                <a:latin typeface="Merriweather"/>
                <a:ea typeface="Merriweather"/>
                <a:cs typeface="Merriweather"/>
                <a:sym typeface="Merriweather"/>
              </a:rPr>
              <a:t>	Returns the string starting at index position </a:t>
            </a:r>
            <a:r>
              <a:rPr lang="en">
                <a:solidFill>
                  <a:srgbClr val="188038"/>
                </a:solidFill>
                <a:latin typeface="Courier New"/>
                <a:ea typeface="Courier New"/>
                <a:cs typeface="Courier New"/>
                <a:sym typeface="Courier New"/>
              </a:rPr>
              <a:t>start</a:t>
            </a:r>
            <a:r>
              <a:rPr lang="en">
                <a:solidFill>
                  <a:srgbClr val="333333"/>
                </a:solidFill>
                <a:latin typeface="Merriweather"/>
                <a:ea typeface="Merriweather"/>
                <a:cs typeface="Merriweather"/>
                <a:sym typeface="Merriweather"/>
              </a:rPr>
              <a:t>. If the optional argument </a:t>
            </a:r>
            <a:r>
              <a:rPr lang="en">
                <a:solidFill>
                  <a:srgbClr val="188038"/>
                </a:solidFill>
                <a:latin typeface="Courier New"/>
                <a:ea typeface="Courier New"/>
                <a:cs typeface="Courier New"/>
                <a:sym typeface="Courier New"/>
              </a:rPr>
              <a:t>length</a:t>
            </a:r>
            <a:r>
              <a:rPr lang="en">
                <a:solidFill>
                  <a:srgbClr val="333333"/>
                </a:solidFill>
                <a:latin typeface="Merriweather"/>
                <a:ea typeface="Merriweather"/>
                <a:cs typeface="Merriweather"/>
                <a:sym typeface="Merriweather"/>
              </a:rPr>
              <a:t> is added, the returned string includes only that number of characters.	</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0"/>
              </a:spcAft>
              <a:buNone/>
            </a:pPr>
            <a:r>
              <a:rPr lang="en">
                <a:solidFill>
                  <a:srgbClr val="333333"/>
                </a:solidFill>
                <a:latin typeface="Merriweather"/>
                <a:ea typeface="Merriweather"/>
                <a:cs typeface="Merriweather"/>
                <a:sym typeface="Merriweather"/>
              </a:rPr>
              <a:t>	MID(string,start,[length])</a:t>
            </a:r>
            <a:endParaRPr>
              <a:solidFill>
                <a:srgbClr val="333333"/>
              </a:solidFill>
              <a:latin typeface="Merriweather"/>
              <a:ea typeface="Merriweather"/>
              <a:cs typeface="Merriweather"/>
              <a:sym typeface="Merriweather"/>
            </a:endParaRPr>
          </a:p>
          <a:p>
            <a:pPr marL="0" lvl="0" indent="0" algn="l" rtl="0">
              <a:lnSpc>
                <a:spcPct val="105000"/>
              </a:lnSpc>
              <a:spcBef>
                <a:spcPts val="1200"/>
              </a:spcBef>
              <a:spcAft>
                <a:spcPts val="1200"/>
              </a:spcAft>
              <a:buNone/>
            </a:pPr>
            <a:r>
              <a:rPr lang="en">
                <a:solidFill>
                  <a:srgbClr val="333333"/>
                </a:solidFill>
                <a:latin typeface="Merriweather"/>
                <a:ea typeface="Merriweather"/>
                <a:cs typeface="Merriweather"/>
                <a:sym typeface="Merriweather"/>
              </a:rPr>
              <a:t>	MID(“Analyst”,3,2)=al</a:t>
            </a:r>
            <a:endParaRPr>
              <a:solidFill>
                <a:srgbClr val="333333"/>
              </a:solidFill>
              <a:latin typeface="Merriweather"/>
              <a:ea typeface="Merriweather"/>
              <a:cs typeface="Merriweather"/>
              <a:sym typeface="Merriweath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dirty="0"/>
              <a:t>13.MIN</a:t>
            </a:r>
            <a:endParaRPr sz="2500" dirty="0"/>
          </a:p>
          <a:p>
            <a:pPr marL="0" lvl="0" indent="0" algn="l" rtl="0">
              <a:spcBef>
                <a:spcPts val="1200"/>
              </a:spcBef>
              <a:spcAft>
                <a:spcPts val="0"/>
              </a:spcAft>
              <a:buNone/>
            </a:pPr>
            <a:r>
              <a:rPr lang="en" sz="2500" dirty="0"/>
              <a:t>	</a:t>
            </a:r>
            <a:r>
              <a:rPr lang="en" sz="1900" dirty="0">
                <a:solidFill>
                  <a:srgbClr val="333333"/>
                </a:solidFill>
                <a:latin typeface="Merriweather"/>
                <a:ea typeface="Merriweather"/>
                <a:cs typeface="Merriweather"/>
                <a:sym typeface="Merriweather"/>
              </a:rPr>
              <a:t>Returns the minimum of </a:t>
            </a:r>
            <a:r>
              <a:rPr lang="en" dirty="0">
                <a:solidFill>
                  <a:srgbClr val="333333"/>
                </a:solidFill>
                <a:latin typeface="Courier New"/>
                <a:ea typeface="Courier New"/>
                <a:cs typeface="Courier New"/>
                <a:sym typeface="Courier New"/>
              </a:rPr>
              <a:t>a</a:t>
            </a:r>
            <a:r>
              <a:rPr lang="en" sz="1900" dirty="0">
                <a:solidFill>
                  <a:srgbClr val="333333"/>
                </a:solidFill>
                <a:latin typeface="Merriweather"/>
                <a:ea typeface="Merriweather"/>
                <a:cs typeface="Merriweather"/>
                <a:sym typeface="Merriweather"/>
              </a:rPr>
              <a:t> and </a:t>
            </a:r>
            <a:r>
              <a:rPr lang="en" dirty="0">
                <a:solidFill>
                  <a:srgbClr val="333333"/>
                </a:solidFill>
                <a:latin typeface="Courier New"/>
                <a:ea typeface="Courier New"/>
                <a:cs typeface="Courier New"/>
                <a:sym typeface="Courier New"/>
              </a:rPr>
              <a:t>b</a:t>
            </a:r>
            <a:r>
              <a:rPr lang="en" sz="1900" dirty="0">
                <a:solidFill>
                  <a:srgbClr val="333333"/>
                </a:solidFill>
                <a:latin typeface="Merriweather"/>
                <a:ea typeface="Merriweather"/>
                <a:cs typeface="Merriweather"/>
                <a:sym typeface="Merriweather"/>
              </a:rPr>
              <a:t> (which must be of the same type). This function is usually used to compare numbers, but also works on strings</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MIN(string,string)</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900" dirty="0">
                <a:solidFill>
                  <a:srgbClr val="333333"/>
                </a:solidFill>
                <a:latin typeface="Merriweather"/>
                <a:ea typeface="Merriweather"/>
                <a:cs typeface="Merriweather"/>
                <a:sym typeface="Merriweather"/>
              </a:rPr>
              <a:t>	MIN(“Tableau”,”Powerbi”)=Powerbi</a:t>
            </a:r>
            <a:endParaRPr sz="1900"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sz="1200" dirty="0">
              <a:solidFill>
                <a:srgbClr val="333333"/>
              </a:solidFill>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body" idx="1"/>
          </p:nvPr>
        </p:nvSpPr>
        <p:spPr>
          <a:xfrm>
            <a:off x="311700" y="546124"/>
            <a:ext cx="8520600" cy="422659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2300" dirty="0"/>
              <a:t>14.PROPER</a:t>
            </a:r>
            <a:endParaRPr sz="2300" dirty="0"/>
          </a:p>
          <a:p>
            <a:pPr marL="0" lvl="0" indent="0" algn="l" rtl="0">
              <a:lnSpc>
                <a:spcPct val="95000"/>
              </a:lnSpc>
              <a:spcBef>
                <a:spcPts val="1200"/>
              </a:spcBef>
              <a:spcAft>
                <a:spcPts val="0"/>
              </a:spcAft>
              <a:buNone/>
            </a:pPr>
            <a:r>
              <a:rPr lang="en" sz="2300" dirty="0"/>
              <a:t>	</a:t>
            </a:r>
            <a:r>
              <a:rPr lang="en" sz="1700" dirty="0">
                <a:solidFill>
                  <a:srgbClr val="333333"/>
                </a:solidFill>
                <a:latin typeface="Merriweather"/>
                <a:ea typeface="Merriweather"/>
                <a:cs typeface="Merriweather"/>
                <a:sym typeface="Merriweather"/>
              </a:rPr>
              <a:t>Converts a text string so the first letter of each word is capitalized and the remaining letters are in lowercase.</a:t>
            </a:r>
            <a:endParaRPr sz="1700" dirty="0">
              <a:solidFill>
                <a:srgbClr val="333333"/>
              </a:solidFill>
              <a:latin typeface="Merriweather"/>
              <a:ea typeface="Merriweather"/>
              <a:cs typeface="Merriweather"/>
              <a:sym typeface="Merriweather"/>
            </a:endParaRPr>
          </a:p>
          <a:p>
            <a:pPr marL="0" lvl="0" indent="0" algn="l" rtl="0">
              <a:lnSpc>
                <a:spcPct val="95000"/>
              </a:lnSpc>
              <a:spcBef>
                <a:spcPts val="1200"/>
              </a:spcBef>
              <a:spcAft>
                <a:spcPts val="0"/>
              </a:spcAft>
              <a:buNone/>
            </a:pPr>
            <a:r>
              <a:rPr lang="en" sz="1700" dirty="0">
                <a:solidFill>
                  <a:srgbClr val="333333"/>
                </a:solidFill>
                <a:latin typeface="Merriweather"/>
                <a:ea typeface="Merriweather"/>
                <a:cs typeface="Merriweather"/>
                <a:sym typeface="Merriweather"/>
              </a:rPr>
              <a:t>	PROPER(string)</a:t>
            </a:r>
            <a:endParaRPr sz="1700" dirty="0">
              <a:solidFill>
                <a:srgbClr val="333333"/>
              </a:solidFill>
              <a:latin typeface="Merriweather"/>
              <a:ea typeface="Merriweather"/>
              <a:cs typeface="Merriweather"/>
              <a:sym typeface="Merriweather"/>
            </a:endParaRPr>
          </a:p>
          <a:p>
            <a:pPr marL="0" lvl="0" indent="0" algn="l" rtl="0">
              <a:lnSpc>
                <a:spcPct val="95000"/>
              </a:lnSpc>
              <a:spcBef>
                <a:spcPts val="1200"/>
              </a:spcBef>
              <a:spcAft>
                <a:spcPts val="0"/>
              </a:spcAft>
              <a:buNone/>
            </a:pPr>
            <a:r>
              <a:rPr lang="en" sz="1700" dirty="0">
                <a:solidFill>
                  <a:srgbClr val="333333"/>
                </a:solidFill>
                <a:latin typeface="Merriweather"/>
                <a:ea typeface="Merriweather"/>
                <a:cs typeface="Merriweather"/>
                <a:sym typeface="Merriweather"/>
              </a:rPr>
              <a:t>	PROPER(“PRoper name”)=Proper Name</a:t>
            </a:r>
            <a:endParaRPr sz="1700" dirty="0">
              <a:solidFill>
                <a:srgbClr val="333333"/>
              </a:solidFill>
              <a:latin typeface="Merriweather"/>
              <a:ea typeface="Merriweather"/>
              <a:cs typeface="Merriweather"/>
              <a:sym typeface="Merriweather"/>
            </a:endParaRPr>
          </a:p>
          <a:p>
            <a:pPr marL="0" lvl="0" indent="0" algn="l" rtl="0">
              <a:lnSpc>
                <a:spcPct val="95000"/>
              </a:lnSpc>
              <a:spcBef>
                <a:spcPts val="1200"/>
              </a:spcBef>
              <a:spcAft>
                <a:spcPts val="0"/>
              </a:spcAft>
              <a:buNone/>
            </a:pPr>
            <a:r>
              <a:rPr lang="en" sz="1700" dirty="0">
                <a:solidFill>
                  <a:srgbClr val="333333"/>
                </a:solidFill>
                <a:latin typeface="Merriweather"/>
                <a:ea typeface="Merriweather"/>
                <a:cs typeface="Merriweather"/>
                <a:sym typeface="Merriweather"/>
              </a:rPr>
              <a:t>15.REPLACE</a:t>
            </a:r>
            <a:endParaRPr sz="1700" dirty="0">
              <a:solidFill>
                <a:srgbClr val="333333"/>
              </a:solidFill>
              <a:latin typeface="Merriweather"/>
              <a:ea typeface="Merriweather"/>
              <a:cs typeface="Merriweather"/>
              <a:sym typeface="Merriweather"/>
            </a:endParaRPr>
          </a:p>
          <a:p>
            <a:pPr marL="0" lvl="0" indent="457200" algn="l" rtl="0">
              <a:lnSpc>
                <a:spcPct val="95000"/>
              </a:lnSpc>
              <a:spcBef>
                <a:spcPts val="1200"/>
              </a:spcBef>
              <a:spcAft>
                <a:spcPts val="0"/>
              </a:spcAft>
              <a:buNone/>
            </a:pPr>
            <a:r>
              <a:rPr lang="en" sz="1700" dirty="0">
                <a:solidFill>
                  <a:srgbClr val="333333"/>
                </a:solidFill>
                <a:latin typeface="Merriweather"/>
                <a:ea typeface="Merriweather"/>
                <a:cs typeface="Merriweather"/>
                <a:sym typeface="Merriweather"/>
              </a:rPr>
              <a:t>Searches </a:t>
            </a:r>
            <a:r>
              <a:rPr lang="en" sz="1600" dirty="0">
                <a:solidFill>
                  <a:srgbClr val="333333"/>
                </a:solidFill>
                <a:latin typeface="Courier New"/>
                <a:ea typeface="Courier New"/>
                <a:cs typeface="Courier New"/>
                <a:sym typeface="Courier New"/>
              </a:rPr>
              <a:t>string</a:t>
            </a:r>
            <a:r>
              <a:rPr lang="en" sz="1700" dirty="0">
                <a:solidFill>
                  <a:srgbClr val="333333"/>
                </a:solidFill>
                <a:latin typeface="Merriweather"/>
                <a:ea typeface="Merriweather"/>
                <a:cs typeface="Merriweather"/>
                <a:sym typeface="Merriweather"/>
              </a:rPr>
              <a:t> for </a:t>
            </a:r>
            <a:r>
              <a:rPr lang="en" sz="1600" dirty="0">
                <a:solidFill>
                  <a:srgbClr val="333333"/>
                </a:solidFill>
                <a:latin typeface="Courier New"/>
                <a:ea typeface="Courier New"/>
                <a:cs typeface="Courier New"/>
                <a:sym typeface="Courier New"/>
              </a:rPr>
              <a:t>substring</a:t>
            </a:r>
            <a:r>
              <a:rPr lang="en" sz="1700" dirty="0">
                <a:solidFill>
                  <a:srgbClr val="333333"/>
                </a:solidFill>
                <a:latin typeface="Merriweather"/>
                <a:ea typeface="Merriweather"/>
                <a:cs typeface="Merriweather"/>
                <a:sym typeface="Merriweather"/>
              </a:rPr>
              <a:t> and replaces it with </a:t>
            </a:r>
            <a:r>
              <a:rPr lang="en" sz="1600" dirty="0">
                <a:solidFill>
                  <a:srgbClr val="333333"/>
                </a:solidFill>
                <a:latin typeface="Courier New"/>
                <a:ea typeface="Courier New"/>
                <a:cs typeface="Courier New"/>
                <a:sym typeface="Courier New"/>
              </a:rPr>
              <a:t>replacement</a:t>
            </a:r>
            <a:r>
              <a:rPr lang="en" sz="1700" dirty="0">
                <a:solidFill>
                  <a:srgbClr val="333333"/>
                </a:solidFill>
                <a:latin typeface="Merriweather"/>
                <a:ea typeface="Merriweather"/>
                <a:cs typeface="Merriweather"/>
                <a:sym typeface="Merriweather"/>
              </a:rPr>
              <a:t>. If </a:t>
            </a:r>
            <a:r>
              <a:rPr lang="en" sz="1600" dirty="0">
                <a:solidFill>
                  <a:srgbClr val="333333"/>
                </a:solidFill>
                <a:latin typeface="Courier New"/>
                <a:ea typeface="Courier New"/>
                <a:cs typeface="Courier New"/>
                <a:sym typeface="Courier New"/>
              </a:rPr>
              <a:t>substring</a:t>
            </a:r>
            <a:r>
              <a:rPr lang="en" sz="1700" dirty="0">
                <a:solidFill>
                  <a:srgbClr val="333333"/>
                </a:solidFill>
                <a:latin typeface="Merriweather"/>
                <a:ea typeface="Merriweather"/>
                <a:cs typeface="Merriweather"/>
                <a:sym typeface="Merriweather"/>
              </a:rPr>
              <a:t> is not found, the string is not changed.</a:t>
            </a:r>
            <a:endParaRPr sz="1700" dirty="0">
              <a:solidFill>
                <a:srgbClr val="333333"/>
              </a:solidFill>
              <a:latin typeface="Merriweather"/>
              <a:ea typeface="Merriweather"/>
              <a:cs typeface="Merriweather"/>
              <a:sym typeface="Merriweather"/>
            </a:endParaRPr>
          </a:p>
          <a:p>
            <a:pPr marL="0" lvl="0" indent="457200" algn="l" rtl="0">
              <a:lnSpc>
                <a:spcPct val="95000"/>
              </a:lnSpc>
              <a:spcBef>
                <a:spcPts val="1200"/>
              </a:spcBef>
              <a:spcAft>
                <a:spcPts val="0"/>
              </a:spcAft>
              <a:buNone/>
            </a:pPr>
            <a:r>
              <a:rPr lang="en" sz="1700" dirty="0">
                <a:solidFill>
                  <a:srgbClr val="333333"/>
                </a:solidFill>
                <a:latin typeface="Merriweather"/>
                <a:ea typeface="Merriweather"/>
                <a:cs typeface="Merriweather"/>
                <a:sym typeface="Merriweather"/>
              </a:rPr>
              <a:t>REPLACE(string,substring,replacement)</a:t>
            </a:r>
            <a:endParaRPr sz="1700" dirty="0">
              <a:solidFill>
                <a:srgbClr val="333333"/>
              </a:solidFill>
              <a:latin typeface="Merriweather"/>
              <a:ea typeface="Merriweather"/>
              <a:cs typeface="Merriweather"/>
              <a:sym typeface="Merriweather"/>
            </a:endParaRPr>
          </a:p>
          <a:p>
            <a:pPr marL="0" lvl="0" indent="457200" algn="l" rtl="0">
              <a:lnSpc>
                <a:spcPct val="95000"/>
              </a:lnSpc>
              <a:spcBef>
                <a:spcPts val="1200"/>
              </a:spcBef>
              <a:spcAft>
                <a:spcPts val="1200"/>
              </a:spcAft>
              <a:buNone/>
            </a:pPr>
            <a:r>
              <a:rPr lang="en" sz="1700" dirty="0">
                <a:solidFill>
                  <a:srgbClr val="333333"/>
                </a:solidFill>
                <a:latin typeface="Merriweather"/>
                <a:ea typeface="Merriweather"/>
                <a:cs typeface="Merriweather"/>
                <a:sym typeface="Merriweather"/>
              </a:rPr>
              <a:t>REPLACE(“Data Analyst”,”Data”,”Business”)=Business Analyst  </a:t>
            </a:r>
            <a:r>
              <a:rPr lang="en" sz="3300" dirty="0">
                <a:solidFill>
                  <a:srgbClr val="333333"/>
                </a:solidFill>
                <a:latin typeface="Merriweather"/>
                <a:ea typeface="Merriweather"/>
                <a:cs typeface="Merriweather"/>
                <a:sym typeface="Merriweather"/>
              </a:rPr>
              <a:t>  </a:t>
            </a:r>
            <a:endParaRPr sz="3850" dirty="0">
              <a:solidFill>
                <a:srgbClr val="333333"/>
              </a:solidFill>
              <a:highlight>
                <a:srgbClr val="EBEBEB"/>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7"/>
          <p:cNvSpPr txBox="1">
            <a:spLocks noGrp="1"/>
          </p:cNvSpPr>
          <p:nvPr>
            <p:ph type="body" idx="1"/>
          </p:nvPr>
        </p:nvSpPr>
        <p:spPr>
          <a:xfrm>
            <a:off x="708975" y="717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16.RIGHT</a:t>
            </a:r>
            <a:endParaRPr sz="2400" dirty="0"/>
          </a:p>
          <a:p>
            <a:pPr marL="0" lvl="0" indent="0" algn="l" rtl="0">
              <a:spcBef>
                <a:spcPts val="1200"/>
              </a:spcBef>
              <a:spcAft>
                <a:spcPts val="0"/>
              </a:spcAft>
              <a:buNone/>
            </a:pPr>
            <a:r>
              <a:rPr lang="en" sz="2400" dirty="0"/>
              <a:t>	</a:t>
            </a:r>
            <a:r>
              <a:rPr lang="en" dirty="0">
                <a:solidFill>
                  <a:srgbClr val="333333"/>
                </a:solidFill>
                <a:latin typeface="Merriweather"/>
                <a:ea typeface="Merriweather"/>
                <a:cs typeface="Merriweather"/>
                <a:sym typeface="Merriweather"/>
              </a:rPr>
              <a:t>Returns the right-most number of characters in </a:t>
            </a:r>
            <a:r>
              <a:rPr lang="en" dirty="0">
                <a:solidFill>
                  <a:srgbClr val="188038"/>
                </a:solidFill>
                <a:latin typeface="Courier New"/>
                <a:ea typeface="Courier New"/>
                <a:cs typeface="Courier New"/>
                <a:sym typeface="Courier New"/>
              </a:rPr>
              <a:t>string</a:t>
            </a:r>
            <a:r>
              <a:rPr lang="en" dirty="0">
                <a:solidFill>
                  <a:srgbClr val="333333"/>
                </a:solidFill>
                <a:latin typeface="Merriweather"/>
                <a:ea typeface="Merriweather"/>
                <a:cs typeface="Merriweather"/>
                <a:sym typeface="Merriweather"/>
              </a:rPr>
              <a:t>.</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RIGHT(string,length)</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RIGHT(“Calculation”,4)=tion</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17.RTRIM</a:t>
            </a:r>
            <a:endParaRPr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dirty="0">
                <a:solidFill>
                  <a:srgbClr val="333333"/>
                </a:solidFill>
                <a:latin typeface="Merriweather"/>
                <a:ea typeface="Merriweather"/>
                <a:cs typeface="Merriweather"/>
                <a:sym typeface="Merriweather"/>
              </a:rPr>
              <a:t>	Returns </a:t>
            </a:r>
            <a:r>
              <a:rPr lang="en" dirty="0">
                <a:solidFill>
                  <a:srgbClr val="188038"/>
                </a:solidFill>
                <a:latin typeface="Courier New"/>
                <a:ea typeface="Courier New"/>
                <a:cs typeface="Courier New"/>
                <a:sym typeface="Courier New"/>
              </a:rPr>
              <a:t>string</a:t>
            </a:r>
            <a:r>
              <a:rPr lang="en" dirty="0">
                <a:solidFill>
                  <a:srgbClr val="333333"/>
                </a:solidFill>
                <a:latin typeface="Merriweather"/>
                <a:ea typeface="Merriweather"/>
                <a:cs typeface="Merriweather"/>
                <a:sym typeface="Merriweather"/>
              </a:rPr>
              <a:t> with any trailing spaces removed.</a:t>
            </a:r>
            <a:endParaRPr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dirty="0">
                <a:solidFill>
                  <a:srgbClr val="333333"/>
                </a:solidFill>
                <a:latin typeface="Merriweather"/>
                <a:ea typeface="Merriweather"/>
                <a:cs typeface="Merriweather"/>
                <a:sym typeface="Merriweather"/>
              </a:rPr>
              <a:t>RTRIM(string)</a:t>
            </a:r>
            <a:endParaRPr dirty="0">
              <a:solidFill>
                <a:srgbClr val="333333"/>
              </a:solidFill>
              <a:latin typeface="Merriweather"/>
              <a:ea typeface="Merriweather"/>
              <a:cs typeface="Merriweather"/>
              <a:sym typeface="Merriweather"/>
            </a:endParaRPr>
          </a:p>
          <a:p>
            <a:pPr marL="0" lvl="0" indent="457200" algn="l" rtl="0">
              <a:spcBef>
                <a:spcPts val="1200"/>
              </a:spcBef>
              <a:spcAft>
                <a:spcPts val="1200"/>
              </a:spcAft>
              <a:buNone/>
            </a:pPr>
            <a:r>
              <a:rPr lang="en" dirty="0">
                <a:solidFill>
                  <a:srgbClr val="333333"/>
                </a:solidFill>
                <a:latin typeface="Merriweather"/>
                <a:ea typeface="Merriweather"/>
                <a:cs typeface="Merriweather"/>
                <a:sym typeface="Merriweather"/>
              </a:rPr>
              <a:t>RTRIM(“Android       ”)=”Android”	</a:t>
            </a:r>
            <a:endParaRPr dirty="0">
              <a:solidFill>
                <a:srgbClr val="333333"/>
              </a:solidFill>
              <a:latin typeface="Merriweather"/>
              <a:ea typeface="Merriweather"/>
              <a:cs typeface="Merriweather"/>
              <a:sym typeface="Merriweath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8"/>
          <p:cNvSpPr txBox="1">
            <a:spLocks noGrp="1"/>
          </p:cNvSpPr>
          <p:nvPr>
            <p:ph type="body" idx="1"/>
          </p:nvPr>
        </p:nvSpPr>
        <p:spPr>
          <a:xfrm>
            <a:off x="464100" y="771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896" dirty="0"/>
              <a:t>18.SPACE</a:t>
            </a:r>
            <a:endParaRPr sz="7896" dirty="0"/>
          </a:p>
          <a:p>
            <a:pPr marL="0" lvl="0" indent="0" algn="l" rtl="0">
              <a:spcBef>
                <a:spcPts val="1200"/>
              </a:spcBef>
              <a:spcAft>
                <a:spcPts val="0"/>
              </a:spcAft>
              <a:buNone/>
            </a:pPr>
            <a:r>
              <a:rPr lang="en" sz="7896" dirty="0"/>
              <a:t>	</a:t>
            </a:r>
            <a:r>
              <a:rPr lang="en" sz="7296" dirty="0">
                <a:solidFill>
                  <a:srgbClr val="333333"/>
                </a:solidFill>
                <a:latin typeface="Merriweather"/>
                <a:ea typeface="Merriweather"/>
                <a:cs typeface="Merriweather"/>
                <a:sym typeface="Merriweather"/>
              </a:rPr>
              <a:t>Returns a string that is composed of the specified </a:t>
            </a:r>
            <a:r>
              <a:rPr lang="en" sz="7296" dirty="0">
                <a:solidFill>
                  <a:srgbClr val="188038"/>
                </a:solidFill>
                <a:latin typeface="Courier New"/>
                <a:ea typeface="Courier New"/>
                <a:cs typeface="Courier New"/>
                <a:sym typeface="Courier New"/>
              </a:rPr>
              <a:t>number</a:t>
            </a:r>
            <a:r>
              <a:rPr lang="en" sz="7296" dirty="0">
                <a:solidFill>
                  <a:srgbClr val="333333"/>
                </a:solidFill>
                <a:latin typeface="Merriweather"/>
                <a:ea typeface="Merriweather"/>
                <a:cs typeface="Merriweather"/>
                <a:sym typeface="Merriweather"/>
              </a:rPr>
              <a:t> of repeated spaces.</a:t>
            </a:r>
            <a:endParaRPr sz="7296" dirty="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7196" dirty="0">
                <a:solidFill>
                  <a:schemeClr val="dk1"/>
                </a:solidFill>
              </a:rPr>
              <a:t>	SPACE(number)</a:t>
            </a:r>
            <a:endParaRPr sz="7196" dirty="0">
              <a:solidFill>
                <a:schemeClr val="dk1"/>
              </a:solidFill>
            </a:endParaRPr>
          </a:p>
          <a:p>
            <a:pPr marL="0" lvl="0" indent="0" algn="l" rtl="0">
              <a:spcBef>
                <a:spcPts val="1200"/>
              </a:spcBef>
              <a:spcAft>
                <a:spcPts val="0"/>
              </a:spcAft>
              <a:buNone/>
            </a:pPr>
            <a:r>
              <a:rPr lang="en" sz="7196">
                <a:solidFill>
                  <a:schemeClr val="dk1"/>
                </a:solidFill>
              </a:rPr>
              <a:t>	SPACE(5)=”     “</a:t>
            </a:r>
            <a:endParaRPr sz="7196" dirty="0">
              <a:solidFill>
                <a:schemeClr val="dk1"/>
              </a:solidFill>
            </a:endParaRPr>
          </a:p>
          <a:p>
            <a:pPr marL="0" lvl="0" indent="0" algn="l" rtl="0">
              <a:spcBef>
                <a:spcPts val="1200"/>
              </a:spcBef>
              <a:spcAft>
                <a:spcPts val="0"/>
              </a:spcAft>
              <a:buNone/>
            </a:pPr>
            <a:r>
              <a:rPr lang="en" sz="7196" dirty="0">
                <a:solidFill>
                  <a:schemeClr val="dk1"/>
                </a:solidFill>
              </a:rPr>
              <a:t>19.STARTSWITH</a:t>
            </a:r>
            <a:endParaRPr sz="7196" dirty="0">
              <a:solidFill>
                <a:schemeClr val="dk1"/>
              </a:solidFill>
            </a:endParaRPr>
          </a:p>
          <a:p>
            <a:pPr marL="0" lvl="0" indent="457200" algn="l" rtl="0">
              <a:spcBef>
                <a:spcPts val="1200"/>
              </a:spcBef>
              <a:spcAft>
                <a:spcPts val="0"/>
              </a:spcAft>
              <a:buNone/>
            </a:pPr>
            <a:r>
              <a:rPr lang="en" sz="7296" dirty="0">
                <a:solidFill>
                  <a:srgbClr val="333333"/>
                </a:solidFill>
                <a:latin typeface="Merriweather"/>
                <a:ea typeface="Merriweather"/>
                <a:cs typeface="Merriweather"/>
                <a:sym typeface="Merriweather"/>
              </a:rPr>
              <a:t>Returns true if </a:t>
            </a:r>
            <a:r>
              <a:rPr lang="en" sz="7296" dirty="0">
                <a:solidFill>
                  <a:srgbClr val="188038"/>
                </a:solidFill>
                <a:latin typeface="Courier New"/>
                <a:ea typeface="Courier New"/>
                <a:cs typeface="Courier New"/>
                <a:sym typeface="Courier New"/>
              </a:rPr>
              <a:t>string</a:t>
            </a:r>
            <a:r>
              <a:rPr lang="en" sz="7296" dirty="0">
                <a:solidFill>
                  <a:srgbClr val="333333"/>
                </a:solidFill>
                <a:latin typeface="Merriweather"/>
                <a:ea typeface="Merriweather"/>
                <a:cs typeface="Merriweather"/>
                <a:sym typeface="Merriweather"/>
              </a:rPr>
              <a:t> starts with </a:t>
            </a:r>
            <a:r>
              <a:rPr lang="en" sz="7296" dirty="0">
                <a:solidFill>
                  <a:srgbClr val="188038"/>
                </a:solidFill>
                <a:latin typeface="Courier New"/>
                <a:ea typeface="Courier New"/>
                <a:cs typeface="Courier New"/>
                <a:sym typeface="Courier New"/>
              </a:rPr>
              <a:t>substring</a:t>
            </a:r>
            <a:r>
              <a:rPr lang="en" sz="7296" dirty="0">
                <a:solidFill>
                  <a:srgbClr val="333333"/>
                </a:solidFill>
                <a:latin typeface="Merriweather"/>
                <a:ea typeface="Merriweather"/>
                <a:cs typeface="Merriweather"/>
                <a:sym typeface="Merriweather"/>
              </a:rPr>
              <a:t>. Leading white spaces are ignored.</a:t>
            </a:r>
            <a:endParaRPr sz="7296"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7296" dirty="0">
                <a:solidFill>
                  <a:srgbClr val="333333"/>
                </a:solidFill>
                <a:latin typeface="Merriweather"/>
                <a:ea typeface="Merriweather"/>
                <a:cs typeface="Merriweather"/>
                <a:sym typeface="Merriweather"/>
              </a:rPr>
              <a:t>STARTSWITH(string,substring)</a:t>
            </a:r>
            <a:endParaRPr sz="7296" dirty="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7296" dirty="0">
                <a:solidFill>
                  <a:srgbClr val="333333"/>
                </a:solidFill>
                <a:latin typeface="Merriweather"/>
                <a:ea typeface="Merriweather"/>
                <a:cs typeface="Merriweather"/>
                <a:sym typeface="Merriweather"/>
              </a:rPr>
              <a:t>STARTSWITH(“North West”,”North”)=TRUE</a:t>
            </a:r>
            <a:endParaRPr sz="7296" dirty="0">
              <a:solidFill>
                <a:srgbClr val="333333"/>
              </a:solidFill>
              <a:latin typeface="Merriweather"/>
              <a:ea typeface="Merriweather"/>
              <a:cs typeface="Merriweather"/>
              <a:sym typeface="Merriweather"/>
            </a:endParaRPr>
          </a:p>
          <a:p>
            <a:pPr marL="0" lvl="0" indent="0" algn="l" rtl="0">
              <a:spcBef>
                <a:spcPts val="1200"/>
              </a:spcBef>
              <a:spcAft>
                <a:spcPts val="0"/>
              </a:spcAft>
              <a:buClr>
                <a:schemeClr val="dk1"/>
              </a:buClr>
              <a:buSzPct val="100000"/>
              <a:buFont typeface="Arial"/>
              <a:buNone/>
            </a:pPr>
            <a:endParaRPr sz="1100" dirty="0">
              <a:solidFill>
                <a:schemeClr val="dk1"/>
              </a:solidFill>
            </a:endParaRPr>
          </a:p>
          <a:p>
            <a:pPr marL="0" lvl="0" indent="0" algn="l" rtl="0">
              <a:spcBef>
                <a:spcPts val="0"/>
              </a:spcBef>
              <a:spcAft>
                <a:spcPts val="1200"/>
              </a:spcAft>
              <a:buNone/>
            </a:pPr>
            <a:endParaRPr sz="1100" dirty="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a:off x="616500" y="695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20.TRIM</a:t>
            </a:r>
            <a:endParaRPr sz="2100"/>
          </a:p>
          <a:p>
            <a:pPr marL="0" lvl="0" indent="0" algn="l" rtl="0">
              <a:spcBef>
                <a:spcPts val="1200"/>
              </a:spcBef>
              <a:spcAft>
                <a:spcPts val="0"/>
              </a:spcAft>
              <a:buNone/>
            </a:pPr>
            <a:r>
              <a:rPr lang="en" sz="2400"/>
              <a:t>	</a:t>
            </a:r>
            <a:r>
              <a:rPr lang="en">
                <a:solidFill>
                  <a:srgbClr val="333333"/>
                </a:solidFill>
                <a:latin typeface="Merriweather"/>
                <a:ea typeface="Merriweather"/>
                <a:cs typeface="Merriweather"/>
                <a:sym typeface="Merriweather"/>
              </a:rPr>
              <a:t>Returns the string with leading and trailing spaces removed.</a:t>
            </a:r>
            <a:endParaRPr>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rgbClr val="333333"/>
                </a:solidFill>
                <a:latin typeface="Merriweather"/>
                <a:ea typeface="Merriweather"/>
                <a:cs typeface="Merriweather"/>
                <a:sym typeface="Merriweather"/>
              </a:rPr>
              <a:t>	TRIM(string)</a:t>
            </a:r>
            <a:endParaRPr>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rgbClr val="333333"/>
                </a:solidFill>
                <a:latin typeface="Merriweather"/>
                <a:ea typeface="Merriweather"/>
                <a:cs typeface="Merriweather"/>
                <a:sym typeface="Merriweather"/>
              </a:rPr>
              <a:t>	TRIM(“      Analyst       ”)=”Analyst” </a:t>
            </a:r>
            <a:endParaRPr>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rgbClr val="333333"/>
                </a:solidFill>
                <a:latin typeface="Merriweather"/>
                <a:ea typeface="Merriweather"/>
                <a:cs typeface="Merriweather"/>
                <a:sym typeface="Merriweather"/>
              </a:rPr>
              <a:t>21.UPPER</a:t>
            </a:r>
            <a:endParaRPr>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rgbClr val="333333"/>
                </a:solidFill>
                <a:latin typeface="Merriweather"/>
                <a:ea typeface="Merriweather"/>
                <a:cs typeface="Merriweather"/>
                <a:sym typeface="Merriweather"/>
              </a:rPr>
              <a:t>	Returns string, with all characters uppercase.</a:t>
            </a:r>
            <a:endParaRPr>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a:solidFill>
                  <a:srgbClr val="333333"/>
                </a:solidFill>
                <a:latin typeface="Merriweather"/>
                <a:ea typeface="Merriweather"/>
                <a:cs typeface="Merriweather"/>
                <a:sym typeface="Merriweather"/>
              </a:rPr>
              <a:t>	UPPER(string)</a:t>
            </a:r>
            <a:endParaRPr>
              <a:solidFill>
                <a:srgbClr val="333333"/>
              </a:solidFill>
              <a:latin typeface="Merriweather"/>
              <a:ea typeface="Merriweather"/>
              <a:cs typeface="Merriweather"/>
              <a:sym typeface="Merriweather"/>
            </a:endParaRPr>
          </a:p>
          <a:p>
            <a:pPr marL="0" lvl="0" indent="0" algn="l" rtl="0">
              <a:spcBef>
                <a:spcPts val="1200"/>
              </a:spcBef>
              <a:spcAft>
                <a:spcPts val="1200"/>
              </a:spcAft>
              <a:buNone/>
            </a:pPr>
            <a:r>
              <a:rPr lang="en">
                <a:solidFill>
                  <a:srgbClr val="333333"/>
                </a:solidFill>
                <a:latin typeface="Merriweather"/>
                <a:ea typeface="Merriweather"/>
                <a:cs typeface="Merriweather"/>
                <a:sym typeface="Merriweather"/>
              </a:rPr>
              <a:t>	UPPER(“AnaLyst”)=ANALYST</a:t>
            </a:r>
            <a:endParaRPr>
              <a:solidFill>
                <a:srgbClr val="333333"/>
              </a:solidFill>
              <a:latin typeface="Merriweather"/>
              <a:ea typeface="Merriweather"/>
              <a:cs typeface="Merriweather"/>
              <a:sym typeface="Merriweath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Logical Functions</a:t>
            </a:r>
            <a:endParaRPr/>
          </a:p>
        </p:txBody>
      </p:sp>
      <p:sp>
        <p:nvSpPr>
          <p:cNvPr id="419" name="Google Shape;419;p70"/>
          <p:cNvSpPr txBox="1">
            <a:spLocks noGrp="1"/>
          </p:cNvSpPr>
          <p:nvPr>
            <p:ph type="body" idx="1"/>
          </p:nvPr>
        </p:nvSpPr>
        <p:spPr>
          <a:xfrm>
            <a:off x="311700" y="86532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733"/>
              <a:t>1.IN</a:t>
            </a:r>
            <a:endParaRPr sz="7733"/>
          </a:p>
          <a:p>
            <a:pPr marL="0" lvl="0" indent="0" algn="l" rtl="0">
              <a:spcBef>
                <a:spcPts val="1200"/>
              </a:spcBef>
              <a:spcAft>
                <a:spcPts val="0"/>
              </a:spcAft>
              <a:buNone/>
            </a:pPr>
            <a:r>
              <a:rPr lang="en" sz="7733"/>
              <a:t>	</a:t>
            </a:r>
            <a:r>
              <a:rPr lang="en" sz="7133">
                <a:solidFill>
                  <a:srgbClr val="333333"/>
                </a:solidFill>
                <a:latin typeface="Merriweather"/>
                <a:ea typeface="Merriweather"/>
                <a:cs typeface="Merriweather"/>
                <a:sym typeface="Merriweather"/>
              </a:rPr>
              <a:t>Returns TRUE if any value in </a:t>
            </a:r>
            <a:r>
              <a:rPr lang="en" sz="7133">
                <a:solidFill>
                  <a:srgbClr val="188038"/>
                </a:solidFill>
                <a:latin typeface="Courier New"/>
                <a:ea typeface="Courier New"/>
                <a:cs typeface="Courier New"/>
                <a:sym typeface="Courier New"/>
              </a:rPr>
              <a:t>&lt;expr1&gt;</a:t>
            </a:r>
            <a:r>
              <a:rPr lang="en" sz="7133">
                <a:solidFill>
                  <a:srgbClr val="333333"/>
                </a:solidFill>
                <a:latin typeface="Merriweather"/>
                <a:ea typeface="Merriweather"/>
                <a:cs typeface="Merriweather"/>
                <a:sym typeface="Merriweather"/>
              </a:rPr>
              <a:t> matches any value in </a:t>
            </a:r>
            <a:r>
              <a:rPr lang="en" sz="7133">
                <a:solidFill>
                  <a:srgbClr val="188038"/>
                </a:solidFill>
                <a:latin typeface="Courier New"/>
                <a:ea typeface="Courier New"/>
                <a:cs typeface="Courier New"/>
                <a:sym typeface="Courier New"/>
              </a:rPr>
              <a:t>&lt;expr2&gt;</a:t>
            </a:r>
            <a:r>
              <a:rPr lang="en" sz="7133">
                <a:solidFill>
                  <a:srgbClr val="333333"/>
                </a:solidFill>
                <a:latin typeface="Merriweather"/>
                <a:ea typeface="Merriweather"/>
                <a:cs typeface="Merriweather"/>
                <a:sym typeface="Merriweather"/>
              </a:rPr>
              <a:t>.The values in </a:t>
            </a:r>
            <a:r>
              <a:rPr lang="en" sz="7133">
                <a:solidFill>
                  <a:srgbClr val="188038"/>
                </a:solidFill>
                <a:latin typeface="Courier New"/>
                <a:ea typeface="Courier New"/>
                <a:cs typeface="Courier New"/>
                <a:sym typeface="Courier New"/>
              </a:rPr>
              <a:t>&lt;expr2&gt;</a:t>
            </a:r>
            <a:r>
              <a:rPr lang="en" sz="7133">
                <a:solidFill>
                  <a:srgbClr val="333333"/>
                </a:solidFill>
                <a:latin typeface="Merriweather"/>
                <a:ea typeface="Merriweather"/>
                <a:cs typeface="Merriweather"/>
                <a:sym typeface="Merriweather"/>
              </a:rPr>
              <a:t> can be a set, list of literal values, or combined field.</a:t>
            </a:r>
            <a:endParaRPr sz="7133">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7133">
                <a:solidFill>
                  <a:srgbClr val="333333"/>
                </a:solidFill>
                <a:latin typeface="Merriweather"/>
                <a:ea typeface="Merriweather"/>
                <a:cs typeface="Merriweather"/>
                <a:sym typeface="Merriweather"/>
              </a:rPr>
              <a:t>	</a:t>
            </a:r>
            <a:r>
              <a:rPr lang="en" sz="7133">
                <a:solidFill>
                  <a:srgbClr val="188038"/>
                </a:solidFill>
                <a:latin typeface="Courier New"/>
                <a:ea typeface="Courier New"/>
                <a:cs typeface="Courier New"/>
                <a:sym typeface="Courier New"/>
              </a:rPr>
              <a:t>&lt;expr1&gt; IN &lt;expr2&gt;</a:t>
            </a:r>
            <a:endParaRPr sz="7133">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7133">
                <a:solidFill>
                  <a:srgbClr val="333333"/>
                </a:solidFill>
                <a:latin typeface="Merriweather"/>
                <a:ea typeface="Merriweather"/>
                <a:cs typeface="Merriweather"/>
                <a:sym typeface="Merriweather"/>
              </a:rPr>
              <a:t>	</a:t>
            </a:r>
            <a:r>
              <a:rPr lang="en" sz="7133">
                <a:solidFill>
                  <a:srgbClr val="188038"/>
                </a:solidFill>
                <a:latin typeface="Courier New"/>
                <a:ea typeface="Courier New"/>
                <a:cs typeface="Courier New"/>
                <a:sym typeface="Courier New"/>
              </a:rPr>
              <a:t>SUM([Cost]) IN (1000, 15, 200)</a:t>
            </a:r>
            <a:endParaRPr sz="7133">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7133">
                <a:solidFill>
                  <a:schemeClr val="dk1"/>
                </a:solidFill>
                <a:latin typeface="Courier New"/>
                <a:ea typeface="Courier New"/>
                <a:cs typeface="Courier New"/>
                <a:sym typeface="Courier New"/>
              </a:rPr>
              <a:t>2.AND</a:t>
            </a:r>
            <a:endParaRPr sz="7133">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7133">
                <a:solidFill>
                  <a:srgbClr val="188038"/>
                </a:solidFill>
                <a:latin typeface="Courier New"/>
                <a:ea typeface="Courier New"/>
                <a:cs typeface="Courier New"/>
                <a:sym typeface="Courier New"/>
              </a:rPr>
              <a:t>	</a:t>
            </a:r>
            <a:r>
              <a:rPr lang="en" sz="7133">
                <a:solidFill>
                  <a:srgbClr val="333333"/>
                </a:solidFill>
                <a:latin typeface="Merriweather"/>
                <a:ea typeface="Merriweather"/>
                <a:cs typeface="Merriweather"/>
                <a:sym typeface="Merriweather"/>
              </a:rPr>
              <a:t>Performs a logical conjunction on two expressions.</a:t>
            </a:r>
            <a:endParaRPr sz="7133">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7133">
                <a:solidFill>
                  <a:schemeClr val="dk1"/>
                </a:solidFill>
                <a:latin typeface="Merriweather"/>
                <a:ea typeface="Merriweather"/>
                <a:cs typeface="Merriweather"/>
                <a:sym typeface="Merriweather"/>
              </a:rPr>
              <a:t>	</a:t>
            </a:r>
            <a:r>
              <a:rPr lang="en" sz="6983">
                <a:solidFill>
                  <a:srgbClr val="333333"/>
                </a:solidFill>
                <a:latin typeface="Courier New"/>
                <a:ea typeface="Courier New"/>
                <a:cs typeface="Courier New"/>
                <a:sym typeface="Courier New"/>
              </a:rPr>
              <a:t>IF &lt;expr1&gt; AND &lt;expr2&gt; THEN &lt;then&gt; END</a:t>
            </a:r>
            <a:endParaRPr sz="6983">
              <a:solidFill>
                <a:srgbClr val="333333"/>
              </a:solidFill>
              <a:latin typeface="Courier New"/>
              <a:ea typeface="Courier New"/>
              <a:cs typeface="Courier New"/>
              <a:sym typeface="Courier New"/>
            </a:endParaRPr>
          </a:p>
          <a:p>
            <a:pPr marL="0" lvl="0" indent="0" algn="l" rtl="0">
              <a:spcBef>
                <a:spcPts val="1200"/>
              </a:spcBef>
              <a:spcAft>
                <a:spcPts val="0"/>
              </a:spcAft>
              <a:buNone/>
            </a:pPr>
            <a:r>
              <a:rPr lang="en" sz="6983">
                <a:solidFill>
                  <a:srgbClr val="333333"/>
                </a:solidFill>
                <a:latin typeface="Courier New"/>
                <a:ea typeface="Courier New"/>
                <a:cs typeface="Courier New"/>
                <a:sym typeface="Courier New"/>
              </a:rPr>
              <a:t>	IF (ATTR([Market]) = "New Business" AND SUM([Sales]) &gt; [Emerging Threshold] )THEN "Well Performing"</a:t>
            </a:r>
            <a:endParaRPr sz="6983">
              <a:solidFill>
                <a:srgbClr val="333333"/>
              </a:solidFill>
              <a:latin typeface="Courier New"/>
              <a:ea typeface="Courier New"/>
              <a:cs typeface="Courier New"/>
              <a:sym typeface="Courier New"/>
            </a:endParaRPr>
          </a:p>
          <a:p>
            <a:pPr marL="0" lvl="0" indent="0" algn="l" rtl="0">
              <a:spcBef>
                <a:spcPts val="1200"/>
              </a:spcBef>
              <a:spcAft>
                <a:spcPts val="1200"/>
              </a:spcAft>
              <a:buNone/>
            </a:pPr>
            <a:endParaRPr sz="1050">
              <a:solidFill>
                <a:srgbClr val="333333"/>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body" idx="1"/>
          </p:nvPr>
        </p:nvSpPr>
        <p:spPr>
          <a:xfrm>
            <a:off x="311700" y="5483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rPr>
              <a:t>3.CASE</a:t>
            </a:r>
            <a:endParaRPr sz="2300">
              <a:solidFill>
                <a:schemeClr val="dk1"/>
              </a:solidFill>
            </a:endParaRPr>
          </a:p>
          <a:p>
            <a:pPr marL="0" lvl="0" indent="0" algn="l" rtl="0">
              <a:spcBef>
                <a:spcPts val="1200"/>
              </a:spcBef>
              <a:spcAft>
                <a:spcPts val="0"/>
              </a:spcAft>
              <a:buNone/>
            </a:pPr>
            <a:r>
              <a:rPr lang="en" sz="2300">
                <a:solidFill>
                  <a:schemeClr val="dk1"/>
                </a:solidFill>
              </a:rPr>
              <a:t>	</a:t>
            </a:r>
            <a:r>
              <a:rPr lang="en" sz="1700">
                <a:solidFill>
                  <a:schemeClr val="dk1"/>
                </a:solidFill>
                <a:latin typeface="Merriweather"/>
                <a:ea typeface="Merriweather"/>
                <a:cs typeface="Merriweather"/>
                <a:sym typeface="Merriweather"/>
              </a:rPr>
              <a:t>Performs logical tests and returns appropriate values. The CASE function evaluates </a:t>
            </a:r>
            <a:r>
              <a:rPr lang="en" sz="1600">
                <a:solidFill>
                  <a:schemeClr val="dk1"/>
                </a:solidFill>
                <a:latin typeface="Courier New"/>
                <a:ea typeface="Courier New"/>
                <a:cs typeface="Courier New"/>
                <a:sym typeface="Courier New"/>
              </a:rPr>
              <a:t>expression</a:t>
            </a:r>
            <a:r>
              <a:rPr lang="en" sz="1700">
                <a:solidFill>
                  <a:schemeClr val="dk1"/>
                </a:solidFill>
                <a:latin typeface="Merriweather"/>
                <a:ea typeface="Merriweather"/>
                <a:cs typeface="Merriweather"/>
                <a:sym typeface="Merriweather"/>
              </a:rPr>
              <a:t>, compares it to a sequence of values, </a:t>
            </a:r>
            <a:r>
              <a:rPr lang="en" sz="1600">
                <a:solidFill>
                  <a:schemeClr val="dk1"/>
                </a:solidFill>
                <a:latin typeface="Courier New"/>
                <a:ea typeface="Courier New"/>
                <a:cs typeface="Courier New"/>
                <a:sym typeface="Courier New"/>
              </a:rPr>
              <a:t>value1</a:t>
            </a:r>
            <a:r>
              <a:rPr lang="en" sz="1700">
                <a:solidFill>
                  <a:schemeClr val="dk1"/>
                </a:solidFill>
                <a:latin typeface="Merriweather"/>
                <a:ea typeface="Merriweather"/>
                <a:cs typeface="Merriweather"/>
                <a:sym typeface="Merriweather"/>
              </a:rPr>
              <a:t>, </a:t>
            </a:r>
            <a:r>
              <a:rPr lang="en" sz="1600">
                <a:solidFill>
                  <a:schemeClr val="dk1"/>
                </a:solidFill>
                <a:latin typeface="Courier New"/>
                <a:ea typeface="Courier New"/>
                <a:cs typeface="Courier New"/>
                <a:sym typeface="Courier New"/>
              </a:rPr>
              <a:t>value2</a:t>
            </a:r>
            <a:r>
              <a:rPr lang="en" sz="1700">
                <a:solidFill>
                  <a:schemeClr val="dk1"/>
                </a:solidFill>
                <a:latin typeface="Merriweather"/>
                <a:ea typeface="Merriweather"/>
                <a:cs typeface="Merriweather"/>
                <a:sym typeface="Merriweather"/>
              </a:rPr>
              <a:t>, etc., and returns a result. When a value that matches </a:t>
            </a:r>
            <a:r>
              <a:rPr lang="en" sz="1600">
                <a:solidFill>
                  <a:schemeClr val="dk1"/>
                </a:solidFill>
                <a:latin typeface="Courier New"/>
                <a:ea typeface="Courier New"/>
                <a:cs typeface="Courier New"/>
                <a:sym typeface="Courier New"/>
              </a:rPr>
              <a:t>expression</a:t>
            </a:r>
            <a:r>
              <a:rPr lang="en" sz="1700">
                <a:solidFill>
                  <a:schemeClr val="dk1"/>
                </a:solidFill>
                <a:latin typeface="Merriweather"/>
                <a:ea typeface="Merriweather"/>
                <a:cs typeface="Merriweather"/>
                <a:sym typeface="Merriweather"/>
              </a:rPr>
              <a:t> is encountered, CASE returns the corresponding return value. If no match is found, the default return expression is used. If there is no default return and no values match, then Null is returned.</a:t>
            </a:r>
            <a:endParaRPr sz="17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700">
                <a:solidFill>
                  <a:schemeClr val="dk1"/>
                </a:solidFill>
                <a:latin typeface="Merriweather"/>
                <a:ea typeface="Merriweather"/>
                <a:cs typeface="Merriweather"/>
                <a:sym typeface="Merriweather"/>
              </a:rPr>
              <a:t>	</a:t>
            </a:r>
            <a:r>
              <a:rPr lang="en" sz="1700">
                <a:solidFill>
                  <a:schemeClr val="dk1"/>
                </a:solidFill>
                <a:latin typeface="Courier New"/>
                <a:ea typeface="Courier New"/>
                <a:cs typeface="Courier New"/>
                <a:sym typeface="Courier New"/>
              </a:rPr>
              <a:t>CASE &lt;expression&gt; WHEN &lt;value1&gt; THEN &lt;return1&gt; WHEN &lt;value2&gt; THEN &lt;return2&gt; ... ELSE &lt;default return&gt; END</a:t>
            </a:r>
            <a:endParaRPr sz="17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700">
                <a:solidFill>
                  <a:schemeClr val="dk1"/>
                </a:solidFill>
                <a:latin typeface="Merriweather"/>
                <a:ea typeface="Merriweather"/>
                <a:cs typeface="Merriweather"/>
                <a:sym typeface="Merriweather"/>
              </a:rPr>
              <a:t>	</a:t>
            </a:r>
            <a:r>
              <a:rPr lang="en" sz="1700">
                <a:solidFill>
                  <a:schemeClr val="dk1"/>
                </a:solidFill>
                <a:latin typeface="Courier New"/>
                <a:ea typeface="Courier New"/>
                <a:cs typeface="Courier New"/>
                <a:sym typeface="Courier New"/>
              </a:rPr>
              <a:t>CASE [Region] WHEN 'West' THEN 1 WHEN 'East' THEN 2 ELSE 3 END</a:t>
            </a:r>
            <a:endParaRPr sz="17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6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700">
              <a:solidFill>
                <a:schemeClr val="dk1"/>
              </a:solidFill>
              <a:latin typeface="Merriweather"/>
              <a:ea typeface="Merriweather"/>
              <a:cs typeface="Merriweather"/>
              <a:sym typeface="Merriweather"/>
            </a:endParaRPr>
          </a:p>
          <a:p>
            <a:pPr marL="0" lvl="0" indent="0" algn="l" rtl="0">
              <a:spcBef>
                <a:spcPts val="0"/>
              </a:spcBef>
              <a:spcAft>
                <a:spcPts val="1200"/>
              </a:spcAft>
              <a:buNone/>
            </a:pPr>
            <a:endParaRPr sz="170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03225"/>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990"/>
              <a:buFont typeface="Arial"/>
              <a:buNone/>
            </a:pPr>
            <a:r>
              <a:rPr lang="en" sz="2110">
                <a:solidFill>
                  <a:srgbClr val="610B38"/>
                </a:solidFill>
              </a:rPr>
              <a:t>Why Use Data Visualization?</a:t>
            </a:r>
            <a:endParaRPr sz="2110">
              <a:solidFill>
                <a:srgbClr val="610B38"/>
              </a:solidFill>
            </a:endParaRPr>
          </a:p>
          <a:p>
            <a:pPr marL="0" lvl="0" indent="0" algn="ctr" rtl="0">
              <a:spcBef>
                <a:spcPts val="400"/>
              </a:spcBef>
              <a:spcAft>
                <a:spcPts val="0"/>
              </a:spcAft>
              <a:buSzPts val="990"/>
              <a:buNone/>
            </a:pPr>
            <a:endParaRPr sz="2920"/>
          </a:p>
        </p:txBody>
      </p:sp>
      <p:sp>
        <p:nvSpPr>
          <p:cNvPr id="107" name="Google Shape;10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6250"/>
              </a:lnSpc>
              <a:spcBef>
                <a:spcPts val="150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make easier in understand and remember.</a:t>
            </a:r>
            <a:endParaRPr>
              <a:solidFill>
                <a:schemeClr val="dk1"/>
              </a:solidFill>
              <a:latin typeface="Roboto"/>
              <a:ea typeface="Roboto"/>
              <a:cs typeface="Roboto"/>
              <a:sym typeface="Roboto"/>
            </a:endParaRPr>
          </a:p>
          <a:p>
            <a:pPr marL="457200" lvl="0" indent="-342900" algn="l" rtl="0">
              <a:lnSpc>
                <a:spcPct val="156250"/>
              </a:lnSpc>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discover unknown facts, outliers, and trends.</a:t>
            </a:r>
            <a:endParaRPr>
              <a:solidFill>
                <a:schemeClr val="dk1"/>
              </a:solidFill>
              <a:latin typeface="Roboto"/>
              <a:ea typeface="Roboto"/>
              <a:cs typeface="Roboto"/>
              <a:sym typeface="Roboto"/>
            </a:endParaRPr>
          </a:p>
          <a:p>
            <a:pPr marL="457200" lvl="0" indent="-342900" algn="l" rtl="0">
              <a:lnSpc>
                <a:spcPct val="156250"/>
              </a:lnSpc>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visualize relationships and patterns quickly.</a:t>
            </a:r>
            <a:endParaRPr>
              <a:solidFill>
                <a:schemeClr val="dk1"/>
              </a:solidFill>
              <a:latin typeface="Roboto"/>
              <a:ea typeface="Roboto"/>
              <a:cs typeface="Roboto"/>
              <a:sym typeface="Roboto"/>
            </a:endParaRPr>
          </a:p>
          <a:p>
            <a:pPr marL="457200" lvl="0" indent="-342900" algn="l" rtl="0">
              <a:lnSpc>
                <a:spcPct val="156250"/>
              </a:lnSpc>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ask a better question and make better decisions.</a:t>
            </a:r>
            <a:endParaRPr>
              <a:solidFill>
                <a:schemeClr val="dk1"/>
              </a:solidFill>
              <a:latin typeface="Roboto"/>
              <a:ea typeface="Roboto"/>
              <a:cs typeface="Roboto"/>
              <a:sym typeface="Roboto"/>
            </a:endParaRPr>
          </a:p>
          <a:p>
            <a:pPr marL="457200" lvl="0" indent="-342900" algn="l" rtl="0">
              <a:lnSpc>
                <a:spcPct val="156250"/>
              </a:lnSpc>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competitive analyze.</a:t>
            </a:r>
            <a:endParaRPr>
              <a:solidFill>
                <a:schemeClr val="dk1"/>
              </a:solidFill>
              <a:latin typeface="Roboto"/>
              <a:ea typeface="Roboto"/>
              <a:cs typeface="Roboto"/>
              <a:sym typeface="Roboto"/>
            </a:endParaRPr>
          </a:p>
          <a:p>
            <a:pPr marL="457200" lvl="0" indent="-342900" algn="l" rtl="0">
              <a:lnSpc>
                <a:spcPct val="156250"/>
              </a:lnSpc>
              <a:spcBef>
                <a:spcPts val="0"/>
              </a:spcBef>
              <a:spcAft>
                <a:spcPts val="0"/>
              </a:spcAft>
              <a:buClr>
                <a:schemeClr val="dk1"/>
              </a:buClr>
              <a:buSzPts val="1800"/>
              <a:buFont typeface="Roboto"/>
              <a:buAutoNum type="arabicPeriod"/>
            </a:pPr>
            <a:r>
              <a:rPr lang="en">
                <a:solidFill>
                  <a:schemeClr val="dk1"/>
                </a:solidFill>
                <a:latin typeface="Roboto"/>
                <a:ea typeface="Roboto"/>
                <a:cs typeface="Roboto"/>
                <a:sym typeface="Roboto"/>
              </a:rPr>
              <a:t>To improve insights.</a:t>
            </a:r>
            <a:endParaRPr>
              <a:solidFill>
                <a:schemeClr val="dk1"/>
              </a:solidFill>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2"/>
          <p:cNvSpPr txBox="1">
            <a:spLocks noGrp="1"/>
          </p:cNvSpPr>
          <p:nvPr>
            <p:ph type="body" idx="1"/>
          </p:nvPr>
        </p:nvSpPr>
        <p:spPr>
          <a:xfrm>
            <a:off x="311700" y="3054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rPr>
              <a:t>4.ELSE</a:t>
            </a:r>
            <a:endParaRPr sz="2200">
              <a:solidFill>
                <a:schemeClr val="dk1"/>
              </a:solidFill>
            </a:endParaRPr>
          </a:p>
          <a:p>
            <a:pPr marL="0" lvl="0" indent="0" algn="l" rtl="0">
              <a:spcBef>
                <a:spcPts val="1200"/>
              </a:spcBef>
              <a:spcAft>
                <a:spcPts val="0"/>
              </a:spcAft>
              <a:buNone/>
            </a:pPr>
            <a:r>
              <a:rPr lang="en" sz="2200">
                <a:solidFill>
                  <a:schemeClr val="dk1"/>
                </a:solidFill>
              </a:rPr>
              <a:t>	</a:t>
            </a:r>
            <a:r>
              <a:rPr lang="en" sz="1600">
                <a:solidFill>
                  <a:schemeClr val="dk1"/>
                </a:solidFill>
                <a:latin typeface="Merriweather"/>
                <a:ea typeface="Merriweather"/>
                <a:cs typeface="Merriweather"/>
                <a:sym typeface="Merriweather"/>
              </a:rPr>
              <a:t>Tests a series of expressions returning the &lt;then&gt; value for the first true &lt;expr&gt;.</a:t>
            </a:r>
            <a:endParaRPr sz="16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600">
                <a:solidFill>
                  <a:schemeClr val="dk1"/>
                </a:solidFill>
                <a:latin typeface="Merriweather"/>
                <a:ea typeface="Merriweather"/>
                <a:cs typeface="Merriweather"/>
                <a:sym typeface="Merriweather"/>
              </a:rPr>
              <a:t>	</a:t>
            </a:r>
            <a:r>
              <a:rPr lang="en" sz="1600">
                <a:solidFill>
                  <a:schemeClr val="dk1"/>
                </a:solidFill>
                <a:latin typeface="Courier New"/>
                <a:ea typeface="Courier New"/>
                <a:cs typeface="Courier New"/>
                <a:sym typeface="Courier New"/>
              </a:rPr>
              <a:t>IF &lt;expr&gt; THEN &lt;then&gt; ELSE &lt;else&gt; END</a:t>
            </a:r>
            <a:endParaRPr sz="160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600">
                <a:solidFill>
                  <a:schemeClr val="dk1"/>
                </a:solidFill>
                <a:latin typeface="Merriweather"/>
                <a:ea typeface="Merriweather"/>
                <a:cs typeface="Merriweather"/>
                <a:sym typeface="Merriweather"/>
              </a:rPr>
              <a:t>	</a:t>
            </a:r>
            <a:r>
              <a:rPr lang="en" sz="1450">
                <a:solidFill>
                  <a:schemeClr val="dk1"/>
                </a:solidFill>
                <a:latin typeface="Courier New"/>
                <a:ea typeface="Courier New"/>
                <a:cs typeface="Courier New"/>
                <a:sym typeface="Courier New"/>
              </a:rPr>
              <a:t>If [Profit] &gt; 0 THEN 'Profitable' ELSE 'Loss' END</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450">
                <a:solidFill>
                  <a:schemeClr val="dk1"/>
                </a:solidFill>
                <a:latin typeface="Courier New"/>
                <a:ea typeface="Courier New"/>
                <a:cs typeface="Courier New"/>
                <a:sym typeface="Courier New"/>
              </a:rPr>
              <a:t>5.ELSEIF</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450">
                <a:solidFill>
                  <a:schemeClr val="dk1"/>
                </a:solidFill>
                <a:latin typeface="Courier New"/>
                <a:ea typeface="Courier New"/>
                <a:cs typeface="Courier New"/>
                <a:sym typeface="Courier New"/>
              </a:rPr>
              <a:t>	</a:t>
            </a:r>
            <a:r>
              <a:rPr lang="en" sz="1600">
                <a:solidFill>
                  <a:schemeClr val="dk1"/>
                </a:solidFill>
                <a:latin typeface="Merriweather"/>
                <a:ea typeface="Merriweather"/>
                <a:cs typeface="Merriweather"/>
                <a:sym typeface="Merriweather"/>
              </a:rPr>
              <a:t>Tests a series of expressions returning the &lt;then&gt; value for the first true &lt;expr&gt;.</a:t>
            </a:r>
            <a:endParaRPr sz="1600">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500">
                <a:solidFill>
                  <a:schemeClr val="dk1"/>
                </a:solidFill>
              </a:rPr>
              <a:t>	</a:t>
            </a:r>
            <a:r>
              <a:rPr lang="en" sz="1600">
                <a:solidFill>
                  <a:schemeClr val="dk1"/>
                </a:solidFill>
                <a:latin typeface="Courier New"/>
                <a:ea typeface="Courier New"/>
                <a:cs typeface="Courier New"/>
                <a:sym typeface="Courier New"/>
              </a:rPr>
              <a:t>IF &lt;expr&gt; THEN &lt;then&gt; [ELSEIF &lt;expr2&gt; THEN &lt;then2&gt;...] [ELSE &lt;else&gt;] END</a:t>
            </a:r>
            <a:endParaRPr sz="1600">
              <a:solidFill>
                <a:schemeClr val="dk1"/>
              </a:solidFill>
              <a:latin typeface="Courier New"/>
              <a:ea typeface="Courier New"/>
              <a:cs typeface="Courier New"/>
              <a:sym typeface="Courier New"/>
            </a:endParaRPr>
          </a:p>
          <a:p>
            <a:pPr marL="0" lvl="0" indent="0" algn="l" rtl="0">
              <a:spcBef>
                <a:spcPts val="1200"/>
              </a:spcBef>
              <a:spcAft>
                <a:spcPts val="1200"/>
              </a:spcAft>
              <a:buNone/>
            </a:pPr>
            <a:r>
              <a:rPr lang="en" sz="1500">
                <a:solidFill>
                  <a:schemeClr val="dk1"/>
                </a:solidFill>
              </a:rPr>
              <a:t>	</a:t>
            </a:r>
            <a:r>
              <a:rPr lang="en" sz="1450">
                <a:solidFill>
                  <a:schemeClr val="dk1"/>
                </a:solidFill>
                <a:latin typeface="Courier New"/>
                <a:ea typeface="Courier New"/>
                <a:cs typeface="Courier New"/>
                <a:sym typeface="Courier New"/>
              </a:rPr>
              <a:t>IF [Profit] &gt; 0 THEN 'Profitable' ELSEIF [Profit] = 0 THEN 'Breakeven' ELSE 'Loss' END</a:t>
            </a:r>
            <a:endParaRPr sz="15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3"/>
          <p:cNvSpPr txBox="1">
            <a:spLocks noGrp="1"/>
          </p:cNvSpPr>
          <p:nvPr>
            <p:ph type="body" idx="1"/>
          </p:nvPr>
        </p:nvSpPr>
        <p:spPr>
          <a:xfrm>
            <a:off x="225400" y="4650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350">
                <a:solidFill>
                  <a:schemeClr val="dk1"/>
                </a:solidFill>
              </a:rPr>
              <a:t>6.END</a:t>
            </a:r>
            <a:endParaRPr sz="350">
              <a:solidFill>
                <a:schemeClr val="dk1"/>
              </a:solidFill>
            </a:endParaRPr>
          </a:p>
          <a:p>
            <a:pPr marL="0" lvl="0" indent="0" algn="l" rtl="0">
              <a:lnSpc>
                <a:spcPct val="95000"/>
              </a:lnSpc>
              <a:spcBef>
                <a:spcPts val="1200"/>
              </a:spcBef>
              <a:spcAft>
                <a:spcPts val="0"/>
              </a:spcAft>
              <a:buSzPts val="275"/>
              <a:buNone/>
            </a:pPr>
            <a:r>
              <a:rPr lang="en" sz="1877">
                <a:solidFill>
                  <a:schemeClr val="dk1"/>
                </a:solidFill>
              </a:rPr>
              <a:t>	</a:t>
            </a:r>
            <a:r>
              <a:rPr lang="en" sz="1727">
                <a:solidFill>
                  <a:schemeClr val="dk1"/>
                </a:solidFill>
                <a:latin typeface="Merriweather"/>
                <a:ea typeface="Merriweather"/>
                <a:cs typeface="Merriweather"/>
                <a:sym typeface="Merriweather"/>
              </a:rPr>
              <a:t>Tests a series of expressions returning the &lt;then&gt; value for the first true &lt;expr&gt;. Must be placed at the end of an expression.</a:t>
            </a:r>
            <a:endParaRPr sz="1727">
              <a:solidFill>
                <a:schemeClr val="dk1"/>
              </a:solidFill>
              <a:latin typeface="Merriweather"/>
              <a:ea typeface="Merriweather"/>
              <a:cs typeface="Merriweather"/>
              <a:sym typeface="Merriweather"/>
            </a:endParaRPr>
          </a:p>
          <a:p>
            <a:pPr marL="0" lvl="0" indent="0" algn="l" rtl="0">
              <a:lnSpc>
                <a:spcPct val="95000"/>
              </a:lnSpc>
              <a:spcBef>
                <a:spcPts val="1200"/>
              </a:spcBef>
              <a:spcAft>
                <a:spcPts val="0"/>
              </a:spcAft>
              <a:buSzPts val="275"/>
              <a:buNone/>
            </a:pPr>
            <a:r>
              <a:rPr lang="en" sz="1727">
                <a:solidFill>
                  <a:schemeClr val="dk1"/>
                </a:solidFill>
                <a:latin typeface="Merriweather"/>
                <a:ea typeface="Merriweather"/>
                <a:cs typeface="Merriweather"/>
                <a:sym typeface="Merriweather"/>
              </a:rPr>
              <a:t>	</a:t>
            </a:r>
            <a:r>
              <a:rPr lang="en" sz="1727">
                <a:solidFill>
                  <a:schemeClr val="dk1"/>
                </a:solidFill>
                <a:latin typeface="Courier New"/>
                <a:ea typeface="Courier New"/>
                <a:cs typeface="Courier New"/>
                <a:sym typeface="Courier New"/>
              </a:rPr>
              <a:t>IF &lt;expr&gt; THEN &lt;then&gt; [ELSEIF &lt;expr2&gt; THEN &lt;then2&gt;...] [ELSE &lt;else&gt;] END</a:t>
            </a:r>
            <a:endParaRPr sz="1727">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 sz="1727">
                <a:solidFill>
                  <a:schemeClr val="dk1"/>
                </a:solidFill>
                <a:latin typeface="Merriweather"/>
                <a:ea typeface="Merriweather"/>
                <a:cs typeface="Merriweather"/>
                <a:sym typeface="Merriweather"/>
              </a:rPr>
              <a:t>	</a:t>
            </a:r>
            <a:r>
              <a:rPr lang="en" sz="1689">
                <a:solidFill>
                  <a:schemeClr val="dk1"/>
                </a:solidFill>
                <a:latin typeface="Courier New"/>
                <a:ea typeface="Courier New"/>
                <a:cs typeface="Courier New"/>
                <a:sym typeface="Courier New"/>
              </a:rPr>
              <a:t>IF [Profit] &gt; 0 THEN 'Profitable' ELSEIF [Profit] = 0 THEN 'Breakeven' ELSE 'Loss' END</a:t>
            </a:r>
            <a:endParaRPr sz="1689">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 sz="1689">
                <a:solidFill>
                  <a:schemeClr val="dk1"/>
                </a:solidFill>
                <a:latin typeface="Courier New"/>
                <a:ea typeface="Courier New"/>
                <a:cs typeface="Courier New"/>
                <a:sym typeface="Courier New"/>
              </a:rPr>
              <a:t>7.IF</a:t>
            </a:r>
            <a:endParaRPr sz="1689">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 sz="1689">
                <a:solidFill>
                  <a:schemeClr val="dk1"/>
                </a:solidFill>
                <a:latin typeface="Courier New"/>
                <a:ea typeface="Courier New"/>
                <a:cs typeface="Courier New"/>
                <a:sym typeface="Courier New"/>
              </a:rPr>
              <a:t>	</a:t>
            </a:r>
            <a:r>
              <a:rPr lang="en" sz="1727">
                <a:solidFill>
                  <a:schemeClr val="dk1"/>
                </a:solidFill>
                <a:latin typeface="Merriweather"/>
                <a:ea typeface="Merriweather"/>
                <a:cs typeface="Merriweather"/>
                <a:sym typeface="Merriweather"/>
              </a:rPr>
              <a:t>Tests a series of expressions returning the &lt;then&gt; value for the first true &lt;expr&gt;.</a:t>
            </a:r>
            <a:endParaRPr sz="1727">
              <a:solidFill>
                <a:schemeClr val="dk1"/>
              </a:solidFill>
              <a:latin typeface="Merriweather"/>
              <a:ea typeface="Merriweather"/>
              <a:cs typeface="Merriweather"/>
              <a:sym typeface="Merriweather"/>
            </a:endParaRPr>
          </a:p>
          <a:p>
            <a:pPr marL="25400" marR="25400" lvl="0" indent="431800" algn="l" rtl="0">
              <a:lnSpc>
                <a:spcPct val="95000"/>
              </a:lnSpc>
              <a:spcBef>
                <a:spcPts val="1200"/>
              </a:spcBef>
              <a:spcAft>
                <a:spcPts val="0"/>
              </a:spcAft>
              <a:buSzPts val="275"/>
              <a:buNone/>
            </a:pPr>
            <a:r>
              <a:rPr lang="en" sz="1727">
                <a:solidFill>
                  <a:schemeClr val="dk1"/>
                </a:solidFill>
                <a:latin typeface="Courier New"/>
                <a:ea typeface="Courier New"/>
                <a:cs typeface="Courier New"/>
                <a:sym typeface="Courier New"/>
              </a:rPr>
              <a:t>IF &lt;expr&gt; THEN &lt;then&gt; [ELSEIF &lt;expr2&gt; THEN &lt;then2&gt;...] [ELSE &lt;else&gt;] END</a:t>
            </a:r>
            <a:endParaRPr sz="1727">
              <a:solidFill>
                <a:schemeClr val="dk1"/>
              </a:solidFill>
              <a:latin typeface="Courier New"/>
              <a:ea typeface="Courier New"/>
              <a:cs typeface="Courier New"/>
              <a:sym typeface="Courier New"/>
            </a:endParaRPr>
          </a:p>
          <a:p>
            <a:pPr marL="25400" marR="25400" lvl="0" indent="431800" algn="l" rtl="0">
              <a:lnSpc>
                <a:spcPct val="95000"/>
              </a:lnSpc>
              <a:spcBef>
                <a:spcPts val="0"/>
              </a:spcBef>
              <a:spcAft>
                <a:spcPts val="0"/>
              </a:spcAft>
              <a:buSzPts val="275"/>
              <a:buNone/>
            </a:pPr>
            <a:r>
              <a:rPr lang="en" sz="1689">
                <a:solidFill>
                  <a:schemeClr val="dk1"/>
                </a:solidFill>
                <a:latin typeface="Courier New"/>
                <a:ea typeface="Courier New"/>
                <a:cs typeface="Courier New"/>
                <a:sym typeface="Courier New"/>
              </a:rPr>
              <a:t>IF [Profit] &gt; 0 THEN 'Profitable' ELSEIF [Profit] = 0 THEN 'Breakeven' ELSE 'Loss' END</a:t>
            </a:r>
            <a:endParaRPr sz="1727">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4"/>
          <p:cNvSpPr txBox="1">
            <a:spLocks noGrp="1"/>
          </p:cNvSpPr>
          <p:nvPr>
            <p:ph type="body" idx="1"/>
          </p:nvPr>
        </p:nvSpPr>
        <p:spPr>
          <a:xfrm>
            <a:off x="3980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rgbClr val="333333"/>
                </a:solidFill>
                <a:highlight>
                  <a:srgbClr val="EBEBEB"/>
                </a:highlight>
                <a:latin typeface="Courier New"/>
                <a:ea typeface="Courier New"/>
                <a:cs typeface="Courier New"/>
                <a:sym typeface="Courier New"/>
              </a:rPr>
              <a:t>8.IFNULL</a:t>
            </a:r>
            <a:endParaRPr sz="1550">
              <a:solidFill>
                <a:srgbClr val="333333"/>
              </a:solidFill>
              <a:highlight>
                <a:srgbClr val="EBEBEB"/>
              </a:highlight>
              <a:latin typeface="Courier New"/>
              <a:ea typeface="Courier New"/>
              <a:cs typeface="Courier New"/>
              <a:sym typeface="Courier New"/>
            </a:endParaRPr>
          </a:p>
          <a:p>
            <a:pPr marL="0" lvl="0" indent="0" algn="l" rtl="0">
              <a:spcBef>
                <a:spcPts val="1200"/>
              </a:spcBef>
              <a:spcAft>
                <a:spcPts val="0"/>
              </a:spcAft>
              <a:buNone/>
            </a:pPr>
            <a:r>
              <a:rPr lang="en" sz="1550">
                <a:solidFill>
                  <a:srgbClr val="333333"/>
                </a:solidFill>
                <a:highlight>
                  <a:srgbClr val="EBEBEB"/>
                </a:highlight>
                <a:latin typeface="Courier New"/>
                <a:ea typeface="Courier New"/>
                <a:cs typeface="Courier New"/>
                <a:sym typeface="Courier New"/>
              </a:rPr>
              <a:t>	</a:t>
            </a:r>
            <a:r>
              <a:rPr lang="en" sz="1700">
                <a:solidFill>
                  <a:srgbClr val="333333"/>
                </a:solidFill>
                <a:latin typeface="Merriweather"/>
                <a:ea typeface="Merriweather"/>
                <a:cs typeface="Merriweather"/>
                <a:sym typeface="Merriweather"/>
              </a:rPr>
              <a:t>Returns &lt;expr1&gt; if it is not null, otherwise returns &lt;expr2&gt;.</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600">
                <a:solidFill>
                  <a:schemeClr val="dk1"/>
                </a:solidFill>
              </a:rPr>
              <a:t>	</a:t>
            </a:r>
            <a:r>
              <a:rPr lang="en" sz="1700">
                <a:solidFill>
                  <a:srgbClr val="188038"/>
                </a:solidFill>
                <a:latin typeface="Courier New"/>
                <a:ea typeface="Courier New"/>
                <a:cs typeface="Courier New"/>
                <a:sym typeface="Courier New"/>
              </a:rPr>
              <a:t>IFNULL(expr1, expr2)</a:t>
            </a:r>
            <a:endParaRPr sz="1700">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1600">
                <a:solidFill>
                  <a:schemeClr val="dk1"/>
                </a:solidFill>
              </a:rPr>
              <a:t>	</a:t>
            </a:r>
            <a:r>
              <a:rPr lang="en" sz="1550">
                <a:solidFill>
                  <a:srgbClr val="333333"/>
                </a:solidFill>
                <a:highlight>
                  <a:srgbClr val="EBEBEB"/>
                </a:highlight>
                <a:latin typeface="Courier New"/>
                <a:ea typeface="Courier New"/>
                <a:cs typeface="Courier New"/>
                <a:sym typeface="Courier New"/>
              </a:rPr>
              <a:t>IFNULL([Profit], 0)</a:t>
            </a:r>
            <a:endParaRPr sz="1550">
              <a:solidFill>
                <a:srgbClr val="333333"/>
              </a:solidFill>
              <a:highlight>
                <a:srgbClr val="EBEBEB"/>
              </a:highlight>
              <a:latin typeface="Courier New"/>
              <a:ea typeface="Courier New"/>
              <a:cs typeface="Courier New"/>
              <a:sym typeface="Courier New"/>
            </a:endParaRPr>
          </a:p>
          <a:p>
            <a:pPr marL="0" lvl="0" indent="0" algn="l" rtl="0">
              <a:spcBef>
                <a:spcPts val="1200"/>
              </a:spcBef>
              <a:spcAft>
                <a:spcPts val="0"/>
              </a:spcAft>
              <a:buNone/>
            </a:pPr>
            <a:r>
              <a:rPr lang="en" sz="1550">
                <a:solidFill>
                  <a:srgbClr val="333333"/>
                </a:solidFill>
                <a:highlight>
                  <a:srgbClr val="EBEBEB"/>
                </a:highlight>
                <a:latin typeface="Courier New"/>
                <a:ea typeface="Courier New"/>
                <a:cs typeface="Courier New"/>
                <a:sym typeface="Courier New"/>
              </a:rPr>
              <a:t>9.ISDATE</a:t>
            </a:r>
            <a:endParaRPr sz="1550">
              <a:solidFill>
                <a:srgbClr val="333333"/>
              </a:solidFill>
              <a:highlight>
                <a:srgbClr val="EBEBEB"/>
              </a:highlight>
              <a:latin typeface="Courier New"/>
              <a:ea typeface="Courier New"/>
              <a:cs typeface="Courier New"/>
              <a:sym typeface="Courier New"/>
            </a:endParaRPr>
          </a:p>
          <a:p>
            <a:pPr marL="0" lvl="0" indent="0" algn="l" rtl="0">
              <a:spcBef>
                <a:spcPts val="1200"/>
              </a:spcBef>
              <a:spcAft>
                <a:spcPts val="0"/>
              </a:spcAft>
              <a:buNone/>
            </a:pPr>
            <a:r>
              <a:rPr lang="en" sz="1550">
                <a:solidFill>
                  <a:srgbClr val="333333"/>
                </a:solidFill>
                <a:highlight>
                  <a:srgbClr val="EBEBEB"/>
                </a:highlight>
                <a:latin typeface="Courier New"/>
                <a:ea typeface="Courier New"/>
                <a:cs typeface="Courier New"/>
                <a:sym typeface="Courier New"/>
              </a:rPr>
              <a:t>	</a:t>
            </a:r>
            <a:r>
              <a:rPr lang="en" sz="1700">
                <a:solidFill>
                  <a:srgbClr val="333333"/>
                </a:solidFill>
                <a:latin typeface="Merriweather"/>
                <a:ea typeface="Merriweather"/>
                <a:cs typeface="Merriweather"/>
                <a:sym typeface="Merriweather"/>
              </a:rPr>
              <a:t>Returns true if a given string is a valid date.</a:t>
            </a:r>
            <a:endParaRPr sz="17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600">
                <a:solidFill>
                  <a:schemeClr val="dk1"/>
                </a:solidFill>
              </a:rPr>
              <a:t>	ISDATE(string)</a:t>
            </a:r>
            <a:endParaRPr sz="1600">
              <a:solidFill>
                <a:schemeClr val="dk1"/>
              </a:solidFill>
            </a:endParaRPr>
          </a:p>
          <a:p>
            <a:pPr marL="0" lvl="0" indent="0" algn="l" rtl="0">
              <a:spcBef>
                <a:spcPts val="1200"/>
              </a:spcBef>
              <a:spcAft>
                <a:spcPts val="1200"/>
              </a:spcAft>
              <a:buNone/>
            </a:pPr>
            <a:r>
              <a:rPr lang="en" sz="1600">
                <a:solidFill>
                  <a:schemeClr val="dk1"/>
                </a:solidFill>
              </a:rPr>
              <a:t>	</a:t>
            </a:r>
            <a:r>
              <a:rPr lang="en" sz="1550">
                <a:solidFill>
                  <a:srgbClr val="333333"/>
                </a:solidFill>
                <a:highlight>
                  <a:srgbClr val="EBEBEB"/>
                </a:highlight>
                <a:latin typeface="Courier New"/>
                <a:ea typeface="Courier New"/>
                <a:cs typeface="Courier New"/>
                <a:sym typeface="Courier New"/>
              </a:rPr>
              <a:t>ISDATE("2004-04-15") = True</a:t>
            </a:r>
            <a:endParaRPr sz="16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5"/>
          <p:cNvSpPr txBox="1">
            <a:spLocks noGrp="1"/>
          </p:cNvSpPr>
          <p:nvPr>
            <p:ph type="body" idx="1"/>
          </p:nvPr>
        </p:nvSpPr>
        <p:spPr>
          <a:xfrm>
            <a:off x="311700" y="703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10.ISNULL</a:t>
            </a:r>
            <a:endParaRPr sz="2100"/>
          </a:p>
          <a:p>
            <a:pPr marL="0" lvl="0" indent="0" algn="l" rtl="0">
              <a:spcBef>
                <a:spcPts val="1200"/>
              </a:spcBef>
              <a:spcAft>
                <a:spcPts val="0"/>
              </a:spcAft>
              <a:buNone/>
            </a:pPr>
            <a:r>
              <a:rPr lang="en" sz="2100"/>
              <a:t>	</a:t>
            </a:r>
            <a:r>
              <a:rPr lang="en" sz="1500">
                <a:solidFill>
                  <a:srgbClr val="333333"/>
                </a:solidFill>
                <a:latin typeface="Merriweather"/>
                <a:ea typeface="Merriweather"/>
                <a:cs typeface="Merriweather"/>
                <a:sym typeface="Merriweather"/>
              </a:rPr>
              <a:t>Returns true if the expression is NULL (does not contain valid data).</a:t>
            </a:r>
            <a:endParaRPr sz="15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rgbClr val="333333"/>
                </a:solidFill>
                <a:latin typeface="Merriweather"/>
                <a:ea typeface="Merriweather"/>
                <a:cs typeface="Merriweather"/>
                <a:sym typeface="Merriweather"/>
              </a:rPr>
              <a:t>	ISNULL(expression)</a:t>
            </a:r>
            <a:endParaRPr sz="15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rgbClr val="333333"/>
                </a:solidFill>
                <a:latin typeface="Merriweather"/>
                <a:ea typeface="Merriweather"/>
                <a:cs typeface="Merriweather"/>
                <a:sym typeface="Merriweather"/>
              </a:rPr>
              <a:t>	ISNULL([Total])</a:t>
            </a:r>
            <a:endParaRPr sz="15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rgbClr val="333333"/>
                </a:solidFill>
                <a:latin typeface="Merriweather"/>
                <a:ea typeface="Merriweather"/>
                <a:cs typeface="Merriweather"/>
                <a:sym typeface="Merriweather"/>
              </a:rPr>
              <a:t>11.MAX</a:t>
            </a:r>
            <a:endParaRPr sz="15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rgbClr val="333333"/>
                </a:solidFill>
                <a:latin typeface="Merriweather"/>
                <a:ea typeface="Merriweather"/>
                <a:cs typeface="Merriweather"/>
                <a:sym typeface="Merriweather"/>
              </a:rPr>
              <a:t>	Returns the maximum of a single expression across all records or the maximum of two expressions for each record.</a:t>
            </a:r>
            <a:endParaRPr sz="1500">
              <a:solidFill>
                <a:srgbClr val="333333"/>
              </a:solidFill>
              <a:latin typeface="Merriweather"/>
              <a:ea typeface="Merriweather"/>
              <a:cs typeface="Merriweather"/>
              <a:sym typeface="Merriweather"/>
            </a:endParaRPr>
          </a:p>
          <a:p>
            <a:pPr marL="0" lvl="0" indent="457200" algn="l" rtl="0">
              <a:spcBef>
                <a:spcPts val="1200"/>
              </a:spcBef>
              <a:spcAft>
                <a:spcPts val="0"/>
              </a:spcAft>
              <a:buNone/>
            </a:pPr>
            <a:r>
              <a:rPr lang="en" sz="1700">
                <a:solidFill>
                  <a:srgbClr val="333333"/>
                </a:solidFill>
                <a:latin typeface="Courier New"/>
                <a:ea typeface="Courier New"/>
                <a:cs typeface="Courier New"/>
                <a:sym typeface="Courier New"/>
              </a:rPr>
              <a:t>MAX(expression)</a:t>
            </a:r>
            <a:r>
              <a:rPr lang="en">
                <a:solidFill>
                  <a:srgbClr val="333333"/>
                </a:solidFill>
                <a:latin typeface="Merriweather"/>
                <a:ea typeface="Merriweather"/>
                <a:cs typeface="Merriweather"/>
                <a:sym typeface="Merriweather"/>
              </a:rPr>
              <a:t> or </a:t>
            </a:r>
            <a:r>
              <a:rPr lang="en" sz="1700">
                <a:solidFill>
                  <a:srgbClr val="333333"/>
                </a:solidFill>
                <a:latin typeface="Courier New"/>
                <a:ea typeface="Courier New"/>
                <a:cs typeface="Courier New"/>
                <a:sym typeface="Courier New"/>
              </a:rPr>
              <a:t>Max(expr1, expr2)</a:t>
            </a:r>
            <a:endParaRPr sz="1700">
              <a:solidFill>
                <a:srgbClr val="333333"/>
              </a:solidFill>
              <a:latin typeface="Courier New"/>
              <a:ea typeface="Courier New"/>
              <a:cs typeface="Courier New"/>
              <a:sym typeface="Courier New"/>
            </a:endParaRPr>
          </a:p>
          <a:p>
            <a:pPr marL="0" lvl="0" indent="457200" algn="l" rtl="0">
              <a:spcBef>
                <a:spcPts val="1200"/>
              </a:spcBef>
              <a:spcAft>
                <a:spcPts val="1200"/>
              </a:spcAft>
              <a:buNone/>
            </a:pPr>
            <a:r>
              <a:rPr lang="en" sz="1700">
                <a:solidFill>
                  <a:srgbClr val="333333"/>
                </a:solidFill>
                <a:latin typeface="Courier New"/>
                <a:ea typeface="Courier New"/>
                <a:cs typeface="Courier New"/>
                <a:sym typeface="Courier New"/>
              </a:rPr>
              <a:t>MAX([Profit])</a:t>
            </a:r>
            <a:endParaRPr sz="1700">
              <a:solidFill>
                <a:srgbClr val="333333"/>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6"/>
          <p:cNvSpPr txBox="1">
            <a:spLocks noGrp="1"/>
          </p:cNvSpPr>
          <p:nvPr>
            <p:ph type="body" idx="1"/>
          </p:nvPr>
        </p:nvSpPr>
        <p:spPr>
          <a:xfrm>
            <a:off x="311700" y="619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12.MIN</a:t>
            </a:r>
            <a:endParaRPr sz="2200"/>
          </a:p>
          <a:p>
            <a:pPr marL="0" lvl="0" indent="0" algn="l" rtl="0">
              <a:spcBef>
                <a:spcPts val="1200"/>
              </a:spcBef>
              <a:spcAft>
                <a:spcPts val="0"/>
              </a:spcAft>
              <a:buNone/>
            </a:pPr>
            <a:r>
              <a:rPr lang="en" sz="2200"/>
              <a:t>	</a:t>
            </a:r>
            <a:r>
              <a:rPr lang="en" sz="1600">
                <a:solidFill>
                  <a:srgbClr val="333333"/>
                </a:solidFill>
                <a:latin typeface="Merriweather"/>
                <a:ea typeface="Merriweather"/>
                <a:cs typeface="Merriweather"/>
                <a:sym typeface="Merriweather"/>
              </a:rPr>
              <a:t>Returns the minimum of an expression across all records or the minimum of two expressions for each record.</a:t>
            </a:r>
            <a:endParaRPr sz="16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chemeClr val="dk1"/>
                </a:solidFill>
              </a:rPr>
              <a:t>	</a:t>
            </a:r>
            <a:r>
              <a:rPr lang="en" sz="1600">
                <a:solidFill>
                  <a:srgbClr val="188038"/>
                </a:solidFill>
                <a:latin typeface="Courier New"/>
                <a:ea typeface="Courier New"/>
                <a:cs typeface="Courier New"/>
                <a:sym typeface="Courier New"/>
              </a:rPr>
              <a:t>MIN(expression)</a:t>
            </a:r>
            <a:r>
              <a:rPr lang="en" sz="1600">
                <a:solidFill>
                  <a:srgbClr val="333333"/>
                </a:solidFill>
                <a:latin typeface="Merriweather"/>
                <a:ea typeface="Merriweather"/>
                <a:cs typeface="Merriweather"/>
                <a:sym typeface="Merriweather"/>
              </a:rPr>
              <a:t> or </a:t>
            </a:r>
            <a:r>
              <a:rPr lang="en" sz="1600">
                <a:solidFill>
                  <a:srgbClr val="188038"/>
                </a:solidFill>
                <a:latin typeface="Courier New"/>
                <a:ea typeface="Courier New"/>
                <a:cs typeface="Courier New"/>
                <a:sym typeface="Courier New"/>
              </a:rPr>
              <a:t>MIN(expr1, expr2)</a:t>
            </a:r>
            <a:endParaRPr sz="1600">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1500">
                <a:solidFill>
                  <a:schemeClr val="dk1"/>
                </a:solidFill>
              </a:rPr>
              <a:t>	MIN([Profit])</a:t>
            </a:r>
            <a:endParaRPr sz="1500">
              <a:solidFill>
                <a:schemeClr val="dk1"/>
              </a:solidFill>
            </a:endParaRPr>
          </a:p>
          <a:p>
            <a:pPr marL="0" lvl="0" indent="0" algn="l" rtl="0">
              <a:spcBef>
                <a:spcPts val="1200"/>
              </a:spcBef>
              <a:spcAft>
                <a:spcPts val="0"/>
              </a:spcAft>
              <a:buNone/>
            </a:pPr>
            <a:r>
              <a:rPr lang="en" sz="1500">
                <a:solidFill>
                  <a:schemeClr val="dk1"/>
                </a:solidFill>
              </a:rPr>
              <a:t>13.NOT</a:t>
            </a:r>
            <a:endParaRPr sz="1500">
              <a:solidFill>
                <a:schemeClr val="dk1"/>
              </a:solidFill>
            </a:endParaRPr>
          </a:p>
          <a:p>
            <a:pPr marL="0" lvl="0" indent="0" algn="l" rtl="0">
              <a:spcBef>
                <a:spcPts val="1200"/>
              </a:spcBef>
              <a:spcAft>
                <a:spcPts val="0"/>
              </a:spcAft>
              <a:buNone/>
            </a:pPr>
            <a:r>
              <a:rPr lang="en" sz="1500">
                <a:solidFill>
                  <a:schemeClr val="dk1"/>
                </a:solidFill>
              </a:rPr>
              <a:t>	</a:t>
            </a:r>
            <a:r>
              <a:rPr lang="en" sz="1600">
                <a:solidFill>
                  <a:srgbClr val="333333"/>
                </a:solidFill>
                <a:latin typeface="Merriweather"/>
                <a:ea typeface="Merriweather"/>
                <a:cs typeface="Merriweather"/>
                <a:sym typeface="Merriweather"/>
              </a:rPr>
              <a:t>Performs logical negation on an expression.</a:t>
            </a:r>
            <a:endParaRPr sz="16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chemeClr val="dk1"/>
                </a:solidFill>
              </a:rPr>
              <a:t>	</a:t>
            </a:r>
            <a:r>
              <a:rPr lang="en" sz="1600">
                <a:solidFill>
                  <a:srgbClr val="188038"/>
                </a:solidFill>
                <a:latin typeface="Courier New"/>
                <a:ea typeface="Courier New"/>
                <a:cs typeface="Courier New"/>
                <a:sym typeface="Courier New"/>
              </a:rPr>
              <a:t>IF NOT &lt;expr&gt; THEN &lt;then&gt; END</a:t>
            </a:r>
            <a:endParaRPr sz="1600">
              <a:solidFill>
                <a:srgbClr val="188038"/>
              </a:solidFill>
              <a:latin typeface="Courier New"/>
              <a:ea typeface="Courier New"/>
              <a:cs typeface="Courier New"/>
              <a:sym typeface="Courier New"/>
            </a:endParaRPr>
          </a:p>
          <a:p>
            <a:pPr marL="0" lvl="0" indent="0" algn="l" rtl="0">
              <a:spcBef>
                <a:spcPts val="1200"/>
              </a:spcBef>
              <a:spcAft>
                <a:spcPts val="1200"/>
              </a:spcAft>
              <a:buNone/>
            </a:pPr>
            <a:r>
              <a:rPr lang="en" sz="1500">
                <a:solidFill>
                  <a:schemeClr val="dk1"/>
                </a:solidFill>
              </a:rPr>
              <a:t>	</a:t>
            </a:r>
            <a:r>
              <a:rPr lang="en" sz="1450">
                <a:solidFill>
                  <a:srgbClr val="333333"/>
                </a:solidFill>
                <a:highlight>
                  <a:srgbClr val="EBEBEB"/>
                </a:highlight>
                <a:latin typeface="Courier New"/>
                <a:ea typeface="Courier New"/>
                <a:cs typeface="Courier New"/>
                <a:sym typeface="Courier New"/>
              </a:rPr>
              <a:t>IF NOT [Profit] &gt; 0 THEN "Unprofitable" END</a:t>
            </a:r>
            <a:endParaRPr sz="15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7"/>
          <p:cNvSpPr txBox="1">
            <a:spLocks noGrp="1"/>
          </p:cNvSpPr>
          <p:nvPr>
            <p:ph type="body" idx="1"/>
          </p:nvPr>
        </p:nvSpPr>
        <p:spPr>
          <a:xfrm>
            <a:off x="311700" y="457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14.OR</a:t>
            </a:r>
            <a:endParaRPr sz="2200"/>
          </a:p>
          <a:p>
            <a:pPr marL="0" lvl="0" indent="0" algn="l" rtl="0">
              <a:spcBef>
                <a:spcPts val="1200"/>
              </a:spcBef>
              <a:spcAft>
                <a:spcPts val="0"/>
              </a:spcAft>
              <a:buNone/>
            </a:pPr>
            <a:r>
              <a:rPr lang="en" sz="2200"/>
              <a:t>	</a:t>
            </a:r>
            <a:r>
              <a:rPr lang="en" sz="1600">
                <a:solidFill>
                  <a:srgbClr val="333333"/>
                </a:solidFill>
                <a:latin typeface="Merriweather"/>
                <a:ea typeface="Merriweather"/>
                <a:cs typeface="Merriweather"/>
                <a:sym typeface="Merriweather"/>
              </a:rPr>
              <a:t>Performs a logical disjunction on two expressions.</a:t>
            </a:r>
            <a:endParaRPr sz="16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600">
                <a:solidFill>
                  <a:srgbClr val="333333"/>
                </a:solidFill>
                <a:latin typeface="Merriweather"/>
                <a:ea typeface="Merriweather"/>
                <a:cs typeface="Merriweather"/>
                <a:sym typeface="Merriweather"/>
              </a:rPr>
              <a:t>	</a:t>
            </a:r>
            <a:r>
              <a:rPr lang="en" sz="1600">
                <a:solidFill>
                  <a:srgbClr val="188038"/>
                </a:solidFill>
                <a:latin typeface="Courier New"/>
                <a:ea typeface="Courier New"/>
                <a:cs typeface="Courier New"/>
                <a:sym typeface="Courier New"/>
              </a:rPr>
              <a:t>IF &lt;expr1&gt; OR &lt;expr2&gt; THEN &lt;then&gt; END</a:t>
            </a:r>
            <a:endParaRPr sz="1600">
              <a:solidFill>
                <a:srgbClr val="188038"/>
              </a:solidFill>
              <a:latin typeface="Courier New"/>
              <a:ea typeface="Courier New"/>
              <a:cs typeface="Courier New"/>
              <a:sym typeface="Courier New"/>
            </a:endParaRPr>
          </a:p>
          <a:p>
            <a:pPr marL="0" lvl="0" indent="0" algn="l" rtl="0">
              <a:spcBef>
                <a:spcPts val="1200"/>
              </a:spcBef>
              <a:spcAft>
                <a:spcPts val="0"/>
              </a:spcAft>
              <a:buNone/>
            </a:pPr>
            <a:r>
              <a:rPr lang="en" sz="1600">
                <a:solidFill>
                  <a:srgbClr val="333333"/>
                </a:solidFill>
                <a:latin typeface="Merriweather"/>
                <a:ea typeface="Merriweather"/>
                <a:cs typeface="Merriweather"/>
                <a:sym typeface="Merriweather"/>
              </a:rPr>
              <a:t>	</a:t>
            </a:r>
            <a:r>
              <a:rPr lang="en" sz="1450">
                <a:solidFill>
                  <a:srgbClr val="333333"/>
                </a:solidFill>
                <a:highlight>
                  <a:srgbClr val="EBEBEB"/>
                </a:highlight>
                <a:latin typeface="Courier New"/>
                <a:ea typeface="Courier New"/>
                <a:cs typeface="Courier New"/>
                <a:sym typeface="Courier New"/>
              </a:rPr>
              <a:t>IF [Profit] &lt; 0 OR [Profit] = 0 THEN "Needs Improvement" END</a:t>
            </a:r>
            <a:endParaRPr sz="1450">
              <a:solidFill>
                <a:srgbClr val="333333"/>
              </a:solidFill>
              <a:highlight>
                <a:srgbClr val="EBEBEB"/>
              </a:highlight>
              <a:latin typeface="Courier New"/>
              <a:ea typeface="Courier New"/>
              <a:cs typeface="Courier New"/>
              <a:sym typeface="Courier New"/>
            </a:endParaRPr>
          </a:p>
          <a:p>
            <a:pPr marL="0" lvl="0" indent="0" algn="l" rtl="0">
              <a:spcBef>
                <a:spcPts val="1200"/>
              </a:spcBef>
              <a:spcAft>
                <a:spcPts val="0"/>
              </a:spcAft>
              <a:buNone/>
            </a:pPr>
            <a:r>
              <a:rPr lang="en" sz="1450">
                <a:solidFill>
                  <a:srgbClr val="333333"/>
                </a:solidFill>
                <a:highlight>
                  <a:srgbClr val="EBEBEB"/>
                </a:highlight>
                <a:latin typeface="Courier New"/>
                <a:ea typeface="Courier New"/>
                <a:cs typeface="Courier New"/>
                <a:sym typeface="Courier New"/>
              </a:rPr>
              <a:t>15.THEN</a:t>
            </a:r>
            <a:endParaRPr sz="1450">
              <a:solidFill>
                <a:srgbClr val="333333"/>
              </a:solidFill>
              <a:highlight>
                <a:srgbClr val="EBEBEB"/>
              </a:highlight>
              <a:latin typeface="Courier New"/>
              <a:ea typeface="Courier New"/>
              <a:cs typeface="Courier New"/>
              <a:sym typeface="Courier New"/>
            </a:endParaRPr>
          </a:p>
          <a:p>
            <a:pPr marL="0" lvl="0" indent="0" algn="l" rtl="0">
              <a:spcBef>
                <a:spcPts val="1200"/>
              </a:spcBef>
              <a:spcAft>
                <a:spcPts val="0"/>
              </a:spcAft>
              <a:buNone/>
            </a:pPr>
            <a:r>
              <a:rPr lang="en" sz="1450">
                <a:solidFill>
                  <a:srgbClr val="333333"/>
                </a:solidFill>
                <a:highlight>
                  <a:srgbClr val="EBEBEB"/>
                </a:highlight>
                <a:latin typeface="Courier New"/>
                <a:ea typeface="Courier New"/>
                <a:cs typeface="Courier New"/>
                <a:sym typeface="Courier New"/>
              </a:rPr>
              <a:t>	</a:t>
            </a:r>
            <a:r>
              <a:rPr lang="en" sz="1600">
                <a:solidFill>
                  <a:srgbClr val="333333"/>
                </a:solidFill>
                <a:latin typeface="Merriweather"/>
                <a:ea typeface="Merriweather"/>
                <a:cs typeface="Merriweather"/>
                <a:sym typeface="Merriweather"/>
              </a:rPr>
              <a:t>Tests a series of expressions returning the &lt;then&gt; value for the first true &lt;expr&gt;.</a:t>
            </a:r>
            <a:endParaRPr sz="1600">
              <a:solidFill>
                <a:srgbClr val="333333"/>
              </a:solidFill>
              <a:latin typeface="Merriweather"/>
              <a:ea typeface="Merriweather"/>
              <a:cs typeface="Merriweather"/>
              <a:sym typeface="Merriweather"/>
            </a:endParaRPr>
          </a:p>
          <a:p>
            <a:pPr marL="0" lvl="0" indent="0" algn="l" rtl="0">
              <a:spcBef>
                <a:spcPts val="1200"/>
              </a:spcBef>
              <a:spcAft>
                <a:spcPts val="0"/>
              </a:spcAft>
              <a:buNone/>
            </a:pPr>
            <a:r>
              <a:rPr lang="en" sz="1500">
                <a:solidFill>
                  <a:schemeClr val="dk1"/>
                </a:solidFill>
              </a:rPr>
              <a:t>	</a:t>
            </a:r>
            <a:r>
              <a:rPr lang="en" sz="1600">
                <a:solidFill>
                  <a:srgbClr val="188038"/>
                </a:solidFill>
                <a:latin typeface="Courier New"/>
                <a:ea typeface="Courier New"/>
                <a:cs typeface="Courier New"/>
                <a:sym typeface="Courier New"/>
              </a:rPr>
              <a:t>IF &lt;expre&gt; THEN &lt;then&gt; [ELSEIF ,expr2&gt; THEN &lt;then2&gt;...] [ELSE &lt;else&gt;] END</a:t>
            </a:r>
            <a:endParaRPr sz="1600">
              <a:solidFill>
                <a:srgbClr val="188038"/>
              </a:solidFill>
              <a:latin typeface="Courier New"/>
              <a:ea typeface="Courier New"/>
              <a:cs typeface="Courier New"/>
              <a:sym typeface="Courier New"/>
            </a:endParaRPr>
          </a:p>
          <a:p>
            <a:pPr marL="0" lvl="0" indent="0" algn="l" rtl="0">
              <a:spcBef>
                <a:spcPts val="1200"/>
              </a:spcBef>
              <a:spcAft>
                <a:spcPts val="1200"/>
              </a:spcAft>
              <a:buNone/>
            </a:pPr>
            <a:r>
              <a:rPr lang="en" sz="1500">
                <a:solidFill>
                  <a:schemeClr val="dk1"/>
                </a:solidFill>
              </a:rPr>
              <a:t>	</a:t>
            </a:r>
            <a:r>
              <a:rPr lang="en" sz="1450">
                <a:solidFill>
                  <a:srgbClr val="333333"/>
                </a:solidFill>
                <a:highlight>
                  <a:srgbClr val="EBEBEB"/>
                </a:highlight>
                <a:latin typeface="Courier New"/>
                <a:ea typeface="Courier New"/>
                <a:cs typeface="Courier New"/>
                <a:sym typeface="Courier New"/>
              </a:rPr>
              <a:t>IF [Profit] &gt; 0 THEN 'Profitable' ELSEIF [Profit] = 0 THEN 'Break even' ELSE 'unprofitable' END</a:t>
            </a:r>
            <a:endParaRPr sz="15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917">
                <a:solidFill>
                  <a:schemeClr val="dk1"/>
                </a:solidFill>
              </a:rPr>
              <a:t>16.WHEN</a:t>
            </a:r>
            <a:endParaRPr sz="1917">
              <a:solidFill>
                <a:schemeClr val="dk1"/>
              </a:solidFill>
            </a:endParaRPr>
          </a:p>
          <a:p>
            <a:pPr marL="0" lvl="0" indent="0" algn="l" rtl="0">
              <a:spcBef>
                <a:spcPts val="1200"/>
              </a:spcBef>
              <a:spcAft>
                <a:spcPts val="0"/>
              </a:spcAft>
              <a:buNone/>
            </a:pPr>
            <a:r>
              <a:rPr lang="en" sz="2525">
                <a:solidFill>
                  <a:schemeClr val="dk1"/>
                </a:solidFill>
              </a:rPr>
              <a:t>	</a:t>
            </a:r>
            <a:r>
              <a:rPr lang="en" sz="1925">
                <a:solidFill>
                  <a:schemeClr val="dk1"/>
                </a:solidFill>
                <a:latin typeface="Merriweather"/>
                <a:ea typeface="Merriweather"/>
                <a:cs typeface="Merriweather"/>
                <a:sym typeface="Merriweather"/>
              </a:rPr>
              <a:t>Finds the first &lt;value&gt; that matches &lt;expr&gt; and returns the corresponding &lt;return&gt;.</a:t>
            </a:r>
            <a:endParaRPr sz="1925">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825">
                <a:solidFill>
                  <a:schemeClr val="dk1"/>
                </a:solidFill>
              </a:rPr>
              <a:t>	</a:t>
            </a:r>
            <a:r>
              <a:rPr lang="en" sz="1925">
                <a:solidFill>
                  <a:schemeClr val="dk1"/>
                </a:solidFill>
                <a:latin typeface="Courier New"/>
                <a:ea typeface="Courier New"/>
                <a:cs typeface="Courier New"/>
                <a:sym typeface="Courier New"/>
              </a:rPr>
              <a:t>CASE &lt;expr&gt; WHEN &lt;Value1&gt; THEN &lt;return1&gt; ... [ELSE &lt;else&gt;] END</a:t>
            </a:r>
            <a:endParaRPr sz="1925">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825">
                <a:solidFill>
                  <a:schemeClr val="dk1"/>
                </a:solidFill>
              </a:rPr>
              <a:t>	</a:t>
            </a:r>
            <a:r>
              <a:rPr lang="en" sz="1775">
                <a:solidFill>
                  <a:schemeClr val="dk1"/>
                </a:solidFill>
                <a:latin typeface="Courier New"/>
                <a:ea typeface="Courier New"/>
                <a:cs typeface="Courier New"/>
                <a:sym typeface="Courier New"/>
              </a:rPr>
              <a:t>CASE [RomanNumberal] WHEN 'I' THEN 1 WHEN 'II' THEN 2 ELSE 3 END</a:t>
            </a:r>
            <a:endParaRPr sz="1775">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775">
                <a:solidFill>
                  <a:schemeClr val="dk1"/>
                </a:solidFill>
                <a:latin typeface="Courier New"/>
                <a:ea typeface="Courier New"/>
                <a:cs typeface="Courier New"/>
                <a:sym typeface="Courier New"/>
              </a:rPr>
              <a:t>17.ZN</a:t>
            </a:r>
            <a:endParaRPr sz="1775">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 sz="1775">
                <a:solidFill>
                  <a:schemeClr val="dk1"/>
                </a:solidFill>
                <a:latin typeface="Courier New"/>
                <a:ea typeface="Courier New"/>
                <a:cs typeface="Courier New"/>
                <a:sym typeface="Courier New"/>
              </a:rPr>
              <a:t>	</a:t>
            </a:r>
            <a:r>
              <a:rPr lang="en" sz="1925">
                <a:solidFill>
                  <a:schemeClr val="dk1"/>
                </a:solidFill>
                <a:latin typeface="Merriweather"/>
                <a:ea typeface="Merriweather"/>
                <a:cs typeface="Merriweather"/>
                <a:sym typeface="Merriweather"/>
              </a:rPr>
              <a:t>Returns &lt;expression&gt; if it is not null, otherwise returns zero.</a:t>
            </a:r>
            <a:endParaRPr sz="1925">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sz="1825">
                <a:solidFill>
                  <a:schemeClr val="dk1"/>
                </a:solidFill>
              </a:rPr>
              <a:t>	</a:t>
            </a:r>
            <a:r>
              <a:rPr lang="en" sz="1925">
                <a:solidFill>
                  <a:schemeClr val="dk1"/>
                </a:solidFill>
                <a:latin typeface="Courier New"/>
                <a:ea typeface="Courier New"/>
                <a:cs typeface="Courier New"/>
                <a:sym typeface="Courier New"/>
              </a:rPr>
              <a:t>ZN(expression)</a:t>
            </a:r>
            <a:endParaRPr sz="1925">
              <a:solidFill>
                <a:schemeClr val="dk1"/>
              </a:solidFill>
              <a:latin typeface="Courier New"/>
              <a:ea typeface="Courier New"/>
              <a:cs typeface="Courier New"/>
              <a:sym typeface="Courier New"/>
            </a:endParaRPr>
          </a:p>
          <a:p>
            <a:pPr marL="0" lvl="0" indent="0" algn="l" rtl="0">
              <a:spcBef>
                <a:spcPts val="1200"/>
              </a:spcBef>
              <a:spcAft>
                <a:spcPts val="1200"/>
              </a:spcAft>
              <a:buNone/>
            </a:pPr>
            <a:r>
              <a:rPr lang="en" sz="1825">
                <a:solidFill>
                  <a:schemeClr val="dk1"/>
                </a:solidFill>
              </a:rPr>
              <a:t>	</a:t>
            </a:r>
            <a:r>
              <a:rPr lang="en" sz="1775">
                <a:solidFill>
                  <a:schemeClr val="dk1"/>
                </a:solidFill>
                <a:latin typeface="Courier New"/>
                <a:ea typeface="Courier New"/>
                <a:cs typeface="Courier New"/>
                <a:sym typeface="Courier New"/>
              </a:rPr>
              <a:t>ZN([Profit])</a:t>
            </a:r>
            <a:endParaRPr sz="182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167100" y="413925"/>
            <a:ext cx="8809800" cy="4557900"/>
          </a:xfrm>
          <a:prstGeom prst="roundRect">
            <a:avLst>
              <a:gd name="adj" fmla="val 16667"/>
            </a:avLst>
          </a:prstGeom>
          <a:solidFill>
            <a:srgbClr val="FCE5CD"/>
          </a:solidFill>
          <a:ln w="9525" cap="flat" cmpd="sng">
            <a:solidFill>
              <a:srgbClr val="FCE5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t>Tableau Desktop: Tableau Desktop is the core data visualization and analysis tool that allows users to create interactive visualizations, reports, and dashboards. </a:t>
            </a:r>
            <a:endParaRPr sz="1800"/>
          </a:p>
          <a:p>
            <a:pPr marL="0" lvl="0" indent="0" algn="l" rtl="0">
              <a:spcBef>
                <a:spcPts val="0"/>
              </a:spcBef>
              <a:spcAft>
                <a:spcPts val="0"/>
              </a:spcAft>
              <a:buClr>
                <a:schemeClr val="dk1"/>
              </a:buClr>
              <a:buSzPts val="1100"/>
              <a:buFont typeface="Arial"/>
              <a:buNone/>
            </a:pPr>
            <a:r>
              <a:rPr lang="en" sz="1800"/>
              <a:t>Tableau Prep: Tableau Prep is a data preparation tool that helps users clean, shape, and transform their data before analysis. </a:t>
            </a:r>
            <a:endParaRPr sz="1800"/>
          </a:p>
          <a:p>
            <a:pPr marL="0" lvl="0" indent="0" algn="l" rtl="0">
              <a:spcBef>
                <a:spcPts val="0"/>
              </a:spcBef>
              <a:spcAft>
                <a:spcPts val="0"/>
              </a:spcAft>
              <a:buClr>
                <a:schemeClr val="dk1"/>
              </a:buClr>
              <a:buSzPts val="1100"/>
              <a:buFont typeface="Arial"/>
              <a:buNone/>
            </a:pPr>
            <a:r>
              <a:rPr lang="en" sz="1800"/>
              <a:t>Tableau Server: Tableau Server is a web-based platform that allows users to share, collaborate, and publish Tableau visualizations and dashboards within an organization.</a:t>
            </a:r>
            <a:endParaRPr sz="1800"/>
          </a:p>
          <a:p>
            <a:pPr marL="0" lvl="0" indent="0" algn="l" rtl="0">
              <a:spcBef>
                <a:spcPts val="0"/>
              </a:spcBef>
              <a:spcAft>
                <a:spcPts val="0"/>
              </a:spcAft>
              <a:buClr>
                <a:schemeClr val="dk1"/>
              </a:buClr>
              <a:buSzPts val="1100"/>
              <a:buFont typeface="Arial"/>
              <a:buNone/>
            </a:pPr>
            <a:r>
              <a:rPr lang="en" sz="1800"/>
              <a:t>Tableau Online: Tableau Online is a cloud-based version of Tableau Server. It offers similar features and functionality as Tableau Server but is hosted and maintained by Tableau in the cloud. </a:t>
            </a:r>
            <a:endParaRPr sz="1800"/>
          </a:p>
          <a:p>
            <a:pPr marL="0" lvl="0" indent="0" algn="l" rtl="0">
              <a:spcBef>
                <a:spcPts val="0"/>
              </a:spcBef>
              <a:spcAft>
                <a:spcPts val="0"/>
              </a:spcAft>
              <a:buClr>
                <a:schemeClr val="dk1"/>
              </a:buClr>
              <a:buSzPts val="1100"/>
              <a:buFont typeface="Arial"/>
              <a:buNone/>
            </a:pPr>
            <a:r>
              <a:rPr lang="en" sz="1800"/>
              <a:t>Tableau Public: Tableau Public is a free version of Tableau that allows users to create and share visualizations publicly on the web. </a:t>
            </a:r>
            <a:endParaRPr sz="1800"/>
          </a:p>
          <a:p>
            <a:pPr marL="0" lvl="0" indent="0" algn="l" rtl="0">
              <a:spcBef>
                <a:spcPts val="0"/>
              </a:spcBef>
              <a:spcAft>
                <a:spcPts val="0"/>
              </a:spcAft>
              <a:buNone/>
            </a:pPr>
            <a:r>
              <a:rPr lang="en" sz="1800"/>
              <a:t>Tableau Mobile: Tableau Mobile is a companion app for Tableau that enables users to access and interact with Tableau visualizations on mobile devices.</a:t>
            </a:r>
            <a:endParaRPr sz="1300"/>
          </a:p>
        </p:txBody>
      </p:sp>
      <p:sp>
        <p:nvSpPr>
          <p:cNvPr id="113" name="Google Shape;113;p19"/>
          <p:cNvSpPr/>
          <p:nvPr/>
        </p:nvSpPr>
        <p:spPr>
          <a:xfrm>
            <a:off x="1367250" y="100325"/>
            <a:ext cx="5812500" cy="439200"/>
          </a:xfrm>
          <a:prstGeom prst="roundRect">
            <a:avLst>
              <a:gd name="adj" fmla="val 16667"/>
            </a:avLst>
          </a:prstGeom>
          <a:solidFill>
            <a:srgbClr val="FCE5CD"/>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990"/>
              <a:buFont typeface="Arial"/>
              <a:buNone/>
            </a:pPr>
            <a:r>
              <a:rPr lang="en" sz="2320">
                <a:solidFill>
                  <a:schemeClr val="dk1"/>
                </a:solidFill>
              </a:rPr>
              <a:t>Different Products of Tableau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834400" y="11941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solidFill>
                <a:srgbClr val="3C78D8"/>
              </a:solidFill>
            </a:endParaRPr>
          </a:p>
          <a:p>
            <a:pPr marL="0" lvl="0" indent="0" algn="l" rtl="0">
              <a:spcBef>
                <a:spcPts val="1200"/>
              </a:spcBef>
              <a:spcAft>
                <a:spcPts val="0"/>
              </a:spcAft>
              <a:buNone/>
            </a:pPr>
            <a:endParaRPr sz="2200">
              <a:solidFill>
                <a:srgbClr val="3C78D8"/>
              </a:solidFill>
            </a:endParaRPr>
          </a:p>
          <a:p>
            <a:pPr marL="0" lvl="0" indent="0" algn="l" rtl="0">
              <a:spcBef>
                <a:spcPts val="1200"/>
              </a:spcBef>
              <a:spcAft>
                <a:spcPts val="1200"/>
              </a:spcAft>
              <a:buNone/>
            </a:pPr>
            <a:r>
              <a:rPr lang="en" sz="2200">
                <a:solidFill>
                  <a:srgbClr val="3C78D8"/>
                </a:solidFill>
              </a:rPr>
              <a:t>https://www.tableau.com/products/public/download</a:t>
            </a:r>
            <a:endParaRPr sz="2200">
              <a:solidFill>
                <a:srgbClr val="3C78D8"/>
              </a:solidFill>
            </a:endParaRPr>
          </a:p>
        </p:txBody>
      </p:sp>
      <p:sp>
        <p:nvSpPr>
          <p:cNvPr id="119" name="Google Shape;119;p20"/>
          <p:cNvSpPr/>
          <p:nvPr/>
        </p:nvSpPr>
        <p:spPr>
          <a:xfrm>
            <a:off x="928275" y="504175"/>
            <a:ext cx="5540700" cy="690000"/>
          </a:xfrm>
          <a:prstGeom prst="roundRect">
            <a:avLst>
              <a:gd name="adj" fmla="val 16667"/>
            </a:avLst>
          </a:prstGeom>
          <a:gradFill>
            <a:gsLst>
              <a:gs pos="0">
                <a:srgbClr val="FDECDB"/>
              </a:gs>
              <a:gs pos="100000">
                <a:srgbClr val="F0A963"/>
              </a:gs>
            </a:gsLst>
            <a:lin ang="13500032" scaled="0"/>
          </a:gra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440375" y="504175"/>
            <a:ext cx="5028600" cy="690000"/>
          </a:xfrm>
          <a:prstGeom prst="roundRect">
            <a:avLst>
              <a:gd name="adj" fmla="val 16667"/>
            </a:avLst>
          </a:prstGeom>
          <a:gradFill>
            <a:gsLst>
              <a:gs pos="0">
                <a:srgbClr val="FDECDB"/>
              </a:gs>
              <a:gs pos="100000">
                <a:srgbClr val="F0A963"/>
              </a:gs>
            </a:gsLst>
            <a:lin ang="13500032" scaled="0"/>
          </a:gradFill>
          <a:ln w="9525"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a:t>Download and Installation of Tableau</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76200" y="297375"/>
            <a:ext cx="6518100" cy="572700"/>
          </a:xfrm>
          <a:prstGeom prst="rect">
            <a:avLst/>
          </a:prstGeom>
          <a:solidFill>
            <a:srgbClr val="F6B26B"/>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Tableau Desktop Workspace</a:t>
            </a:r>
            <a:endParaRPr/>
          </a:p>
        </p:txBody>
      </p:sp>
      <p:sp>
        <p:nvSpPr>
          <p:cNvPr id="126" name="Google Shape;12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1"/>
          <p:cNvPicPr preferRelativeResize="0"/>
          <p:nvPr/>
        </p:nvPicPr>
        <p:blipFill>
          <a:blip r:embed="rId3">
            <a:alphaModFix/>
          </a:blip>
          <a:stretch>
            <a:fillRect/>
          </a:stretch>
        </p:blipFill>
        <p:spPr>
          <a:xfrm>
            <a:off x="91875" y="848000"/>
            <a:ext cx="8927950" cy="3930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4325</Words>
  <Application>Microsoft Office PowerPoint</Application>
  <PresentationFormat>On-screen Show (16:9)</PresentationFormat>
  <Paragraphs>341</Paragraphs>
  <Slides>66</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Roboto</vt:lpstr>
      <vt:lpstr>Merriweather</vt:lpstr>
      <vt:lpstr>Times New Roman</vt:lpstr>
      <vt:lpstr>Comfortaa</vt:lpstr>
      <vt:lpstr>Arial</vt:lpstr>
      <vt:lpstr>Courier New</vt:lpstr>
      <vt:lpstr>Simple Light</vt:lpstr>
      <vt:lpstr>PowerPoint Presentation</vt:lpstr>
      <vt:lpstr>PowerPoint Presentation</vt:lpstr>
      <vt:lpstr>PowerPoint Presentation</vt:lpstr>
      <vt:lpstr>Features</vt:lpstr>
      <vt:lpstr>PowerPoint Presentation</vt:lpstr>
      <vt:lpstr>Why Use Data Visualization? </vt:lpstr>
      <vt:lpstr>PowerPoint Presentation</vt:lpstr>
      <vt:lpstr>PowerPoint Presentation</vt:lpstr>
      <vt:lpstr>Tableau Desktop Workspace</vt:lpstr>
      <vt:lpstr>The Tableau desktop workspace consists of various elements as given below:</vt:lpstr>
      <vt:lpstr>Tableau Navigation</vt:lpstr>
      <vt:lpstr>Tableau Data Terminology</vt:lpstr>
      <vt:lpstr>PowerPoint Presentation</vt:lpstr>
      <vt:lpstr>PowerPoint Presentation</vt:lpstr>
      <vt:lpstr>Data Types in Tableau</vt:lpstr>
      <vt:lpstr>Data Aggregation in Tableau</vt:lpstr>
      <vt:lpstr>Various file extensions</vt:lpstr>
      <vt:lpstr>PowerPoint Presentation</vt:lpstr>
      <vt:lpstr>  Changing the Data Type</vt:lpstr>
      <vt:lpstr>Renaming and Hiding </vt:lpstr>
      <vt:lpstr>Column Alias </vt:lpstr>
      <vt:lpstr>PowerPoint Presentation</vt:lpstr>
      <vt:lpstr>Dimension and measure in tableau</vt:lpstr>
      <vt:lpstr>Tableau Bar Chart </vt:lpstr>
      <vt:lpstr>Bar Chart with Color Range </vt:lpstr>
      <vt:lpstr>Stacked Bar Chart </vt:lpstr>
      <vt:lpstr>Tableau Line Chart </vt:lpstr>
      <vt:lpstr>Multiple Measure Line Chart </vt:lpstr>
      <vt:lpstr>Line Chart with Label </vt:lpstr>
      <vt:lpstr>Tableau Pie Chart </vt:lpstr>
      <vt:lpstr>Tableau Bubble Chart </vt:lpstr>
      <vt:lpstr>Bubble Chart with Measure Values </vt:lpstr>
      <vt:lpstr>Bubble Chart with Measure Color </vt:lpstr>
      <vt:lpstr>Tableau Gantt Chart</vt:lpstr>
      <vt:lpstr>PowerPoint Presentation</vt:lpstr>
      <vt:lpstr>PowerPoint Presentation</vt:lpstr>
      <vt:lpstr>Filters</vt:lpstr>
      <vt:lpstr>Set,Group,Hierarchy,Parameter in tableau</vt:lpstr>
      <vt:lpstr>PowerPoint Presentation</vt:lpstr>
      <vt:lpstr>Tableau Functions</vt:lpstr>
      <vt:lpstr>Mathematical Functions</vt:lpstr>
      <vt:lpstr>PowerPoint Presentation</vt:lpstr>
      <vt:lpstr>PowerPoint Presentation</vt:lpstr>
      <vt:lpstr>PowerPoint Presentation</vt:lpstr>
      <vt:lpstr>PowerPoint Presentation</vt:lpstr>
      <vt:lpstr>PowerPoint Presentation</vt:lpstr>
      <vt:lpstr>String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9</cp:revision>
  <dcterms:modified xsi:type="dcterms:W3CDTF">2024-02-09T06:09:29Z</dcterms:modified>
</cp:coreProperties>
</file>