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51"/>
  </p:notesMasterIdLst>
  <p:handoutMasterIdLst>
    <p:handoutMasterId r:id="rId52"/>
  </p:handoutMasterIdLst>
  <p:sldIdLst>
    <p:sldId id="573" r:id="rId2"/>
    <p:sldId id="1218" r:id="rId3"/>
    <p:sldId id="1183" r:id="rId4"/>
    <p:sldId id="1156" r:id="rId5"/>
    <p:sldId id="1162" r:id="rId6"/>
    <p:sldId id="1157" r:id="rId7"/>
    <p:sldId id="1164" r:id="rId8"/>
    <p:sldId id="1163" r:id="rId9"/>
    <p:sldId id="1167" r:id="rId10"/>
    <p:sldId id="1160" r:id="rId11"/>
    <p:sldId id="1169" r:id="rId12"/>
    <p:sldId id="1170" r:id="rId13"/>
    <p:sldId id="1171" r:id="rId14"/>
    <p:sldId id="1159" r:id="rId15"/>
    <p:sldId id="1158" r:id="rId16"/>
    <p:sldId id="1165" r:id="rId17"/>
    <p:sldId id="1173" r:id="rId18"/>
    <p:sldId id="1174" r:id="rId19"/>
    <p:sldId id="1172" r:id="rId20"/>
    <p:sldId id="1175" r:id="rId21"/>
    <p:sldId id="1176" r:id="rId22"/>
    <p:sldId id="1177" r:id="rId23"/>
    <p:sldId id="1178" r:id="rId24"/>
    <p:sldId id="1179" r:id="rId25"/>
    <p:sldId id="1180" r:id="rId26"/>
    <p:sldId id="1181" r:id="rId27"/>
    <p:sldId id="1189" r:id="rId28"/>
    <p:sldId id="1182" r:id="rId29"/>
    <p:sldId id="1185" r:id="rId30"/>
    <p:sldId id="1186" r:id="rId31"/>
    <p:sldId id="1187" r:id="rId32"/>
    <p:sldId id="1190" r:id="rId33"/>
    <p:sldId id="1201" r:id="rId34"/>
    <p:sldId id="1202" r:id="rId35"/>
    <p:sldId id="1203" r:id="rId36"/>
    <p:sldId id="1204" r:id="rId37"/>
    <p:sldId id="1205" r:id="rId38"/>
    <p:sldId id="1206" r:id="rId39"/>
    <p:sldId id="1207" r:id="rId40"/>
    <p:sldId id="1208" r:id="rId41"/>
    <p:sldId id="1209" r:id="rId42"/>
    <p:sldId id="1210" r:id="rId43"/>
    <p:sldId id="1211" r:id="rId44"/>
    <p:sldId id="1214" r:id="rId45"/>
    <p:sldId id="1215" r:id="rId46"/>
    <p:sldId id="1216" r:id="rId47"/>
    <p:sldId id="1213" r:id="rId48"/>
    <p:sldId id="1217" r:id="rId49"/>
    <p:sldId id="1212"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FFFF66"/>
    <a:srgbClr val="66CCFF"/>
    <a:srgbClr val="0080FF"/>
    <a:srgbClr val="FF00FF"/>
    <a:srgbClr val="66FFFF"/>
    <a:srgbClr val="000053"/>
    <a:srgbClr val="000080"/>
    <a:srgbClr val="C5E176"/>
    <a:srgbClr val="408000"/>
    <a:srgbClr val="8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94" autoAdjust="0"/>
    <p:restoredTop sz="88298" autoAdjust="0"/>
  </p:normalViewPr>
  <p:slideViewPr>
    <p:cSldViewPr snapToGrid="0" snapToObjects="1">
      <p:cViewPr>
        <p:scale>
          <a:sx n="90" d="100"/>
          <a:sy n="90" d="100"/>
        </p:scale>
        <p:origin x="1056" y="400"/>
      </p:cViewPr>
      <p:guideLst>
        <p:guide orient="horz" pos="2160"/>
        <p:guide pos="2880"/>
      </p:guideLst>
    </p:cSldViewPr>
  </p:slideViewPr>
  <p:outlineViewPr>
    <p:cViewPr>
      <p:scale>
        <a:sx n="33" d="100"/>
        <a:sy n="33" d="100"/>
      </p:scale>
      <p:origin x="0" y="846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E242A3-1AE4-E24A-99E0-0793FF859F2E}" type="datetimeFigureOut">
              <a:rPr lang="en-US" smtClean="0"/>
              <a:t>9/26/16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0011F9-9310-B54B-9319-DBFD18701D8D}" type="slidenum">
              <a:rPr lang="en-US" smtClean="0"/>
              <a:t>‹#›</a:t>
            </a:fld>
            <a:endParaRPr lang="en-US"/>
          </a:p>
        </p:txBody>
      </p:sp>
    </p:spTree>
    <p:extLst>
      <p:ext uri="{BB962C8B-B14F-4D97-AF65-F5344CB8AC3E}">
        <p14:creationId xmlns:p14="http://schemas.microsoft.com/office/powerpoint/2010/main" val="16389389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62D40C-6BB9-764F-A17A-E488A2E13726}" type="datetimeFigureOut">
              <a:rPr lang="en-US" smtClean="0"/>
              <a:t>9/26/16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865942-383E-3240-932C-8554759196BE}" type="slidenum">
              <a:rPr lang="en-US" smtClean="0"/>
              <a:t>‹#›</a:t>
            </a:fld>
            <a:endParaRPr lang="en-US"/>
          </a:p>
        </p:txBody>
      </p:sp>
    </p:spTree>
    <p:extLst>
      <p:ext uri="{BB962C8B-B14F-4D97-AF65-F5344CB8AC3E}">
        <p14:creationId xmlns:p14="http://schemas.microsoft.com/office/powerpoint/2010/main" val="14907922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865942-383E-3240-932C-8554759196BE}" type="slidenum">
              <a:rPr lang="en-US" smtClean="0"/>
              <a:t>1</a:t>
            </a:fld>
            <a:endParaRPr lang="en-US"/>
          </a:p>
        </p:txBody>
      </p:sp>
    </p:spTree>
    <p:extLst>
      <p:ext uri="{BB962C8B-B14F-4D97-AF65-F5344CB8AC3E}">
        <p14:creationId xmlns:p14="http://schemas.microsoft.com/office/powerpoint/2010/main" val="2948260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Itanic</a:t>
            </a:r>
            <a:r>
              <a:rPr lang="en-US" dirty="0" smtClean="0"/>
              <a:t> (</a:t>
            </a:r>
            <a:r>
              <a:rPr lang="en-US" baseline="0" dirty="0" smtClean="0"/>
              <a:t>The unsinkable chip) </a:t>
            </a:r>
            <a:r>
              <a:rPr lang="en-US" dirty="0" smtClean="0"/>
              <a:t>coined</a:t>
            </a:r>
            <a:r>
              <a:rPr lang="en-US" baseline="0" dirty="0" smtClean="0"/>
              <a:t> by ”The Register” in Oct 1999, right after Intel announced the name “Itanium”..</a:t>
            </a:r>
            <a:endParaRPr lang="en-US" dirty="0"/>
          </a:p>
        </p:txBody>
      </p:sp>
      <p:sp>
        <p:nvSpPr>
          <p:cNvPr id="4" name="Slide Number Placeholder 3"/>
          <p:cNvSpPr>
            <a:spLocks noGrp="1"/>
          </p:cNvSpPr>
          <p:nvPr>
            <p:ph type="sldNum" sz="quarter" idx="10"/>
          </p:nvPr>
        </p:nvSpPr>
        <p:spPr/>
        <p:txBody>
          <a:bodyPr/>
          <a:lstStyle/>
          <a:p>
            <a:fld id="{0A865942-383E-3240-932C-8554759196BE}" type="slidenum">
              <a:rPr lang="en-US" smtClean="0"/>
              <a:t>48</a:t>
            </a:fld>
            <a:endParaRPr lang="en-US"/>
          </a:p>
        </p:txBody>
      </p:sp>
    </p:spTree>
    <p:extLst>
      <p:ext uri="{BB962C8B-B14F-4D97-AF65-F5344CB8AC3E}">
        <p14:creationId xmlns:p14="http://schemas.microsoft.com/office/powerpoint/2010/main" val="13061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IBM PowerPC:</a:t>
            </a:r>
            <a:endParaRPr lang="en-US" baseline="0"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t>- flush pipeline to simplify exception handling</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sz="2000" dirty="0" smtClean="0"/>
              <a:t>short pipeline minimizes flush penalty (4 cycles), small compared to memory access latency</a:t>
            </a:r>
          </a:p>
          <a:p>
            <a:endParaRPr lang="en-US" dirty="0"/>
          </a:p>
        </p:txBody>
      </p:sp>
      <p:sp>
        <p:nvSpPr>
          <p:cNvPr id="4" name="Slide Number Placeholder 3"/>
          <p:cNvSpPr>
            <a:spLocks noGrp="1"/>
          </p:cNvSpPr>
          <p:nvPr>
            <p:ph type="sldNum" sz="quarter" idx="10"/>
          </p:nvPr>
        </p:nvSpPr>
        <p:spPr/>
        <p:txBody>
          <a:bodyPr/>
          <a:lstStyle/>
          <a:p>
            <a:fld id="{0A865942-383E-3240-932C-8554759196BE}" type="slidenum">
              <a:rPr lang="en-US" smtClean="0"/>
              <a:t>17</a:t>
            </a:fld>
            <a:endParaRPr lang="en-US"/>
          </a:p>
        </p:txBody>
      </p:sp>
    </p:spTree>
    <p:extLst>
      <p:ext uri="{BB962C8B-B14F-4D97-AF65-F5344CB8AC3E}">
        <p14:creationId xmlns:p14="http://schemas.microsoft.com/office/powerpoint/2010/main" val="274468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865942-383E-3240-932C-8554759196BE}" type="slidenum">
              <a:rPr lang="en-US" smtClean="0"/>
              <a:t>18</a:t>
            </a:fld>
            <a:endParaRPr lang="en-US"/>
          </a:p>
        </p:txBody>
      </p:sp>
    </p:spTree>
    <p:extLst>
      <p:ext uri="{BB962C8B-B14F-4D97-AF65-F5344CB8AC3E}">
        <p14:creationId xmlns:p14="http://schemas.microsoft.com/office/powerpoint/2010/main" val="4039775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Times New Roman" pitchFamily="18" charset="0"/>
              </a:rPr>
              <a:t>Here is a high level picture of the normal flow of pipeline...</a:t>
            </a:r>
          </a:p>
          <a:p>
            <a:endParaRPr lang="en-US" sz="1200" dirty="0" smtClean="0">
              <a:latin typeface="Times New Roman" pitchFamily="18" charset="0"/>
            </a:endParaRPr>
          </a:p>
          <a:p>
            <a:r>
              <a:rPr lang="en-US" sz="1200" dirty="0" smtClean="0">
                <a:latin typeface="Times New Roman" pitchFamily="18" charset="0"/>
              </a:rPr>
              <a:t>The flow through this pipeline is…</a:t>
            </a:r>
          </a:p>
          <a:p>
            <a:endParaRPr lang="en-US" sz="1200" dirty="0" smtClean="0">
              <a:latin typeface="Times New Roman" pitchFamily="18" charset="0"/>
            </a:endParaRPr>
          </a:p>
          <a:p>
            <a:r>
              <a:rPr lang="en-US" sz="1200" dirty="0" smtClean="0">
                <a:latin typeface="Times New Roman" pitchFamily="18" charset="0"/>
              </a:rPr>
              <a:t>If we assume that instructions can come from different threads, we observe that after renaming instructions are “thread-blind” since the instruction dependencies are fully reflected in the register dependencies, and the instructions from different threads could be mixed at will. This partitions the pipeline into two pieces - a thread-dependent part and a thread-independent part.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A865942-383E-3240-932C-8554759196BE}" type="slidenum">
              <a:rPr lang="en-US" smtClean="0"/>
              <a:t>21</a:t>
            </a:fld>
            <a:endParaRPr lang="en-US"/>
          </a:p>
        </p:txBody>
      </p:sp>
    </p:spTree>
    <p:extLst>
      <p:ext uri="{BB962C8B-B14F-4D97-AF65-F5344CB8AC3E}">
        <p14:creationId xmlns:p14="http://schemas.microsoft.com/office/powerpoint/2010/main" val="1117638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70000"/>
              </a:lnSpc>
            </a:pPr>
            <a:r>
              <a:rPr lang="en-US" sz="1200" dirty="0" smtClean="0">
                <a:latin typeface="Times New Roman" pitchFamily="18" charset="0"/>
              </a:rPr>
              <a:t>Now we enhance the pipeline by allowing fetch of instruction from multiple program counters.</a:t>
            </a:r>
          </a:p>
          <a:p>
            <a:pPr>
              <a:lnSpc>
                <a:spcPct val="70000"/>
              </a:lnSpc>
            </a:pPr>
            <a:r>
              <a:rPr lang="en-US" sz="1200" dirty="0" smtClean="0">
                <a:latin typeface="Times New Roman" pitchFamily="18" charset="0"/>
              </a:rPr>
              <a:t>Each cycle we pick a thread to fetch from.</a:t>
            </a:r>
          </a:p>
          <a:p>
            <a:pPr>
              <a:lnSpc>
                <a:spcPct val="70000"/>
              </a:lnSpc>
            </a:pPr>
            <a:r>
              <a:rPr lang="en-US" sz="1200" dirty="0" smtClean="0">
                <a:latin typeface="Times New Roman" pitchFamily="18" charset="0"/>
              </a:rPr>
              <a:t>The instructions are fetched out of a completed shared instruction cache, </a:t>
            </a:r>
          </a:p>
          <a:p>
            <a:pPr>
              <a:lnSpc>
                <a:spcPct val="70000"/>
              </a:lnSpc>
            </a:pPr>
            <a:r>
              <a:rPr lang="en-US" sz="1200" dirty="0" smtClean="0">
                <a:latin typeface="Times New Roman" pitchFamily="18" charset="0"/>
              </a:rPr>
              <a:t>and sent on to the mapper where separate maps are maintained for each thread.</a:t>
            </a:r>
          </a:p>
          <a:p>
            <a:pPr>
              <a:lnSpc>
                <a:spcPct val="70000"/>
              </a:lnSpc>
            </a:pPr>
            <a:endParaRPr lang="en-US" sz="1200" dirty="0" smtClean="0">
              <a:latin typeface="Times New Roman" pitchFamily="18" charset="0"/>
            </a:endParaRPr>
          </a:p>
          <a:p>
            <a:pPr>
              <a:lnSpc>
                <a:spcPct val="70000"/>
              </a:lnSpc>
            </a:pPr>
            <a:r>
              <a:rPr lang="en-US" sz="1200" dirty="0" smtClean="0">
                <a:latin typeface="Times New Roman" pitchFamily="18" charset="0"/>
              </a:rPr>
              <a:t>Then the instructions are dropped into the queue and because the dependencies are all determined by the physical register dependencies, instructions from different threads can be mixed in all subsequence stages of the pipeline, as illustrated by the showing all the units uniformly shared by all the threads.</a:t>
            </a:r>
          </a:p>
          <a:p>
            <a:endParaRPr lang="en-US" dirty="0"/>
          </a:p>
        </p:txBody>
      </p:sp>
      <p:sp>
        <p:nvSpPr>
          <p:cNvPr id="4" name="Slide Number Placeholder 3"/>
          <p:cNvSpPr>
            <a:spLocks noGrp="1"/>
          </p:cNvSpPr>
          <p:nvPr>
            <p:ph type="sldNum" sz="quarter" idx="10"/>
          </p:nvPr>
        </p:nvSpPr>
        <p:spPr/>
        <p:txBody>
          <a:bodyPr/>
          <a:lstStyle/>
          <a:p>
            <a:fld id="{0A865942-383E-3240-932C-8554759196BE}" type="slidenum">
              <a:rPr lang="en-US" smtClean="0"/>
              <a:t>22</a:t>
            </a:fld>
            <a:endParaRPr lang="en-US"/>
          </a:p>
        </p:txBody>
      </p:sp>
    </p:spTree>
    <p:extLst>
      <p:ext uri="{BB962C8B-B14F-4D97-AF65-F5344CB8AC3E}">
        <p14:creationId xmlns:p14="http://schemas.microsoft.com/office/powerpoint/2010/main" val="1991894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865942-383E-3240-932C-8554759196BE}" type="slidenum">
              <a:rPr lang="en-US" smtClean="0"/>
              <a:t>23</a:t>
            </a:fld>
            <a:endParaRPr lang="en-US"/>
          </a:p>
        </p:txBody>
      </p:sp>
    </p:spTree>
    <p:extLst>
      <p:ext uri="{BB962C8B-B14F-4D97-AF65-F5344CB8AC3E}">
        <p14:creationId xmlns:p14="http://schemas.microsoft.com/office/powerpoint/2010/main" val="1219821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Separate Return Address Stack</a:t>
            </a:r>
            <a:r>
              <a:rPr lang="en-US" baseline="0" dirty="0" smtClean="0"/>
              <a:t> Per thread</a:t>
            </a:r>
          </a:p>
          <a:p>
            <a:r>
              <a:rPr lang="en-US" baseline="0" dirty="0" smtClean="0"/>
              <a:t>Separate First-Level Global Branch History Table</a:t>
            </a:r>
          </a:p>
          <a:p>
            <a:r>
              <a:rPr lang="en-US" baseline="0" dirty="0" smtClean="0"/>
              <a:t>Shared 2</a:t>
            </a:r>
            <a:r>
              <a:rPr lang="en-US" baseline="30000" dirty="0" smtClean="0"/>
              <a:t>nd</a:t>
            </a:r>
            <a:r>
              <a:rPr lang="en-US" baseline="0" dirty="0" smtClean="0"/>
              <a:t> level BHT tagged with logical processor IDs</a:t>
            </a:r>
            <a:endParaRPr lang="en-US" dirty="0"/>
          </a:p>
        </p:txBody>
      </p:sp>
      <p:sp>
        <p:nvSpPr>
          <p:cNvPr id="4" name="Slide Number Placeholder 3"/>
          <p:cNvSpPr>
            <a:spLocks noGrp="1"/>
          </p:cNvSpPr>
          <p:nvPr>
            <p:ph type="sldNum" sz="quarter" idx="10"/>
          </p:nvPr>
        </p:nvSpPr>
        <p:spPr/>
        <p:txBody>
          <a:bodyPr/>
          <a:lstStyle/>
          <a:p>
            <a:fld id="{0A865942-383E-3240-932C-8554759196BE}" type="slidenum">
              <a:rPr lang="en-US" smtClean="0"/>
              <a:t>24</a:t>
            </a:fld>
            <a:endParaRPr lang="en-US"/>
          </a:p>
        </p:txBody>
      </p:sp>
    </p:spTree>
    <p:extLst>
      <p:ext uri="{BB962C8B-B14F-4D97-AF65-F5344CB8AC3E}">
        <p14:creationId xmlns:p14="http://schemas.microsoft.com/office/powerpoint/2010/main" val="960261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a:t>
            </a:r>
            <a:r>
              <a:rPr lang="en-US" dirty="0" err="1" smtClean="0"/>
              <a:t>Pipeling</a:t>
            </a:r>
            <a:r>
              <a:rPr lang="en-US" dirty="0" smtClean="0"/>
              <a:t>:</a:t>
            </a:r>
            <a:r>
              <a:rPr lang="en-US" baseline="0" dirty="0" smtClean="0"/>
              <a:t> </a:t>
            </a:r>
            <a:r>
              <a:rPr lang="en-US" dirty="0" smtClean="0"/>
              <a:t>if iterations from loops are independent, then can get ILP by taking instructions from different iterations</a:t>
            </a:r>
            <a:endParaRPr lang="en-US" dirty="0"/>
          </a:p>
        </p:txBody>
      </p:sp>
      <p:sp>
        <p:nvSpPr>
          <p:cNvPr id="4" name="Slide Number Placeholder 3"/>
          <p:cNvSpPr>
            <a:spLocks noGrp="1"/>
          </p:cNvSpPr>
          <p:nvPr>
            <p:ph type="sldNum" sz="quarter" idx="10"/>
          </p:nvPr>
        </p:nvSpPr>
        <p:spPr/>
        <p:txBody>
          <a:bodyPr/>
          <a:lstStyle/>
          <a:p>
            <a:fld id="{0A865942-383E-3240-932C-8554759196BE}" type="slidenum">
              <a:rPr lang="en-US" smtClean="0"/>
              <a:t>34</a:t>
            </a:fld>
            <a:endParaRPr lang="en-US"/>
          </a:p>
        </p:txBody>
      </p:sp>
    </p:spTree>
    <p:extLst>
      <p:ext uri="{BB962C8B-B14F-4D97-AF65-F5344CB8AC3E}">
        <p14:creationId xmlns:p14="http://schemas.microsoft.com/office/powerpoint/2010/main" val="350244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does predicated</a:t>
            </a:r>
            <a:r>
              <a:rPr lang="en-US" baseline="0" dirty="0" smtClean="0"/>
              <a:t> instruction become NOP?</a:t>
            </a:r>
          </a:p>
          <a:p>
            <a:r>
              <a:rPr lang="en-US" baseline="0" dirty="0" smtClean="0"/>
              <a:t>At commit.</a:t>
            </a:r>
            <a:endParaRPr lang="en-US" dirty="0"/>
          </a:p>
        </p:txBody>
      </p:sp>
      <p:sp>
        <p:nvSpPr>
          <p:cNvPr id="4" name="Slide Number Placeholder 3"/>
          <p:cNvSpPr>
            <a:spLocks noGrp="1"/>
          </p:cNvSpPr>
          <p:nvPr>
            <p:ph type="sldNum" sz="quarter" idx="10"/>
          </p:nvPr>
        </p:nvSpPr>
        <p:spPr/>
        <p:txBody>
          <a:bodyPr/>
          <a:lstStyle/>
          <a:p>
            <a:fld id="{0A865942-383E-3240-932C-8554759196BE}" type="slidenum">
              <a:rPr lang="en-US" smtClean="0"/>
              <a:t>45</a:t>
            </a:fld>
            <a:endParaRPr lang="en-US"/>
          </a:p>
        </p:txBody>
      </p:sp>
    </p:spTree>
    <p:extLst>
      <p:ext uri="{BB962C8B-B14F-4D97-AF65-F5344CB8AC3E}">
        <p14:creationId xmlns:p14="http://schemas.microsoft.com/office/powerpoint/2010/main" val="137391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775094" y="268288"/>
            <a:ext cx="6081139" cy="3900300"/>
          </a:xfrm>
          <a:prstGeom prst="rect">
            <a:avLst/>
          </a:prstGeom>
          <a:solidFill>
            <a:srgbClr val="0000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solidFill>
            <a:srgbClr val="0000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2775094" y="2132110"/>
            <a:ext cx="5884274" cy="2059469"/>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rgbClr val="F8B33C"/>
                </a:solidFill>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2775094" y="4240475"/>
            <a:ext cx="5870827" cy="153836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9" name="Rectangle 8"/>
          <p:cNvSpPr/>
          <p:nvPr userDrawn="1"/>
        </p:nvSpPr>
        <p:spPr>
          <a:xfrm>
            <a:off x="268940" y="4155141"/>
            <a:ext cx="182880" cy="270285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2" name="Straight Connector 11"/>
          <p:cNvCxnSpPr/>
          <p:nvPr userDrawn="1"/>
        </p:nvCxnSpPr>
        <p:spPr>
          <a:xfrm>
            <a:off x="2775094" y="2132110"/>
            <a:ext cx="6081139" cy="0"/>
          </a:xfrm>
          <a:prstGeom prst="line">
            <a:avLst/>
          </a:prstGeom>
          <a:ln w="57150" cmpd="sng">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stretch>
            <a:fillRect/>
          </a:stretch>
        </p:blipFill>
        <p:spPr>
          <a:xfrm>
            <a:off x="530259" y="272674"/>
            <a:ext cx="2217164" cy="173127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t>September 27, 2016</a:t>
            </a:r>
            <a:endParaRPr lang="en-US"/>
          </a:p>
        </p:txBody>
      </p:sp>
      <p:sp>
        <p:nvSpPr>
          <p:cNvPr id="6" name="Footer Placeholder 5"/>
          <p:cNvSpPr>
            <a:spLocks noGrp="1"/>
          </p:cNvSpPr>
          <p:nvPr>
            <p:ph type="ftr" sz="quarter" idx="11"/>
          </p:nvPr>
        </p:nvSpPr>
        <p:spPr/>
        <p:txBody>
          <a:bodyPr/>
          <a:lstStyle/>
          <a:p>
            <a:r>
              <a:rPr lang="en-US" smtClean="0"/>
              <a:t>ECE 4100/6100 | Fall 2016 | L11: Multithreading+VLIW             Tushar Krishna, Georgia Tech </a:t>
            </a:r>
            <a:endParaRPr lang="en-US"/>
          </a:p>
        </p:txBody>
      </p:sp>
      <p:sp>
        <p:nvSpPr>
          <p:cNvPr id="7" name="Slide Number Placeholder 6"/>
          <p:cNvSpPr>
            <a:spLocks noGrp="1"/>
          </p:cNvSpPr>
          <p:nvPr>
            <p:ph type="sldNum" sz="quarter" idx="12"/>
          </p:nvPr>
        </p:nvSpPr>
        <p:spPr/>
        <p:txBody>
          <a:bodyPr/>
          <a:lstStyle/>
          <a:p>
            <a:fld id="{6F8C6899-B7E0-724F-AFA7-9CBD82D6A34A}"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t>September 27, 2016</a:t>
            </a:r>
            <a:endParaRPr lang="en-US"/>
          </a:p>
        </p:txBody>
      </p:sp>
      <p:sp>
        <p:nvSpPr>
          <p:cNvPr id="6" name="Footer Placeholder 5"/>
          <p:cNvSpPr>
            <a:spLocks noGrp="1"/>
          </p:cNvSpPr>
          <p:nvPr>
            <p:ph type="ftr" sz="quarter" idx="11"/>
          </p:nvPr>
        </p:nvSpPr>
        <p:spPr/>
        <p:txBody>
          <a:bodyPr/>
          <a:lstStyle/>
          <a:p>
            <a:r>
              <a:rPr lang="en-US" smtClean="0"/>
              <a:t>ECE 4100/6100 | Fall 2016 | L11: Multithreading+VLIW             Tushar Krishna, Georgia Tech </a:t>
            </a:r>
            <a:endParaRPr lang="en-US"/>
          </a:p>
        </p:txBody>
      </p:sp>
      <p:sp>
        <p:nvSpPr>
          <p:cNvPr id="7" name="Slide Number Placeholder 6"/>
          <p:cNvSpPr>
            <a:spLocks noGrp="1"/>
          </p:cNvSpPr>
          <p:nvPr>
            <p:ph type="sldNum" sz="quarter" idx="12"/>
          </p:nvPr>
        </p:nvSpPr>
        <p:spPr/>
        <p:txBody>
          <a:bodyPr/>
          <a:lstStyle/>
          <a:p>
            <a:fld id="{6F8C6899-B7E0-724F-AFA7-9CBD82D6A34A}"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t>September 27, 2016</a:t>
            </a:r>
            <a:endParaRPr lang="en-US"/>
          </a:p>
        </p:txBody>
      </p:sp>
      <p:sp>
        <p:nvSpPr>
          <p:cNvPr id="4" name="Footer Placeholder 3"/>
          <p:cNvSpPr>
            <a:spLocks noGrp="1"/>
          </p:cNvSpPr>
          <p:nvPr>
            <p:ph type="ftr" sz="quarter" idx="11"/>
          </p:nvPr>
        </p:nvSpPr>
        <p:spPr/>
        <p:txBody>
          <a:bodyPr/>
          <a:lstStyle/>
          <a:p>
            <a:r>
              <a:rPr lang="en-US" smtClean="0"/>
              <a:t>ECE 4100/6100 | Fall 2016 | L11: Multithreading+VLIW             Tushar Krishna, Georgia Tech </a:t>
            </a:r>
            <a:endParaRPr lang="en-US"/>
          </a:p>
        </p:txBody>
      </p:sp>
      <p:sp>
        <p:nvSpPr>
          <p:cNvPr id="5" name="Slide Number Placeholder 4"/>
          <p:cNvSpPr>
            <a:spLocks noGrp="1"/>
          </p:cNvSpPr>
          <p:nvPr>
            <p:ph type="sldNum" sz="quarter" idx="12"/>
          </p:nvPr>
        </p:nvSpPr>
        <p:spPr/>
        <p:txBody>
          <a:bodyPr/>
          <a:lstStyle/>
          <a:p>
            <a:fld id="{6F8C6899-B7E0-724F-AFA7-9CBD82D6A34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September 27, 2016</a:t>
            </a:r>
            <a:endParaRPr lang="en-US"/>
          </a:p>
        </p:txBody>
      </p:sp>
      <p:sp>
        <p:nvSpPr>
          <p:cNvPr id="3" name="Footer Placeholder 2"/>
          <p:cNvSpPr>
            <a:spLocks noGrp="1"/>
          </p:cNvSpPr>
          <p:nvPr>
            <p:ph type="ftr" sz="quarter" idx="11"/>
          </p:nvPr>
        </p:nvSpPr>
        <p:spPr/>
        <p:txBody>
          <a:bodyPr/>
          <a:lstStyle/>
          <a:p>
            <a:r>
              <a:rPr lang="en-US" smtClean="0"/>
              <a:t>ECE 4100/6100 | Fall 2016 | L11: Multithreading+VLIW             Tushar Krishna, Georgia Tech </a:t>
            </a:r>
            <a:endParaRPr lang="en-US"/>
          </a:p>
        </p:txBody>
      </p:sp>
      <p:sp>
        <p:nvSpPr>
          <p:cNvPr id="6" name="Rectangle 5"/>
          <p:cNvSpPr/>
          <p:nvPr userDrawn="1"/>
        </p:nvSpPr>
        <p:spPr>
          <a:xfrm>
            <a:off x="8148918" y="526228"/>
            <a:ext cx="718073" cy="566928"/>
          </a:xfrm>
          <a:prstGeom prst="rect">
            <a:avLst/>
          </a:prstGeom>
          <a:solidFill>
            <a:srgbClr val="0000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Slide Number Placeholder 3"/>
          <p:cNvSpPr>
            <a:spLocks noGrp="1"/>
          </p:cNvSpPr>
          <p:nvPr>
            <p:ph type="sldNum" sz="quarter" idx="12"/>
          </p:nvPr>
        </p:nvSpPr>
        <p:spPr>
          <a:xfrm>
            <a:off x="8194836" y="665136"/>
            <a:ext cx="610497" cy="365125"/>
          </a:xfrm>
        </p:spPr>
        <p:txBody>
          <a:bodyPr/>
          <a:lstStyle>
            <a:lvl1pPr>
              <a:defRPr>
                <a:solidFill>
                  <a:srgbClr val="F8B33C"/>
                </a:solidFill>
              </a:defRPr>
            </a:lvl1pPr>
          </a:lstStyle>
          <a:p>
            <a:fld id="{6F8C6899-B7E0-724F-AFA7-9CBD82D6A34A}" type="slidenum">
              <a:rPr lang="en-US" smtClean="0"/>
              <a:pPr/>
              <a:t>‹#›</a:t>
            </a:fld>
            <a:endParaRPr lang="en-US" dirty="0"/>
          </a:p>
        </p:txBody>
      </p:sp>
      <p:cxnSp>
        <p:nvCxnSpPr>
          <p:cNvPr id="8" name="Straight Connector 7"/>
          <p:cNvCxnSpPr/>
          <p:nvPr userDrawn="1"/>
        </p:nvCxnSpPr>
        <p:spPr>
          <a:xfrm>
            <a:off x="421341" y="6356350"/>
            <a:ext cx="8341659" cy="0"/>
          </a:xfrm>
          <a:prstGeom prst="line">
            <a:avLst/>
          </a:prstGeom>
          <a:ln w="28575" cmpd="sng">
            <a:solidFill>
              <a:srgbClr val="00004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57199" y="1077818"/>
            <a:ext cx="8409792" cy="453"/>
          </a:xfrm>
          <a:prstGeom prst="line">
            <a:avLst/>
          </a:prstGeom>
          <a:ln w="57150" cmpd="sng">
            <a:solidFill>
              <a:srgbClr val="00004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581" y="1077818"/>
            <a:ext cx="457199" cy="0"/>
          </a:xfrm>
          <a:prstGeom prst="line">
            <a:avLst/>
          </a:prstGeom>
          <a:ln w="57150" cmpd="sng">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6356350"/>
            <a:ext cx="421341" cy="0"/>
          </a:xfrm>
          <a:prstGeom prst="line">
            <a:avLst/>
          </a:prstGeom>
          <a:ln w="28575" cmpd="sng">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8866410" y="1077365"/>
            <a:ext cx="277590" cy="453"/>
          </a:xfrm>
          <a:prstGeom prst="line">
            <a:avLst/>
          </a:prstGeom>
          <a:ln w="57150" cmpd="sng">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8763000" y="6356350"/>
            <a:ext cx="381000" cy="0"/>
          </a:xfrm>
          <a:prstGeom prst="line">
            <a:avLst/>
          </a:prstGeom>
          <a:ln w="28575" cmpd="sng">
            <a:solidFill>
              <a:srgbClr val="FFBE5A"/>
            </a:solidFill>
          </a:ln>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457199" y="151462"/>
            <a:ext cx="7480046" cy="913751"/>
          </a:xfrm>
        </p:spPr>
        <p:txBody>
          <a:bodyPr/>
          <a:lstStyle>
            <a:lvl1pPr>
              <a:defRPr>
                <a:solidFill>
                  <a:srgbClr val="000041"/>
                </a:solidFill>
              </a:defRPr>
            </a:lvl1pPr>
          </a:lstStyle>
          <a:p>
            <a:r>
              <a:rPr lang="en-US" dirty="0" smtClean="0"/>
              <a:t>Click to edit Master title style</a:t>
            </a:r>
            <a:endParaRPr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27, 2016</a:t>
            </a:r>
            <a:endParaRPr lang="en-US"/>
          </a:p>
        </p:txBody>
      </p:sp>
      <p:sp>
        <p:nvSpPr>
          <p:cNvPr id="6" name="Footer Placeholder 5"/>
          <p:cNvSpPr>
            <a:spLocks noGrp="1"/>
          </p:cNvSpPr>
          <p:nvPr>
            <p:ph type="ftr" sz="quarter" idx="11"/>
          </p:nvPr>
        </p:nvSpPr>
        <p:spPr/>
        <p:txBody>
          <a:bodyPr/>
          <a:lstStyle/>
          <a:p>
            <a:r>
              <a:rPr lang="en-US" smtClean="0"/>
              <a:t>ECE 4100/6100 | Fall 2016 | L11: Multithreading+VLIW             Tushar Krishna, Georgia Tech </a:t>
            </a:r>
            <a:endParaRPr lang="en-US"/>
          </a:p>
        </p:txBody>
      </p:sp>
      <p:sp>
        <p:nvSpPr>
          <p:cNvPr id="7" name="Slide Number Placeholder 6"/>
          <p:cNvSpPr>
            <a:spLocks noGrp="1"/>
          </p:cNvSpPr>
          <p:nvPr>
            <p:ph type="sldNum" sz="quarter" idx="12"/>
          </p:nvPr>
        </p:nvSpPr>
        <p:spPr/>
        <p:txBody>
          <a:bodyPr/>
          <a:lstStyle/>
          <a:p>
            <a:fld id="{6F8C6899-B7E0-724F-AFA7-9CBD82D6A34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r>
              <a:rPr lang="en-US" smtClean="0"/>
              <a:t>September 27, 2016</a:t>
            </a:r>
            <a:endParaRPr lang="en-US"/>
          </a:p>
        </p:txBody>
      </p:sp>
      <p:sp>
        <p:nvSpPr>
          <p:cNvPr id="6" name="Footer Placeholder 5"/>
          <p:cNvSpPr>
            <a:spLocks noGrp="1"/>
          </p:cNvSpPr>
          <p:nvPr>
            <p:ph type="ftr" sz="quarter" idx="11"/>
          </p:nvPr>
        </p:nvSpPr>
        <p:spPr>
          <a:xfrm>
            <a:off x="174812" y="6356350"/>
            <a:ext cx="3863788" cy="365125"/>
          </a:xfrm>
        </p:spPr>
        <p:txBody>
          <a:bodyPr/>
          <a:lstStyle/>
          <a:p>
            <a:r>
              <a:rPr lang="en-US" smtClean="0"/>
              <a:t>ECE 4100/6100 | Fall 2016 | L11: Multithreading+VLIW             Tushar Krishna, Georgia Tech </a:t>
            </a:r>
            <a:endParaRPr lang="en-US"/>
          </a:p>
        </p:txBody>
      </p:sp>
      <p:sp>
        <p:nvSpPr>
          <p:cNvPr id="7" name="Slide Number Placeholder 6"/>
          <p:cNvSpPr>
            <a:spLocks noGrp="1"/>
          </p:cNvSpPr>
          <p:nvPr>
            <p:ph type="sldNum" sz="quarter" idx="12"/>
          </p:nvPr>
        </p:nvSpPr>
        <p:spPr/>
        <p:txBody>
          <a:bodyPr/>
          <a:lstStyle/>
          <a:p>
            <a:fld id="{6F8C6899-B7E0-724F-AFA7-9CBD82D6A34A}" type="slidenum">
              <a:rPr lang="en-US" smtClean="0"/>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27, 2016</a:t>
            </a:r>
            <a:endParaRPr lang="en-US"/>
          </a:p>
        </p:txBody>
      </p:sp>
      <p:sp>
        <p:nvSpPr>
          <p:cNvPr id="6" name="Footer Placeholder 5"/>
          <p:cNvSpPr>
            <a:spLocks noGrp="1"/>
          </p:cNvSpPr>
          <p:nvPr>
            <p:ph type="ftr" sz="quarter" idx="11"/>
          </p:nvPr>
        </p:nvSpPr>
        <p:spPr/>
        <p:txBody>
          <a:bodyPr/>
          <a:lstStyle/>
          <a:p>
            <a:r>
              <a:rPr lang="en-US" smtClean="0"/>
              <a:t>ECE 4100/6100 | Fall 2016 | L11: Multithreading+VLIW             Tushar Krishna, Georgia Tech </a:t>
            </a:r>
            <a:endParaRPr lang="en-US"/>
          </a:p>
        </p:txBody>
      </p:sp>
      <p:sp>
        <p:nvSpPr>
          <p:cNvPr id="7" name="Slide Number Placeholder 6"/>
          <p:cNvSpPr>
            <a:spLocks noGrp="1"/>
          </p:cNvSpPr>
          <p:nvPr>
            <p:ph type="sldNum" sz="quarter" idx="12"/>
          </p:nvPr>
        </p:nvSpPr>
        <p:spPr/>
        <p:txBody>
          <a:bodyPr/>
          <a:lstStyle/>
          <a:p>
            <a:fld id="{6F8C6899-B7E0-724F-AFA7-9CBD82D6A34A}"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27, 2016</a:t>
            </a:r>
            <a:endParaRPr lang="en-US"/>
          </a:p>
        </p:txBody>
      </p:sp>
      <p:sp>
        <p:nvSpPr>
          <p:cNvPr id="6" name="Footer Placeholder 5"/>
          <p:cNvSpPr>
            <a:spLocks noGrp="1"/>
          </p:cNvSpPr>
          <p:nvPr>
            <p:ph type="ftr" sz="quarter" idx="11"/>
          </p:nvPr>
        </p:nvSpPr>
        <p:spPr/>
        <p:txBody>
          <a:bodyPr/>
          <a:lstStyle/>
          <a:p>
            <a:r>
              <a:rPr lang="en-US" smtClean="0"/>
              <a:t>ECE 4100/6100 | Fall 2016 | L11: Multithreading+VLIW             Tushar Krishna, Georgia Tech </a:t>
            </a:r>
            <a:endParaRPr lang="en-US"/>
          </a:p>
        </p:txBody>
      </p:sp>
      <p:sp>
        <p:nvSpPr>
          <p:cNvPr id="7" name="Slide Number Placeholder 6"/>
          <p:cNvSpPr>
            <a:spLocks noGrp="1"/>
          </p:cNvSpPr>
          <p:nvPr>
            <p:ph type="sldNum" sz="quarter" idx="12"/>
          </p:nvPr>
        </p:nvSpPr>
        <p:spPr/>
        <p:txBody>
          <a:bodyPr/>
          <a:lstStyle/>
          <a:p>
            <a:fld id="{6F8C6899-B7E0-724F-AFA7-9CBD82D6A34A}" type="slidenum">
              <a:rPr lang="en-US" smtClean="0"/>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r>
              <a:rPr lang="en-US" smtClean="0"/>
              <a:t>September 27, 2016</a:t>
            </a:r>
            <a:endParaRPr lang="en-US"/>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a:p>
        </p:txBody>
      </p:sp>
      <p:sp>
        <p:nvSpPr>
          <p:cNvPr id="6" name="Slide Number Placeholder 5"/>
          <p:cNvSpPr>
            <a:spLocks noGrp="1"/>
          </p:cNvSpPr>
          <p:nvPr>
            <p:ph type="sldNum" sz="quarter" idx="12"/>
          </p:nvPr>
        </p:nvSpPr>
        <p:spPr/>
        <p:txBody>
          <a:bodyPr/>
          <a:lstStyle/>
          <a:p>
            <a:fld id="{6F8C6899-B7E0-724F-AFA7-9CBD82D6A34A}"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r>
              <a:rPr lang="en-US" smtClean="0"/>
              <a:t>September 27, 2016</a:t>
            </a:r>
            <a:endParaRPr lang="en-US"/>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a:p>
        </p:txBody>
      </p:sp>
      <p:sp>
        <p:nvSpPr>
          <p:cNvPr id="6" name="Slide Number Placeholder 5"/>
          <p:cNvSpPr>
            <a:spLocks noGrp="1"/>
          </p:cNvSpPr>
          <p:nvPr>
            <p:ph type="sldNum" sz="quarter" idx="12"/>
          </p:nvPr>
        </p:nvSpPr>
        <p:spPr/>
        <p:txBody>
          <a:bodyPr/>
          <a:lstStyle/>
          <a:p>
            <a:fld id="{6F8C6899-B7E0-724F-AFA7-9CBD82D6A3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1462"/>
            <a:ext cx="7480046" cy="913751"/>
          </a:xfrm>
        </p:spPr>
        <p:txBody>
          <a:bodyPr/>
          <a:lstStyle>
            <a:lvl1pPr>
              <a:defRPr b="0">
                <a:solidFill>
                  <a:srgbClr val="00004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57199" y="1174538"/>
            <a:ext cx="8305801" cy="5103832"/>
          </a:xfrm>
        </p:spPr>
        <p:txBody>
          <a:bodyPr/>
          <a:lstStyle>
            <a:lvl1pPr>
              <a:buClr>
                <a:srgbClr val="000041"/>
              </a:buClr>
              <a:defRPr sz="2800">
                <a:solidFill>
                  <a:schemeClr val="tx1"/>
                </a:solidFill>
              </a:defRPr>
            </a:lvl1pPr>
            <a:lvl2pPr>
              <a:buClr>
                <a:srgbClr val="000090"/>
              </a:buClr>
              <a:defRPr sz="2600">
                <a:solidFill>
                  <a:srgbClr val="0000C7"/>
                </a:solidFill>
              </a:defRPr>
            </a:lvl2pPr>
            <a:lvl3pPr>
              <a:buClr>
                <a:srgbClr val="000041"/>
              </a:buClr>
              <a:defRPr sz="2400">
                <a:solidFill>
                  <a:srgbClr val="000000"/>
                </a:solidFill>
              </a:defRPr>
            </a:lvl3pPr>
            <a:lvl4pPr>
              <a:buClr>
                <a:srgbClr val="000080"/>
              </a:buClr>
              <a:defRPr sz="2200">
                <a:solidFill>
                  <a:srgbClr val="0000C7"/>
                </a:solidFill>
              </a:defRPr>
            </a:lvl4pPr>
            <a:lvl5pPr>
              <a:buClr>
                <a:srgbClr val="000041"/>
              </a:buClr>
              <a:defRPr sz="20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a:xfrm>
            <a:off x="7010400" y="6356350"/>
            <a:ext cx="1752600" cy="365125"/>
          </a:xfrm>
        </p:spPr>
        <p:txBody>
          <a:bodyPr/>
          <a:lstStyle>
            <a:lvl1pPr>
              <a:defRPr>
                <a:solidFill>
                  <a:srgbClr val="7F7F7F"/>
                </a:solidFill>
              </a:defRPr>
            </a:lvl1pPr>
          </a:lstStyle>
          <a:p>
            <a:r>
              <a:rPr lang="en-US" smtClean="0"/>
              <a:t>September 27, 2016</a:t>
            </a:r>
            <a:endParaRPr lang="en-US" dirty="0"/>
          </a:p>
        </p:txBody>
      </p:sp>
      <p:sp>
        <p:nvSpPr>
          <p:cNvPr id="5" name="Footer Placeholder 4"/>
          <p:cNvSpPr>
            <a:spLocks noGrp="1"/>
          </p:cNvSpPr>
          <p:nvPr>
            <p:ph type="ftr" sz="quarter" idx="11"/>
          </p:nvPr>
        </p:nvSpPr>
        <p:spPr>
          <a:xfrm>
            <a:off x="421341" y="6356350"/>
            <a:ext cx="6790765" cy="365125"/>
          </a:xfrm>
        </p:spPr>
        <p:txBody>
          <a:bodyPr/>
          <a:lstStyle>
            <a:lvl1pPr>
              <a:defRPr>
                <a:solidFill>
                  <a:schemeClr val="tx1">
                    <a:lumMod val="50000"/>
                    <a:lumOff val="50000"/>
                  </a:schemeClr>
                </a:solidFill>
              </a:defRPr>
            </a:lvl1pPr>
          </a:lstStyle>
          <a:p>
            <a:r>
              <a:rPr lang="en-US" smtClean="0"/>
              <a:t>ECE 4100/6100 | Fall 2016 | L11: Multithreading+VLIW             Tushar Krishna, Georgia Tech </a:t>
            </a:r>
            <a:endParaRPr lang="en-US" dirty="0"/>
          </a:p>
        </p:txBody>
      </p:sp>
      <p:sp>
        <p:nvSpPr>
          <p:cNvPr id="8" name="Rectangle 7"/>
          <p:cNvSpPr/>
          <p:nvPr userDrawn="1"/>
        </p:nvSpPr>
        <p:spPr>
          <a:xfrm>
            <a:off x="8554479" y="1938"/>
            <a:ext cx="621542" cy="388427"/>
          </a:xfrm>
          <a:prstGeom prst="rect">
            <a:avLst/>
          </a:prstGeom>
          <a:solidFill>
            <a:srgbClr val="0000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Slide Number Placeholder 3"/>
          <p:cNvSpPr>
            <a:spLocks noGrp="1"/>
          </p:cNvSpPr>
          <p:nvPr>
            <p:ph type="sldNum" sz="quarter" idx="12"/>
          </p:nvPr>
        </p:nvSpPr>
        <p:spPr>
          <a:xfrm>
            <a:off x="8542827" y="25240"/>
            <a:ext cx="610497" cy="365125"/>
          </a:xfrm>
        </p:spPr>
        <p:txBody>
          <a:bodyPr/>
          <a:lstStyle>
            <a:lvl1pPr>
              <a:defRPr>
                <a:solidFill>
                  <a:srgbClr val="F8B33C"/>
                </a:solidFill>
              </a:defRPr>
            </a:lvl1pPr>
          </a:lstStyle>
          <a:p>
            <a:fld id="{6F8C6899-B7E0-724F-AFA7-9CBD82D6A34A}" type="slidenum">
              <a:rPr lang="en-US" smtClean="0"/>
              <a:pPr/>
              <a:t>‹#›</a:t>
            </a:fld>
            <a:endParaRPr lang="en-US" dirty="0"/>
          </a:p>
        </p:txBody>
      </p:sp>
      <p:cxnSp>
        <p:nvCxnSpPr>
          <p:cNvPr id="13" name="Straight Connector 12"/>
          <p:cNvCxnSpPr/>
          <p:nvPr userDrawn="1"/>
        </p:nvCxnSpPr>
        <p:spPr>
          <a:xfrm>
            <a:off x="421341" y="6356350"/>
            <a:ext cx="8341659" cy="0"/>
          </a:xfrm>
          <a:prstGeom prst="line">
            <a:avLst/>
          </a:prstGeom>
          <a:ln w="28575" cmpd="sng">
            <a:solidFill>
              <a:srgbClr val="00004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57199" y="1077818"/>
            <a:ext cx="8409792" cy="453"/>
          </a:xfrm>
          <a:prstGeom prst="line">
            <a:avLst/>
          </a:prstGeom>
          <a:ln w="57150" cmpd="sng">
            <a:solidFill>
              <a:srgbClr val="00004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581" y="1077818"/>
            <a:ext cx="457199" cy="0"/>
          </a:xfrm>
          <a:prstGeom prst="line">
            <a:avLst/>
          </a:prstGeom>
          <a:ln w="57150" cmpd="sng">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0" y="6356350"/>
            <a:ext cx="421341" cy="0"/>
          </a:xfrm>
          <a:prstGeom prst="line">
            <a:avLst/>
          </a:prstGeom>
          <a:ln w="28575" cmpd="sng">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8866410" y="1077365"/>
            <a:ext cx="277590" cy="453"/>
          </a:xfrm>
          <a:prstGeom prst="line">
            <a:avLst/>
          </a:prstGeom>
          <a:ln w="57150" cmpd="sng">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8763000" y="6356350"/>
            <a:ext cx="381000" cy="0"/>
          </a:xfrm>
          <a:prstGeom prst="line">
            <a:avLst/>
          </a:prstGeom>
          <a:ln w="28575" cmpd="sng">
            <a:solidFill>
              <a:srgbClr val="FFBE5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4" name="Rectangle 11"/>
          <p:cNvSpPr>
            <a:spLocks noGrp="1" noChangeArrowheads="1"/>
          </p:cNvSpPr>
          <p:nvPr>
            <p:ph type="sldNum" sz="quarter" idx="12"/>
          </p:nvPr>
        </p:nvSpPr>
        <p:spPr>
          <a:ln/>
        </p:spPr>
        <p:txBody>
          <a:bodyPr/>
          <a:lstStyle>
            <a:lvl1pPr>
              <a:defRPr/>
            </a:lvl1pPr>
          </a:lstStyle>
          <a:p>
            <a:pPr>
              <a:defRPr/>
            </a:pPr>
            <a:fld id="{191FBF1C-9A3B-420E-AC44-AEA44EF353CB}" type="slidenum">
              <a:rPr lang="en-US" smtClean="0"/>
              <a:pPr>
                <a:defRPr/>
              </a:pPr>
              <a:t>‹#›</a:t>
            </a:fld>
            <a:endParaRPr lang="en-US" dirty="0"/>
          </a:p>
        </p:txBody>
      </p:sp>
      <p:sp>
        <p:nvSpPr>
          <p:cNvPr id="5" name="Date Placeholder 2"/>
          <p:cNvSpPr>
            <a:spLocks noGrp="1"/>
          </p:cNvSpPr>
          <p:nvPr>
            <p:ph type="dt" sz="half" idx="2"/>
          </p:nvPr>
        </p:nvSpPr>
        <p:spPr>
          <a:xfrm>
            <a:off x="7761111" y="6596063"/>
            <a:ext cx="1524000" cy="228600"/>
          </a:xfrm>
          <a:prstGeom prst="rect">
            <a:avLst/>
          </a:prstGeom>
        </p:spPr>
        <p:txBody>
          <a:bodyPr/>
          <a:lstStyle>
            <a:lvl1pPr>
              <a:defRPr sz="1200" b="1">
                <a:solidFill>
                  <a:schemeClr val="bg2"/>
                </a:solidFill>
                <a:latin typeface="Century Gothic"/>
                <a:cs typeface="Century Gothic"/>
              </a:defRPr>
            </a:lvl1pPr>
          </a:lstStyle>
          <a:p>
            <a:pPr fontAlgn="auto">
              <a:spcBef>
                <a:spcPts val="0"/>
              </a:spcBef>
              <a:spcAft>
                <a:spcPts val="0"/>
              </a:spcAft>
              <a:defRPr/>
            </a:pPr>
            <a:r>
              <a:rPr lang="en-US" kern="0" smtClean="0"/>
              <a:t>September 27, 2016</a:t>
            </a:r>
            <a:endParaRPr lang="en-US" kern="0" dirty="0"/>
          </a:p>
        </p:txBody>
      </p:sp>
      <p:sp>
        <p:nvSpPr>
          <p:cNvPr id="6" name="Footer Placeholder 3"/>
          <p:cNvSpPr>
            <a:spLocks noGrp="1"/>
          </p:cNvSpPr>
          <p:nvPr>
            <p:ph type="ftr" sz="quarter" idx="3"/>
          </p:nvPr>
        </p:nvSpPr>
        <p:spPr>
          <a:xfrm>
            <a:off x="0" y="6596063"/>
            <a:ext cx="7467600" cy="304800"/>
          </a:xfrm>
          <a:prstGeom prst="rect">
            <a:avLst/>
          </a:prstGeom>
        </p:spPr>
        <p:txBody>
          <a:bodyPr/>
          <a:lstStyle>
            <a:lvl1pPr>
              <a:defRPr sz="1200" b="1">
                <a:solidFill>
                  <a:schemeClr val="bg2"/>
                </a:solidFill>
                <a:latin typeface="Century Gothic"/>
                <a:cs typeface="Century Gothic"/>
              </a:defRPr>
            </a:lvl1pPr>
          </a:lstStyle>
          <a:p>
            <a:pPr fontAlgn="auto">
              <a:spcBef>
                <a:spcPts val="0"/>
              </a:spcBef>
              <a:spcAft>
                <a:spcPts val="0"/>
              </a:spcAft>
              <a:defRPr/>
            </a:pPr>
            <a:r>
              <a:rPr lang="en-US" kern="0" smtClean="0"/>
              <a:t>ECE 4100/6100 | Fall 2016 | L11: Multithreading+VLIW             Tushar Krishna, Georgia Tech </a:t>
            </a:r>
            <a:endParaRPr lang="en-US" kern="0"/>
          </a:p>
        </p:txBody>
      </p:sp>
    </p:spTree>
    <p:extLst>
      <p:ext uri="{BB962C8B-B14F-4D97-AF65-F5344CB8AC3E}">
        <p14:creationId xmlns:p14="http://schemas.microsoft.com/office/powerpoint/2010/main" val="381509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US" smtClean="0"/>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r>
              <a:rPr lang="en-US" smtClean="0"/>
              <a:t>September 27, 2016</a:t>
            </a:r>
            <a:endParaRPr lang="en-US"/>
          </a:p>
        </p:txBody>
      </p:sp>
      <p:sp>
        <p:nvSpPr>
          <p:cNvPr id="5" name="Footer Placeholder 4"/>
          <p:cNvSpPr>
            <a:spLocks noGrp="1"/>
          </p:cNvSpPr>
          <p:nvPr>
            <p:ph type="ftr" sz="quarter" idx="11"/>
          </p:nvPr>
        </p:nvSpPr>
        <p:spPr>
          <a:xfrm>
            <a:off x="3213847" y="6356350"/>
            <a:ext cx="4734112" cy="365125"/>
          </a:xfrm>
        </p:spPr>
        <p:txBody>
          <a:bodyPr/>
          <a:lstStyle/>
          <a:p>
            <a:r>
              <a:rPr lang="en-US" smtClean="0"/>
              <a:t>ECE 4100/6100 | Fall 2016 | L11: Multithreading+VLIW             Tushar Krishna, Georgia Tech </a:t>
            </a:r>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6F8C6899-B7E0-724F-AFA7-9CBD82D6A34A}" type="slidenum">
              <a:rPr lang="en-US" smtClean="0"/>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n-US" smtClean="0"/>
              <a:t>Drag picture to placeholder or click icon to add</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US" smtClean="0"/>
              <a:t>Click to edit Master title style</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r>
              <a:rPr lang="en-US" smtClean="0"/>
              <a:t>September 27, 2016</a:t>
            </a:r>
            <a:endParaRPr lang="en-US"/>
          </a:p>
        </p:txBody>
      </p:sp>
      <p:sp>
        <p:nvSpPr>
          <p:cNvPr id="5" name="Footer Placeholder 4"/>
          <p:cNvSpPr>
            <a:spLocks noGrp="1"/>
          </p:cNvSpPr>
          <p:nvPr>
            <p:ph type="ftr" sz="quarter" idx="11"/>
          </p:nvPr>
        </p:nvSpPr>
        <p:spPr>
          <a:xfrm>
            <a:off x="2178423" y="6356350"/>
            <a:ext cx="4926852" cy="365125"/>
          </a:xfrm>
        </p:spPr>
        <p:txBody>
          <a:bodyPr/>
          <a:lstStyle/>
          <a:p>
            <a:r>
              <a:rPr lang="en-US" smtClean="0"/>
              <a:t>ECE 4100/6100 | Fall 2016 | L11: Multithreading+VLIW             Tushar Krishna, Georgia Tech </a:t>
            </a:r>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6F8C6899-B7E0-724F-AFA7-9CBD82D6A34A}" type="slidenum">
              <a:rPr lang="en-US" smtClean="0"/>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r>
              <a:rPr lang="en-US" smtClean="0"/>
              <a:t>September 27, 2016</a:t>
            </a:r>
            <a:endParaRPr lang="en-US"/>
          </a:p>
        </p:txBody>
      </p:sp>
      <p:sp>
        <p:nvSpPr>
          <p:cNvPr id="5" name="Footer Placeholder 4"/>
          <p:cNvSpPr>
            <a:spLocks noGrp="1"/>
          </p:cNvSpPr>
          <p:nvPr>
            <p:ph type="ftr" sz="quarter" idx="11"/>
          </p:nvPr>
        </p:nvSpPr>
        <p:spPr>
          <a:xfrm>
            <a:off x="174812" y="6356350"/>
            <a:ext cx="5311588" cy="365125"/>
          </a:xfrm>
        </p:spPr>
        <p:txBody>
          <a:bodyPr/>
          <a:lstStyle/>
          <a:p>
            <a:r>
              <a:rPr lang="en-US" smtClean="0"/>
              <a:t>ECE 4100/6100 | Fall 2016 | L11: Multithreading+VLIW             Tushar Krishna, Georgia Tech </a:t>
            </a:r>
            <a:endParaRPr lang="en-US"/>
          </a:p>
        </p:txBody>
      </p:sp>
      <p:sp>
        <p:nvSpPr>
          <p:cNvPr id="6" name="Slide Number Placeholder 5"/>
          <p:cNvSpPr>
            <a:spLocks noGrp="1"/>
          </p:cNvSpPr>
          <p:nvPr>
            <p:ph type="sldNum" sz="quarter" idx="12"/>
          </p:nvPr>
        </p:nvSpPr>
        <p:spPr/>
        <p:txBody>
          <a:bodyPr/>
          <a:lstStyle/>
          <a:p>
            <a:fld id="{6F8C6899-B7E0-724F-AFA7-9CBD82D6A34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6F8C6899-B7E0-724F-AFA7-9CBD82D6A34A}" type="slidenum">
              <a:rPr lang="en-US" smtClean="0"/>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t>September 27, 2016</a:t>
            </a:r>
            <a:endParaRPr lang="en-US"/>
          </a:p>
        </p:txBody>
      </p:sp>
      <p:sp>
        <p:nvSpPr>
          <p:cNvPr id="6" name="Footer Placeholder 5"/>
          <p:cNvSpPr>
            <a:spLocks noGrp="1"/>
          </p:cNvSpPr>
          <p:nvPr>
            <p:ph type="ftr" sz="quarter" idx="11"/>
          </p:nvPr>
        </p:nvSpPr>
        <p:spPr/>
        <p:txBody>
          <a:bodyPr/>
          <a:lstStyle/>
          <a:p>
            <a:r>
              <a:rPr lang="en-US" smtClean="0"/>
              <a:t>ECE 4100/6100 | Fall 2016 | L11: Multithreading+VLIW             Tushar Krishna, Georgia Tech </a:t>
            </a:r>
            <a:endParaRPr lang="en-US"/>
          </a:p>
        </p:txBody>
      </p:sp>
      <p:sp>
        <p:nvSpPr>
          <p:cNvPr id="7" name="Slide Number Placeholder 6"/>
          <p:cNvSpPr>
            <a:spLocks noGrp="1"/>
          </p:cNvSpPr>
          <p:nvPr>
            <p:ph type="sldNum" sz="quarter" idx="12"/>
          </p:nvPr>
        </p:nvSpPr>
        <p:spPr/>
        <p:txBody>
          <a:bodyPr/>
          <a:lstStyle/>
          <a:p>
            <a:fld id="{6F8C6899-B7E0-724F-AFA7-9CBD82D6A3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t>September 27, 2016</a:t>
            </a:r>
            <a:endParaRPr lang="en-US"/>
          </a:p>
        </p:txBody>
      </p:sp>
      <p:sp>
        <p:nvSpPr>
          <p:cNvPr id="8" name="Footer Placeholder 7"/>
          <p:cNvSpPr>
            <a:spLocks noGrp="1"/>
          </p:cNvSpPr>
          <p:nvPr>
            <p:ph type="ftr" sz="quarter" idx="11"/>
          </p:nvPr>
        </p:nvSpPr>
        <p:spPr/>
        <p:txBody>
          <a:bodyPr/>
          <a:lstStyle/>
          <a:p>
            <a:r>
              <a:rPr lang="en-US" smtClean="0"/>
              <a:t>ECE 4100/6100 | Fall 2016 | L11: Multithreading+VLIW             Tushar Krishna, Georgia Tech </a:t>
            </a:r>
            <a:endParaRPr lang="en-US"/>
          </a:p>
        </p:txBody>
      </p:sp>
      <p:sp>
        <p:nvSpPr>
          <p:cNvPr id="9" name="Slide Number Placeholder 8"/>
          <p:cNvSpPr>
            <a:spLocks noGrp="1"/>
          </p:cNvSpPr>
          <p:nvPr>
            <p:ph type="sldNum" sz="quarter" idx="12"/>
          </p:nvPr>
        </p:nvSpPr>
        <p:spPr/>
        <p:txBody>
          <a:bodyPr/>
          <a:lstStyle/>
          <a:p>
            <a:fld id="{6F8C6899-B7E0-724F-AFA7-9CBD82D6A34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t>September 27, 2016</a:t>
            </a:r>
            <a:endParaRPr lang="en-US"/>
          </a:p>
        </p:txBody>
      </p:sp>
      <p:sp>
        <p:nvSpPr>
          <p:cNvPr id="6" name="Footer Placeholder 5"/>
          <p:cNvSpPr>
            <a:spLocks noGrp="1"/>
          </p:cNvSpPr>
          <p:nvPr>
            <p:ph type="ftr" sz="quarter" idx="11"/>
          </p:nvPr>
        </p:nvSpPr>
        <p:spPr/>
        <p:txBody>
          <a:bodyPr/>
          <a:lstStyle/>
          <a:p>
            <a:r>
              <a:rPr lang="en-US" smtClean="0"/>
              <a:t>ECE 4100/6100 | Fall 2016 | L11: Multithreading+VLIW             Tushar Krishna, Georgia Tech </a:t>
            </a:r>
            <a:endParaRPr lang="en-US"/>
          </a:p>
        </p:txBody>
      </p:sp>
      <p:sp>
        <p:nvSpPr>
          <p:cNvPr id="7" name="Slide Number Placeholder 6"/>
          <p:cNvSpPr>
            <a:spLocks noGrp="1"/>
          </p:cNvSpPr>
          <p:nvPr>
            <p:ph type="sldNum" sz="quarter" idx="12"/>
          </p:nvPr>
        </p:nvSpPr>
        <p:spPr/>
        <p:txBody>
          <a:bodyPr/>
          <a:lstStyle/>
          <a:p>
            <a:fld id="{6F8C6899-B7E0-724F-AFA7-9CBD82D6A34A}" type="slidenum">
              <a:rPr lang="en-US" smtClean="0"/>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r>
              <a:rPr lang="en-US" smtClean="0"/>
              <a:t>September 27, 2016</a:t>
            </a:r>
            <a:endParaRPr lang="en-US"/>
          </a:p>
        </p:txBody>
      </p:sp>
      <p:sp>
        <p:nvSpPr>
          <p:cNvPr id="5" name="Footer Placeholder 4"/>
          <p:cNvSpPr>
            <a:spLocks noGrp="1"/>
          </p:cNvSpPr>
          <p:nvPr>
            <p:ph type="ftr" sz="quarter" idx="3"/>
          </p:nvPr>
        </p:nvSpPr>
        <p:spPr>
          <a:xfrm>
            <a:off x="174811" y="6356350"/>
            <a:ext cx="6790765"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6F8C6899-B7E0-724F-AFA7-9CBD82D6A34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Lst>
  <p:timing>
    <p:tnLst>
      <p:par>
        <p:cTn id="1" dur="indefinite" restart="never" nodeType="tmRoot"/>
      </p:par>
    </p:tnLst>
  </p:timing>
  <p:hf hdr="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tif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5094" y="2132110"/>
            <a:ext cx="6086064" cy="2059469"/>
          </a:xfrm>
        </p:spPr>
        <p:txBody>
          <a:bodyPr>
            <a:normAutofit fontScale="90000"/>
          </a:bodyPr>
          <a:lstStyle/>
          <a:p>
            <a:r>
              <a:rPr lang="en-US" sz="4800" b="1" dirty="0" smtClean="0"/>
              <a:t>Lecture </a:t>
            </a:r>
            <a:r>
              <a:rPr lang="en-US" sz="4800" b="1" dirty="0" smtClean="0"/>
              <a:t>11:</a:t>
            </a:r>
            <a:r>
              <a:rPr lang="en-US" sz="4800" dirty="0" smtClean="0"/>
              <a:t/>
            </a:r>
            <a:br>
              <a:rPr lang="en-US" sz="4800" dirty="0" smtClean="0"/>
            </a:br>
            <a:r>
              <a:rPr lang="en-US" sz="4800" dirty="0" smtClean="0"/>
              <a:t>Multithreading +  VLIW</a:t>
            </a:r>
            <a:endParaRPr lang="en-US" dirty="0"/>
          </a:p>
        </p:txBody>
      </p:sp>
      <p:sp>
        <p:nvSpPr>
          <p:cNvPr id="3" name="Subtitle 2"/>
          <p:cNvSpPr>
            <a:spLocks noGrp="1"/>
          </p:cNvSpPr>
          <p:nvPr>
            <p:ph type="subTitle" idx="1"/>
          </p:nvPr>
        </p:nvSpPr>
        <p:spPr/>
        <p:txBody>
          <a:bodyPr>
            <a:normAutofit lnSpcReduction="10000"/>
          </a:bodyPr>
          <a:lstStyle/>
          <a:p>
            <a:r>
              <a:rPr lang="en-US" sz="2000" b="1" dirty="0"/>
              <a:t>Tushar Krishna</a:t>
            </a:r>
          </a:p>
          <a:p>
            <a:endParaRPr lang="en-US" dirty="0"/>
          </a:p>
          <a:p>
            <a:r>
              <a:rPr lang="en-US" dirty="0"/>
              <a:t>School of Electrical and Computer Engineering</a:t>
            </a:r>
          </a:p>
          <a:p>
            <a:r>
              <a:rPr lang="en-US" dirty="0"/>
              <a:t>Georgia Institute of Technology</a:t>
            </a:r>
          </a:p>
          <a:p>
            <a:endParaRPr lang="en-US" dirty="0"/>
          </a:p>
          <a:p>
            <a:r>
              <a:rPr lang="en-US" dirty="0" err="1" smtClean="0">
                <a:latin typeface="Tahoma" charset="0"/>
                <a:ea typeface="Tahoma" charset="0"/>
                <a:cs typeface="Tahoma" charset="0"/>
              </a:rPr>
              <a:t>tushar@ece.gatech.edu</a:t>
            </a:r>
            <a:endParaRPr lang="en-US" dirty="0">
              <a:latin typeface="Tahoma" charset="0"/>
              <a:ea typeface="Tahoma" charset="0"/>
              <a:cs typeface="Tahoma" charset="0"/>
            </a:endParaRPr>
          </a:p>
          <a:p>
            <a:endParaRPr lang="en-US" dirty="0"/>
          </a:p>
        </p:txBody>
      </p:sp>
      <p:sp>
        <p:nvSpPr>
          <p:cNvPr id="5" name="Title 1"/>
          <p:cNvSpPr txBox="1">
            <a:spLocks/>
          </p:cNvSpPr>
          <p:nvPr/>
        </p:nvSpPr>
        <p:spPr>
          <a:xfrm>
            <a:off x="2793341" y="165108"/>
            <a:ext cx="5686576" cy="146049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600" kern="1200">
                <a:solidFill>
                  <a:schemeClr val="bg1"/>
                </a:solidFill>
                <a:latin typeface="+mj-lt"/>
                <a:ea typeface="+mj-ea"/>
                <a:cs typeface="+mj-cs"/>
              </a:defRPr>
            </a:lvl1pPr>
          </a:lstStyle>
          <a:p>
            <a:r>
              <a:rPr lang="en-US" sz="2600" b="1" dirty="0" smtClean="0">
                <a:solidFill>
                  <a:srgbClr val="F8B33C"/>
                </a:solidFill>
              </a:rPr>
              <a:t>ECE4100/ECE6100/CS4290/CS6290</a:t>
            </a:r>
          </a:p>
          <a:p>
            <a:r>
              <a:rPr lang="en-US" sz="2600" b="1" dirty="0" smtClean="0">
                <a:solidFill>
                  <a:srgbClr val="F8B33C"/>
                </a:solidFill>
              </a:rPr>
              <a:t>Advanced Computer Architecture</a:t>
            </a:r>
          </a:p>
          <a:p>
            <a:r>
              <a:rPr lang="en-US" sz="2600" b="1" dirty="0" smtClean="0">
                <a:solidFill>
                  <a:srgbClr val="F8B33C"/>
                </a:solidFill>
              </a:rPr>
              <a:t>Fall 2016</a:t>
            </a:r>
          </a:p>
        </p:txBody>
      </p:sp>
      <p:sp>
        <p:nvSpPr>
          <p:cNvPr id="6" name="Rectangle 5"/>
          <p:cNvSpPr/>
          <p:nvPr/>
        </p:nvSpPr>
        <p:spPr>
          <a:xfrm>
            <a:off x="2738514" y="1651000"/>
            <a:ext cx="5783956" cy="338554"/>
          </a:xfrm>
          <a:prstGeom prst="rect">
            <a:avLst/>
          </a:prstGeom>
        </p:spPr>
        <p:txBody>
          <a:bodyPr wrap="none">
            <a:spAutoFit/>
          </a:bodyPr>
          <a:lstStyle/>
          <a:p>
            <a:r>
              <a:rPr lang="en-US" sz="1600" i="1" dirty="0">
                <a:solidFill>
                  <a:srgbClr val="F8B33C"/>
                </a:solidFill>
              </a:rPr>
              <a:t>http://</a:t>
            </a:r>
            <a:r>
              <a:rPr lang="en-US" sz="1600" i="1" dirty="0" err="1" smtClean="0">
                <a:solidFill>
                  <a:srgbClr val="F8B33C"/>
                </a:solidFill>
              </a:rPr>
              <a:t>tusharkrishna.ece.gatech.edu</a:t>
            </a:r>
            <a:r>
              <a:rPr lang="en-US" sz="1600" i="1" dirty="0" smtClean="0">
                <a:solidFill>
                  <a:srgbClr val="F8B33C"/>
                </a:solidFill>
              </a:rPr>
              <a:t>/teaching/aca_f16/</a:t>
            </a:r>
            <a:endParaRPr lang="en-US" sz="1600" i="1" dirty="0">
              <a:solidFill>
                <a:srgbClr val="F8B33C"/>
              </a:solidFill>
            </a:endParaRPr>
          </a:p>
        </p:txBody>
      </p:sp>
      <p:sp>
        <p:nvSpPr>
          <p:cNvPr id="7" name="TextBox 6"/>
          <p:cNvSpPr txBox="1"/>
          <p:nvPr/>
        </p:nvSpPr>
        <p:spPr>
          <a:xfrm>
            <a:off x="508001" y="6230491"/>
            <a:ext cx="8353158" cy="584776"/>
          </a:xfrm>
          <a:prstGeom prst="rect">
            <a:avLst/>
          </a:prstGeom>
          <a:noFill/>
        </p:spPr>
        <p:txBody>
          <a:bodyPr wrap="square" rtlCol="0">
            <a:spAutoFit/>
          </a:bodyPr>
          <a:lstStyle/>
          <a:p>
            <a:r>
              <a:rPr lang="en-US" sz="1600" b="1" i="1" dirty="0" smtClean="0">
                <a:solidFill>
                  <a:schemeClr val="tx1">
                    <a:lumMod val="85000"/>
                    <a:lumOff val="15000"/>
                  </a:schemeClr>
                </a:solidFill>
              </a:rPr>
              <a:t>Acknowledgment: Lecture slides adapted from MIT EECS 6.823 (</a:t>
            </a:r>
            <a:r>
              <a:rPr lang="en-US" sz="1600" b="1" i="1" dirty="0" err="1" smtClean="0">
                <a:solidFill>
                  <a:schemeClr val="tx1">
                    <a:lumMod val="85000"/>
                    <a:lumOff val="15000"/>
                  </a:schemeClr>
                </a:solidFill>
              </a:rPr>
              <a:t>Arvind</a:t>
            </a:r>
            <a:r>
              <a:rPr lang="en-US" sz="1600" b="1" i="1" dirty="0" smtClean="0">
                <a:solidFill>
                  <a:schemeClr val="tx1">
                    <a:lumMod val="85000"/>
                    <a:lumOff val="15000"/>
                  </a:schemeClr>
                </a:solidFill>
              </a:rPr>
              <a:t> and J. </a:t>
            </a:r>
            <a:r>
              <a:rPr lang="en-US" sz="1600" b="1" i="1" dirty="0" err="1" smtClean="0">
                <a:solidFill>
                  <a:schemeClr val="tx1">
                    <a:lumMod val="85000"/>
                    <a:lumOff val="15000"/>
                  </a:schemeClr>
                </a:solidFill>
              </a:rPr>
              <a:t>Emer</a:t>
            </a:r>
            <a:r>
              <a:rPr lang="en-US" sz="1600" b="1" i="1" dirty="0" smtClean="0">
                <a:solidFill>
                  <a:schemeClr val="tx1">
                    <a:lumMod val="85000"/>
                    <a:lumOff val="15000"/>
                  </a:schemeClr>
                </a:solidFill>
              </a:rPr>
              <a:t>)</a:t>
            </a:r>
            <a:r>
              <a:rPr lang="en-US" sz="1600" b="1" i="1" dirty="0">
                <a:solidFill>
                  <a:schemeClr val="tx1">
                    <a:lumMod val="85000"/>
                    <a:lumOff val="15000"/>
                  </a:schemeClr>
                </a:solidFill>
              </a:rPr>
              <a:t> </a:t>
            </a:r>
            <a:r>
              <a:rPr lang="en-US" sz="1600" b="1" i="1" dirty="0" smtClean="0">
                <a:solidFill>
                  <a:schemeClr val="tx1">
                    <a:lumMod val="85000"/>
                    <a:lumOff val="15000"/>
                  </a:schemeClr>
                </a:solidFill>
              </a:rPr>
              <a:t>and UCB CS 252 (K. </a:t>
            </a:r>
            <a:r>
              <a:rPr lang="en-US" sz="1600" b="1" i="1" dirty="0" err="1" smtClean="0">
                <a:solidFill>
                  <a:schemeClr val="tx1">
                    <a:lumMod val="85000"/>
                    <a:lumOff val="15000"/>
                  </a:schemeClr>
                </a:solidFill>
              </a:rPr>
              <a:t>Asanovic</a:t>
            </a:r>
            <a:r>
              <a:rPr lang="en-US" sz="1600" b="1" i="1" dirty="0" smtClean="0">
                <a:solidFill>
                  <a:schemeClr val="tx1">
                    <a:lumMod val="85000"/>
                    <a:lumOff val="15000"/>
                  </a:schemeClr>
                </a:solidFill>
              </a:rPr>
              <a:t>)</a:t>
            </a:r>
          </a:p>
        </p:txBody>
      </p:sp>
    </p:spTree>
    <p:extLst>
      <p:ext uri="{BB962C8B-B14F-4D97-AF65-F5344CB8AC3E}">
        <p14:creationId xmlns:p14="http://schemas.microsoft.com/office/powerpoint/2010/main" val="1807943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Multithreaded Pipeline</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10</a:t>
            </a:fld>
            <a:endParaRPr lang="en-US" dirty="0"/>
          </a:p>
        </p:txBody>
      </p:sp>
      <p:sp>
        <p:nvSpPr>
          <p:cNvPr id="7" name="Rectangle 4"/>
          <p:cNvSpPr>
            <a:spLocks noGrp="1" noChangeArrowheads="1"/>
          </p:cNvSpPr>
          <p:nvPr>
            <p:ph idx="1"/>
          </p:nvPr>
        </p:nvSpPr>
        <p:spPr>
          <a:xfrm>
            <a:off x="231775" y="4908550"/>
            <a:ext cx="8607425" cy="1447800"/>
          </a:xfrm>
          <a:noFill/>
          <a:ln/>
        </p:spPr>
        <p:txBody>
          <a:bodyPr>
            <a:normAutofit/>
          </a:bodyPr>
          <a:lstStyle/>
          <a:p>
            <a:pPr marL="171450" indent="-171450">
              <a:lnSpc>
                <a:spcPct val="100000"/>
              </a:lnSpc>
            </a:pPr>
            <a:r>
              <a:rPr lang="en-US" sz="2000" dirty="0"/>
              <a:t>Have to carry thread select down pipeline to ensure correct state bits read/written at each pipe stage</a:t>
            </a:r>
          </a:p>
          <a:p>
            <a:pPr marL="171450" indent="-171450">
              <a:lnSpc>
                <a:spcPct val="100000"/>
              </a:lnSpc>
            </a:pPr>
            <a:r>
              <a:rPr lang="en-US" sz="2000" dirty="0" smtClean="0"/>
              <a:t>Each thread in hardware appears to OS as a CPU</a:t>
            </a:r>
            <a:endParaRPr lang="en-US" sz="2000" dirty="0"/>
          </a:p>
          <a:p>
            <a:pPr marL="171450" indent="-171450">
              <a:lnSpc>
                <a:spcPct val="100000"/>
              </a:lnSpc>
            </a:pPr>
            <a:endParaRPr lang="en-US" sz="2000" dirty="0"/>
          </a:p>
        </p:txBody>
      </p:sp>
      <p:sp>
        <p:nvSpPr>
          <p:cNvPr id="8" name="Rectangle 2"/>
          <p:cNvSpPr>
            <a:spLocks noChangeArrowheads="1"/>
          </p:cNvSpPr>
          <p:nvPr/>
        </p:nvSpPr>
        <p:spPr bwMode="auto">
          <a:xfrm>
            <a:off x="3962400" y="1752600"/>
            <a:ext cx="1600200" cy="1295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grpSp>
        <p:nvGrpSpPr>
          <p:cNvPr id="9" name="Group 5"/>
          <p:cNvGrpSpPr>
            <a:grpSpLocks/>
          </p:cNvGrpSpPr>
          <p:nvPr/>
        </p:nvGrpSpPr>
        <p:grpSpPr bwMode="auto">
          <a:xfrm>
            <a:off x="457200" y="3810000"/>
            <a:ext cx="152400" cy="609600"/>
            <a:chOff x="432" y="2208"/>
            <a:chExt cx="96" cy="384"/>
          </a:xfrm>
        </p:grpSpPr>
        <p:sp>
          <p:nvSpPr>
            <p:cNvPr id="10" name="Rectangle 6"/>
            <p:cNvSpPr>
              <a:spLocks noChangeArrowheads="1"/>
            </p:cNvSpPr>
            <p:nvPr/>
          </p:nvSpPr>
          <p:spPr bwMode="auto">
            <a:xfrm>
              <a:off x="432" y="2208"/>
              <a:ext cx="96" cy="38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1" name="Freeform 7"/>
            <p:cNvSpPr>
              <a:spLocks/>
            </p:cNvSpPr>
            <p:nvPr/>
          </p:nvSpPr>
          <p:spPr bwMode="auto">
            <a:xfrm>
              <a:off x="432" y="2496"/>
              <a:ext cx="96" cy="96"/>
            </a:xfrm>
            <a:custGeom>
              <a:avLst/>
              <a:gdLst/>
              <a:ahLst/>
              <a:cxnLst>
                <a:cxn ang="0">
                  <a:pos x="0" y="48"/>
                </a:cxn>
                <a:cxn ang="0">
                  <a:pos x="48" y="0"/>
                </a:cxn>
                <a:cxn ang="0">
                  <a:pos x="96" y="48"/>
                </a:cxn>
              </a:cxnLst>
              <a:rect l="0" t="0" r="r" b="b"/>
              <a:pathLst>
                <a:path w="96" h="48">
                  <a:moveTo>
                    <a:pt x="0" y="48"/>
                  </a:moveTo>
                  <a:lnTo>
                    <a:pt x="48" y="0"/>
                  </a:lnTo>
                  <a:lnTo>
                    <a:pt x="96" y="48"/>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sp>
        <p:nvSpPr>
          <p:cNvPr id="12" name="Rectangle 8"/>
          <p:cNvSpPr>
            <a:spLocks noChangeArrowheads="1"/>
          </p:cNvSpPr>
          <p:nvPr/>
        </p:nvSpPr>
        <p:spPr bwMode="auto">
          <a:xfrm>
            <a:off x="304800" y="3352800"/>
            <a:ext cx="457200" cy="3810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eaLnBrk="0" hangingPunct="0"/>
            <a:r>
              <a:rPr lang="en-US" b="1">
                <a:solidFill>
                  <a:srgbClr val="000000"/>
                </a:solidFill>
                <a:latin typeface="Arial" charset="0"/>
              </a:rPr>
              <a:t>+1</a:t>
            </a:r>
          </a:p>
        </p:txBody>
      </p:sp>
      <p:sp>
        <p:nvSpPr>
          <p:cNvPr id="13" name="Freeform 9"/>
          <p:cNvSpPr>
            <a:spLocks/>
          </p:cNvSpPr>
          <p:nvPr/>
        </p:nvSpPr>
        <p:spPr bwMode="auto">
          <a:xfrm>
            <a:off x="609600" y="3505200"/>
            <a:ext cx="457200" cy="609600"/>
          </a:xfrm>
          <a:custGeom>
            <a:avLst/>
            <a:gdLst/>
            <a:ahLst/>
            <a:cxnLst>
              <a:cxn ang="0">
                <a:pos x="0" y="384"/>
              </a:cxn>
              <a:cxn ang="0">
                <a:pos x="288" y="384"/>
              </a:cxn>
              <a:cxn ang="0">
                <a:pos x="288" y="0"/>
              </a:cxn>
              <a:cxn ang="0">
                <a:pos x="96" y="0"/>
              </a:cxn>
            </a:cxnLst>
            <a:rect l="0" t="0" r="r" b="b"/>
            <a:pathLst>
              <a:path w="288" h="384">
                <a:moveTo>
                  <a:pt x="0" y="384"/>
                </a:moveTo>
                <a:lnTo>
                  <a:pt x="288" y="384"/>
                </a:lnTo>
                <a:lnTo>
                  <a:pt x="288" y="0"/>
                </a:lnTo>
                <a:lnTo>
                  <a:pt x="96" y="0"/>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4" name="Freeform 10"/>
          <p:cNvSpPr>
            <a:spLocks/>
          </p:cNvSpPr>
          <p:nvPr/>
        </p:nvSpPr>
        <p:spPr bwMode="auto">
          <a:xfrm>
            <a:off x="76200" y="3505200"/>
            <a:ext cx="381000" cy="609600"/>
          </a:xfrm>
          <a:custGeom>
            <a:avLst/>
            <a:gdLst/>
            <a:ahLst/>
            <a:cxnLst>
              <a:cxn ang="0">
                <a:pos x="144" y="0"/>
              </a:cxn>
              <a:cxn ang="0">
                <a:pos x="0" y="0"/>
              </a:cxn>
              <a:cxn ang="0">
                <a:pos x="0" y="384"/>
              </a:cxn>
              <a:cxn ang="0">
                <a:pos x="240" y="384"/>
              </a:cxn>
            </a:cxnLst>
            <a:rect l="0" t="0" r="r" b="b"/>
            <a:pathLst>
              <a:path w="240" h="384">
                <a:moveTo>
                  <a:pt x="144" y="0"/>
                </a:moveTo>
                <a:lnTo>
                  <a:pt x="0" y="0"/>
                </a:lnTo>
                <a:lnTo>
                  <a:pt x="0" y="384"/>
                </a:lnTo>
                <a:lnTo>
                  <a:pt x="240" y="384"/>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nvGrpSpPr>
          <p:cNvPr id="15" name="Group 11"/>
          <p:cNvGrpSpPr>
            <a:grpSpLocks/>
          </p:cNvGrpSpPr>
          <p:nvPr/>
        </p:nvGrpSpPr>
        <p:grpSpPr bwMode="auto">
          <a:xfrm>
            <a:off x="762000" y="4038600"/>
            <a:ext cx="354013" cy="457200"/>
            <a:chOff x="624" y="2448"/>
            <a:chExt cx="223" cy="288"/>
          </a:xfrm>
        </p:grpSpPr>
        <p:sp>
          <p:nvSpPr>
            <p:cNvPr id="16" name="Line 12"/>
            <p:cNvSpPr>
              <a:spLocks noChangeShapeType="1"/>
            </p:cNvSpPr>
            <p:nvPr/>
          </p:nvSpPr>
          <p:spPr bwMode="auto">
            <a:xfrm flipV="1">
              <a:off x="624" y="2448"/>
              <a:ext cx="48" cy="96"/>
            </a:xfrm>
            <a:prstGeom prst="line">
              <a:avLst/>
            </a:prstGeom>
            <a:noFill/>
            <a:ln w="25400">
              <a:solidFill>
                <a:schemeClr val="tx1"/>
              </a:solidFill>
              <a:round/>
              <a:headEnd/>
              <a:tailEn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7" name="Text Box 13"/>
            <p:cNvSpPr txBox="1">
              <a:spLocks noChangeArrowheads="1"/>
            </p:cNvSpPr>
            <p:nvPr/>
          </p:nvSpPr>
          <p:spPr bwMode="auto">
            <a:xfrm>
              <a:off x="624" y="2448"/>
              <a:ext cx="223" cy="288"/>
            </a:xfrm>
            <a:prstGeom prst="rect">
              <a:avLst/>
            </a:prstGeom>
            <a:noFill/>
            <a:ln w="25400">
              <a:noFill/>
              <a:miter lim="800000"/>
              <a:headEnd/>
              <a:tailEnd/>
            </a:ln>
            <a:effectLst/>
          </p:spPr>
          <p:txBody>
            <a:bodyPr wrap="none">
              <a:prstTxWarp prst="textNoShape">
                <a:avLst/>
              </a:prstTxWarp>
              <a:spAutoFit/>
            </a:bodyPr>
            <a:lstStyle/>
            <a:p>
              <a:pPr eaLnBrk="0" hangingPunct="0"/>
              <a:r>
                <a:rPr lang="en-US" b="1">
                  <a:solidFill>
                    <a:srgbClr val="000000"/>
                  </a:solidFill>
                  <a:latin typeface="Arial" charset="0"/>
                </a:rPr>
                <a:t>2</a:t>
              </a:r>
            </a:p>
          </p:txBody>
        </p:sp>
      </p:grpSp>
      <p:sp>
        <p:nvSpPr>
          <p:cNvPr id="18" name="Line 14"/>
          <p:cNvSpPr>
            <a:spLocks noChangeShapeType="1"/>
          </p:cNvSpPr>
          <p:nvPr/>
        </p:nvSpPr>
        <p:spPr bwMode="auto">
          <a:xfrm>
            <a:off x="1066800" y="4114800"/>
            <a:ext cx="22860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9" name="Text Box 15"/>
          <p:cNvSpPr txBox="1">
            <a:spLocks noChangeArrowheads="1"/>
          </p:cNvSpPr>
          <p:nvPr/>
        </p:nvSpPr>
        <p:spPr bwMode="auto">
          <a:xfrm>
            <a:off x="1143000" y="4114800"/>
            <a:ext cx="1219200" cy="822325"/>
          </a:xfrm>
          <a:prstGeom prst="rect">
            <a:avLst/>
          </a:prstGeom>
          <a:noFill/>
          <a:ln w="25400">
            <a:noFill/>
            <a:miter lim="800000"/>
            <a:headEnd/>
            <a:tailEnd/>
          </a:ln>
          <a:effectLst/>
        </p:spPr>
        <p:txBody>
          <a:bodyPr>
            <a:prstTxWarp prst="textNoShape">
              <a:avLst/>
            </a:prstTxWarp>
            <a:spAutoFit/>
          </a:bodyPr>
          <a:lstStyle/>
          <a:p>
            <a:pPr eaLnBrk="0" hangingPunct="0"/>
            <a:r>
              <a:rPr lang="en-US" b="1" i="1">
                <a:solidFill>
                  <a:srgbClr val="000000"/>
                </a:solidFill>
                <a:latin typeface="Arial" charset="0"/>
              </a:rPr>
              <a:t>Thread select</a:t>
            </a:r>
          </a:p>
        </p:txBody>
      </p:sp>
      <p:grpSp>
        <p:nvGrpSpPr>
          <p:cNvPr id="20" name="Group 16"/>
          <p:cNvGrpSpPr>
            <a:grpSpLocks/>
          </p:cNvGrpSpPr>
          <p:nvPr/>
        </p:nvGrpSpPr>
        <p:grpSpPr bwMode="auto">
          <a:xfrm>
            <a:off x="914400" y="1752600"/>
            <a:ext cx="304800" cy="838200"/>
            <a:chOff x="432" y="1296"/>
            <a:chExt cx="192" cy="528"/>
          </a:xfrm>
        </p:grpSpPr>
        <p:sp>
          <p:nvSpPr>
            <p:cNvPr id="21" name="Rectangle 17"/>
            <p:cNvSpPr>
              <a:spLocks noChangeArrowheads="1"/>
            </p:cNvSpPr>
            <p:nvPr/>
          </p:nvSpPr>
          <p:spPr bwMode="auto">
            <a:xfrm>
              <a:off x="432" y="1296"/>
              <a:ext cx="192" cy="528"/>
            </a:xfrm>
            <a:prstGeom prst="rect">
              <a:avLst/>
            </a:prstGeom>
            <a:solidFill>
              <a:srgbClr val="FFFF00"/>
            </a:solidFill>
            <a:ln w="25400">
              <a:solidFill>
                <a:schemeClr val="tx1"/>
              </a:solidFill>
              <a:miter lim="800000"/>
              <a:headEnd/>
              <a:tailEnd/>
            </a:ln>
            <a:effectLst/>
          </p:spPr>
          <p:txBody>
            <a:bodyPr wrap="none" anchor="ctr">
              <a:prstTxWarp prst="textNoShape">
                <a:avLst/>
              </a:prstTxWarp>
            </a:bodyPr>
            <a:lstStyle/>
            <a:p>
              <a:pPr algn="ctr" eaLnBrk="0" hangingPunct="0"/>
              <a:r>
                <a:rPr lang="en-US" sz="1800" b="1">
                  <a:solidFill>
                    <a:srgbClr val="000000"/>
                  </a:solidFill>
                  <a:latin typeface="Arial" charset="0"/>
                </a:rPr>
                <a:t>PC</a:t>
              </a:r>
            </a:p>
            <a:p>
              <a:pPr algn="ctr" eaLnBrk="0" hangingPunct="0"/>
              <a:r>
                <a:rPr lang="en-US" sz="1800" b="1">
                  <a:solidFill>
                    <a:srgbClr val="000000"/>
                  </a:solidFill>
                  <a:latin typeface="Arial" charset="0"/>
                </a:rPr>
                <a:t>1</a:t>
              </a:r>
            </a:p>
          </p:txBody>
        </p:sp>
        <p:sp>
          <p:nvSpPr>
            <p:cNvPr id="22" name="Freeform 18"/>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solidFill>
              <a:srgbClr val="FFFF00"/>
            </a:solid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grpSp>
        <p:nvGrpSpPr>
          <p:cNvPr id="23" name="Group 19"/>
          <p:cNvGrpSpPr>
            <a:grpSpLocks/>
          </p:cNvGrpSpPr>
          <p:nvPr/>
        </p:nvGrpSpPr>
        <p:grpSpPr bwMode="auto">
          <a:xfrm>
            <a:off x="762000" y="1905000"/>
            <a:ext cx="304800" cy="838200"/>
            <a:chOff x="432" y="1296"/>
            <a:chExt cx="192" cy="528"/>
          </a:xfrm>
        </p:grpSpPr>
        <p:sp>
          <p:nvSpPr>
            <p:cNvPr id="24" name="Rectangle 20"/>
            <p:cNvSpPr>
              <a:spLocks noChangeArrowheads="1"/>
            </p:cNvSpPr>
            <p:nvPr/>
          </p:nvSpPr>
          <p:spPr bwMode="auto">
            <a:xfrm>
              <a:off x="432" y="1296"/>
              <a:ext cx="192" cy="528"/>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r>
                <a:rPr lang="en-US" sz="1800" b="1">
                  <a:solidFill>
                    <a:srgbClr val="000000"/>
                  </a:solidFill>
                  <a:latin typeface="Arial" charset="0"/>
                </a:rPr>
                <a:t>PC</a:t>
              </a:r>
            </a:p>
            <a:p>
              <a:pPr algn="ctr" eaLnBrk="0" hangingPunct="0"/>
              <a:r>
                <a:rPr lang="en-US" sz="1800" b="1">
                  <a:solidFill>
                    <a:srgbClr val="000000"/>
                  </a:solidFill>
                  <a:latin typeface="Arial" charset="0"/>
                </a:rPr>
                <a:t>1</a:t>
              </a:r>
            </a:p>
          </p:txBody>
        </p:sp>
        <p:sp>
          <p:nvSpPr>
            <p:cNvPr id="25" name="Freeform 21"/>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solidFill>
              <a:srgbClr val="9999FF"/>
            </a:solid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grpSp>
        <p:nvGrpSpPr>
          <p:cNvPr id="26" name="Group 22"/>
          <p:cNvGrpSpPr>
            <a:grpSpLocks/>
          </p:cNvGrpSpPr>
          <p:nvPr/>
        </p:nvGrpSpPr>
        <p:grpSpPr bwMode="auto">
          <a:xfrm>
            <a:off x="609600" y="2057400"/>
            <a:ext cx="304800" cy="838200"/>
            <a:chOff x="432" y="1296"/>
            <a:chExt cx="192" cy="528"/>
          </a:xfrm>
        </p:grpSpPr>
        <p:sp>
          <p:nvSpPr>
            <p:cNvPr id="27" name="Rectangle 23"/>
            <p:cNvSpPr>
              <a:spLocks noChangeArrowheads="1"/>
            </p:cNvSpPr>
            <p:nvPr/>
          </p:nvSpPr>
          <p:spPr bwMode="auto">
            <a:xfrm>
              <a:off x="432" y="1296"/>
              <a:ext cx="192" cy="528"/>
            </a:xfrm>
            <a:prstGeom prst="rect">
              <a:avLst/>
            </a:prstGeom>
            <a:solidFill>
              <a:srgbClr val="FF9933"/>
            </a:solidFill>
            <a:ln w="25400">
              <a:solidFill>
                <a:schemeClr val="tx1"/>
              </a:solidFill>
              <a:miter lim="800000"/>
              <a:headEnd/>
              <a:tailEnd/>
            </a:ln>
            <a:effectLst/>
          </p:spPr>
          <p:txBody>
            <a:bodyPr wrap="none" anchor="ctr">
              <a:prstTxWarp prst="textNoShape">
                <a:avLst/>
              </a:prstTxWarp>
            </a:bodyPr>
            <a:lstStyle/>
            <a:p>
              <a:pPr algn="ctr" eaLnBrk="0" hangingPunct="0"/>
              <a:r>
                <a:rPr lang="en-US" sz="1800" b="1">
                  <a:solidFill>
                    <a:srgbClr val="000000"/>
                  </a:solidFill>
                  <a:latin typeface="Arial" charset="0"/>
                </a:rPr>
                <a:t>PC</a:t>
              </a:r>
            </a:p>
            <a:p>
              <a:pPr algn="ctr" eaLnBrk="0" hangingPunct="0"/>
              <a:r>
                <a:rPr lang="en-US" sz="1800" b="1">
                  <a:solidFill>
                    <a:srgbClr val="000000"/>
                  </a:solidFill>
                  <a:latin typeface="Arial" charset="0"/>
                </a:rPr>
                <a:t>1</a:t>
              </a:r>
            </a:p>
          </p:txBody>
        </p:sp>
        <p:sp>
          <p:nvSpPr>
            <p:cNvPr id="28" name="Freeform 24"/>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solidFill>
              <a:srgbClr val="FF9933"/>
            </a:solid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grpSp>
        <p:nvGrpSpPr>
          <p:cNvPr id="29" name="Group 25"/>
          <p:cNvGrpSpPr>
            <a:grpSpLocks/>
          </p:cNvGrpSpPr>
          <p:nvPr/>
        </p:nvGrpSpPr>
        <p:grpSpPr bwMode="auto">
          <a:xfrm>
            <a:off x="457200" y="2209800"/>
            <a:ext cx="304800" cy="838200"/>
            <a:chOff x="432" y="1296"/>
            <a:chExt cx="192" cy="528"/>
          </a:xfrm>
        </p:grpSpPr>
        <p:sp>
          <p:nvSpPr>
            <p:cNvPr id="30" name="Rectangle 26"/>
            <p:cNvSpPr>
              <a:spLocks noChangeArrowheads="1"/>
            </p:cNvSpPr>
            <p:nvPr/>
          </p:nvSpPr>
          <p:spPr bwMode="auto">
            <a:xfrm>
              <a:off x="432" y="1296"/>
              <a:ext cx="192" cy="528"/>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lgn="ctr" eaLnBrk="0" hangingPunct="0"/>
              <a:r>
                <a:rPr lang="en-US" sz="1800" b="1">
                  <a:solidFill>
                    <a:srgbClr val="000000"/>
                  </a:solidFill>
                  <a:latin typeface="Arial" charset="0"/>
                </a:rPr>
                <a:t>PC</a:t>
              </a:r>
            </a:p>
            <a:p>
              <a:pPr algn="ctr" eaLnBrk="0" hangingPunct="0"/>
              <a:r>
                <a:rPr lang="en-US" sz="1800" b="1">
                  <a:solidFill>
                    <a:srgbClr val="000000"/>
                  </a:solidFill>
                  <a:latin typeface="Arial" charset="0"/>
                </a:rPr>
                <a:t>1</a:t>
              </a:r>
            </a:p>
          </p:txBody>
        </p:sp>
        <p:sp>
          <p:nvSpPr>
            <p:cNvPr id="31" name="Freeform 27"/>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solidFill>
              <a:srgbClr val="00FFFF"/>
            </a:solid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sp>
        <p:nvSpPr>
          <p:cNvPr id="32" name="Freeform 28"/>
          <p:cNvSpPr>
            <a:spLocks/>
          </p:cNvSpPr>
          <p:nvPr/>
        </p:nvSpPr>
        <p:spPr bwMode="auto">
          <a:xfrm>
            <a:off x="1752600" y="1981200"/>
            <a:ext cx="228600" cy="914400"/>
          </a:xfrm>
          <a:custGeom>
            <a:avLst/>
            <a:gdLst/>
            <a:ahLst/>
            <a:cxnLst>
              <a:cxn ang="0">
                <a:pos x="0" y="0"/>
              </a:cxn>
              <a:cxn ang="0">
                <a:pos x="0" y="576"/>
              </a:cxn>
              <a:cxn ang="0">
                <a:pos x="144" y="528"/>
              </a:cxn>
              <a:cxn ang="0">
                <a:pos x="144" y="48"/>
              </a:cxn>
              <a:cxn ang="0">
                <a:pos x="0" y="0"/>
              </a:cxn>
            </a:cxnLst>
            <a:rect l="0" t="0" r="r" b="b"/>
            <a:pathLst>
              <a:path w="144" h="576">
                <a:moveTo>
                  <a:pt x="0" y="0"/>
                </a:moveTo>
                <a:lnTo>
                  <a:pt x="0" y="576"/>
                </a:lnTo>
                <a:lnTo>
                  <a:pt x="144" y="528"/>
                </a:lnTo>
                <a:lnTo>
                  <a:pt x="144" y="48"/>
                </a:lnTo>
                <a:lnTo>
                  <a:pt x="0" y="0"/>
                </a:lnTo>
                <a:close/>
              </a:path>
            </a:pathLst>
          </a:custGeom>
          <a:solidFill>
            <a:schemeClr val="bg1"/>
          </a:solidFill>
          <a:ln w="25400" cap="flat" cmpd="sng">
            <a:solidFill>
              <a:schemeClr val="tx1"/>
            </a:solidFill>
            <a:prstDash val="solid"/>
            <a:round/>
            <a:headEnd/>
            <a:tailEn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3" name="Line 29"/>
          <p:cNvSpPr>
            <a:spLocks noChangeShapeType="1"/>
          </p:cNvSpPr>
          <p:nvPr/>
        </p:nvSpPr>
        <p:spPr bwMode="auto">
          <a:xfrm>
            <a:off x="1219200" y="2209800"/>
            <a:ext cx="5334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4" name="Line 30"/>
          <p:cNvSpPr>
            <a:spLocks noChangeShapeType="1"/>
          </p:cNvSpPr>
          <p:nvPr/>
        </p:nvSpPr>
        <p:spPr bwMode="auto">
          <a:xfrm>
            <a:off x="1066800" y="2362200"/>
            <a:ext cx="6858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5" name="Line 31"/>
          <p:cNvSpPr>
            <a:spLocks noChangeShapeType="1"/>
          </p:cNvSpPr>
          <p:nvPr/>
        </p:nvSpPr>
        <p:spPr bwMode="auto">
          <a:xfrm>
            <a:off x="914400" y="2514600"/>
            <a:ext cx="8382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6" name="Line 32"/>
          <p:cNvSpPr>
            <a:spLocks noChangeShapeType="1"/>
          </p:cNvSpPr>
          <p:nvPr/>
        </p:nvSpPr>
        <p:spPr bwMode="auto">
          <a:xfrm>
            <a:off x="762000" y="2667000"/>
            <a:ext cx="9906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7" name="Line 33"/>
          <p:cNvSpPr>
            <a:spLocks noChangeShapeType="1"/>
          </p:cNvSpPr>
          <p:nvPr/>
        </p:nvSpPr>
        <p:spPr bwMode="auto">
          <a:xfrm flipV="1">
            <a:off x="1905000" y="2819400"/>
            <a:ext cx="0" cy="129540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8" name="Line 34"/>
          <p:cNvSpPr>
            <a:spLocks noChangeShapeType="1"/>
          </p:cNvSpPr>
          <p:nvPr/>
        </p:nvSpPr>
        <p:spPr bwMode="auto">
          <a:xfrm>
            <a:off x="1981200" y="2438400"/>
            <a:ext cx="3810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9" name="Rectangle 35"/>
          <p:cNvSpPr>
            <a:spLocks noChangeArrowheads="1"/>
          </p:cNvSpPr>
          <p:nvPr/>
        </p:nvSpPr>
        <p:spPr bwMode="auto">
          <a:xfrm>
            <a:off x="2362200" y="1981200"/>
            <a:ext cx="685800" cy="8382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eaLnBrk="0" hangingPunct="0"/>
            <a:r>
              <a:rPr lang="en-US" sz="2000" b="1">
                <a:solidFill>
                  <a:srgbClr val="000000"/>
                </a:solidFill>
                <a:latin typeface="Arial" charset="0"/>
              </a:rPr>
              <a:t>I$</a:t>
            </a:r>
          </a:p>
        </p:txBody>
      </p:sp>
      <p:grpSp>
        <p:nvGrpSpPr>
          <p:cNvPr id="40" name="Group 36"/>
          <p:cNvGrpSpPr>
            <a:grpSpLocks/>
          </p:cNvGrpSpPr>
          <p:nvPr/>
        </p:nvGrpSpPr>
        <p:grpSpPr bwMode="auto">
          <a:xfrm>
            <a:off x="3352800" y="3810000"/>
            <a:ext cx="152400" cy="609600"/>
            <a:chOff x="432" y="2208"/>
            <a:chExt cx="96" cy="384"/>
          </a:xfrm>
        </p:grpSpPr>
        <p:sp>
          <p:nvSpPr>
            <p:cNvPr id="41" name="Rectangle 37"/>
            <p:cNvSpPr>
              <a:spLocks noChangeArrowheads="1"/>
            </p:cNvSpPr>
            <p:nvPr/>
          </p:nvSpPr>
          <p:spPr bwMode="auto">
            <a:xfrm>
              <a:off x="432" y="2208"/>
              <a:ext cx="96" cy="38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2" name="Freeform 38"/>
            <p:cNvSpPr>
              <a:spLocks/>
            </p:cNvSpPr>
            <p:nvPr/>
          </p:nvSpPr>
          <p:spPr bwMode="auto">
            <a:xfrm>
              <a:off x="432" y="2496"/>
              <a:ext cx="96" cy="96"/>
            </a:xfrm>
            <a:custGeom>
              <a:avLst/>
              <a:gdLst/>
              <a:ahLst/>
              <a:cxnLst>
                <a:cxn ang="0">
                  <a:pos x="0" y="48"/>
                </a:cxn>
                <a:cxn ang="0">
                  <a:pos x="48" y="0"/>
                </a:cxn>
                <a:cxn ang="0">
                  <a:pos x="96" y="48"/>
                </a:cxn>
              </a:cxnLst>
              <a:rect l="0" t="0" r="r" b="b"/>
              <a:pathLst>
                <a:path w="96" h="48">
                  <a:moveTo>
                    <a:pt x="0" y="48"/>
                  </a:moveTo>
                  <a:lnTo>
                    <a:pt x="48" y="0"/>
                  </a:lnTo>
                  <a:lnTo>
                    <a:pt x="96" y="48"/>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grpSp>
        <p:nvGrpSpPr>
          <p:cNvPr id="43" name="Group 39"/>
          <p:cNvGrpSpPr>
            <a:grpSpLocks/>
          </p:cNvGrpSpPr>
          <p:nvPr/>
        </p:nvGrpSpPr>
        <p:grpSpPr bwMode="auto">
          <a:xfrm>
            <a:off x="3352800" y="1981200"/>
            <a:ext cx="304800" cy="838200"/>
            <a:chOff x="432" y="1296"/>
            <a:chExt cx="192" cy="528"/>
          </a:xfrm>
        </p:grpSpPr>
        <p:sp>
          <p:nvSpPr>
            <p:cNvPr id="44" name="Rectangle 40"/>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lgn="ctr" eaLnBrk="0" hangingPunct="0"/>
              <a:r>
                <a:rPr lang="en-US" sz="1800" b="1">
                  <a:solidFill>
                    <a:srgbClr val="000000"/>
                  </a:solidFill>
                  <a:latin typeface="Arial" charset="0"/>
                </a:rPr>
                <a:t>IR</a:t>
              </a:r>
            </a:p>
          </p:txBody>
        </p:sp>
        <p:sp>
          <p:nvSpPr>
            <p:cNvPr id="45" name="Freeform 41"/>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sp>
        <p:nvSpPr>
          <p:cNvPr id="46" name="Line 42"/>
          <p:cNvSpPr>
            <a:spLocks noChangeShapeType="1"/>
          </p:cNvSpPr>
          <p:nvPr/>
        </p:nvSpPr>
        <p:spPr bwMode="auto">
          <a:xfrm>
            <a:off x="3048000" y="2438400"/>
            <a:ext cx="3048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7" name="Rectangle 43"/>
          <p:cNvSpPr>
            <a:spLocks noChangeArrowheads="1"/>
          </p:cNvSpPr>
          <p:nvPr/>
        </p:nvSpPr>
        <p:spPr bwMode="auto">
          <a:xfrm>
            <a:off x="4495800" y="1857375"/>
            <a:ext cx="990600" cy="777875"/>
          </a:xfrm>
          <a:prstGeom prst="rect">
            <a:avLst/>
          </a:prstGeom>
          <a:solidFill>
            <a:srgbClr val="FFFF00"/>
          </a:solidFill>
          <a:ln w="25400">
            <a:solidFill>
              <a:schemeClr val="tx1"/>
            </a:solidFill>
            <a:miter lim="800000"/>
            <a:headEnd/>
            <a:tailEnd/>
          </a:ln>
          <a:effectLst/>
        </p:spPr>
        <p:txBody>
          <a:bodyPr wrap="none" anchor="ctr">
            <a:prstTxWarp prst="textNoShape">
              <a:avLst/>
            </a:prstTxWarp>
          </a:bodyPr>
          <a:lstStyle/>
          <a:p>
            <a:pPr algn="ctr" eaLnBrk="0" hangingPunct="0"/>
            <a:r>
              <a:rPr lang="en-US" sz="2000" b="1">
                <a:solidFill>
                  <a:srgbClr val="000000"/>
                </a:solidFill>
                <a:latin typeface="Arial" charset="0"/>
              </a:rPr>
              <a:t>GPR1</a:t>
            </a:r>
          </a:p>
        </p:txBody>
      </p:sp>
      <p:sp>
        <p:nvSpPr>
          <p:cNvPr id="48" name="Rectangle 44"/>
          <p:cNvSpPr>
            <a:spLocks noChangeArrowheads="1"/>
          </p:cNvSpPr>
          <p:nvPr/>
        </p:nvSpPr>
        <p:spPr bwMode="auto">
          <a:xfrm>
            <a:off x="4343400" y="1949450"/>
            <a:ext cx="990600" cy="777875"/>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r>
              <a:rPr lang="en-US" sz="2000" b="1">
                <a:solidFill>
                  <a:srgbClr val="000000"/>
                </a:solidFill>
                <a:latin typeface="Arial" charset="0"/>
              </a:rPr>
              <a:t>GPR1</a:t>
            </a:r>
          </a:p>
        </p:txBody>
      </p:sp>
      <p:sp>
        <p:nvSpPr>
          <p:cNvPr id="49" name="Rectangle 45"/>
          <p:cNvSpPr>
            <a:spLocks noChangeArrowheads="1"/>
          </p:cNvSpPr>
          <p:nvPr/>
        </p:nvSpPr>
        <p:spPr bwMode="auto">
          <a:xfrm>
            <a:off x="4191000" y="2041525"/>
            <a:ext cx="990600" cy="777875"/>
          </a:xfrm>
          <a:prstGeom prst="rect">
            <a:avLst/>
          </a:prstGeom>
          <a:solidFill>
            <a:srgbClr val="FF9933"/>
          </a:solidFill>
          <a:ln w="25400">
            <a:solidFill>
              <a:schemeClr val="tx1"/>
            </a:solidFill>
            <a:miter lim="800000"/>
            <a:headEnd/>
            <a:tailEnd/>
          </a:ln>
          <a:effectLst/>
        </p:spPr>
        <p:txBody>
          <a:bodyPr wrap="none" anchor="ctr">
            <a:prstTxWarp prst="textNoShape">
              <a:avLst/>
            </a:prstTxWarp>
          </a:bodyPr>
          <a:lstStyle/>
          <a:p>
            <a:pPr algn="ctr" eaLnBrk="0" hangingPunct="0"/>
            <a:r>
              <a:rPr lang="en-US" sz="2000" b="1">
                <a:solidFill>
                  <a:srgbClr val="000000"/>
                </a:solidFill>
                <a:latin typeface="Arial" charset="0"/>
              </a:rPr>
              <a:t>GPR1</a:t>
            </a:r>
          </a:p>
        </p:txBody>
      </p:sp>
      <p:sp>
        <p:nvSpPr>
          <p:cNvPr id="50" name="Rectangle 46"/>
          <p:cNvSpPr>
            <a:spLocks noChangeArrowheads="1"/>
          </p:cNvSpPr>
          <p:nvPr/>
        </p:nvSpPr>
        <p:spPr bwMode="auto">
          <a:xfrm>
            <a:off x="4038600" y="2133600"/>
            <a:ext cx="990600" cy="777875"/>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lgn="ctr" eaLnBrk="0" hangingPunct="0"/>
            <a:r>
              <a:rPr lang="en-US" sz="2000" b="1">
                <a:solidFill>
                  <a:srgbClr val="000000"/>
                </a:solidFill>
                <a:latin typeface="Arial" charset="0"/>
              </a:rPr>
              <a:t>GPR1</a:t>
            </a:r>
          </a:p>
        </p:txBody>
      </p:sp>
      <p:sp>
        <p:nvSpPr>
          <p:cNvPr id="51" name="Line 47"/>
          <p:cNvSpPr>
            <a:spLocks noChangeShapeType="1"/>
          </p:cNvSpPr>
          <p:nvPr/>
        </p:nvSpPr>
        <p:spPr bwMode="auto">
          <a:xfrm>
            <a:off x="3657600" y="2438400"/>
            <a:ext cx="3048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2" name="Line 48"/>
          <p:cNvSpPr>
            <a:spLocks noChangeShapeType="1"/>
          </p:cNvSpPr>
          <p:nvPr/>
        </p:nvSpPr>
        <p:spPr bwMode="auto">
          <a:xfrm>
            <a:off x="3505200" y="4114800"/>
            <a:ext cx="22860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3" name="Line 49"/>
          <p:cNvSpPr>
            <a:spLocks noChangeShapeType="1"/>
          </p:cNvSpPr>
          <p:nvPr/>
        </p:nvSpPr>
        <p:spPr bwMode="auto">
          <a:xfrm flipV="1">
            <a:off x="4648200" y="3048000"/>
            <a:ext cx="0" cy="106680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4" name="Line 50"/>
          <p:cNvSpPr>
            <a:spLocks noChangeShapeType="1"/>
          </p:cNvSpPr>
          <p:nvPr/>
        </p:nvSpPr>
        <p:spPr bwMode="auto">
          <a:xfrm>
            <a:off x="5562600" y="21336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5" name="Line 51"/>
          <p:cNvSpPr>
            <a:spLocks noChangeShapeType="1"/>
          </p:cNvSpPr>
          <p:nvPr/>
        </p:nvSpPr>
        <p:spPr bwMode="auto">
          <a:xfrm>
            <a:off x="5562600" y="28194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nvGrpSpPr>
          <p:cNvPr id="56" name="Group 52"/>
          <p:cNvGrpSpPr>
            <a:grpSpLocks/>
          </p:cNvGrpSpPr>
          <p:nvPr/>
        </p:nvGrpSpPr>
        <p:grpSpPr bwMode="auto">
          <a:xfrm>
            <a:off x="5791200" y="1600200"/>
            <a:ext cx="304800" cy="838200"/>
            <a:chOff x="432" y="1296"/>
            <a:chExt cx="192" cy="528"/>
          </a:xfrm>
        </p:grpSpPr>
        <p:sp>
          <p:nvSpPr>
            <p:cNvPr id="57" name="Rectangle 53"/>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lgn="ctr" eaLnBrk="0" hangingPunct="0"/>
              <a:r>
                <a:rPr lang="en-US" sz="1800" b="1">
                  <a:solidFill>
                    <a:srgbClr val="000000"/>
                  </a:solidFill>
                  <a:latin typeface="Arial" charset="0"/>
                </a:rPr>
                <a:t>X</a:t>
              </a:r>
            </a:p>
          </p:txBody>
        </p:sp>
        <p:sp>
          <p:nvSpPr>
            <p:cNvPr id="58" name="Freeform 54"/>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grpSp>
        <p:nvGrpSpPr>
          <p:cNvPr id="59" name="Group 55"/>
          <p:cNvGrpSpPr>
            <a:grpSpLocks/>
          </p:cNvGrpSpPr>
          <p:nvPr/>
        </p:nvGrpSpPr>
        <p:grpSpPr bwMode="auto">
          <a:xfrm>
            <a:off x="5791200" y="2514600"/>
            <a:ext cx="304800" cy="838200"/>
            <a:chOff x="432" y="1296"/>
            <a:chExt cx="192" cy="528"/>
          </a:xfrm>
        </p:grpSpPr>
        <p:sp>
          <p:nvSpPr>
            <p:cNvPr id="60" name="Rectangle 56"/>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lgn="ctr" eaLnBrk="0" hangingPunct="0"/>
              <a:r>
                <a:rPr lang="en-US" sz="1800" b="1">
                  <a:solidFill>
                    <a:srgbClr val="000000"/>
                  </a:solidFill>
                  <a:latin typeface="Arial" charset="0"/>
                </a:rPr>
                <a:t>Y</a:t>
              </a:r>
            </a:p>
          </p:txBody>
        </p:sp>
        <p:sp>
          <p:nvSpPr>
            <p:cNvPr id="61" name="Freeform 57"/>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sp>
        <p:nvSpPr>
          <p:cNvPr id="62" name="Freeform 58"/>
          <p:cNvSpPr>
            <a:spLocks/>
          </p:cNvSpPr>
          <p:nvPr/>
        </p:nvSpPr>
        <p:spPr bwMode="auto">
          <a:xfrm>
            <a:off x="6324600" y="1828800"/>
            <a:ext cx="381000" cy="1219200"/>
          </a:xfrm>
          <a:custGeom>
            <a:avLst/>
            <a:gdLst/>
            <a:ahLst/>
            <a:cxnLst>
              <a:cxn ang="0">
                <a:pos x="0" y="0"/>
              </a:cxn>
              <a:cxn ang="0">
                <a:pos x="0" y="768"/>
              </a:cxn>
              <a:cxn ang="0">
                <a:pos x="240" y="624"/>
              </a:cxn>
              <a:cxn ang="0">
                <a:pos x="240" y="144"/>
              </a:cxn>
              <a:cxn ang="0">
                <a:pos x="0" y="0"/>
              </a:cxn>
            </a:cxnLst>
            <a:rect l="0" t="0" r="r" b="b"/>
            <a:pathLst>
              <a:path w="240" h="768">
                <a:moveTo>
                  <a:pt x="0" y="0"/>
                </a:moveTo>
                <a:lnTo>
                  <a:pt x="0" y="768"/>
                </a:lnTo>
                <a:lnTo>
                  <a:pt x="240" y="624"/>
                </a:lnTo>
                <a:lnTo>
                  <a:pt x="240" y="144"/>
                </a:lnTo>
                <a:lnTo>
                  <a:pt x="0" y="0"/>
                </a:lnTo>
                <a:close/>
              </a:path>
            </a:pathLst>
          </a:custGeom>
          <a:solidFill>
            <a:schemeClr val="bg1"/>
          </a:solidFill>
          <a:ln w="25400" cap="flat" cmpd="sng">
            <a:solidFill>
              <a:schemeClr val="tx1"/>
            </a:solidFill>
            <a:prstDash val="solid"/>
            <a:round/>
            <a:headEnd/>
            <a:tailEn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nvGrpSpPr>
          <p:cNvPr id="63" name="Group 59"/>
          <p:cNvGrpSpPr>
            <a:grpSpLocks/>
          </p:cNvGrpSpPr>
          <p:nvPr/>
        </p:nvGrpSpPr>
        <p:grpSpPr bwMode="auto">
          <a:xfrm>
            <a:off x="5791200" y="3810000"/>
            <a:ext cx="152400" cy="609600"/>
            <a:chOff x="432" y="2208"/>
            <a:chExt cx="96" cy="384"/>
          </a:xfrm>
        </p:grpSpPr>
        <p:sp>
          <p:nvSpPr>
            <p:cNvPr id="64" name="Rectangle 60"/>
            <p:cNvSpPr>
              <a:spLocks noChangeArrowheads="1"/>
            </p:cNvSpPr>
            <p:nvPr/>
          </p:nvSpPr>
          <p:spPr bwMode="auto">
            <a:xfrm>
              <a:off x="432" y="2208"/>
              <a:ext cx="96" cy="38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65" name="Freeform 61"/>
            <p:cNvSpPr>
              <a:spLocks/>
            </p:cNvSpPr>
            <p:nvPr/>
          </p:nvSpPr>
          <p:spPr bwMode="auto">
            <a:xfrm>
              <a:off x="432" y="2496"/>
              <a:ext cx="96" cy="96"/>
            </a:xfrm>
            <a:custGeom>
              <a:avLst/>
              <a:gdLst/>
              <a:ahLst/>
              <a:cxnLst>
                <a:cxn ang="0">
                  <a:pos x="0" y="48"/>
                </a:cxn>
                <a:cxn ang="0">
                  <a:pos x="48" y="0"/>
                </a:cxn>
                <a:cxn ang="0">
                  <a:pos x="96" y="48"/>
                </a:cxn>
              </a:cxnLst>
              <a:rect l="0" t="0" r="r" b="b"/>
              <a:pathLst>
                <a:path w="96" h="48">
                  <a:moveTo>
                    <a:pt x="0" y="48"/>
                  </a:moveTo>
                  <a:lnTo>
                    <a:pt x="48" y="0"/>
                  </a:lnTo>
                  <a:lnTo>
                    <a:pt x="96" y="48"/>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grpSp>
        <p:nvGrpSpPr>
          <p:cNvPr id="66" name="Group 62"/>
          <p:cNvGrpSpPr>
            <a:grpSpLocks/>
          </p:cNvGrpSpPr>
          <p:nvPr/>
        </p:nvGrpSpPr>
        <p:grpSpPr bwMode="auto">
          <a:xfrm>
            <a:off x="3962400" y="4038600"/>
            <a:ext cx="354013" cy="457200"/>
            <a:chOff x="624" y="2448"/>
            <a:chExt cx="223" cy="288"/>
          </a:xfrm>
        </p:grpSpPr>
        <p:sp>
          <p:nvSpPr>
            <p:cNvPr id="67" name="Line 63"/>
            <p:cNvSpPr>
              <a:spLocks noChangeShapeType="1"/>
            </p:cNvSpPr>
            <p:nvPr/>
          </p:nvSpPr>
          <p:spPr bwMode="auto">
            <a:xfrm flipV="1">
              <a:off x="624" y="2448"/>
              <a:ext cx="48" cy="96"/>
            </a:xfrm>
            <a:prstGeom prst="line">
              <a:avLst/>
            </a:prstGeom>
            <a:noFill/>
            <a:ln w="25400">
              <a:solidFill>
                <a:schemeClr val="tx1"/>
              </a:solidFill>
              <a:round/>
              <a:headEnd/>
              <a:tailEn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68" name="Text Box 64"/>
            <p:cNvSpPr txBox="1">
              <a:spLocks noChangeArrowheads="1"/>
            </p:cNvSpPr>
            <p:nvPr/>
          </p:nvSpPr>
          <p:spPr bwMode="auto">
            <a:xfrm>
              <a:off x="624" y="2448"/>
              <a:ext cx="223" cy="288"/>
            </a:xfrm>
            <a:prstGeom prst="rect">
              <a:avLst/>
            </a:prstGeom>
            <a:noFill/>
            <a:ln w="25400">
              <a:noFill/>
              <a:miter lim="800000"/>
              <a:headEnd/>
              <a:tailEnd/>
            </a:ln>
            <a:effectLst/>
          </p:spPr>
          <p:txBody>
            <a:bodyPr wrap="none">
              <a:prstTxWarp prst="textNoShape">
                <a:avLst/>
              </a:prstTxWarp>
              <a:spAutoFit/>
            </a:bodyPr>
            <a:lstStyle/>
            <a:p>
              <a:pPr eaLnBrk="0" hangingPunct="0"/>
              <a:r>
                <a:rPr lang="en-US" b="1">
                  <a:solidFill>
                    <a:srgbClr val="000000"/>
                  </a:solidFill>
                  <a:latin typeface="Arial" charset="0"/>
                </a:rPr>
                <a:t>2</a:t>
              </a:r>
            </a:p>
          </p:txBody>
        </p:sp>
      </p:grpSp>
      <p:sp>
        <p:nvSpPr>
          <p:cNvPr id="69" name="Line 65"/>
          <p:cNvSpPr>
            <a:spLocks noChangeShapeType="1"/>
          </p:cNvSpPr>
          <p:nvPr/>
        </p:nvSpPr>
        <p:spPr bwMode="auto">
          <a:xfrm>
            <a:off x="6096000" y="21336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70" name="Line 66"/>
          <p:cNvSpPr>
            <a:spLocks noChangeShapeType="1"/>
          </p:cNvSpPr>
          <p:nvPr/>
        </p:nvSpPr>
        <p:spPr bwMode="auto">
          <a:xfrm>
            <a:off x="6096000" y="28194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nvGrpSpPr>
          <p:cNvPr id="71" name="Group 67"/>
          <p:cNvGrpSpPr>
            <a:grpSpLocks/>
          </p:cNvGrpSpPr>
          <p:nvPr/>
        </p:nvGrpSpPr>
        <p:grpSpPr bwMode="auto">
          <a:xfrm>
            <a:off x="6934200" y="2057400"/>
            <a:ext cx="152400" cy="838200"/>
            <a:chOff x="432" y="1296"/>
            <a:chExt cx="192" cy="528"/>
          </a:xfrm>
        </p:grpSpPr>
        <p:sp>
          <p:nvSpPr>
            <p:cNvPr id="72" name="Rectangle 68"/>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lgn="ctr" eaLnBrk="0" hangingPunct="0"/>
              <a:endParaRPr lang="en-US" sz="1800" b="1">
                <a:solidFill>
                  <a:srgbClr val="000000"/>
                </a:solidFill>
                <a:latin typeface="Arial" charset="0"/>
              </a:endParaRPr>
            </a:p>
          </p:txBody>
        </p:sp>
        <p:sp>
          <p:nvSpPr>
            <p:cNvPr id="73" name="Freeform 69"/>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sp>
        <p:nvSpPr>
          <p:cNvPr id="74" name="Line 70"/>
          <p:cNvSpPr>
            <a:spLocks noChangeShapeType="1"/>
          </p:cNvSpPr>
          <p:nvPr/>
        </p:nvSpPr>
        <p:spPr bwMode="auto">
          <a:xfrm>
            <a:off x="6705600" y="24384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nvGrpSpPr>
          <p:cNvPr id="75" name="Group 71"/>
          <p:cNvGrpSpPr>
            <a:grpSpLocks/>
          </p:cNvGrpSpPr>
          <p:nvPr/>
        </p:nvGrpSpPr>
        <p:grpSpPr bwMode="auto">
          <a:xfrm>
            <a:off x="6934200" y="2971800"/>
            <a:ext cx="152400" cy="838200"/>
            <a:chOff x="432" y="1296"/>
            <a:chExt cx="192" cy="528"/>
          </a:xfrm>
        </p:grpSpPr>
        <p:sp>
          <p:nvSpPr>
            <p:cNvPr id="76" name="Rectangle 72"/>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lgn="ctr" eaLnBrk="0" hangingPunct="0"/>
              <a:endParaRPr lang="en-US" sz="1800" b="1">
                <a:solidFill>
                  <a:srgbClr val="000000"/>
                </a:solidFill>
                <a:latin typeface="Arial" charset="0"/>
              </a:endParaRPr>
            </a:p>
          </p:txBody>
        </p:sp>
        <p:sp>
          <p:nvSpPr>
            <p:cNvPr id="77" name="Freeform 73"/>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sp>
        <p:nvSpPr>
          <p:cNvPr id="78" name="Freeform 74"/>
          <p:cNvSpPr>
            <a:spLocks/>
          </p:cNvSpPr>
          <p:nvPr/>
        </p:nvSpPr>
        <p:spPr bwMode="auto">
          <a:xfrm>
            <a:off x="6172200" y="2819400"/>
            <a:ext cx="762000" cy="533400"/>
          </a:xfrm>
          <a:custGeom>
            <a:avLst/>
            <a:gdLst/>
            <a:ahLst/>
            <a:cxnLst>
              <a:cxn ang="0">
                <a:pos x="0" y="0"/>
              </a:cxn>
              <a:cxn ang="0">
                <a:pos x="0" y="432"/>
              </a:cxn>
              <a:cxn ang="0">
                <a:pos x="480" y="432"/>
              </a:cxn>
            </a:cxnLst>
            <a:rect l="0" t="0" r="r" b="b"/>
            <a:pathLst>
              <a:path w="480" h="432">
                <a:moveTo>
                  <a:pt x="0" y="0"/>
                </a:moveTo>
                <a:lnTo>
                  <a:pt x="0" y="432"/>
                </a:lnTo>
                <a:lnTo>
                  <a:pt x="480" y="432"/>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79" name="Rectangle 75"/>
          <p:cNvSpPr>
            <a:spLocks noChangeArrowheads="1"/>
          </p:cNvSpPr>
          <p:nvPr/>
        </p:nvSpPr>
        <p:spPr bwMode="auto">
          <a:xfrm>
            <a:off x="7391400" y="2286000"/>
            <a:ext cx="457200" cy="11430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eaLnBrk="0" hangingPunct="0"/>
            <a:r>
              <a:rPr lang="en-US" sz="2000" b="1">
                <a:solidFill>
                  <a:srgbClr val="000000"/>
                </a:solidFill>
                <a:latin typeface="Arial" charset="0"/>
              </a:rPr>
              <a:t>D$</a:t>
            </a:r>
          </a:p>
        </p:txBody>
      </p:sp>
      <p:sp>
        <p:nvSpPr>
          <p:cNvPr id="80" name="Line 76"/>
          <p:cNvSpPr>
            <a:spLocks noChangeShapeType="1"/>
          </p:cNvSpPr>
          <p:nvPr/>
        </p:nvSpPr>
        <p:spPr bwMode="auto">
          <a:xfrm>
            <a:off x="7086600" y="2438400"/>
            <a:ext cx="3048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1" name="Line 77"/>
          <p:cNvSpPr>
            <a:spLocks noChangeShapeType="1"/>
          </p:cNvSpPr>
          <p:nvPr/>
        </p:nvSpPr>
        <p:spPr bwMode="auto">
          <a:xfrm>
            <a:off x="7086600" y="3352800"/>
            <a:ext cx="3048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nvGrpSpPr>
          <p:cNvPr id="82" name="Group 78"/>
          <p:cNvGrpSpPr>
            <a:grpSpLocks/>
          </p:cNvGrpSpPr>
          <p:nvPr/>
        </p:nvGrpSpPr>
        <p:grpSpPr bwMode="auto">
          <a:xfrm>
            <a:off x="8458200" y="2514600"/>
            <a:ext cx="152400" cy="838200"/>
            <a:chOff x="432" y="1296"/>
            <a:chExt cx="192" cy="528"/>
          </a:xfrm>
        </p:grpSpPr>
        <p:sp>
          <p:nvSpPr>
            <p:cNvPr id="83" name="Rectangle 79"/>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lgn="ctr" eaLnBrk="0" hangingPunct="0"/>
              <a:endParaRPr lang="en-US" sz="1800" b="1">
                <a:solidFill>
                  <a:srgbClr val="000000"/>
                </a:solidFill>
                <a:latin typeface="Arial" charset="0"/>
              </a:endParaRPr>
            </a:p>
          </p:txBody>
        </p:sp>
        <p:sp>
          <p:nvSpPr>
            <p:cNvPr id="84" name="Freeform 80"/>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grpSp>
      <p:sp>
        <p:nvSpPr>
          <p:cNvPr id="85" name="Line 81"/>
          <p:cNvSpPr>
            <a:spLocks noChangeShapeType="1"/>
          </p:cNvSpPr>
          <p:nvPr/>
        </p:nvSpPr>
        <p:spPr bwMode="auto">
          <a:xfrm>
            <a:off x="7848600" y="31242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6" name="Freeform 82"/>
          <p:cNvSpPr>
            <a:spLocks/>
          </p:cNvSpPr>
          <p:nvPr/>
        </p:nvSpPr>
        <p:spPr bwMode="auto">
          <a:xfrm>
            <a:off x="8077200" y="2438400"/>
            <a:ext cx="152400" cy="914400"/>
          </a:xfrm>
          <a:custGeom>
            <a:avLst/>
            <a:gdLst/>
            <a:ahLst/>
            <a:cxnLst>
              <a:cxn ang="0">
                <a:pos x="0" y="0"/>
              </a:cxn>
              <a:cxn ang="0">
                <a:pos x="0" y="576"/>
              </a:cxn>
              <a:cxn ang="0">
                <a:pos x="144" y="528"/>
              </a:cxn>
              <a:cxn ang="0">
                <a:pos x="144" y="48"/>
              </a:cxn>
              <a:cxn ang="0">
                <a:pos x="0" y="0"/>
              </a:cxn>
            </a:cxnLst>
            <a:rect l="0" t="0" r="r" b="b"/>
            <a:pathLst>
              <a:path w="144" h="576">
                <a:moveTo>
                  <a:pt x="0" y="0"/>
                </a:moveTo>
                <a:lnTo>
                  <a:pt x="0" y="576"/>
                </a:lnTo>
                <a:lnTo>
                  <a:pt x="144" y="528"/>
                </a:lnTo>
                <a:lnTo>
                  <a:pt x="144" y="48"/>
                </a:lnTo>
                <a:lnTo>
                  <a:pt x="0" y="0"/>
                </a:lnTo>
                <a:close/>
              </a:path>
            </a:pathLst>
          </a:custGeom>
          <a:solidFill>
            <a:schemeClr val="bg1"/>
          </a:solidFill>
          <a:ln w="25400" cap="flat" cmpd="sng">
            <a:solidFill>
              <a:schemeClr val="tx1"/>
            </a:solidFill>
            <a:prstDash val="solid"/>
            <a:round/>
            <a:headEnd/>
            <a:tailEn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7" name="Line 83"/>
          <p:cNvSpPr>
            <a:spLocks noChangeShapeType="1"/>
          </p:cNvSpPr>
          <p:nvPr/>
        </p:nvSpPr>
        <p:spPr bwMode="auto">
          <a:xfrm>
            <a:off x="8229600" y="28956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8" name="Freeform 84"/>
          <p:cNvSpPr>
            <a:spLocks/>
          </p:cNvSpPr>
          <p:nvPr/>
        </p:nvSpPr>
        <p:spPr bwMode="auto">
          <a:xfrm>
            <a:off x="7162800" y="1981200"/>
            <a:ext cx="914400" cy="609600"/>
          </a:xfrm>
          <a:custGeom>
            <a:avLst/>
            <a:gdLst/>
            <a:ahLst/>
            <a:cxnLst>
              <a:cxn ang="0">
                <a:pos x="0" y="288"/>
              </a:cxn>
              <a:cxn ang="0">
                <a:pos x="0" y="0"/>
              </a:cxn>
              <a:cxn ang="0">
                <a:pos x="480" y="0"/>
              </a:cxn>
              <a:cxn ang="0">
                <a:pos x="480" y="384"/>
              </a:cxn>
              <a:cxn ang="0">
                <a:pos x="576" y="384"/>
              </a:cxn>
            </a:cxnLst>
            <a:rect l="0" t="0" r="r" b="b"/>
            <a:pathLst>
              <a:path w="576" h="384">
                <a:moveTo>
                  <a:pt x="0" y="288"/>
                </a:moveTo>
                <a:lnTo>
                  <a:pt x="0" y="0"/>
                </a:lnTo>
                <a:lnTo>
                  <a:pt x="480" y="0"/>
                </a:lnTo>
                <a:lnTo>
                  <a:pt x="480" y="384"/>
                </a:lnTo>
                <a:lnTo>
                  <a:pt x="576" y="384"/>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9" name="Line 85"/>
          <p:cNvSpPr>
            <a:spLocks noChangeShapeType="1"/>
          </p:cNvSpPr>
          <p:nvPr/>
        </p:nvSpPr>
        <p:spPr bwMode="auto">
          <a:xfrm>
            <a:off x="5943600" y="4114800"/>
            <a:ext cx="533400" cy="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90" name="Freeform 86"/>
          <p:cNvSpPr>
            <a:spLocks/>
          </p:cNvSpPr>
          <p:nvPr/>
        </p:nvSpPr>
        <p:spPr bwMode="auto">
          <a:xfrm>
            <a:off x="4800600" y="1219200"/>
            <a:ext cx="4114800" cy="1676400"/>
          </a:xfrm>
          <a:custGeom>
            <a:avLst/>
            <a:gdLst/>
            <a:ahLst/>
            <a:cxnLst>
              <a:cxn ang="0">
                <a:pos x="2400" y="1056"/>
              </a:cxn>
              <a:cxn ang="0">
                <a:pos x="2592" y="1056"/>
              </a:cxn>
              <a:cxn ang="0">
                <a:pos x="2592" y="0"/>
              </a:cxn>
              <a:cxn ang="0">
                <a:pos x="0" y="0"/>
              </a:cxn>
              <a:cxn ang="0">
                <a:pos x="0" y="336"/>
              </a:cxn>
            </a:cxnLst>
            <a:rect l="0" t="0" r="r" b="b"/>
            <a:pathLst>
              <a:path w="2592" h="1056">
                <a:moveTo>
                  <a:pt x="2400" y="1056"/>
                </a:moveTo>
                <a:lnTo>
                  <a:pt x="2592" y="1056"/>
                </a:lnTo>
                <a:lnTo>
                  <a:pt x="2592" y="0"/>
                </a:lnTo>
                <a:lnTo>
                  <a:pt x="0" y="0"/>
                </a:lnTo>
                <a:lnTo>
                  <a:pt x="0" y="336"/>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Tree>
    <p:extLst>
      <p:ext uri="{BB962C8B-B14F-4D97-AF65-F5344CB8AC3E}">
        <p14:creationId xmlns:p14="http://schemas.microsoft.com/office/powerpoint/2010/main" val="147017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Multithreading</a:t>
            </a:r>
            <a:endParaRPr lang="en-US" dirty="0"/>
          </a:p>
        </p:txBody>
      </p:sp>
      <p:sp>
        <p:nvSpPr>
          <p:cNvPr id="3" name="Content Placeholder 2"/>
          <p:cNvSpPr>
            <a:spLocks noGrp="1"/>
          </p:cNvSpPr>
          <p:nvPr>
            <p:ph idx="1"/>
          </p:nvPr>
        </p:nvSpPr>
        <p:spPr>
          <a:xfrm>
            <a:off x="457199" y="1174538"/>
            <a:ext cx="8489245" cy="5103832"/>
          </a:xfrm>
        </p:spPr>
        <p:txBody>
          <a:bodyPr>
            <a:normAutofit/>
          </a:bodyPr>
          <a:lstStyle/>
          <a:p>
            <a:r>
              <a:rPr lang="en-US" dirty="0" smtClean="0"/>
              <a:t>What does it mean to be a hardware thread?</a:t>
            </a:r>
          </a:p>
          <a:p>
            <a:pPr lvl="1"/>
            <a:r>
              <a:rPr lang="en-US" dirty="0" smtClean="0"/>
              <a:t>User State</a:t>
            </a:r>
          </a:p>
          <a:p>
            <a:pPr lvl="2"/>
            <a:r>
              <a:rPr lang="en-US" dirty="0" smtClean="0"/>
              <a:t>Each thread has its own PC</a:t>
            </a:r>
          </a:p>
          <a:p>
            <a:pPr lvl="2"/>
            <a:r>
              <a:rPr lang="en-US" dirty="0" smtClean="0"/>
              <a:t>Each thread has its own GPRs</a:t>
            </a:r>
          </a:p>
          <a:p>
            <a:pPr lvl="1"/>
            <a:endParaRPr lang="en-US" dirty="0" smtClean="0"/>
          </a:p>
          <a:p>
            <a:pPr lvl="1"/>
            <a:r>
              <a:rPr lang="en-US" dirty="0" smtClean="0"/>
              <a:t>System State</a:t>
            </a:r>
            <a:endParaRPr lang="en-US" dirty="0"/>
          </a:p>
          <a:p>
            <a:pPr lvl="2"/>
            <a:r>
              <a:rPr lang="en-US" dirty="0" smtClean="0"/>
              <a:t>Each thread has its own Virtual Memory Page Table Base Register</a:t>
            </a:r>
          </a:p>
          <a:p>
            <a:pPr lvl="2"/>
            <a:r>
              <a:rPr lang="en-US" dirty="0" smtClean="0"/>
              <a:t>Each thread has its own Exception Handling Register</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11</a:t>
            </a:fld>
            <a:endParaRPr lang="en-US" dirty="0"/>
          </a:p>
        </p:txBody>
      </p:sp>
    </p:spTree>
    <p:extLst>
      <p:ext uri="{BB962C8B-B14F-4D97-AF65-F5344CB8AC3E}">
        <p14:creationId xmlns:p14="http://schemas.microsoft.com/office/powerpoint/2010/main" val="189613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Multithreading</a:t>
            </a:r>
            <a:endParaRPr lang="en-US" dirty="0"/>
          </a:p>
        </p:txBody>
      </p:sp>
      <p:sp>
        <p:nvSpPr>
          <p:cNvPr id="3" name="Content Placeholder 2"/>
          <p:cNvSpPr>
            <a:spLocks noGrp="1"/>
          </p:cNvSpPr>
          <p:nvPr>
            <p:ph idx="1"/>
          </p:nvPr>
        </p:nvSpPr>
        <p:spPr/>
        <p:txBody>
          <a:bodyPr>
            <a:normAutofit lnSpcReduction="10000"/>
          </a:bodyPr>
          <a:lstStyle/>
          <a:p>
            <a:r>
              <a:rPr lang="en-US" dirty="0"/>
              <a:t>In other words, multi-threading </a:t>
            </a:r>
            <a:r>
              <a:rPr lang="en-US" dirty="0">
                <a:sym typeface="Wingdings"/>
              </a:rPr>
              <a:t> </a:t>
            </a:r>
            <a:r>
              <a:rPr lang="en-US" dirty="0"/>
              <a:t>replicate individual “context” but share pipeline control path and </a:t>
            </a:r>
            <a:r>
              <a:rPr lang="en-US" dirty="0" err="1"/>
              <a:t>datapath</a:t>
            </a:r>
            <a:r>
              <a:rPr lang="en-US" dirty="0"/>
              <a:t> (functional units and caches)</a:t>
            </a:r>
          </a:p>
          <a:p>
            <a:pPr lvl="1"/>
            <a:r>
              <a:rPr lang="en-US" dirty="0"/>
              <a:t>In a multi-processor, the control path and </a:t>
            </a:r>
            <a:r>
              <a:rPr lang="en-US" dirty="0" err="1"/>
              <a:t>datapath</a:t>
            </a:r>
            <a:r>
              <a:rPr lang="en-US" dirty="0"/>
              <a:t> will also be </a:t>
            </a:r>
            <a:r>
              <a:rPr lang="en-US" dirty="0" smtClean="0"/>
              <a:t>replicated</a:t>
            </a:r>
          </a:p>
          <a:p>
            <a:pPr lvl="1"/>
            <a:endParaRPr lang="en-US" dirty="0"/>
          </a:p>
          <a:p>
            <a:r>
              <a:rPr lang="en-US" dirty="0" smtClean="0"/>
              <a:t>Potential Performance Issues</a:t>
            </a:r>
          </a:p>
          <a:p>
            <a:pPr lvl="1"/>
            <a:r>
              <a:rPr lang="en-US" dirty="0" smtClean="0"/>
              <a:t>Increased conflicts in Caches</a:t>
            </a:r>
          </a:p>
          <a:p>
            <a:pPr lvl="1"/>
            <a:r>
              <a:rPr lang="en-US" dirty="0" smtClean="0"/>
              <a:t>Increased conflicts in TLBs</a:t>
            </a:r>
          </a:p>
          <a:p>
            <a:pPr lvl="1"/>
            <a:r>
              <a:rPr lang="en-US" dirty="0" smtClean="0"/>
              <a:t>Branch Predictor entry aliasing</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12</a:t>
            </a:fld>
            <a:endParaRPr lang="en-US" dirty="0"/>
          </a:p>
        </p:txBody>
      </p:sp>
    </p:spTree>
    <p:extLst>
      <p:ext uri="{BB962C8B-B14F-4D97-AF65-F5344CB8AC3E}">
        <p14:creationId xmlns:p14="http://schemas.microsoft.com/office/powerpoint/2010/main" val="191129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Threads</a:t>
            </a:r>
            <a:endParaRPr lang="en-US" dirty="0"/>
          </a:p>
        </p:txBody>
      </p:sp>
      <p:sp>
        <p:nvSpPr>
          <p:cNvPr id="3" name="Content Placeholder 2"/>
          <p:cNvSpPr>
            <a:spLocks noGrp="1"/>
          </p:cNvSpPr>
          <p:nvPr>
            <p:ph idx="1"/>
          </p:nvPr>
        </p:nvSpPr>
        <p:spPr/>
        <p:txBody>
          <a:bodyPr>
            <a:normAutofit/>
          </a:bodyPr>
          <a:lstStyle/>
          <a:p>
            <a:r>
              <a:rPr lang="en-US" dirty="0"/>
              <a:t>A thread as a process (e.g., </a:t>
            </a:r>
            <a:r>
              <a:rPr lang="en-US" dirty="0" err="1"/>
              <a:t>Posix</a:t>
            </a:r>
            <a:r>
              <a:rPr lang="en-US" dirty="0"/>
              <a:t>)</a:t>
            </a:r>
          </a:p>
          <a:p>
            <a:pPr lvl="1"/>
            <a:r>
              <a:rPr lang="en-US" dirty="0"/>
              <a:t>A thread has its own address </a:t>
            </a:r>
            <a:r>
              <a:rPr lang="en-US" dirty="0" smtClean="0"/>
              <a:t>space; </a:t>
            </a:r>
            <a:r>
              <a:rPr lang="en-US" dirty="0"/>
              <a:t>these can be shared explicitly via programming</a:t>
            </a:r>
          </a:p>
          <a:p>
            <a:pPr lvl="1"/>
            <a:r>
              <a:rPr lang="en-US" dirty="0" smtClean="0"/>
              <a:t>At the </a:t>
            </a:r>
            <a:r>
              <a:rPr lang="en-US" dirty="0"/>
              <a:t>processor level each thread will need its own PC, Register file and address translation (TLBs and page tables)</a:t>
            </a:r>
          </a:p>
          <a:p>
            <a:r>
              <a:rPr lang="en-US" dirty="0"/>
              <a:t>Lightweight threads</a:t>
            </a:r>
          </a:p>
          <a:p>
            <a:pPr lvl="1"/>
            <a:r>
              <a:rPr lang="en-US" dirty="0"/>
              <a:t>Operate out of the same address space but still require private PC and RF</a:t>
            </a:r>
          </a:p>
          <a:p>
            <a:pPr lvl="2"/>
            <a:r>
              <a:rPr lang="en-US" dirty="0" smtClean="0"/>
              <a:t>Example </a:t>
            </a:r>
            <a:r>
              <a:rPr lang="en-US" dirty="0"/>
              <a:t>kernel </a:t>
            </a:r>
            <a:r>
              <a:rPr lang="en-US" dirty="0" smtClean="0"/>
              <a:t>threads or shared memory user threads</a:t>
            </a:r>
            <a:endParaRPr lang="en-US" dirty="0"/>
          </a:p>
          <a:p>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13</a:t>
            </a:fld>
            <a:endParaRPr lang="en-US" dirty="0"/>
          </a:p>
        </p:txBody>
      </p:sp>
    </p:spTree>
    <p:extLst>
      <p:ext uri="{BB962C8B-B14F-4D97-AF65-F5344CB8AC3E}">
        <p14:creationId xmlns:p14="http://schemas.microsoft.com/office/powerpoint/2010/main" val="3294482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 6600 Peripheral Processors (Cray, 1964)</a:t>
            </a:r>
            <a:endParaRPr lang="en-US" dirty="0"/>
          </a:p>
        </p:txBody>
      </p:sp>
      <p:sp>
        <p:nvSpPr>
          <p:cNvPr id="3" name="Content Placeholder 2"/>
          <p:cNvSpPr>
            <a:spLocks noGrp="1"/>
          </p:cNvSpPr>
          <p:nvPr>
            <p:ph idx="1"/>
          </p:nvPr>
        </p:nvSpPr>
        <p:spPr>
          <a:xfrm>
            <a:off x="457199" y="2906889"/>
            <a:ext cx="8305801" cy="3371481"/>
          </a:xfrm>
        </p:spPr>
        <p:txBody>
          <a:bodyPr>
            <a:normAutofit fontScale="70000" lnSpcReduction="20000"/>
          </a:bodyPr>
          <a:lstStyle/>
          <a:p>
            <a:r>
              <a:rPr lang="en-US" dirty="0"/>
              <a:t>First multithreaded hardware</a:t>
            </a:r>
          </a:p>
          <a:p>
            <a:r>
              <a:rPr lang="en-US" dirty="0"/>
              <a:t>10 “virtual” I/O processors</a:t>
            </a:r>
          </a:p>
          <a:p>
            <a:r>
              <a:rPr lang="en-US" dirty="0"/>
              <a:t>Fixed interleave on simple pipeline</a:t>
            </a:r>
          </a:p>
          <a:p>
            <a:r>
              <a:rPr lang="en-US" dirty="0"/>
              <a:t>Pipeline has 100ns cycle time</a:t>
            </a:r>
          </a:p>
          <a:p>
            <a:r>
              <a:rPr lang="en-US" dirty="0"/>
              <a:t>Each virtual processor executes one instruction every 1000ns</a:t>
            </a:r>
          </a:p>
          <a:p>
            <a:r>
              <a:rPr lang="en-US" dirty="0"/>
              <a:t>Accumulator-based instruction set to reduce processor state</a:t>
            </a:r>
          </a:p>
          <a:p>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14</a:t>
            </a:fld>
            <a:endParaRPr lang="en-US" dirty="0"/>
          </a:p>
        </p:txBody>
      </p:sp>
      <p:pic>
        <p:nvPicPr>
          <p:cNvPr id="7" name="Picture 2" descr="http://archive.computerhistory.org/resources/physical-object/control_data_corporation_cdc/X1385-97FJ.lg.jpg"/>
          <p:cNvPicPr>
            <a:picLocks noChangeAspect="1" noChangeArrowheads="1"/>
          </p:cNvPicPr>
          <p:nvPr/>
        </p:nvPicPr>
        <p:blipFill>
          <a:blip r:embed="rId2" cstate="print"/>
          <a:srcRect/>
          <a:stretch>
            <a:fillRect/>
          </a:stretch>
        </p:blipFill>
        <p:spPr bwMode="auto">
          <a:xfrm>
            <a:off x="4491750" y="1278437"/>
            <a:ext cx="3812921" cy="2661420"/>
          </a:xfrm>
          <a:prstGeom prst="rect">
            <a:avLst/>
          </a:prstGeom>
          <a:noFill/>
        </p:spPr>
      </p:pic>
    </p:spTree>
    <p:extLst>
      <p:ext uri="{BB962C8B-B14F-4D97-AF65-F5344CB8AC3E}">
        <p14:creationId xmlns:p14="http://schemas.microsoft.com/office/powerpoint/2010/main" val="3639179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Scheduling Policies</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15</a:t>
            </a:fld>
            <a:endParaRPr lang="en-US" dirty="0"/>
          </a:p>
        </p:txBody>
      </p:sp>
      <p:sp>
        <p:nvSpPr>
          <p:cNvPr id="7" name="Rectangle 3"/>
          <p:cNvSpPr>
            <a:spLocks noGrp="1" noChangeArrowheads="1"/>
          </p:cNvSpPr>
          <p:nvPr>
            <p:ph idx="1"/>
          </p:nvPr>
        </p:nvSpPr>
        <p:spPr>
          <a:xfrm>
            <a:off x="253999" y="1323594"/>
            <a:ext cx="8856964" cy="5032756"/>
          </a:xfrm>
          <a:noFill/>
        </p:spPr>
        <p:txBody>
          <a:bodyPr>
            <a:normAutofit fontScale="85000" lnSpcReduction="20000"/>
          </a:bodyPr>
          <a:lstStyle/>
          <a:p>
            <a:pPr eaLnBrk="1" hangingPunct="1"/>
            <a:r>
              <a:rPr lang="en-US" dirty="0" smtClean="0"/>
              <a:t>Fixed interleave </a:t>
            </a:r>
            <a:r>
              <a:rPr lang="en-US" sz="2000" i="1" dirty="0" smtClean="0"/>
              <a:t>(CDC 6600 PPUs, 1965)</a:t>
            </a:r>
          </a:p>
          <a:p>
            <a:pPr lvl="1" eaLnBrk="1" hangingPunct="1"/>
            <a:r>
              <a:rPr lang="en-US" dirty="0" smtClean="0"/>
              <a:t>each of N threads executes one instruction every N cycles</a:t>
            </a:r>
          </a:p>
          <a:p>
            <a:pPr lvl="1" eaLnBrk="1" hangingPunct="1"/>
            <a:r>
              <a:rPr lang="en-US" dirty="0" smtClean="0"/>
              <a:t>if thread not ready to go in its slot, insert pipeline bubble</a:t>
            </a:r>
          </a:p>
          <a:p>
            <a:pPr lvl="1" eaLnBrk="1" hangingPunct="1">
              <a:buNone/>
            </a:pPr>
            <a:endParaRPr lang="en-US" dirty="0" smtClean="0"/>
          </a:p>
          <a:p>
            <a:pPr eaLnBrk="1" hangingPunct="1"/>
            <a:r>
              <a:rPr lang="en-US" dirty="0" smtClean="0"/>
              <a:t>Software-controlled interleave </a:t>
            </a:r>
            <a:r>
              <a:rPr lang="en-US" sz="2000" i="1" dirty="0" smtClean="0"/>
              <a:t>(TI ASC PPUs, 1971)</a:t>
            </a:r>
          </a:p>
          <a:p>
            <a:pPr lvl="1" eaLnBrk="1" hangingPunct="1"/>
            <a:r>
              <a:rPr lang="en-US" dirty="0" smtClean="0"/>
              <a:t>OS allocates S pipeline slots amongst N threads</a:t>
            </a:r>
          </a:p>
          <a:p>
            <a:pPr lvl="1"/>
            <a:r>
              <a:rPr lang="en-US" dirty="0"/>
              <a:t>if thread not ready to go in its slot, insert pipeline bubble</a:t>
            </a:r>
          </a:p>
          <a:p>
            <a:pPr lvl="1" eaLnBrk="1" hangingPunct="1"/>
            <a:endParaRPr lang="en-US" dirty="0" smtClean="0"/>
          </a:p>
          <a:p>
            <a:pPr eaLnBrk="1" hangingPunct="1"/>
            <a:endParaRPr lang="en-US" dirty="0" smtClean="0"/>
          </a:p>
          <a:p>
            <a:pPr eaLnBrk="1" hangingPunct="1"/>
            <a:r>
              <a:rPr lang="en-US" dirty="0" smtClean="0"/>
              <a:t>Hardware-controlled thread scheduling </a:t>
            </a:r>
            <a:r>
              <a:rPr lang="en-US" sz="2000" i="1" dirty="0" smtClean="0"/>
              <a:t>(HEP, 1982)</a:t>
            </a:r>
          </a:p>
          <a:p>
            <a:pPr lvl="1" eaLnBrk="1" hangingPunct="1"/>
            <a:r>
              <a:rPr lang="en-US" dirty="0" smtClean="0"/>
              <a:t>hardware keeps track of which threads are ready to go</a:t>
            </a:r>
          </a:p>
          <a:p>
            <a:pPr lvl="1" eaLnBrk="1" hangingPunct="1"/>
            <a:r>
              <a:rPr lang="en-US" dirty="0" smtClean="0"/>
              <a:t>picks next thread to execute based on scheduling scheme</a:t>
            </a:r>
          </a:p>
          <a:p>
            <a:pPr lvl="1" eaLnBrk="1" hangingPunct="1"/>
            <a:endParaRPr lang="en-US" dirty="0" smtClean="0"/>
          </a:p>
        </p:txBody>
      </p:sp>
      <p:grpSp>
        <p:nvGrpSpPr>
          <p:cNvPr id="8" name="Group 7"/>
          <p:cNvGrpSpPr/>
          <p:nvPr/>
        </p:nvGrpSpPr>
        <p:grpSpPr>
          <a:xfrm>
            <a:off x="1962816" y="4266854"/>
            <a:ext cx="5175373" cy="327889"/>
            <a:chOff x="2133600" y="4038600"/>
            <a:chExt cx="4876800" cy="304800"/>
          </a:xfrm>
        </p:grpSpPr>
        <p:sp>
          <p:nvSpPr>
            <p:cNvPr id="9" name="Rectangle 4"/>
            <p:cNvSpPr>
              <a:spLocks noChangeArrowheads="1"/>
            </p:cNvSpPr>
            <p:nvPr/>
          </p:nvSpPr>
          <p:spPr bwMode="auto">
            <a:xfrm>
              <a:off x="2133600" y="4038600"/>
              <a:ext cx="304800" cy="304800"/>
            </a:xfrm>
            <a:prstGeom prst="rect">
              <a:avLst/>
            </a:prstGeom>
            <a:solidFill>
              <a:srgbClr val="00FFFF"/>
            </a:solidFill>
            <a:ln w="25400">
              <a:solidFill>
                <a:schemeClr val="tx1"/>
              </a:solidFill>
              <a:miter lim="800000"/>
              <a:headEnd/>
              <a:tailEnd/>
            </a:ln>
          </p:spPr>
          <p:txBody>
            <a:bodyPr wrap="none" anchor="ctr">
              <a:spAutoFit/>
            </a:bodyPr>
            <a:lstStyle/>
            <a:p>
              <a:endParaRPr lang="en-US"/>
            </a:p>
          </p:txBody>
        </p:sp>
        <p:sp>
          <p:nvSpPr>
            <p:cNvPr id="10" name="Rectangle 5"/>
            <p:cNvSpPr>
              <a:spLocks noChangeArrowheads="1"/>
            </p:cNvSpPr>
            <p:nvPr/>
          </p:nvSpPr>
          <p:spPr bwMode="auto">
            <a:xfrm>
              <a:off x="2438400" y="4038600"/>
              <a:ext cx="304800" cy="304800"/>
            </a:xfrm>
            <a:prstGeom prst="rect">
              <a:avLst/>
            </a:prstGeom>
            <a:solidFill>
              <a:srgbClr val="FF9933"/>
            </a:solidFill>
            <a:ln w="25400">
              <a:solidFill>
                <a:schemeClr val="tx1"/>
              </a:solidFill>
              <a:miter lim="800000"/>
              <a:headEnd/>
              <a:tailEnd/>
            </a:ln>
          </p:spPr>
          <p:txBody>
            <a:bodyPr wrap="none" anchor="ctr">
              <a:spAutoFit/>
            </a:bodyPr>
            <a:lstStyle/>
            <a:p>
              <a:endParaRPr lang="en-US"/>
            </a:p>
          </p:txBody>
        </p:sp>
        <p:sp>
          <p:nvSpPr>
            <p:cNvPr id="11" name="Rectangle 6"/>
            <p:cNvSpPr>
              <a:spLocks noChangeArrowheads="1"/>
            </p:cNvSpPr>
            <p:nvPr/>
          </p:nvSpPr>
          <p:spPr bwMode="auto">
            <a:xfrm>
              <a:off x="2743200" y="4038600"/>
              <a:ext cx="304800" cy="304800"/>
            </a:xfrm>
            <a:prstGeom prst="rect">
              <a:avLst/>
            </a:prstGeom>
            <a:solidFill>
              <a:srgbClr val="00FFFF"/>
            </a:solidFill>
            <a:ln w="25400">
              <a:solidFill>
                <a:schemeClr val="tx1"/>
              </a:solidFill>
              <a:miter lim="800000"/>
              <a:headEnd/>
              <a:tailEnd/>
            </a:ln>
          </p:spPr>
          <p:txBody>
            <a:bodyPr wrap="none" anchor="ctr">
              <a:spAutoFit/>
            </a:bodyPr>
            <a:lstStyle/>
            <a:p>
              <a:endParaRPr lang="en-US"/>
            </a:p>
          </p:txBody>
        </p:sp>
        <p:sp>
          <p:nvSpPr>
            <p:cNvPr id="12" name="Rectangle 7"/>
            <p:cNvSpPr>
              <a:spLocks noChangeArrowheads="1"/>
            </p:cNvSpPr>
            <p:nvPr/>
          </p:nvSpPr>
          <p:spPr bwMode="auto">
            <a:xfrm>
              <a:off x="3048000" y="4038600"/>
              <a:ext cx="304800" cy="304800"/>
            </a:xfrm>
            <a:prstGeom prst="rect">
              <a:avLst/>
            </a:prstGeom>
            <a:solidFill>
              <a:srgbClr val="9999FF"/>
            </a:solidFill>
            <a:ln w="25400">
              <a:solidFill>
                <a:schemeClr val="tx1"/>
              </a:solidFill>
              <a:miter lim="800000"/>
              <a:headEnd/>
              <a:tailEnd/>
            </a:ln>
          </p:spPr>
          <p:txBody>
            <a:bodyPr wrap="none" anchor="ctr">
              <a:spAutoFit/>
            </a:bodyPr>
            <a:lstStyle/>
            <a:p>
              <a:endParaRPr lang="en-US"/>
            </a:p>
          </p:txBody>
        </p:sp>
        <p:sp>
          <p:nvSpPr>
            <p:cNvPr id="13" name="Rectangle 8"/>
            <p:cNvSpPr>
              <a:spLocks noChangeArrowheads="1"/>
            </p:cNvSpPr>
            <p:nvPr/>
          </p:nvSpPr>
          <p:spPr bwMode="auto">
            <a:xfrm>
              <a:off x="3352800" y="4038600"/>
              <a:ext cx="304800" cy="304800"/>
            </a:xfrm>
            <a:prstGeom prst="rect">
              <a:avLst/>
            </a:prstGeom>
            <a:solidFill>
              <a:srgbClr val="00FFFF"/>
            </a:solidFill>
            <a:ln w="25400">
              <a:solidFill>
                <a:schemeClr val="tx1"/>
              </a:solidFill>
              <a:miter lim="800000"/>
              <a:headEnd/>
              <a:tailEnd/>
            </a:ln>
          </p:spPr>
          <p:txBody>
            <a:bodyPr wrap="none" anchor="ctr">
              <a:spAutoFit/>
            </a:bodyPr>
            <a:lstStyle/>
            <a:p>
              <a:endParaRPr lang="en-US"/>
            </a:p>
          </p:txBody>
        </p:sp>
        <p:sp>
          <p:nvSpPr>
            <p:cNvPr id="14" name="Rectangle 9"/>
            <p:cNvSpPr>
              <a:spLocks noChangeArrowheads="1"/>
            </p:cNvSpPr>
            <p:nvPr/>
          </p:nvSpPr>
          <p:spPr bwMode="auto">
            <a:xfrm>
              <a:off x="3657600" y="4038600"/>
              <a:ext cx="304800" cy="304800"/>
            </a:xfrm>
            <a:prstGeom prst="rect">
              <a:avLst/>
            </a:prstGeom>
            <a:solidFill>
              <a:srgbClr val="FF9933"/>
            </a:solidFill>
            <a:ln w="25400">
              <a:solidFill>
                <a:schemeClr val="tx1"/>
              </a:solidFill>
              <a:miter lim="800000"/>
              <a:headEnd/>
              <a:tailEnd/>
            </a:ln>
          </p:spPr>
          <p:txBody>
            <a:bodyPr wrap="none" anchor="ctr">
              <a:spAutoFit/>
            </a:bodyPr>
            <a:lstStyle/>
            <a:p>
              <a:endParaRPr lang="en-US"/>
            </a:p>
          </p:txBody>
        </p:sp>
        <p:sp>
          <p:nvSpPr>
            <p:cNvPr id="15" name="Rectangle 10"/>
            <p:cNvSpPr>
              <a:spLocks noChangeArrowheads="1"/>
            </p:cNvSpPr>
            <p:nvPr/>
          </p:nvSpPr>
          <p:spPr bwMode="auto">
            <a:xfrm>
              <a:off x="3962400" y="4038600"/>
              <a:ext cx="304800" cy="304800"/>
            </a:xfrm>
            <a:prstGeom prst="rect">
              <a:avLst/>
            </a:prstGeom>
            <a:solidFill>
              <a:srgbClr val="00FFFF"/>
            </a:solidFill>
            <a:ln w="25400">
              <a:solidFill>
                <a:schemeClr val="tx1"/>
              </a:solidFill>
              <a:miter lim="800000"/>
              <a:headEnd/>
              <a:tailEnd/>
            </a:ln>
          </p:spPr>
          <p:txBody>
            <a:bodyPr wrap="none" anchor="ctr">
              <a:spAutoFit/>
            </a:bodyPr>
            <a:lstStyle/>
            <a:p>
              <a:endParaRPr lang="en-US"/>
            </a:p>
          </p:txBody>
        </p:sp>
        <p:sp>
          <p:nvSpPr>
            <p:cNvPr id="16" name="Rectangle 11"/>
            <p:cNvSpPr>
              <a:spLocks noChangeArrowheads="1"/>
            </p:cNvSpPr>
            <p:nvPr/>
          </p:nvSpPr>
          <p:spPr bwMode="auto">
            <a:xfrm>
              <a:off x="4267200" y="4038600"/>
              <a:ext cx="304800" cy="304800"/>
            </a:xfrm>
            <a:prstGeom prst="rect">
              <a:avLst/>
            </a:prstGeom>
            <a:solidFill>
              <a:srgbClr val="9999FF"/>
            </a:solidFill>
            <a:ln w="25400">
              <a:solidFill>
                <a:schemeClr val="tx1"/>
              </a:solidFill>
              <a:miter lim="800000"/>
              <a:headEnd/>
              <a:tailEnd/>
            </a:ln>
          </p:spPr>
          <p:txBody>
            <a:bodyPr wrap="none" anchor="ctr">
              <a:spAutoFit/>
            </a:bodyPr>
            <a:lstStyle/>
            <a:p>
              <a:endParaRPr lang="en-US"/>
            </a:p>
          </p:txBody>
        </p:sp>
        <p:sp>
          <p:nvSpPr>
            <p:cNvPr id="17" name="Rectangle 12"/>
            <p:cNvSpPr>
              <a:spLocks noChangeArrowheads="1"/>
            </p:cNvSpPr>
            <p:nvPr/>
          </p:nvSpPr>
          <p:spPr bwMode="auto">
            <a:xfrm>
              <a:off x="4572000" y="4038600"/>
              <a:ext cx="304800" cy="304800"/>
            </a:xfrm>
            <a:prstGeom prst="rect">
              <a:avLst/>
            </a:prstGeom>
            <a:solidFill>
              <a:srgbClr val="00FFFF"/>
            </a:solidFill>
            <a:ln w="25400">
              <a:solidFill>
                <a:schemeClr val="tx1"/>
              </a:solidFill>
              <a:miter lim="800000"/>
              <a:headEnd/>
              <a:tailEnd/>
            </a:ln>
          </p:spPr>
          <p:txBody>
            <a:bodyPr wrap="none" anchor="ctr">
              <a:spAutoFit/>
            </a:bodyPr>
            <a:lstStyle/>
            <a:p>
              <a:endParaRPr lang="en-US"/>
            </a:p>
          </p:txBody>
        </p:sp>
        <p:sp>
          <p:nvSpPr>
            <p:cNvPr id="18" name="Rectangle 13"/>
            <p:cNvSpPr>
              <a:spLocks noChangeArrowheads="1"/>
            </p:cNvSpPr>
            <p:nvPr/>
          </p:nvSpPr>
          <p:spPr bwMode="auto">
            <a:xfrm>
              <a:off x="4876800" y="4038600"/>
              <a:ext cx="304800" cy="304800"/>
            </a:xfrm>
            <a:prstGeom prst="rect">
              <a:avLst/>
            </a:prstGeom>
            <a:solidFill>
              <a:srgbClr val="FF9933"/>
            </a:solidFill>
            <a:ln w="25400">
              <a:solidFill>
                <a:schemeClr val="tx1"/>
              </a:solidFill>
              <a:miter lim="800000"/>
              <a:headEnd/>
              <a:tailEnd/>
            </a:ln>
          </p:spPr>
          <p:txBody>
            <a:bodyPr wrap="none" anchor="ctr">
              <a:spAutoFit/>
            </a:bodyPr>
            <a:lstStyle/>
            <a:p>
              <a:endParaRPr lang="en-US"/>
            </a:p>
          </p:txBody>
        </p:sp>
        <p:sp>
          <p:nvSpPr>
            <p:cNvPr id="19" name="Rectangle 14"/>
            <p:cNvSpPr>
              <a:spLocks noChangeArrowheads="1"/>
            </p:cNvSpPr>
            <p:nvPr/>
          </p:nvSpPr>
          <p:spPr bwMode="auto">
            <a:xfrm>
              <a:off x="5181600" y="4038600"/>
              <a:ext cx="304800" cy="304800"/>
            </a:xfrm>
            <a:prstGeom prst="rect">
              <a:avLst/>
            </a:prstGeom>
            <a:solidFill>
              <a:srgbClr val="9999FF"/>
            </a:solidFill>
            <a:ln w="25400">
              <a:solidFill>
                <a:schemeClr val="tx1"/>
              </a:solidFill>
              <a:miter lim="800000"/>
              <a:headEnd/>
              <a:tailEnd/>
            </a:ln>
          </p:spPr>
          <p:txBody>
            <a:bodyPr wrap="none" anchor="ctr">
              <a:spAutoFit/>
            </a:bodyPr>
            <a:lstStyle/>
            <a:p>
              <a:endParaRPr lang="en-US"/>
            </a:p>
          </p:txBody>
        </p:sp>
        <p:sp>
          <p:nvSpPr>
            <p:cNvPr id="20" name="Rectangle 15"/>
            <p:cNvSpPr>
              <a:spLocks noChangeArrowheads="1"/>
            </p:cNvSpPr>
            <p:nvPr/>
          </p:nvSpPr>
          <p:spPr bwMode="auto">
            <a:xfrm>
              <a:off x="5486400" y="4038600"/>
              <a:ext cx="304800" cy="304800"/>
            </a:xfrm>
            <a:prstGeom prst="rect">
              <a:avLst/>
            </a:prstGeom>
            <a:solidFill>
              <a:srgbClr val="00FFFF"/>
            </a:solidFill>
            <a:ln w="25400">
              <a:solidFill>
                <a:schemeClr val="tx1"/>
              </a:solidFill>
              <a:miter lim="800000"/>
              <a:headEnd/>
              <a:tailEnd/>
            </a:ln>
          </p:spPr>
          <p:txBody>
            <a:bodyPr wrap="none" anchor="ctr">
              <a:spAutoFit/>
            </a:bodyPr>
            <a:lstStyle/>
            <a:p>
              <a:endParaRPr lang="en-US"/>
            </a:p>
          </p:txBody>
        </p:sp>
        <p:sp>
          <p:nvSpPr>
            <p:cNvPr id="21" name="Rectangle 16"/>
            <p:cNvSpPr>
              <a:spLocks noChangeArrowheads="1"/>
            </p:cNvSpPr>
            <p:nvPr/>
          </p:nvSpPr>
          <p:spPr bwMode="auto">
            <a:xfrm>
              <a:off x="5791200" y="4038600"/>
              <a:ext cx="304800" cy="304800"/>
            </a:xfrm>
            <a:prstGeom prst="rect">
              <a:avLst/>
            </a:prstGeom>
            <a:solidFill>
              <a:srgbClr val="FF9933"/>
            </a:solidFill>
            <a:ln w="25400">
              <a:solidFill>
                <a:schemeClr val="tx1"/>
              </a:solidFill>
              <a:miter lim="800000"/>
              <a:headEnd/>
              <a:tailEnd/>
            </a:ln>
          </p:spPr>
          <p:txBody>
            <a:bodyPr wrap="none" anchor="ctr">
              <a:spAutoFit/>
            </a:bodyPr>
            <a:lstStyle/>
            <a:p>
              <a:endParaRPr lang="en-US"/>
            </a:p>
          </p:txBody>
        </p:sp>
        <p:sp>
          <p:nvSpPr>
            <p:cNvPr id="22" name="Rectangle 17"/>
            <p:cNvSpPr>
              <a:spLocks noChangeArrowheads="1"/>
            </p:cNvSpPr>
            <p:nvPr/>
          </p:nvSpPr>
          <p:spPr bwMode="auto">
            <a:xfrm>
              <a:off x="6096000" y="4038600"/>
              <a:ext cx="304800" cy="304800"/>
            </a:xfrm>
            <a:prstGeom prst="rect">
              <a:avLst/>
            </a:prstGeom>
            <a:solidFill>
              <a:srgbClr val="00FFFF"/>
            </a:solidFill>
            <a:ln w="25400">
              <a:solidFill>
                <a:schemeClr val="tx1"/>
              </a:solidFill>
              <a:miter lim="800000"/>
              <a:headEnd/>
              <a:tailEnd/>
            </a:ln>
          </p:spPr>
          <p:txBody>
            <a:bodyPr wrap="none" anchor="ctr">
              <a:spAutoFit/>
            </a:bodyPr>
            <a:lstStyle/>
            <a:p>
              <a:endParaRPr lang="en-US"/>
            </a:p>
          </p:txBody>
        </p:sp>
        <p:sp>
          <p:nvSpPr>
            <p:cNvPr id="23" name="Rectangle 18"/>
            <p:cNvSpPr>
              <a:spLocks noChangeArrowheads="1"/>
            </p:cNvSpPr>
            <p:nvPr/>
          </p:nvSpPr>
          <p:spPr bwMode="auto">
            <a:xfrm>
              <a:off x="6400800" y="4038600"/>
              <a:ext cx="304800" cy="304800"/>
            </a:xfrm>
            <a:prstGeom prst="rect">
              <a:avLst/>
            </a:prstGeom>
            <a:solidFill>
              <a:srgbClr val="FF9933"/>
            </a:solidFill>
            <a:ln w="25400">
              <a:solidFill>
                <a:schemeClr val="tx1"/>
              </a:solidFill>
              <a:miter lim="800000"/>
              <a:headEnd/>
              <a:tailEnd/>
            </a:ln>
          </p:spPr>
          <p:txBody>
            <a:bodyPr wrap="none" anchor="ctr">
              <a:spAutoFit/>
            </a:bodyPr>
            <a:lstStyle/>
            <a:p>
              <a:endParaRPr lang="en-US"/>
            </a:p>
          </p:txBody>
        </p:sp>
        <p:sp>
          <p:nvSpPr>
            <p:cNvPr id="24" name="Rectangle 19"/>
            <p:cNvSpPr>
              <a:spLocks noChangeArrowheads="1"/>
            </p:cNvSpPr>
            <p:nvPr/>
          </p:nvSpPr>
          <p:spPr bwMode="auto">
            <a:xfrm>
              <a:off x="6705600" y="4038600"/>
              <a:ext cx="304800" cy="304800"/>
            </a:xfrm>
            <a:prstGeom prst="rect">
              <a:avLst/>
            </a:prstGeom>
            <a:solidFill>
              <a:srgbClr val="FFFF00"/>
            </a:solidFill>
            <a:ln w="25400">
              <a:solidFill>
                <a:schemeClr val="tx1"/>
              </a:solidFill>
              <a:miter lim="800000"/>
              <a:headEnd/>
              <a:tailEnd/>
            </a:ln>
          </p:spPr>
          <p:txBody>
            <a:bodyPr wrap="none" anchor="ctr">
              <a:spAutoFit/>
            </a:bodyPr>
            <a:lstStyle/>
            <a:p>
              <a:endParaRPr lang="en-US"/>
            </a:p>
          </p:txBody>
        </p:sp>
      </p:grpSp>
    </p:spTree>
    <p:extLst>
      <p:ext uri="{BB962C8B-B14F-4D97-AF65-F5344CB8AC3E}">
        <p14:creationId xmlns:p14="http://schemas.microsoft.com/office/powerpoint/2010/main" val="264585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Thread Scheduling</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Fine-grained multithreading</a:t>
            </a:r>
          </a:p>
          <a:p>
            <a:pPr lvl="1"/>
            <a:r>
              <a:rPr lang="en-US" dirty="0"/>
              <a:t>Context switch among threads every cycle</a:t>
            </a:r>
          </a:p>
          <a:p>
            <a:r>
              <a:rPr lang="en-US" b="1" dirty="0"/>
              <a:t>Coarse-grained multithreading</a:t>
            </a:r>
          </a:p>
          <a:p>
            <a:pPr lvl="1"/>
            <a:r>
              <a:rPr lang="en-US" dirty="0"/>
              <a:t>Context switch among threads every few </a:t>
            </a:r>
            <a:r>
              <a:rPr lang="en-US" dirty="0" smtClean="0"/>
              <a:t>cycles</a:t>
            </a:r>
            <a:endParaRPr lang="en-US" dirty="0"/>
          </a:p>
          <a:p>
            <a:pPr lvl="1"/>
            <a:r>
              <a:rPr lang="en-US" dirty="0" smtClean="0"/>
              <a:t>When?</a:t>
            </a:r>
          </a:p>
          <a:p>
            <a:pPr lvl="2"/>
            <a:r>
              <a:rPr lang="en-US" dirty="0" smtClean="0"/>
              <a:t>Function </a:t>
            </a:r>
            <a:r>
              <a:rPr lang="en-US" dirty="0"/>
              <a:t>unit data hazard,</a:t>
            </a:r>
          </a:p>
          <a:p>
            <a:pPr lvl="2"/>
            <a:r>
              <a:rPr lang="en-US" dirty="0"/>
              <a:t>L1 miss, </a:t>
            </a:r>
          </a:p>
          <a:p>
            <a:pPr lvl="2"/>
            <a:r>
              <a:rPr lang="en-US" dirty="0"/>
              <a:t>L2 miss…</a:t>
            </a:r>
          </a:p>
          <a:p>
            <a:r>
              <a:rPr lang="en-US" dirty="0"/>
              <a:t>Choice depends on</a:t>
            </a:r>
          </a:p>
          <a:p>
            <a:pPr lvl="1"/>
            <a:r>
              <a:rPr lang="en-US" dirty="0"/>
              <a:t>Context-switch overhead</a:t>
            </a:r>
          </a:p>
          <a:p>
            <a:pPr lvl="1"/>
            <a:r>
              <a:rPr lang="en-US" dirty="0"/>
              <a:t>Number of threads supported (due to per-thread state)</a:t>
            </a:r>
          </a:p>
          <a:p>
            <a:pPr lvl="1"/>
            <a:r>
              <a:rPr lang="en-US" dirty="0"/>
              <a:t>Expected application-level parallelism</a:t>
            </a:r>
            <a:r>
              <a:rPr lang="en-US" dirty="0" smtClean="0"/>
              <a:t>…</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16</a:t>
            </a:fld>
            <a:endParaRPr lang="en-US" dirty="0"/>
          </a:p>
        </p:txBody>
      </p:sp>
    </p:spTree>
    <p:extLst>
      <p:ext uri="{BB962C8B-B14F-4D97-AF65-F5344CB8AC3E}">
        <p14:creationId xmlns:p14="http://schemas.microsoft.com/office/powerpoint/2010/main" val="97738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Machines with Coarse Grain Multi-Threading</a:t>
            </a:r>
            <a:endParaRPr lang="en-US" dirty="0"/>
          </a:p>
        </p:txBody>
      </p:sp>
      <p:sp>
        <p:nvSpPr>
          <p:cNvPr id="3" name="Content Placeholder 2"/>
          <p:cNvSpPr>
            <a:spLocks noGrp="1"/>
          </p:cNvSpPr>
          <p:nvPr>
            <p:ph idx="1"/>
          </p:nvPr>
        </p:nvSpPr>
        <p:spPr>
          <a:xfrm>
            <a:off x="457199" y="1089871"/>
            <a:ext cx="8305801" cy="5344795"/>
          </a:xfrm>
        </p:spPr>
        <p:txBody>
          <a:bodyPr>
            <a:normAutofit fontScale="85000" lnSpcReduction="20000"/>
          </a:bodyPr>
          <a:lstStyle/>
          <a:p>
            <a:r>
              <a:rPr lang="en-US" dirty="0" smtClean="0"/>
              <a:t>MIT Alewife (1990)</a:t>
            </a:r>
          </a:p>
          <a:p>
            <a:pPr lvl="1"/>
            <a:r>
              <a:rPr lang="en-US" dirty="0" smtClean="0"/>
              <a:t>4 threads per node</a:t>
            </a:r>
          </a:p>
          <a:p>
            <a:pPr lvl="1"/>
            <a:r>
              <a:rPr lang="en-US" dirty="0" smtClean="0"/>
              <a:t>Switch thread on local cache miss</a:t>
            </a:r>
          </a:p>
          <a:p>
            <a:r>
              <a:rPr lang="en-US" dirty="0" smtClean="0"/>
              <a:t>IBM PowerPC RS64-IV (2000)</a:t>
            </a:r>
          </a:p>
          <a:p>
            <a:pPr lvl="1"/>
            <a:r>
              <a:rPr lang="en-US" dirty="0" smtClean="0"/>
              <a:t>2-Issue, 5-stage Pipeline</a:t>
            </a:r>
          </a:p>
          <a:p>
            <a:pPr lvl="1"/>
            <a:r>
              <a:rPr lang="en-US" dirty="0" smtClean="0"/>
              <a:t>2 threads per CPU</a:t>
            </a:r>
          </a:p>
          <a:p>
            <a:pPr lvl="1"/>
            <a:r>
              <a:rPr lang="en-US" dirty="0" smtClean="0"/>
              <a:t>On L2 miss, pipeline flushed and execution switches to second thread</a:t>
            </a:r>
          </a:p>
          <a:p>
            <a:r>
              <a:rPr lang="en-US" dirty="0" smtClean="0"/>
              <a:t>Sun (now Oracle) Niagara</a:t>
            </a:r>
          </a:p>
          <a:p>
            <a:pPr lvl="1"/>
            <a:r>
              <a:rPr lang="en-US" dirty="0" smtClean="0"/>
              <a:t>multiple </a:t>
            </a:r>
            <a:r>
              <a:rPr lang="en-US" dirty="0"/>
              <a:t>simple cores each with multiple hardware </a:t>
            </a:r>
            <a:r>
              <a:rPr lang="en-US" dirty="0" smtClean="0"/>
              <a:t>threads</a:t>
            </a:r>
          </a:p>
          <a:p>
            <a:pPr lvl="2"/>
            <a:r>
              <a:rPr lang="en-US" dirty="0" smtClean="0"/>
              <a:t>Niagara 1 (2004): 8 cores, 4 threads/core</a:t>
            </a:r>
          </a:p>
          <a:p>
            <a:pPr lvl="2"/>
            <a:r>
              <a:rPr lang="en-US" dirty="0" smtClean="0"/>
              <a:t>T4 (2012): 16 cores, 8 threads/core</a:t>
            </a:r>
            <a:endParaRPr lang="en-US" dirty="0"/>
          </a:p>
          <a:p>
            <a:pPr lvl="1"/>
            <a:r>
              <a:rPr lang="en-US" dirty="0" smtClean="0"/>
              <a:t>reduced </a:t>
            </a:r>
            <a:r>
              <a:rPr lang="en-US" dirty="0"/>
              <a:t>energy/operation though much lower single thread performance</a:t>
            </a:r>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17</a:t>
            </a:fld>
            <a:endParaRPr lang="en-US" dirty="0"/>
          </a:p>
        </p:txBody>
      </p:sp>
    </p:spTree>
    <p:extLst>
      <p:ext uri="{BB962C8B-B14F-4D97-AF65-F5344CB8AC3E}">
        <p14:creationId xmlns:p14="http://schemas.microsoft.com/office/powerpoint/2010/main" val="3133040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threads?</a:t>
            </a:r>
            <a:endParaRPr lang="en-US" dirty="0"/>
          </a:p>
        </p:txBody>
      </p:sp>
      <p:sp>
        <p:nvSpPr>
          <p:cNvPr id="3" name="Content Placeholder 2"/>
          <p:cNvSpPr>
            <a:spLocks noGrp="1"/>
          </p:cNvSpPr>
          <p:nvPr>
            <p:ph idx="1"/>
          </p:nvPr>
        </p:nvSpPr>
        <p:spPr>
          <a:xfrm>
            <a:off x="457199" y="1103983"/>
            <a:ext cx="8305801" cy="5302462"/>
          </a:xfrm>
        </p:spPr>
        <p:txBody>
          <a:bodyPr>
            <a:normAutofit fontScale="70000" lnSpcReduction="20000"/>
          </a:bodyPr>
          <a:lstStyle/>
          <a:p>
            <a:r>
              <a:rPr lang="en-US" b="1" dirty="0" smtClean="0"/>
              <a:t>Question</a:t>
            </a:r>
          </a:p>
          <a:p>
            <a:pPr lvl="1"/>
            <a:r>
              <a:rPr lang="en-US" dirty="0" smtClean="0"/>
              <a:t>Suppose every 4</a:t>
            </a:r>
            <a:r>
              <a:rPr lang="en-US" baseline="30000" dirty="0" smtClean="0"/>
              <a:t>th</a:t>
            </a:r>
            <a:r>
              <a:rPr lang="en-US" dirty="0" smtClean="0"/>
              <a:t> instruction is a memory access</a:t>
            </a:r>
          </a:p>
          <a:p>
            <a:pPr lvl="1"/>
            <a:r>
              <a:rPr lang="en-US" dirty="0" smtClean="0"/>
              <a:t>Every memory access takes 512 cycles</a:t>
            </a:r>
          </a:p>
          <a:p>
            <a:pPr lvl="2"/>
            <a:r>
              <a:rPr lang="en-US" dirty="0" smtClean="0"/>
              <a:t>No caches in the CPU</a:t>
            </a:r>
          </a:p>
          <a:p>
            <a:pPr lvl="2"/>
            <a:r>
              <a:rPr lang="en-US" dirty="0" smtClean="0"/>
              <a:t>No out of order issue</a:t>
            </a:r>
          </a:p>
          <a:p>
            <a:pPr lvl="1"/>
            <a:r>
              <a:rPr lang="en-US" dirty="0" smtClean="0"/>
              <a:t>How many threads do you need to completely hide the memory delay?</a:t>
            </a:r>
          </a:p>
          <a:p>
            <a:pPr lvl="2"/>
            <a:r>
              <a:rPr lang="en-US" dirty="0" smtClean="0"/>
              <a:t>Little’s Law again!</a:t>
            </a:r>
          </a:p>
          <a:p>
            <a:pPr lvl="2"/>
            <a:r>
              <a:rPr lang="en-US" dirty="0" smtClean="0"/>
              <a:t>Need 512/4 = 128-threads to hide delay (+1 current thread) = 129 in total</a:t>
            </a:r>
          </a:p>
          <a:p>
            <a:pPr lvl="2"/>
            <a:r>
              <a:rPr lang="en-US" dirty="0" smtClean="0"/>
              <a:t>Performance</a:t>
            </a:r>
          </a:p>
          <a:p>
            <a:pPr lvl="3"/>
            <a:r>
              <a:rPr lang="en-US" dirty="0" smtClean="0"/>
              <a:t>Per Thread CPI: 4 + 512 = 516 cycles / 4 </a:t>
            </a:r>
            <a:r>
              <a:rPr lang="en-US" dirty="0" err="1" smtClean="0"/>
              <a:t>Instr</a:t>
            </a:r>
            <a:r>
              <a:rPr lang="en-US" dirty="0" smtClean="0"/>
              <a:t> = 129</a:t>
            </a:r>
          </a:p>
          <a:p>
            <a:pPr lvl="3"/>
            <a:r>
              <a:rPr lang="en-US" dirty="0" smtClean="0"/>
              <a:t>Overall CPI: 1</a:t>
            </a:r>
            <a:endParaRPr lang="en-US" dirty="0"/>
          </a:p>
          <a:p>
            <a:r>
              <a:rPr lang="en-US" dirty="0" err="1" smtClean="0"/>
              <a:t>Tera</a:t>
            </a:r>
            <a:r>
              <a:rPr lang="en-US" dirty="0" smtClean="0"/>
              <a:t> </a:t>
            </a:r>
            <a:r>
              <a:rPr lang="en-US" dirty="0"/>
              <a:t>(now Cray) MTA (1990)</a:t>
            </a:r>
          </a:p>
          <a:p>
            <a:pPr lvl="1"/>
            <a:r>
              <a:rPr lang="en-US" dirty="0"/>
              <a:t>Up to 128 threads per processor</a:t>
            </a:r>
          </a:p>
          <a:p>
            <a:pPr lvl="1"/>
            <a:r>
              <a:rPr lang="en-US" dirty="0"/>
              <a:t>No cache</a:t>
            </a:r>
          </a:p>
          <a:p>
            <a:pPr lvl="2"/>
            <a:r>
              <a:rPr lang="en-US" dirty="0"/>
              <a:t>For supercomputing applications with large data sets and low locality</a:t>
            </a:r>
          </a:p>
          <a:p>
            <a:pPr lvl="1"/>
            <a:r>
              <a:rPr lang="en-US" dirty="0"/>
              <a:t>Switch thread on every memory </a:t>
            </a:r>
            <a:r>
              <a:rPr lang="en-US" dirty="0" smtClean="0"/>
              <a:t>access</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18</a:t>
            </a:fld>
            <a:endParaRPr lang="en-US" dirty="0"/>
          </a:p>
        </p:txBody>
      </p:sp>
    </p:spTree>
    <p:extLst>
      <p:ext uri="{BB962C8B-B14F-4D97-AF65-F5344CB8AC3E}">
        <p14:creationId xmlns:p14="http://schemas.microsoft.com/office/powerpoint/2010/main" val="195590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Selection</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19</a:t>
            </a:fld>
            <a:endParaRPr lang="en-US" dirty="0"/>
          </a:p>
        </p:txBody>
      </p:sp>
      <p:grpSp>
        <p:nvGrpSpPr>
          <p:cNvPr id="7" name="Group 3"/>
          <p:cNvGrpSpPr>
            <a:grpSpLocks/>
          </p:cNvGrpSpPr>
          <p:nvPr/>
        </p:nvGrpSpPr>
        <p:grpSpPr bwMode="auto">
          <a:xfrm>
            <a:off x="1039813" y="1722614"/>
            <a:ext cx="1143000" cy="3581400"/>
            <a:chOff x="528" y="912"/>
            <a:chExt cx="720" cy="2256"/>
          </a:xfrm>
        </p:grpSpPr>
        <p:sp>
          <p:nvSpPr>
            <p:cNvPr id="8" name="Rectangle 4"/>
            <p:cNvSpPr>
              <a:spLocks noChangeArrowheads="1"/>
            </p:cNvSpPr>
            <p:nvPr/>
          </p:nvSpPr>
          <p:spPr bwMode="auto">
            <a:xfrm>
              <a:off x="528"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9" name="Rectangle 5"/>
            <p:cNvSpPr>
              <a:spLocks noChangeArrowheads="1"/>
            </p:cNvSpPr>
            <p:nvPr/>
          </p:nvSpPr>
          <p:spPr bwMode="auto">
            <a:xfrm>
              <a:off x="720"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0" name="Rectangle 6"/>
            <p:cNvSpPr>
              <a:spLocks noChangeArrowheads="1"/>
            </p:cNvSpPr>
            <p:nvPr/>
          </p:nvSpPr>
          <p:spPr bwMode="auto">
            <a:xfrm>
              <a:off x="912"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1" name="Rectangle 7"/>
            <p:cNvSpPr>
              <a:spLocks noChangeArrowheads="1"/>
            </p:cNvSpPr>
            <p:nvPr/>
          </p:nvSpPr>
          <p:spPr bwMode="auto">
            <a:xfrm>
              <a:off x="1104"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2" name="Rectangle 8"/>
            <p:cNvSpPr>
              <a:spLocks noChangeArrowheads="1"/>
            </p:cNvSpPr>
            <p:nvPr/>
          </p:nvSpPr>
          <p:spPr bwMode="auto">
            <a:xfrm>
              <a:off x="528" y="110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3" name="Rectangle 9"/>
            <p:cNvSpPr>
              <a:spLocks noChangeArrowheads="1"/>
            </p:cNvSpPr>
            <p:nvPr/>
          </p:nvSpPr>
          <p:spPr bwMode="auto">
            <a:xfrm>
              <a:off x="720"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4" name="Rectangle 10"/>
            <p:cNvSpPr>
              <a:spLocks noChangeArrowheads="1"/>
            </p:cNvSpPr>
            <p:nvPr/>
          </p:nvSpPr>
          <p:spPr bwMode="auto">
            <a:xfrm>
              <a:off x="912"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5" name="Rectangle 11"/>
            <p:cNvSpPr>
              <a:spLocks noChangeArrowheads="1"/>
            </p:cNvSpPr>
            <p:nvPr/>
          </p:nvSpPr>
          <p:spPr bwMode="auto">
            <a:xfrm>
              <a:off x="1104"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6" name="Rectangle 12"/>
            <p:cNvSpPr>
              <a:spLocks noChangeArrowheads="1"/>
            </p:cNvSpPr>
            <p:nvPr/>
          </p:nvSpPr>
          <p:spPr bwMode="auto">
            <a:xfrm>
              <a:off x="528"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7" name="Rectangle 13"/>
            <p:cNvSpPr>
              <a:spLocks noChangeArrowheads="1"/>
            </p:cNvSpPr>
            <p:nvPr/>
          </p:nvSpPr>
          <p:spPr bwMode="auto">
            <a:xfrm>
              <a:off x="720"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8" name="Rectangle 14"/>
            <p:cNvSpPr>
              <a:spLocks noChangeArrowheads="1"/>
            </p:cNvSpPr>
            <p:nvPr/>
          </p:nvSpPr>
          <p:spPr bwMode="auto">
            <a:xfrm>
              <a:off x="912"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9" name="Rectangle 15"/>
            <p:cNvSpPr>
              <a:spLocks noChangeArrowheads="1"/>
            </p:cNvSpPr>
            <p:nvPr/>
          </p:nvSpPr>
          <p:spPr bwMode="auto">
            <a:xfrm>
              <a:off x="1104"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0" name="Rectangle 16"/>
            <p:cNvSpPr>
              <a:spLocks noChangeArrowheads="1"/>
            </p:cNvSpPr>
            <p:nvPr/>
          </p:nvSpPr>
          <p:spPr bwMode="auto">
            <a:xfrm>
              <a:off x="528"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1" name="Rectangle 17"/>
            <p:cNvSpPr>
              <a:spLocks noChangeArrowheads="1"/>
            </p:cNvSpPr>
            <p:nvPr/>
          </p:nvSpPr>
          <p:spPr bwMode="auto">
            <a:xfrm>
              <a:off x="720"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2" name="Rectangle 18"/>
            <p:cNvSpPr>
              <a:spLocks noChangeArrowheads="1"/>
            </p:cNvSpPr>
            <p:nvPr/>
          </p:nvSpPr>
          <p:spPr bwMode="auto">
            <a:xfrm>
              <a:off x="912"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3" name="Rectangle 19"/>
            <p:cNvSpPr>
              <a:spLocks noChangeArrowheads="1"/>
            </p:cNvSpPr>
            <p:nvPr/>
          </p:nvSpPr>
          <p:spPr bwMode="auto">
            <a:xfrm>
              <a:off x="1104"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4" name="Rectangle 20"/>
            <p:cNvSpPr>
              <a:spLocks noChangeArrowheads="1"/>
            </p:cNvSpPr>
            <p:nvPr/>
          </p:nvSpPr>
          <p:spPr bwMode="auto">
            <a:xfrm>
              <a:off x="528"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5" name="Rectangle 21"/>
            <p:cNvSpPr>
              <a:spLocks noChangeArrowheads="1"/>
            </p:cNvSpPr>
            <p:nvPr/>
          </p:nvSpPr>
          <p:spPr bwMode="auto">
            <a:xfrm>
              <a:off x="720"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6" name="Rectangle 22"/>
            <p:cNvSpPr>
              <a:spLocks noChangeArrowheads="1"/>
            </p:cNvSpPr>
            <p:nvPr/>
          </p:nvSpPr>
          <p:spPr bwMode="auto">
            <a:xfrm>
              <a:off x="912"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7" name="Rectangle 23"/>
            <p:cNvSpPr>
              <a:spLocks noChangeArrowheads="1"/>
            </p:cNvSpPr>
            <p:nvPr/>
          </p:nvSpPr>
          <p:spPr bwMode="auto">
            <a:xfrm>
              <a:off x="1104"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8" name="Rectangle 24"/>
            <p:cNvSpPr>
              <a:spLocks noChangeArrowheads="1"/>
            </p:cNvSpPr>
            <p:nvPr/>
          </p:nvSpPr>
          <p:spPr bwMode="auto">
            <a:xfrm>
              <a:off x="528"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9" name="Rectangle 25"/>
            <p:cNvSpPr>
              <a:spLocks noChangeArrowheads="1"/>
            </p:cNvSpPr>
            <p:nvPr/>
          </p:nvSpPr>
          <p:spPr bwMode="auto">
            <a:xfrm>
              <a:off x="720"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30" name="Rectangle 26"/>
            <p:cNvSpPr>
              <a:spLocks noChangeArrowheads="1"/>
            </p:cNvSpPr>
            <p:nvPr/>
          </p:nvSpPr>
          <p:spPr bwMode="auto">
            <a:xfrm>
              <a:off x="912"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31" name="Rectangle 27"/>
            <p:cNvSpPr>
              <a:spLocks noChangeArrowheads="1"/>
            </p:cNvSpPr>
            <p:nvPr/>
          </p:nvSpPr>
          <p:spPr bwMode="auto">
            <a:xfrm>
              <a:off x="1104"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32" name="Rectangle 28"/>
            <p:cNvSpPr>
              <a:spLocks noChangeArrowheads="1"/>
            </p:cNvSpPr>
            <p:nvPr/>
          </p:nvSpPr>
          <p:spPr bwMode="auto">
            <a:xfrm>
              <a:off x="528" y="206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33" name="Rectangle 29"/>
            <p:cNvSpPr>
              <a:spLocks noChangeArrowheads="1"/>
            </p:cNvSpPr>
            <p:nvPr/>
          </p:nvSpPr>
          <p:spPr bwMode="auto">
            <a:xfrm>
              <a:off x="720" y="206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34" name="Rectangle 30"/>
            <p:cNvSpPr>
              <a:spLocks noChangeArrowheads="1"/>
            </p:cNvSpPr>
            <p:nvPr/>
          </p:nvSpPr>
          <p:spPr bwMode="auto">
            <a:xfrm>
              <a:off x="912"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35" name="Rectangle 31"/>
            <p:cNvSpPr>
              <a:spLocks noChangeArrowheads="1"/>
            </p:cNvSpPr>
            <p:nvPr/>
          </p:nvSpPr>
          <p:spPr bwMode="auto">
            <a:xfrm>
              <a:off x="1104"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36" name="Rectangle 32"/>
            <p:cNvSpPr>
              <a:spLocks noChangeArrowheads="1"/>
            </p:cNvSpPr>
            <p:nvPr/>
          </p:nvSpPr>
          <p:spPr bwMode="auto">
            <a:xfrm>
              <a:off x="528" y="225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37" name="Rectangle 33"/>
            <p:cNvSpPr>
              <a:spLocks noChangeArrowheads="1"/>
            </p:cNvSpPr>
            <p:nvPr/>
          </p:nvSpPr>
          <p:spPr bwMode="auto">
            <a:xfrm>
              <a:off x="720"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38" name="Rectangle 34"/>
            <p:cNvSpPr>
              <a:spLocks noChangeArrowheads="1"/>
            </p:cNvSpPr>
            <p:nvPr/>
          </p:nvSpPr>
          <p:spPr bwMode="auto">
            <a:xfrm>
              <a:off x="912"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39" name="Rectangle 35"/>
            <p:cNvSpPr>
              <a:spLocks noChangeArrowheads="1"/>
            </p:cNvSpPr>
            <p:nvPr/>
          </p:nvSpPr>
          <p:spPr bwMode="auto">
            <a:xfrm>
              <a:off x="1104"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40" name="Rectangle 36"/>
            <p:cNvSpPr>
              <a:spLocks noChangeArrowheads="1"/>
            </p:cNvSpPr>
            <p:nvPr/>
          </p:nvSpPr>
          <p:spPr bwMode="auto">
            <a:xfrm>
              <a:off x="528"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41" name="Rectangle 37"/>
            <p:cNvSpPr>
              <a:spLocks noChangeArrowheads="1"/>
            </p:cNvSpPr>
            <p:nvPr/>
          </p:nvSpPr>
          <p:spPr bwMode="auto">
            <a:xfrm>
              <a:off x="720"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42" name="Rectangle 38"/>
            <p:cNvSpPr>
              <a:spLocks noChangeArrowheads="1"/>
            </p:cNvSpPr>
            <p:nvPr/>
          </p:nvSpPr>
          <p:spPr bwMode="auto">
            <a:xfrm>
              <a:off x="912"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43" name="Rectangle 39"/>
            <p:cNvSpPr>
              <a:spLocks noChangeArrowheads="1"/>
            </p:cNvSpPr>
            <p:nvPr/>
          </p:nvSpPr>
          <p:spPr bwMode="auto">
            <a:xfrm>
              <a:off x="1104"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44" name="Rectangle 40"/>
            <p:cNvSpPr>
              <a:spLocks noChangeArrowheads="1"/>
            </p:cNvSpPr>
            <p:nvPr/>
          </p:nvSpPr>
          <p:spPr bwMode="auto">
            <a:xfrm>
              <a:off x="528"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45" name="Rectangle 41"/>
            <p:cNvSpPr>
              <a:spLocks noChangeArrowheads="1"/>
            </p:cNvSpPr>
            <p:nvPr/>
          </p:nvSpPr>
          <p:spPr bwMode="auto">
            <a:xfrm>
              <a:off x="720"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46" name="Rectangle 42"/>
            <p:cNvSpPr>
              <a:spLocks noChangeArrowheads="1"/>
            </p:cNvSpPr>
            <p:nvPr/>
          </p:nvSpPr>
          <p:spPr bwMode="auto">
            <a:xfrm>
              <a:off x="912"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47" name="Rectangle 43"/>
            <p:cNvSpPr>
              <a:spLocks noChangeArrowheads="1"/>
            </p:cNvSpPr>
            <p:nvPr/>
          </p:nvSpPr>
          <p:spPr bwMode="auto">
            <a:xfrm>
              <a:off x="1104"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48" name="Rectangle 44"/>
            <p:cNvSpPr>
              <a:spLocks noChangeArrowheads="1"/>
            </p:cNvSpPr>
            <p:nvPr/>
          </p:nvSpPr>
          <p:spPr bwMode="auto">
            <a:xfrm>
              <a:off x="528"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49" name="Rectangle 45"/>
            <p:cNvSpPr>
              <a:spLocks noChangeArrowheads="1"/>
            </p:cNvSpPr>
            <p:nvPr/>
          </p:nvSpPr>
          <p:spPr bwMode="auto">
            <a:xfrm>
              <a:off x="720"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50" name="Rectangle 46"/>
            <p:cNvSpPr>
              <a:spLocks noChangeArrowheads="1"/>
            </p:cNvSpPr>
            <p:nvPr/>
          </p:nvSpPr>
          <p:spPr bwMode="auto">
            <a:xfrm>
              <a:off x="912"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51" name="Rectangle 47"/>
            <p:cNvSpPr>
              <a:spLocks noChangeArrowheads="1"/>
            </p:cNvSpPr>
            <p:nvPr/>
          </p:nvSpPr>
          <p:spPr bwMode="auto">
            <a:xfrm>
              <a:off x="1104"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52" name="Rectangle 48"/>
            <p:cNvSpPr>
              <a:spLocks noChangeArrowheads="1"/>
            </p:cNvSpPr>
            <p:nvPr/>
          </p:nvSpPr>
          <p:spPr bwMode="auto">
            <a:xfrm>
              <a:off x="528" y="302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53" name="Rectangle 49"/>
            <p:cNvSpPr>
              <a:spLocks noChangeArrowheads="1"/>
            </p:cNvSpPr>
            <p:nvPr/>
          </p:nvSpPr>
          <p:spPr bwMode="auto">
            <a:xfrm>
              <a:off x="720" y="302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54" name="Rectangle 50"/>
            <p:cNvSpPr>
              <a:spLocks noChangeArrowheads="1"/>
            </p:cNvSpPr>
            <p:nvPr/>
          </p:nvSpPr>
          <p:spPr bwMode="auto">
            <a:xfrm>
              <a:off x="912"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55" name="Rectangle 51"/>
            <p:cNvSpPr>
              <a:spLocks noChangeArrowheads="1"/>
            </p:cNvSpPr>
            <p:nvPr/>
          </p:nvSpPr>
          <p:spPr bwMode="auto">
            <a:xfrm>
              <a:off x="1104"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grpSp>
      <p:grpSp>
        <p:nvGrpSpPr>
          <p:cNvPr id="56" name="Group 52"/>
          <p:cNvGrpSpPr>
            <a:grpSpLocks/>
          </p:cNvGrpSpPr>
          <p:nvPr/>
        </p:nvGrpSpPr>
        <p:grpSpPr bwMode="auto">
          <a:xfrm>
            <a:off x="5833799" y="1698326"/>
            <a:ext cx="1143000" cy="3581400"/>
            <a:chOff x="1584" y="912"/>
            <a:chExt cx="720" cy="2256"/>
          </a:xfrm>
        </p:grpSpPr>
        <p:sp>
          <p:nvSpPr>
            <p:cNvPr id="57" name="Rectangle 53"/>
            <p:cNvSpPr>
              <a:spLocks noChangeArrowheads="1"/>
            </p:cNvSpPr>
            <p:nvPr/>
          </p:nvSpPr>
          <p:spPr bwMode="auto">
            <a:xfrm>
              <a:off x="1584"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58" name="Rectangle 54"/>
            <p:cNvSpPr>
              <a:spLocks noChangeArrowheads="1"/>
            </p:cNvSpPr>
            <p:nvPr/>
          </p:nvSpPr>
          <p:spPr bwMode="auto">
            <a:xfrm>
              <a:off x="1776"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59" name="Rectangle 55"/>
            <p:cNvSpPr>
              <a:spLocks noChangeArrowheads="1"/>
            </p:cNvSpPr>
            <p:nvPr/>
          </p:nvSpPr>
          <p:spPr bwMode="auto">
            <a:xfrm>
              <a:off x="1968"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60" name="Rectangle 56"/>
            <p:cNvSpPr>
              <a:spLocks noChangeArrowheads="1"/>
            </p:cNvSpPr>
            <p:nvPr/>
          </p:nvSpPr>
          <p:spPr bwMode="auto">
            <a:xfrm>
              <a:off x="2160"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61" name="Rectangle 57"/>
            <p:cNvSpPr>
              <a:spLocks noChangeArrowheads="1"/>
            </p:cNvSpPr>
            <p:nvPr/>
          </p:nvSpPr>
          <p:spPr bwMode="auto">
            <a:xfrm>
              <a:off x="1584"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62" name="Rectangle 58"/>
            <p:cNvSpPr>
              <a:spLocks noChangeArrowheads="1"/>
            </p:cNvSpPr>
            <p:nvPr/>
          </p:nvSpPr>
          <p:spPr bwMode="auto">
            <a:xfrm>
              <a:off x="1776"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63" name="Rectangle 59"/>
            <p:cNvSpPr>
              <a:spLocks noChangeArrowheads="1"/>
            </p:cNvSpPr>
            <p:nvPr/>
          </p:nvSpPr>
          <p:spPr bwMode="auto">
            <a:xfrm>
              <a:off x="1968"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64" name="Rectangle 60"/>
            <p:cNvSpPr>
              <a:spLocks noChangeArrowheads="1"/>
            </p:cNvSpPr>
            <p:nvPr/>
          </p:nvSpPr>
          <p:spPr bwMode="auto">
            <a:xfrm>
              <a:off x="2160"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65" name="Rectangle 61"/>
            <p:cNvSpPr>
              <a:spLocks noChangeArrowheads="1"/>
            </p:cNvSpPr>
            <p:nvPr/>
          </p:nvSpPr>
          <p:spPr bwMode="auto">
            <a:xfrm>
              <a:off x="1584" y="129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66" name="Rectangle 62"/>
            <p:cNvSpPr>
              <a:spLocks noChangeArrowheads="1"/>
            </p:cNvSpPr>
            <p:nvPr/>
          </p:nvSpPr>
          <p:spPr bwMode="auto">
            <a:xfrm>
              <a:off x="1776" y="129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67" name="Rectangle 63"/>
            <p:cNvSpPr>
              <a:spLocks noChangeArrowheads="1"/>
            </p:cNvSpPr>
            <p:nvPr/>
          </p:nvSpPr>
          <p:spPr bwMode="auto">
            <a:xfrm>
              <a:off x="1968"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68" name="Rectangle 64"/>
            <p:cNvSpPr>
              <a:spLocks noChangeArrowheads="1"/>
            </p:cNvSpPr>
            <p:nvPr/>
          </p:nvSpPr>
          <p:spPr bwMode="auto">
            <a:xfrm>
              <a:off x="2160"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69" name="Rectangle 65"/>
            <p:cNvSpPr>
              <a:spLocks noChangeArrowheads="1"/>
            </p:cNvSpPr>
            <p:nvPr/>
          </p:nvSpPr>
          <p:spPr bwMode="auto">
            <a:xfrm>
              <a:off x="1584" y="1488"/>
              <a:ext cx="144" cy="144"/>
            </a:xfrm>
            <a:prstGeom prst="rect">
              <a:avLst/>
            </a:prstGeom>
            <a:pattFill prst="smChe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70" name="Rectangle 66"/>
            <p:cNvSpPr>
              <a:spLocks noChangeArrowheads="1"/>
            </p:cNvSpPr>
            <p:nvPr/>
          </p:nvSpPr>
          <p:spPr bwMode="auto">
            <a:xfrm>
              <a:off x="1776" y="1488"/>
              <a:ext cx="144" cy="144"/>
            </a:xfrm>
            <a:prstGeom prst="rect">
              <a:avLst/>
            </a:prstGeom>
            <a:pattFill prst="smChe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71" name="Rectangle 67"/>
            <p:cNvSpPr>
              <a:spLocks noChangeArrowheads="1"/>
            </p:cNvSpPr>
            <p:nvPr/>
          </p:nvSpPr>
          <p:spPr bwMode="auto">
            <a:xfrm>
              <a:off x="1968"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72" name="Rectangle 68"/>
            <p:cNvSpPr>
              <a:spLocks noChangeArrowheads="1"/>
            </p:cNvSpPr>
            <p:nvPr/>
          </p:nvSpPr>
          <p:spPr bwMode="auto">
            <a:xfrm>
              <a:off x="2160"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73" name="Rectangle 69"/>
            <p:cNvSpPr>
              <a:spLocks noChangeArrowheads="1"/>
            </p:cNvSpPr>
            <p:nvPr/>
          </p:nvSpPr>
          <p:spPr bwMode="auto">
            <a:xfrm>
              <a:off x="1584" y="168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74" name="Rectangle 70"/>
            <p:cNvSpPr>
              <a:spLocks noChangeArrowheads="1"/>
            </p:cNvSpPr>
            <p:nvPr/>
          </p:nvSpPr>
          <p:spPr bwMode="auto">
            <a:xfrm>
              <a:off x="1776"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75" name="Rectangle 71"/>
            <p:cNvSpPr>
              <a:spLocks noChangeArrowheads="1"/>
            </p:cNvSpPr>
            <p:nvPr/>
          </p:nvSpPr>
          <p:spPr bwMode="auto">
            <a:xfrm>
              <a:off x="1968"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76" name="Rectangle 72"/>
            <p:cNvSpPr>
              <a:spLocks noChangeArrowheads="1"/>
            </p:cNvSpPr>
            <p:nvPr/>
          </p:nvSpPr>
          <p:spPr bwMode="auto">
            <a:xfrm>
              <a:off x="2160"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77" name="Rectangle 73"/>
            <p:cNvSpPr>
              <a:spLocks noChangeArrowheads="1"/>
            </p:cNvSpPr>
            <p:nvPr/>
          </p:nvSpPr>
          <p:spPr bwMode="auto">
            <a:xfrm>
              <a:off x="1584"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78" name="Rectangle 74"/>
            <p:cNvSpPr>
              <a:spLocks noChangeArrowheads="1"/>
            </p:cNvSpPr>
            <p:nvPr/>
          </p:nvSpPr>
          <p:spPr bwMode="auto">
            <a:xfrm>
              <a:off x="1776"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79" name="Rectangle 75"/>
            <p:cNvSpPr>
              <a:spLocks noChangeArrowheads="1"/>
            </p:cNvSpPr>
            <p:nvPr/>
          </p:nvSpPr>
          <p:spPr bwMode="auto">
            <a:xfrm>
              <a:off x="1968"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80" name="Rectangle 76"/>
            <p:cNvSpPr>
              <a:spLocks noChangeArrowheads="1"/>
            </p:cNvSpPr>
            <p:nvPr/>
          </p:nvSpPr>
          <p:spPr bwMode="auto">
            <a:xfrm>
              <a:off x="2160"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81" name="Rectangle 77"/>
            <p:cNvSpPr>
              <a:spLocks noChangeArrowheads="1"/>
            </p:cNvSpPr>
            <p:nvPr/>
          </p:nvSpPr>
          <p:spPr bwMode="auto">
            <a:xfrm>
              <a:off x="1584"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82" name="Rectangle 78"/>
            <p:cNvSpPr>
              <a:spLocks noChangeArrowheads="1"/>
            </p:cNvSpPr>
            <p:nvPr/>
          </p:nvSpPr>
          <p:spPr bwMode="auto">
            <a:xfrm>
              <a:off x="1776"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83" name="Rectangle 79" descr="Wide downward diagonal"/>
            <p:cNvSpPr>
              <a:spLocks noChangeArrowheads="1"/>
            </p:cNvSpPr>
            <p:nvPr/>
          </p:nvSpPr>
          <p:spPr bwMode="auto">
            <a:xfrm>
              <a:off x="1968" y="206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84" name="Rectangle 80"/>
            <p:cNvSpPr>
              <a:spLocks noChangeArrowheads="1"/>
            </p:cNvSpPr>
            <p:nvPr/>
          </p:nvSpPr>
          <p:spPr bwMode="auto">
            <a:xfrm>
              <a:off x="2160"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85" name="Rectangle 81"/>
            <p:cNvSpPr>
              <a:spLocks noChangeArrowheads="1"/>
            </p:cNvSpPr>
            <p:nvPr/>
          </p:nvSpPr>
          <p:spPr bwMode="auto">
            <a:xfrm>
              <a:off x="1584"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86" name="Rectangle 82"/>
            <p:cNvSpPr>
              <a:spLocks noChangeArrowheads="1"/>
            </p:cNvSpPr>
            <p:nvPr/>
          </p:nvSpPr>
          <p:spPr bwMode="auto">
            <a:xfrm>
              <a:off x="1776"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87" name="Rectangle 83"/>
            <p:cNvSpPr>
              <a:spLocks noChangeArrowheads="1"/>
            </p:cNvSpPr>
            <p:nvPr/>
          </p:nvSpPr>
          <p:spPr bwMode="auto">
            <a:xfrm>
              <a:off x="1968"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88" name="Rectangle 84"/>
            <p:cNvSpPr>
              <a:spLocks noChangeArrowheads="1"/>
            </p:cNvSpPr>
            <p:nvPr/>
          </p:nvSpPr>
          <p:spPr bwMode="auto">
            <a:xfrm>
              <a:off x="2160"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89" name="Rectangle 85" descr="Small checker board"/>
            <p:cNvSpPr>
              <a:spLocks noChangeArrowheads="1"/>
            </p:cNvSpPr>
            <p:nvPr/>
          </p:nvSpPr>
          <p:spPr bwMode="auto">
            <a:xfrm>
              <a:off x="1584" y="2448"/>
              <a:ext cx="144" cy="144"/>
            </a:xfrm>
            <a:prstGeom prst="rect">
              <a:avLst/>
            </a:prstGeom>
            <a:pattFill prst="smChe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90" name="Rectangle 86"/>
            <p:cNvSpPr>
              <a:spLocks noChangeArrowheads="1"/>
            </p:cNvSpPr>
            <p:nvPr/>
          </p:nvSpPr>
          <p:spPr bwMode="auto">
            <a:xfrm>
              <a:off x="1776"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91" name="Rectangle 87"/>
            <p:cNvSpPr>
              <a:spLocks noChangeArrowheads="1"/>
            </p:cNvSpPr>
            <p:nvPr/>
          </p:nvSpPr>
          <p:spPr bwMode="auto">
            <a:xfrm>
              <a:off x="1968"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92" name="Rectangle 88"/>
            <p:cNvSpPr>
              <a:spLocks noChangeArrowheads="1"/>
            </p:cNvSpPr>
            <p:nvPr/>
          </p:nvSpPr>
          <p:spPr bwMode="auto">
            <a:xfrm>
              <a:off x="2160"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93" name="Rectangle 89" descr="Small grid"/>
            <p:cNvSpPr>
              <a:spLocks noChangeArrowheads="1"/>
            </p:cNvSpPr>
            <p:nvPr/>
          </p:nvSpPr>
          <p:spPr bwMode="auto">
            <a:xfrm>
              <a:off x="1584"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94" name="Rectangle 90" descr="Small grid"/>
            <p:cNvSpPr>
              <a:spLocks noChangeArrowheads="1"/>
            </p:cNvSpPr>
            <p:nvPr/>
          </p:nvSpPr>
          <p:spPr bwMode="auto">
            <a:xfrm>
              <a:off x="1776"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95" name="Rectangle 91" descr="Small grid"/>
            <p:cNvSpPr>
              <a:spLocks noChangeArrowheads="1"/>
            </p:cNvSpPr>
            <p:nvPr/>
          </p:nvSpPr>
          <p:spPr bwMode="auto">
            <a:xfrm>
              <a:off x="1968"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96" name="Rectangle 92" descr="Small grid"/>
            <p:cNvSpPr>
              <a:spLocks noChangeArrowheads="1"/>
            </p:cNvSpPr>
            <p:nvPr/>
          </p:nvSpPr>
          <p:spPr bwMode="auto">
            <a:xfrm>
              <a:off x="2160"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97" name="Rectangle 93"/>
            <p:cNvSpPr>
              <a:spLocks noChangeArrowheads="1"/>
            </p:cNvSpPr>
            <p:nvPr/>
          </p:nvSpPr>
          <p:spPr bwMode="auto">
            <a:xfrm>
              <a:off x="1584"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98" name="Rectangle 94"/>
            <p:cNvSpPr>
              <a:spLocks noChangeArrowheads="1"/>
            </p:cNvSpPr>
            <p:nvPr/>
          </p:nvSpPr>
          <p:spPr bwMode="auto">
            <a:xfrm>
              <a:off x="1776"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99" name="Rectangle 95"/>
            <p:cNvSpPr>
              <a:spLocks noChangeArrowheads="1"/>
            </p:cNvSpPr>
            <p:nvPr/>
          </p:nvSpPr>
          <p:spPr bwMode="auto">
            <a:xfrm>
              <a:off x="1968"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00" name="Rectangle 96"/>
            <p:cNvSpPr>
              <a:spLocks noChangeArrowheads="1"/>
            </p:cNvSpPr>
            <p:nvPr/>
          </p:nvSpPr>
          <p:spPr bwMode="auto">
            <a:xfrm>
              <a:off x="2160"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01" name="Rectangle 97" descr="Wide downward diagonal"/>
            <p:cNvSpPr>
              <a:spLocks noChangeArrowheads="1"/>
            </p:cNvSpPr>
            <p:nvPr/>
          </p:nvSpPr>
          <p:spPr bwMode="auto">
            <a:xfrm>
              <a:off x="1584" y="302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02" name="Rectangle 98"/>
            <p:cNvSpPr>
              <a:spLocks noChangeArrowheads="1"/>
            </p:cNvSpPr>
            <p:nvPr/>
          </p:nvSpPr>
          <p:spPr bwMode="auto">
            <a:xfrm>
              <a:off x="1776"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03" name="Rectangle 99"/>
            <p:cNvSpPr>
              <a:spLocks noChangeArrowheads="1"/>
            </p:cNvSpPr>
            <p:nvPr/>
          </p:nvSpPr>
          <p:spPr bwMode="auto">
            <a:xfrm>
              <a:off x="1968"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04" name="Rectangle 100"/>
            <p:cNvSpPr>
              <a:spLocks noChangeArrowheads="1"/>
            </p:cNvSpPr>
            <p:nvPr/>
          </p:nvSpPr>
          <p:spPr bwMode="auto">
            <a:xfrm>
              <a:off x="2160"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grpSp>
      <p:grpSp>
        <p:nvGrpSpPr>
          <p:cNvPr id="105" name="Group 101"/>
          <p:cNvGrpSpPr>
            <a:grpSpLocks/>
          </p:cNvGrpSpPr>
          <p:nvPr/>
        </p:nvGrpSpPr>
        <p:grpSpPr bwMode="auto">
          <a:xfrm>
            <a:off x="4201629" y="1706902"/>
            <a:ext cx="1143000" cy="3581400"/>
            <a:chOff x="2640" y="912"/>
            <a:chExt cx="720" cy="2256"/>
          </a:xfrm>
        </p:grpSpPr>
        <p:sp>
          <p:nvSpPr>
            <p:cNvPr id="106" name="Rectangle 102" descr="Wide downward diagonal"/>
            <p:cNvSpPr>
              <a:spLocks noChangeArrowheads="1"/>
            </p:cNvSpPr>
            <p:nvPr/>
          </p:nvSpPr>
          <p:spPr bwMode="auto">
            <a:xfrm>
              <a:off x="2640" y="1680"/>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07" name="Rectangle 103" descr="Wide downward diagonal"/>
            <p:cNvSpPr>
              <a:spLocks noChangeArrowheads="1"/>
            </p:cNvSpPr>
            <p:nvPr/>
          </p:nvSpPr>
          <p:spPr bwMode="auto">
            <a:xfrm>
              <a:off x="2832" y="1680"/>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08" name="Rectangle 104"/>
            <p:cNvSpPr>
              <a:spLocks noChangeArrowheads="1"/>
            </p:cNvSpPr>
            <p:nvPr/>
          </p:nvSpPr>
          <p:spPr bwMode="auto">
            <a:xfrm>
              <a:off x="3024"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09" name="Rectangle 105"/>
            <p:cNvSpPr>
              <a:spLocks noChangeArrowheads="1"/>
            </p:cNvSpPr>
            <p:nvPr/>
          </p:nvSpPr>
          <p:spPr bwMode="auto">
            <a:xfrm>
              <a:off x="3216"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10" name="Rectangle 106" descr="Wide downward diagonal"/>
            <p:cNvSpPr>
              <a:spLocks noChangeArrowheads="1"/>
            </p:cNvSpPr>
            <p:nvPr/>
          </p:nvSpPr>
          <p:spPr bwMode="auto">
            <a:xfrm>
              <a:off x="2640"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11" name="Rectangle 107" descr="Wide downward diagonal"/>
            <p:cNvSpPr>
              <a:spLocks noChangeArrowheads="1"/>
            </p:cNvSpPr>
            <p:nvPr/>
          </p:nvSpPr>
          <p:spPr bwMode="auto">
            <a:xfrm>
              <a:off x="2832"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12" name="Rectangle 108" descr="Wide downward diagonal"/>
            <p:cNvSpPr>
              <a:spLocks noChangeArrowheads="1"/>
            </p:cNvSpPr>
            <p:nvPr/>
          </p:nvSpPr>
          <p:spPr bwMode="auto">
            <a:xfrm>
              <a:off x="3024"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13" name="Rectangle 109"/>
            <p:cNvSpPr>
              <a:spLocks noChangeArrowheads="1"/>
            </p:cNvSpPr>
            <p:nvPr/>
          </p:nvSpPr>
          <p:spPr bwMode="auto">
            <a:xfrm>
              <a:off x="3216"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14" name="Rectangle 110"/>
            <p:cNvSpPr>
              <a:spLocks noChangeArrowheads="1"/>
            </p:cNvSpPr>
            <p:nvPr/>
          </p:nvSpPr>
          <p:spPr bwMode="auto">
            <a:xfrm>
              <a:off x="2640"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15" name="Rectangle 111"/>
            <p:cNvSpPr>
              <a:spLocks noChangeArrowheads="1"/>
            </p:cNvSpPr>
            <p:nvPr/>
          </p:nvSpPr>
          <p:spPr bwMode="auto">
            <a:xfrm>
              <a:off x="2832"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16" name="Rectangle 112" descr="Wide downward diagonal"/>
            <p:cNvSpPr>
              <a:spLocks noChangeArrowheads="1"/>
            </p:cNvSpPr>
            <p:nvPr/>
          </p:nvSpPr>
          <p:spPr bwMode="auto">
            <a:xfrm>
              <a:off x="3024" y="206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17" name="Rectangle 113"/>
            <p:cNvSpPr>
              <a:spLocks noChangeArrowheads="1"/>
            </p:cNvSpPr>
            <p:nvPr/>
          </p:nvSpPr>
          <p:spPr bwMode="auto">
            <a:xfrm>
              <a:off x="3216"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18" name="Rectangle 114"/>
            <p:cNvSpPr>
              <a:spLocks noChangeArrowheads="1"/>
            </p:cNvSpPr>
            <p:nvPr/>
          </p:nvSpPr>
          <p:spPr bwMode="auto">
            <a:xfrm>
              <a:off x="2640"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19" name="Rectangle 115"/>
            <p:cNvSpPr>
              <a:spLocks noChangeArrowheads="1"/>
            </p:cNvSpPr>
            <p:nvPr/>
          </p:nvSpPr>
          <p:spPr bwMode="auto">
            <a:xfrm>
              <a:off x="2832"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20" name="Rectangle 116"/>
            <p:cNvSpPr>
              <a:spLocks noChangeArrowheads="1"/>
            </p:cNvSpPr>
            <p:nvPr/>
          </p:nvSpPr>
          <p:spPr bwMode="auto">
            <a:xfrm>
              <a:off x="3024"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21" name="Rectangle 117"/>
            <p:cNvSpPr>
              <a:spLocks noChangeArrowheads="1"/>
            </p:cNvSpPr>
            <p:nvPr/>
          </p:nvSpPr>
          <p:spPr bwMode="auto">
            <a:xfrm>
              <a:off x="3216"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22" name="Rectangle 118"/>
            <p:cNvSpPr>
              <a:spLocks noChangeArrowheads="1"/>
            </p:cNvSpPr>
            <p:nvPr/>
          </p:nvSpPr>
          <p:spPr bwMode="auto">
            <a:xfrm>
              <a:off x="2640" y="2448"/>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23" name="Rectangle 119"/>
            <p:cNvSpPr>
              <a:spLocks noChangeArrowheads="1"/>
            </p:cNvSpPr>
            <p:nvPr/>
          </p:nvSpPr>
          <p:spPr bwMode="auto">
            <a:xfrm>
              <a:off x="2832" y="2448"/>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24" name="Rectangle 120"/>
            <p:cNvSpPr>
              <a:spLocks noChangeArrowheads="1"/>
            </p:cNvSpPr>
            <p:nvPr/>
          </p:nvSpPr>
          <p:spPr bwMode="auto">
            <a:xfrm>
              <a:off x="3024"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25" name="Rectangle 121"/>
            <p:cNvSpPr>
              <a:spLocks noChangeArrowheads="1"/>
            </p:cNvSpPr>
            <p:nvPr/>
          </p:nvSpPr>
          <p:spPr bwMode="auto">
            <a:xfrm>
              <a:off x="3216"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26" name="Rectangle 122"/>
            <p:cNvSpPr>
              <a:spLocks noChangeArrowheads="1"/>
            </p:cNvSpPr>
            <p:nvPr/>
          </p:nvSpPr>
          <p:spPr bwMode="auto">
            <a:xfrm>
              <a:off x="2640"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27" name="Rectangle 123"/>
            <p:cNvSpPr>
              <a:spLocks noChangeArrowheads="1"/>
            </p:cNvSpPr>
            <p:nvPr/>
          </p:nvSpPr>
          <p:spPr bwMode="auto">
            <a:xfrm>
              <a:off x="2832"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28" name="Rectangle 124"/>
            <p:cNvSpPr>
              <a:spLocks noChangeArrowheads="1"/>
            </p:cNvSpPr>
            <p:nvPr/>
          </p:nvSpPr>
          <p:spPr bwMode="auto">
            <a:xfrm>
              <a:off x="3024"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29" name="Rectangle 125"/>
            <p:cNvSpPr>
              <a:spLocks noChangeArrowheads="1"/>
            </p:cNvSpPr>
            <p:nvPr/>
          </p:nvSpPr>
          <p:spPr bwMode="auto">
            <a:xfrm>
              <a:off x="3216"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30" name="Rectangle 126" descr="Small checker board"/>
            <p:cNvSpPr>
              <a:spLocks noChangeArrowheads="1"/>
            </p:cNvSpPr>
            <p:nvPr/>
          </p:nvSpPr>
          <p:spPr bwMode="auto">
            <a:xfrm>
              <a:off x="2640" y="2832"/>
              <a:ext cx="144" cy="144"/>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31" name="Rectangle 127" descr="Small checker board"/>
            <p:cNvSpPr>
              <a:spLocks noChangeArrowheads="1"/>
            </p:cNvSpPr>
            <p:nvPr/>
          </p:nvSpPr>
          <p:spPr bwMode="auto">
            <a:xfrm>
              <a:off x="2832" y="2832"/>
              <a:ext cx="144" cy="144"/>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32" name="Rectangle 128"/>
            <p:cNvSpPr>
              <a:spLocks noChangeArrowheads="1"/>
            </p:cNvSpPr>
            <p:nvPr/>
          </p:nvSpPr>
          <p:spPr bwMode="auto">
            <a:xfrm>
              <a:off x="3024"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33" name="Rectangle 129"/>
            <p:cNvSpPr>
              <a:spLocks noChangeArrowheads="1"/>
            </p:cNvSpPr>
            <p:nvPr/>
          </p:nvSpPr>
          <p:spPr bwMode="auto">
            <a:xfrm>
              <a:off x="3216"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34" name="Rectangle 130" descr="Small checker board"/>
            <p:cNvSpPr>
              <a:spLocks noChangeArrowheads="1"/>
            </p:cNvSpPr>
            <p:nvPr/>
          </p:nvSpPr>
          <p:spPr bwMode="auto">
            <a:xfrm>
              <a:off x="2640" y="3024"/>
              <a:ext cx="144" cy="144"/>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35" name="Rectangle 131"/>
            <p:cNvSpPr>
              <a:spLocks noChangeArrowheads="1"/>
            </p:cNvSpPr>
            <p:nvPr/>
          </p:nvSpPr>
          <p:spPr bwMode="auto">
            <a:xfrm>
              <a:off x="2832"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36" name="Rectangle 132"/>
            <p:cNvSpPr>
              <a:spLocks noChangeArrowheads="1"/>
            </p:cNvSpPr>
            <p:nvPr/>
          </p:nvSpPr>
          <p:spPr bwMode="auto">
            <a:xfrm>
              <a:off x="3024"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37" name="Rectangle 133"/>
            <p:cNvSpPr>
              <a:spLocks noChangeArrowheads="1"/>
            </p:cNvSpPr>
            <p:nvPr/>
          </p:nvSpPr>
          <p:spPr bwMode="auto">
            <a:xfrm>
              <a:off x="3216"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38" name="Rectangle 134"/>
            <p:cNvSpPr>
              <a:spLocks noChangeArrowheads="1"/>
            </p:cNvSpPr>
            <p:nvPr/>
          </p:nvSpPr>
          <p:spPr bwMode="auto">
            <a:xfrm>
              <a:off x="2640"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39" name="Rectangle 135"/>
            <p:cNvSpPr>
              <a:spLocks noChangeArrowheads="1"/>
            </p:cNvSpPr>
            <p:nvPr/>
          </p:nvSpPr>
          <p:spPr bwMode="auto">
            <a:xfrm>
              <a:off x="2832"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40" name="Rectangle 136"/>
            <p:cNvSpPr>
              <a:spLocks noChangeArrowheads="1"/>
            </p:cNvSpPr>
            <p:nvPr/>
          </p:nvSpPr>
          <p:spPr bwMode="auto">
            <a:xfrm>
              <a:off x="3024"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41" name="Rectangle 137"/>
            <p:cNvSpPr>
              <a:spLocks noChangeArrowheads="1"/>
            </p:cNvSpPr>
            <p:nvPr/>
          </p:nvSpPr>
          <p:spPr bwMode="auto">
            <a:xfrm>
              <a:off x="3216"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42" name="Rectangle 138"/>
            <p:cNvSpPr>
              <a:spLocks noChangeArrowheads="1"/>
            </p:cNvSpPr>
            <p:nvPr/>
          </p:nvSpPr>
          <p:spPr bwMode="auto">
            <a:xfrm>
              <a:off x="2640" y="110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43" name="Rectangle 139"/>
            <p:cNvSpPr>
              <a:spLocks noChangeArrowheads="1"/>
            </p:cNvSpPr>
            <p:nvPr/>
          </p:nvSpPr>
          <p:spPr bwMode="auto">
            <a:xfrm>
              <a:off x="2832"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44" name="Rectangle 140"/>
            <p:cNvSpPr>
              <a:spLocks noChangeArrowheads="1"/>
            </p:cNvSpPr>
            <p:nvPr/>
          </p:nvSpPr>
          <p:spPr bwMode="auto">
            <a:xfrm>
              <a:off x="3024"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45" name="Rectangle 141"/>
            <p:cNvSpPr>
              <a:spLocks noChangeArrowheads="1"/>
            </p:cNvSpPr>
            <p:nvPr/>
          </p:nvSpPr>
          <p:spPr bwMode="auto">
            <a:xfrm>
              <a:off x="3216"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46" name="Rectangle 142"/>
            <p:cNvSpPr>
              <a:spLocks noChangeArrowheads="1"/>
            </p:cNvSpPr>
            <p:nvPr/>
          </p:nvSpPr>
          <p:spPr bwMode="auto">
            <a:xfrm>
              <a:off x="2640"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47" name="Rectangle 143"/>
            <p:cNvSpPr>
              <a:spLocks noChangeArrowheads="1"/>
            </p:cNvSpPr>
            <p:nvPr/>
          </p:nvSpPr>
          <p:spPr bwMode="auto">
            <a:xfrm>
              <a:off x="2832"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48" name="Rectangle 144"/>
            <p:cNvSpPr>
              <a:spLocks noChangeArrowheads="1"/>
            </p:cNvSpPr>
            <p:nvPr/>
          </p:nvSpPr>
          <p:spPr bwMode="auto">
            <a:xfrm>
              <a:off x="3024"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49" name="Rectangle 145"/>
            <p:cNvSpPr>
              <a:spLocks noChangeArrowheads="1"/>
            </p:cNvSpPr>
            <p:nvPr/>
          </p:nvSpPr>
          <p:spPr bwMode="auto">
            <a:xfrm>
              <a:off x="3216"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50" name="Rectangle 146"/>
            <p:cNvSpPr>
              <a:spLocks noChangeArrowheads="1"/>
            </p:cNvSpPr>
            <p:nvPr/>
          </p:nvSpPr>
          <p:spPr bwMode="auto">
            <a:xfrm>
              <a:off x="2640"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51" name="Rectangle 147"/>
            <p:cNvSpPr>
              <a:spLocks noChangeArrowheads="1"/>
            </p:cNvSpPr>
            <p:nvPr/>
          </p:nvSpPr>
          <p:spPr bwMode="auto">
            <a:xfrm>
              <a:off x="2832"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52" name="Rectangle 148"/>
            <p:cNvSpPr>
              <a:spLocks noChangeArrowheads="1"/>
            </p:cNvSpPr>
            <p:nvPr/>
          </p:nvSpPr>
          <p:spPr bwMode="auto">
            <a:xfrm>
              <a:off x="3024"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53" name="Rectangle 149"/>
            <p:cNvSpPr>
              <a:spLocks noChangeArrowheads="1"/>
            </p:cNvSpPr>
            <p:nvPr/>
          </p:nvSpPr>
          <p:spPr bwMode="auto">
            <a:xfrm>
              <a:off x="3216"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grpSp>
      <p:grpSp>
        <p:nvGrpSpPr>
          <p:cNvPr id="154" name="Group 150"/>
          <p:cNvGrpSpPr>
            <a:grpSpLocks/>
          </p:cNvGrpSpPr>
          <p:nvPr/>
        </p:nvGrpSpPr>
        <p:grpSpPr bwMode="auto">
          <a:xfrm>
            <a:off x="2601429" y="1570214"/>
            <a:ext cx="1143000" cy="3962400"/>
            <a:chOff x="3696" y="816"/>
            <a:chExt cx="720" cy="2496"/>
          </a:xfrm>
        </p:grpSpPr>
        <p:sp>
          <p:nvSpPr>
            <p:cNvPr id="155" name="Rectangle 151"/>
            <p:cNvSpPr>
              <a:spLocks noChangeArrowheads="1"/>
            </p:cNvSpPr>
            <p:nvPr/>
          </p:nvSpPr>
          <p:spPr bwMode="auto">
            <a:xfrm>
              <a:off x="3696" y="1680"/>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56" name="Rectangle 152"/>
            <p:cNvSpPr>
              <a:spLocks noChangeArrowheads="1"/>
            </p:cNvSpPr>
            <p:nvPr/>
          </p:nvSpPr>
          <p:spPr bwMode="auto">
            <a:xfrm>
              <a:off x="3888"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57" name="Rectangle 153"/>
            <p:cNvSpPr>
              <a:spLocks noChangeArrowheads="1"/>
            </p:cNvSpPr>
            <p:nvPr/>
          </p:nvSpPr>
          <p:spPr bwMode="auto">
            <a:xfrm>
              <a:off x="4080"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58" name="Rectangle 154"/>
            <p:cNvSpPr>
              <a:spLocks noChangeArrowheads="1"/>
            </p:cNvSpPr>
            <p:nvPr/>
          </p:nvSpPr>
          <p:spPr bwMode="auto">
            <a:xfrm>
              <a:off x="4272"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59" name="Rectangle 155"/>
            <p:cNvSpPr>
              <a:spLocks noChangeArrowheads="1"/>
            </p:cNvSpPr>
            <p:nvPr/>
          </p:nvSpPr>
          <p:spPr bwMode="auto">
            <a:xfrm>
              <a:off x="3696"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60" name="Rectangle 156"/>
            <p:cNvSpPr>
              <a:spLocks noChangeArrowheads="1"/>
            </p:cNvSpPr>
            <p:nvPr/>
          </p:nvSpPr>
          <p:spPr bwMode="auto">
            <a:xfrm>
              <a:off x="3888"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61" name="Rectangle 157" descr="Wide downward diagonal"/>
            <p:cNvSpPr>
              <a:spLocks noChangeArrowheads="1"/>
            </p:cNvSpPr>
            <p:nvPr/>
          </p:nvSpPr>
          <p:spPr bwMode="auto">
            <a:xfrm>
              <a:off x="4080"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62" name="Rectangle 158" descr="Wide downward diagonal"/>
            <p:cNvSpPr>
              <a:spLocks noChangeArrowheads="1"/>
            </p:cNvSpPr>
            <p:nvPr/>
          </p:nvSpPr>
          <p:spPr bwMode="auto">
            <a:xfrm>
              <a:off x="4272"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63" name="Rectangle 159"/>
            <p:cNvSpPr>
              <a:spLocks noChangeArrowheads="1"/>
            </p:cNvSpPr>
            <p:nvPr/>
          </p:nvSpPr>
          <p:spPr bwMode="auto">
            <a:xfrm>
              <a:off x="3696"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64" name="Rectangle 160"/>
            <p:cNvSpPr>
              <a:spLocks noChangeArrowheads="1"/>
            </p:cNvSpPr>
            <p:nvPr/>
          </p:nvSpPr>
          <p:spPr bwMode="auto">
            <a:xfrm>
              <a:off x="3888"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65" name="Rectangle 161" descr="Wide downward diagonal"/>
            <p:cNvSpPr>
              <a:spLocks noChangeArrowheads="1"/>
            </p:cNvSpPr>
            <p:nvPr/>
          </p:nvSpPr>
          <p:spPr bwMode="auto">
            <a:xfrm>
              <a:off x="4080" y="206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66" name="Rectangle 162"/>
            <p:cNvSpPr>
              <a:spLocks noChangeArrowheads="1"/>
            </p:cNvSpPr>
            <p:nvPr/>
          </p:nvSpPr>
          <p:spPr bwMode="auto">
            <a:xfrm>
              <a:off x="4272"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67" name="Rectangle 163"/>
            <p:cNvSpPr>
              <a:spLocks noChangeArrowheads="1"/>
            </p:cNvSpPr>
            <p:nvPr/>
          </p:nvSpPr>
          <p:spPr bwMode="auto">
            <a:xfrm>
              <a:off x="3696" y="225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68" name="Rectangle 164"/>
            <p:cNvSpPr>
              <a:spLocks noChangeArrowheads="1"/>
            </p:cNvSpPr>
            <p:nvPr/>
          </p:nvSpPr>
          <p:spPr bwMode="auto">
            <a:xfrm>
              <a:off x="3888" y="225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69" name="Rectangle 165" descr="Wide downward diagonal"/>
            <p:cNvSpPr>
              <a:spLocks noChangeArrowheads="1"/>
            </p:cNvSpPr>
            <p:nvPr/>
          </p:nvSpPr>
          <p:spPr bwMode="auto">
            <a:xfrm>
              <a:off x="4080" y="2256"/>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70" name="Rectangle 166" descr="Wide downward diagonal"/>
            <p:cNvSpPr>
              <a:spLocks noChangeArrowheads="1"/>
            </p:cNvSpPr>
            <p:nvPr/>
          </p:nvSpPr>
          <p:spPr bwMode="auto">
            <a:xfrm>
              <a:off x="4272" y="2256"/>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71" name="Rectangle 167"/>
            <p:cNvSpPr>
              <a:spLocks noChangeArrowheads="1"/>
            </p:cNvSpPr>
            <p:nvPr/>
          </p:nvSpPr>
          <p:spPr bwMode="auto">
            <a:xfrm>
              <a:off x="3696"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72" name="Rectangle 168"/>
            <p:cNvSpPr>
              <a:spLocks noChangeArrowheads="1"/>
            </p:cNvSpPr>
            <p:nvPr/>
          </p:nvSpPr>
          <p:spPr bwMode="auto">
            <a:xfrm>
              <a:off x="3888"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73" name="Rectangle 169" descr="Wide downward diagonal"/>
            <p:cNvSpPr>
              <a:spLocks noChangeArrowheads="1"/>
            </p:cNvSpPr>
            <p:nvPr/>
          </p:nvSpPr>
          <p:spPr bwMode="auto">
            <a:xfrm>
              <a:off x="4080" y="2448"/>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74" name="Rectangle 170"/>
            <p:cNvSpPr>
              <a:spLocks noChangeArrowheads="1"/>
            </p:cNvSpPr>
            <p:nvPr/>
          </p:nvSpPr>
          <p:spPr bwMode="auto">
            <a:xfrm>
              <a:off x="4272"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75" name="Rectangle 171"/>
            <p:cNvSpPr>
              <a:spLocks noChangeArrowheads="1"/>
            </p:cNvSpPr>
            <p:nvPr/>
          </p:nvSpPr>
          <p:spPr bwMode="auto">
            <a:xfrm>
              <a:off x="3696" y="2640"/>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76" name="Rectangle 172"/>
            <p:cNvSpPr>
              <a:spLocks noChangeArrowheads="1"/>
            </p:cNvSpPr>
            <p:nvPr/>
          </p:nvSpPr>
          <p:spPr bwMode="auto">
            <a:xfrm>
              <a:off x="3888" y="2640"/>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77" name="Rectangle 173"/>
            <p:cNvSpPr>
              <a:spLocks noChangeArrowheads="1"/>
            </p:cNvSpPr>
            <p:nvPr/>
          </p:nvSpPr>
          <p:spPr bwMode="auto">
            <a:xfrm>
              <a:off x="4080"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78" name="Rectangle 174"/>
            <p:cNvSpPr>
              <a:spLocks noChangeArrowheads="1"/>
            </p:cNvSpPr>
            <p:nvPr/>
          </p:nvSpPr>
          <p:spPr bwMode="auto">
            <a:xfrm>
              <a:off x="4272"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79" name="Rectangle 175"/>
            <p:cNvSpPr>
              <a:spLocks noChangeArrowheads="1"/>
            </p:cNvSpPr>
            <p:nvPr/>
          </p:nvSpPr>
          <p:spPr bwMode="auto">
            <a:xfrm>
              <a:off x="3696"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80" name="Rectangle 176"/>
            <p:cNvSpPr>
              <a:spLocks noChangeArrowheads="1"/>
            </p:cNvSpPr>
            <p:nvPr/>
          </p:nvSpPr>
          <p:spPr bwMode="auto">
            <a:xfrm>
              <a:off x="3888"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81" name="Rectangle 177" descr="Wide downward diagonal"/>
            <p:cNvSpPr>
              <a:spLocks noChangeArrowheads="1"/>
            </p:cNvSpPr>
            <p:nvPr/>
          </p:nvSpPr>
          <p:spPr bwMode="auto">
            <a:xfrm>
              <a:off x="4080" y="283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82" name="Rectangle 178"/>
            <p:cNvSpPr>
              <a:spLocks noChangeArrowheads="1"/>
            </p:cNvSpPr>
            <p:nvPr/>
          </p:nvSpPr>
          <p:spPr bwMode="auto">
            <a:xfrm>
              <a:off x="4272"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83" name="Rectangle 179"/>
            <p:cNvSpPr>
              <a:spLocks noChangeArrowheads="1"/>
            </p:cNvSpPr>
            <p:nvPr/>
          </p:nvSpPr>
          <p:spPr bwMode="auto">
            <a:xfrm>
              <a:off x="3696"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84" name="Rectangle 180"/>
            <p:cNvSpPr>
              <a:spLocks noChangeArrowheads="1"/>
            </p:cNvSpPr>
            <p:nvPr/>
          </p:nvSpPr>
          <p:spPr bwMode="auto">
            <a:xfrm>
              <a:off x="3888"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85" name="Rectangle 181" descr="Wide downward diagonal"/>
            <p:cNvSpPr>
              <a:spLocks noChangeArrowheads="1"/>
            </p:cNvSpPr>
            <p:nvPr/>
          </p:nvSpPr>
          <p:spPr bwMode="auto">
            <a:xfrm>
              <a:off x="4080" y="302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86" name="Rectangle 182" descr="Wide downward diagonal"/>
            <p:cNvSpPr>
              <a:spLocks noChangeArrowheads="1"/>
            </p:cNvSpPr>
            <p:nvPr/>
          </p:nvSpPr>
          <p:spPr bwMode="auto">
            <a:xfrm>
              <a:off x="4272" y="302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87" name="Rectangle 183"/>
            <p:cNvSpPr>
              <a:spLocks noChangeArrowheads="1"/>
            </p:cNvSpPr>
            <p:nvPr/>
          </p:nvSpPr>
          <p:spPr bwMode="auto">
            <a:xfrm>
              <a:off x="3696"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88" name="Rectangle 184"/>
            <p:cNvSpPr>
              <a:spLocks noChangeArrowheads="1"/>
            </p:cNvSpPr>
            <p:nvPr/>
          </p:nvSpPr>
          <p:spPr bwMode="auto">
            <a:xfrm>
              <a:off x="3888"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89" name="Rectangle 185" descr="Wide downward diagonal"/>
            <p:cNvSpPr>
              <a:spLocks noChangeArrowheads="1"/>
            </p:cNvSpPr>
            <p:nvPr/>
          </p:nvSpPr>
          <p:spPr bwMode="auto">
            <a:xfrm>
              <a:off x="4080" y="91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90" name="Rectangle 186" descr="Wide downward diagonal"/>
            <p:cNvSpPr>
              <a:spLocks noChangeArrowheads="1"/>
            </p:cNvSpPr>
            <p:nvPr/>
          </p:nvSpPr>
          <p:spPr bwMode="auto">
            <a:xfrm>
              <a:off x="4272" y="91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91" name="Rectangle 187"/>
            <p:cNvSpPr>
              <a:spLocks noChangeArrowheads="1"/>
            </p:cNvSpPr>
            <p:nvPr/>
          </p:nvSpPr>
          <p:spPr bwMode="auto">
            <a:xfrm>
              <a:off x="3696" y="110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92" name="Rectangle 188"/>
            <p:cNvSpPr>
              <a:spLocks noChangeArrowheads="1"/>
            </p:cNvSpPr>
            <p:nvPr/>
          </p:nvSpPr>
          <p:spPr bwMode="auto">
            <a:xfrm>
              <a:off x="3888"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93" name="Rectangle 189" descr="Wide downward diagonal"/>
            <p:cNvSpPr>
              <a:spLocks noChangeArrowheads="1"/>
            </p:cNvSpPr>
            <p:nvPr/>
          </p:nvSpPr>
          <p:spPr bwMode="auto">
            <a:xfrm>
              <a:off x="4080"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94" name="Rectangle 190" descr="Wide downward diagonal"/>
            <p:cNvSpPr>
              <a:spLocks noChangeArrowheads="1"/>
            </p:cNvSpPr>
            <p:nvPr/>
          </p:nvSpPr>
          <p:spPr bwMode="auto">
            <a:xfrm>
              <a:off x="4272"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95" name="Rectangle 191"/>
            <p:cNvSpPr>
              <a:spLocks noChangeArrowheads="1"/>
            </p:cNvSpPr>
            <p:nvPr/>
          </p:nvSpPr>
          <p:spPr bwMode="auto">
            <a:xfrm>
              <a:off x="3696"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96" name="Rectangle 192"/>
            <p:cNvSpPr>
              <a:spLocks noChangeArrowheads="1"/>
            </p:cNvSpPr>
            <p:nvPr/>
          </p:nvSpPr>
          <p:spPr bwMode="auto">
            <a:xfrm>
              <a:off x="3888"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97" name="Rectangle 193" descr="Wide downward diagonal"/>
            <p:cNvSpPr>
              <a:spLocks noChangeArrowheads="1"/>
            </p:cNvSpPr>
            <p:nvPr/>
          </p:nvSpPr>
          <p:spPr bwMode="auto">
            <a:xfrm>
              <a:off x="4080" y="1296"/>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98" name="Rectangle 194"/>
            <p:cNvSpPr>
              <a:spLocks noChangeArrowheads="1"/>
            </p:cNvSpPr>
            <p:nvPr/>
          </p:nvSpPr>
          <p:spPr bwMode="auto">
            <a:xfrm>
              <a:off x="4272"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199" name="Rectangle 195"/>
            <p:cNvSpPr>
              <a:spLocks noChangeArrowheads="1"/>
            </p:cNvSpPr>
            <p:nvPr/>
          </p:nvSpPr>
          <p:spPr bwMode="auto">
            <a:xfrm>
              <a:off x="3696"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00" name="Rectangle 196"/>
            <p:cNvSpPr>
              <a:spLocks noChangeArrowheads="1"/>
            </p:cNvSpPr>
            <p:nvPr/>
          </p:nvSpPr>
          <p:spPr bwMode="auto">
            <a:xfrm>
              <a:off x="3888"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01" name="Rectangle 197" descr="Wide downward diagonal"/>
            <p:cNvSpPr>
              <a:spLocks noChangeArrowheads="1"/>
            </p:cNvSpPr>
            <p:nvPr/>
          </p:nvSpPr>
          <p:spPr bwMode="auto">
            <a:xfrm>
              <a:off x="4080" y="1488"/>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02" name="Rectangle 198"/>
            <p:cNvSpPr>
              <a:spLocks noChangeArrowheads="1"/>
            </p:cNvSpPr>
            <p:nvPr/>
          </p:nvSpPr>
          <p:spPr bwMode="auto">
            <a:xfrm>
              <a:off x="4272"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sp>
          <p:nvSpPr>
            <p:cNvPr id="203" name="Line 199"/>
            <p:cNvSpPr>
              <a:spLocks noChangeShapeType="1"/>
            </p:cNvSpPr>
            <p:nvPr/>
          </p:nvSpPr>
          <p:spPr bwMode="auto">
            <a:xfrm>
              <a:off x="4056" y="816"/>
              <a:ext cx="0" cy="2496"/>
            </a:xfrm>
            <a:prstGeom prst="line">
              <a:avLst/>
            </a:prstGeom>
            <a:noFill/>
            <a:ln w="38100">
              <a:solidFill>
                <a:schemeClr val="tx1"/>
              </a:solidFill>
              <a:prstDash val="dash"/>
              <a:round/>
              <a:headEnd/>
              <a:tailEnd/>
            </a:ln>
            <a:effectLst/>
          </p:spPr>
          <p:txBody>
            <a:bodyPr>
              <a:prstTxWarp prst="textNoShape">
                <a:avLst/>
              </a:prstTxWarp>
            </a:bodyPr>
            <a:lstStyle/>
            <a:p>
              <a:pPr algn="ctr" eaLnBrk="0" hangingPunct="0">
                <a:spcBef>
                  <a:spcPct val="50000"/>
                </a:spcBef>
              </a:pPr>
              <a:endParaRPr lang="en-US" sz="1600">
                <a:solidFill>
                  <a:srgbClr val="000000"/>
                </a:solidFill>
              </a:endParaRPr>
            </a:p>
          </p:txBody>
        </p:sp>
      </p:grpSp>
      <p:sp>
        <p:nvSpPr>
          <p:cNvPr id="204" name="Text Box 248"/>
          <p:cNvSpPr txBox="1">
            <a:spLocks noChangeArrowheads="1"/>
          </p:cNvSpPr>
          <p:nvPr/>
        </p:nvSpPr>
        <p:spPr bwMode="auto">
          <a:xfrm rot="10800000">
            <a:off x="334982" y="1458414"/>
            <a:ext cx="553998" cy="3440756"/>
          </a:xfrm>
          <a:prstGeom prst="rect">
            <a:avLst/>
          </a:prstGeom>
          <a:noFill/>
          <a:ln w="9525">
            <a:noFill/>
            <a:miter lim="800000"/>
            <a:headEnd/>
            <a:tailEnd/>
          </a:ln>
          <a:effectLst/>
        </p:spPr>
        <p:txBody>
          <a:bodyPr vert="eaVert" wrap="none">
            <a:prstTxWarp prst="textNoShape">
              <a:avLst/>
            </a:prstTxWarp>
            <a:spAutoFit/>
          </a:bodyPr>
          <a:lstStyle/>
          <a:p>
            <a:pPr eaLnBrk="0" hangingPunct="0"/>
            <a:r>
              <a:rPr lang="en-US" sz="2400" dirty="0">
                <a:solidFill>
                  <a:srgbClr val="000000"/>
                </a:solidFill>
                <a:cs typeface="Calibri"/>
              </a:rPr>
              <a:t>Time (processor cycle)</a:t>
            </a:r>
          </a:p>
        </p:txBody>
      </p:sp>
      <p:sp>
        <p:nvSpPr>
          <p:cNvPr id="205" name="Line 249"/>
          <p:cNvSpPr>
            <a:spLocks noChangeShapeType="1"/>
          </p:cNvSpPr>
          <p:nvPr/>
        </p:nvSpPr>
        <p:spPr bwMode="auto">
          <a:xfrm>
            <a:off x="623711" y="4962526"/>
            <a:ext cx="0" cy="647700"/>
          </a:xfrm>
          <a:prstGeom prst="line">
            <a:avLst/>
          </a:prstGeom>
          <a:noFill/>
          <a:ln w="9525">
            <a:solidFill>
              <a:schemeClr val="tx1"/>
            </a:solidFill>
            <a:round/>
            <a:headEnd/>
            <a:tailEnd type="triangle" w="lg" len="lg"/>
          </a:ln>
          <a:effectLst/>
        </p:spPr>
        <p:txBody>
          <a:bodyPr>
            <a:prstTxWarp prst="textNoShape">
              <a:avLst/>
            </a:prstTxWarp>
          </a:bodyPr>
          <a:lstStyle/>
          <a:p>
            <a:pPr algn="ctr" eaLnBrk="0" hangingPunct="0">
              <a:spcBef>
                <a:spcPct val="50000"/>
              </a:spcBef>
            </a:pPr>
            <a:endParaRPr lang="en-US" sz="1600">
              <a:solidFill>
                <a:srgbClr val="000000"/>
              </a:solidFill>
            </a:endParaRPr>
          </a:p>
        </p:txBody>
      </p:sp>
      <p:sp>
        <p:nvSpPr>
          <p:cNvPr id="206" name="Text Box 250"/>
          <p:cNvSpPr txBox="1">
            <a:spLocks noChangeArrowheads="1"/>
          </p:cNvSpPr>
          <p:nvPr/>
        </p:nvSpPr>
        <p:spPr bwMode="auto">
          <a:xfrm>
            <a:off x="990600" y="1154290"/>
            <a:ext cx="1364476"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b="1" dirty="0">
                <a:solidFill>
                  <a:srgbClr val="000090"/>
                </a:solidFill>
                <a:cs typeface="Calibri"/>
              </a:rPr>
              <a:t>Superscalar</a:t>
            </a:r>
          </a:p>
        </p:txBody>
      </p:sp>
      <p:sp>
        <p:nvSpPr>
          <p:cNvPr id="207" name="Text Box 251"/>
          <p:cNvSpPr txBox="1">
            <a:spLocks noChangeArrowheads="1"/>
          </p:cNvSpPr>
          <p:nvPr/>
        </p:nvSpPr>
        <p:spPr bwMode="auto">
          <a:xfrm>
            <a:off x="5937278" y="1087807"/>
            <a:ext cx="997188" cy="584776"/>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600" b="1" dirty="0" smtClean="0">
                <a:solidFill>
                  <a:srgbClr val="000090"/>
                </a:solidFill>
                <a:cs typeface="Calibri"/>
              </a:rPr>
              <a:t>Fine</a:t>
            </a:r>
          </a:p>
          <a:p>
            <a:pPr algn="ctr" eaLnBrk="0" hangingPunct="0"/>
            <a:r>
              <a:rPr lang="en-US" sz="1600" b="1" dirty="0" smtClean="0">
                <a:solidFill>
                  <a:srgbClr val="000090"/>
                </a:solidFill>
                <a:cs typeface="Calibri"/>
              </a:rPr>
              <a:t>Grained</a:t>
            </a:r>
            <a:endParaRPr lang="en-US" sz="1600" b="1" dirty="0">
              <a:solidFill>
                <a:srgbClr val="000090"/>
              </a:solidFill>
              <a:cs typeface="Calibri"/>
            </a:endParaRPr>
          </a:p>
        </p:txBody>
      </p:sp>
      <p:sp>
        <p:nvSpPr>
          <p:cNvPr id="208" name="Text Box 252"/>
          <p:cNvSpPr txBox="1">
            <a:spLocks noChangeArrowheads="1"/>
          </p:cNvSpPr>
          <p:nvPr/>
        </p:nvSpPr>
        <p:spPr bwMode="auto">
          <a:xfrm>
            <a:off x="4267481" y="1072925"/>
            <a:ext cx="997188" cy="584776"/>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b="1" dirty="0" smtClean="0">
                <a:solidFill>
                  <a:srgbClr val="000090"/>
                </a:solidFill>
                <a:cs typeface="Calibri"/>
              </a:rPr>
              <a:t>Coarse</a:t>
            </a:r>
          </a:p>
          <a:p>
            <a:pPr eaLnBrk="0" hangingPunct="0"/>
            <a:r>
              <a:rPr lang="en-US" sz="1600" b="1" dirty="0" smtClean="0">
                <a:solidFill>
                  <a:srgbClr val="000090"/>
                </a:solidFill>
                <a:cs typeface="Calibri"/>
              </a:rPr>
              <a:t>Grained</a:t>
            </a:r>
            <a:endParaRPr lang="en-US" sz="1600" b="1" dirty="0">
              <a:solidFill>
                <a:srgbClr val="000090"/>
              </a:solidFill>
              <a:cs typeface="Calibri"/>
            </a:endParaRPr>
          </a:p>
        </p:txBody>
      </p:sp>
      <p:sp>
        <p:nvSpPr>
          <p:cNvPr id="209" name="Text Box 253"/>
          <p:cNvSpPr txBox="1">
            <a:spLocks noChangeArrowheads="1"/>
          </p:cNvSpPr>
          <p:nvPr/>
        </p:nvSpPr>
        <p:spPr bwMode="auto">
          <a:xfrm>
            <a:off x="2565975" y="1088637"/>
            <a:ext cx="1268095" cy="584776"/>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600" b="1" dirty="0" smtClean="0">
                <a:solidFill>
                  <a:srgbClr val="000090"/>
                </a:solidFill>
                <a:cs typeface="Calibri"/>
              </a:rPr>
              <a:t>Multi-</a:t>
            </a:r>
          </a:p>
          <a:p>
            <a:pPr algn="ctr" eaLnBrk="0" hangingPunct="0"/>
            <a:r>
              <a:rPr lang="en-US" sz="1600" b="1" dirty="0" smtClean="0">
                <a:solidFill>
                  <a:srgbClr val="000090"/>
                </a:solidFill>
                <a:cs typeface="Calibri"/>
              </a:rPr>
              <a:t>processing</a:t>
            </a:r>
            <a:endParaRPr lang="en-US" sz="1600" b="1" dirty="0">
              <a:solidFill>
                <a:srgbClr val="000090"/>
              </a:solidFill>
              <a:cs typeface="Calibri"/>
            </a:endParaRPr>
          </a:p>
        </p:txBody>
      </p:sp>
      <p:grpSp>
        <p:nvGrpSpPr>
          <p:cNvPr id="223" name="Group 222"/>
          <p:cNvGrpSpPr/>
          <p:nvPr/>
        </p:nvGrpSpPr>
        <p:grpSpPr>
          <a:xfrm>
            <a:off x="149711" y="5782383"/>
            <a:ext cx="8943003" cy="497416"/>
            <a:chOff x="73995" y="5830712"/>
            <a:chExt cx="8943003" cy="497416"/>
          </a:xfrm>
        </p:grpSpPr>
        <p:sp>
          <p:nvSpPr>
            <p:cNvPr id="210" name="Rectangle 255"/>
            <p:cNvSpPr>
              <a:spLocks noChangeArrowheads="1"/>
            </p:cNvSpPr>
            <p:nvPr/>
          </p:nvSpPr>
          <p:spPr bwMode="auto">
            <a:xfrm>
              <a:off x="168236" y="5999341"/>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endParaRPr lang="en-US" sz="1600">
                <a:solidFill>
                  <a:srgbClr val="000000"/>
                </a:solidFill>
                <a:cs typeface="Calibri"/>
              </a:endParaRPr>
            </a:p>
          </p:txBody>
        </p:sp>
        <p:sp>
          <p:nvSpPr>
            <p:cNvPr id="211" name="Rectangle 256" descr="Wide downward diagonal"/>
            <p:cNvSpPr>
              <a:spLocks noChangeArrowheads="1"/>
            </p:cNvSpPr>
            <p:nvPr/>
          </p:nvSpPr>
          <p:spPr bwMode="auto">
            <a:xfrm>
              <a:off x="1618330" y="5996056"/>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cs typeface="Calibri"/>
              </a:endParaRPr>
            </a:p>
          </p:txBody>
        </p:sp>
        <p:sp>
          <p:nvSpPr>
            <p:cNvPr id="212" name="Rectangle 257"/>
            <p:cNvSpPr>
              <a:spLocks noChangeArrowheads="1"/>
            </p:cNvSpPr>
            <p:nvPr/>
          </p:nvSpPr>
          <p:spPr bwMode="auto">
            <a:xfrm>
              <a:off x="3097213" y="5981348"/>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cs typeface="Calibri"/>
              </a:endParaRPr>
            </a:p>
          </p:txBody>
        </p:sp>
        <p:sp>
          <p:nvSpPr>
            <p:cNvPr id="213" name="Rectangle 258" descr="Small checker board"/>
            <p:cNvSpPr>
              <a:spLocks noChangeArrowheads="1"/>
            </p:cNvSpPr>
            <p:nvPr/>
          </p:nvSpPr>
          <p:spPr bwMode="auto">
            <a:xfrm>
              <a:off x="4697413" y="5996056"/>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cs typeface="Calibri"/>
              </a:endParaRPr>
            </a:p>
          </p:txBody>
        </p:sp>
        <p:sp>
          <p:nvSpPr>
            <p:cNvPr id="214" name="Rectangle 259" descr="Small grid"/>
            <p:cNvSpPr>
              <a:spLocks noChangeArrowheads="1"/>
            </p:cNvSpPr>
            <p:nvPr/>
          </p:nvSpPr>
          <p:spPr bwMode="auto">
            <a:xfrm>
              <a:off x="6228289" y="5986993"/>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cs typeface="Calibri"/>
              </a:endParaRPr>
            </a:p>
          </p:txBody>
        </p:sp>
        <p:sp>
          <p:nvSpPr>
            <p:cNvPr id="215" name="Rectangle 260"/>
            <p:cNvSpPr>
              <a:spLocks noChangeArrowheads="1"/>
            </p:cNvSpPr>
            <p:nvPr/>
          </p:nvSpPr>
          <p:spPr bwMode="auto">
            <a:xfrm>
              <a:off x="7853688" y="5990169"/>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cs typeface="Calibri"/>
              </a:endParaRPr>
            </a:p>
          </p:txBody>
        </p:sp>
        <p:sp>
          <p:nvSpPr>
            <p:cNvPr id="216" name="Text Box 262"/>
            <p:cNvSpPr txBox="1">
              <a:spLocks noChangeArrowheads="1"/>
            </p:cNvSpPr>
            <p:nvPr/>
          </p:nvSpPr>
          <p:spPr bwMode="auto">
            <a:xfrm>
              <a:off x="1846930" y="5924791"/>
              <a:ext cx="1042673"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a:solidFill>
                    <a:srgbClr val="000000"/>
                  </a:solidFill>
                  <a:cs typeface="Calibri"/>
                </a:rPr>
                <a:t>Thread 2</a:t>
              </a:r>
            </a:p>
          </p:txBody>
        </p:sp>
        <p:sp>
          <p:nvSpPr>
            <p:cNvPr id="217" name="Text Box 264"/>
            <p:cNvSpPr txBox="1">
              <a:spLocks noChangeArrowheads="1"/>
            </p:cNvSpPr>
            <p:nvPr/>
          </p:nvSpPr>
          <p:spPr bwMode="auto">
            <a:xfrm>
              <a:off x="4926013" y="5921377"/>
              <a:ext cx="1042673"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a:solidFill>
                    <a:srgbClr val="000000"/>
                  </a:solidFill>
                  <a:cs typeface="Calibri"/>
                </a:rPr>
                <a:t>Thread 4</a:t>
              </a:r>
            </a:p>
          </p:txBody>
        </p:sp>
        <p:sp>
          <p:nvSpPr>
            <p:cNvPr id="218" name="Text Box 266"/>
            <p:cNvSpPr txBox="1">
              <a:spLocks noChangeArrowheads="1"/>
            </p:cNvSpPr>
            <p:nvPr/>
          </p:nvSpPr>
          <p:spPr bwMode="auto">
            <a:xfrm>
              <a:off x="8075715" y="5923197"/>
              <a:ext cx="941283"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solidFill>
                    <a:srgbClr val="000000"/>
                  </a:solidFill>
                  <a:cs typeface="Calibri"/>
                </a:rPr>
                <a:t>Idle slot</a:t>
              </a:r>
            </a:p>
          </p:txBody>
        </p:sp>
        <p:sp>
          <p:nvSpPr>
            <p:cNvPr id="219" name="Text Box 261"/>
            <p:cNvSpPr txBox="1">
              <a:spLocks noChangeArrowheads="1"/>
            </p:cNvSpPr>
            <p:nvPr/>
          </p:nvSpPr>
          <p:spPr bwMode="auto">
            <a:xfrm>
              <a:off x="371436" y="5921377"/>
              <a:ext cx="1042673"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a:solidFill>
                    <a:srgbClr val="000000"/>
                  </a:solidFill>
                  <a:cs typeface="Calibri"/>
                </a:rPr>
                <a:t>Thread 1</a:t>
              </a:r>
            </a:p>
          </p:txBody>
        </p:sp>
        <p:sp>
          <p:nvSpPr>
            <p:cNvPr id="220" name="Text Box 263"/>
            <p:cNvSpPr txBox="1">
              <a:spLocks noChangeArrowheads="1"/>
            </p:cNvSpPr>
            <p:nvPr/>
          </p:nvSpPr>
          <p:spPr bwMode="auto">
            <a:xfrm>
              <a:off x="3394782" y="5919259"/>
              <a:ext cx="1042673"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a:solidFill>
                    <a:srgbClr val="000000"/>
                  </a:solidFill>
                  <a:cs typeface="Calibri"/>
                </a:rPr>
                <a:t>Thread 3</a:t>
              </a:r>
            </a:p>
          </p:txBody>
        </p:sp>
        <p:sp>
          <p:nvSpPr>
            <p:cNvPr id="221" name="Text Box 265"/>
            <p:cNvSpPr txBox="1">
              <a:spLocks noChangeArrowheads="1"/>
            </p:cNvSpPr>
            <p:nvPr/>
          </p:nvSpPr>
          <p:spPr bwMode="auto">
            <a:xfrm>
              <a:off x="6472587" y="5905503"/>
              <a:ext cx="1042673"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a:solidFill>
                    <a:srgbClr val="000000"/>
                  </a:solidFill>
                  <a:cs typeface="Calibri"/>
                </a:rPr>
                <a:t>Thread 5</a:t>
              </a:r>
            </a:p>
          </p:txBody>
        </p:sp>
        <p:sp>
          <p:nvSpPr>
            <p:cNvPr id="222" name="Rectangle 51"/>
            <p:cNvSpPr>
              <a:spLocks noChangeArrowheads="1"/>
            </p:cNvSpPr>
            <p:nvPr/>
          </p:nvSpPr>
          <p:spPr bwMode="auto">
            <a:xfrm>
              <a:off x="73995" y="5830712"/>
              <a:ext cx="8943003" cy="497416"/>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endParaRPr>
            </a:p>
          </p:txBody>
        </p:sp>
      </p:grpSp>
      <p:sp>
        <p:nvSpPr>
          <p:cNvPr id="224" name="Line 249"/>
          <p:cNvSpPr>
            <a:spLocks noChangeShapeType="1"/>
          </p:cNvSpPr>
          <p:nvPr/>
        </p:nvSpPr>
        <p:spPr bwMode="auto">
          <a:xfrm>
            <a:off x="1002498" y="5657634"/>
            <a:ext cx="1180942" cy="0"/>
          </a:xfrm>
          <a:prstGeom prst="line">
            <a:avLst/>
          </a:prstGeom>
          <a:noFill/>
          <a:ln w="9525">
            <a:solidFill>
              <a:schemeClr val="tx1"/>
            </a:solidFill>
            <a:round/>
            <a:headEnd type="triangle" w="lg" len="lg"/>
            <a:tailEnd type="triangle" w="lg" len="lg"/>
          </a:ln>
          <a:effectLst/>
        </p:spPr>
        <p:txBody>
          <a:bodyPr>
            <a:prstTxWarp prst="textNoShape">
              <a:avLst/>
            </a:prstTxWarp>
          </a:bodyPr>
          <a:lstStyle/>
          <a:p>
            <a:pPr algn="ctr" eaLnBrk="0" hangingPunct="0">
              <a:spcBef>
                <a:spcPct val="50000"/>
              </a:spcBef>
            </a:pPr>
            <a:endParaRPr lang="en-US" sz="1600">
              <a:solidFill>
                <a:srgbClr val="000000"/>
              </a:solidFill>
            </a:endParaRPr>
          </a:p>
        </p:txBody>
      </p:sp>
      <p:sp>
        <p:nvSpPr>
          <p:cNvPr id="225" name="Text Box 54"/>
          <p:cNvSpPr txBox="1">
            <a:spLocks noChangeArrowheads="1"/>
          </p:cNvSpPr>
          <p:nvPr/>
        </p:nvSpPr>
        <p:spPr bwMode="auto">
          <a:xfrm>
            <a:off x="959518" y="5288302"/>
            <a:ext cx="1403299" cy="369332"/>
          </a:xfrm>
          <a:prstGeom prst="rect">
            <a:avLst/>
          </a:prstGeom>
          <a:noFill/>
          <a:ln w="25400">
            <a:noFill/>
            <a:miter lim="800000"/>
            <a:headEnd/>
            <a:tailEnd/>
          </a:ln>
          <a:effectLst/>
        </p:spPr>
        <p:txBody>
          <a:bodyPr wrap="none">
            <a:prstTxWarp prst="textNoShape">
              <a:avLst/>
            </a:prstTxWarp>
            <a:spAutoFit/>
          </a:bodyPr>
          <a:lstStyle/>
          <a:p>
            <a:pPr eaLnBrk="0" hangingPunct="0"/>
            <a:r>
              <a:rPr lang="en-US" dirty="0">
                <a:solidFill>
                  <a:srgbClr val="000000"/>
                </a:solidFill>
                <a:cs typeface="Calibri"/>
              </a:rPr>
              <a:t>Issue </a:t>
            </a:r>
            <a:r>
              <a:rPr lang="en-US" dirty="0" smtClean="0">
                <a:solidFill>
                  <a:srgbClr val="000000"/>
                </a:solidFill>
                <a:cs typeface="Calibri"/>
              </a:rPr>
              <a:t>width</a:t>
            </a:r>
            <a:endParaRPr lang="en-US" dirty="0">
              <a:solidFill>
                <a:srgbClr val="000000"/>
              </a:solidFill>
              <a:cs typeface="Calibri"/>
            </a:endParaRPr>
          </a:p>
        </p:txBody>
      </p:sp>
      <p:grpSp>
        <p:nvGrpSpPr>
          <p:cNvPr id="275" name="Group 274"/>
          <p:cNvGrpSpPr/>
          <p:nvPr/>
        </p:nvGrpSpPr>
        <p:grpSpPr>
          <a:xfrm>
            <a:off x="7415212" y="1736725"/>
            <a:ext cx="1143000" cy="3581400"/>
            <a:chOff x="7288213" y="1736725"/>
            <a:chExt cx="1143000" cy="3581400"/>
          </a:xfrm>
        </p:grpSpPr>
        <p:sp>
          <p:nvSpPr>
            <p:cNvPr id="226" name="Rectangle 200" descr="Wide downward diagonal"/>
            <p:cNvSpPr>
              <a:spLocks noChangeArrowheads="1"/>
            </p:cNvSpPr>
            <p:nvPr/>
          </p:nvSpPr>
          <p:spPr bwMode="auto">
            <a:xfrm>
              <a:off x="7288213" y="29559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27" name="Rectangle 201" descr="Small checker board"/>
            <p:cNvSpPr>
              <a:spLocks noChangeArrowheads="1"/>
            </p:cNvSpPr>
            <p:nvPr/>
          </p:nvSpPr>
          <p:spPr bwMode="auto">
            <a:xfrm>
              <a:off x="7593013" y="29559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28" name="Rectangle 202" descr="Small checker board"/>
            <p:cNvSpPr>
              <a:spLocks noChangeArrowheads="1"/>
            </p:cNvSpPr>
            <p:nvPr/>
          </p:nvSpPr>
          <p:spPr bwMode="auto">
            <a:xfrm>
              <a:off x="7897813" y="29559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29" name="Rectangle 203" descr="Small grid"/>
            <p:cNvSpPr>
              <a:spLocks noChangeArrowheads="1"/>
            </p:cNvSpPr>
            <p:nvPr/>
          </p:nvSpPr>
          <p:spPr bwMode="auto">
            <a:xfrm>
              <a:off x="8202613" y="29559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30" name="Rectangle 204"/>
            <p:cNvSpPr>
              <a:spLocks noChangeArrowheads="1"/>
            </p:cNvSpPr>
            <p:nvPr/>
          </p:nvSpPr>
          <p:spPr bwMode="auto">
            <a:xfrm>
              <a:off x="72882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31" name="Rectangle 205"/>
            <p:cNvSpPr>
              <a:spLocks noChangeArrowheads="1"/>
            </p:cNvSpPr>
            <p:nvPr/>
          </p:nvSpPr>
          <p:spPr bwMode="auto">
            <a:xfrm>
              <a:off x="75930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32" name="Rectangle 206"/>
            <p:cNvSpPr>
              <a:spLocks noChangeArrowheads="1"/>
            </p:cNvSpPr>
            <p:nvPr/>
          </p:nvSpPr>
          <p:spPr bwMode="auto">
            <a:xfrm>
              <a:off x="78978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33" name="Rectangle 207"/>
            <p:cNvSpPr>
              <a:spLocks noChangeArrowheads="1"/>
            </p:cNvSpPr>
            <p:nvPr/>
          </p:nvSpPr>
          <p:spPr bwMode="auto">
            <a:xfrm>
              <a:off x="82026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34" name="Rectangle 208"/>
            <p:cNvSpPr>
              <a:spLocks noChangeArrowheads="1"/>
            </p:cNvSpPr>
            <p:nvPr/>
          </p:nvSpPr>
          <p:spPr bwMode="auto">
            <a:xfrm>
              <a:off x="7288213" y="35655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35" name="Rectangle 209"/>
            <p:cNvSpPr>
              <a:spLocks noChangeArrowheads="1"/>
            </p:cNvSpPr>
            <p:nvPr/>
          </p:nvSpPr>
          <p:spPr bwMode="auto">
            <a:xfrm>
              <a:off x="7593013" y="35655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36" name="Rectangle 210" descr="Small checker board"/>
            <p:cNvSpPr>
              <a:spLocks noChangeArrowheads="1"/>
            </p:cNvSpPr>
            <p:nvPr/>
          </p:nvSpPr>
          <p:spPr bwMode="auto">
            <a:xfrm>
              <a:off x="7897813" y="3565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37" name="Rectangle 211"/>
            <p:cNvSpPr>
              <a:spLocks noChangeArrowheads="1"/>
            </p:cNvSpPr>
            <p:nvPr/>
          </p:nvSpPr>
          <p:spPr bwMode="auto">
            <a:xfrm>
              <a:off x="8202613" y="35655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38" name="Rectangle 212"/>
            <p:cNvSpPr>
              <a:spLocks noChangeArrowheads="1"/>
            </p:cNvSpPr>
            <p:nvPr/>
          </p:nvSpPr>
          <p:spPr bwMode="auto">
            <a:xfrm>
              <a:off x="7288213" y="38703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39" name="Rectangle 213" descr="Wide downward diagonal"/>
            <p:cNvSpPr>
              <a:spLocks noChangeArrowheads="1"/>
            </p:cNvSpPr>
            <p:nvPr/>
          </p:nvSpPr>
          <p:spPr bwMode="auto">
            <a:xfrm>
              <a:off x="7593013" y="38703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40" name="Rectangle 214"/>
            <p:cNvSpPr>
              <a:spLocks noChangeArrowheads="1"/>
            </p:cNvSpPr>
            <p:nvPr/>
          </p:nvSpPr>
          <p:spPr bwMode="auto">
            <a:xfrm>
              <a:off x="7897813" y="3870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41" name="Rectangle 215" descr="Small checker board"/>
            <p:cNvSpPr>
              <a:spLocks noChangeArrowheads="1"/>
            </p:cNvSpPr>
            <p:nvPr/>
          </p:nvSpPr>
          <p:spPr bwMode="auto">
            <a:xfrm>
              <a:off x="8202613" y="38703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42" name="Rectangle 216"/>
            <p:cNvSpPr>
              <a:spLocks noChangeArrowheads="1"/>
            </p:cNvSpPr>
            <p:nvPr/>
          </p:nvSpPr>
          <p:spPr bwMode="auto">
            <a:xfrm>
              <a:off x="7288213" y="4175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43" name="Rectangle 217"/>
            <p:cNvSpPr>
              <a:spLocks noChangeArrowheads="1"/>
            </p:cNvSpPr>
            <p:nvPr/>
          </p:nvSpPr>
          <p:spPr bwMode="auto">
            <a:xfrm>
              <a:off x="7593013" y="4175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44" name="Rectangle 218" descr="Wide downward diagonal"/>
            <p:cNvSpPr>
              <a:spLocks noChangeArrowheads="1"/>
            </p:cNvSpPr>
            <p:nvPr/>
          </p:nvSpPr>
          <p:spPr bwMode="auto">
            <a:xfrm>
              <a:off x="7897813" y="41751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45" name="Rectangle 219"/>
            <p:cNvSpPr>
              <a:spLocks noChangeArrowheads="1"/>
            </p:cNvSpPr>
            <p:nvPr/>
          </p:nvSpPr>
          <p:spPr bwMode="auto">
            <a:xfrm>
              <a:off x="8202613" y="41751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46" name="Rectangle 220"/>
            <p:cNvSpPr>
              <a:spLocks noChangeArrowheads="1"/>
            </p:cNvSpPr>
            <p:nvPr/>
          </p:nvSpPr>
          <p:spPr bwMode="auto">
            <a:xfrm>
              <a:off x="7288213" y="44799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47" name="Rectangle 221" descr="Wide downward diagonal"/>
            <p:cNvSpPr>
              <a:spLocks noChangeArrowheads="1"/>
            </p:cNvSpPr>
            <p:nvPr/>
          </p:nvSpPr>
          <p:spPr bwMode="auto">
            <a:xfrm>
              <a:off x="7593013" y="44799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48" name="Rectangle 222" descr="Wide downward diagonal"/>
            <p:cNvSpPr>
              <a:spLocks noChangeArrowheads="1"/>
            </p:cNvSpPr>
            <p:nvPr/>
          </p:nvSpPr>
          <p:spPr bwMode="auto">
            <a:xfrm>
              <a:off x="7897813" y="44799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49" name="Rectangle 223"/>
            <p:cNvSpPr>
              <a:spLocks noChangeArrowheads="1"/>
            </p:cNvSpPr>
            <p:nvPr/>
          </p:nvSpPr>
          <p:spPr bwMode="auto">
            <a:xfrm>
              <a:off x="8202613" y="44799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50" name="Rectangle 224"/>
            <p:cNvSpPr>
              <a:spLocks noChangeArrowheads="1"/>
            </p:cNvSpPr>
            <p:nvPr/>
          </p:nvSpPr>
          <p:spPr bwMode="auto">
            <a:xfrm>
              <a:off x="7288213" y="4784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51" name="Rectangle 225" descr="Small grid"/>
            <p:cNvSpPr>
              <a:spLocks noChangeArrowheads="1"/>
            </p:cNvSpPr>
            <p:nvPr/>
          </p:nvSpPr>
          <p:spPr bwMode="auto">
            <a:xfrm>
              <a:off x="7593013" y="47847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52" name="Rectangle 226" descr="Small grid"/>
            <p:cNvSpPr>
              <a:spLocks noChangeArrowheads="1"/>
            </p:cNvSpPr>
            <p:nvPr/>
          </p:nvSpPr>
          <p:spPr bwMode="auto">
            <a:xfrm>
              <a:off x="7897813" y="47847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53" name="Rectangle 227"/>
            <p:cNvSpPr>
              <a:spLocks noChangeArrowheads="1"/>
            </p:cNvSpPr>
            <p:nvPr/>
          </p:nvSpPr>
          <p:spPr bwMode="auto">
            <a:xfrm>
              <a:off x="8202613" y="47847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54" name="Rectangle 228" descr="Wide downward diagonal"/>
            <p:cNvSpPr>
              <a:spLocks noChangeArrowheads="1"/>
            </p:cNvSpPr>
            <p:nvPr/>
          </p:nvSpPr>
          <p:spPr bwMode="auto">
            <a:xfrm>
              <a:off x="7288213" y="50895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55" name="Rectangle 229" descr="Small checker board"/>
            <p:cNvSpPr>
              <a:spLocks noChangeArrowheads="1"/>
            </p:cNvSpPr>
            <p:nvPr/>
          </p:nvSpPr>
          <p:spPr bwMode="auto">
            <a:xfrm>
              <a:off x="7593013" y="5089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56" name="Rectangle 230" descr="Small grid"/>
            <p:cNvSpPr>
              <a:spLocks noChangeArrowheads="1"/>
            </p:cNvSpPr>
            <p:nvPr/>
          </p:nvSpPr>
          <p:spPr bwMode="auto">
            <a:xfrm>
              <a:off x="7897813" y="50895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57" name="Rectangle 231"/>
            <p:cNvSpPr>
              <a:spLocks noChangeArrowheads="1"/>
            </p:cNvSpPr>
            <p:nvPr/>
          </p:nvSpPr>
          <p:spPr bwMode="auto">
            <a:xfrm>
              <a:off x="8202613" y="50895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58" name="Rectangle 232"/>
            <p:cNvSpPr>
              <a:spLocks noChangeArrowheads="1"/>
            </p:cNvSpPr>
            <p:nvPr/>
          </p:nvSpPr>
          <p:spPr bwMode="auto">
            <a:xfrm>
              <a:off x="7288213" y="1736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Calibri"/>
                <a:cs typeface="Calibri"/>
              </a:endParaRPr>
            </a:p>
          </p:txBody>
        </p:sp>
        <p:sp>
          <p:nvSpPr>
            <p:cNvPr id="259" name="Rectangle 233"/>
            <p:cNvSpPr>
              <a:spLocks noChangeArrowheads="1"/>
            </p:cNvSpPr>
            <p:nvPr/>
          </p:nvSpPr>
          <p:spPr bwMode="auto">
            <a:xfrm>
              <a:off x="7593013" y="1736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Calibri"/>
                <a:cs typeface="Calibri"/>
              </a:endParaRPr>
            </a:p>
          </p:txBody>
        </p:sp>
        <p:sp>
          <p:nvSpPr>
            <p:cNvPr id="260" name="Rectangle 234" descr="Wide downward diagonal"/>
            <p:cNvSpPr>
              <a:spLocks noChangeArrowheads="1"/>
            </p:cNvSpPr>
            <p:nvPr/>
          </p:nvSpPr>
          <p:spPr bwMode="auto">
            <a:xfrm>
              <a:off x="7897813" y="17367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Calibri"/>
                <a:cs typeface="Calibri"/>
              </a:endParaRPr>
            </a:p>
          </p:txBody>
        </p:sp>
        <p:sp>
          <p:nvSpPr>
            <p:cNvPr id="261" name="Rectangle 235"/>
            <p:cNvSpPr>
              <a:spLocks noChangeArrowheads="1"/>
            </p:cNvSpPr>
            <p:nvPr/>
          </p:nvSpPr>
          <p:spPr bwMode="auto">
            <a:xfrm>
              <a:off x="8202613" y="17367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Calibri"/>
                <a:cs typeface="Calibri"/>
              </a:endParaRPr>
            </a:p>
          </p:txBody>
        </p:sp>
        <p:sp>
          <p:nvSpPr>
            <p:cNvPr id="262" name="Rectangle 236"/>
            <p:cNvSpPr>
              <a:spLocks noChangeArrowheads="1"/>
            </p:cNvSpPr>
            <p:nvPr/>
          </p:nvSpPr>
          <p:spPr bwMode="auto">
            <a:xfrm>
              <a:off x="7288213" y="20415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63" name="Rectangle 237"/>
            <p:cNvSpPr>
              <a:spLocks noChangeArrowheads="1"/>
            </p:cNvSpPr>
            <p:nvPr/>
          </p:nvSpPr>
          <p:spPr bwMode="auto">
            <a:xfrm>
              <a:off x="7593013" y="20415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64" name="Rectangle 238" descr="Small checker board"/>
            <p:cNvSpPr>
              <a:spLocks noChangeArrowheads="1"/>
            </p:cNvSpPr>
            <p:nvPr/>
          </p:nvSpPr>
          <p:spPr bwMode="auto">
            <a:xfrm>
              <a:off x="7897813" y="2041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65" name="Rectangle 239" descr="Small checker board"/>
            <p:cNvSpPr>
              <a:spLocks noChangeArrowheads="1"/>
            </p:cNvSpPr>
            <p:nvPr/>
          </p:nvSpPr>
          <p:spPr bwMode="auto">
            <a:xfrm>
              <a:off x="8202613" y="2041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66" name="Rectangle 240" descr="Wide downward diagonal"/>
            <p:cNvSpPr>
              <a:spLocks noChangeArrowheads="1"/>
            </p:cNvSpPr>
            <p:nvPr/>
          </p:nvSpPr>
          <p:spPr bwMode="auto">
            <a:xfrm>
              <a:off x="7288213" y="2346325"/>
              <a:ext cx="228600" cy="228600"/>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67" name="Rectangle 241"/>
            <p:cNvSpPr>
              <a:spLocks noChangeArrowheads="1"/>
            </p:cNvSpPr>
            <p:nvPr/>
          </p:nvSpPr>
          <p:spPr bwMode="auto">
            <a:xfrm>
              <a:off x="7593013" y="2346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68" name="Rectangle 242"/>
            <p:cNvSpPr>
              <a:spLocks noChangeArrowheads="1"/>
            </p:cNvSpPr>
            <p:nvPr/>
          </p:nvSpPr>
          <p:spPr bwMode="auto">
            <a:xfrm>
              <a:off x="7897813" y="2346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69" name="Rectangle 243" descr="Small grid"/>
            <p:cNvSpPr>
              <a:spLocks noChangeArrowheads="1"/>
            </p:cNvSpPr>
            <p:nvPr/>
          </p:nvSpPr>
          <p:spPr bwMode="auto">
            <a:xfrm>
              <a:off x="8202613" y="23463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70" name="Rectangle 244"/>
            <p:cNvSpPr>
              <a:spLocks noChangeArrowheads="1"/>
            </p:cNvSpPr>
            <p:nvPr/>
          </p:nvSpPr>
          <p:spPr bwMode="auto">
            <a:xfrm>
              <a:off x="7288213" y="2651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71" name="Rectangle 245"/>
            <p:cNvSpPr>
              <a:spLocks noChangeArrowheads="1"/>
            </p:cNvSpPr>
            <p:nvPr/>
          </p:nvSpPr>
          <p:spPr bwMode="auto">
            <a:xfrm>
              <a:off x="7593013" y="2651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72" name="Rectangle 246" descr="Wide downward diagonal"/>
            <p:cNvSpPr>
              <a:spLocks noChangeArrowheads="1"/>
            </p:cNvSpPr>
            <p:nvPr/>
          </p:nvSpPr>
          <p:spPr bwMode="auto">
            <a:xfrm>
              <a:off x="7897813" y="26511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73" name="Rectangle 247"/>
            <p:cNvSpPr>
              <a:spLocks noChangeArrowheads="1"/>
            </p:cNvSpPr>
            <p:nvPr/>
          </p:nvSpPr>
          <p:spPr bwMode="auto">
            <a:xfrm>
              <a:off x="8202613" y="26511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grpSp>
      <p:sp>
        <p:nvSpPr>
          <p:cNvPr id="274" name="Text Box 254"/>
          <p:cNvSpPr txBox="1">
            <a:spLocks noChangeArrowheads="1"/>
          </p:cNvSpPr>
          <p:nvPr/>
        </p:nvSpPr>
        <p:spPr bwMode="auto">
          <a:xfrm>
            <a:off x="7273382" y="1066800"/>
            <a:ext cx="1612641" cy="584776"/>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600" b="1" dirty="0">
                <a:solidFill>
                  <a:srgbClr val="000090"/>
                </a:solidFill>
                <a:cs typeface="Calibri"/>
              </a:rPr>
              <a:t>Simultaneous</a:t>
            </a:r>
          </a:p>
          <a:p>
            <a:pPr algn="ctr" eaLnBrk="0" hangingPunct="0"/>
            <a:r>
              <a:rPr lang="en-US" sz="1600" b="1" dirty="0">
                <a:solidFill>
                  <a:srgbClr val="000090"/>
                </a:solidFill>
                <a:cs typeface="Calibri"/>
              </a:rPr>
              <a:t>Multithreading</a:t>
            </a:r>
          </a:p>
        </p:txBody>
      </p:sp>
    </p:spTree>
    <p:extLst>
      <p:ext uri="{BB962C8B-B14F-4D97-AF65-F5344CB8AC3E}">
        <p14:creationId xmlns:p14="http://schemas.microsoft.com/office/powerpoint/2010/main" val="89044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P spid="207" grpId="0"/>
      <p:bldP spid="208" grpId="0"/>
      <p:bldP spid="209" grpId="0"/>
      <p:bldP spid="2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a:t>
            </a:r>
            <a:endParaRPr lang="en-US" dirty="0"/>
          </a:p>
        </p:txBody>
      </p:sp>
      <p:sp>
        <p:nvSpPr>
          <p:cNvPr id="3" name="Content Placeholder 2"/>
          <p:cNvSpPr>
            <a:spLocks noGrp="1"/>
          </p:cNvSpPr>
          <p:nvPr>
            <p:ph idx="1"/>
          </p:nvPr>
        </p:nvSpPr>
        <p:spPr/>
        <p:txBody>
          <a:bodyPr/>
          <a:lstStyle/>
          <a:p>
            <a:r>
              <a:rPr lang="en-US" dirty="0" smtClean="0"/>
              <a:t>Midterm I</a:t>
            </a:r>
          </a:p>
          <a:p>
            <a:pPr lvl="1"/>
            <a:r>
              <a:rPr lang="en-US" dirty="0" smtClean="0"/>
              <a:t>In class</a:t>
            </a:r>
          </a:p>
          <a:p>
            <a:pPr lvl="1"/>
            <a:r>
              <a:rPr lang="en-US" dirty="0" smtClean="0"/>
              <a:t>Closed book and closed notes</a:t>
            </a:r>
          </a:p>
          <a:p>
            <a:pPr lvl="1"/>
            <a:r>
              <a:rPr lang="en-US" dirty="0" smtClean="0"/>
              <a:t>Any information regarding ISAs or formats will be provided</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2</a:t>
            </a:fld>
            <a:endParaRPr lang="en-US" dirty="0"/>
          </a:p>
        </p:txBody>
      </p:sp>
    </p:spTree>
    <p:extLst>
      <p:ext uri="{BB962C8B-B14F-4D97-AF65-F5344CB8AC3E}">
        <p14:creationId xmlns:p14="http://schemas.microsoft.com/office/powerpoint/2010/main" val="1273478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151462"/>
            <a:ext cx="8305801" cy="913751"/>
          </a:xfrm>
        </p:spPr>
        <p:txBody>
          <a:bodyPr/>
          <a:lstStyle/>
          <a:p>
            <a:r>
              <a:rPr lang="en-US" dirty="0" smtClean="0"/>
              <a:t>O-o-O </a:t>
            </a:r>
            <a:r>
              <a:rPr lang="en-US" dirty="0"/>
              <a:t>Simultaneous Multithreading</a:t>
            </a:r>
            <a:br>
              <a:rPr lang="en-US" dirty="0"/>
            </a:br>
            <a:r>
              <a:rPr lang="en-US" sz="2000" dirty="0"/>
              <a:t>[</a:t>
            </a:r>
            <a:r>
              <a:rPr lang="en-US" sz="2000" dirty="0" err="1"/>
              <a:t>Tullsen</a:t>
            </a:r>
            <a:r>
              <a:rPr lang="en-US" sz="2000" dirty="0"/>
              <a:t>, Eggers, </a:t>
            </a:r>
            <a:r>
              <a:rPr lang="en-US" sz="2000" dirty="0" err="1"/>
              <a:t>Emer</a:t>
            </a:r>
            <a:r>
              <a:rPr lang="en-US" sz="2000" dirty="0"/>
              <a:t>, Levy, </a:t>
            </a:r>
            <a:r>
              <a:rPr lang="en-US" sz="2000" dirty="0" err="1"/>
              <a:t>Stamm</a:t>
            </a:r>
            <a:r>
              <a:rPr lang="en-US" sz="2000" dirty="0"/>
              <a:t>, Lo, DEC/UW, 1996</a:t>
            </a:r>
            <a:r>
              <a:rPr lang="en-US" sz="2000" dirty="0" smtClean="0"/>
              <a:t>]</a:t>
            </a:r>
            <a:endParaRPr lang="en-US" sz="2000" dirty="0"/>
          </a:p>
        </p:txBody>
      </p:sp>
      <p:sp>
        <p:nvSpPr>
          <p:cNvPr id="3" name="Content Placeholder 2"/>
          <p:cNvSpPr>
            <a:spLocks noGrp="1"/>
          </p:cNvSpPr>
          <p:nvPr>
            <p:ph idx="1"/>
          </p:nvPr>
        </p:nvSpPr>
        <p:spPr/>
        <p:txBody>
          <a:bodyPr>
            <a:normAutofit fontScale="85000" lnSpcReduction="20000"/>
          </a:bodyPr>
          <a:lstStyle/>
          <a:p>
            <a:r>
              <a:rPr lang="en-US" dirty="0"/>
              <a:t>Add multiple contexts and fetch </a:t>
            </a:r>
            <a:r>
              <a:rPr lang="en-US" dirty="0" smtClean="0"/>
              <a:t>engines</a:t>
            </a:r>
          </a:p>
          <a:p>
            <a:pPr lvl="1"/>
            <a:r>
              <a:rPr lang="en-US" dirty="0" smtClean="0"/>
              <a:t>allow </a:t>
            </a:r>
            <a:r>
              <a:rPr lang="en-US" dirty="0"/>
              <a:t>instructions fetched from different threads to issue </a:t>
            </a:r>
            <a:r>
              <a:rPr lang="en-US" dirty="0" smtClean="0"/>
              <a:t>simultaneously</a:t>
            </a:r>
          </a:p>
          <a:p>
            <a:pPr lvl="1"/>
            <a:endParaRPr lang="en-US" dirty="0"/>
          </a:p>
          <a:p>
            <a:r>
              <a:rPr lang="en-US" dirty="0"/>
              <a:t>Utilize wide out-of-order superscalar processor issue queue to find instructions to issue from multiple threads</a:t>
            </a:r>
          </a:p>
          <a:p>
            <a:endParaRPr lang="en-US" dirty="0"/>
          </a:p>
          <a:p>
            <a:r>
              <a:rPr lang="en-US" dirty="0"/>
              <a:t>OOO instruction window already has most of the circuitry required to schedule from multiple threads</a:t>
            </a:r>
          </a:p>
          <a:p>
            <a:endParaRPr lang="en-US" dirty="0"/>
          </a:p>
          <a:p>
            <a:r>
              <a:rPr lang="en-US" dirty="0"/>
              <a:t>Any single thread can utilize whole machine</a:t>
            </a:r>
          </a:p>
          <a:p>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20</a:t>
            </a:fld>
            <a:endParaRPr lang="en-US" dirty="0"/>
          </a:p>
        </p:txBody>
      </p:sp>
    </p:spTree>
    <p:extLst>
      <p:ext uri="{BB962C8B-B14F-4D97-AF65-F5344CB8AC3E}">
        <p14:creationId xmlns:p14="http://schemas.microsoft.com/office/powerpoint/2010/main" val="912728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Out-of-Order Pipeline</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21</a:t>
            </a:fld>
            <a:endParaRPr lang="en-US" dirty="0"/>
          </a:p>
        </p:txBody>
      </p:sp>
      <p:grpSp>
        <p:nvGrpSpPr>
          <p:cNvPr id="7" name="Group 3"/>
          <p:cNvGrpSpPr>
            <a:grpSpLocks/>
          </p:cNvGrpSpPr>
          <p:nvPr/>
        </p:nvGrpSpPr>
        <p:grpSpPr bwMode="auto">
          <a:xfrm>
            <a:off x="609600" y="2770188"/>
            <a:ext cx="7993063" cy="2430462"/>
            <a:chOff x="432" y="2016"/>
            <a:chExt cx="5664" cy="1440"/>
          </a:xfrm>
        </p:grpSpPr>
        <p:sp>
          <p:nvSpPr>
            <p:cNvPr id="8" name="Rectangle 4"/>
            <p:cNvSpPr>
              <a:spLocks noChangeArrowheads="1"/>
            </p:cNvSpPr>
            <p:nvPr/>
          </p:nvSpPr>
          <p:spPr bwMode="auto">
            <a:xfrm>
              <a:off x="432" y="2016"/>
              <a:ext cx="1344" cy="1440"/>
            </a:xfrm>
            <a:prstGeom prst="rect">
              <a:avLst/>
            </a:prstGeom>
            <a:solidFill>
              <a:srgbClr val="919191"/>
            </a:solidFill>
            <a:ln w="12700">
              <a:solidFill>
                <a:schemeClr val="tx1"/>
              </a:solidFill>
              <a:miter lim="800000"/>
              <a:headEnd/>
              <a:tailEnd/>
            </a:ln>
          </p:spPr>
          <p:txBody>
            <a:bodyPr wrap="none" anchor="ctr"/>
            <a:lstStyle/>
            <a:p>
              <a:endParaRPr lang="en-US" b="0"/>
            </a:p>
          </p:txBody>
        </p:sp>
        <p:sp>
          <p:nvSpPr>
            <p:cNvPr id="9" name="Rectangle 5"/>
            <p:cNvSpPr>
              <a:spLocks noChangeArrowheads="1"/>
            </p:cNvSpPr>
            <p:nvPr/>
          </p:nvSpPr>
          <p:spPr bwMode="auto">
            <a:xfrm>
              <a:off x="1872" y="2016"/>
              <a:ext cx="4224" cy="1440"/>
            </a:xfrm>
            <a:prstGeom prst="rect">
              <a:avLst/>
            </a:prstGeom>
            <a:noFill/>
            <a:ln w="12700">
              <a:solidFill>
                <a:schemeClr val="tx1"/>
              </a:solidFill>
              <a:miter lim="800000"/>
              <a:headEnd/>
              <a:tailEnd/>
            </a:ln>
          </p:spPr>
          <p:txBody>
            <a:bodyPr wrap="none" anchor="ctr"/>
            <a:lstStyle/>
            <a:p>
              <a:endParaRPr lang="en-US" b="0"/>
            </a:p>
          </p:txBody>
        </p:sp>
      </p:grpSp>
      <p:grpSp>
        <p:nvGrpSpPr>
          <p:cNvPr id="10" name="Group 6"/>
          <p:cNvGrpSpPr>
            <a:grpSpLocks/>
          </p:cNvGrpSpPr>
          <p:nvPr/>
        </p:nvGrpSpPr>
        <p:grpSpPr bwMode="auto">
          <a:xfrm>
            <a:off x="2776538" y="3810000"/>
            <a:ext cx="677862" cy="309563"/>
            <a:chOff x="2976" y="3360"/>
            <a:chExt cx="480" cy="184"/>
          </a:xfrm>
        </p:grpSpPr>
        <p:grpSp>
          <p:nvGrpSpPr>
            <p:cNvPr id="11" name="Group 7"/>
            <p:cNvGrpSpPr>
              <a:grpSpLocks/>
            </p:cNvGrpSpPr>
            <p:nvPr/>
          </p:nvGrpSpPr>
          <p:grpSpPr bwMode="auto">
            <a:xfrm>
              <a:off x="3360" y="3360"/>
              <a:ext cx="96" cy="184"/>
              <a:chOff x="2928" y="3312"/>
              <a:chExt cx="96" cy="184"/>
            </a:xfrm>
          </p:grpSpPr>
          <p:grpSp>
            <p:nvGrpSpPr>
              <p:cNvPr id="40" name="Group 8"/>
              <p:cNvGrpSpPr>
                <a:grpSpLocks/>
              </p:cNvGrpSpPr>
              <p:nvPr/>
            </p:nvGrpSpPr>
            <p:grpSpPr bwMode="auto">
              <a:xfrm>
                <a:off x="2928" y="3312"/>
                <a:ext cx="48" cy="184"/>
                <a:chOff x="2928" y="3312"/>
                <a:chExt cx="48" cy="184"/>
              </a:xfrm>
            </p:grpSpPr>
            <p:sp>
              <p:nvSpPr>
                <p:cNvPr id="44" name="Rectangle 9"/>
                <p:cNvSpPr>
                  <a:spLocks noChangeArrowheads="1"/>
                </p:cNvSpPr>
                <p:nvPr/>
              </p:nvSpPr>
              <p:spPr bwMode="auto">
                <a:xfrm>
                  <a:off x="2951" y="3312"/>
                  <a:ext cx="25" cy="184"/>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45" name="Rectangle 10"/>
                <p:cNvSpPr>
                  <a:spLocks noChangeArrowheads="1"/>
                </p:cNvSpPr>
                <p:nvPr/>
              </p:nvSpPr>
              <p:spPr bwMode="auto">
                <a:xfrm>
                  <a:off x="2928" y="3312"/>
                  <a:ext cx="25" cy="184"/>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nvGrpSpPr>
              <p:cNvPr id="41" name="Group 11"/>
              <p:cNvGrpSpPr>
                <a:grpSpLocks/>
              </p:cNvGrpSpPr>
              <p:nvPr/>
            </p:nvGrpSpPr>
            <p:grpSpPr bwMode="auto">
              <a:xfrm>
                <a:off x="2976" y="3312"/>
                <a:ext cx="48" cy="184"/>
                <a:chOff x="2928" y="3312"/>
                <a:chExt cx="48" cy="184"/>
              </a:xfrm>
            </p:grpSpPr>
            <p:sp>
              <p:nvSpPr>
                <p:cNvPr id="42" name="Rectangle 12"/>
                <p:cNvSpPr>
                  <a:spLocks noChangeArrowheads="1"/>
                </p:cNvSpPr>
                <p:nvPr/>
              </p:nvSpPr>
              <p:spPr bwMode="auto">
                <a:xfrm>
                  <a:off x="2951" y="3312"/>
                  <a:ext cx="25" cy="184"/>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43" name="Rectangle 13"/>
                <p:cNvSpPr>
                  <a:spLocks noChangeArrowheads="1"/>
                </p:cNvSpPr>
                <p:nvPr/>
              </p:nvSpPr>
              <p:spPr bwMode="auto">
                <a:xfrm>
                  <a:off x="2928" y="3312"/>
                  <a:ext cx="25" cy="184"/>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grpSp>
          <p:nvGrpSpPr>
            <p:cNvPr id="12" name="Group 14"/>
            <p:cNvGrpSpPr>
              <a:grpSpLocks/>
            </p:cNvGrpSpPr>
            <p:nvPr/>
          </p:nvGrpSpPr>
          <p:grpSpPr bwMode="auto">
            <a:xfrm>
              <a:off x="3264" y="3360"/>
              <a:ext cx="96" cy="184"/>
              <a:chOff x="2928" y="3312"/>
              <a:chExt cx="96" cy="184"/>
            </a:xfrm>
          </p:grpSpPr>
          <p:grpSp>
            <p:nvGrpSpPr>
              <p:cNvPr id="34" name="Group 15"/>
              <p:cNvGrpSpPr>
                <a:grpSpLocks/>
              </p:cNvGrpSpPr>
              <p:nvPr/>
            </p:nvGrpSpPr>
            <p:grpSpPr bwMode="auto">
              <a:xfrm>
                <a:off x="2928" y="3312"/>
                <a:ext cx="48" cy="184"/>
                <a:chOff x="2928" y="3312"/>
                <a:chExt cx="48" cy="184"/>
              </a:xfrm>
            </p:grpSpPr>
            <p:sp>
              <p:nvSpPr>
                <p:cNvPr id="38" name="Rectangle 16"/>
                <p:cNvSpPr>
                  <a:spLocks noChangeArrowheads="1"/>
                </p:cNvSpPr>
                <p:nvPr/>
              </p:nvSpPr>
              <p:spPr bwMode="auto">
                <a:xfrm>
                  <a:off x="2951" y="3312"/>
                  <a:ext cx="25" cy="184"/>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39" name="Rectangle 17"/>
                <p:cNvSpPr>
                  <a:spLocks noChangeArrowheads="1"/>
                </p:cNvSpPr>
                <p:nvPr/>
              </p:nvSpPr>
              <p:spPr bwMode="auto">
                <a:xfrm>
                  <a:off x="2928" y="3312"/>
                  <a:ext cx="25" cy="184"/>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nvGrpSpPr>
              <p:cNvPr id="35" name="Group 18"/>
              <p:cNvGrpSpPr>
                <a:grpSpLocks/>
              </p:cNvGrpSpPr>
              <p:nvPr/>
            </p:nvGrpSpPr>
            <p:grpSpPr bwMode="auto">
              <a:xfrm>
                <a:off x="2976" y="3312"/>
                <a:ext cx="48" cy="184"/>
                <a:chOff x="2928" y="3312"/>
                <a:chExt cx="48" cy="184"/>
              </a:xfrm>
            </p:grpSpPr>
            <p:sp>
              <p:nvSpPr>
                <p:cNvPr id="36" name="Rectangle 19"/>
                <p:cNvSpPr>
                  <a:spLocks noChangeArrowheads="1"/>
                </p:cNvSpPr>
                <p:nvPr/>
              </p:nvSpPr>
              <p:spPr bwMode="auto">
                <a:xfrm>
                  <a:off x="2951" y="3312"/>
                  <a:ext cx="25" cy="184"/>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37" name="Rectangle 20"/>
                <p:cNvSpPr>
                  <a:spLocks noChangeArrowheads="1"/>
                </p:cNvSpPr>
                <p:nvPr/>
              </p:nvSpPr>
              <p:spPr bwMode="auto">
                <a:xfrm>
                  <a:off x="2928" y="3312"/>
                  <a:ext cx="25" cy="184"/>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grpSp>
          <p:nvGrpSpPr>
            <p:cNvPr id="13" name="Group 21"/>
            <p:cNvGrpSpPr>
              <a:grpSpLocks/>
            </p:cNvGrpSpPr>
            <p:nvPr/>
          </p:nvGrpSpPr>
          <p:grpSpPr bwMode="auto">
            <a:xfrm>
              <a:off x="3168" y="3360"/>
              <a:ext cx="96" cy="184"/>
              <a:chOff x="2928" y="3312"/>
              <a:chExt cx="96" cy="184"/>
            </a:xfrm>
          </p:grpSpPr>
          <p:grpSp>
            <p:nvGrpSpPr>
              <p:cNvPr id="28" name="Group 22"/>
              <p:cNvGrpSpPr>
                <a:grpSpLocks/>
              </p:cNvGrpSpPr>
              <p:nvPr/>
            </p:nvGrpSpPr>
            <p:grpSpPr bwMode="auto">
              <a:xfrm>
                <a:off x="2928" y="3312"/>
                <a:ext cx="48" cy="184"/>
                <a:chOff x="2928" y="3312"/>
                <a:chExt cx="48" cy="184"/>
              </a:xfrm>
            </p:grpSpPr>
            <p:sp>
              <p:nvSpPr>
                <p:cNvPr id="32" name="Rectangle 23"/>
                <p:cNvSpPr>
                  <a:spLocks noChangeArrowheads="1"/>
                </p:cNvSpPr>
                <p:nvPr/>
              </p:nvSpPr>
              <p:spPr bwMode="auto">
                <a:xfrm>
                  <a:off x="2951" y="3312"/>
                  <a:ext cx="25" cy="184"/>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33" name="Rectangle 24"/>
                <p:cNvSpPr>
                  <a:spLocks noChangeArrowheads="1"/>
                </p:cNvSpPr>
                <p:nvPr/>
              </p:nvSpPr>
              <p:spPr bwMode="auto">
                <a:xfrm>
                  <a:off x="2928" y="3312"/>
                  <a:ext cx="25" cy="184"/>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nvGrpSpPr>
              <p:cNvPr id="29" name="Group 25"/>
              <p:cNvGrpSpPr>
                <a:grpSpLocks/>
              </p:cNvGrpSpPr>
              <p:nvPr/>
            </p:nvGrpSpPr>
            <p:grpSpPr bwMode="auto">
              <a:xfrm>
                <a:off x="2976" y="3312"/>
                <a:ext cx="48" cy="184"/>
                <a:chOff x="2928" y="3312"/>
                <a:chExt cx="48" cy="184"/>
              </a:xfrm>
            </p:grpSpPr>
            <p:sp>
              <p:nvSpPr>
                <p:cNvPr id="30" name="Rectangle 26"/>
                <p:cNvSpPr>
                  <a:spLocks noChangeArrowheads="1"/>
                </p:cNvSpPr>
                <p:nvPr/>
              </p:nvSpPr>
              <p:spPr bwMode="auto">
                <a:xfrm>
                  <a:off x="2951" y="3312"/>
                  <a:ext cx="25" cy="184"/>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31" name="Rectangle 27"/>
                <p:cNvSpPr>
                  <a:spLocks noChangeArrowheads="1"/>
                </p:cNvSpPr>
                <p:nvPr/>
              </p:nvSpPr>
              <p:spPr bwMode="auto">
                <a:xfrm>
                  <a:off x="2928" y="3312"/>
                  <a:ext cx="25" cy="184"/>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grpSp>
          <p:nvGrpSpPr>
            <p:cNvPr id="14" name="Group 28"/>
            <p:cNvGrpSpPr>
              <a:grpSpLocks/>
            </p:cNvGrpSpPr>
            <p:nvPr/>
          </p:nvGrpSpPr>
          <p:grpSpPr bwMode="auto">
            <a:xfrm>
              <a:off x="3072" y="3360"/>
              <a:ext cx="96" cy="184"/>
              <a:chOff x="2928" y="3312"/>
              <a:chExt cx="96" cy="184"/>
            </a:xfrm>
          </p:grpSpPr>
          <p:grpSp>
            <p:nvGrpSpPr>
              <p:cNvPr id="22" name="Group 29"/>
              <p:cNvGrpSpPr>
                <a:grpSpLocks/>
              </p:cNvGrpSpPr>
              <p:nvPr/>
            </p:nvGrpSpPr>
            <p:grpSpPr bwMode="auto">
              <a:xfrm>
                <a:off x="2928" y="3312"/>
                <a:ext cx="48" cy="184"/>
                <a:chOff x="2928" y="3312"/>
                <a:chExt cx="48" cy="184"/>
              </a:xfrm>
            </p:grpSpPr>
            <p:sp>
              <p:nvSpPr>
                <p:cNvPr id="26" name="Rectangle 30"/>
                <p:cNvSpPr>
                  <a:spLocks noChangeArrowheads="1"/>
                </p:cNvSpPr>
                <p:nvPr/>
              </p:nvSpPr>
              <p:spPr bwMode="auto">
                <a:xfrm>
                  <a:off x="2951" y="3312"/>
                  <a:ext cx="25" cy="184"/>
                </a:xfrm>
                <a:prstGeom prst="rect">
                  <a:avLst/>
                </a:prstGeom>
                <a:noFill/>
                <a:ln w="3175">
                  <a:solidFill>
                    <a:schemeClr val="tx1"/>
                  </a:solidFill>
                  <a:miter lim="800000"/>
                  <a:headEnd/>
                  <a:tailEnd/>
                </a:ln>
              </p:spPr>
              <p:txBody>
                <a:bodyPr wrap="none" anchor="ctr"/>
                <a:lstStyle/>
                <a:p>
                  <a:endParaRPr lang="en-US" b="0"/>
                </a:p>
              </p:txBody>
            </p:sp>
            <p:sp>
              <p:nvSpPr>
                <p:cNvPr id="27" name="Rectangle 31"/>
                <p:cNvSpPr>
                  <a:spLocks noChangeArrowheads="1"/>
                </p:cNvSpPr>
                <p:nvPr/>
              </p:nvSpPr>
              <p:spPr bwMode="auto">
                <a:xfrm>
                  <a:off x="2928" y="3312"/>
                  <a:ext cx="25" cy="184"/>
                </a:xfrm>
                <a:prstGeom prst="rect">
                  <a:avLst/>
                </a:prstGeom>
                <a:noFill/>
                <a:ln w="3175">
                  <a:solidFill>
                    <a:schemeClr val="tx1"/>
                  </a:solidFill>
                  <a:miter lim="800000"/>
                  <a:headEnd/>
                  <a:tailEnd/>
                </a:ln>
              </p:spPr>
              <p:txBody>
                <a:bodyPr wrap="none" anchor="ctr"/>
                <a:lstStyle/>
                <a:p>
                  <a:endParaRPr lang="en-US" b="0"/>
                </a:p>
              </p:txBody>
            </p:sp>
          </p:grpSp>
          <p:grpSp>
            <p:nvGrpSpPr>
              <p:cNvPr id="23" name="Group 32"/>
              <p:cNvGrpSpPr>
                <a:grpSpLocks/>
              </p:cNvGrpSpPr>
              <p:nvPr/>
            </p:nvGrpSpPr>
            <p:grpSpPr bwMode="auto">
              <a:xfrm>
                <a:off x="2976" y="3312"/>
                <a:ext cx="48" cy="184"/>
                <a:chOff x="2928" y="3312"/>
                <a:chExt cx="48" cy="184"/>
              </a:xfrm>
            </p:grpSpPr>
            <p:sp>
              <p:nvSpPr>
                <p:cNvPr id="24" name="Rectangle 33"/>
                <p:cNvSpPr>
                  <a:spLocks noChangeArrowheads="1"/>
                </p:cNvSpPr>
                <p:nvPr/>
              </p:nvSpPr>
              <p:spPr bwMode="auto">
                <a:xfrm>
                  <a:off x="2951" y="3312"/>
                  <a:ext cx="25" cy="184"/>
                </a:xfrm>
                <a:prstGeom prst="rect">
                  <a:avLst/>
                </a:prstGeom>
                <a:noFill/>
                <a:ln w="3175">
                  <a:solidFill>
                    <a:schemeClr val="tx1"/>
                  </a:solidFill>
                  <a:miter lim="800000"/>
                  <a:headEnd/>
                  <a:tailEnd/>
                </a:ln>
              </p:spPr>
              <p:txBody>
                <a:bodyPr wrap="none" anchor="ctr"/>
                <a:lstStyle/>
                <a:p>
                  <a:endParaRPr lang="en-US" b="0"/>
                </a:p>
              </p:txBody>
            </p:sp>
            <p:sp>
              <p:nvSpPr>
                <p:cNvPr id="25" name="Rectangle 34"/>
                <p:cNvSpPr>
                  <a:spLocks noChangeArrowheads="1"/>
                </p:cNvSpPr>
                <p:nvPr/>
              </p:nvSpPr>
              <p:spPr bwMode="auto">
                <a:xfrm>
                  <a:off x="2928" y="3312"/>
                  <a:ext cx="25" cy="184"/>
                </a:xfrm>
                <a:prstGeom prst="rect">
                  <a:avLst/>
                </a:prstGeom>
                <a:noFill/>
                <a:ln w="3175">
                  <a:solidFill>
                    <a:schemeClr val="tx1"/>
                  </a:solidFill>
                  <a:miter lim="800000"/>
                  <a:headEnd/>
                  <a:tailEnd/>
                </a:ln>
              </p:spPr>
              <p:txBody>
                <a:bodyPr wrap="none" anchor="ctr"/>
                <a:lstStyle/>
                <a:p>
                  <a:endParaRPr lang="en-US" b="0"/>
                </a:p>
              </p:txBody>
            </p:sp>
          </p:grpSp>
        </p:grpSp>
        <p:grpSp>
          <p:nvGrpSpPr>
            <p:cNvPr id="15" name="Group 35"/>
            <p:cNvGrpSpPr>
              <a:grpSpLocks/>
            </p:cNvGrpSpPr>
            <p:nvPr/>
          </p:nvGrpSpPr>
          <p:grpSpPr bwMode="auto">
            <a:xfrm>
              <a:off x="2976" y="3360"/>
              <a:ext cx="96" cy="184"/>
              <a:chOff x="2928" y="3312"/>
              <a:chExt cx="96" cy="184"/>
            </a:xfrm>
          </p:grpSpPr>
          <p:grpSp>
            <p:nvGrpSpPr>
              <p:cNvPr id="16" name="Group 36"/>
              <p:cNvGrpSpPr>
                <a:grpSpLocks/>
              </p:cNvGrpSpPr>
              <p:nvPr/>
            </p:nvGrpSpPr>
            <p:grpSpPr bwMode="auto">
              <a:xfrm>
                <a:off x="2928" y="3312"/>
                <a:ext cx="48" cy="184"/>
                <a:chOff x="2928" y="3312"/>
                <a:chExt cx="48" cy="184"/>
              </a:xfrm>
            </p:grpSpPr>
            <p:sp>
              <p:nvSpPr>
                <p:cNvPr id="20" name="Rectangle 37"/>
                <p:cNvSpPr>
                  <a:spLocks noChangeArrowheads="1"/>
                </p:cNvSpPr>
                <p:nvPr/>
              </p:nvSpPr>
              <p:spPr bwMode="auto">
                <a:xfrm>
                  <a:off x="2951" y="3312"/>
                  <a:ext cx="25" cy="184"/>
                </a:xfrm>
                <a:prstGeom prst="rect">
                  <a:avLst/>
                </a:prstGeom>
                <a:noFill/>
                <a:ln w="3175">
                  <a:solidFill>
                    <a:schemeClr val="tx1"/>
                  </a:solidFill>
                  <a:miter lim="800000"/>
                  <a:headEnd/>
                  <a:tailEnd/>
                </a:ln>
              </p:spPr>
              <p:txBody>
                <a:bodyPr wrap="none" anchor="ctr"/>
                <a:lstStyle/>
                <a:p>
                  <a:endParaRPr lang="en-US" b="0"/>
                </a:p>
              </p:txBody>
            </p:sp>
            <p:sp>
              <p:nvSpPr>
                <p:cNvPr id="21" name="Rectangle 38"/>
                <p:cNvSpPr>
                  <a:spLocks noChangeArrowheads="1"/>
                </p:cNvSpPr>
                <p:nvPr/>
              </p:nvSpPr>
              <p:spPr bwMode="auto">
                <a:xfrm>
                  <a:off x="2928" y="3312"/>
                  <a:ext cx="25" cy="184"/>
                </a:xfrm>
                <a:prstGeom prst="rect">
                  <a:avLst/>
                </a:prstGeom>
                <a:noFill/>
                <a:ln w="3175">
                  <a:solidFill>
                    <a:schemeClr val="tx1"/>
                  </a:solidFill>
                  <a:miter lim="800000"/>
                  <a:headEnd/>
                  <a:tailEnd/>
                </a:ln>
              </p:spPr>
              <p:txBody>
                <a:bodyPr wrap="none" anchor="ctr"/>
                <a:lstStyle/>
                <a:p>
                  <a:endParaRPr lang="en-US" b="0"/>
                </a:p>
              </p:txBody>
            </p:sp>
          </p:grpSp>
          <p:grpSp>
            <p:nvGrpSpPr>
              <p:cNvPr id="17" name="Group 39"/>
              <p:cNvGrpSpPr>
                <a:grpSpLocks/>
              </p:cNvGrpSpPr>
              <p:nvPr/>
            </p:nvGrpSpPr>
            <p:grpSpPr bwMode="auto">
              <a:xfrm>
                <a:off x="2976" y="3312"/>
                <a:ext cx="48" cy="184"/>
                <a:chOff x="2928" y="3312"/>
                <a:chExt cx="48" cy="184"/>
              </a:xfrm>
            </p:grpSpPr>
            <p:sp>
              <p:nvSpPr>
                <p:cNvPr id="18" name="Rectangle 40"/>
                <p:cNvSpPr>
                  <a:spLocks noChangeArrowheads="1"/>
                </p:cNvSpPr>
                <p:nvPr/>
              </p:nvSpPr>
              <p:spPr bwMode="auto">
                <a:xfrm>
                  <a:off x="2951" y="3312"/>
                  <a:ext cx="25" cy="184"/>
                </a:xfrm>
                <a:prstGeom prst="rect">
                  <a:avLst/>
                </a:prstGeom>
                <a:noFill/>
                <a:ln w="3175">
                  <a:solidFill>
                    <a:schemeClr val="tx1"/>
                  </a:solidFill>
                  <a:miter lim="800000"/>
                  <a:headEnd/>
                  <a:tailEnd/>
                </a:ln>
              </p:spPr>
              <p:txBody>
                <a:bodyPr wrap="none" anchor="ctr"/>
                <a:lstStyle/>
                <a:p>
                  <a:endParaRPr lang="en-US" b="0"/>
                </a:p>
              </p:txBody>
            </p:sp>
            <p:sp>
              <p:nvSpPr>
                <p:cNvPr id="19" name="Rectangle 41"/>
                <p:cNvSpPr>
                  <a:spLocks noChangeArrowheads="1"/>
                </p:cNvSpPr>
                <p:nvPr/>
              </p:nvSpPr>
              <p:spPr bwMode="auto">
                <a:xfrm>
                  <a:off x="2928" y="3312"/>
                  <a:ext cx="25" cy="184"/>
                </a:xfrm>
                <a:prstGeom prst="rect">
                  <a:avLst/>
                </a:prstGeom>
                <a:noFill/>
                <a:ln w="3175">
                  <a:solidFill>
                    <a:schemeClr val="tx1"/>
                  </a:solidFill>
                  <a:miter lim="800000"/>
                  <a:headEnd/>
                  <a:tailEnd/>
                </a:ln>
              </p:spPr>
              <p:txBody>
                <a:bodyPr wrap="none" anchor="ctr"/>
                <a:lstStyle/>
                <a:p>
                  <a:endParaRPr lang="en-US" b="0"/>
                </a:p>
              </p:txBody>
            </p:sp>
          </p:grpSp>
        </p:grpSp>
      </p:grpSp>
      <p:grpSp>
        <p:nvGrpSpPr>
          <p:cNvPr id="46" name="Group 42"/>
          <p:cNvGrpSpPr>
            <a:grpSpLocks/>
          </p:cNvGrpSpPr>
          <p:nvPr/>
        </p:nvGrpSpPr>
        <p:grpSpPr bwMode="auto">
          <a:xfrm>
            <a:off x="609600" y="1585119"/>
            <a:ext cx="7993063" cy="843359"/>
            <a:chOff x="480" y="1432"/>
            <a:chExt cx="5664" cy="500"/>
          </a:xfrm>
        </p:grpSpPr>
        <p:sp>
          <p:nvSpPr>
            <p:cNvPr id="47" name="Rectangle 43"/>
            <p:cNvSpPr>
              <a:spLocks noChangeArrowheads="1"/>
            </p:cNvSpPr>
            <p:nvPr/>
          </p:nvSpPr>
          <p:spPr bwMode="auto">
            <a:xfrm>
              <a:off x="480" y="1441"/>
              <a:ext cx="616" cy="199"/>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1600" b="0" dirty="0"/>
                <a:t>Fetch</a:t>
              </a:r>
            </a:p>
          </p:txBody>
        </p:sp>
        <p:sp>
          <p:nvSpPr>
            <p:cNvPr id="48" name="Rectangle 44"/>
            <p:cNvSpPr>
              <a:spLocks noChangeArrowheads="1"/>
            </p:cNvSpPr>
            <p:nvPr/>
          </p:nvSpPr>
          <p:spPr bwMode="auto">
            <a:xfrm>
              <a:off x="1007" y="1432"/>
              <a:ext cx="872" cy="345"/>
            </a:xfrm>
            <a:prstGeom prst="rect">
              <a:avLst/>
            </a:prstGeom>
            <a:noFill/>
            <a:ln w="12700">
              <a:noFill/>
              <a:miter lim="800000"/>
              <a:headEnd/>
              <a:tailEnd/>
            </a:ln>
          </p:spPr>
          <p:txBody>
            <a:bodyPr wrap="square" lIns="90488" tIns="44450" rIns="90488" bIns="44450">
              <a:spAutoFit/>
            </a:bodyPr>
            <a:lstStyle/>
            <a:p>
              <a:pPr algn="ctr" eaLnBrk="0" hangingPunct="0">
                <a:spcBef>
                  <a:spcPct val="50000"/>
                </a:spcBef>
              </a:pPr>
              <a:r>
                <a:rPr lang="en-US" sz="1600" b="0" dirty="0"/>
                <a:t>Decode/Map</a:t>
              </a:r>
            </a:p>
          </p:txBody>
        </p:sp>
        <p:sp>
          <p:nvSpPr>
            <p:cNvPr id="49" name="Rectangle 45"/>
            <p:cNvSpPr>
              <a:spLocks noChangeArrowheads="1"/>
            </p:cNvSpPr>
            <p:nvPr/>
          </p:nvSpPr>
          <p:spPr bwMode="auto">
            <a:xfrm>
              <a:off x="1920" y="1458"/>
              <a:ext cx="711" cy="199"/>
            </a:xfrm>
            <a:prstGeom prst="rect">
              <a:avLst/>
            </a:prstGeom>
            <a:noFill/>
            <a:ln w="12700">
              <a:noFill/>
              <a:miter lim="800000"/>
              <a:headEnd/>
              <a:tailEnd/>
            </a:ln>
          </p:spPr>
          <p:txBody>
            <a:bodyPr wrap="square" lIns="90488" tIns="44450" rIns="90488" bIns="44450">
              <a:spAutoFit/>
            </a:bodyPr>
            <a:lstStyle/>
            <a:p>
              <a:pPr algn="ctr" eaLnBrk="0" hangingPunct="0">
                <a:spcBef>
                  <a:spcPct val="50000"/>
                </a:spcBef>
              </a:pPr>
              <a:r>
                <a:rPr lang="en-US" sz="1600" b="0"/>
                <a:t>Queue</a:t>
              </a:r>
            </a:p>
          </p:txBody>
        </p:sp>
        <p:sp>
          <p:nvSpPr>
            <p:cNvPr id="50" name="Rectangle 46"/>
            <p:cNvSpPr>
              <a:spLocks noChangeArrowheads="1"/>
            </p:cNvSpPr>
            <p:nvPr/>
          </p:nvSpPr>
          <p:spPr bwMode="auto">
            <a:xfrm>
              <a:off x="2645" y="1441"/>
              <a:ext cx="616" cy="345"/>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1600" b="0" dirty="0" err="1"/>
                <a:t>Reg</a:t>
              </a:r>
              <a:r>
                <a:rPr lang="en-US" sz="1600" b="0" dirty="0"/>
                <a:t> Read</a:t>
              </a:r>
            </a:p>
          </p:txBody>
        </p:sp>
        <p:sp>
          <p:nvSpPr>
            <p:cNvPr id="51" name="Rectangle 47"/>
            <p:cNvSpPr>
              <a:spLocks noChangeArrowheads="1"/>
            </p:cNvSpPr>
            <p:nvPr/>
          </p:nvSpPr>
          <p:spPr bwMode="auto">
            <a:xfrm>
              <a:off x="3302" y="1441"/>
              <a:ext cx="720" cy="199"/>
            </a:xfrm>
            <a:prstGeom prst="rect">
              <a:avLst/>
            </a:prstGeom>
            <a:noFill/>
            <a:ln w="12700">
              <a:noFill/>
              <a:miter lim="800000"/>
              <a:headEnd/>
              <a:tailEnd/>
            </a:ln>
          </p:spPr>
          <p:txBody>
            <a:bodyPr wrap="square" lIns="90488" tIns="44450" rIns="90488" bIns="44450">
              <a:spAutoFit/>
            </a:bodyPr>
            <a:lstStyle/>
            <a:p>
              <a:pPr algn="ctr" eaLnBrk="0" hangingPunct="0">
                <a:spcBef>
                  <a:spcPct val="50000"/>
                </a:spcBef>
              </a:pPr>
              <a:r>
                <a:rPr lang="en-US" sz="1600" b="0" dirty="0"/>
                <a:t>Execute</a:t>
              </a:r>
            </a:p>
          </p:txBody>
        </p:sp>
        <p:sp>
          <p:nvSpPr>
            <p:cNvPr id="52" name="Rectangle 48"/>
            <p:cNvSpPr>
              <a:spLocks noChangeArrowheads="1"/>
            </p:cNvSpPr>
            <p:nvPr/>
          </p:nvSpPr>
          <p:spPr bwMode="auto">
            <a:xfrm>
              <a:off x="4036" y="1441"/>
              <a:ext cx="710" cy="491"/>
            </a:xfrm>
            <a:prstGeom prst="rect">
              <a:avLst/>
            </a:prstGeom>
            <a:noFill/>
            <a:ln w="12700">
              <a:noFill/>
              <a:miter lim="800000"/>
              <a:headEnd/>
              <a:tailEnd/>
            </a:ln>
          </p:spPr>
          <p:txBody>
            <a:bodyPr wrap="square" lIns="90488" tIns="44450" rIns="90488" bIns="44450">
              <a:spAutoFit/>
            </a:bodyPr>
            <a:lstStyle/>
            <a:p>
              <a:pPr algn="ctr" eaLnBrk="0" hangingPunct="0">
                <a:spcBef>
                  <a:spcPct val="50000"/>
                </a:spcBef>
              </a:pPr>
              <a:r>
                <a:rPr lang="en-US" sz="1600" b="0" dirty="0" err="1"/>
                <a:t>Dcache</a:t>
              </a:r>
              <a:r>
                <a:rPr lang="en-US" sz="1600" b="0" dirty="0"/>
                <a:t>/Store Buffer</a:t>
              </a:r>
            </a:p>
          </p:txBody>
        </p:sp>
        <p:sp>
          <p:nvSpPr>
            <p:cNvPr id="53" name="Rectangle 49"/>
            <p:cNvSpPr>
              <a:spLocks noChangeArrowheads="1"/>
            </p:cNvSpPr>
            <p:nvPr/>
          </p:nvSpPr>
          <p:spPr bwMode="auto">
            <a:xfrm>
              <a:off x="4836" y="1441"/>
              <a:ext cx="616" cy="345"/>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1600" b="0" dirty="0" err="1"/>
                <a:t>Reg</a:t>
              </a:r>
              <a:r>
                <a:rPr lang="en-US" sz="1600" b="0" dirty="0"/>
                <a:t> Write</a:t>
              </a:r>
            </a:p>
          </p:txBody>
        </p:sp>
        <p:sp>
          <p:nvSpPr>
            <p:cNvPr id="54" name="Rectangle 50"/>
            <p:cNvSpPr>
              <a:spLocks noChangeArrowheads="1"/>
            </p:cNvSpPr>
            <p:nvPr/>
          </p:nvSpPr>
          <p:spPr bwMode="auto">
            <a:xfrm>
              <a:off x="5532" y="1441"/>
              <a:ext cx="612" cy="199"/>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1600" b="0"/>
                <a:t>Retire</a:t>
              </a:r>
            </a:p>
          </p:txBody>
        </p:sp>
      </p:grpSp>
      <p:sp>
        <p:nvSpPr>
          <p:cNvPr id="55" name="Rectangle 51"/>
          <p:cNvSpPr>
            <a:spLocks noChangeArrowheads="1"/>
          </p:cNvSpPr>
          <p:nvPr/>
        </p:nvSpPr>
        <p:spPr bwMode="auto">
          <a:xfrm>
            <a:off x="842963" y="3087688"/>
            <a:ext cx="317500" cy="241300"/>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r>
              <a:rPr lang="en-US" sz="1600" b="0" dirty="0"/>
              <a:t>PC</a:t>
            </a:r>
            <a:endParaRPr lang="en-US" sz="1200" b="0" dirty="0"/>
          </a:p>
        </p:txBody>
      </p:sp>
      <p:grpSp>
        <p:nvGrpSpPr>
          <p:cNvPr id="56" name="Group 52"/>
          <p:cNvGrpSpPr>
            <a:grpSpLocks/>
          </p:cNvGrpSpPr>
          <p:nvPr/>
        </p:nvGrpSpPr>
        <p:grpSpPr bwMode="auto">
          <a:xfrm>
            <a:off x="618659" y="3322638"/>
            <a:ext cx="900747" cy="1635773"/>
            <a:chOff x="486" y="2496"/>
            <a:chExt cx="639" cy="969"/>
          </a:xfrm>
        </p:grpSpPr>
        <p:grpSp>
          <p:nvGrpSpPr>
            <p:cNvPr id="57" name="Group 53"/>
            <p:cNvGrpSpPr>
              <a:grpSpLocks/>
            </p:cNvGrpSpPr>
            <p:nvPr/>
          </p:nvGrpSpPr>
          <p:grpSpPr bwMode="auto">
            <a:xfrm>
              <a:off x="576" y="2736"/>
              <a:ext cx="392" cy="540"/>
              <a:chOff x="2437" y="3780"/>
              <a:chExt cx="392" cy="540"/>
            </a:xfrm>
          </p:grpSpPr>
          <p:grpSp>
            <p:nvGrpSpPr>
              <p:cNvPr id="60" name="Group 54"/>
              <p:cNvGrpSpPr>
                <a:grpSpLocks/>
              </p:cNvGrpSpPr>
              <p:nvPr/>
            </p:nvGrpSpPr>
            <p:grpSpPr bwMode="auto">
              <a:xfrm>
                <a:off x="2437" y="3840"/>
                <a:ext cx="392" cy="240"/>
                <a:chOff x="2437" y="3840"/>
                <a:chExt cx="392" cy="240"/>
              </a:xfrm>
            </p:grpSpPr>
            <p:grpSp>
              <p:nvGrpSpPr>
                <p:cNvPr id="99" name="Group 55"/>
                <p:cNvGrpSpPr>
                  <a:grpSpLocks/>
                </p:cNvGrpSpPr>
                <p:nvPr/>
              </p:nvGrpSpPr>
              <p:grpSpPr bwMode="auto">
                <a:xfrm>
                  <a:off x="2437" y="3960"/>
                  <a:ext cx="392" cy="60"/>
                  <a:chOff x="2437" y="3960"/>
                  <a:chExt cx="392" cy="60"/>
                </a:xfrm>
              </p:grpSpPr>
              <p:sp>
                <p:nvSpPr>
                  <p:cNvPr id="124" name="Rectangle 56"/>
                  <p:cNvSpPr>
                    <a:spLocks noChangeArrowheads="1"/>
                  </p:cNvSpPr>
                  <p:nvPr/>
                </p:nvSpPr>
                <p:spPr bwMode="auto">
                  <a:xfrm>
                    <a:off x="2437"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25" name="Rectangle 57"/>
                  <p:cNvSpPr>
                    <a:spLocks noChangeArrowheads="1"/>
                  </p:cNvSpPr>
                  <p:nvPr/>
                </p:nvSpPr>
                <p:spPr bwMode="auto">
                  <a:xfrm>
                    <a:off x="2493"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26" name="Rectangle 58"/>
                  <p:cNvSpPr>
                    <a:spLocks noChangeArrowheads="1"/>
                  </p:cNvSpPr>
                  <p:nvPr/>
                </p:nvSpPr>
                <p:spPr bwMode="auto">
                  <a:xfrm>
                    <a:off x="2549"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27" name="Rectangle 59"/>
                  <p:cNvSpPr>
                    <a:spLocks noChangeArrowheads="1"/>
                  </p:cNvSpPr>
                  <p:nvPr/>
                </p:nvSpPr>
                <p:spPr bwMode="auto">
                  <a:xfrm>
                    <a:off x="2605"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28" name="Rectangle 60"/>
                  <p:cNvSpPr>
                    <a:spLocks noChangeArrowheads="1"/>
                  </p:cNvSpPr>
                  <p:nvPr/>
                </p:nvSpPr>
                <p:spPr bwMode="auto">
                  <a:xfrm>
                    <a:off x="2661"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29" name="Rectangle 61"/>
                  <p:cNvSpPr>
                    <a:spLocks noChangeArrowheads="1"/>
                  </p:cNvSpPr>
                  <p:nvPr/>
                </p:nvSpPr>
                <p:spPr bwMode="auto">
                  <a:xfrm>
                    <a:off x="2773"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30" name="Rectangle 62"/>
                  <p:cNvSpPr>
                    <a:spLocks noChangeArrowheads="1"/>
                  </p:cNvSpPr>
                  <p:nvPr/>
                </p:nvSpPr>
                <p:spPr bwMode="auto">
                  <a:xfrm>
                    <a:off x="2717"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nvGrpSpPr>
                <p:cNvPr id="100" name="Group 63"/>
                <p:cNvGrpSpPr>
                  <a:grpSpLocks/>
                </p:cNvGrpSpPr>
                <p:nvPr/>
              </p:nvGrpSpPr>
              <p:grpSpPr bwMode="auto">
                <a:xfrm>
                  <a:off x="2437" y="4020"/>
                  <a:ext cx="392" cy="60"/>
                  <a:chOff x="2432" y="4056"/>
                  <a:chExt cx="392" cy="60"/>
                </a:xfrm>
              </p:grpSpPr>
              <p:sp>
                <p:nvSpPr>
                  <p:cNvPr id="117" name="Rectangle 64"/>
                  <p:cNvSpPr>
                    <a:spLocks noChangeArrowheads="1"/>
                  </p:cNvSpPr>
                  <p:nvPr/>
                </p:nvSpPr>
                <p:spPr bwMode="auto">
                  <a:xfrm>
                    <a:off x="2432"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18" name="Rectangle 65"/>
                  <p:cNvSpPr>
                    <a:spLocks noChangeArrowheads="1"/>
                  </p:cNvSpPr>
                  <p:nvPr/>
                </p:nvSpPr>
                <p:spPr bwMode="auto">
                  <a:xfrm>
                    <a:off x="2488"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19" name="Rectangle 66"/>
                  <p:cNvSpPr>
                    <a:spLocks noChangeArrowheads="1"/>
                  </p:cNvSpPr>
                  <p:nvPr/>
                </p:nvSpPr>
                <p:spPr bwMode="auto">
                  <a:xfrm>
                    <a:off x="2544"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20" name="Rectangle 67"/>
                  <p:cNvSpPr>
                    <a:spLocks noChangeArrowheads="1"/>
                  </p:cNvSpPr>
                  <p:nvPr/>
                </p:nvSpPr>
                <p:spPr bwMode="auto">
                  <a:xfrm>
                    <a:off x="2600"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21" name="Rectangle 68"/>
                  <p:cNvSpPr>
                    <a:spLocks noChangeArrowheads="1"/>
                  </p:cNvSpPr>
                  <p:nvPr/>
                </p:nvSpPr>
                <p:spPr bwMode="auto">
                  <a:xfrm>
                    <a:off x="2656"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22" name="Rectangle 69"/>
                  <p:cNvSpPr>
                    <a:spLocks noChangeArrowheads="1"/>
                  </p:cNvSpPr>
                  <p:nvPr/>
                </p:nvSpPr>
                <p:spPr bwMode="auto">
                  <a:xfrm>
                    <a:off x="2768"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23" name="Rectangle 70"/>
                  <p:cNvSpPr>
                    <a:spLocks noChangeArrowheads="1"/>
                  </p:cNvSpPr>
                  <p:nvPr/>
                </p:nvSpPr>
                <p:spPr bwMode="auto">
                  <a:xfrm>
                    <a:off x="2712"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nvGrpSpPr>
                <p:cNvPr id="101" name="Group 71"/>
                <p:cNvGrpSpPr>
                  <a:grpSpLocks/>
                </p:cNvGrpSpPr>
                <p:nvPr/>
              </p:nvGrpSpPr>
              <p:grpSpPr bwMode="auto">
                <a:xfrm>
                  <a:off x="2437" y="3900"/>
                  <a:ext cx="392" cy="60"/>
                  <a:chOff x="2421" y="3840"/>
                  <a:chExt cx="392" cy="60"/>
                </a:xfrm>
              </p:grpSpPr>
              <p:sp>
                <p:nvSpPr>
                  <p:cNvPr id="110" name="Rectangle 72"/>
                  <p:cNvSpPr>
                    <a:spLocks noChangeArrowheads="1"/>
                  </p:cNvSpPr>
                  <p:nvPr/>
                </p:nvSpPr>
                <p:spPr bwMode="auto">
                  <a:xfrm>
                    <a:off x="2421"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11" name="Rectangle 73"/>
                  <p:cNvSpPr>
                    <a:spLocks noChangeArrowheads="1"/>
                  </p:cNvSpPr>
                  <p:nvPr/>
                </p:nvSpPr>
                <p:spPr bwMode="auto">
                  <a:xfrm>
                    <a:off x="2477"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12" name="Rectangle 74"/>
                  <p:cNvSpPr>
                    <a:spLocks noChangeArrowheads="1"/>
                  </p:cNvSpPr>
                  <p:nvPr/>
                </p:nvSpPr>
                <p:spPr bwMode="auto">
                  <a:xfrm>
                    <a:off x="2533"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13" name="Rectangle 75"/>
                  <p:cNvSpPr>
                    <a:spLocks noChangeArrowheads="1"/>
                  </p:cNvSpPr>
                  <p:nvPr/>
                </p:nvSpPr>
                <p:spPr bwMode="auto">
                  <a:xfrm>
                    <a:off x="2589"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14" name="Rectangle 76"/>
                  <p:cNvSpPr>
                    <a:spLocks noChangeArrowheads="1"/>
                  </p:cNvSpPr>
                  <p:nvPr/>
                </p:nvSpPr>
                <p:spPr bwMode="auto">
                  <a:xfrm>
                    <a:off x="2645"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15" name="Rectangle 77"/>
                  <p:cNvSpPr>
                    <a:spLocks noChangeArrowheads="1"/>
                  </p:cNvSpPr>
                  <p:nvPr/>
                </p:nvSpPr>
                <p:spPr bwMode="auto">
                  <a:xfrm>
                    <a:off x="2757"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16" name="Rectangle 78"/>
                  <p:cNvSpPr>
                    <a:spLocks noChangeArrowheads="1"/>
                  </p:cNvSpPr>
                  <p:nvPr/>
                </p:nvSpPr>
                <p:spPr bwMode="auto">
                  <a:xfrm>
                    <a:off x="2701"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nvGrpSpPr>
                <p:cNvPr id="102" name="Group 79"/>
                <p:cNvGrpSpPr>
                  <a:grpSpLocks/>
                </p:cNvGrpSpPr>
                <p:nvPr/>
              </p:nvGrpSpPr>
              <p:grpSpPr bwMode="auto">
                <a:xfrm>
                  <a:off x="2437" y="3840"/>
                  <a:ext cx="392" cy="60"/>
                  <a:chOff x="2178" y="3744"/>
                  <a:chExt cx="392" cy="60"/>
                </a:xfrm>
              </p:grpSpPr>
              <p:sp>
                <p:nvSpPr>
                  <p:cNvPr id="103" name="Rectangle 80"/>
                  <p:cNvSpPr>
                    <a:spLocks noChangeArrowheads="1"/>
                  </p:cNvSpPr>
                  <p:nvPr/>
                </p:nvSpPr>
                <p:spPr bwMode="auto">
                  <a:xfrm>
                    <a:off x="2178"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04" name="Rectangle 81"/>
                  <p:cNvSpPr>
                    <a:spLocks noChangeArrowheads="1"/>
                  </p:cNvSpPr>
                  <p:nvPr/>
                </p:nvSpPr>
                <p:spPr bwMode="auto">
                  <a:xfrm>
                    <a:off x="2234"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05" name="Rectangle 82"/>
                  <p:cNvSpPr>
                    <a:spLocks noChangeArrowheads="1"/>
                  </p:cNvSpPr>
                  <p:nvPr/>
                </p:nvSpPr>
                <p:spPr bwMode="auto">
                  <a:xfrm>
                    <a:off x="2290"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06" name="Rectangle 83"/>
                  <p:cNvSpPr>
                    <a:spLocks noChangeArrowheads="1"/>
                  </p:cNvSpPr>
                  <p:nvPr/>
                </p:nvSpPr>
                <p:spPr bwMode="auto">
                  <a:xfrm>
                    <a:off x="2346"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07" name="Rectangle 84"/>
                  <p:cNvSpPr>
                    <a:spLocks noChangeArrowheads="1"/>
                  </p:cNvSpPr>
                  <p:nvPr/>
                </p:nvSpPr>
                <p:spPr bwMode="auto">
                  <a:xfrm>
                    <a:off x="2402"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08" name="Rectangle 85"/>
                  <p:cNvSpPr>
                    <a:spLocks noChangeArrowheads="1"/>
                  </p:cNvSpPr>
                  <p:nvPr/>
                </p:nvSpPr>
                <p:spPr bwMode="auto">
                  <a:xfrm>
                    <a:off x="2514"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09" name="Rectangle 86"/>
                  <p:cNvSpPr>
                    <a:spLocks noChangeArrowheads="1"/>
                  </p:cNvSpPr>
                  <p:nvPr/>
                </p:nvSpPr>
                <p:spPr bwMode="auto">
                  <a:xfrm>
                    <a:off x="2458"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grpSp>
            <p:nvGrpSpPr>
              <p:cNvPr id="61" name="Group 87"/>
              <p:cNvGrpSpPr>
                <a:grpSpLocks/>
              </p:cNvGrpSpPr>
              <p:nvPr/>
            </p:nvGrpSpPr>
            <p:grpSpPr bwMode="auto">
              <a:xfrm>
                <a:off x="2437" y="4080"/>
                <a:ext cx="392" cy="240"/>
                <a:chOff x="2906" y="3840"/>
                <a:chExt cx="392" cy="240"/>
              </a:xfrm>
            </p:grpSpPr>
            <p:sp>
              <p:nvSpPr>
                <p:cNvPr id="70" name="Rectangle 88"/>
                <p:cNvSpPr>
                  <a:spLocks noChangeArrowheads="1"/>
                </p:cNvSpPr>
                <p:nvPr/>
              </p:nvSpPr>
              <p:spPr bwMode="auto">
                <a:xfrm flipH="1">
                  <a:off x="3074"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71" name="Rectangle 89"/>
                <p:cNvSpPr>
                  <a:spLocks noChangeArrowheads="1"/>
                </p:cNvSpPr>
                <p:nvPr/>
              </p:nvSpPr>
              <p:spPr bwMode="auto">
                <a:xfrm>
                  <a:off x="3130"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72" name="Rectangle 90"/>
                <p:cNvSpPr>
                  <a:spLocks noChangeArrowheads="1"/>
                </p:cNvSpPr>
                <p:nvPr/>
              </p:nvSpPr>
              <p:spPr bwMode="auto">
                <a:xfrm>
                  <a:off x="3186"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73" name="Rectangle 91"/>
                <p:cNvSpPr>
                  <a:spLocks noChangeArrowheads="1"/>
                </p:cNvSpPr>
                <p:nvPr/>
              </p:nvSpPr>
              <p:spPr bwMode="auto">
                <a:xfrm>
                  <a:off x="3242"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74" name="Rectangle 92"/>
                <p:cNvSpPr>
                  <a:spLocks noChangeArrowheads="1"/>
                </p:cNvSpPr>
                <p:nvPr/>
              </p:nvSpPr>
              <p:spPr bwMode="auto">
                <a:xfrm>
                  <a:off x="3130"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75" name="Rectangle 93"/>
                <p:cNvSpPr>
                  <a:spLocks noChangeArrowheads="1"/>
                </p:cNvSpPr>
                <p:nvPr/>
              </p:nvSpPr>
              <p:spPr bwMode="auto">
                <a:xfrm>
                  <a:off x="3186"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76" name="Rectangle 94"/>
                <p:cNvSpPr>
                  <a:spLocks noChangeArrowheads="1"/>
                </p:cNvSpPr>
                <p:nvPr/>
              </p:nvSpPr>
              <p:spPr bwMode="auto">
                <a:xfrm>
                  <a:off x="3242"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77" name="Rectangle 95"/>
                <p:cNvSpPr>
                  <a:spLocks noChangeArrowheads="1"/>
                </p:cNvSpPr>
                <p:nvPr/>
              </p:nvSpPr>
              <p:spPr bwMode="auto">
                <a:xfrm flipH="1">
                  <a:off x="3074"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78" name="Rectangle 96"/>
                <p:cNvSpPr>
                  <a:spLocks noChangeArrowheads="1"/>
                </p:cNvSpPr>
                <p:nvPr/>
              </p:nvSpPr>
              <p:spPr bwMode="auto">
                <a:xfrm flipH="1">
                  <a:off x="3242"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79" name="Rectangle 97"/>
                <p:cNvSpPr>
                  <a:spLocks noChangeArrowheads="1"/>
                </p:cNvSpPr>
                <p:nvPr/>
              </p:nvSpPr>
              <p:spPr bwMode="auto">
                <a:xfrm flipH="1">
                  <a:off x="3186"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80" name="Rectangle 98"/>
                <p:cNvSpPr>
                  <a:spLocks noChangeArrowheads="1"/>
                </p:cNvSpPr>
                <p:nvPr/>
              </p:nvSpPr>
              <p:spPr bwMode="auto">
                <a:xfrm flipH="1">
                  <a:off x="3130"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81" name="Rectangle 99"/>
                <p:cNvSpPr>
                  <a:spLocks noChangeArrowheads="1"/>
                </p:cNvSpPr>
                <p:nvPr/>
              </p:nvSpPr>
              <p:spPr bwMode="auto">
                <a:xfrm flipH="1">
                  <a:off x="3074"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82" name="Rectangle 100"/>
                <p:cNvSpPr>
                  <a:spLocks noChangeArrowheads="1"/>
                </p:cNvSpPr>
                <p:nvPr/>
              </p:nvSpPr>
              <p:spPr bwMode="auto">
                <a:xfrm flipH="1" flipV="1">
                  <a:off x="3018"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83" name="Rectangle 101"/>
                <p:cNvSpPr>
                  <a:spLocks noChangeArrowheads="1"/>
                </p:cNvSpPr>
                <p:nvPr/>
              </p:nvSpPr>
              <p:spPr bwMode="auto">
                <a:xfrm flipH="1" flipV="1">
                  <a:off x="2906"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84" name="Rectangle 102"/>
                <p:cNvSpPr>
                  <a:spLocks noChangeArrowheads="1"/>
                </p:cNvSpPr>
                <p:nvPr/>
              </p:nvSpPr>
              <p:spPr bwMode="auto">
                <a:xfrm flipH="1" flipV="1">
                  <a:off x="2962"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nvGrpSpPr>
                <p:cNvPr id="85" name="Group 103"/>
                <p:cNvGrpSpPr>
                  <a:grpSpLocks/>
                </p:cNvGrpSpPr>
                <p:nvPr/>
              </p:nvGrpSpPr>
              <p:grpSpPr bwMode="auto">
                <a:xfrm>
                  <a:off x="2906" y="3840"/>
                  <a:ext cx="392" cy="60"/>
                  <a:chOff x="2906" y="3840"/>
                  <a:chExt cx="392" cy="60"/>
                </a:xfrm>
              </p:grpSpPr>
              <p:sp>
                <p:nvSpPr>
                  <p:cNvPr id="92" name="Rectangle 104"/>
                  <p:cNvSpPr>
                    <a:spLocks noChangeArrowheads="1"/>
                  </p:cNvSpPr>
                  <p:nvPr/>
                </p:nvSpPr>
                <p:spPr bwMode="auto">
                  <a:xfrm flipH="1">
                    <a:off x="3242"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93" name="Rectangle 105"/>
                  <p:cNvSpPr>
                    <a:spLocks noChangeArrowheads="1"/>
                  </p:cNvSpPr>
                  <p:nvPr/>
                </p:nvSpPr>
                <p:spPr bwMode="auto">
                  <a:xfrm flipH="1">
                    <a:off x="3186"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94" name="Rectangle 106"/>
                  <p:cNvSpPr>
                    <a:spLocks noChangeArrowheads="1"/>
                  </p:cNvSpPr>
                  <p:nvPr/>
                </p:nvSpPr>
                <p:spPr bwMode="auto">
                  <a:xfrm flipH="1">
                    <a:off x="3130"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95" name="Rectangle 107"/>
                  <p:cNvSpPr>
                    <a:spLocks noChangeArrowheads="1"/>
                  </p:cNvSpPr>
                  <p:nvPr/>
                </p:nvSpPr>
                <p:spPr bwMode="auto">
                  <a:xfrm flipH="1">
                    <a:off x="3074"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96" name="Rectangle 108"/>
                  <p:cNvSpPr>
                    <a:spLocks noChangeArrowheads="1"/>
                  </p:cNvSpPr>
                  <p:nvPr/>
                </p:nvSpPr>
                <p:spPr bwMode="auto">
                  <a:xfrm flipH="1" flipV="1">
                    <a:off x="3018"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97" name="Rectangle 109"/>
                  <p:cNvSpPr>
                    <a:spLocks noChangeArrowheads="1"/>
                  </p:cNvSpPr>
                  <p:nvPr/>
                </p:nvSpPr>
                <p:spPr bwMode="auto">
                  <a:xfrm flipH="1" flipV="1">
                    <a:off x="2906"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98" name="Rectangle 110"/>
                  <p:cNvSpPr>
                    <a:spLocks noChangeArrowheads="1"/>
                  </p:cNvSpPr>
                  <p:nvPr/>
                </p:nvSpPr>
                <p:spPr bwMode="auto">
                  <a:xfrm flipH="1" flipV="1">
                    <a:off x="2962"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sp>
              <p:nvSpPr>
                <p:cNvPr id="86" name="Rectangle 111"/>
                <p:cNvSpPr>
                  <a:spLocks noChangeArrowheads="1"/>
                </p:cNvSpPr>
                <p:nvPr/>
              </p:nvSpPr>
              <p:spPr bwMode="auto">
                <a:xfrm flipH="1" flipV="1">
                  <a:off x="3018"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87" name="Rectangle 112"/>
                <p:cNvSpPr>
                  <a:spLocks noChangeArrowheads="1"/>
                </p:cNvSpPr>
                <p:nvPr/>
              </p:nvSpPr>
              <p:spPr bwMode="auto">
                <a:xfrm flipH="1" flipV="1">
                  <a:off x="2906"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88" name="Rectangle 113"/>
                <p:cNvSpPr>
                  <a:spLocks noChangeArrowheads="1"/>
                </p:cNvSpPr>
                <p:nvPr/>
              </p:nvSpPr>
              <p:spPr bwMode="auto">
                <a:xfrm flipH="1" flipV="1">
                  <a:off x="2962"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89" name="Rectangle 114"/>
                <p:cNvSpPr>
                  <a:spLocks noChangeArrowheads="1"/>
                </p:cNvSpPr>
                <p:nvPr/>
              </p:nvSpPr>
              <p:spPr bwMode="auto">
                <a:xfrm flipH="1" flipV="1">
                  <a:off x="3018"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90" name="Rectangle 115"/>
                <p:cNvSpPr>
                  <a:spLocks noChangeArrowheads="1"/>
                </p:cNvSpPr>
                <p:nvPr/>
              </p:nvSpPr>
              <p:spPr bwMode="auto">
                <a:xfrm flipH="1" flipV="1">
                  <a:off x="2906"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91" name="Rectangle 116"/>
                <p:cNvSpPr>
                  <a:spLocks noChangeArrowheads="1"/>
                </p:cNvSpPr>
                <p:nvPr/>
              </p:nvSpPr>
              <p:spPr bwMode="auto">
                <a:xfrm flipH="1" flipV="1">
                  <a:off x="2962"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nvGrpSpPr>
              <p:cNvPr id="62" name="Group 117"/>
              <p:cNvGrpSpPr>
                <a:grpSpLocks/>
              </p:cNvGrpSpPr>
              <p:nvPr/>
            </p:nvGrpSpPr>
            <p:grpSpPr bwMode="auto">
              <a:xfrm>
                <a:off x="2437" y="3780"/>
                <a:ext cx="392" cy="60"/>
                <a:chOff x="2906" y="3840"/>
                <a:chExt cx="392" cy="60"/>
              </a:xfrm>
            </p:grpSpPr>
            <p:sp>
              <p:nvSpPr>
                <p:cNvPr id="63" name="Rectangle 118"/>
                <p:cNvSpPr>
                  <a:spLocks noChangeArrowheads="1"/>
                </p:cNvSpPr>
                <p:nvPr/>
              </p:nvSpPr>
              <p:spPr bwMode="auto">
                <a:xfrm flipH="1">
                  <a:off x="3242"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64" name="Rectangle 119"/>
                <p:cNvSpPr>
                  <a:spLocks noChangeArrowheads="1"/>
                </p:cNvSpPr>
                <p:nvPr/>
              </p:nvSpPr>
              <p:spPr bwMode="auto">
                <a:xfrm flipH="1">
                  <a:off x="3186"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65" name="Rectangle 120"/>
                <p:cNvSpPr>
                  <a:spLocks noChangeArrowheads="1"/>
                </p:cNvSpPr>
                <p:nvPr/>
              </p:nvSpPr>
              <p:spPr bwMode="auto">
                <a:xfrm flipH="1">
                  <a:off x="3130"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66" name="Rectangle 121"/>
                <p:cNvSpPr>
                  <a:spLocks noChangeArrowheads="1"/>
                </p:cNvSpPr>
                <p:nvPr/>
              </p:nvSpPr>
              <p:spPr bwMode="auto">
                <a:xfrm flipH="1">
                  <a:off x="3074"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67" name="Rectangle 122"/>
                <p:cNvSpPr>
                  <a:spLocks noChangeArrowheads="1"/>
                </p:cNvSpPr>
                <p:nvPr/>
              </p:nvSpPr>
              <p:spPr bwMode="auto">
                <a:xfrm flipH="1" flipV="1">
                  <a:off x="3018"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68" name="Rectangle 123"/>
                <p:cNvSpPr>
                  <a:spLocks noChangeArrowheads="1"/>
                </p:cNvSpPr>
                <p:nvPr/>
              </p:nvSpPr>
              <p:spPr bwMode="auto">
                <a:xfrm flipH="1" flipV="1">
                  <a:off x="2906"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69" name="Rectangle 124"/>
                <p:cNvSpPr>
                  <a:spLocks noChangeArrowheads="1"/>
                </p:cNvSpPr>
                <p:nvPr/>
              </p:nvSpPr>
              <p:spPr bwMode="auto">
                <a:xfrm flipH="1" flipV="1">
                  <a:off x="2962"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sp>
          <p:nvSpPr>
            <p:cNvPr id="58" name="Text Box 125"/>
            <p:cNvSpPr txBox="1">
              <a:spLocks noChangeArrowheads="1"/>
            </p:cNvSpPr>
            <p:nvPr/>
          </p:nvSpPr>
          <p:spPr bwMode="auto">
            <a:xfrm>
              <a:off x="486" y="3264"/>
              <a:ext cx="639" cy="201"/>
            </a:xfrm>
            <a:prstGeom prst="rect">
              <a:avLst/>
            </a:prstGeom>
            <a:noFill/>
            <a:ln w="12700">
              <a:noFill/>
              <a:miter lim="800000"/>
              <a:headEnd/>
              <a:tailEnd/>
            </a:ln>
          </p:spPr>
          <p:txBody>
            <a:bodyPr wrap="square">
              <a:spAutoFit/>
            </a:bodyPr>
            <a:lstStyle/>
            <a:p>
              <a:pPr algn="ctr" eaLnBrk="0" hangingPunct="0"/>
              <a:r>
                <a:rPr lang="en-US" sz="1600" b="0" dirty="0" err="1"/>
                <a:t>Icache</a:t>
              </a:r>
              <a:endParaRPr lang="en-US" sz="1600" b="0" dirty="0"/>
            </a:p>
          </p:txBody>
        </p:sp>
        <p:sp>
          <p:nvSpPr>
            <p:cNvPr id="59" name="Line 126"/>
            <p:cNvSpPr>
              <a:spLocks noChangeShapeType="1"/>
            </p:cNvSpPr>
            <p:nvPr/>
          </p:nvSpPr>
          <p:spPr bwMode="auto">
            <a:xfrm>
              <a:off x="768" y="2496"/>
              <a:ext cx="0" cy="240"/>
            </a:xfrm>
            <a:prstGeom prst="line">
              <a:avLst/>
            </a:prstGeom>
            <a:noFill/>
            <a:ln w="12700">
              <a:solidFill>
                <a:schemeClr val="tx1"/>
              </a:solidFill>
              <a:round/>
              <a:headEnd/>
              <a:tailEnd/>
            </a:ln>
          </p:spPr>
          <p:txBody>
            <a:bodyPr wrap="none" anchor="ctr"/>
            <a:lstStyle/>
            <a:p>
              <a:endParaRPr lang="en-US" b="0"/>
            </a:p>
          </p:txBody>
        </p:sp>
      </p:grpSp>
      <p:grpSp>
        <p:nvGrpSpPr>
          <p:cNvPr id="131" name="Group 127"/>
          <p:cNvGrpSpPr>
            <a:grpSpLocks/>
          </p:cNvGrpSpPr>
          <p:nvPr/>
        </p:nvGrpSpPr>
        <p:grpSpPr bwMode="auto">
          <a:xfrm>
            <a:off x="541338" y="2513013"/>
            <a:ext cx="8128000" cy="2916237"/>
            <a:chOff x="432" y="2016"/>
            <a:chExt cx="5760" cy="1728"/>
          </a:xfrm>
        </p:grpSpPr>
        <p:sp>
          <p:nvSpPr>
            <p:cNvPr id="132" name="Line 128"/>
            <p:cNvSpPr>
              <a:spLocks noChangeShapeType="1"/>
            </p:cNvSpPr>
            <p:nvPr/>
          </p:nvSpPr>
          <p:spPr bwMode="auto">
            <a:xfrm>
              <a:off x="432" y="2016"/>
              <a:ext cx="0" cy="1728"/>
            </a:xfrm>
            <a:prstGeom prst="line">
              <a:avLst/>
            </a:prstGeom>
            <a:noFill/>
            <a:ln w="19050">
              <a:solidFill>
                <a:schemeClr val="tx1"/>
              </a:solidFill>
              <a:prstDash val="sysDot"/>
              <a:round/>
              <a:headEnd/>
              <a:tailEnd/>
            </a:ln>
          </p:spPr>
          <p:txBody>
            <a:bodyPr wrap="none" anchor="ctr"/>
            <a:lstStyle/>
            <a:p>
              <a:endParaRPr lang="en-US"/>
            </a:p>
          </p:txBody>
        </p:sp>
        <p:sp>
          <p:nvSpPr>
            <p:cNvPr id="133" name="Line 129"/>
            <p:cNvSpPr>
              <a:spLocks noChangeShapeType="1"/>
            </p:cNvSpPr>
            <p:nvPr/>
          </p:nvSpPr>
          <p:spPr bwMode="auto">
            <a:xfrm>
              <a:off x="1152" y="2016"/>
              <a:ext cx="0" cy="1728"/>
            </a:xfrm>
            <a:prstGeom prst="line">
              <a:avLst/>
            </a:prstGeom>
            <a:noFill/>
            <a:ln w="19050">
              <a:solidFill>
                <a:schemeClr val="tx1"/>
              </a:solidFill>
              <a:prstDash val="sysDot"/>
              <a:round/>
              <a:headEnd/>
              <a:tailEnd/>
            </a:ln>
          </p:spPr>
          <p:txBody>
            <a:bodyPr wrap="none" anchor="ctr"/>
            <a:lstStyle/>
            <a:p>
              <a:endParaRPr lang="en-US"/>
            </a:p>
          </p:txBody>
        </p:sp>
        <p:sp>
          <p:nvSpPr>
            <p:cNvPr id="134" name="Line 130"/>
            <p:cNvSpPr>
              <a:spLocks noChangeShapeType="1"/>
            </p:cNvSpPr>
            <p:nvPr/>
          </p:nvSpPr>
          <p:spPr bwMode="auto">
            <a:xfrm>
              <a:off x="1872" y="2016"/>
              <a:ext cx="0" cy="1728"/>
            </a:xfrm>
            <a:prstGeom prst="line">
              <a:avLst/>
            </a:prstGeom>
            <a:noFill/>
            <a:ln w="19050">
              <a:solidFill>
                <a:schemeClr val="tx1"/>
              </a:solidFill>
              <a:prstDash val="sysDot"/>
              <a:round/>
              <a:headEnd/>
              <a:tailEnd/>
            </a:ln>
          </p:spPr>
          <p:txBody>
            <a:bodyPr wrap="none" anchor="ctr"/>
            <a:lstStyle/>
            <a:p>
              <a:endParaRPr lang="en-US"/>
            </a:p>
          </p:txBody>
        </p:sp>
        <p:sp>
          <p:nvSpPr>
            <p:cNvPr id="135" name="Line 131"/>
            <p:cNvSpPr>
              <a:spLocks noChangeShapeType="1"/>
            </p:cNvSpPr>
            <p:nvPr/>
          </p:nvSpPr>
          <p:spPr bwMode="auto">
            <a:xfrm>
              <a:off x="2592" y="2016"/>
              <a:ext cx="0" cy="1728"/>
            </a:xfrm>
            <a:prstGeom prst="line">
              <a:avLst/>
            </a:prstGeom>
            <a:noFill/>
            <a:ln w="19050">
              <a:solidFill>
                <a:schemeClr val="tx1"/>
              </a:solidFill>
              <a:prstDash val="sysDot"/>
              <a:round/>
              <a:headEnd/>
              <a:tailEnd/>
            </a:ln>
          </p:spPr>
          <p:txBody>
            <a:bodyPr wrap="none" anchor="ctr"/>
            <a:lstStyle/>
            <a:p>
              <a:endParaRPr lang="en-US"/>
            </a:p>
          </p:txBody>
        </p:sp>
        <p:sp>
          <p:nvSpPr>
            <p:cNvPr id="136" name="Line 132"/>
            <p:cNvSpPr>
              <a:spLocks noChangeShapeType="1"/>
            </p:cNvSpPr>
            <p:nvPr/>
          </p:nvSpPr>
          <p:spPr bwMode="auto">
            <a:xfrm>
              <a:off x="3312" y="2016"/>
              <a:ext cx="0" cy="1728"/>
            </a:xfrm>
            <a:prstGeom prst="line">
              <a:avLst/>
            </a:prstGeom>
            <a:noFill/>
            <a:ln w="19050">
              <a:solidFill>
                <a:schemeClr val="tx1"/>
              </a:solidFill>
              <a:prstDash val="sysDot"/>
              <a:round/>
              <a:headEnd/>
              <a:tailEnd/>
            </a:ln>
          </p:spPr>
          <p:txBody>
            <a:bodyPr wrap="none" anchor="ctr"/>
            <a:lstStyle/>
            <a:p>
              <a:endParaRPr lang="en-US"/>
            </a:p>
          </p:txBody>
        </p:sp>
        <p:sp>
          <p:nvSpPr>
            <p:cNvPr id="137" name="Line 133"/>
            <p:cNvSpPr>
              <a:spLocks noChangeShapeType="1"/>
            </p:cNvSpPr>
            <p:nvPr/>
          </p:nvSpPr>
          <p:spPr bwMode="auto">
            <a:xfrm>
              <a:off x="4032" y="2016"/>
              <a:ext cx="0" cy="1728"/>
            </a:xfrm>
            <a:prstGeom prst="line">
              <a:avLst/>
            </a:prstGeom>
            <a:noFill/>
            <a:ln w="19050">
              <a:solidFill>
                <a:schemeClr val="tx1"/>
              </a:solidFill>
              <a:prstDash val="sysDot"/>
              <a:round/>
              <a:headEnd/>
              <a:tailEnd/>
            </a:ln>
          </p:spPr>
          <p:txBody>
            <a:bodyPr wrap="none" anchor="ctr"/>
            <a:lstStyle/>
            <a:p>
              <a:endParaRPr lang="en-US"/>
            </a:p>
          </p:txBody>
        </p:sp>
        <p:sp>
          <p:nvSpPr>
            <p:cNvPr id="138" name="Line 134"/>
            <p:cNvSpPr>
              <a:spLocks noChangeShapeType="1"/>
            </p:cNvSpPr>
            <p:nvPr/>
          </p:nvSpPr>
          <p:spPr bwMode="auto">
            <a:xfrm>
              <a:off x="4752" y="2016"/>
              <a:ext cx="0" cy="1728"/>
            </a:xfrm>
            <a:prstGeom prst="line">
              <a:avLst/>
            </a:prstGeom>
            <a:noFill/>
            <a:ln w="19050">
              <a:solidFill>
                <a:schemeClr val="tx1"/>
              </a:solidFill>
              <a:prstDash val="sysDot"/>
              <a:round/>
              <a:headEnd/>
              <a:tailEnd/>
            </a:ln>
          </p:spPr>
          <p:txBody>
            <a:bodyPr wrap="none" anchor="ctr"/>
            <a:lstStyle/>
            <a:p>
              <a:endParaRPr lang="en-US"/>
            </a:p>
          </p:txBody>
        </p:sp>
        <p:sp>
          <p:nvSpPr>
            <p:cNvPr id="139" name="Line 135"/>
            <p:cNvSpPr>
              <a:spLocks noChangeShapeType="1"/>
            </p:cNvSpPr>
            <p:nvPr/>
          </p:nvSpPr>
          <p:spPr bwMode="auto">
            <a:xfrm>
              <a:off x="5472" y="2016"/>
              <a:ext cx="0" cy="1728"/>
            </a:xfrm>
            <a:prstGeom prst="line">
              <a:avLst/>
            </a:prstGeom>
            <a:noFill/>
            <a:ln w="19050">
              <a:solidFill>
                <a:schemeClr val="tx1"/>
              </a:solidFill>
              <a:prstDash val="sysDot"/>
              <a:round/>
              <a:headEnd/>
              <a:tailEnd/>
            </a:ln>
          </p:spPr>
          <p:txBody>
            <a:bodyPr wrap="none" anchor="ctr"/>
            <a:lstStyle/>
            <a:p>
              <a:endParaRPr lang="en-US"/>
            </a:p>
          </p:txBody>
        </p:sp>
        <p:sp>
          <p:nvSpPr>
            <p:cNvPr id="140" name="Line 136"/>
            <p:cNvSpPr>
              <a:spLocks noChangeShapeType="1"/>
            </p:cNvSpPr>
            <p:nvPr/>
          </p:nvSpPr>
          <p:spPr bwMode="auto">
            <a:xfrm>
              <a:off x="6192" y="2016"/>
              <a:ext cx="0" cy="1728"/>
            </a:xfrm>
            <a:prstGeom prst="line">
              <a:avLst/>
            </a:prstGeom>
            <a:noFill/>
            <a:ln w="19050">
              <a:solidFill>
                <a:schemeClr val="tx1"/>
              </a:solidFill>
              <a:prstDash val="sysDot"/>
              <a:round/>
              <a:headEnd/>
              <a:tailEnd/>
            </a:ln>
          </p:spPr>
          <p:txBody>
            <a:bodyPr wrap="none" anchor="ctr"/>
            <a:lstStyle/>
            <a:p>
              <a:endParaRPr lang="en-US"/>
            </a:p>
          </p:txBody>
        </p:sp>
      </p:grpSp>
      <p:sp>
        <p:nvSpPr>
          <p:cNvPr id="141" name="Rectangle 137"/>
          <p:cNvSpPr>
            <a:spLocks noChangeArrowheads="1"/>
          </p:cNvSpPr>
          <p:nvPr/>
        </p:nvSpPr>
        <p:spPr bwMode="auto">
          <a:xfrm>
            <a:off x="1760538" y="3648075"/>
            <a:ext cx="566737" cy="566738"/>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r>
              <a:rPr lang="en-US" sz="1200" b="0"/>
              <a:t>Register</a:t>
            </a:r>
            <a:br>
              <a:rPr lang="en-US" sz="1200" b="0"/>
            </a:br>
            <a:r>
              <a:rPr lang="en-US" sz="1200" b="0"/>
              <a:t>Map</a:t>
            </a:r>
          </a:p>
        </p:txBody>
      </p:sp>
      <p:grpSp>
        <p:nvGrpSpPr>
          <p:cNvPr id="142" name="Group 138"/>
          <p:cNvGrpSpPr>
            <a:grpSpLocks/>
          </p:cNvGrpSpPr>
          <p:nvPr/>
        </p:nvGrpSpPr>
        <p:grpSpPr bwMode="auto">
          <a:xfrm>
            <a:off x="5892800" y="3486150"/>
            <a:ext cx="552450" cy="909638"/>
            <a:chOff x="2437" y="3780"/>
            <a:chExt cx="392" cy="540"/>
          </a:xfrm>
        </p:grpSpPr>
        <p:grpSp>
          <p:nvGrpSpPr>
            <p:cNvPr id="143" name="Group 139"/>
            <p:cNvGrpSpPr>
              <a:grpSpLocks/>
            </p:cNvGrpSpPr>
            <p:nvPr/>
          </p:nvGrpSpPr>
          <p:grpSpPr bwMode="auto">
            <a:xfrm>
              <a:off x="2437" y="3840"/>
              <a:ext cx="392" cy="240"/>
              <a:chOff x="2437" y="3840"/>
              <a:chExt cx="392" cy="240"/>
            </a:xfrm>
          </p:grpSpPr>
          <p:grpSp>
            <p:nvGrpSpPr>
              <p:cNvPr id="182" name="Group 140"/>
              <p:cNvGrpSpPr>
                <a:grpSpLocks/>
              </p:cNvGrpSpPr>
              <p:nvPr/>
            </p:nvGrpSpPr>
            <p:grpSpPr bwMode="auto">
              <a:xfrm>
                <a:off x="2437" y="3960"/>
                <a:ext cx="392" cy="60"/>
                <a:chOff x="2437" y="3960"/>
                <a:chExt cx="392" cy="60"/>
              </a:xfrm>
            </p:grpSpPr>
            <p:sp>
              <p:nvSpPr>
                <p:cNvPr id="207" name="Rectangle 141"/>
                <p:cNvSpPr>
                  <a:spLocks noChangeArrowheads="1"/>
                </p:cNvSpPr>
                <p:nvPr/>
              </p:nvSpPr>
              <p:spPr bwMode="auto">
                <a:xfrm>
                  <a:off x="2437"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208" name="Rectangle 142"/>
                <p:cNvSpPr>
                  <a:spLocks noChangeArrowheads="1"/>
                </p:cNvSpPr>
                <p:nvPr/>
              </p:nvSpPr>
              <p:spPr bwMode="auto">
                <a:xfrm>
                  <a:off x="2493"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209" name="Rectangle 143"/>
                <p:cNvSpPr>
                  <a:spLocks noChangeArrowheads="1"/>
                </p:cNvSpPr>
                <p:nvPr/>
              </p:nvSpPr>
              <p:spPr bwMode="auto">
                <a:xfrm>
                  <a:off x="2549"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210" name="Rectangle 144"/>
                <p:cNvSpPr>
                  <a:spLocks noChangeArrowheads="1"/>
                </p:cNvSpPr>
                <p:nvPr/>
              </p:nvSpPr>
              <p:spPr bwMode="auto">
                <a:xfrm>
                  <a:off x="2605"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211" name="Rectangle 145"/>
                <p:cNvSpPr>
                  <a:spLocks noChangeArrowheads="1"/>
                </p:cNvSpPr>
                <p:nvPr/>
              </p:nvSpPr>
              <p:spPr bwMode="auto">
                <a:xfrm>
                  <a:off x="2661"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212" name="Rectangle 146"/>
                <p:cNvSpPr>
                  <a:spLocks noChangeArrowheads="1"/>
                </p:cNvSpPr>
                <p:nvPr/>
              </p:nvSpPr>
              <p:spPr bwMode="auto">
                <a:xfrm>
                  <a:off x="2773"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213" name="Rectangle 147"/>
                <p:cNvSpPr>
                  <a:spLocks noChangeArrowheads="1"/>
                </p:cNvSpPr>
                <p:nvPr/>
              </p:nvSpPr>
              <p:spPr bwMode="auto">
                <a:xfrm>
                  <a:off x="2717"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nvGrpSpPr>
              <p:cNvPr id="183" name="Group 148"/>
              <p:cNvGrpSpPr>
                <a:grpSpLocks/>
              </p:cNvGrpSpPr>
              <p:nvPr/>
            </p:nvGrpSpPr>
            <p:grpSpPr bwMode="auto">
              <a:xfrm>
                <a:off x="2437" y="4020"/>
                <a:ext cx="392" cy="60"/>
                <a:chOff x="2432" y="4056"/>
                <a:chExt cx="392" cy="60"/>
              </a:xfrm>
            </p:grpSpPr>
            <p:sp>
              <p:nvSpPr>
                <p:cNvPr id="200" name="Rectangle 149"/>
                <p:cNvSpPr>
                  <a:spLocks noChangeArrowheads="1"/>
                </p:cNvSpPr>
                <p:nvPr/>
              </p:nvSpPr>
              <p:spPr bwMode="auto">
                <a:xfrm>
                  <a:off x="2432"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201" name="Rectangle 150"/>
                <p:cNvSpPr>
                  <a:spLocks noChangeArrowheads="1"/>
                </p:cNvSpPr>
                <p:nvPr/>
              </p:nvSpPr>
              <p:spPr bwMode="auto">
                <a:xfrm>
                  <a:off x="2488"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202" name="Rectangle 151"/>
                <p:cNvSpPr>
                  <a:spLocks noChangeArrowheads="1"/>
                </p:cNvSpPr>
                <p:nvPr/>
              </p:nvSpPr>
              <p:spPr bwMode="auto">
                <a:xfrm>
                  <a:off x="2544"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203" name="Rectangle 152"/>
                <p:cNvSpPr>
                  <a:spLocks noChangeArrowheads="1"/>
                </p:cNvSpPr>
                <p:nvPr/>
              </p:nvSpPr>
              <p:spPr bwMode="auto">
                <a:xfrm>
                  <a:off x="2600"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204" name="Rectangle 153"/>
                <p:cNvSpPr>
                  <a:spLocks noChangeArrowheads="1"/>
                </p:cNvSpPr>
                <p:nvPr/>
              </p:nvSpPr>
              <p:spPr bwMode="auto">
                <a:xfrm>
                  <a:off x="2656"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205" name="Rectangle 154"/>
                <p:cNvSpPr>
                  <a:spLocks noChangeArrowheads="1"/>
                </p:cNvSpPr>
                <p:nvPr/>
              </p:nvSpPr>
              <p:spPr bwMode="auto">
                <a:xfrm>
                  <a:off x="2768"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206" name="Rectangle 155"/>
                <p:cNvSpPr>
                  <a:spLocks noChangeArrowheads="1"/>
                </p:cNvSpPr>
                <p:nvPr/>
              </p:nvSpPr>
              <p:spPr bwMode="auto">
                <a:xfrm>
                  <a:off x="2712" y="4056"/>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nvGrpSpPr>
              <p:cNvPr id="184" name="Group 156"/>
              <p:cNvGrpSpPr>
                <a:grpSpLocks/>
              </p:cNvGrpSpPr>
              <p:nvPr/>
            </p:nvGrpSpPr>
            <p:grpSpPr bwMode="auto">
              <a:xfrm>
                <a:off x="2437" y="3900"/>
                <a:ext cx="392" cy="60"/>
                <a:chOff x="2421" y="3840"/>
                <a:chExt cx="392" cy="60"/>
              </a:xfrm>
            </p:grpSpPr>
            <p:sp>
              <p:nvSpPr>
                <p:cNvPr id="193" name="Rectangle 157"/>
                <p:cNvSpPr>
                  <a:spLocks noChangeArrowheads="1"/>
                </p:cNvSpPr>
                <p:nvPr/>
              </p:nvSpPr>
              <p:spPr bwMode="auto">
                <a:xfrm>
                  <a:off x="2421"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94" name="Rectangle 158"/>
                <p:cNvSpPr>
                  <a:spLocks noChangeArrowheads="1"/>
                </p:cNvSpPr>
                <p:nvPr/>
              </p:nvSpPr>
              <p:spPr bwMode="auto">
                <a:xfrm>
                  <a:off x="2477"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95" name="Rectangle 159"/>
                <p:cNvSpPr>
                  <a:spLocks noChangeArrowheads="1"/>
                </p:cNvSpPr>
                <p:nvPr/>
              </p:nvSpPr>
              <p:spPr bwMode="auto">
                <a:xfrm>
                  <a:off x="2533"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96" name="Rectangle 160"/>
                <p:cNvSpPr>
                  <a:spLocks noChangeArrowheads="1"/>
                </p:cNvSpPr>
                <p:nvPr/>
              </p:nvSpPr>
              <p:spPr bwMode="auto">
                <a:xfrm>
                  <a:off x="2589"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97" name="Rectangle 161"/>
                <p:cNvSpPr>
                  <a:spLocks noChangeArrowheads="1"/>
                </p:cNvSpPr>
                <p:nvPr/>
              </p:nvSpPr>
              <p:spPr bwMode="auto">
                <a:xfrm>
                  <a:off x="2645"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98" name="Rectangle 162"/>
                <p:cNvSpPr>
                  <a:spLocks noChangeArrowheads="1"/>
                </p:cNvSpPr>
                <p:nvPr/>
              </p:nvSpPr>
              <p:spPr bwMode="auto">
                <a:xfrm>
                  <a:off x="2757"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99" name="Rectangle 163"/>
                <p:cNvSpPr>
                  <a:spLocks noChangeArrowheads="1"/>
                </p:cNvSpPr>
                <p:nvPr/>
              </p:nvSpPr>
              <p:spPr bwMode="auto">
                <a:xfrm>
                  <a:off x="2701"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nvGrpSpPr>
              <p:cNvPr id="185" name="Group 164"/>
              <p:cNvGrpSpPr>
                <a:grpSpLocks/>
              </p:cNvGrpSpPr>
              <p:nvPr/>
            </p:nvGrpSpPr>
            <p:grpSpPr bwMode="auto">
              <a:xfrm>
                <a:off x="2437" y="3840"/>
                <a:ext cx="392" cy="60"/>
                <a:chOff x="2178" y="3744"/>
                <a:chExt cx="392" cy="60"/>
              </a:xfrm>
            </p:grpSpPr>
            <p:sp>
              <p:nvSpPr>
                <p:cNvPr id="186" name="Rectangle 165"/>
                <p:cNvSpPr>
                  <a:spLocks noChangeArrowheads="1"/>
                </p:cNvSpPr>
                <p:nvPr/>
              </p:nvSpPr>
              <p:spPr bwMode="auto">
                <a:xfrm>
                  <a:off x="2178"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87" name="Rectangle 166"/>
                <p:cNvSpPr>
                  <a:spLocks noChangeArrowheads="1"/>
                </p:cNvSpPr>
                <p:nvPr/>
              </p:nvSpPr>
              <p:spPr bwMode="auto">
                <a:xfrm>
                  <a:off x="2234"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88" name="Rectangle 167"/>
                <p:cNvSpPr>
                  <a:spLocks noChangeArrowheads="1"/>
                </p:cNvSpPr>
                <p:nvPr/>
              </p:nvSpPr>
              <p:spPr bwMode="auto">
                <a:xfrm>
                  <a:off x="2290"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89" name="Rectangle 168"/>
                <p:cNvSpPr>
                  <a:spLocks noChangeArrowheads="1"/>
                </p:cNvSpPr>
                <p:nvPr/>
              </p:nvSpPr>
              <p:spPr bwMode="auto">
                <a:xfrm>
                  <a:off x="2346"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90" name="Rectangle 169"/>
                <p:cNvSpPr>
                  <a:spLocks noChangeArrowheads="1"/>
                </p:cNvSpPr>
                <p:nvPr/>
              </p:nvSpPr>
              <p:spPr bwMode="auto">
                <a:xfrm>
                  <a:off x="2402"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91" name="Rectangle 170"/>
                <p:cNvSpPr>
                  <a:spLocks noChangeArrowheads="1"/>
                </p:cNvSpPr>
                <p:nvPr/>
              </p:nvSpPr>
              <p:spPr bwMode="auto">
                <a:xfrm>
                  <a:off x="2514"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92" name="Rectangle 171"/>
                <p:cNvSpPr>
                  <a:spLocks noChangeArrowheads="1"/>
                </p:cNvSpPr>
                <p:nvPr/>
              </p:nvSpPr>
              <p:spPr bwMode="auto">
                <a:xfrm>
                  <a:off x="2458" y="3744"/>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grpSp>
          <p:nvGrpSpPr>
            <p:cNvPr id="144" name="Group 172"/>
            <p:cNvGrpSpPr>
              <a:grpSpLocks/>
            </p:cNvGrpSpPr>
            <p:nvPr/>
          </p:nvGrpSpPr>
          <p:grpSpPr bwMode="auto">
            <a:xfrm>
              <a:off x="2437" y="4080"/>
              <a:ext cx="392" cy="240"/>
              <a:chOff x="2906" y="3840"/>
              <a:chExt cx="392" cy="240"/>
            </a:xfrm>
          </p:grpSpPr>
          <p:sp>
            <p:nvSpPr>
              <p:cNvPr id="153" name="Rectangle 173"/>
              <p:cNvSpPr>
                <a:spLocks noChangeArrowheads="1"/>
              </p:cNvSpPr>
              <p:nvPr/>
            </p:nvSpPr>
            <p:spPr bwMode="auto">
              <a:xfrm flipH="1">
                <a:off x="3074"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54" name="Rectangle 174"/>
              <p:cNvSpPr>
                <a:spLocks noChangeArrowheads="1"/>
              </p:cNvSpPr>
              <p:nvPr/>
            </p:nvSpPr>
            <p:spPr bwMode="auto">
              <a:xfrm>
                <a:off x="3130"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55" name="Rectangle 175"/>
              <p:cNvSpPr>
                <a:spLocks noChangeArrowheads="1"/>
              </p:cNvSpPr>
              <p:nvPr/>
            </p:nvSpPr>
            <p:spPr bwMode="auto">
              <a:xfrm>
                <a:off x="3186"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56" name="Rectangle 176"/>
              <p:cNvSpPr>
                <a:spLocks noChangeArrowheads="1"/>
              </p:cNvSpPr>
              <p:nvPr/>
            </p:nvSpPr>
            <p:spPr bwMode="auto">
              <a:xfrm>
                <a:off x="3242"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57" name="Rectangle 177"/>
              <p:cNvSpPr>
                <a:spLocks noChangeArrowheads="1"/>
              </p:cNvSpPr>
              <p:nvPr/>
            </p:nvSpPr>
            <p:spPr bwMode="auto">
              <a:xfrm>
                <a:off x="3130"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58" name="Rectangle 178"/>
              <p:cNvSpPr>
                <a:spLocks noChangeArrowheads="1"/>
              </p:cNvSpPr>
              <p:nvPr/>
            </p:nvSpPr>
            <p:spPr bwMode="auto">
              <a:xfrm>
                <a:off x="3186"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59" name="Rectangle 179"/>
              <p:cNvSpPr>
                <a:spLocks noChangeArrowheads="1"/>
              </p:cNvSpPr>
              <p:nvPr/>
            </p:nvSpPr>
            <p:spPr bwMode="auto">
              <a:xfrm>
                <a:off x="3242"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60" name="Rectangle 180"/>
              <p:cNvSpPr>
                <a:spLocks noChangeArrowheads="1"/>
              </p:cNvSpPr>
              <p:nvPr/>
            </p:nvSpPr>
            <p:spPr bwMode="auto">
              <a:xfrm flipH="1">
                <a:off x="3074"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61" name="Rectangle 181"/>
              <p:cNvSpPr>
                <a:spLocks noChangeArrowheads="1"/>
              </p:cNvSpPr>
              <p:nvPr/>
            </p:nvSpPr>
            <p:spPr bwMode="auto">
              <a:xfrm flipH="1">
                <a:off x="3242"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62" name="Rectangle 182"/>
              <p:cNvSpPr>
                <a:spLocks noChangeArrowheads="1"/>
              </p:cNvSpPr>
              <p:nvPr/>
            </p:nvSpPr>
            <p:spPr bwMode="auto">
              <a:xfrm flipH="1">
                <a:off x="3186"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63" name="Rectangle 183"/>
              <p:cNvSpPr>
                <a:spLocks noChangeArrowheads="1"/>
              </p:cNvSpPr>
              <p:nvPr/>
            </p:nvSpPr>
            <p:spPr bwMode="auto">
              <a:xfrm flipH="1">
                <a:off x="3130"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64" name="Rectangle 184"/>
              <p:cNvSpPr>
                <a:spLocks noChangeArrowheads="1"/>
              </p:cNvSpPr>
              <p:nvPr/>
            </p:nvSpPr>
            <p:spPr bwMode="auto">
              <a:xfrm flipH="1">
                <a:off x="3074"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65" name="Rectangle 185"/>
              <p:cNvSpPr>
                <a:spLocks noChangeArrowheads="1"/>
              </p:cNvSpPr>
              <p:nvPr/>
            </p:nvSpPr>
            <p:spPr bwMode="auto">
              <a:xfrm flipH="1" flipV="1">
                <a:off x="3018"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66" name="Rectangle 186"/>
              <p:cNvSpPr>
                <a:spLocks noChangeArrowheads="1"/>
              </p:cNvSpPr>
              <p:nvPr/>
            </p:nvSpPr>
            <p:spPr bwMode="auto">
              <a:xfrm flipH="1" flipV="1">
                <a:off x="2906"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67" name="Rectangle 187"/>
              <p:cNvSpPr>
                <a:spLocks noChangeArrowheads="1"/>
              </p:cNvSpPr>
              <p:nvPr/>
            </p:nvSpPr>
            <p:spPr bwMode="auto">
              <a:xfrm flipH="1" flipV="1">
                <a:off x="2962" y="390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nvGrpSpPr>
              <p:cNvPr id="168" name="Group 188"/>
              <p:cNvGrpSpPr>
                <a:grpSpLocks/>
              </p:cNvGrpSpPr>
              <p:nvPr/>
            </p:nvGrpSpPr>
            <p:grpSpPr bwMode="auto">
              <a:xfrm>
                <a:off x="2906" y="3840"/>
                <a:ext cx="392" cy="60"/>
                <a:chOff x="2906" y="3840"/>
                <a:chExt cx="392" cy="60"/>
              </a:xfrm>
            </p:grpSpPr>
            <p:sp>
              <p:nvSpPr>
                <p:cNvPr id="175" name="Rectangle 189"/>
                <p:cNvSpPr>
                  <a:spLocks noChangeArrowheads="1"/>
                </p:cNvSpPr>
                <p:nvPr/>
              </p:nvSpPr>
              <p:spPr bwMode="auto">
                <a:xfrm flipH="1">
                  <a:off x="3242"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76" name="Rectangle 190"/>
                <p:cNvSpPr>
                  <a:spLocks noChangeArrowheads="1"/>
                </p:cNvSpPr>
                <p:nvPr/>
              </p:nvSpPr>
              <p:spPr bwMode="auto">
                <a:xfrm flipH="1">
                  <a:off x="3186"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77" name="Rectangle 191"/>
                <p:cNvSpPr>
                  <a:spLocks noChangeArrowheads="1"/>
                </p:cNvSpPr>
                <p:nvPr/>
              </p:nvSpPr>
              <p:spPr bwMode="auto">
                <a:xfrm flipH="1">
                  <a:off x="3130"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78" name="Rectangle 192"/>
                <p:cNvSpPr>
                  <a:spLocks noChangeArrowheads="1"/>
                </p:cNvSpPr>
                <p:nvPr/>
              </p:nvSpPr>
              <p:spPr bwMode="auto">
                <a:xfrm flipH="1">
                  <a:off x="3074"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79" name="Rectangle 193"/>
                <p:cNvSpPr>
                  <a:spLocks noChangeArrowheads="1"/>
                </p:cNvSpPr>
                <p:nvPr/>
              </p:nvSpPr>
              <p:spPr bwMode="auto">
                <a:xfrm flipH="1" flipV="1">
                  <a:off x="3018"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80" name="Rectangle 194"/>
                <p:cNvSpPr>
                  <a:spLocks noChangeArrowheads="1"/>
                </p:cNvSpPr>
                <p:nvPr/>
              </p:nvSpPr>
              <p:spPr bwMode="auto">
                <a:xfrm flipH="1" flipV="1">
                  <a:off x="2906"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81" name="Rectangle 195"/>
                <p:cNvSpPr>
                  <a:spLocks noChangeArrowheads="1"/>
                </p:cNvSpPr>
                <p:nvPr/>
              </p:nvSpPr>
              <p:spPr bwMode="auto">
                <a:xfrm flipH="1" flipV="1">
                  <a:off x="2962"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sp>
            <p:nvSpPr>
              <p:cNvPr id="169" name="Rectangle 196"/>
              <p:cNvSpPr>
                <a:spLocks noChangeArrowheads="1"/>
              </p:cNvSpPr>
              <p:nvPr/>
            </p:nvSpPr>
            <p:spPr bwMode="auto">
              <a:xfrm flipH="1" flipV="1">
                <a:off x="3018"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70" name="Rectangle 197"/>
              <p:cNvSpPr>
                <a:spLocks noChangeArrowheads="1"/>
              </p:cNvSpPr>
              <p:nvPr/>
            </p:nvSpPr>
            <p:spPr bwMode="auto">
              <a:xfrm flipH="1" flipV="1">
                <a:off x="2906"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71" name="Rectangle 198"/>
              <p:cNvSpPr>
                <a:spLocks noChangeArrowheads="1"/>
              </p:cNvSpPr>
              <p:nvPr/>
            </p:nvSpPr>
            <p:spPr bwMode="auto">
              <a:xfrm flipH="1" flipV="1">
                <a:off x="2962" y="396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72" name="Rectangle 199"/>
              <p:cNvSpPr>
                <a:spLocks noChangeArrowheads="1"/>
              </p:cNvSpPr>
              <p:nvPr/>
            </p:nvSpPr>
            <p:spPr bwMode="auto">
              <a:xfrm flipH="1" flipV="1">
                <a:off x="3018"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73" name="Rectangle 200"/>
              <p:cNvSpPr>
                <a:spLocks noChangeArrowheads="1"/>
              </p:cNvSpPr>
              <p:nvPr/>
            </p:nvSpPr>
            <p:spPr bwMode="auto">
              <a:xfrm flipH="1" flipV="1">
                <a:off x="2906"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74" name="Rectangle 201"/>
              <p:cNvSpPr>
                <a:spLocks noChangeArrowheads="1"/>
              </p:cNvSpPr>
              <p:nvPr/>
            </p:nvSpPr>
            <p:spPr bwMode="auto">
              <a:xfrm flipH="1" flipV="1">
                <a:off x="2962" y="402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nvGrpSpPr>
            <p:cNvPr id="145" name="Group 202"/>
            <p:cNvGrpSpPr>
              <a:grpSpLocks/>
            </p:cNvGrpSpPr>
            <p:nvPr/>
          </p:nvGrpSpPr>
          <p:grpSpPr bwMode="auto">
            <a:xfrm>
              <a:off x="2437" y="3780"/>
              <a:ext cx="392" cy="60"/>
              <a:chOff x="2906" y="3840"/>
              <a:chExt cx="392" cy="60"/>
            </a:xfrm>
          </p:grpSpPr>
          <p:sp>
            <p:nvSpPr>
              <p:cNvPr id="146" name="Rectangle 203"/>
              <p:cNvSpPr>
                <a:spLocks noChangeArrowheads="1"/>
              </p:cNvSpPr>
              <p:nvPr/>
            </p:nvSpPr>
            <p:spPr bwMode="auto">
              <a:xfrm flipH="1">
                <a:off x="3242"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47" name="Rectangle 204"/>
              <p:cNvSpPr>
                <a:spLocks noChangeArrowheads="1"/>
              </p:cNvSpPr>
              <p:nvPr/>
            </p:nvSpPr>
            <p:spPr bwMode="auto">
              <a:xfrm flipH="1">
                <a:off x="3186"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48" name="Rectangle 205"/>
              <p:cNvSpPr>
                <a:spLocks noChangeArrowheads="1"/>
              </p:cNvSpPr>
              <p:nvPr/>
            </p:nvSpPr>
            <p:spPr bwMode="auto">
              <a:xfrm flipH="1">
                <a:off x="3130"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49" name="Rectangle 206"/>
              <p:cNvSpPr>
                <a:spLocks noChangeArrowheads="1"/>
              </p:cNvSpPr>
              <p:nvPr/>
            </p:nvSpPr>
            <p:spPr bwMode="auto">
              <a:xfrm flipH="1">
                <a:off x="3074"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50" name="Rectangle 207"/>
              <p:cNvSpPr>
                <a:spLocks noChangeArrowheads="1"/>
              </p:cNvSpPr>
              <p:nvPr/>
            </p:nvSpPr>
            <p:spPr bwMode="auto">
              <a:xfrm flipH="1" flipV="1">
                <a:off x="3018"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51" name="Rectangle 208"/>
              <p:cNvSpPr>
                <a:spLocks noChangeArrowheads="1"/>
              </p:cNvSpPr>
              <p:nvPr/>
            </p:nvSpPr>
            <p:spPr bwMode="auto">
              <a:xfrm flipH="1" flipV="1">
                <a:off x="2906"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sp>
            <p:nvSpPr>
              <p:cNvPr id="152" name="Rectangle 209"/>
              <p:cNvSpPr>
                <a:spLocks noChangeArrowheads="1"/>
              </p:cNvSpPr>
              <p:nvPr/>
            </p:nvSpPr>
            <p:spPr bwMode="auto">
              <a:xfrm flipH="1" flipV="1">
                <a:off x="2962" y="3840"/>
                <a:ext cx="56" cy="60"/>
              </a:xfrm>
              <a:prstGeom prst="rect">
                <a:avLst/>
              </a:prstGeom>
              <a:solidFill>
                <a:srgbClr val="FC0128"/>
              </a:solidFill>
              <a:ln w="3175">
                <a:solidFill>
                  <a:schemeClr val="tx1"/>
                </a:solidFill>
                <a:miter lim="800000"/>
                <a:headEnd/>
                <a:tailEnd/>
              </a:ln>
            </p:spPr>
            <p:txBody>
              <a:bodyPr wrap="none" anchor="ctr"/>
              <a:lstStyle/>
              <a:p>
                <a:endParaRPr lang="en-US" b="0"/>
              </a:p>
            </p:txBody>
          </p:sp>
        </p:grpSp>
      </p:grpSp>
      <p:sp>
        <p:nvSpPr>
          <p:cNvPr id="214" name="Text Box 210"/>
          <p:cNvSpPr txBox="1">
            <a:spLocks noChangeArrowheads="1"/>
          </p:cNvSpPr>
          <p:nvPr/>
        </p:nvSpPr>
        <p:spPr bwMode="auto">
          <a:xfrm>
            <a:off x="5701552" y="4395788"/>
            <a:ext cx="1069135" cy="338554"/>
          </a:xfrm>
          <a:prstGeom prst="rect">
            <a:avLst/>
          </a:prstGeom>
          <a:noFill/>
          <a:ln w="12700">
            <a:noFill/>
            <a:miter lim="800000"/>
            <a:headEnd/>
            <a:tailEnd/>
          </a:ln>
        </p:spPr>
        <p:txBody>
          <a:bodyPr wrap="square">
            <a:spAutoFit/>
          </a:bodyPr>
          <a:lstStyle/>
          <a:p>
            <a:pPr algn="ctr" eaLnBrk="0" hangingPunct="0"/>
            <a:r>
              <a:rPr lang="en-US" sz="1600" b="0" dirty="0" err="1"/>
              <a:t>Dcache</a:t>
            </a:r>
            <a:endParaRPr lang="en-US" sz="1600" b="0" dirty="0"/>
          </a:p>
        </p:txBody>
      </p:sp>
      <p:sp>
        <p:nvSpPr>
          <p:cNvPr id="215" name="Line 211"/>
          <p:cNvSpPr>
            <a:spLocks noChangeShapeType="1"/>
          </p:cNvSpPr>
          <p:nvPr/>
        </p:nvSpPr>
        <p:spPr bwMode="auto">
          <a:xfrm flipV="1">
            <a:off x="3422650" y="3971925"/>
            <a:ext cx="390525" cy="0"/>
          </a:xfrm>
          <a:prstGeom prst="line">
            <a:avLst/>
          </a:prstGeom>
          <a:noFill/>
          <a:ln w="12700">
            <a:solidFill>
              <a:schemeClr val="tx1"/>
            </a:solidFill>
            <a:round/>
            <a:headEnd/>
            <a:tailEnd type="triangle" w="med" len="med"/>
          </a:ln>
        </p:spPr>
        <p:txBody>
          <a:bodyPr wrap="none" anchor="ctr"/>
          <a:lstStyle/>
          <a:p>
            <a:endParaRPr lang="en-US" b="0"/>
          </a:p>
        </p:txBody>
      </p:sp>
      <p:sp>
        <p:nvSpPr>
          <p:cNvPr id="216" name="Line 212"/>
          <p:cNvSpPr>
            <a:spLocks noChangeShapeType="1"/>
          </p:cNvSpPr>
          <p:nvPr/>
        </p:nvSpPr>
        <p:spPr bwMode="auto">
          <a:xfrm>
            <a:off x="2327275" y="3971925"/>
            <a:ext cx="449263" cy="0"/>
          </a:xfrm>
          <a:prstGeom prst="line">
            <a:avLst/>
          </a:prstGeom>
          <a:noFill/>
          <a:ln w="12700">
            <a:solidFill>
              <a:schemeClr val="tx1"/>
            </a:solidFill>
            <a:round/>
            <a:headEnd/>
            <a:tailEnd type="triangle" w="med" len="med"/>
          </a:ln>
        </p:spPr>
        <p:txBody>
          <a:bodyPr wrap="none" anchor="ctr"/>
          <a:lstStyle/>
          <a:p>
            <a:endParaRPr lang="en-US" b="0"/>
          </a:p>
        </p:txBody>
      </p:sp>
      <p:sp>
        <p:nvSpPr>
          <p:cNvPr id="217" name="Line 213"/>
          <p:cNvSpPr>
            <a:spLocks noChangeShapeType="1"/>
          </p:cNvSpPr>
          <p:nvPr/>
        </p:nvSpPr>
        <p:spPr bwMode="auto">
          <a:xfrm>
            <a:off x="1311275" y="3971925"/>
            <a:ext cx="449263" cy="0"/>
          </a:xfrm>
          <a:prstGeom prst="line">
            <a:avLst/>
          </a:prstGeom>
          <a:noFill/>
          <a:ln w="12700">
            <a:solidFill>
              <a:schemeClr val="tx1"/>
            </a:solidFill>
            <a:round/>
            <a:headEnd/>
            <a:tailEnd type="triangle" w="med" len="med"/>
          </a:ln>
        </p:spPr>
        <p:txBody>
          <a:bodyPr wrap="none" anchor="ctr"/>
          <a:lstStyle/>
          <a:p>
            <a:endParaRPr lang="en-US" b="0"/>
          </a:p>
        </p:txBody>
      </p:sp>
      <p:grpSp>
        <p:nvGrpSpPr>
          <p:cNvPr id="218" name="Group 214"/>
          <p:cNvGrpSpPr>
            <a:grpSpLocks/>
          </p:cNvGrpSpPr>
          <p:nvPr/>
        </p:nvGrpSpPr>
        <p:grpSpPr bwMode="auto">
          <a:xfrm>
            <a:off x="3725861" y="3729042"/>
            <a:ext cx="806302" cy="846841"/>
            <a:chOff x="2688" y="2742"/>
            <a:chExt cx="572" cy="502"/>
          </a:xfrm>
        </p:grpSpPr>
        <p:sp>
          <p:nvSpPr>
            <p:cNvPr id="219" name="Text Box 215"/>
            <p:cNvSpPr txBox="1">
              <a:spLocks noChangeArrowheads="1"/>
            </p:cNvSpPr>
            <p:nvPr/>
          </p:nvSpPr>
          <p:spPr bwMode="auto">
            <a:xfrm>
              <a:off x="2688" y="3043"/>
              <a:ext cx="572" cy="201"/>
            </a:xfrm>
            <a:prstGeom prst="rect">
              <a:avLst/>
            </a:prstGeom>
            <a:noFill/>
            <a:ln w="12700">
              <a:noFill/>
              <a:miter lim="800000"/>
              <a:headEnd/>
              <a:tailEnd/>
            </a:ln>
          </p:spPr>
          <p:txBody>
            <a:bodyPr wrap="square">
              <a:spAutoFit/>
            </a:bodyPr>
            <a:lstStyle/>
            <a:p>
              <a:pPr algn="ctr" eaLnBrk="0" hangingPunct="0"/>
              <a:r>
                <a:rPr lang="en-US" sz="1600" b="0" dirty="0" err="1"/>
                <a:t>Regs</a:t>
              </a:r>
              <a:endParaRPr lang="en-US" sz="1600" b="0" dirty="0"/>
            </a:p>
          </p:txBody>
        </p:sp>
        <p:grpSp>
          <p:nvGrpSpPr>
            <p:cNvPr id="220" name="Group 216"/>
            <p:cNvGrpSpPr>
              <a:grpSpLocks/>
            </p:cNvGrpSpPr>
            <p:nvPr/>
          </p:nvGrpSpPr>
          <p:grpSpPr bwMode="auto">
            <a:xfrm>
              <a:off x="2750" y="2742"/>
              <a:ext cx="390" cy="288"/>
              <a:chOff x="5412" y="2874"/>
              <a:chExt cx="390" cy="288"/>
            </a:xfrm>
          </p:grpSpPr>
          <p:sp>
            <p:nvSpPr>
              <p:cNvPr id="221" name="Rectangle 217"/>
              <p:cNvSpPr>
                <a:spLocks noChangeArrowheads="1"/>
              </p:cNvSpPr>
              <p:nvPr/>
            </p:nvSpPr>
            <p:spPr bwMode="auto">
              <a:xfrm>
                <a:off x="5542"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p>
            </p:txBody>
          </p:sp>
          <p:sp>
            <p:nvSpPr>
              <p:cNvPr id="222" name="Rectangle 218"/>
              <p:cNvSpPr>
                <a:spLocks noChangeArrowheads="1"/>
              </p:cNvSpPr>
              <p:nvPr/>
            </p:nvSpPr>
            <p:spPr bwMode="auto">
              <a:xfrm>
                <a:off x="5542"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p>
            </p:txBody>
          </p:sp>
          <p:sp>
            <p:nvSpPr>
              <p:cNvPr id="223" name="Rectangle 219"/>
              <p:cNvSpPr>
                <a:spLocks noChangeArrowheads="1"/>
              </p:cNvSpPr>
              <p:nvPr/>
            </p:nvSpPr>
            <p:spPr bwMode="auto">
              <a:xfrm>
                <a:off x="5607"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p>
            </p:txBody>
          </p:sp>
          <p:sp>
            <p:nvSpPr>
              <p:cNvPr id="224" name="Rectangle 220"/>
              <p:cNvSpPr>
                <a:spLocks noChangeArrowheads="1"/>
              </p:cNvSpPr>
              <p:nvPr/>
            </p:nvSpPr>
            <p:spPr bwMode="auto">
              <a:xfrm>
                <a:off x="5607"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p>
            </p:txBody>
          </p:sp>
          <p:sp>
            <p:nvSpPr>
              <p:cNvPr id="225" name="Rectangle 221"/>
              <p:cNvSpPr>
                <a:spLocks noChangeArrowheads="1"/>
              </p:cNvSpPr>
              <p:nvPr/>
            </p:nvSpPr>
            <p:spPr bwMode="auto">
              <a:xfrm>
                <a:off x="5672"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p>
            </p:txBody>
          </p:sp>
          <p:sp>
            <p:nvSpPr>
              <p:cNvPr id="226" name="Rectangle 222"/>
              <p:cNvSpPr>
                <a:spLocks noChangeArrowheads="1"/>
              </p:cNvSpPr>
              <p:nvPr/>
            </p:nvSpPr>
            <p:spPr bwMode="auto">
              <a:xfrm>
                <a:off x="5672"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p>
            </p:txBody>
          </p:sp>
          <p:sp>
            <p:nvSpPr>
              <p:cNvPr id="227" name="Rectangle 223"/>
              <p:cNvSpPr>
                <a:spLocks noChangeArrowheads="1"/>
              </p:cNvSpPr>
              <p:nvPr/>
            </p:nvSpPr>
            <p:spPr bwMode="auto">
              <a:xfrm>
                <a:off x="5737"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p>
            </p:txBody>
          </p:sp>
          <p:sp>
            <p:nvSpPr>
              <p:cNvPr id="228" name="Rectangle 224"/>
              <p:cNvSpPr>
                <a:spLocks noChangeArrowheads="1"/>
              </p:cNvSpPr>
              <p:nvPr/>
            </p:nvSpPr>
            <p:spPr bwMode="auto">
              <a:xfrm>
                <a:off x="5737"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p>
            </p:txBody>
          </p:sp>
          <p:sp>
            <p:nvSpPr>
              <p:cNvPr id="229" name="Rectangle 225"/>
              <p:cNvSpPr>
                <a:spLocks noChangeArrowheads="1"/>
              </p:cNvSpPr>
              <p:nvPr/>
            </p:nvSpPr>
            <p:spPr bwMode="auto">
              <a:xfrm>
                <a:off x="5477"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p>
            </p:txBody>
          </p:sp>
          <p:sp>
            <p:nvSpPr>
              <p:cNvPr id="230" name="Rectangle 226"/>
              <p:cNvSpPr>
                <a:spLocks noChangeArrowheads="1"/>
              </p:cNvSpPr>
              <p:nvPr/>
            </p:nvSpPr>
            <p:spPr bwMode="auto">
              <a:xfrm>
                <a:off x="5477"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p>
            </p:txBody>
          </p:sp>
          <p:sp>
            <p:nvSpPr>
              <p:cNvPr id="231" name="Rectangle 227"/>
              <p:cNvSpPr>
                <a:spLocks noChangeArrowheads="1"/>
              </p:cNvSpPr>
              <p:nvPr/>
            </p:nvSpPr>
            <p:spPr bwMode="auto">
              <a:xfrm>
                <a:off x="5412"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p>
            </p:txBody>
          </p:sp>
          <p:sp>
            <p:nvSpPr>
              <p:cNvPr id="232" name="Rectangle 228"/>
              <p:cNvSpPr>
                <a:spLocks noChangeArrowheads="1"/>
              </p:cNvSpPr>
              <p:nvPr/>
            </p:nvSpPr>
            <p:spPr bwMode="auto">
              <a:xfrm>
                <a:off x="5412"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p>
            </p:txBody>
          </p:sp>
        </p:grpSp>
      </p:grpSp>
      <p:sp>
        <p:nvSpPr>
          <p:cNvPr id="233" name="Text Box 229"/>
          <p:cNvSpPr txBox="1">
            <a:spLocks noChangeArrowheads="1"/>
          </p:cNvSpPr>
          <p:nvPr/>
        </p:nvSpPr>
        <p:spPr bwMode="auto">
          <a:xfrm>
            <a:off x="6770688" y="4237038"/>
            <a:ext cx="826900" cy="338554"/>
          </a:xfrm>
          <a:prstGeom prst="rect">
            <a:avLst/>
          </a:prstGeom>
          <a:noFill/>
          <a:ln w="12700">
            <a:noFill/>
            <a:miter lim="800000"/>
            <a:headEnd/>
            <a:tailEnd/>
          </a:ln>
        </p:spPr>
        <p:txBody>
          <a:bodyPr wrap="square">
            <a:spAutoFit/>
          </a:bodyPr>
          <a:lstStyle/>
          <a:p>
            <a:pPr algn="ctr" eaLnBrk="0" hangingPunct="0"/>
            <a:r>
              <a:rPr lang="en-US" sz="1600" b="0" dirty="0" err="1"/>
              <a:t>Regs</a:t>
            </a:r>
            <a:endParaRPr lang="en-US" sz="1600" b="0" dirty="0"/>
          </a:p>
        </p:txBody>
      </p:sp>
      <p:grpSp>
        <p:nvGrpSpPr>
          <p:cNvPr id="234" name="Group 230"/>
          <p:cNvGrpSpPr>
            <a:grpSpLocks/>
          </p:cNvGrpSpPr>
          <p:nvPr/>
        </p:nvGrpSpPr>
        <p:grpSpPr bwMode="auto">
          <a:xfrm>
            <a:off x="6858000" y="3729038"/>
            <a:ext cx="550863" cy="485775"/>
            <a:chOff x="5412" y="2874"/>
            <a:chExt cx="390" cy="288"/>
          </a:xfrm>
        </p:grpSpPr>
        <p:sp>
          <p:nvSpPr>
            <p:cNvPr id="235" name="Rectangle 231"/>
            <p:cNvSpPr>
              <a:spLocks noChangeArrowheads="1"/>
            </p:cNvSpPr>
            <p:nvPr/>
          </p:nvSpPr>
          <p:spPr bwMode="auto">
            <a:xfrm>
              <a:off x="5542"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200" b="0"/>
            </a:p>
          </p:txBody>
        </p:sp>
        <p:sp>
          <p:nvSpPr>
            <p:cNvPr id="236" name="Rectangle 232"/>
            <p:cNvSpPr>
              <a:spLocks noChangeArrowheads="1"/>
            </p:cNvSpPr>
            <p:nvPr/>
          </p:nvSpPr>
          <p:spPr bwMode="auto">
            <a:xfrm>
              <a:off x="5542"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200" b="0"/>
            </a:p>
          </p:txBody>
        </p:sp>
        <p:sp>
          <p:nvSpPr>
            <p:cNvPr id="237" name="Rectangle 233"/>
            <p:cNvSpPr>
              <a:spLocks noChangeArrowheads="1"/>
            </p:cNvSpPr>
            <p:nvPr/>
          </p:nvSpPr>
          <p:spPr bwMode="auto">
            <a:xfrm>
              <a:off x="5607"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200" b="0"/>
            </a:p>
          </p:txBody>
        </p:sp>
        <p:sp>
          <p:nvSpPr>
            <p:cNvPr id="238" name="Rectangle 234"/>
            <p:cNvSpPr>
              <a:spLocks noChangeArrowheads="1"/>
            </p:cNvSpPr>
            <p:nvPr/>
          </p:nvSpPr>
          <p:spPr bwMode="auto">
            <a:xfrm>
              <a:off x="5607"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200" b="0"/>
            </a:p>
          </p:txBody>
        </p:sp>
        <p:sp>
          <p:nvSpPr>
            <p:cNvPr id="239" name="Rectangle 235"/>
            <p:cNvSpPr>
              <a:spLocks noChangeArrowheads="1"/>
            </p:cNvSpPr>
            <p:nvPr/>
          </p:nvSpPr>
          <p:spPr bwMode="auto">
            <a:xfrm>
              <a:off x="5672"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200" b="0"/>
            </a:p>
          </p:txBody>
        </p:sp>
        <p:sp>
          <p:nvSpPr>
            <p:cNvPr id="240" name="Rectangle 236"/>
            <p:cNvSpPr>
              <a:spLocks noChangeArrowheads="1"/>
            </p:cNvSpPr>
            <p:nvPr/>
          </p:nvSpPr>
          <p:spPr bwMode="auto">
            <a:xfrm>
              <a:off x="5672"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200" b="0"/>
            </a:p>
          </p:txBody>
        </p:sp>
        <p:sp>
          <p:nvSpPr>
            <p:cNvPr id="241" name="Rectangle 237"/>
            <p:cNvSpPr>
              <a:spLocks noChangeArrowheads="1"/>
            </p:cNvSpPr>
            <p:nvPr/>
          </p:nvSpPr>
          <p:spPr bwMode="auto">
            <a:xfrm>
              <a:off x="5737"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200" b="0"/>
            </a:p>
          </p:txBody>
        </p:sp>
        <p:sp>
          <p:nvSpPr>
            <p:cNvPr id="242" name="Rectangle 238"/>
            <p:cNvSpPr>
              <a:spLocks noChangeArrowheads="1"/>
            </p:cNvSpPr>
            <p:nvPr/>
          </p:nvSpPr>
          <p:spPr bwMode="auto">
            <a:xfrm>
              <a:off x="5737"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200" b="0"/>
            </a:p>
          </p:txBody>
        </p:sp>
        <p:sp>
          <p:nvSpPr>
            <p:cNvPr id="243" name="Rectangle 239"/>
            <p:cNvSpPr>
              <a:spLocks noChangeArrowheads="1"/>
            </p:cNvSpPr>
            <p:nvPr/>
          </p:nvSpPr>
          <p:spPr bwMode="auto">
            <a:xfrm>
              <a:off x="5477"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200" b="0"/>
            </a:p>
          </p:txBody>
        </p:sp>
        <p:sp>
          <p:nvSpPr>
            <p:cNvPr id="244" name="Rectangle 240"/>
            <p:cNvSpPr>
              <a:spLocks noChangeArrowheads="1"/>
            </p:cNvSpPr>
            <p:nvPr/>
          </p:nvSpPr>
          <p:spPr bwMode="auto">
            <a:xfrm>
              <a:off x="5477"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200" b="0"/>
            </a:p>
          </p:txBody>
        </p:sp>
        <p:sp>
          <p:nvSpPr>
            <p:cNvPr id="245" name="Rectangle 241"/>
            <p:cNvSpPr>
              <a:spLocks noChangeArrowheads="1"/>
            </p:cNvSpPr>
            <p:nvPr/>
          </p:nvSpPr>
          <p:spPr bwMode="auto">
            <a:xfrm>
              <a:off x="5412"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200" b="0"/>
            </a:p>
          </p:txBody>
        </p:sp>
        <p:sp>
          <p:nvSpPr>
            <p:cNvPr id="246" name="Rectangle 242"/>
            <p:cNvSpPr>
              <a:spLocks noChangeArrowheads="1"/>
            </p:cNvSpPr>
            <p:nvPr/>
          </p:nvSpPr>
          <p:spPr bwMode="auto">
            <a:xfrm>
              <a:off x="5412"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200" b="0"/>
            </a:p>
          </p:txBody>
        </p:sp>
      </p:grpSp>
      <p:sp>
        <p:nvSpPr>
          <p:cNvPr id="247" name="Line 243"/>
          <p:cNvSpPr>
            <a:spLocks noChangeShapeType="1"/>
          </p:cNvSpPr>
          <p:nvPr/>
        </p:nvSpPr>
        <p:spPr bwMode="auto">
          <a:xfrm flipV="1">
            <a:off x="4362450" y="3981450"/>
            <a:ext cx="446088" cy="0"/>
          </a:xfrm>
          <a:prstGeom prst="line">
            <a:avLst/>
          </a:prstGeom>
          <a:noFill/>
          <a:ln w="12700">
            <a:solidFill>
              <a:schemeClr val="tx1"/>
            </a:solidFill>
            <a:round/>
            <a:headEnd/>
            <a:tailEnd type="triangle" w="med" len="med"/>
          </a:ln>
        </p:spPr>
        <p:txBody>
          <a:bodyPr wrap="none" anchor="ctr"/>
          <a:lstStyle/>
          <a:p>
            <a:endParaRPr lang="en-US" b="0"/>
          </a:p>
        </p:txBody>
      </p:sp>
      <p:sp>
        <p:nvSpPr>
          <p:cNvPr id="248" name="Line 244"/>
          <p:cNvSpPr>
            <a:spLocks noChangeShapeType="1"/>
          </p:cNvSpPr>
          <p:nvPr/>
        </p:nvSpPr>
        <p:spPr bwMode="auto">
          <a:xfrm flipV="1">
            <a:off x="5445125" y="3990975"/>
            <a:ext cx="447675" cy="0"/>
          </a:xfrm>
          <a:prstGeom prst="line">
            <a:avLst/>
          </a:prstGeom>
          <a:noFill/>
          <a:ln w="12700">
            <a:solidFill>
              <a:schemeClr val="tx1"/>
            </a:solidFill>
            <a:round/>
            <a:headEnd/>
            <a:tailEnd type="triangle" w="med" len="med"/>
          </a:ln>
        </p:spPr>
        <p:txBody>
          <a:bodyPr wrap="none" anchor="ctr"/>
          <a:lstStyle/>
          <a:p>
            <a:endParaRPr lang="en-US" b="0"/>
          </a:p>
        </p:txBody>
      </p:sp>
      <p:sp>
        <p:nvSpPr>
          <p:cNvPr id="249" name="Line 245"/>
          <p:cNvSpPr>
            <a:spLocks noChangeShapeType="1"/>
          </p:cNvSpPr>
          <p:nvPr/>
        </p:nvSpPr>
        <p:spPr bwMode="auto">
          <a:xfrm flipV="1">
            <a:off x="6445250" y="3990975"/>
            <a:ext cx="412750" cy="0"/>
          </a:xfrm>
          <a:prstGeom prst="line">
            <a:avLst/>
          </a:prstGeom>
          <a:noFill/>
          <a:ln w="12700">
            <a:solidFill>
              <a:schemeClr val="tx1"/>
            </a:solidFill>
            <a:round/>
            <a:headEnd/>
            <a:tailEnd type="triangle" w="med" len="med"/>
          </a:ln>
        </p:spPr>
        <p:txBody>
          <a:bodyPr wrap="none" anchor="ctr"/>
          <a:lstStyle/>
          <a:p>
            <a:endParaRPr lang="en-US" b="0"/>
          </a:p>
        </p:txBody>
      </p:sp>
      <p:sp>
        <p:nvSpPr>
          <p:cNvPr id="250" name="Line 246"/>
          <p:cNvSpPr>
            <a:spLocks noChangeShapeType="1"/>
          </p:cNvSpPr>
          <p:nvPr/>
        </p:nvSpPr>
        <p:spPr bwMode="auto">
          <a:xfrm>
            <a:off x="7408863" y="3981450"/>
            <a:ext cx="582612" cy="0"/>
          </a:xfrm>
          <a:prstGeom prst="line">
            <a:avLst/>
          </a:prstGeom>
          <a:noFill/>
          <a:ln w="12700">
            <a:solidFill>
              <a:schemeClr val="tx1"/>
            </a:solidFill>
            <a:round/>
            <a:headEnd/>
            <a:tailEnd type="triangle" w="med" len="med"/>
          </a:ln>
        </p:spPr>
        <p:txBody>
          <a:bodyPr wrap="none" anchor="ctr"/>
          <a:lstStyle/>
          <a:p>
            <a:endParaRPr lang="en-US" b="0"/>
          </a:p>
        </p:txBody>
      </p:sp>
      <p:grpSp>
        <p:nvGrpSpPr>
          <p:cNvPr id="251" name="Group 247"/>
          <p:cNvGrpSpPr>
            <a:grpSpLocks/>
          </p:cNvGrpSpPr>
          <p:nvPr/>
        </p:nvGrpSpPr>
        <p:grpSpPr bwMode="auto">
          <a:xfrm>
            <a:off x="4808538" y="3079750"/>
            <a:ext cx="636587" cy="1863725"/>
            <a:chOff x="3437" y="2352"/>
            <a:chExt cx="451" cy="1104"/>
          </a:xfrm>
        </p:grpSpPr>
        <p:grpSp>
          <p:nvGrpSpPr>
            <p:cNvPr id="252" name="Group 248"/>
            <p:cNvGrpSpPr>
              <a:grpSpLocks/>
            </p:cNvGrpSpPr>
            <p:nvPr/>
          </p:nvGrpSpPr>
          <p:grpSpPr bwMode="auto">
            <a:xfrm>
              <a:off x="3600" y="2352"/>
              <a:ext cx="144" cy="1104"/>
              <a:chOff x="3696" y="2448"/>
              <a:chExt cx="144" cy="1104"/>
            </a:xfrm>
          </p:grpSpPr>
          <p:grpSp>
            <p:nvGrpSpPr>
              <p:cNvPr id="267" name="Group 249"/>
              <p:cNvGrpSpPr>
                <a:grpSpLocks/>
              </p:cNvGrpSpPr>
              <p:nvPr/>
            </p:nvGrpSpPr>
            <p:grpSpPr bwMode="auto">
              <a:xfrm rot="-5400000">
                <a:off x="3600" y="2544"/>
                <a:ext cx="336" cy="144"/>
                <a:chOff x="3504" y="2976"/>
                <a:chExt cx="384" cy="288"/>
              </a:xfrm>
            </p:grpSpPr>
            <p:sp>
              <p:nvSpPr>
                <p:cNvPr id="276" name="Freeform 250"/>
                <p:cNvSpPr>
                  <a:spLocks/>
                </p:cNvSpPr>
                <p:nvPr/>
              </p:nvSpPr>
              <p:spPr bwMode="auto">
                <a:xfrm>
                  <a:off x="3504" y="2976"/>
                  <a:ext cx="384" cy="96"/>
                </a:xfrm>
                <a:custGeom>
                  <a:avLst/>
                  <a:gdLst>
                    <a:gd name="T0" fmla="*/ 0 w 384"/>
                    <a:gd name="T1" fmla="*/ 0 h 96"/>
                    <a:gd name="T2" fmla="*/ 48 w 384"/>
                    <a:gd name="T3" fmla="*/ 96 h 96"/>
                    <a:gd name="T4" fmla="*/ 336 w 384"/>
                    <a:gd name="T5" fmla="*/ 96 h 96"/>
                    <a:gd name="T6" fmla="*/ 384 w 384"/>
                    <a:gd name="T7" fmla="*/ 0 h 96"/>
                    <a:gd name="T8" fmla="*/ 240 w 384"/>
                    <a:gd name="T9" fmla="*/ 0 h 96"/>
                    <a:gd name="T10" fmla="*/ 192 w 384"/>
                    <a:gd name="T11" fmla="*/ 48 h 96"/>
                    <a:gd name="T12" fmla="*/ 144 w 384"/>
                    <a:gd name="T13" fmla="*/ 0 h 96"/>
                    <a:gd name="T14" fmla="*/ 0 w 384"/>
                    <a:gd name="T15" fmla="*/ 0 h 96"/>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96"/>
                    <a:gd name="T26" fmla="*/ 384 w 384"/>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96">
                      <a:moveTo>
                        <a:pt x="0" y="0"/>
                      </a:moveTo>
                      <a:lnTo>
                        <a:pt x="48" y="96"/>
                      </a:lnTo>
                      <a:lnTo>
                        <a:pt x="336" y="96"/>
                      </a:lnTo>
                      <a:lnTo>
                        <a:pt x="384" y="0"/>
                      </a:lnTo>
                      <a:lnTo>
                        <a:pt x="240" y="0"/>
                      </a:lnTo>
                      <a:lnTo>
                        <a:pt x="192" y="48"/>
                      </a:lnTo>
                      <a:lnTo>
                        <a:pt x="144" y="0"/>
                      </a:lnTo>
                      <a:lnTo>
                        <a:pt x="0" y="0"/>
                      </a:lnTo>
                      <a:close/>
                    </a:path>
                  </a:pathLst>
                </a:custGeom>
                <a:solidFill>
                  <a:srgbClr val="FC0128"/>
                </a:solidFill>
                <a:ln w="3175" cap="flat" cmpd="sng">
                  <a:solidFill>
                    <a:schemeClr val="tx1"/>
                  </a:solidFill>
                  <a:prstDash val="solid"/>
                  <a:round/>
                  <a:headEnd type="none" w="med" len="med"/>
                  <a:tailEnd type="none" w="med" len="med"/>
                </a:ln>
              </p:spPr>
              <p:txBody>
                <a:bodyPr wrap="none" anchor="ctr"/>
                <a:lstStyle/>
                <a:p>
                  <a:endParaRPr lang="en-US" b="0"/>
                </a:p>
              </p:txBody>
            </p:sp>
            <p:sp>
              <p:nvSpPr>
                <p:cNvPr id="277" name="Freeform 251"/>
                <p:cNvSpPr>
                  <a:spLocks/>
                </p:cNvSpPr>
                <p:nvPr/>
              </p:nvSpPr>
              <p:spPr bwMode="auto">
                <a:xfrm>
                  <a:off x="3552" y="3072"/>
                  <a:ext cx="288" cy="96"/>
                </a:xfrm>
                <a:custGeom>
                  <a:avLst/>
                  <a:gdLst>
                    <a:gd name="T0" fmla="*/ 0 w 288"/>
                    <a:gd name="T1" fmla="*/ 0 h 96"/>
                    <a:gd name="T2" fmla="*/ 288 w 288"/>
                    <a:gd name="T3" fmla="*/ 0 h 96"/>
                    <a:gd name="T4" fmla="*/ 240 w 288"/>
                    <a:gd name="T5" fmla="*/ 96 h 96"/>
                    <a:gd name="T6" fmla="*/ 48 w 288"/>
                    <a:gd name="T7" fmla="*/ 96 h 96"/>
                    <a:gd name="T8" fmla="*/ 0 w 288"/>
                    <a:gd name="T9" fmla="*/ 0 h 96"/>
                    <a:gd name="T10" fmla="*/ 0 60000 65536"/>
                    <a:gd name="T11" fmla="*/ 0 60000 65536"/>
                    <a:gd name="T12" fmla="*/ 0 60000 65536"/>
                    <a:gd name="T13" fmla="*/ 0 60000 65536"/>
                    <a:gd name="T14" fmla="*/ 0 60000 65536"/>
                    <a:gd name="T15" fmla="*/ 0 w 288"/>
                    <a:gd name="T16" fmla="*/ 0 h 96"/>
                    <a:gd name="T17" fmla="*/ 288 w 288"/>
                    <a:gd name="T18" fmla="*/ 96 h 96"/>
                  </a:gdLst>
                  <a:ahLst/>
                  <a:cxnLst>
                    <a:cxn ang="T10">
                      <a:pos x="T0" y="T1"/>
                    </a:cxn>
                    <a:cxn ang="T11">
                      <a:pos x="T2" y="T3"/>
                    </a:cxn>
                    <a:cxn ang="T12">
                      <a:pos x="T4" y="T5"/>
                    </a:cxn>
                    <a:cxn ang="T13">
                      <a:pos x="T6" y="T7"/>
                    </a:cxn>
                    <a:cxn ang="T14">
                      <a:pos x="T8" y="T9"/>
                    </a:cxn>
                  </a:cxnLst>
                  <a:rect l="T15" t="T16" r="T17" b="T18"/>
                  <a:pathLst>
                    <a:path w="288" h="96">
                      <a:moveTo>
                        <a:pt x="0" y="0"/>
                      </a:moveTo>
                      <a:lnTo>
                        <a:pt x="288" y="0"/>
                      </a:lnTo>
                      <a:lnTo>
                        <a:pt x="240" y="96"/>
                      </a:lnTo>
                      <a:lnTo>
                        <a:pt x="48" y="96"/>
                      </a:lnTo>
                      <a:lnTo>
                        <a:pt x="0" y="0"/>
                      </a:lnTo>
                      <a:close/>
                    </a:path>
                  </a:pathLst>
                </a:custGeom>
                <a:solidFill>
                  <a:srgbClr val="FC0128"/>
                </a:solidFill>
                <a:ln w="3175" cap="flat" cmpd="sng">
                  <a:solidFill>
                    <a:schemeClr val="tx1"/>
                  </a:solidFill>
                  <a:prstDash val="solid"/>
                  <a:round/>
                  <a:headEnd type="none" w="med" len="med"/>
                  <a:tailEnd type="none" w="med" len="med"/>
                </a:ln>
              </p:spPr>
              <p:txBody>
                <a:bodyPr wrap="none" anchor="ctr"/>
                <a:lstStyle/>
                <a:p>
                  <a:endParaRPr lang="en-US" b="0"/>
                </a:p>
              </p:txBody>
            </p:sp>
            <p:sp>
              <p:nvSpPr>
                <p:cNvPr id="278" name="Freeform 252"/>
                <p:cNvSpPr>
                  <a:spLocks/>
                </p:cNvSpPr>
                <p:nvPr/>
              </p:nvSpPr>
              <p:spPr bwMode="auto">
                <a:xfrm>
                  <a:off x="3600" y="3168"/>
                  <a:ext cx="192" cy="96"/>
                </a:xfrm>
                <a:custGeom>
                  <a:avLst/>
                  <a:gdLst>
                    <a:gd name="T0" fmla="*/ 0 w 192"/>
                    <a:gd name="T1" fmla="*/ 0 h 96"/>
                    <a:gd name="T2" fmla="*/ 48 w 192"/>
                    <a:gd name="T3" fmla="*/ 96 h 96"/>
                    <a:gd name="T4" fmla="*/ 144 w 192"/>
                    <a:gd name="T5" fmla="*/ 96 h 96"/>
                    <a:gd name="T6" fmla="*/ 192 w 192"/>
                    <a:gd name="T7" fmla="*/ 0 h 96"/>
                    <a:gd name="T8" fmla="*/ 0 w 192"/>
                    <a:gd name="T9" fmla="*/ 0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0"/>
                      </a:moveTo>
                      <a:lnTo>
                        <a:pt x="48" y="96"/>
                      </a:lnTo>
                      <a:lnTo>
                        <a:pt x="144" y="96"/>
                      </a:lnTo>
                      <a:lnTo>
                        <a:pt x="192" y="0"/>
                      </a:lnTo>
                      <a:lnTo>
                        <a:pt x="0" y="0"/>
                      </a:lnTo>
                      <a:close/>
                    </a:path>
                  </a:pathLst>
                </a:custGeom>
                <a:solidFill>
                  <a:srgbClr val="FC0128"/>
                </a:solidFill>
                <a:ln w="3175" cap="flat" cmpd="sng">
                  <a:solidFill>
                    <a:schemeClr val="tx1"/>
                  </a:solidFill>
                  <a:prstDash val="solid"/>
                  <a:round/>
                  <a:headEnd type="none" w="med" len="med"/>
                  <a:tailEnd type="none" w="med" len="med"/>
                </a:ln>
              </p:spPr>
              <p:txBody>
                <a:bodyPr wrap="none" anchor="ctr"/>
                <a:lstStyle/>
                <a:p>
                  <a:endParaRPr lang="en-US" b="0"/>
                </a:p>
              </p:txBody>
            </p:sp>
          </p:grpSp>
          <p:grpSp>
            <p:nvGrpSpPr>
              <p:cNvPr id="268" name="Group 253"/>
              <p:cNvGrpSpPr>
                <a:grpSpLocks/>
              </p:cNvGrpSpPr>
              <p:nvPr/>
            </p:nvGrpSpPr>
            <p:grpSpPr bwMode="auto">
              <a:xfrm rot="-5400000">
                <a:off x="3600" y="2928"/>
                <a:ext cx="336" cy="144"/>
                <a:chOff x="3504" y="2976"/>
                <a:chExt cx="384" cy="288"/>
              </a:xfrm>
            </p:grpSpPr>
            <p:sp>
              <p:nvSpPr>
                <p:cNvPr id="273" name="Freeform 254"/>
                <p:cNvSpPr>
                  <a:spLocks/>
                </p:cNvSpPr>
                <p:nvPr/>
              </p:nvSpPr>
              <p:spPr bwMode="auto">
                <a:xfrm>
                  <a:off x="3504" y="2976"/>
                  <a:ext cx="384" cy="96"/>
                </a:xfrm>
                <a:custGeom>
                  <a:avLst/>
                  <a:gdLst>
                    <a:gd name="T0" fmla="*/ 0 w 384"/>
                    <a:gd name="T1" fmla="*/ 0 h 96"/>
                    <a:gd name="T2" fmla="*/ 48 w 384"/>
                    <a:gd name="T3" fmla="*/ 96 h 96"/>
                    <a:gd name="T4" fmla="*/ 336 w 384"/>
                    <a:gd name="T5" fmla="*/ 96 h 96"/>
                    <a:gd name="T6" fmla="*/ 384 w 384"/>
                    <a:gd name="T7" fmla="*/ 0 h 96"/>
                    <a:gd name="T8" fmla="*/ 240 w 384"/>
                    <a:gd name="T9" fmla="*/ 0 h 96"/>
                    <a:gd name="T10" fmla="*/ 192 w 384"/>
                    <a:gd name="T11" fmla="*/ 48 h 96"/>
                    <a:gd name="T12" fmla="*/ 144 w 384"/>
                    <a:gd name="T13" fmla="*/ 0 h 96"/>
                    <a:gd name="T14" fmla="*/ 0 w 384"/>
                    <a:gd name="T15" fmla="*/ 0 h 96"/>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96"/>
                    <a:gd name="T26" fmla="*/ 384 w 384"/>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96">
                      <a:moveTo>
                        <a:pt x="0" y="0"/>
                      </a:moveTo>
                      <a:lnTo>
                        <a:pt x="48" y="96"/>
                      </a:lnTo>
                      <a:lnTo>
                        <a:pt x="336" y="96"/>
                      </a:lnTo>
                      <a:lnTo>
                        <a:pt x="384" y="0"/>
                      </a:lnTo>
                      <a:lnTo>
                        <a:pt x="240" y="0"/>
                      </a:lnTo>
                      <a:lnTo>
                        <a:pt x="192" y="48"/>
                      </a:lnTo>
                      <a:lnTo>
                        <a:pt x="144" y="0"/>
                      </a:lnTo>
                      <a:lnTo>
                        <a:pt x="0" y="0"/>
                      </a:lnTo>
                      <a:close/>
                    </a:path>
                  </a:pathLst>
                </a:custGeom>
                <a:solidFill>
                  <a:srgbClr val="FC0128"/>
                </a:solidFill>
                <a:ln w="3175" cap="flat" cmpd="sng">
                  <a:solidFill>
                    <a:schemeClr val="tx1"/>
                  </a:solidFill>
                  <a:prstDash val="solid"/>
                  <a:round/>
                  <a:headEnd type="none" w="med" len="med"/>
                  <a:tailEnd type="none" w="med" len="med"/>
                </a:ln>
              </p:spPr>
              <p:txBody>
                <a:bodyPr wrap="none" anchor="ctr"/>
                <a:lstStyle/>
                <a:p>
                  <a:endParaRPr lang="en-US" b="0"/>
                </a:p>
              </p:txBody>
            </p:sp>
            <p:sp>
              <p:nvSpPr>
                <p:cNvPr id="274" name="Freeform 255"/>
                <p:cNvSpPr>
                  <a:spLocks/>
                </p:cNvSpPr>
                <p:nvPr/>
              </p:nvSpPr>
              <p:spPr bwMode="auto">
                <a:xfrm>
                  <a:off x="3552" y="3072"/>
                  <a:ext cx="288" cy="96"/>
                </a:xfrm>
                <a:custGeom>
                  <a:avLst/>
                  <a:gdLst>
                    <a:gd name="T0" fmla="*/ 0 w 288"/>
                    <a:gd name="T1" fmla="*/ 0 h 96"/>
                    <a:gd name="T2" fmla="*/ 288 w 288"/>
                    <a:gd name="T3" fmla="*/ 0 h 96"/>
                    <a:gd name="T4" fmla="*/ 240 w 288"/>
                    <a:gd name="T5" fmla="*/ 96 h 96"/>
                    <a:gd name="T6" fmla="*/ 48 w 288"/>
                    <a:gd name="T7" fmla="*/ 96 h 96"/>
                    <a:gd name="T8" fmla="*/ 0 w 288"/>
                    <a:gd name="T9" fmla="*/ 0 h 96"/>
                    <a:gd name="T10" fmla="*/ 0 60000 65536"/>
                    <a:gd name="T11" fmla="*/ 0 60000 65536"/>
                    <a:gd name="T12" fmla="*/ 0 60000 65536"/>
                    <a:gd name="T13" fmla="*/ 0 60000 65536"/>
                    <a:gd name="T14" fmla="*/ 0 60000 65536"/>
                    <a:gd name="T15" fmla="*/ 0 w 288"/>
                    <a:gd name="T16" fmla="*/ 0 h 96"/>
                    <a:gd name="T17" fmla="*/ 288 w 288"/>
                    <a:gd name="T18" fmla="*/ 96 h 96"/>
                  </a:gdLst>
                  <a:ahLst/>
                  <a:cxnLst>
                    <a:cxn ang="T10">
                      <a:pos x="T0" y="T1"/>
                    </a:cxn>
                    <a:cxn ang="T11">
                      <a:pos x="T2" y="T3"/>
                    </a:cxn>
                    <a:cxn ang="T12">
                      <a:pos x="T4" y="T5"/>
                    </a:cxn>
                    <a:cxn ang="T13">
                      <a:pos x="T6" y="T7"/>
                    </a:cxn>
                    <a:cxn ang="T14">
                      <a:pos x="T8" y="T9"/>
                    </a:cxn>
                  </a:cxnLst>
                  <a:rect l="T15" t="T16" r="T17" b="T18"/>
                  <a:pathLst>
                    <a:path w="288" h="96">
                      <a:moveTo>
                        <a:pt x="0" y="0"/>
                      </a:moveTo>
                      <a:lnTo>
                        <a:pt x="288" y="0"/>
                      </a:lnTo>
                      <a:lnTo>
                        <a:pt x="240" y="96"/>
                      </a:lnTo>
                      <a:lnTo>
                        <a:pt x="48" y="96"/>
                      </a:lnTo>
                      <a:lnTo>
                        <a:pt x="0" y="0"/>
                      </a:lnTo>
                      <a:close/>
                    </a:path>
                  </a:pathLst>
                </a:custGeom>
                <a:solidFill>
                  <a:srgbClr val="FC0128"/>
                </a:solidFill>
                <a:ln w="3175" cap="flat" cmpd="sng">
                  <a:solidFill>
                    <a:schemeClr val="tx1"/>
                  </a:solidFill>
                  <a:prstDash val="solid"/>
                  <a:round/>
                  <a:headEnd type="none" w="med" len="med"/>
                  <a:tailEnd type="none" w="med" len="med"/>
                </a:ln>
              </p:spPr>
              <p:txBody>
                <a:bodyPr wrap="none" anchor="ctr"/>
                <a:lstStyle/>
                <a:p>
                  <a:endParaRPr lang="en-US" b="0"/>
                </a:p>
              </p:txBody>
            </p:sp>
            <p:sp>
              <p:nvSpPr>
                <p:cNvPr id="275" name="Freeform 256"/>
                <p:cNvSpPr>
                  <a:spLocks/>
                </p:cNvSpPr>
                <p:nvPr/>
              </p:nvSpPr>
              <p:spPr bwMode="auto">
                <a:xfrm>
                  <a:off x="3600" y="3168"/>
                  <a:ext cx="192" cy="96"/>
                </a:xfrm>
                <a:custGeom>
                  <a:avLst/>
                  <a:gdLst>
                    <a:gd name="T0" fmla="*/ 0 w 192"/>
                    <a:gd name="T1" fmla="*/ 0 h 96"/>
                    <a:gd name="T2" fmla="*/ 48 w 192"/>
                    <a:gd name="T3" fmla="*/ 96 h 96"/>
                    <a:gd name="T4" fmla="*/ 144 w 192"/>
                    <a:gd name="T5" fmla="*/ 96 h 96"/>
                    <a:gd name="T6" fmla="*/ 192 w 192"/>
                    <a:gd name="T7" fmla="*/ 0 h 96"/>
                    <a:gd name="T8" fmla="*/ 0 w 192"/>
                    <a:gd name="T9" fmla="*/ 0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0"/>
                      </a:moveTo>
                      <a:lnTo>
                        <a:pt x="48" y="96"/>
                      </a:lnTo>
                      <a:lnTo>
                        <a:pt x="144" y="96"/>
                      </a:lnTo>
                      <a:lnTo>
                        <a:pt x="192" y="0"/>
                      </a:lnTo>
                      <a:lnTo>
                        <a:pt x="0" y="0"/>
                      </a:lnTo>
                      <a:close/>
                    </a:path>
                  </a:pathLst>
                </a:custGeom>
                <a:solidFill>
                  <a:srgbClr val="FC0128"/>
                </a:solidFill>
                <a:ln w="3175" cap="flat" cmpd="sng">
                  <a:solidFill>
                    <a:schemeClr val="tx1"/>
                  </a:solidFill>
                  <a:prstDash val="solid"/>
                  <a:round/>
                  <a:headEnd type="none" w="med" len="med"/>
                  <a:tailEnd type="none" w="med" len="med"/>
                </a:ln>
              </p:spPr>
              <p:txBody>
                <a:bodyPr wrap="none" anchor="ctr"/>
                <a:lstStyle/>
                <a:p>
                  <a:endParaRPr lang="en-US" b="0"/>
                </a:p>
              </p:txBody>
            </p:sp>
          </p:grpSp>
          <p:grpSp>
            <p:nvGrpSpPr>
              <p:cNvPr id="269" name="Group 257"/>
              <p:cNvGrpSpPr>
                <a:grpSpLocks/>
              </p:cNvGrpSpPr>
              <p:nvPr/>
            </p:nvGrpSpPr>
            <p:grpSpPr bwMode="auto">
              <a:xfrm rot="-5400000">
                <a:off x="3600" y="3312"/>
                <a:ext cx="336" cy="144"/>
                <a:chOff x="3504" y="2976"/>
                <a:chExt cx="384" cy="288"/>
              </a:xfrm>
            </p:grpSpPr>
            <p:sp>
              <p:nvSpPr>
                <p:cNvPr id="270" name="Freeform 258"/>
                <p:cNvSpPr>
                  <a:spLocks/>
                </p:cNvSpPr>
                <p:nvPr/>
              </p:nvSpPr>
              <p:spPr bwMode="auto">
                <a:xfrm>
                  <a:off x="3504" y="2976"/>
                  <a:ext cx="384" cy="96"/>
                </a:xfrm>
                <a:custGeom>
                  <a:avLst/>
                  <a:gdLst>
                    <a:gd name="T0" fmla="*/ 0 w 384"/>
                    <a:gd name="T1" fmla="*/ 0 h 96"/>
                    <a:gd name="T2" fmla="*/ 48 w 384"/>
                    <a:gd name="T3" fmla="*/ 96 h 96"/>
                    <a:gd name="T4" fmla="*/ 336 w 384"/>
                    <a:gd name="T5" fmla="*/ 96 h 96"/>
                    <a:gd name="T6" fmla="*/ 384 w 384"/>
                    <a:gd name="T7" fmla="*/ 0 h 96"/>
                    <a:gd name="T8" fmla="*/ 240 w 384"/>
                    <a:gd name="T9" fmla="*/ 0 h 96"/>
                    <a:gd name="T10" fmla="*/ 192 w 384"/>
                    <a:gd name="T11" fmla="*/ 48 h 96"/>
                    <a:gd name="T12" fmla="*/ 144 w 384"/>
                    <a:gd name="T13" fmla="*/ 0 h 96"/>
                    <a:gd name="T14" fmla="*/ 0 w 384"/>
                    <a:gd name="T15" fmla="*/ 0 h 96"/>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96"/>
                    <a:gd name="T26" fmla="*/ 384 w 384"/>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96">
                      <a:moveTo>
                        <a:pt x="0" y="0"/>
                      </a:moveTo>
                      <a:lnTo>
                        <a:pt x="48" y="96"/>
                      </a:lnTo>
                      <a:lnTo>
                        <a:pt x="336" y="96"/>
                      </a:lnTo>
                      <a:lnTo>
                        <a:pt x="384" y="0"/>
                      </a:lnTo>
                      <a:lnTo>
                        <a:pt x="240" y="0"/>
                      </a:lnTo>
                      <a:lnTo>
                        <a:pt x="192" y="48"/>
                      </a:lnTo>
                      <a:lnTo>
                        <a:pt x="144" y="0"/>
                      </a:lnTo>
                      <a:lnTo>
                        <a:pt x="0" y="0"/>
                      </a:lnTo>
                      <a:close/>
                    </a:path>
                  </a:pathLst>
                </a:custGeom>
                <a:solidFill>
                  <a:srgbClr val="FC0128"/>
                </a:solidFill>
                <a:ln w="3175" cap="flat" cmpd="sng">
                  <a:solidFill>
                    <a:schemeClr val="tx1"/>
                  </a:solidFill>
                  <a:prstDash val="solid"/>
                  <a:round/>
                  <a:headEnd type="none" w="med" len="med"/>
                  <a:tailEnd type="none" w="med" len="med"/>
                </a:ln>
              </p:spPr>
              <p:txBody>
                <a:bodyPr wrap="none" anchor="ctr"/>
                <a:lstStyle/>
                <a:p>
                  <a:endParaRPr lang="en-US" b="0"/>
                </a:p>
              </p:txBody>
            </p:sp>
            <p:sp>
              <p:nvSpPr>
                <p:cNvPr id="271" name="Freeform 259"/>
                <p:cNvSpPr>
                  <a:spLocks/>
                </p:cNvSpPr>
                <p:nvPr/>
              </p:nvSpPr>
              <p:spPr bwMode="auto">
                <a:xfrm>
                  <a:off x="3552" y="3072"/>
                  <a:ext cx="288" cy="96"/>
                </a:xfrm>
                <a:custGeom>
                  <a:avLst/>
                  <a:gdLst>
                    <a:gd name="T0" fmla="*/ 0 w 288"/>
                    <a:gd name="T1" fmla="*/ 0 h 96"/>
                    <a:gd name="T2" fmla="*/ 288 w 288"/>
                    <a:gd name="T3" fmla="*/ 0 h 96"/>
                    <a:gd name="T4" fmla="*/ 240 w 288"/>
                    <a:gd name="T5" fmla="*/ 96 h 96"/>
                    <a:gd name="T6" fmla="*/ 48 w 288"/>
                    <a:gd name="T7" fmla="*/ 96 h 96"/>
                    <a:gd name="T8" fmla="*/ 0 w 288"/>
                    <a:gd name="T9" fmla="*/ 0 h 96"/>
                    <a:gd name="T10" fmla="*/ 0 60000 65536"/>
                    <a:gd name="T11" fmla="*/ 0 60000 65536"/>
                    <a:gd name="T12" fmla="*/ 0 60000 65536"/>
                    <a:gd name="T13" fmla="*/ 0 60000 65536"/>
                    <a:gd name="T14" fmla="*/ 0 60000 65536"/>
                    <a:gd name="T15" fmla="*/ 0 w 288"/>
                    <a:gd name="T16" fmla="*/ 0 h 96"/>
                    <a:gd name="T17" fmla="*/ 288 w 288"/>
                    <a:gd name="T18" fmla="*/ 96 h 96"/>
                  </a:gdLst>
                  <a:ahLst/>
                  <a:cxnLst>
                    <a:cxn ang="T10">
                      <a:pos x="T0" y="T1"/>
                    </a:cxn>
                    <a:cxn ang="T11">
                      <a:pos x="T2" y="T3"/>
                    </a:cxn>
                    <a:cxn ang="T12">
                      <a:pos x="T4" y="T5"/>
                    </a:cxn>
                    <a:cxn ang="T13">
                      <a:pos x="T6" y="T7"/>
                    </a:cxn>
                    <a:cxn ang="T14">
                      <a:pos x="T8" y="T9"/>
                    </a:cxn>
                  </a:cxnLst>
                  <a:rect l="T15" t="T16" r="T17" b="T18"/>
                  <a:pathLst>
                    <a:path w="288" h="96">
                      <a:moveTo>
                        <a:pt x="0" y="0"/>
                      </a:moveTo>
                      <a:lnTo>
                        <a:pt x="288" y="0"/>
                      </a:lnTo>
                      <a:lnTo>
                        <a:pt x="240" y="96"/>
                      </a:lnTo>
                      <a:lnTo>
                        <a:pt x="48" y="96"/>
                      </a:lnTo>
                      <a:lnTo>
                        <a:pt x="0" y="0"/>
                      </a:lnTo>
                      <a:close/>
                    </a:path>
                  </a:pathLst>
                </a:custGeom>
                <a:solidFill>
                  <a:srgbClr val="FC0128"/>
                </a:solidFill>
                <a:ln w="3175" cap="flat" cmpd="sng">
                  <a:solidFill>
                    <a:schemeClr val="tx1"/>
                  </a:solidFill>
                  <a:prstDash val="solid"/>
                  <a:round/>
                  <a:headEnd type="none" w="med" len="med"/>
                  <a:tailEnd type="none" w="med" len="med"/>
                </a:ln>
              </p:spPr>
              <p:txBody>
                <a:bodyPr wrap="none" anchor="ctr"/>
                <a:lstStyle/>
                <a:p>
                  <a:endParaRPr lang="en-US" b="0"/>
                </a:p>
              </p:txBody>
            </p:sp>
            <p:sp>
              <p:nvSpPr>
                <p:cNvPr id="272" name="Freeform 260"/>
                <p:cNvSpPr>
                  <a:spLocks/>
                </p:cNvSpPr>
                <p:nvPr/>
              </p:nvSpPr>
              <p:spPr bwMode="auto">
                <a:xfrm>
                  <a:off x="3600" y="3168"/>
                  <a:ext cx="192" cy="96"/>
                </a:xfrm>
                <a:custGeom>
                  <a:avLst/>
                  <a:gdLst>
                    <a:gd name="T0" fmla="*/ 0 w 192"/>
                    <a:gd name="T1" fmla="*/ 0 h 96"/>
                    <a:gd name="T2" fmla="*/ 48 w 192"/>
                    <a:gd name="T3" fmla="*/ 96 h 96"/>
                    <a:gd name="T4" fmla="*/ 144 w 192"/>
                    <a:gd name="T5" fmla="*/ 96 h 96"/>
                    <a:gd name="T6" fmla="*/ 192 w 192"/>
                    <a:gd name="T7" fmla="*/ 0 h 96"/>
                    <a:gd name="T8" fmla="*/ 0 w 192"/>
                    <a:gd name="T9" fmla="*/ 0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0"/>
                      </a:moveTo>
                      <a:lnTo>
                        <a:pt x="48" y="96"/>
                      </a:lnTo>
                      <a:lnTo>
                        <a:pt x="144" y="96"/>
                      </a:lnTo>
                      <a:lnTo>
                        <a:pt x="192" y="0"/>
                      </a:lnTo>
                      <a:lnTo>
                        <a:pt x="0" y="0"/>
                      </a:lnTo>
                      <a:close/>
                    </a:path>
                  </a:pathLst>
                </a:custGeom>
                <a:solidFill>
                  <a:srgbClr val="FC0128"/>
                </a:solidFill>
                <a:ln w="3175" cap="flat" cmpd="sng">
                  <a:solidFill>
                    <a:schemeClr val="tx1"/>
                  </a:solidFill>
                  <a:prstDash val="solid"/>
                  <a:round/>
                  <a:headEnd type="none" w="med" len="med"/>
                  <a:tailEnd type="none" w="med" len="med"/>
                </a:ln>
              </p:spPr>
              <p:txBody>
                <a:bodyPr wrap="none" anchor="ctr"/>
                <a:lstStyle/>
                <a:p>
                  <a:endParaRPr lang="en-US" b="0"/>
                </a:p>
              </p:txBody>
            </p:sp>
          </p:grpSp>
        </p:grpSp>
        <p:sp>
          <p:nvSpPr>
            <p:cNvPr id="253" name="Line 261"/>
            <p:cNvSpPr>
              <a:spLocks noChangeShapeType="1"/>
            </p:cNvSpPr>
            <p:nvPr/>
          </p:nvSpPr>
          <p:spPr bwMode="auto">
            <a:xfrm flipH="1">
              <a:off x="3437" y="2435"/>
              <a:ext cx="1" cy="936"/>
            </a:xfrm>
            <a:prstGeom prst="line">
              <a:avLst/>
            </a:prstGeom>
            <a:noFill/>
            <a:ln w="12700">
              <a:solidFill>
                <a:schemeClr val="tx1"/>
              </a:solidFill>
              <a:round/>
              <a:headEnd/>
              <a:tailEnd/>
            </a:ln>
          </p:spPr>
          <p:txBody>
            <a:bodyPr wrap="none" anchor="ctr"/>
            <a:lstStyle/>
            <a:p>
              <a:endParaRPr lang="en-US" b="0"/>
            </a:p>
          </p:txBody>
        </p:sp>
        <p:grpSp>
          <p:nvGrpSpPr>
            <p:cNvPr id="254" name="Group 262"/>
            <p:cNvGrpSpPr>
              <a:grpSpLocks/>
            </p:cNvGrpSpPr>
            <p:nvPr/>
          </p:nvGrpSpPr>
          <p:grpSpPr bwMode="auto">
            <a:xfrm>
              <a:off x="3437" y="3203"/>
              <a:ext cx="163" cy="168"/>
              <a:chOff x="3437" y="3203"/>
              <a:chExt cx="163" cy="168"/>
            </a:xfrm>
          </p:grpSpPr>
          <p:sp>
            <p:nvSpPr>
              <p:cNvPr id="265" name="Line 263"/>
              <p:cNvSpPr>
                <a:spLocks noChangeShapeType="1"/>
              </p:cNvSpPr>
              <p:nvPr/>
            </p:nvSpPr>
            <p:spPr bwMode="auto">
              <a:xfrm flipV="1">
                <a:off x="3438" y="3371"/>
                <a:ext cx="162" cy="0"/>
              </a:xfrm>
              <a:prstGeom prst="line">
                <a:avLst/>
              </a:prstGeom>
              <a:noFill/>
              <a:ln w="12700">
                <a:solidFill>
                  <a:schemeClr val="tx1"/>
                </a:solidFill>
                <a:round/>
                <a:headEnd/>
                <a:tailEnd type="triangle" w="med" len="med"/>
              </a:ln>
            </p:spPr>
            <p:txBody>
              <a:bodyPr wrap="none" anchor="ctr"/>
              <a:lstStyle/>
              <a:p>
                <a:endParaRPr lang="en-US" b="0"/>
              </a:p>
            </p:txBody>
          </p:sp>
          <p:sp>
            <p:nvSpPr>
              <p:cNvPr id="266" name="Line 264"/>
              <p:cNvSpPr>
                <a:spLocks noChangeShapeType="1"/>
              </p:cNvSpPr>
              <p:nvPr/>
            </p:nvSpPr>
            <p:spPr bwMode="auto">
              <a:xfrm flipV="1">
                <a:off x="3437" y="3203"/>
                <a:ext cx="162" cy="0"/>
              </a:xfrm>
              <a:prstGeom prst="line">
                <a:avLst/>
              </a:prstGeom>
              <a:noFill/>
              <a:ln w="12700">
                <a:solidFill>
                  <a:schemeClr val="tx1"/>
                </a:solidFill>
                <a:round/>
                <a:headEnd/>
                <a:tailEnd type="triangle" w="med" len="med"/>
              </a:ln>
            </p:spPr>
            <p:txBody>
              <a:bodyPr wrap="none" anchor="ctr"/>
              <a:lstStyle/>
              <a:p>
                <a:endParaRPr lang="en-US" b="0"/>
              </a:p>
            </p:txBody>
          </p:sp>
        </p:grpSp>
        <p:grpSp>
          <p:nvGrpSpPr>
            <p:cNvPr id="255" name="Group 265"/>
            <p:cNvGrpSpPr>
              <a:grpSpLocks/>
            </p:cNvGrpSpPr>
            <p:nvPr/>
          </p:nvGrpSpPr>
          <p:grpSpPr bwMode="auto">
            <a:xfrm>
              <a:off x="3438" y="2819"/>
              <a:ext cx="163" cy="168"/>
              <a:chOff x="3437" y="3203"/>
              <a:chExt cx="163" cy="168"/>
            </a:xfrm>
          </p:grpSpPr>
          <p:sp>
            <p:nvSpPr>
              <p:cNvPr id="263" name="Line 266"/>
              <p:cNvSpPr>
                <a:spLocks noChangeShapeType="1"/>
              </p:cNvSpPr>
              <p:nvPr/>
            </p:nvSpPr>
            <p:spPr bwMode="auto">
              <a:xfrm flipV="1">
                <a:off x="3438" y="3371"/>
                <a:ext cx="162" cy="0"/>
              </a:xfrm>
              <a:prstGeom prst="line">
                <a:avLst/>
              </a:prstGeom>
              <a:noFill/>
              <a:ln w="12700">
                <a:solidFill>
                  <a:schemeClr val="tx1"/>
                </a:solidFill>
                <a:round/>
                <a:headEnd/>
                <a:tailEnd type="triangle" w="med" len="med"/>
              </a:ln>
            </p:spPr>
            <p:txBody>
              <a:bodyPr wrap="none" anchor="ctr"/>
              <a:lstStyle/>
              <a:p>
                <a:endParaRPr lang="en-US" b="0"/>
              </a:p>
            </p:txBody>
          </p:sp>
          <p:sp>
            <p:nvSpPr>
              <p:cNvPr id="264" name="Line 267"/>
              <p:cNvSpPr>
                <a:spLocks noChangeShapeType="1"/>
              </p:cNvSpPr>
              <p:nvPr/>
            </p:nvSpPr>
            <p:spPr bwMode="auto">
              <a:xfrm flipV="1">
                <a:off x="3437" y="3203"/>
                <a:ext cx="162" cy="0"/>
              </a:xfrm>
              <a:prstGeom prst="line">
                <a:avLst/>
              </a:prstGeom>
              <a:noFill/>
              <a:ln w="12700">
                <a:solidFill>
                  <a:schemeClr val="tx1"/>
                </a:solidFill>
                <a:round/>
                <a:headEnd/>
                <a:tailEnd type="triangle" w="med" len="med"/>
              </a:ln>
            </p:spPr>
            <p:txBody>
              <a:bodyPr wrap="none" anchor="ctr"/>
              <a:lstStyle/>
              <a:p>
                <a:endParaRPr lang="en-US" b="0"/>
              </a:p>
            </p:txBody>
          </p:sp>
        </p:grpSp>
        <p:grpSp>
          <p:nvGrpSpPr>
            <p:cNvPr id="256" name="Group 268"/>
            <p:cNvGrpSpPr>
              <a:grpSpLocks/>
            </p:cNvGrpSpPr>
            <p:nvPr/>
          </p:nvGrpSpPr>
          <p:grpSpPr bwMode="auto">
            <a:xfrm>
              <a:off x="3439" y="2435"/>
              <a:ext cx="163" cy="168"/>
              <a:chOff x="3437" y="3203"/>
              <a:chExt cx="163" cy="168"/>
            </a:xfrm>
          </p:grpSpPr>
          <p:sp>
            <p:nvSpPr>
              <p:cNvPr id="261" name="Line 269"/>
              <p:cNvSpPr>
                <a:spLocks noChangeShapeType="1"/>
              </p:cNvSpPr>
              <p:nvPr/>
            </p:nvSpPr>
            <p:spPr bwMode="auto">
              <a:xfrm flipV="1">
                <a:off x="3438" y="3371"/>
                <a:ext cx="162" cy="0"/>
              </a:xfrm>
              <a:prstGeom prst="line">
                <a:avLst/>
              </a:prstGeom>
              <a:noFill/>
              <a:ln w="12700">
                <a:solidFill>
                  <a:schemeClr val="tx1"/>
                </a:solidFill>
                <a:round/>
                <a:headEnd/>
                <a:tailEnd type="triangle" w="med" len="med"/>
              </a:ln>
            </p:spPr>
            <p:txBody>
              <a:bodyPr wrap="none" anchor="ctr"/>
              <a:lstStyle/>
              <a:p>
                <a:endParaRPr lang="en-US" b="0"/>
              </a:p>
            </p:txBody>
          </p:sp>
          <p:sp>
            <p:nvSpPr>
              <p:cNvPr id="262" name="Line 270"/>
              <p:cNvSpPr>
                <a:spLocks noChangeShapeType="1"/>
              </p:cNvSpPr>
              <p:nvPr/>
            </p:nvSpPr>
            <p:spPr bwMode="auto">
              <a:xfrm flipV="1">
                <a:off x="3437" y="3203"/>
                <a:ext cx="162" cy="0"/>
              </a:xfrm>
              <a:prstGeom prst="line">
                <a:avLst/>
              </a:prstGeom>
              <a:noFill/>
              <a:ln w="12700">
                <a:solidFill>
                  <a:schemeClr val="tx1"/>
                </a:solidFill>
                <a:round/>
                <a:headEnd/>
                <a:tailEnd type="triangle" w="med" len="med"/>
              </a:ln>
            </p:spPr>
            <p:txBody>
              <a:bodyPr wrap="none" anchor="ctr"/>
              <a:lstStyle/>
              <a:p>
                <a:endParaRPr lang="en-US" b="0"/>
              </a:p>
            </p:txBody>
          </p:sp>
        </p:grpSp>
        <p:sp>
          <p:nvSpPr>
            <p:cNvPr id="257" name="Line 271"/>
            <p:cNvSpPr>
              <a:spLocks noChangeShapeType="1"/>
            </p:cNvSpPr>
            <p:nvPr/>
          </p:nvSpPr>
          <p:spPr bwMode="auto">
            <a:xfrm flipV="1">
              <a:off x="3744" y="3293"/>
              <a:ext cx="144" cy="0"/>
            </a:xfrm>
            <a:prstGeom prst="line">
              <a:avLst/>
            </a:prstGeom>
            <a:noFill/>
            <a:ln w="12700">
              <a:solidFill>
                <a:schemeClr val="tx1"/>
              </a:solidFill>
              <a:round/>
              <a:headEnd/>
              <a:tailEnd type="triangle" w="med" len="med"/>
            </a:ln>
          </p:spPr>
          <p:txBody>
            <a:bodyPr wrap="none" anchor="ctr"/>
            <a:lstStyle/>
            <a:p>
              <a:endParaRPr lang="en-US" b="0"/>
            </a:p>
          </p:txBody>
        </p:sp>
        <p:sp>
          <p:nvSpPr>
            <p:cNvPr id="258" name="Line 272"/>
            <p:cNvSpPr>
              <a:spLocks noChangeShapeType="1"/>
            </p:cNvSpPr>
            <p:nvPr/>
          </p:nvSpPr>
          <p:spPr bwMode="auto">
            <a:xfrm flipV="1">
              <a:off x="3744" y="2523"/>
              <a:ext cx="144" cy="0"/>
            </a:xfrm>
            <a:prstGeom prst="line">
              <a:avLst/>
            </a:prstGeom>
            <a:noFill/>
            <a:ln w="12700">
              <a:solidFill>
                <a:schemeClr val="tx1"/>
              </a:solidFill>
              <a:round/>
              <a:headEnd/>
              <a:tailEnd type="triangle" w="med" len="med"/>
            </a:ln>
          </p:spPr>
          <p:txBody>
            <a:bodyPr wrap="none" anchor="ctr"/>
            <a:lstStyle/>
            <a:p>
              <a:endParaRPr lang="en-US" b="0"/>
            </a:p>
          </p:txBody>
        </p:sp>
        <p:sp>
          <p:nvSpPr>
            <p:cNvPr id="259" name="Line 273"/>
            <p:cNvSpPr>
              <a:spLocks noChangeShapeType="1"/>
            </p:cNvSpPr>
            <p:nvPr/>
          </p:nvSpPr>
          <p:spPr bwMode="auto">
            <a:xfrm>
              <a:off x="3888" y="2523"/>
              <a:ext cx="0" cy="770"/>
            </a:xfrm>
            <a:prstGeom prst="line">
              <a:avLst/>
            </a:prstGeom>
            <a:noFill/>
            <a:ln w="12700">
              <a:solidFill>
                <a:schemeClr val="tx1"/>
              </a:solidFill>
              <a:round/>
              <a:headEnd/>
              <a:tailEnd/>
            </a:ln>
          </p:spPr>
          <p:txBody>
            <a:bodyPr wrap="none" anchor="ctr"/>
            <a:lstStyle/>
            <a:p>
              <a:endParaRPr lang="en-US" b="0"/>
            </a:p>
          </p:txBody>
        </p:sp>
        <p:sp>
          <p:nvSpPr>
            <p:cNvPr id="260" name="Line 274"/>
            <p:cNvSpPr>
              <a:spLocks noChangeShapeType="1"/>
            </p:cNvSpPr>
            <p:nvPr/>
          </p:nvSpPr>
          <p:spPr bwMode="auto">
            <a:xfrm flipV="1">
              <a:off x="3744" y="2892"/>
              <a:ext cx="144" cy="0"/>
            </a:xfrm>
            <a:prstGeom prst="line">
              <a:avLst/>
            </a:prstGeom>
            <a:noFill/>
            <a:ln w="12700">
              <a:solidFill>
                <a:schemeClr val="tx1"/>
              </a:solidFill>
              <a:round/>
              <a:headEnd/>
              <a:tailEnd type="triangle" w="med" len="med"/>
            </a:ln>
          </p:spPr>
          <p:txBody>
            <a:bodyPr wrap="none" anchor="ctr"/>
            <a:lstStyle/>
            <a:p>
              <a:endParaRPr lang="en-US" b="0"/>
            </a:p>
          </p:txBody>
        </p:sp>
      </p:grpSp>
      <p:grpSp>
        <p:nvGrpSpPr>
          <p:cNvPr id="279" name="Group 275"/>
          <p:cNvGrpSpPr>
            <a:grpSpLocks/>
          </p:cNvGrpSpPr>
          <p:nvPr/>
        </p:nvGrpSpPr>
        <p:grpSpPr bwMode="auto">
          <a:xfrm rot="-5400000">
            <a:off x="7867650" y="3773488"/>
            <a:ext cx="657225" cy="406400"/>
            <a:chOff x="5412" y="2874"/>
            <a:chExt cx="390" cy="288"/>
          </a:xfrm>
        </p:grpSpPr>
        <p:sp>
          <p:nvSpPr>
            <p:cNvPr id="280" name="Rectangle 276"/>
            <p:cNvSpPr>
              <a:spLocks noChangeArrowheads="1"/>
            </p:cNvSpPr>
            <p:nvPr/>
          </p:nvSpPr>
          <p:spPr bwMode="auto">
            <a:xfrm>
              <a:off x="5542"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vert="eaVert" wrap="none" anchor="ctr"/>
            <a:lstStyle/>
            <a:p>
              <a:pPr algn="ctr" eaLnBrk="0" hangingPunct="0">
                <a:spcBef>
                  <a:spcPct val="50000"/>
                </a:spcBef>
              </a:pPr>
              <a:endParaRPr lang="en-US" sz="1200" b="0"/>
            </a:p>
          </p:txBody>
        </p:sp>
        <p:sp>
          <p:nvSpPr>
            <p:cNvPr id="281" name="Rectangle 277"/>
            <p:cNvSpPr>
              <a:spLocks noChangeArrowheads="1"/>
            </p:cNvSpPr>
            <p:nvPr/>
          </p:nvSpPr>
          <p:spPr bwMode="auto">
            <a:xfrm>
              <a:off x="5542"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vert="eaVert" wrap="none" anchor="ctr"/>
            <a:lstStyle/>
            <a:p>
              <a:pPr algn="ctr" eaLnBrk="0" hangingPunct="0">
                <a:spcBef>
                  <a:spcPct val="50000"/>
                </a:spcBef>
              </a:pPr>
              <a:endParaRPr lang="en-US" sz="1200" b="0"/>
            </a:p>
          </p:txBody>
        </p:sp>
        <p:sp>
          <p:nvSpPr>
            <p:cNvPr id="282" name="Rectangle 278"/>
            <p:cNvSpPr>
              <a:spLocks noChangeArrowheads="1"/>
            </p:cNvSpPr>
            <p:nvPr/>
          </p:nvSpPr>
          <p:spPr bwMode="auto">
            <a:xfrm>
              <a:off x="5607"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vert="eaVert" wrap="none" anchor="ctr"/>
            <a:lstStyle/>
            <a:p>
              <a:pPr algn="ctr" eaLnBrk="0" hangingPunct="0">
                <a:spcBef>
                  <a:spcPct val="50000"/>
                </a:spcBef>
              </a:pPr>
              <a:endParaRPr lang="en-US" sz="1200" b="0"/>
            </a:p>
          </p:txBody>
        </p:sp>
        <p:sp>
          <p:nvSpPr>
            <p:cNvPr id="283" name="Rectangle 279"/>
            <p:cNvSpPr>
              <a:spLocks noChangeArrowheads="1"/>
            </p:cNvSpPr>
            <p:nvPr/>
          </p:nvSpPr>
          <p:spPr bwMode="auto">
            <a:xfrm>
              <a:off x="5607"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vert="eaVert" wrap="none" anchor="ctr"/>
            <a:lstStyle/>
            <a:p>
              <a:pPr algn="ctr" eaLnBrk="0" hangingPunct="0">
                <a:spcBef>
                  <a:spcPct val="50000"/>
                </a:spcBef>
              </a:pPr>
              <a:endParaRPr lang="en-US" sz="1200" b="0"/>
            </a:p>
          </p:txBody>
        </p:sp>
        <p:sp>
          <p:nvSpPr>
            <p:cNvPr id="284" name="Rectangle 280"/>
            <p:cNvSpPr>
              <a:spLocks noChangeArrowheads="1"/>
            </p:cNvSpPr>
            <p:nvPr/>
          </p:nvSpPr>
          <p:spPr bwMode="auto">
            <a:xfrm>
              <a:off x="5672"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vert="eaVert" wrap="none" anchor="ctr"/>
            <a:lstStyle/>
            <a:p>
              <a:pPr algn="ctr" eaLnBrk="0" hangingPunct="0">
                <a:spcBef>
                  <a:spcPct val="50000"/>
                </a:spcBef>
              </a:pPr>
              <a:endParaRPr lang="en-US" sz="1200" b="0"/>
            </a:p>
          </p:txBody>
        </p:sp>
        <p:sp>
          <p:nvSpPr>
            <p:cNvPr id="285" name="Rectangle 281"/>
            <p:cNvSpPr>
              <a:spLocks noChangeArrowheads="1"/>
            </p:cNvSpPr>
            <p:nvPr/>
          </p:nvSpPr>
          <p:spPr bwMode="auto">
            <a:xfrm>
              <a:off x="5672"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vert="eaVert" wrap="none" anchor="ctr"/>
            <a:lstStyle/>
            <a:p>
              <a:pPr algn="ctr" eaLnBrk="0" hangingPunct="0">
                <a:spcBef>
                  <a:spcPct val="50000"/>
                </a:spcBef>
              </a:pPr>
              <a:endParaRPr lang="en-US" sz="1200" b="0"/>
            </a:p>
          </p:txBody>
        </p:sp>
        <p:sp>
          <p:nvSpPr>
            <p:cNvPr id="286" name="Rectangle 282"/>
            <p:cNvSpPr>
              <a:spLocks noChangeArrowheads="1"/>
            </p:cNvSpPr>
            <p:nvPr/>
          </p:nvSpPr>
          <p:spPr bwMode="auto">
            <a:xfrm>
              <a:off x="5737"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vert="eaVert" wrap="none" anchor="ctr"/>
            <a:lstStyle/>
            <a:p>
              <a:pPr algn="ctr" eaLnBrk="0" hangingPunct="0">
                <a:spcBef>
                  <a:spcPct val="50000"/>
                </a:spcBef>
              </a:pPr>
              <a:endParaRPr lang="en-US" sz="1200" b="0"/>
            </a:p>
          </p:txBody>
        </p:sp>
        <p:sp>
          <p:nvSpPr>
            <p:cNvPr id="287" name="Rectangle 283"/>
            <p:cNvSpPr>
              <a:spLocks noChangeArrowheads="1"/>
            </p:cNvSpPr>
            <p:nvPr/>
          </p:nvSpPr>
          <p:spPr bwMode="auto">
            <a:xfrm>
              <a:off x="5737"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vert="eaVert" wrap="none" anchor="ctr"/>
            <a:lstStyle/>
            <a:p>
              <a:pPr algn="ctr" eaLnBrk="0" hangingPunct="0">
                <a:spcBef>
                  <a:spcPct val="50000"/>
                </a:spcBef>
              </a:pPr>
              <a:endParaRPr lang="en-US" sz="1200" b="0"/>
            </a:p>
          </p:txBody>
        </p:sp>
        <p:sp>
          <p:nvSpPr>
            <p:cNvPr id="288" name="Rectangle 284"/>
            <p:cNvSpPr>
              <a:spLocks noChangeArrowheads="1"/>
            </p:cNvSpPr>
            <p:nvPr/>
          </p:nvSpPr>
          <p:spPr bwMode="auto">
            <a:xfrm>
              <a:off x="5477"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vert="eaVert" wrap="none" anchor="ctr"/>
            <a:lstStyle/>
            <a:p>
              <a:pPr algn="ctr" eaLnBrk="0" hangingPunct="0">
                <a:spcBef>
                  <a:spcPct val="50000"/>
                </a:spcBef>
              </a:pPr>
              <a:endParaRPr lang="en-US" sz="1200" b="0"/>
            </a:p>
          </p:txBody>
        </p:sp>
        <p:sp>
          <p:nvSpPr>
            <p:cNvPr id="289" name="Rectangle 285"/>
            <p:cNvSpPr>
              <a:spLocks noChangeArrowheads="1"/>
            </p:cNvSpPr>
            <p:nvPr/>
          </p:nvSpPr>
          <p:spPr bwMode="auto">
            <a:xfrm>
              <a:off x="5477"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vert="eaVert" wrap="none" anchor="ctr"/>
            <a:lstStyle/>
            <a:p>
              <a:pPr algn="ctr" eaLnBrk="0" hangingPunct="0">
                <a:spcBef>
                  <a:spcPct val="50000"/>
                </a:spcBef>
              </a:pPr>
              <a:endParaRPr lang="en-US" sz="1200" b="0"/>
            </a:p>
          </p:txBody>
        </p:sp>
        <p:sp>
          <p:nvSpPr>
            <p:cNvPr id="290" name="Rectangle 286"/>
            <p:cNvSpPr>
              <a:spLocks noChangeArrowheads="1"/>
            </p:cNvSpPr>
            <p:nvPr/>
          </p:nvSpPr>
          <p:spPr bwMode="auto">
            <a:xfrm>
              <a:off x="5412" y="287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vert="eaVert" wrap="none" anchor="ctr"/>
            <a:lstStyle/>
            <a:p>
              <a:pPr algn="ctr" eaLnBrk="0" hangingPunct="0">
                <a:spcBef>
                  <a:spcPct val="50000"/>
                </a:spcBef>
              </a:pPr>
              <a:endParaRPr lang="en-US" sz="1200" b="0"/>
            </a:p>
          </p:txBody>
        </p:sp>
        <p:sp>
          <p:nvSpPr>
            <p:cNvPr id="291" name="Rectangle 287"/>
            <p:cNvSpPr>
              <a:spLocks noChangeArrowheads="1"/>
            </p:cNvSpPr>
            <p:nvPr/>
          </p:nvSpPr>
          <p:spPr bwMode="auto">
            <a:xfrm>
              <a:off x="5412" y="301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vert="eaVert" wrap="none" anchor="ctr"/>
            <a:lstStyle/>
            <a:p>
              <a:pPr algn="ctr" eaLnBrk="0" hangingPunct="0">
                <a:spcBef>
                  <a:spcPct val="50000"/>
                </a:spcBef>
              </a:pPr>
              <a:endParaRPr lang="en-US" sz="1200" b="0"/>
            </a:p>
          </p:txBody>
        </p:sp>
      </p:grpSp>
      <p:sp>
        <p:nvSpPr>
          <p:cNvPr id="292" name="Freeform 288"/>
          <p:cNvSpPr>
            <a:spLocks/>
          </p:cNvSpPr>
          <p:nvPr/>
        </p:nvSpPr>
        <p:spPr bwMode="auto">
          <a:xfrm>
            <a:off x="5689600" y="3281363"/>
            <a:ext cx="846138" cy="708025"/>
          </a:xfrm>
          <a:custGeom>
            <a:avLst/>
            <a:gdLst>
              <a:gd name="T0" fmla="*/ 0 w 600"/>
              <a:gd name="T1" fmla="*/ 411 h 420"/>
              <a:gd name="T2" fmla="*/ 0 w 600"/>
              <a:gd name="T3" fmla="*/ 0 h 420"/>
              <a:gd name="T4" fmla="*/ 600 w 600"/>
              <a:gd name="T5" fmla="*/ 0 h 420"/>
              <a:gd name="T6" fmla="*/ 600 w 600"/>
              <a:gd name="T7" fmla="*/ 420 h 420"/>
              <a:gd name="T8" fmla="*/ 0 60000 65536"/>
              <a:gd name="T9" fmla="*/ 0 60000 65536"/>
              <a:gd name="T10" fmla="*/ 0 60000 65536"/>
              <a:gd name="T11" fmla="*/ 0 60000 65536"/>
              <a:gd name="T12" fmla="*/ 0 w 600"/>
              <a:gd name="T13" fmla="*/ 0 h 420"/>
              <a:gd name="T14" fmla="*/ 600 w 600"/>
              <a:gd name="T15" fmla="*/ 420 h 420"/>
            </a:gdLst>
            <a:ahLst/>
            <a:cxnLst>
              <a:cxn ang="T8">
                <a:pos x="T0" y="T1"/>
              </a:cxn>
              <a:cxn ang="T9">
                <a:pos x="T2" y="T3"/>
              </a:cxn>
              <a:cxn ang="T10">
                <a:pos x="T4" y="T5"/>
              </a:cxn>
              <a:cxn ang="T11">
                <a:pos x="T6" y="T7"/>
              </a:cxn>
            </a:cxnLst>
            <a:rect l="T12" t="T13" r="T14" b="T15"/>
            <a:pathLst>
              <a:path w="600" h="420">
                <a:moveTo>
                  <a:pt x="0" y="411"/>
                </a:moveTo>
                <a:lnTo>
                  <a:pt x="0" y="0"/>
                </a:lnTo>
                <a:lnTo>
                  <a:pt x="600" y="0"/>
                </a:lnTo>
                <a:lnTo>
                  <a:pt x="600" y="420"/>
                </a:lnTo>
              </a:path>
            </a:pathLst>
          </a:custGeom>
          <a:noFill/>
          <a:ln w="12700" cap="flat" cmpd="sng">
            <a:solidFill>
              <a:schemeClr val="tx1"/>
            </a:solidFill>
            <a:prstDash val="solid"/>
            <a:round/>
            <a:headEnd type="none" w="med" len="med"/>
            <a:tailEnd type="triangle" w="med" len="med"/>
          </a:ln>
        </p:spPr>
        <p:txBody>
          <a:bodyPr wrap="none" anchor="ctr"/>
          <a:lstStyle/>
          <a:p>
            <a:endParaRPr lang="en-US" b="0"/>
          </a:p>
        </p:txBody>
      </p:sp>
      <p:sp>
        <p:nvSpPr>
          <p:cNvPr id="293" name="Text Box 289"/>
          <p:cNvSpPr txBox="1">
            <a:spLocks noChangeArrowheads="1"/>
          </p:cNvSpPr>
          <p:nvPr/>
        </p:nvSpPr>
        <p:spPr bwMode="auto">
          <a:xfrm>
            <a:off x="4838002" y="5420678"/>
            <a:ext cx="1690814" cy="646331"/>
          </a:xfrm>
          <a:prstGeom prst="rect">
            <a:avLst/>
          </a:prstGeom>
          <a:noFill/>
          <a:ln w="12700">
            <a:noFill/>
            <a:miter lim="800000"/>
            <a:headEnd/>
            <a:tailEnd/>
          </a:ln>
        </p:spPr>
        <p:txBody>
          <a:bodyPr wrap="square">
            <a:spAutoFit/>
          </a:bodyPr>
          <a:lstStyle/>
          <a:p>
            <a:pPr algn="ctr" eaLnBrk="0" hangingPunct="0"/>
            <a:r>
              <a:rPr lang="en-US" sz="1800" b="0" dirty="0" smtClean="0"/>
              <a:t>Threads can be mixed</a:t>
            </a:r>
            <a:endParaRPr lang="en-US" sz="1800" b="0" dirty="0"/>
          </a:p>
        </p:txBody>
      </p:sp>
      <p:sp>
        <p:nvSpPr>
          <p:cNvPr id="294" name="Line 290"/>
          <p:cNvSpPr>
            <a:spLocks noChangeShapeType="1"/>
          </p:cNvSpPr>
          <p:nvPr/>
        </p:nvSpPr>
        <p:spPr bwMode="auto">
          <a:xfrm flipH="1">
            <a:off x="2720975" y="5764213"/>
            <a:ext cx="2301875" cy="1587"/>
          </a:xfrm>
          <a:prstGeom prst="line">
            <a:avLst/>
          </a:prstGeom>
          <a:noFill/>
          <a:ln w="12700">
            <a:solidFill>
              <a:schemeClr val="tx1"/>
            </a:solidFill>
            <a:round/>
            <a:headEnd/>
            <a:tailEnd type="triangle" w="med" len="med"/>
          </a:ln>
        </p:spPr>
        <p:txBody>
          <a:bodyPr/>
          <a:lstStyle/>
          <a:p>
            <a:endParaRPr lang="en-US" b="0"/>
          </a:p>
        </p:txBody>
      </p:sp>
      <p:sp>
        <p:nvSpPr>
          <p:cNvPr id="295" name="Line 291"/>
          <p:cNvSpPr>
            <a:spLocks noChangeShapeType="1"/>
          </p:cNvSpPr>
          <p:nvPr/>
        </p:nvSpPr>
        <p:spPr bwMode="auto">
          <a:xfrm>
            <a:off x="6175375" y="5764213"/>
            <a:ext cx="2505075" cy="1587"/>
          </a:xfrm>
          <a:prstGeom prst="line">
            <a:avLst/>
          </a:prstGeom>
          <a:noFill/>
          <a:ln w="12700">
            <a:solidFill>
              <a:schemeClr val="tx1"/>
            </a:solidFill>
            <a:round/>
            <a:headEnd/>
            <a:tailEnd type="triangle" w="med" len="med"/>
          </a:ln>
        </p:spPr>
        <p:txBody>
          <a:bodyPr/>
          <a:lstStyle/>
          <a:p>
            <a:endParaRPr lang="en-US" b="0"/>
          </a:p>
        </p:txBody>
      </p:sp>
      <p:sp>
        <p:nvSpPr>
          <p:cNvPr id="296" name="Text Box 301"/>
          <p:cNvSpPr txBox="1">
            <a:spLocks noChangeArrowheads="1"/>
          </p:cNvSpPr>
          <p:nvPr/>
        </p:nvSpPr>
        <p:spPr bwMode="auto">
          <a:xfrm>
            <a:off x="0" y="5963212"/>
            <a:ext cx="5553123" cy="400110"/>
          </a:xfrm>
          <a:prstGeom prst="rect">
            <a:avLst/>
          </a:prstGeom>
          <a:noFill/>
          <a:ln w="25400">
            <a:noFill/>
            <a:miter lim="800000"/>
            <a:headEnd/>
            <a:tailEnd/>
          </a:ln>
        </p:spPr>
        <p:txBody>
          <a:bodyPr wrap="none">
            <a:spAutoFit/>
          </a:bodyPr>
          <a:lstStyle/>
          <a:p>
            <a:pPr eaLnBrk="0" hangingPunct="0"/>
            <a:r>
              <a:rPr lang="en-US" sz="2000" b="0" i="1" dirty="0">
                <a:latin typeface="+mn-lt"/>
              </a:rPr>
              <a:t>[ EV8 – Microprocessor Forum, Oct 1999]</a:t>
            </a:r>
          </a:p>
        </p:txBody>
      </p:sp>
      <p:sp>
        <p:nvSpPr>
          <p:cNvPr id="297" name="TextBox 296"/>
          <p:cNvSpPr txBox="1"/>
          <p:nvPr/>
        </p:nvSpPr>
        <p:spPr>
          <a:xfrm>
            <a:off x="1481667" y="5870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9334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blinds(horizontal)">
                                      <p:cBhvr>
                                        <p:cTn id="7" dur="500"/>
                                        <p:tgtEl>
                                          <p:spTgt spid="29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3"/>
                                        </p:tgtEl>
                                        <p:attrNameLst>
                                          <p:attrName>style.visibility</p:attrName>
                                        </p:attrNameLst>
                                      </p:cBhvr>
                                      <p:to>
                                        <p:strVal val="visible"/>
                                      </p:to>
                                    </p:set>
                                    <p:animEffect transition="in" filter="blinds(horizontal)">
                                      <p:cBhvr>
                                        <p:cTn id="10" dur="500"/>
                                        <p:tgtEl>
                                          <p:spTgt spid="29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5"/>
                                        </p:tgtEl>
                                        <p:attrNameLst>
                                          <p:attrName>style.visibility</p:attrName>
                                        </p:attrNameLst>
                                      </p:cBhvr>
                                      <p:to>
                                        <p:strVal val="visible"/>
                                      </p:to>
                                    </p:set>
                                    <p:animEffect transition="in" filter="blinds(horizontal)">
                                      <p:cBhvr>
                                        <p:cTn id="13"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p:bldP spid="294" grpId="0" animBg="1"/>
      <p:bldP spid="29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Pipeline</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22</a:t>
            </a:fld>
            <a:endParaRPr lang="en-US" dirty="0"/>
          </a:p>
        </p:txBody>
      </p:sp>
      <p:sp>
        <p:nvSpPr>
          <p:cNvPr id="7" name="Rectangle 3"/>
          <p:cNvSpPr>
            <a:spLocks noChangeArrowheads="1"/>
          </p:cNvSpPr>
          <p:nvPr/>
        </p:nvSpPr>
        <p:spPr bwMode="auto">
          <a:xfrm>
            <a:off x="598488" y="2741613"/>
            <a:ext cx="1897062" cy="2286000"/>
          </a:xfrm>
          <a:prstGeom prst="rect">
            <a:avLst/>
          </a:prstGeom>
          <a:solidFill>
            <a:srgbClr val="919191"/>
          </a:solidFill>
          <a:ln w="12700">
            <a:solidFill>
              <a:schemeClr val="tx1"/>
            </a:solidFill>
            <a:miter lim="800000"/>
            <a:headEnd/>
            <a:tailEnd/>
          </a:ln>
        </p:spPr>
        <p:txBody>
          <a:bodyPr wrap="none" anchor="ctr"/>
          <a:lstStyle/>
          <a:p>
            <a:endParaRPr lang="en-US" sz="3200" b="0">
              <a:latin typeface="+mn-lt"/>
            </a:endParaRPr>
          </a:p>
        </p:txBody>
      </p:sp>
      <p:grpSp>
        <p:nvGrpSpPr>
          <p:cNvPr id="8" name="Group 4"/>
          <p:cNvGrpSpPr>
            <a:grpSpLocks/>
          </p:cNvGrpSpPr>
          <p:nvPr/>
        </p:nvGrpSpPr>
        <p:grpSpPr bwMode="auto">
          <a:xfrm>
            <a:off x="598488" y="1584325"/>
            <a:ext cx="7993062" cy="844549"/>
            <a:chOff x="480" y="1431"/>
            <a:chExt cx="5664" cy="532"/>
          </a:xfrm>
        </p:grpSpPr>
        <p:sp>
          <p:nvSpPr>
            <p:cNvPr id="9" name="Rectangle 5"/>
            <p:cNvSpPr>
              <a:spLocks noChangeArrowheads="1"/>
            </p:cNvSpPr>
            <p:nvPr/>
          </p:nvSpPr>
          <p:spPr bwMode="auto">
            <a:xfrm>
              <a:off x="480" y="1441"/>
              <a:ext cx="616" cy="212"/>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1600" b="0" dirty="0">
                  <a:latin typeface="+mn-lt"/>
                </a:rPr>
                <a:t>Fetch</a:t>
              </a:r>
            </a:p>
          </p:txBody>
        </p:sp>
        <p:sp>
          <p:nvSpPr>
            <p:cNvPr id="10" name="Rectangle 6"/>
            <p:cNvSpPr>
              <a:spLocks noChangeArrowheads="1"/>
            </p:cNvSpPr>
            <p:nvPr/>
          </p:nvSpPr>
          <p:spPr bwMode="auto">
            <a:xfrm>
              <a:off x="997" y="1431"/>
              <a:ext cx="956" cy="367"/>
            </a:xfrm>
            <a:prstGeom prst="rect">
              <a:avLst/>
            </a:prstGeom>
            <a:noFill/>
            <a:ln w="12700">
              <a:noFill/>
              <a:miter lim="800000"/>
              <a:headEnd/>
              <a:tailEnd/>
            </a:ln>
          </p:spPr>
          <p:txBody>
            <a:bodyPr wrap="square" lIns="90488" tIns="44450" rIns="90488" bIns="44450">
              <a:spAutoFit/>
            </a:bodyPr>
            <a:lstStyle/>
            <a:p>
              <a:pPr algn="ctr" eaLnBrk="0" hangingPunct="0">
                <a:spcBef>
                  <a:spcPct val="50000"/>
                </a:spcBef>
              </a:pPr>
              <a:r>
                <a:rPr lang="en-US" sz="1600" b="0" dirty="0">
                  <a:latin typeface="+mn-lt"/>
                </a:rPr>
                <a:t>Decode/Map</a:t>
              </a:r>
            </a:p>
          </p:txBody>
        </p:sp>
        <p:sp>
          <p:nvSpPr>
            <p:cNvPr id="11" name="Rectangle 7"/>
            <p:cNvSpPr>
              <a:spLocks noChangeArrowheads="1"/>
            </p:cNvSpPr>
            <p:nvPr/>
          </p:nvSpPr>
          <p:spPr bwMode="auto">
            <a:xfrm>
              <a:off x="1920" y="1440"/>
              <a:ext cx="699" cy="212"/>
            </a:xfrm>
            <a:prstGeom prst="rect">
              <a:avLst/>
            </a:prstGeom>
            <a:noFill/>
            <a:ln w="12700">
              <a:noFill/>
              <a:miter lim="800000"/>
              <a:headEnd/>
              <a:tailEnd/>
            </a:ln>
          </p:spPr>
          <p:txBody>
            <a:bodyPr wrap="square" lIns="90488" tIns="44450" rIns="90488" bIns="44450">
              <a:spAutoFit/>
            </a:bodyPr>
            <a:lstStyle/>
            <a:p>
              <a:pPr algn="ctr" eaLnBrk="0" hangingPunct="0">
                <a:spcBef>
                  <a:spcPct val="50000"/>
                </a:spcBef>
              </a:pPr>
              <a:r>
                <a:rPr lang="en-US" sz="1600" b="0" dirty="0">
                  <a:latin typeface="+mn-lt"/>
                </a:rPr>
                <a:t>Queue</a:t>
              </a:r>
            </a:p>
          </p:txBody>
        </p:sp>
        <p:sp>
          <p:nvSpPr>
            <p:cNvPr id="12" name="Rectangle 8"/>
            <p:cNvSpPr>
              <a:spLocks noChangeArrowheads="1"/>
            </p:cNvSpPr>
            <p:nvPr/>
          </p:nvSpPr>
          <p:spPr bwMode="auto">
            <a:xfrm>
              <a:off x="2645" y="1441"/>
              <a:ext cx="616" cy="367"/>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1600" b="0">
                  <a:latin typeface="+mn-lt"/>
                </a:rPr>
                <a:t>Reg Read</a:t>
              </a:r>
            </a:p>
          </p:txBody>
        </p:sp>
        <p:sp>
          <p:nvSpPr>
            <p:cNvPr id="13" name="Rectangle 9"/>
            <p:cNvSpPr>
              <a:spLocks noChangeArrowheads="1"/>
            </p:cNvSpPr>
            <p:nvPr/>
          </p:nvSpPr>
          <p:spPr bwMode="auto">
            <a:xfrm>
              <a:off x="3258" y="1441"/>
              <a:ext cx="781" cy="212"/>
            </a:xfrm>
            <a:prstGeom prst="rect">
              <a:avLst/>
            </a:prstGeom>
            <a:noFill/>
            <a:ln w="12700">
              <a:noFill/>
              <a:miter lim="800000"/>
              <a:headEnd/>
              <a:tailEnd/>
            </a:ln>
          </p:spPr>
          <p:txBody>
            <a:bodyPr wrap="square" lIns="90488" tIns="44450" rIns="90488" bIns="44450">
              <a:spAutoFit/>
            </a:bodyPr>
            <a:lstStyle/>
            <a:p>
              <a:pPr algn="ctr" eaLnBrk="0" hangingPunct="0">
                <a:spcBef>
                  <a:spcPct val="50000"/>
                </a:spcBef>
              </a:pPr>
              <a:r>
                <a:rPr lang="en-US" sz="1600" b="0" dirty="0">
                  <a:latin typeface="+mn-lt"/>
                </a:rPr>
                <a:t>Execute</a:t>
              </a:r>
            </a:p>
          </p:txBody>
        </p:sp>
        <p:sp>
          <p:nvSpPr>
            <p:cNvPr id="14" name="Rectangle 10"/>
            <p:cNvSpPr>
              <a:spLocks noChangeArrowheads="1"/>
            </p:cNvSpPr>
            <p:nvPr/>
          </p:nvSpPr>
          <p:spPr bwMode="auto">
            <a:xfrm>
              <a:off x="4039" y="1441"/>
              <a:ext cx="753" cy="522"/>
            </a:xfrm>
            <a:prstGeom prst="rect">
              <a:avLst/>
            </a:prstGeom>
            <a:noFill/>
            <a:ln w="12700">
              <a:noFill/>
              <a:miter lim="800000"/>
              <a:headEnd/>
              <a:tailEnd/>
            </a:ln>
          </p:spPr>
          <p:txBody>
            <a:bodyPr wrap="square" lIns="90488" tIns="44450" rIns="90488" bIns="44450">
              <a:spAutoFit/>
            </a:bodyPr>
            <a:lstStyle/>
            <a:p>
              <a:pPr algn="ctr" eaLnBrk="0" hangingPunct="0">
                <a:spcBef>
                  <a:spcPct val="50000"/>
                </a:spcBef>
              </a:pPr>
              <a:r>
                <a:rPr lang="en-US" sz="1600" b="0" dirty="0" err="1">
                  <a:latin typeface="+mn-lt"/>
                </a:rPr>
                <a:t>Dcache</a:t>
              </a:r>
              <a:r>
                <a:rPr lang="en-US" sz="1600" b="0" dirty="0">
                  <a:latin typeface="+mn-lt"/>
                </a:rPr>
                <a:t>/Store Buffer</a:t>
              </a:r>
            </a:p>
          </p:txBody>
        </p:sp>
        <p:sp>
          <p:nvSpPr>
            <p:cNvPr id="15" name="Rectangle 11"/>
            <p:cNvSpPr>
              <a:spLocks noChangeArrowheads="1"/>
            </p:cNvSpPr>
            <p:nvPr/>
          </p:nvSpPr>
          <p:spPr bwMode="auto">
            <a:xfrm>
              <a:off x="4846" y="1441"/>
              <a:ext cx="616" cy="367"/>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1600" b="0">
                  <a:latin typeface="+mn-lt"/>
                </a:rPr>
                <a:t>Reg Write</a:t>
              </a:r>
            </a:p>
          </p:txBody>
        </p:sp>
        <p:sp>
          <p:nvSpPr>
            <p:cNvPr id="16" name="Rectangle 12"/>
            <p:cNvSpPr>
              <a:spLocks noChangeArrowheads="1"/>
            </p:cNvSpPr>
            <p:nvPr/>
          </p:nvSpPr>
          <p:spPr bwMode="auto">
            <a:xfrm>
              <a:off x="5532" y="1441"/>
              <a:ext cx="612" cy="212"/>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1600" b="0">
                  <a:latin typeface="+mn-lt"/>
                </a:rPr>
                <a:t>Retire</a:t>
              </a:r>
            </a:p>
          </p:txBody>
        </p:sp>
      </p:grpSp>
      <p:sp>
        <p:nvSpPr>
          <p:cNvPr id="17" name="Text Box 13"/>
          <p:cNvSpPr txBox="1">
            <a:spLocks noChangeArrowheads="1"/>
          </p:cNvSpPr>
          <p:nvPr/>
        </p:nvSpPr>
        <p:spPr bwMode="auto">
          <a:xfrm>
            <a:off x="666750" y="4494213"/>
            <a:ext cx="906556" cy="338554"/>
          </a:xfrm>
          <a:prstGeom prst="rect">
            <a:avLst/>
          </a:prstGeom>
          <a:noFill/>
          <a:ln w="12700">
            <a:noFill/>
            <a:miter lim="800000"/>
            <a:headEnd/>
            <a:tailEnd/>
          </a:ln>
        </p:spPr>
        <p:txBody>
          <a:bodyPr wrap="square">
            <a:spAutoFit/>
          </a:bodyPr>
          <a:lstStyle/>
          <a:p>
            <a:pPr algn="ctr" eaLnBrk="0" hangingPunct="0"/>
            <a:r>
              <a:rPr lang="en-US" sz="1600" b="0" dirty="0" err="1">
                <a:latin typeface="+mn-lt"/>
              </a:rPr>
              <a:t>Icache</a:t>
            </a:r>
            <a:endParaRPr lang="en-US" sz="1600" b="0" dirty="0">
              <a:latin typeface="+mn-lt"/>
            </a:endParaRPr>
          </a:p>
        </p:txBody>
      </p:sp>
      <p:grpSp>
        <p:nvGrpSpPr>
          <p:cNvPr id="18" name="Group 14"/>
          <p:cNvGrpSpPr>
            <a:grpSpLocks/>
          </p:cNvGrpSpPr>
          <p:nvPr/>
        </p:nvGrpSpPr>
        <p:grpSpPr bwMode="auto">
          <a:xfrm>
            <a:off x="530225" y="2513013"/>
            <a:ext cx="8128000" cy="2743200"/>
            <a:chOff x="432" y="2016"/>
            <a:chExt cx="5760" cy="1728"/>
          </a:xfrm>
        </p:grpSpPr>
        <p:sp>
          <p:nvSpPr>
            <p:cNvPr id="19" name="Line 15"/>
            <p:cNvSpPr>
              <a:spLocks noChangeShapeType="1"/>
            </p:cNvSpPr>
            <p:nvPr/>
          </p:nvSpPr>
          <p:spPr bwMode="auto">
            <a:xfrm>
              <a:off x="432" y="2016"/>
              <a:ext cx="0" cy="1728"/>
            </a:xfrm>
            <a:prstGeom prst="line">
              <a:avLst/>
            </a:prstGeom>
            <a:noFill/>
            <a:ln w="19050">
              <a:solidFill>
                <a:schemeClr val="tx1"/>
              </a:solidFill>
              <a:prstDash val="sysDot"/>
              <a:round/>
              <a:headEnd/>
              <a:tailEnd/>
            </a:ln>
          </p:spPr>
          <p:txBody>
            <a:bodyPr wrap="none" anchor="ctr"/>
            <a:lstStyle/>
            <a:p>
              <a:endParaRPr lang="en-US" sz="3200">
                <a:latin typeface="+mn-lt"/>
              </a:endParaRPr>
            </a:p>
          </p:txBody>
        </p:sp>
        <p:sp>
          <p:nvSpPr>
            <p:cNvPr id="20" name="Line 16"/>
            <p:cNvSpPr>
              <a:spLocks noChangeShapeType="1"/>
            </p:cNvSpPr>
            <p:nvPr/>
          </p:nvSpPr>
          <p:spPr bwMode="auto">
            <a:xfrm>
              <a:off x="1152" y="2016"/>
              <a:ext cx="0" cy="1728"/>
            </a:xfrm>
            <a:prstGeom prst="line">
              <a:avLst/>
            </a:prstGeom>
            <a:noFill/>
            <a:ln w="19050">
              <a:solidFill>
                <a:schemeClr val="tx1"/>
              </a:solidFill>
              <a:prstDash val="sysDot"/>
              <a:round/>
              <a:headEnd/>
              <a:tailEnd/>
            </a:ln>
          </p:spPr>
          <p:txBody>
            <a:bodyPr wrap="none" anchor="ctr"/>
            <a:lstStyle/>
            <a:p>
              <a:endParaRPr lang="en-US" sz="3200">
                <a:latin typeface="+mn-lt"/>
              </a:endParaRPr>
            </a:p>
          </p:txBody>
        </p:sp>
        <p:sp>
          <p:nvSpPr>
            <p:cNvPr id="21" name="Line 17"/>
            <p:cNvSpPr>
              <a:spLocks noChangeShapeType="1"/>
            </p:cNvSpPr>
            <p:nvPr/>
          </p:nvSpPr>
          <p:spPr bwMode="auto">
            <a:xfrm>
              <a:off x="1872" y="2016"/>
              <a:ext cx="0" cy="1728"/>
            </a:xfrm>
            <a:prstGeom prst="line">
              <a:avLst/>
            </a:prstGeom>
            <a:noFill/>
            <a:ln w="19050">
              <a:solidFill>
                <a:schemeClr val="tx1"/>
              </a:solidFill>
              <a:prstDash val="sysDot"/>
              <a:round/>
              <a:headEnd/>
              <a:tailEnd/>
            </a:ln>
          </p:spPr>
          <p:txBody>
            <a:bodyPr wrap="none" anchor="ctr"/>
            <a:lstStyle/>
            <a:p>
              <a:endParaRPr lang="en-US" sz="3200">
                <a:latin typeface="+mn-lt"/>
              </a:endParaRPr>
            </a:p>
          </p:txBody>
        </p:sp>
        <p:sp>
          <p:nvSpPr>
            <p:cNvPr id="22" name="Line 18"/>
            <p:cNvSpPr>
              <a:spLocks noChangeShapeType="1"/>
            </p:cNvSpPr>
            <p:nvPr/>
          </p:nvSpPr>
          <p:spPr bwMode="auto">
            <a:xfrm>
              <a:off x="2592" y="2016"/>
              <a:ext cx="0" cy="1728"/>
            </a:xfrm>
            <a:prstGeom prst="line">
              <a:avLst/>
            </a:prstGeom>
            <a:noFill/>
            <a:ln w="19050">
              <a:solidFill>
                <a:schemeClr val="tx1"/>
              </a:solidFill>
              <a:prstDash val="sysDot"/>
              <a:round/>
              <a:headEnd/>
              <a:tailEnd/>
            </a:ln>
          </p:spPr>
          <p:txBody>
            <a:bodyPr wrap="none" anchor="ctr"/>
            <a:lstStyle/>
            <a:p>
              <a:endParaRPr lang="en-US" sz="3200">
                <a:latin typeface="+mn-lt"/>
              </a:endParaRPr>
            </a:p>
          </p:txBody>
        </p:sp>
        <p:sp>
          <p:nvSpPr>
            <p:cNvPr id="23" name="Line 19"/>
            <p:cNvSpPr>
              <a:spLocks noChangeShapeType="1"/>
            </p:cNvSpPr>
            <p:nvPr/>
          </p:nvSpPr>
          <p:spPr bwMode="auto">
            <a:xfrm>
              <a:off x="3312" y="2016"/>
              <a:ext cx="0" cy="1728"/>
            </a:xfrm>
            <a:prstGeom prst="line">
              <a:avLst/>
            </a:prstGeom>
            <a:noFill/>
            <a:ln w="19050">
              <a:solidFill>
                <a:schemeClr val="tx1"/>
              </a:solidFill>
              <a:prstDash val="sysDot"/>
              <a:round/>
              <a:headEnd/>
              <a:tailEnd/>
            </a:ln>
          </p:spPr>
          <p:txBody>
            <a:bodyPr wrap="none" anchor="ctr"/>
            <a:lstStyle/>
            <a:p>
              <a:endParaRPr lang="en-US" sz="3200">
                <a:latin typeface="+mn-lt"/>
              </a:endParaRPr>
            </a:p>
          </p:txBody>
        </p:sp>
        <p:sp>
          <p:nvSpPr>
            <p:cNvPr id="24" name="Line 20"/>
            <p:cNvSpPr>
              <a:spLocks noChangeShapeType="1"/>
            </p:cNvSpPr>
            <p:nvPr/>
          </p:nvSpPr>
          <p:spPr bwMode="auto">
            <a:xfrm>
              <a:off x="4032" y="2016"/>
              <a:ext cx="0" cy="1728"/>
            </a:xfrm>
            <a:prstGeom prst="line">
              <a:avLst/>
            </a:prstGeom>
            <a:noFill/>
            <a:ln w="19050">
              <a:solidFill>
                <a:schemeClr val="tx1"/>
              </a:solidFill>
              <a:prstDash val="sysDot"/>
              <a:round/>
              <a:headEnd/>
              <a:tailEnd/>
            </a:ln>
          </p:spPr>
          <p:txBody>
            <a:bodyPr wrap="none" anchor="ctr"/>
            <a:lstStyle/>
            <a:p>
              <a:endParaRPr lang="en-US" sz="3200">
                <a:latin typeface="+mn-lt"/>
              </a:endParaRPr>
            </a:p>
          </p:txBody>
        </p:sp>
        <p:sp>
          <p:nvSpPr>
            <p:cNvPr id="25" name="Line 21"/>
            <p:cNvSpPr>
              <a:spLocks noChangeShapeType="1"/>
            </p:cNvSpPr>
            <p:nvPr/>
          </p:nvSpPr>
          <p:spPr bwMode="auto">
            <a:xfrm>
              <a:off x="4752" y="2016"/>
              <a:ext cx="0" cy="1728"/>
            </a:xfrm>
            <a:prstGeom prst="line">
              <a:avLst/>
            </a:prstGeom>
            <a:noFill/>
            <a:ln w="19050">
              <a:solidFill>
                <a:schemeClr val="tx1"/>
              </a:solidFill>
              <a:prstDash val="sysDot"/>
              <a:round/>
              <a:headEnd/>
              <a:tailEnd/>
            </a:ln>
          </p:spPr>
          <p:txBody>
            <a:bodyPr wrap="none" anchor="ctr"/>
            <a:lstStyle/>
            <a:p>
              <a:endParaRPr lang="en-US" sz="3200">
                <a:latin typeface="+mn-lt"/>
              </a:endParaRPr>
            </a:p>
          </p:txBody>
        </p:sp>
        <p:sp>
          <p:nvSpPr>
            <p:cNvPr id="26" name="Line 22"/>
            <p:cNvSpPr>
              <a:spLocks noChangeShapeType="1"/>
            </p:cNvSpPr>
            <p:nvPr/>
          </p:nvSpPr>
          <p:spPr bwMode="auto">
            <a:xfrm>
              <a:off x="5472" y="2016"/>
              <a:ext cx="0" cy="1728"/>
            </a:xfrm>
            <a:prstGeom prst="line">
              <a:avLst/>
            </a:prstGeom>
            <a:noFill/>
            <a:ln w="19050">
              <a:solidFill>
                <a:schemeClr val="tx1"/>
              </a:solidFill>
              <a:prstDash val="sysDot"/>
              <a:round/>
              <a:headEnd/>
              <a:tailEnd/>
            </a:ln>
          </p:spPr>
          <p:txBody>
            <a:bodyPr wrap="none" anchor="ctr"/>
            <a:lstStyle/>
            <a:p>
              <a:endParaRPr lang="en-US" sz="3200">
                <a:latin typeface="+mn-lt"/>
              </a:endParaRPr>
            </a:p>
          </p:txBody>
        </p:sp>
        <p:sp>
          <p:nvSpPr>
            <p:cNvPr id="27" name="Line 23"/>
            <p:cNvSpPr>
              <a:spLocks noChangeShapeType="1"/>
            </p:cNvSpPr>
            <p:nvPr/>
          </p:nvSpPr>
          <p:spPr bwMode="auto">
            <a:xfrm>
              <a:off x="6192" y="2016"/>
              <a:ext cx="0" cy="1728"/>
            </a:xfrm>
            <a:prstGeom prst="line">
              <a:avLst/>
            </a:prstGeom>
            <a:noFill/>
            <a:ln w="19050">
              <a:solidFill>
                <a:schemeClr val="tx1"/>
              </a:solidFill>
              <a:prstDash val="sysDot"/>
              <a:round/>
              <a:headEnd/>
              <a:tailEnd/>
            </a:ln>
          </p:spPr>
          <p:txBody>
            <a:bodyPr wrap="none" anchor="ctr"/>
            <a:lstStyle/>
            <a:p>
              <a:endParaRPr lang="en-US" sz="3200">
                <a:latin typeface="+mn-lt"/>
              </a:endParaRPr>
            </a:p>
          </p:txBody>
        </p:sp>
      </p:grpSp>
      <p:sp>
        <p:nvSpPr>
          <p:cNvPr id="28" name="Rectangle 24"/>
          <p:cNvSpPr>
            <a:spLocks noChangeArrowheads="1"/>
          </p:cNvSpPr>
          <p:nvPr/>
        </p:nvSpPr>
        <p:spPr bwMode="auto">
          <a:xfrm>
            <a:off x="2630488" y="2741613"/>
            <a:ext cx="5961062" cy="2286000"/>
          </a:xfrm>
          <a:prstGeom prst="rect">
            <a:avLst/>
          </a:prstGeom>
          <a:noFill/>
          <a:ln w="12700">
            <a:solidFill>
              <a:schemeClr val="tx1"/>
            </a:solidFill>
            <a:miter lim="800000"/>
            <a:headEnd/>
            <a:tailEnd/>
          </a:ln>
        </p:spPr>
        <p:txBody>
          <a:bodyPr wrap="none" anchor="ctr"/>
          <a:lstStyle/>
          <a:p>
            <a:endParaRPr lang="en-US" sz="3200" b="0">
              <a:latin typeface="+mn-lt"/>
            </a:endParaRPr>
          </a:p>
        </p:txBody>
      </p:sp>
      <p:sp>
        <p:nvSpPr>
          <p:cNvPr id="29" name="Text Box 25"/>
          <p:cNvSpPr txBox="1">
            <a:spLocks noChangeArrowheads="1"/>
          </p:cNvSpPr>
          <p:nvPr/>
        </p:nvSpPr>
        <p:spPr bwMode="auto">
          <a:xfrm>
            <a:off x="5647765" y="4284663"/>
            <a:ext cx="1112041" cy="338554"/>
          </a:xfrm>
          <a:prstGeom prst="rect">
            <a:avLst/>
          </a:prstGeom>
          <a:noFill/>
          <a:ln w="12700">
            <a:noFill/>
            <a:miter lim="800000"/>
            <a:headEnd/>
            <a:tailEnd/>
          </a:ln>
        </p:spPr>
        <p:txBody>
          <a:bodyPr wrap="square">
            <a:spAutoFit/>
          </a:bodyPr>
          <a:lstStyle/>
          <a:p>
            <a:pPr algn="ctr" eaLnBrk="0" hangingPunct="0"/>
            <a:r>
              <a:rPr lang="en-US" sz="1600" b="0" dirty="0" err="1">
                <a:latin typeface="+mn-lt"/>
              </a:rPr>
              <a:t>Dcache</a:t>
            </a:r>
            <a:endParaRPr lang="en-US" sz="1600" b="0" dirty="0">
              <a:latin typeface="+mn-lt"/>
            </a:endParaRPr>
          </a:p>
        </p:txBody>
      </p:sp>
      <p:sp>
        <p:nvSpPr>
          <p:cNvPr id="30" name="Line 26"/>
          <p:cNvSpPr>
            <a:spLocks noChangeShapeType="1"/>
          </p:cNvSpPr>
          <p:nvPr/>
        </p:nvSpPr>
        <p:spPr bwMode="auto">
          <a:xfrm flipV="1">
            <a:off x="3409950" y="3884613"/>
            <a:ext cx="392113" cy="1587"/>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sp>
        <p:nvSpPr>
          <p:cNvPr id="31" name="Line 27"/>
          <p:cNvSpPr>
            <a:spLocks noChangeShapeType="1"/>
          </p:cNvSpPr>
          <p:nvPr/>
        </p:nvSpPr>
        <p:spPr bwMode="auto">
          <a:xfrm>
            <a:off x="2316163" y="3884613"/>
            <a:ext cx="449262" cy="1587"/>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sp>
        <p:nvSpPr>
          <p:cNvPr id="32" name="Line 28"/>
          <p:cNvSpPr>
            <a:spLocks noChangeShapeType="1"/>
          </p:cNvSpPr>
          <p:nvPr/>
        </p:nvSpPr>
        <p:spPr bwMode="auto">
          <a:xfrm>
            <a:off x="1300163" y="3884613"/>
            <a:ext cx="331787" cy="1587"/>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sp>
        <p:nvSpPr>
          <p:cNvPr id="33" name="Line 29"/>
          <p:cNvSpPr>
            <a:spLocks noChangeShapeType="1"/>
          </p:cNvSpPr>
          <p:nvPr/>
        </p:nvSpPr>
        <p:spPr bwMode="auto">
          <a:xfrm flipV="1">
            <a:off x="4351338" y="3894138"/>
            <a:ext cx="446087" cy="1587"/>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sp>
        <p:nvSpPr>
          <p:cNvPr id="34" name="Line 30"/>
          <p:cNvSpPr>
            <a:spLocks noChangeShapeType="1"/>
          </p:cNvSpPr>
          <p:nvPr/>
        </p:nvSpPr>
        <p:spPr bwMode="auto">
          <a:xfrm flipV="1">
            <a:off x="5434013" y="3903663"/>
            <a:ext cx="447675" cy="1587"/>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sp>
        <p:nvSpPr>
          <p:cNvPr id="35" name="Line 31"/>
          <p:cNvSpPr>
            <a:spLocks noChangeShapeType="1"/>
          </p:cNvSpPr>
          <p:nvPr/>
        </p:nvSpPr>
        <p:spPr bwMode="auto">
          <a:xfrm flipV="1">
            <a:off x="6434138" y="3903663"/>
            <a:ext cx="412750" cy="1587"/>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sp>
        <p:nvSpPr>
          <p:cNvPr id="36" name="Line 32"/>
          <p:cNvSpPr>
            <a:spLocks noChangeShapeType="1"/>
          </p:cNvSpPr>
          <p:nvPr/>
        </p:nvSpPr>
        <p:spPr bwMode="auto">
          <a:xfrm>
            <a:off x="7397750" y="3894138"/>
            <a:ext cx="515938" cy="1587"/>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sp>
        <p:nvSpPr>
          <p:cNvPr id="37" name="Line 33"/>
          <p:cNvSpPr>
            <a:spLocks noChangeShapeType="1"/>
          </p:cNvSpPr>
          <p:nvPr/>
        </p:nvSpPr>
        <p:spPr bwMode="auto">
          <a:xfrm flipH="1">
            <a:off x="4797425" y="3178175"/>
            <a:ext cx="1588" cy="1485900"/>
          </a:xfrm>
          <a:prstGeom prst="line">
            <a:avLst/>
          </a:prstGeom>
          <a:noFill/>
          <a:ln w="12700">
            <a:solidFill>
              <a:schemeClr val="tx1"/>
            </a:solidFill>
            <a:round/>
            <a:headEnd/>
            <a:tailEnd/>
          </a:ln>
        </p:spPr>
        <p:txBody>
          <a:bodyPr wrap="none" anchor="ctr"/>
          <a:lstStyle/>
          <a:p>
            <a:endParaRPr lang="en-US" sz="3200" b="0">
              <a:latin typeface="+mn-lt"/>
            </a:endParaRPr>
          </a:p>
        </p:txBody>
      </p:sp>
      <p:grpSp>
        <p:nvGrpSpPr>
          <p:cNvPr id="38" name="Group 34"/>
          <p:cNvGrpSpPr>
            <a:grpSpLocks/>
          </p:cNvGrpSpPr>
          <p:nvPr/>
        </p:nvGrpSpPr>
        <p:grpSpPr bwMode="auto">
          <a:xfrm>
            <a:off x="4797425" y="4397375"/>
            <a:ext cx="230188" cy="266700"/>
            <a:chOff x="3437" y="3203"/>
            <a:chExt cx="163" cy="168"/>
          </a:xfrm>
        </p:grpSpPr>
        <p:sp>
          <p:nvSpPr>
            <p:cNvPr id="39" name="Line 35"/>
            <p:cNvSpPr>
              <a:spLocks noChangeShapeType="1"/>
            </p:cNvSpPr>
            <p:nvPr/>
          </p:nvSpPr>
          <p:spPr bwMode="auto">
            <a:xfrm flipV="1">
              <a:off x="3438" y="3371"/>
              <a:ext cx="162" cy="0"/>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sp>
          <p:nvSpPr>
            <p:cNvPr id="40" name="Line 36"/>
            <p:cNvSpPr>
              <a:spLocks noChangeShapeType="1"/>
            </p:cNvSpPr>
            <p:nvPr/>
          </p:nvSpPr>
          <p:spPr bwMode="auto">
            <a:xfrm flipV="1">
              <a:off x="3437" y="3203"/>
              <a:ext cx="162" cy="0"/>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grpSp>
      <p:grpSp>
        <p:nvGrpSpPr>
          <p:cNvPr id="41" name="Group 37"/>
          <p:cNvGrpSpPr>
            <a:grpSpLocks/>
          </p:cNvGrpSpPr>
          <p:nvPr/>
        </p:nvGrpSpPr>
        <p:grpSpPr bwMode="auto">
          <a:xfrm>
            <a:off x="4799013" y="3787775"/>
            <a:ext cx="230187" cy="266700"/>
            <a:chOff x="3437" y="3203"/>
            <a:chExt cx="163" cy="168"/>
          </a:xfrm>
        </p:grpSpPr>
        <p:sp>
          <p:nvSpPr>
            <p:cNvPr id="42" name="Line 38"/>
            <p:cNvSpPr>
              <a:spLocks noChangeShapeType="1"/>
            </p:cNvSpPr>
            <p:nvPr/>
          </p:nvSpPr>
          <p:spPr bwMode="auto">
            <a:xfrm flipV="1">
              <a:off x="3438" y="3371"/>
              <a:ext cx="162" cy="0"/>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sp>
          <p:nvSpPr>
            <p:cNvPr id="43" name="Line 39"/>
            <p:cNvSpPr>
              <a:spLocks noChangeShapeType="1"/>
            </p:cNvSpPr>
            <p:nvPr/>
          </p:nvSpPr>
          <p:spPr bwMode="auto">
            <a:xfrm flipV="1">
              <a:off x="3437" y="3203"/>
              <a:ext cx="162" cy="0"/>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grpSp>
      <p:grpSp>
        <p:nvGrpSpPr>
          <p:cNvPr id="44" name="Group 40"/>
          <p:cNvGrpSpPr>
            <a:grpSpLocks/>
          </p:cNvGrpSpPr>
          <p:nvPr/>
        </p:nvGrpSpPr>
        <p:grpSpPr bwMode="auto">
          <a:xfrm>
            <a:off x="4800600" y="3178175"/>
            <a:ext cx="230188" cy="266700"/>
            <a:chOff x="3437" y="3203"/>
            <a:chExt cx="163" cy="168"/>
          </a:xfrm>
        </p:grpSpPr>
        <p:sp>
          <p:nvSpPr>
            <p:cNvPr id="45" name="Line 41"/>
            <p:cNvSpPr>
              <a:spLocks noChangeShapeType="1"/>
            </p:cNvSpPr>
            <p:nvPr/>
          </p:nvSpPr>
          <p:spPr bwMode="auto">
            <a:xfrm flipV="1">
              <a:off x="3438" y="3371"/>
              <a:ext cx="162" cy="0"/>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sp>
          <p:nvSpPr>
            <p:cNvPr id="46" name="Line 42"/>
            <p:cNvSpPr>
              <a:spLocks noChangeShapeType="1"/>
            </p:cNvSpPr>
            <p:nvPr/>
          </p:nvSpPr>
          <p:spPr bwMode="auto">
            <a:xfrm flipV="1">
              <a:off x="3437" y="3203"/>
              <a:ext cx="162" cy="0"/>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grpSp>
      <p:sp>
        <p:nvSpPr>
          <p:cNvPr id="47" name="Line 43"/>
          <p:cNvSpPr>
            <a:spLocks noChangeShapeType="1"/>
          </p:cNvSpPr>
          <p:nvPr/>
        </p:nvSpPr>
        <p:spPr bwMode="auto">
          <a:xfrm flipV="1">
            <a:off x="5230813" y="4540250"/>
            <a:ext cx="203200" cy="1588"/>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sp>
        <p:nvSpPr>
          <p:cNvPr id="48" name="Line 44"/>
          <p:cNvSpPr>
            <a:spLocks noChangeShapeType="1"/>
          </p:cNvSpPr>
          <p:nvPr/>
        </p:nvSpPr>
        <p:spPr bwMode="auto">
          <a:xfrm flipV="1">
            <a:off x="5230813" y="3317875"/>
            <a:ext cx="203200" cy="1588"/>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sp>
        <p:nvSpPr>
          <p:cNvPr id="49" name="Line 45"/>
          <p:cNvSpPr>
            <a:spLocks noChangeShapeType="1"/>
          </p:cNvSpPr>
          <p:nvPr/>
        </p:nvSpPr>
        <p:spPr bwMode="auto">
          <a:xfrm>
            <a:off x="5434013" y="3317875"/>
            <a:ext cx="1587" cy="1222375"/>
          </a:xfrm>
          <a:prstGeom prst="line">
            <a:avLst/>
          </a:prstGeom>
          <a:noFill/>
          <a:ln w="12700">
            <a:solidFill>
              <a:schemeClr val="tx1"/>
            </a:solidFill>
            <a:round/>
            <a:headEnd/>
            <a:tailEnd/>
          </a:ln>
        </p:spPr>
        <p:txBody>
          <a:bodyPr wrap="none" anchor="ctr"/>
          <a:lstStyle/>
          <a:p>
            <a:endParaRPr lang="en-US" sz="3200" b="0">
              <a:latin typeface="+mn-lt"/>
            </a:endParaRPr>
          </a:p>
        </p:txBody>
      </p:sp>
      <p:sp>
        <p:nvSpPr>
          <p:cNvPr id="50" name="Line 46"/>
          <p:cNvSpPr>
            <a:spLocks noChangeShapeType="1"/>
          </p:cNvSpPr>
          <p:nvPr/>
        </p:nvSpPr>
        <p:spPr bwMode="auto">
          <a:xfrm flipV="1">
            <a:off x="5230813" y="3903663"/>
            <a:ext cx="203200" cy="1587"/>
          </a:xfrm>
          <a:prstGeom prst="line">
            <a:avLst/>
          </a:prstGeom>
          <a:noFill/>
          <a:ln w="12700">
            <a:solidFill>
              <a:schemeClr val="tx1"/>
            </a:solidFill>
            <a:round/>
            <a:headEnd/>
            <a:tailEnd type="triangle" w="med" len="med"/>
          </a:ln>
        </p:spPr>
        <p:txBody>
          <a:bodyPr wrap="none" anchor="ctr"/>
          <a:lstStyle/>
          <a:p>
            <a:endParaRPr lang="en-US" sz="3200" b="0">
              <a:latin typeface="+mn-lt"/>
            </a:endParaRPr>
          </a:p>
        </p:txBody>
      </p:sp>
      <p:grpSp>
        <p:nvGrpSpPr>
          <p:cNvPr id="51" name="Group 47"/>
          <p:cNvGrpSpPr>
            <a:grpSpLocks/>
          </p:cNvGrpSpPr>
          <p:nvPr/>
        </p:nvGrpSpPr>
        <p:grpSpPr bwMode="auto">
          <a:xfrm>
            <a:off x="733425" y="2817813"/>
            <a:ext cx="512763" cy="461962"/>
            <a:chOff x="645" y="2208"/>
            <a:chExt cx="363" cy="291"/>
          </a:xfrm>
        </p:grpSpPr>
        <p:sp>
          <p:nvSpPr>
            <p:cNvPr id="52" name="Rectangle 48"/>
            <p:cNvSpPr>
              <a:spLocks noChangeArrowheads="1"/>
            </p:cNvSpPr>
            <p:nvPr/>
          </p:nvSpPr>
          <p:spPr bwMode="auto">
            <a:xfrm>
              <a:off x="783" y="2208"/>
              <a:ext cx="225" cy="143"/>
            </a:xfrm>
            <a:prstGeom prst="rect">
              <a:avLst/>
            </a:prstGeom>
            <a:solidFill>
              <a:srgbClr val="FAFD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53" name="Rectangle 49"/>
            <p:cNvSpPr>
              <a:spLocks noChangeArrowheads="1"/>
            </p:cNvSpPr>
            <p:nvPr/>
          </p:nvSpPr>
          <p:spPr bwMode="auto">
            <a:xfrm>
              <a:off x="743" y="2251"/>
              <a:ext cx="225" cy="143"/>
            </a:xfrm>
            <a:prstGeom prst="rect">
              <a:avLst/>
            </a:prstGeom>
            <a:solidFill>
              <a:schemeClr val="bg1"/>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54" name="Rectangle 50"/>
            <p:cNvSpPr>
              <a:spLocks noChangeArrowheads="1"/>
            </p:cNvSpPr>
            <p:nvPr/>
          </p:nvSpPr>
          <p:spPr bwMode="auto">
            <a:xfrm>
              <a:off x="687" y="2304"/>
              <a:ext cx="225" cy="143"/>
            </a:xfrm>
            <a:prstGeom prst="rect">
              <a:avLst/>
            </a:prstGeom>
            <a:solidFill>
              <a:srgbClr val="51DC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55" name="Rectangle 51"/>
            <p:cNvSpPr>
              <a:spLocks noChangeArrowheads="1"/>
            </p:cNvSpPr>
            <p:nvPr/>
          </p:nvSpPr>
          <p:spPr bwMode="auto">
            <a:xfrm>
              <a:off x="645" y="2356"/>
              <a:ext cx="225" cy="143"/>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r>
                <a:rPr lang="en-US" sz="1600" b="0">
                  <a:latin typeface="+mn-lt"/>
                </a:rPr>
                <a:t>PC</a:t>
              </a:r>
            </a:p>
          </p:txBody>
        </p:sp>
      </p:grpSp>
      <p:grpSp>
        <p:nvGrpSpPr>
          <p:cNvPr id="56" name="Group 52"/>
          <p:cNvGrpSpPr>
            <a:grpSpLocks/>
          </p:cNvGrpSpPr>
          <p:nvPr/>
        </p:nvGrpSpPr>
        <p:grpSpPr bwMode="auto">
          <a:xfrm>
            <a:off x="1004888" y="3044825"/>
            <a:ext cx="203200" cy="615950"/>
            <a:chOff x="768" y="2351"/>
            <a:chExt cx="144" cy="388"/>
          </a:xfrm>
        </p:grpSpPr>
        <p:sp>
          <p:nvSpPr>
            <p:cNvPr id="57" name="Line 53"/>
            <p:cNvSpPr>
              <a:spLocks noChangeShapeType="1"/>
            </p:cNvSpPr>
            <p:nvPr/>
          </p:nvSpPr>
          <p:spPr bwMode="auto">
            <a:xfrm>
              <a:off x="768" y="2496"/>
              <a:ext cx="0" cy="240"/>
            </a:xfrm>
            <a:prstGeom prst="line">
              <a:avLst/>
            </a:prstGeom>
            <a:noFill/>
            <a:ln w="6350">
              <a:solidFill>
                <a:schemeClr val="tx1"/>
              </a:solidFill>
              <a:round/>
              <a:headEnd/>
              <a:tailEnd/>
            </a:ln>
          </p:spPr>
          <p:txBody>
            <a:bodyPr wrap="none" anchor="ctr"/>
            <a:lstStyle/>
            <a:p>
              <a:endParaRPr lang="en-US" sz="3200" b="0">
                <a:latin typeface="+mn-lt"/>
              </a:endParaRPr>
            </a:p>
          </p:txBody>
        </p:sp>
        <p:sp>
          <p:nvSpPr>
            <p:cNvPr id="58" name="Line 54"/>
            <p:cNvSpPr>
              <a:spLocks noChangeShapeType="1"/>
            </p:cNvSpPr>
            <p:nvPr/>
          </p:nvSpPr>
          <p:spPr bwMode="auto">
            <a:xfrm>
              <a:off x="816" y="2448"/>
              <a:ext cx="0" cy="288"/>
            </a:xfrm>
            <a:prstGeom prst="line">
              <a:avLst/>
            </a:prstGeom>
            <a:noFill/>
            <a:ln w="6350">
              <a:solidFill>
                <a:schemeClr val="tx1"/>
              </a:solidFill>
              <a:round/>
              <a:headEnd/>
              <a:tailEnd/>
            </a:ln>
          </p:spPr>
          <p:txBody>
            <a:bodyPr wrap="none" anchor="ctr"/>
            <a:lstStyle/>
            <a:p>
              <a:endParaRPr lang="en-US" sz="3200" b="0">
                <a:latin typeface="+mn-lt"/>
              </a:endParaRPr>
            </a:p>
          </p:txBody>
        </p:sp>
        <p:sp>
          <p:nvSpPr>
            <p:cNvPr id="59" name="Line 55"/>
            <p:cNvSpPr>
              <a:spLocks noChangeShapeType="1"/>
            </p:cNvSpPr>
            <p:nvPr/>
          </p:nvSpPr>
          <p:spPr bwMode="auto">
            <a:xfrm>
              <a:off x="864" y="2394"/>
              <a:ext cx="0" cy="345"/>
            </a:xfrm>
            <a:prstGeom prst="line">
              <a:avLst/>
            </a:prstGeom>
            <a:noFill/>
            <a:ln w="6350">
              <a:solidFill>
                <a:schemeClr val="tx1"/>
              </a:solidFill>
              <a:round/>
              <a:headEnd/>
              <a:tailEnd/>
            </a:ln>
          </p:spPr>
          <p:txBody>
            <a:bodyPr wrap="none" anchor="ctr"/>
            <a:lstStyle/>
            <a:p>
              <a:endParaRPr lang="en-US" sz="3200" b="0">
                <a:latin typeface="+mn-lt"/>
              </a:endParaRPr>
            </a:p>
          </p:txBody>
        </p:sp>
        <p:sp>
          <p:nvSpPr>
            <p:cNvPr id="60" name="Line 56"/>
            <p:cNvSpPr>
              <a:spLocks noChangeShapeType="1"/>
            </p:cNvSpPr>
            <p:nvPr/>
          </p:nvSpPr>
          <p:spPr bwMode="auto">
            <a:xfrm>
              <a:off x="912" y="2351"/>
              <a:ext cx="0" cy="384"/>
            </a:xfrm>
            <a:prstGeom prst="line">
              <a:avLst/>
            </a:prstGeom>
            <a:noFill/>
            <a:ln w="6350">
              <a:solidFill>
                <a:schemeClr val="tx1"/>
              </a:solidFill>
              <a:round/>
              <a:headEnd/>
              <a:tailEnd/>
            </a:ln>
          </p:spPr>
          <p:txBody>
            <a:bodyPr wrap="none" anchor="ctr"/>
            <a:lstStyle/>
            <a:p>
              <a:endParaRPr lang="en-US" sz="3200" b="0">
                <a:latin typeface="+mn-lt"/>
              </a:endParaRPr>
            </a:p>
          </p:txBody>
        </p:sp>
      </p:grpSp>
      <p:grpSp>
        <p:nvGrpSpPr>
          <p:cNvPr id="61" name="Group 57"/>
          <p:cNvGrpSpPr>
            <a:grpSpLocks/>
          </p:cNvGrpSpPr>
          <p:nvPr/>
        </p:nvGrpSpPr>
        <p:grpSpPr bwMode="auto">
          <a:xfrm>
            <a:off x="1631950" y="3522663"/>
            <a:ext cx="769938" cy="762000"/>
            <a:chOff x="1296" y="2544"/>
            <a:chExt cx="545" cy="480"/>
          </a:xfrm>
        </p:grpSpPr>
        <p:sp>
          <p:nvSpPr>
            <p:cNvPr id="62" name="Rectangle 58"/>
            <p:cNvSpPr>
              <a:spLocks noChangeArrowheads="1"/>
            </p:cNvSpPr>
            <p:nvPr/>
          </p:nvSpPr>
          <p:spPr bwMode="auto">
            <a:xfrm>
              <a:off x="1440" y="2544"/>
              <a:ext cx="401" cy="336"/>
            </a:xfrm>
            <a:prstGeom prst="rect">
              <a:avLst/>
            </a:prstGeom>
            <a:solidFill>
              <a:srgbClr val="FAFD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63" name="Rectangle 59"/>
            <p:cNvSpPr>
              <a:spLocks noChangeArrowheads="1"/>
            </p:cNvSpPr>
            <p:nvPr/>
          </p:nvSpPr>
          <p:spPr bwMode="auto">
            <a:xfrm>
              <a:off x="1392" y="2592"/>
              <a:ext cx="401" cy="336"/>
            </a:xfrm>
            <a:prstGeom prst="rect">
              <a:avLst/>
            </a:prstGeom>
            <a:solidFill>
              <a:schemeClr val="bg1"/>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64" name="Rectangle 60"/>
            <p:cNvSpPr>
              <a:spLocks noChangeArrowheads="1"/>
            </p:cNvSpPr>
            <p:nvPr/>
          </p:nvSpPr>
          <p:spPr bwMode="auto">
            <a:xfrm>
              <a:off x="1344" y="2640"/>
              <a:ext cx="401" cy="336"/>
            </a:xfrm>
            <a:prstGeom prst="rect">
              <a:avLst/>
            </a:prstGeom>
            <a:solidFill>
              <a:srgbClr val="51DC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65" name="Rectangle 61"/>
            <p:cNvSpPr>
              <a:spLocks noChangeArrowheads="1"/>
            </p:cNvSpPr>
            <p:nvPr/>
          </p:nvSpPr>
          <p:spPr bwMode="auto">
            <a:xfrm>
              <a:off x="1296" y="2688"/>
              <a:ext cx="401" cy="336"/>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r>
                <a:rPr lang="en-US" sz="1600" b="0">
                  <a:latin typeface="+mn-lt"/>
                </a:rPr>
                <a:t>Register</a:t>
              </a:r>
              <a:br>
                <a:rPr lang="en-US" sz="1600" b="0">
                  <a:latin typeface="+mn-lt"/>
                </a:rPr>
              </a:br>
              <a:r>
                <a:rPr lang="en-US" sz="1600" b="0">
                  <a:latin typeface="+mn-lt"/>
                </a:rPr>
                <a:t>Map</a:t>
              </a:r>
            </a:p>
          </p:txBody>
        </p:sp>
      </p:grpSp>
      <p:grpSp>
        <p:nvGrpSpPr>
          <p:cNvPr id="66" name="Group 62"/>
          <p:cNvGrpSpPr>
            <a:grpSpLocks/>
          </p:cNvGrpSpPr>
          <p:nvPr/>
        </p:nvGrpSpPr>
        <p:grpSpPr bwMode="auto">
          <a:xfrm>
            <a:off x="733425" y="3656013"/>
            <a:ext cx="554038" cy="857250"/>
            <a:chOff x="2437" y="3780"/>
            <a:chExt cx="392" cy="540"/>
          </a:xfrm>
        </p:grpSpPr>
        <p:grpSp>
          <p:nvGrpSpPr>
            <p:cNvPr id="67" name="Group 63"/>
            <p:cNvGrpSpPr>
              <a:grpSpLocks/>
            </p:cNvGrpSpPr>
            <p:nvPr/>
          </p:nvGrpSpPr>
          <p:grpSpPr bwMode="auto">
            <a:xfrm>
              <a:off x="2437" y="3840"/>
              <a:ext cx="392" cy="240"/>
              <a:chOff x="2437" y="3840"/>
              <a:chExt cx="392" cy="240"/>
            </a:xfrm>
          </p:grpSpPr>
          <p:grpSp>
            <p:nvGrpSpPr>
              <p:cNvPr id="106" name="Group 64"/>
              <p:cNvGrpSpPr>
                <a:grpSpLocks/>
              </p:cNvGrpSpPr>
              <p:nvPr/>
            </p:nvGrpSpPr>
            <p:grpSpPr bwMode="auto">
              <a:xfrm>
                <a:off x="2437" y="3960"/>
                <a:ext cx="392" cy="60"/>
                <a:chOff x="2437" y="3960"/>
                <a:chExt cx="392" cy="60"/>
              </a:xfrm>
            </p:grpSpPr>
            <p:sp>
              <p:nvSpPr>
                <p:cNvPr id="131" name="Rectangle 65"/>
                <p:cNvSpPr>
                  <a:spLocks noChangeArrowheads="1"/>
                </p:cNvSpPr>
                <p:nvPr/>
              </p:nvSpPr>
              <p:spPr bwMode="auto">
                <a:xfrm>
                  <a:off x="2437" y="396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32" name="Rectangle 66"/>
                <p:cNvSpPr>
                  <a:spLocks noChangeArrowheads="1"/>
                </p:cNvSpPr>
                <p:nvPr/>
              </p:nvSpPr>
              <p:spPr bwMode="auto">
                <a:xfrm>
                  <a:off x="2493" y="396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33" name="Rectangle 67"/>
                <p:cNvSpPr>
                  <a:spLocks noChangeArrowheads="1"/>
                </p:cNvSpPr>
                <p:nvPr/>
              </p:nvSpPr>
              <p:spPr bwMode="auto">
                <a:xfrm>
                  <a:off x="2549" y="396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34" name="Rectangle 68"/>
                <p:cNvSpPr>
                  <a:spLocks noChangeArrowheads="1"/>
                </p:cNvSpPr>
                <p:nvPr/>
              </p:nvSpPr>
              <p:spPr bwMode="auto">
                <a:xfrm>
                  <a:off x="2605" y="396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35" name="Rectangle 69"/>
                <p:cNvSpPr>
                  <a:spLocks noChangeArrowheads="1"/>
                </p:cNvSpPr>
                <p:nvPr/>
              </p:nvSpPr>
              <p:spPr bwMode="auto">
                <a:xfrm>
                  <a:off x="2661" y="396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36" name="Rectangle 70"/>
                <p:cNvSpPr>
                  <a:spLocks noChangeArrowheads="1"/>
                </p:cNvSpPr>
                <p:nvPr/>
              </p:nvSpPr>
              <p:spPr bwMode="auto">
                <a:xfrm>
                  <a:off x="2773" y="396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37" name="Rectangle 71"/>
                <p:cNvSpPr>
                  <a:spLocks noChangeArrowheads="1"/>
                </p:cNvSpPr>
                <p:nvPr/>
              </p:nvSpPr>
              <p:spPr bwMode="auto">
                <a:xfrm>
                  <a:off x="2717" y="396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grpSp>
            <p:nvGrpSpPr>
              <p:cNvPr id="107" name="Group 72"/>
              <p:cNvGrpSpPr>
                <a:grpSpLocks/>
              </p:cNvGrpSpPr>
              <p:nvPr/>
            </p:nvGrpSpPr>
            <p:grpSpPr bwMode="auto">
              <a:xfrm>
                <a:off x="2437" y="4020"/>
                <a:ext cx="392" cy="60"/>
                <a:chOff x="2432" y="4056"/>
                <a:chExt cx="392" cy="60"/>
              </a:xfrm>
            </p:grpSpPr>
            <p:sp>
              <p:nvSpPr>
                <p:cNvPr id="124" name="Rectangle 73"/>
                <p:cNvSpPr>
                  <a:spLocks noChangeArrowheads="1"/>
                </p:cNvSpPr>
                <p:nvPr/>
              </p:nvSpPr>
              <p:spPr bwMode="auto">
                <a:xfrm>
                  <a:off x="2432" y="4056"/>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25" name="Rectangle 74"/>
                <p:cNvSpPr>
                  <a:spLocks noChangeArrowheads="1"/>
                </p:cNvSpPr>
                <p:nvPr/>
              </p:nvSpPr>
              <p:spPr bwMode="auto">
                <a:xfrm>
                  <a:off x="2488" y="4056"/>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26" name="Rectangle 75"/>
                <p:cNvSpPr>
                  <a:spLocks noChangeArrowheads="1"/>
                </p:cNvSpPr>
                <p:nvPr/>
              </p:nvSpPr>
              <p:spPr bwMode="auto">
                <a:xfrm>
                  <a:off x="2544" y="4056"/>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27" name="Rectangle 76"/>
                <p:cNvSpPr>
                  <a:spLocks noChangeArrowheads="1"/>
                </p:cNvSpPr>
                <p:nvPr/>
              </p:nvSpPr>
              <p:spPr bwMode="auto">
                <a:xfrm>
                  <a:off x="2600" y="4056"/>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28" name="Rectangle 77"/>
                <p:cNvSpPr>
                  <a:spLocks noChangeArrowheads="1"/>
                </p:cNvSpPr>
                <p:nvPr/>
              </p:nvSpPr>
              <p:spPr bwMode="auto">
                <a:xfrm>
                  <a:off x="2656" y="4056"/>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29" name="Rectangle 78"/>
                <p:cNvSpPr>
                  <a:spLocks noChangeArrowheads="1"/>
                </p:cNvSpPr>
                <p:nvPr/>
              </p:nvSpPr>
              <p:spPr bwMode="auto">
                <a:xfrm>
                  <a:off x="2768" y="4056"/>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30" name="Rectangle 79"/>
                <p:cNvSpPr>
                  <a:spLocks noChangeArrowheads="1"/>
                </p:cNvSpPr>
                <p:nvPr/>
              </p:nvSpPr>
              <p:spPr bwMode="auto">
                <a:xfrm>
                  <a:off x="2712" y="4056"/>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grpSp>
            <p:nvGrpSpPr>
              <p:cNvPr id="108" name="Group 80"/>
              <p:cNvGrpSpPr>
                <a:grpSpLocks/>
              </p:cNvGrpSpPr>
              <p:nvPr/>
            </p:nvGrpSpPr>
            <p:grpSpPr bwMode="auto">
              <a:xfrm>
                <a:off x="2437" y="3900"/>
                <a:ext cx="392" cy="60"/>
                <a:chOff x="2421" y="3840"/>
                <a:chExt cx="392" cy="60"/>
              </a:xfrm>
            </p:grpSpPr>
            <p:sp>
              <p:nvSpPr>
                <p:cNvPr id="117" name="Rectangle 81"/>
                <p:cNvSpPr>
                  <a:spLocks noChangeArrowheads="1"/>
                </p:cNvSpPr>
                <p:nvPr/>
              </p:nvSpPr>
              <p:spPr bwMode="auto">
                <a:xfrm>
                  <a:off x="2421"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18" name="Rectangle 82"/>
                <p:cNvSpPr>
                  <a:spLocks noChangeArrowheads="1"/>
                </p:cNvSpPr>
                <p:nvPr/>
              </p:nvSpPr>
              <p:spPr bwMode="auto">
                <a:xfrm>
                  <a:off x="2477" y="384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19" name="Rectangle 83"/>
                <p:cNvSpPr>
                  <a:spLocks noChangeArrowheads="1"/>
                </p:cNvSpPr>
                <p:nvPr/>
              </p:nvSpPr>
              <p:spPr bwMode="auto">
                <a:xfrm>
                  <a:off x="2533" y="384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20" name="Rectangle 84"/>
                <p:cNvSpPr>
                  <a:spLocks noChangeArrowheads="1"/>
                </p:cNvSpPr>
                <p:nvPr/>
              </p:nvSpPr>
              <p:spPr bwMode="auto">
                <a:xfrm>
                  <a:off x="2589" y="384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21" name="Rectangle 85"/>
                <p:cNvSpPr>
                  <a:spLocks noChangeArrowheads="1"/>
                </p:cNvSpPr>
                <p:nvPr/>
              </p:nvSpPr>
              <p:spPr bwMode="auto">
                <a:xfrm>
                  <a:off x="2645"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22" name="Rectangle 86"/>
                <p:cNvSpPr>
                  <a:spLocks noChangeArrowheads="1"/>
                </p:cNvSpPr>
                <p:nvPr/>
              </p:nvSpPr>
              <p:spPr bwMode="auto">
                <a:xfrm>
                  <a:off x="2757" y="384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23" name="Rectangle 87"/>
                <p:cNvSpPr>
                  <a:spLocks noChangeArrowheads="1"/>
                </p:cNvSpPr>
                <p:nvPr/>
              </p:nvSpPr>
              <p:spPr bwMode="auto">
                <a:xfrm>
                  <a:off x="2701"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grpSp>
            <p:nvGrpSpPr>
              <p:cNvPr id="109" name="Group 88"/>
              <p:cNvGrpSpPr>
                <a:grpSpLocks/>
              </p:cNvGrpSpPr>
              <p:nvPr/>
            </p:nvGrpSpPr>
            <p:grpSpPr bwMode="auto">
              <a:xfrm>
                <a:off x="2437" y="3840"/>
                <a:ext cx="392" cy="60"/>
                <a:chOff x="2178" y="3744"/>
                <a:chExt cx="392" cy="60"/>
              </a:xfrm>
            </p:grpSpPr>
            <p:sp>
              <p:nvSpPr>
                <p:cNvPr id="110" name="Rectangle 89"/>
                <p:cNvSpPr>
                  <a:spLocks noChangeArrowheads="1"/>
                </p:cNvSpPr>
                <p:nvPr/>
              </p:nvSpPr>
              <p:spPr bwMode="auto">
                <a:xfrm>
                  <a:off x="2178" y="3744"/>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11" name="Rectangle 90"/>
                <p:cNvSpPr>
                  <a:spLocks noChangeArrowheads="1"/>
                </p:cNvSpPr>
                <p:nvPr/>
              </p:nvSpPr>
              <p:spPr bwMode="auto">
                <a:xfrm>
                  <a:off x="2234" y="3744"/>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12" name="Rectangle 91"/>
                <p:cNvSpPr>
                  <a:spLocks noChangeArrowheads="1"/>
                </p:cNvSpPr>
                <p:nvPr/>
              </p:nvSpPr>
              <p:spPr bwMode="auto">
                <a:xfrm>
                  <a:off x="2290" y="3744"/>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13" name="Rectangle 92"/>
                <p:cNvSpPr>
                  <a:spLocks noChangeArrowheads="1"/>
                </p:cNvSpPr>
                <p:nvPr/>
              </p:nvSpPr>
              <p:spPr bwMode="auto">
                <a:xfrm>
                  <a:off x="2346" y="3744"/>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14" name="Rectangle 93"/>
                <p:cNvSpPr>
                  <a:spLocks noChangeArrowheads="1"/>
                </p:cNvSpPr>
                <p:nvPr/>
              </p:nvSpPr>
              <p:spPr bwMode="auto">
                <a:xfrm>
                  <a:off x="2402" y="3744"/>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15" name="Rectangle 94"/>
                <p:cNvSpPr>
                  <a:spLocks noChangeArrowheads="1"/>
                </p:cNvSpPr>
                <p:nvPr/>
              </p:nvSpPr>
              <p:spPr bwMode="auto">
                <a:xfrm>
                  <a:off x="2514" y="3744"/>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16" name="Rectangle 95"/>
                <p:cNvSpPr>
                  <a:spLocks noChangeArrowheads="1"/>
                </p:cNvSpPr>
                <p:nvPr/>
              </p:nvSpPr>
              <p:spPr bwMode="auto">
                <a:xfrm>
                  <a:off x="2458" y="3744"/>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grpSp>
        </p:grpSp>
        <p:grpSp>
          <p:nvGrpSpPr>
            <p:cNvPr id="68" name="Group 96"/>
            <p:cNvGrpSpPr>
              <a:grpSpLocks/>
            </p:cNvGrpSpPr>
            <p:nvPr/>
          </p:nvGrpSpPr>
          <p:grpSpPr bwMode="auto">
            <a:xfrm>
              <a:off x="2437" y="4080"/>
              <a:ext cx="392" cy="240"/>
              <a:chOff x="2906" y="3840"/>
              <a:chExt cx="392" cy="240"/>
            </a:xfrm>
          </p:grpSpPr>
          <p:sp>
            <p:nvSpPr>
              <p:cNvPr id="77" name="Rectangle 97"/>
              <p:cNvSpPr>
                <a:spLocks noChangeArrowheads="1"/>
              </p:cNvSpPr>
              <p:nvPr/>
            </p:nvSpPr>
            <p:spPr bwMode="auto">
              <a:xfrm flipH="1">
                <a:off x="3074" y="396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78" name="Rectangle 98"/>
              <p:cNvSpPr>
                <a:spLocks noChangeArrowheads="1"/>
              </p:cNvSpPr>
              <p:nvPr/>
            </p:nvSpPr>
            <p:spPr bwMode="auto">
              <a:xfrm>
                <a:off x="3130" y="396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79" name="Rectangle 99"/>
              <p:cNvSpPr>
                <a:spLocks noChangeArrowheads="1"/>
              </p:cNvSpPr>
              <p:nvPr/>
            </p:nvSpPr>
            <p:spPr bwMode="auto">
              <a:xfrm>
                <a:off x="3186" y="396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80" name="Rectangle 100"/>
              <p:cNvSpPr>
                <a:spLocks noChangeArrowheads="1"/>
              </p:cNvSpPr>
              <p:nvPr/>
            </p:nvSpPr>
            <p:spPr bwMode="auto">
              <a:xfrm>
                <a:off x="3242" y="396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81" name="Rectangle 101"/>
              <p:cNvSpPr>
                <a:spLocks noChangeArrowheads="1"/>
              </p:cNvSpPr>
              <p:nvPr/>
            </p:nvSpPr>
            <p:spPr bwMode="auto">
              <a:xfrm>
                <a:off x="3130" y="402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82" name="Rectangle 102"/>
              <p:cNvSpPr>
                <a:spLocks noChangeArrowheads="1"/>
              </p:cNvSpPr>
              <p:nvPr/>
            </p:nvSpPr>
            <p:spPr bwMode="auto">
              <a:xfrm>
                <a:off x="3186" y="402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83" name="Rectangle 103"/>
              <p:cNvSpPr>
                <a:spLocks noChangeArrowheads="1"/>
              </p:cNvSpPr>
              <p:nvPr/>
            </p:nvSpPr>
            <p:spPr bwMode="auto">
              <a:xfrm>
                <a:off x="3242" y="402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84" name="Rectangle 104"/>
              <p:cNvSpPr>
                <a:spLocks noChangeArrowheads="1"/>
              </p:cNvSpPr>
              <p:nvPr/>
            </p:nvSpPr>
            <p:spPr bwMode="auto">
              <a:xfrm flipH="1">
                <a:off x="3074" y="402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85" name="Rectangle 105"/>
              <p:cNvSpPr>
                <a:spLocks noChangeArrowheads="1"/>
              </p:cNvSpPr>
              <p:nvPr/>
            </p:nvSpPr>
            <p:spPr bwMode="auto">
              <a:xfrm flipH="1">
                <a:off x="3242" y="390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86" name="Rectangle 106"/>
              <p:cNvSpPr>
                <a:spLocks noChangeArrowheads="1"/>
              </p:cNvSpPr>
              <p:nvPr/>
            </p:nvSpPr>
            <p:spPr bwMode="auto">
              <a:xfrm flipH="1">
                <a:off x="3186" y="390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87" name="Rectangle 107"/>
              <p:cNvSpPr>
                <a:spLocks noChangeArrowheads="1"/>
              </p:cNvSpPr>
              <p:nvPr/>
            </p:nvSpPr>
            <p:spPr bwMode="auto">
              <a:xfrm flipH="1">
                <a:off x="3130" y="390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88" name="Rectangle 108"/>
              <p:cNvSpPr>
                <a:spLocks noChangeArrowheads="1"/>
              </p:cNvSpPr>
              <p:nvPr/>
            </p:nvSpPr>
            <p:spPr bwMode="auto">
              <a:xfrm flipH="1">
                <a:off x="3074" y="390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89" name="Rectangle 109"/>
              <p:cNvSpPr>
                <a:spLocks noChangeArrowheads="1"/>
              </p:cNvSpPr>
              <p:nvPr/>
            </p:nvSpPr>
            <p:spPr bwMode="auto">
              <a:xfrm flipH="1" flipV="1">
                <a:off x="3018" y="390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90" name="Rectangle 110"/>
              <p:cNvSpPr>
                <a:spLocks noChangeArrowheads="1"/>
              </p:cNvSpPr>
              <p:nvPr/>
            </p:nvSpPr>
            <p:spPr bwMode="auto">
              <a:xfrm flipH="1" flipV="1">
                <a:off x="2906" y="390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91" name="Rectangle 111"/>
              <p:cNvSpPr>
                <a:spLocks noChangeArrowheads="1"/>
              </p:cNvSpPr>
              <p:nvPr/>
            </p:nvSpPr>
            <p:spPr bwMode="auto">
              <a:xfrm flipH="1" flipV="1">
                <a:off x="2962" y="390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nvGrpSpPr>
              <p:cNvPr id="92" name="Group 112"/>
              <p:cNvGrpSpPr>
                <a:grpSpLocks/>
              </p:cNvGrpSpPr>
              <p:nvPr/>
            </p:nvGrpSpPr>
            <p:grpSpPr bwMode="auto">
              <a:xfrm>
                <a:off x="2906" y="3840"/>
                <a:ext cx="392" cy="60"/>
                <a:chOff x="2906" y="3840"/>
                <a:chExt cx="392" cy="60"/>
              </a:xfrm>
            </p:grpSpPr>
            <p:sp>
              <p:nvSpPr>
                <p:cNvPr id="99" name="Rectangle 113"/>
                <p:cNvSpPr>
                  <a:spLocks noChangeArrowheads="1"/>
                </p:cNvSpPr>
                <p:nvPr/>
              </p:nvSpPr>
              <p:spPr bwMode="auto">
                <a:xfrm flipH="1">
                  <a:off x="3242"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00" name="Rectangle 114"/>
                <p:cNvSpPr>
                  <a:spLocks noChangeArrowheads="1"/>
                </p:cNvSpPr>
                <p:nvPr/>
              </p:nvSpPr>
              <p:spPr bwMode="auto">
                <a:xfrm flipH="1">
                  <a:off x="3186" y="384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01" name="Rectangle 115"/>
                <p:cNvSpPr>
                  <a:spLocks noChangeArrowheads="1"/>
                </p:cNvSpPr>
                <p:nvPr/>
              </p:nvSpPr>
              <p:spPr bwMode="auto">
                <a:xfrm flipH="1">
                  <a:off x="3130" y="384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02" name="Rectangle 116"/>
                <p:cNvSpPr>
                  <a:spLocks noChangeArrowheads="1"/>
                </p:cNvSpPr>
                <p:nvPr/>
              </p:nvSpPr>
              <p:spPr bwMode="auto">
                <a:xfrm flipH="1">
                  <a:off x="3074" y="384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03" name="Rectangle 117"/>
                <p:cNvSpPr>
                  <a:spLocks noChangeArrowheads="1"/>
                </p:cNvSpPr>
                <p:nvPr/>
              </p:nvSpPr>
              <p:spPr bwMode="auto">
                <a:xfrm flipH="1" flipV="1">
                  <a:off x="3018" y="384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04" name="Rectangle 118"/>
                <p:cNvSpPr>
                  <a:spLocks noChangeArrowheads="1"/>
                </p:cNvSpPr>
                <p:nvPr/>
              </p:nvSpPr>
              <p:spPr bwMode="auto">
                <a:xfrm flipH="1" flipV="1">
                  <a:off x="2906" y="384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05" name="Rectangle 119"/>
                <p:cNvSpPr>
                  <a:spLocks noChangeArrowheads="1"/>
                </p:cNvSpPr>
                <p:nvPr/>
              </p:nvSpPr>
              <p:spPr bwMode="auto">
                <a:xfrm flipH="1" flipV="1">
                  <a:off x="2962"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sp>
            <p:nvSpPr>
              <p:cNvPr id="93" name="Rectangle 120"/>
              <p:cNvSpPr>
                <a:spLocks noChangeArrowheads="1"/>
              </p:cNvSpPr>
              <p:nvPr/>
            </p:nvSpPr>
            <p:spPr bwMode="auto">
              <a:xfrm flipH="1" flipV="1">
                <a:off x="3018" y="396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94" name="Rectangle 121"/>
              <p:cNvSpPr>
                <a:spLocks noChangeArrowheads="1"/>
              </p:cNvSpPr>
              <p:nvPr/>
            </p:nvSpPr>
            <p:spPr bwMode="auto">
              <a:xfrm flipH="1" flipV="1">
                <a:off x="2906" y="396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95" name="Rectangle 122"/>
              <p:cNvSpPr>
                <a:spLocks noChangeArrowheads="1"/>
              </p:cNvSpPr>
              <p:nvPr/>
            </p:nvSpPr>
            <p:spPr bwMode="auto">
              <a:xfrm flipH="1" flipV="1">
                <a:off x="2962" y="396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96" name="Rectangle 123"/>
              <p:cNvSpPr>
                <a:spLocks noChangeArrowheads="1"/>
              </p:cNvSpPr>
              <p:nvPr/>
            </p:nvSpPr>
            <p:spPr bwMode="auto">
              <a:xfrm flipH="1" flipV="1">
                <a:off x="3018" y="402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97" name="Rectangle 124"/>
              <p:cNvSpPr>
                <a:spLocks noChangeArrowheads="1"/>
              </p:cNvSpPr>
              <p:nvPr/>
            </p:nvSpPr>
            <p:spPr bwMode="auto">
              <a:xfrm flipH="1" flipV="1">
                <a:off x="2906" y="402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98" name="Rectangle 125"/>
              <p:cNvSpPr>
                <a:spLocks noChangeArrowheads="1"/>
              </p:cNvSpPr>
              <p:nvPr/>
            </p:nvSpPr>
            <p:spPr bwMode="auto">
              <a:xfrm flipH="1" flipV="1">
                <a:off x="2962" y="402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grpSp>
        <p:grpSp>
          <p:nvGrpSpPr>
            <p:cNvPr id="69" name="Group 126"/>
            <p:cNvGrpSpPr>
              <a:grpSpLocks/>
            </p:cNvGrpSpPr>
            <p:nvPr/>
          </p:nvGrpSpPr>
          <p:grpSpPr bwMode="auto">
            <a:xfrm>
              <a:off x="2437" y="3780"/>
              <a:ext cx="392" cy="60"/>
              <a:chOff x="2906" y="3840"/>
              <a:chExt cx="392" cy="60"/>
            </a:xfrm>
          </p:grpSpPr>
          <p:sp>
            <p:nvSpPr>
              <p:cNvPr id="70" name="Rectangle 127"/>
              <p:cNvSpPr>
                <a:spLocks noChangeArrowheads="1"/>
              </p:cNvSpPr>
              <p:nvPr/>
            </p:nvSpPr>
            <p:spPr bwMode="auto">
              <a:xfrm flipH="1">
                <a:off x="3242"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71" name="Rectangle 128"/>
              <p:cNvSpPr>
                <a:spLocks noChangeArrowheads="1"/>
              </p:cNvSpPr>
              <p:nvPr/>
            </p:nvSpPr>
            <p:spPr bwMode="auto">
              <a:xfrm flipH="1">
                <a:off x="3186" y="384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72" name="Rectangle 129"/>
              <p:cNvSpPr>
                <a:spLocks noChangeArrowheads="1"/>
              </p:cNvSpPr>
              <p:nvPr/>
            </p:nvSpPr>
            <p:spPr bwMode="auto">
              <a:xfrm flipH="1">
                <a:off x="3130" y="384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73" name="Rectangle 130"/>
              <p:cNvSpPr>
                <a:spLocks noChangeArrowheads="1"/>
              </p:cNvSpPr>
              <p:nvPr/>
            </p:nvSpPr>
            <p:spPr bwMode="auto">
              <a:xfrm flipH="1">
                <a:off x="3074" y="384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74" name="Rectangle 131"/>
              <p:cNvSpPr>
                <a:spLocks noChangeArrowheads="1"/>
              </p:cNvSpPr>
              <p:nvPr/>
            </p:nvSpPr>
            <p:spPr bwMode="auto">
              <a:xfrm flipH="1" flipV="1">
                <a:off x="3018" y="384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75" name="Rectangle 132"/>
              <p:cNvSpPr>
                <a:spLocks noChangeArrowheads="1"/>
              </p:cNvSpPr>
              <p:nvPr/>
            </p:nvSpPr>
            <p:spPr bwMode="auto">
              <a:xfrm flipH="1" flipV="1">
                <a:off x="2906" y="384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76" name="Rectangle 133"/>
              <p:cNvSpPr>
                <a:spLocks noChangeArrowheads="1"/>
              </p:cNvSpPr>
              <p:nvPr/>
            </p:nvSpPr>
            <p:spPr bwMode="auto">
              <a:xfrm flipH="1" flipV="1">
                <a:off x="2962"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grpSp>
      <p:grpSp>
        <p:nvGrpSpPr>
          <p:cNvPr id="138" name="Group 134"/>
          <p:cNvGrpSpPr>
            <a:grpSpLocks/>
          </p:cNvGrpSpPr>
          <p:nvPr/>
        </p:nvGrpSpPr>
        <p:grpSpPr bwMode="auto">
          <a:xfrm>
            <a:off x="2765425" y="3744913"/>
            <a:ext cx="677863" cy="292100"/>
            <a:chOff x="3216" y="2928"/>
            <a:chExt cx="480" cy="184"/>
          </a:xfrm>
        </p:grpSpPr>
        <p:grpSp>
          <p:nvGrpSpPr>
            <p:cNvPr id="139" name="Group 135"/>
            <p:cNvGrpSpPr>
              <a:grpSpLocks/>
            </p:cNvGrpSpPr>
            <p:nvPr/>
          </p:nvGrpSpPr>
          <p:grpSpPr bwMode="auto">
            <a:xfrm>
              <a:off x="3431" y="2928"/>
              <a:ext cx="242" cy="184"/>
              <a:chOff x="3431" y="2928"/>
              <a:chExt cx="242" cy="184"/>
            </a:xfrm>
          </p:grpSpPr>
          <p:sp>
            <p:nvSpPr>
              <p:cNvPr id="160" name="Rectangle 136"/>
              <p:cNvSpPr>
                <a:spLocks noChangeArrowheads="1"/>
              </p:cNvSpPr>
              <p:nvPr/>
            </p:nvSpPr>
            <p:spPr bwMode="auto">
              <a:xfrm>
                <a:off x="3648" y="2928"/>
                <a:ext cx="25" cy="184"/>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61" name="Rectangle 137"/>
              <p:cNvSpPr>
                <a:spLocks noChangeArrowheads="1"/>
              </p:cNvSpPr>
              <p:nvPr/>
            </p:nvSpPr>
            <p:spPr bwMode="auto">
              <a:xfrm>
                <a:off x="3527" y="2928"/>
                <a:ext cx="25" cy="184"/>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62" name="Rectangle 138"/>
              <p:cNvSpPr>
                <a:spLocks noChangeArrowheads="1"/>
              </p:cNvSpPr>
              <p:nvPr/>
            </p:nvSpPr>
            <p:spPr bwMode="auto">
              <a:xfrm>
                <a:off x="3431" y="2928"/>
                <a:ext cx="25" cy="184"/>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grpSp>
        <p:grpSp>
          <p:nvGrpSpPr>
            <p:cNvPr id="140" name="Group 139"/>
            <p:cNvGrpSpPr>
              <a:grpSpLocks/>
            </p:cNvGrpSpPr>
            <p:nvPr/>
          </p:nvGrpSpPr>
          <p:grpSpPr bwMode="auto">
            <a:xfrm>
              <a:off x="3456" y="2928"/>
              <a:ext cx="240" cy="184"/>
              <a:chOff x="3456" y="2928"/>
              <a:chExt cx="240" cy="184"/>
            </a:xfrm>
          </p:grpSpPr>
          <p:sp>
            <p:nvSpPr>
              <p:cNvPr id="156" name="Rectangle 140"/>
              <p:cNvSpPr>
                <a:spLocks noChangeArrowheads="1"/>
              </p:cNvSpPr>
              <p:nvPr/>
            </p:nvSpPr>
            <p:spPr bwMode="auto">
              <a:xfrm>
                <a:off x="3600" y="2928"/>
                <a:ext cx="25" cy="184"/>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57" name="Rectangle 141"/>
              <p:cNvSpPr>
                <a:spLocks noChangeArrowheads="1"/>
              </p:cNvSpPr>
              <p:nvPr/>
            </p:nvSpPr>
            <p:spPr bwMode="auto">
              <a:xfrm>
                <a:off x="3671" y="2928"/>
                <a:ext cx="25" cy="184"/>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58" name="Rectangle 142"/>
              <p:cNvSpPr>
                <a:spLocks noChangeArrowheads="1"/>
              </p:cNvSpPr>
              <p:nvPr/>
            </p:nvSpPr>
            <p:spPr bwMode="auto">
              <a:xfrm>
                <a:off x="3575" y="2928"/>
                <a:ext cx="25" cy="184"/>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59" name="Rectangle 143"/>
              <p:cNvSpPr>
                <a:spLocks noChangeArrowheads="1"/>
              </p:cNvSpPr>
              <p:nvPr/>
            </p:nvSpPr>
            <p:spPr bwMode="auto">
              <a:xfrm>
                <a:off x="3456" y="2928"/>
                <a:ext cx="25" cy="184"/>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grpSp>
          <p:nvGrpSpPr>
            <p:cNvPr id="141" name="Group 144"/>
            <p:cNvGrpSpPr>
              <a:grpSpLocks/>
            </p:cNvGrpSpPr>
            <p:nvPr/>
          </p:nvGrpSpPr>
          <p:grpSpPr bwMode="auto">
            <a:xfrm>
              <a:off x="3312" y="2928"/>
              <a:ext cx="336" cy="184"/>
              <a:chOff x="3312" y="2928"/>
              <a:chExt cx="336" cy="184"/>
            </a:xfrm>
          </p:grpSpPr>
          <p:sp>
            <p:nvSpPr>
              <p:cNvPr id="151" name="Rectangle 145"/>
              <p:cNvSpPr>
                <a:spLocks noChangeArrowheads="1"/>
              </p:cNvSpPr>
              <p:nvPr/>
            </p:nvSpPr>
            <p:spPr bwMode="auto">
              <a:xfrm>
                <a:off x="3623" y="2928"/>
                <a:ext cx="25" cy="184"/>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52" name="Rectangle 146"/>
              <p:cNvSpPr>
                <a:spLocks noChangeArrowheads="1"/>
              </p:cNvSpPr>
              <p:nvPr/>
            </p:nvSpPr>
            <p:spPr bwMode="auto">
              <a:xfrm>
                <a:off x="3504" y="2928"/>
                <a:ext cx="25" cy="184"/>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53" name="Rectangle 147"/>
              <p:cNvSpPr>
                <a:spLocks noChangeArrowheads="1"/>
              </p:cNvSpPr>
              <p:nvPr/>
            </p:nvSpPr>
            <p:spPr bwMode="auto">
              <a:xfrm>
                <a:off x="3408" y="2928"/>
                <a:ext cx="25" cy="184"/>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54" name="Rectangle 148"/>
              <p:cNvSpPr>
                <a:spLocks noChangeArrowheads="1"/>
              </p:cNvSpPr>
              <p:nvPr/>
            </p:nvSpPr>
            <p:spPr bwMode="auto">
              <a:xfrm>
                <a:off x="3312" y="2928"/>
                <a:ext cx="25" cy="184"/>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55" name="Rectangle 149"/>
              <p:cNvSpPr>
                <a:spLocks noChangeArrowheads="1"/>
              </p:cNvSpPr>
              <p:nvPr/>
            </p:nvSpPr>
            <p:spPr bwMode="auto">
              <a:xfrm>
                <a:off x="3383" y="2928"/>
                <a:ext cx="25" cy="184"/>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grpSp>
        <p:sp>
          <p:nvSpPr>
            <p:cNvPr id="142" name="Rectangle 150"/>
            <p:cNvSpPr>
              <a:spLocks noChangeArrowheads="1"/>
            </p:cNvSpPr>
            <p:nvPr/>
          </p:nvSpPr>
          <p:spPr bwMode="auto">
            <a:xfrm>
              <a:off x="3239" y="2928"/>
              <a:ext cx="25" cy="184"/>
            </a:xfrm>
            <a:prstGeom prst="rect">
              <a:avLst/>
            </a:prstGeom>
            <a:noFill/>
            <a:ln w="3175">
              <a:solidFill>
                <a:schemeClr val="tx1"/>
              </a:solidFill>
              <a:miter lim="800000"/>
              <a:headEnd/>
              <a:tailEnd/>
            </a:ln>
          </p:spPr>
          <p:txBody>
            <a:bodyPr wrap="none" anchor="ctr"/>
            <a:lstStyle/>
            <a:p>
              <a:endParaRPr lang="en-US" sz="3200" b="0">
                <a:latin typeface="+mn-lt"/>
              </a:endParaRPr>
            </a:p>
          </p:txBody>
        </p:sp>
        <p:sp>
          <p:nvSpPr>
            <p:cNvPr id="143" name="Rectangle 151"/>
            <p:cNvSpPr>
              <a:spLocks noChangeArrowheads="1"/>
            </p:cNvSpPr>
            <p:nvPr/>
          </p:nvSpPr>
          <p:spPr bwMode="auto">
            <a:xfrm>
              <a:off x="3216" y="2928"/>
              <a:ext cx="25" cy="184"/>
            </a:xfrm>
            <a:prstGeom prst="rect">
              <a:avLst/>
            </a:prstGeom>
            <a:noFill/>
            <a:ln w="3175">
              <a:solidFill>
                <a:schemeClr val="tx1"/>
              </a:solidFill>
              <a:miter lim="800000"/>
              <a:headEnd/>
              <a:tailEnd/>
            </a:ln>
          </p:spPr>
          <p:txBody>
            <a:bodyPr wrap="none" anchor="ctr"/>
            <a:lstStyle/>
            <a:p>
              <a:endParaRPr lang="en-US" sz="3200" b="0">
                <a:latin typeface="+mn-lt"/>
              </a:endParaRPr>
            </a:p>
          </p:txBody>
        </p:sp>
        <p:grpSp>
          <p:nvGrpSpPr>
            <p:cNvPr id="144" name="Group 152"/>
            <p:cNvGrpSpPr>
              <a:grpSpLocks/>
            </p:cNvGrpSpPr>
            <p:nvPr/>
          </p:nvGrpSpPr>
          <p:grpSpPr bwMode="auto">
            <a:xfrm>
              <a:off x="3287" y="2928"/>
              <a:ext cx="290" cy="184"/>
              <a:chOff x="3287" y="2928"/>
              <a:chExt cx="290" cy="184"/>
            </a:xfrm>
          </p:grpSpPr>
          <p:sp>
            <p:nvSpPr>
              <p:cNvPr id="146" name="Rectangle 153"/>
              <p:cNvSpPr>
                <a:spLocks noChangeArrowheads="1"/>
              </p:cNvSpPr>
              <p:nvPr/>
            </p:nvSpPr>
            <p:spPr bwMode="auto">
              <a:xfrm>
                <a:off x="3552" y="2928"/>
                <a:ext cx="25" cy="184"/>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47" name="Rectangle 154"/>
              <p:cNvSpPr>
                <a:spLocks noChangeArrowheads="1"/>
              </p:cNvSpPr>
              <p:nvPr/>
            </p:nvSpPr>
            <p:spPr bwMode="auto">
              <a:xfrm>
                <a:off x="3479" y="2928"/>
                <a:ext cx="25" cy="184"/>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48" name="Rectangle 155"/>
              <p:cNvSpPr>
                <a:spLocks noChangeArrowheads="1"/>
              </p:cNvSpPr>
              <p:nvPr/>
            </p:nvSpPr>
            <p:spPr bwMode="auto">
              <a:xfrm>
                <a:off x="3335" y="2928"/>
                <a:ext cx="25" cy="184"/>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49" name="Rectangle 156"/>
              <p:cNvSpPr>
                <a:spLocks noChangeArrowheads="1"/>
              </p:cNvSpPr>
              <p:nvPr/>
            </p:nvSpPr>
            <p:spPr bwMode="auto">
              <a:xfrm>
                <a:off x="3360" y="2928"/>
                <a:ext cx="25" cy="184"/>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50" name="Rectangle 157"/>
              <p:cNvSpPr>
                <a:spLocks noChangeArrowheads="1"/>
              </p:cNvSpPr>
              <p:nvPr/>
            </p:nvSpPr>
            <p:spPr bwMode="auto">
              <a:xfrm>
                <a:off x="3287" y="2928"/>
                <a:ext cx="25" cy="184"/>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grpSp>
        <p:sp>
          <p:nvSpPr>
            <p:cNvPr id="145" name="Rectangle 158"/>
            <p:cNvSpPr>
              <a:spLocks noChangeArrowheads="1"/>
            </p:cNvSpPr>
            <p:nvPr/>
          </p:nvSpPr>
          <p:spPr bwMode="auto">
            <a:xfrm>
              <a:off x="3264" y="2928"/>
              <a:ext cx="25" cy="184"/>
            </a:xfrm>
            <a:prstGeom prst="rect">
              <a:avLst/>
            </a:prstGeom>
            <a:noFill/>
            <a:ln w="3175">
              <a:solidFill>
                <a:schemeClr val="tx1"/>
              </a:solidFill>
              <a:miter lim="800000"/>
              <a:headEnd/>
              <a:tailEnd/>
            </a:ln>
          </p:spPr>
          <p:txBody>
            <a:bodyPr wrap="none" anchor="ctr"/>
            <a:lstStyle/>
            <a:p>
              <a:endParaRPr lang="en-US" sz="3200" b="0">
                <a:latin typeface="+mn-lt"/>
              </a:endParaRPr>
            </a:p>
          </p:txBody>
        </p:sp>
      </p:grpSp>
      <p:grpSp>
        <p:nvGrpSpPr>
          <p:cNvPr id="163" name="Group 159"/>
          <p:cNvGrpSpPr>
            <a:grpSpLocks/>
          </p:cNvGrpSpPr>
          <p:nvPr/>
        </p:nvGrpSpPr>
        <p:grpSpPr bwMode="auto">
          <a:xfrm>
            <a:off x="5881688" y="3446463"/>
            <a:ext cx="552450" cy="857250"/>
            <a:chOff x="3232" y="3650"/>
            <a:chExt cx="392" cy="540"/>
          </a:xfrm>
        </p:grpSpPr>
        <p:grpSp>
          <p:nvGrpSpPr>
            <p:cNvPr id="164" name="Group 160"/>
            <p:cNvGrpSpPr>
              <a:grpSpLocks/>
            </p:cNvGrpSpPr>
            <p:nvPr/>
          </p:nvGrpSpPr>
          <p:grpSpPr bwMode="auto">
            <a:xfrm flipH="1" flipV="1">
              <a:off x="3232" y="3710"/>
              <a:ext cx="392" cy="240"/>
              <a:chOff x="2437" y="3840"/>
              <a:chExt cx="392" cy="240"/>
            </a:xfrm>
          </p:grpSpPr>
          <p:grpSp>
            <p:nvGrpSpPr>
              <p:cNvPr id="203" name="Group 161"/>
              <p:cNvGrpSpPr>
                <a:grpSpLocks/>
              </p:cNvGrpSpPr>
              <p:nvPr/>
            </p:nvGrpSpPr>
            <p:grpSpPr bwMode="auto">
              <a:xfrm>
                <a:off x="2437" y="3960"/>
                <a:ext cx="392" cy="60"/>
                <a:chOff x="2437" y="3960"/>
                <a:chExt cx="392" cy="60"/>
              </a:xfrm>
            </p:grpSpPr>
            <p:sp>
              <p:nvSpPr>
                <p:cNvPr id="228" name="Rectangle 162"/>
                <p:cNvSpPr>
                  <a:spLocks noChangeArrowheads="1"/>
                </p:cNvSpPr>
                <p:nvPr/>
              </p:nvSpPr>
              <p:spPr bwMode="auto">
                <a:xfrm>
                  <a:off x="2437" y="396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229" name="Rectangle 163"/>
                <p:cNvSpPr>
                  <a:spLocks noChangeArrowheads="1"/>
                </p:cNvSpPr>
                <p:nvPr/>
              </p:nvSpPr>
              <p:spPr bwMode="auto">
                <a:xfrm>
                  <a:off x="2493" y="396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230" name="Rectangle 164"/>
                <p:cNvSpPr>
                  <a:spLocks noChangeArrowheads="1"/>
                </p:cNvSpPr>
                <p:nvPr/>
              </p:nvSpPr>
              <p:spPr bwMode="auto">
                <a:xfrm>
                  <a:off x="2549" y="396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231" name="Rectangle 165"/>
                <p:cNvSpPr>
                  <a:spLocks noChangeArrowheads="1"/>
                </p:cNvSpPr>
                <p:nvPr/>
              </p:nvSpPr>
              <p:spPr bwMode="auto">
                <a:xfrm>
                  <a:off x="2605" y="396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232" name="Rectangle 166"/>
                <p:cNvSpPr>
                  <a:spLocks noChangeArrowheads="1"/>
                </p:cNvSpPr>
                <p:nvPr/>
              </p:nvSpPr>
              <p:spPr bwMode="auto">
                <a:xfrm>
                  <a:off x="2661" y="396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233" name="Rectangle 167"/>
                <p:cNvSpPr>
                  <a:spLocks noChangeArrowheads="1"/>
                </p:cNvSpPr>
                <p:nvPr/>
              </p:nvSpPr>
              <p:spPr bwMode="auto">
                <a:xfrm>
                  <a:off x="2773" y="396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234" name="Rectangle 168"/>
                <p:cNvSpPr>
                  <a:spLocks noChangeArrowheads="1"/>
                </p:cNvSpPr>
                <p:nvPr/>
              </p:nvSpPr>
              <p:spPr bwMode="auto">
                <a:xfrm>
                  <a:off x="2717" y="396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grpSp>
            <p:nvGrpSpPr>
              <p:cNvPr id="204" name="Group 169"/>
              <p:cNvGrpSpPr>
                <a:grpSpLocks/>
              </p:cNvGrpSpPr>
              <p:nvPr/>
            </p:nvGrpSpPr>
            <p:grpSpPr bwMode="auto">
              <a:xfrm>
                <a:off x="2437" y="4020"/>
                <a:ext cx="392" cy="60"/>
                <a:chOff x="2432" y="4056"/>
                <a:chExt cx="392" cy="60"/>
              </a:xfrm>
            </p:grpSpPr>
            <p:sp>
              <p:nvSpPr>
                <p:cNvPr id="221" name="Rectangle 170"/>
                <p:cNvSpPr>
                  <a:spLocks noChangeArrowheads="1"/>
                </p:cNvSpPr>
                <p:nvPr/>
              </p:nvSpPr>
              <p:spPr bwMode="auto">
                <a:xfrm>
                  <a:off x="2432" y="4056"/>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222" name="Rectangle 171"/>
                <p:cNvSpPr>
                  <a:spLocks noChangeArrowheads="1"/>
                </p:cNvSpPr>
                <p:nvPr/>
              </p:nvSpPr>
              <p:spPr bwMode="auto">
                <a:xfrm>
                  <a:off x="2488" y="4056"/>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223" name="Rectangle 172"/>
                <p:cNvSpPr>
                  <a:spLocks noChangeArrowheads="1"/>
                </p:cNvSpPr>
                <p:nvPr/>
              </p:nvSpPr>
              <p:spPr bwMode="auto">
                <a:xfrm>
                  <a:off x="2544" y="4056"/>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224" name="Rectangle 173"/>
                <p:cNvSpPr>
                  <a:spLocks noChangeArrowheads="1"/>
                </p:cNvSpPr>
                <p:nvPr/>
              </p:nvSpPr>
              <p:spPr bwMode="auto">
                <a:xfrm>
                  <a:off x="2600" y="4056"/>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225" name="Rectangle 174"/>
                <p:cNvSpPr>
                  <a:spLocks noChangeArrowheads="1"/>
                </p:cNvSpPr>
                <p:nvPr/>
              </p:nvSpPr>
              <p:spPr bwMode="auto">
                <a:xfrm>
                  <a:off x="2656" y="4056"/>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226" name="Rectangle 175"/>
                <p:cNvSpPr>
                  <a:spLocks noChangeArrowheads="1"/>
                </p:cNvSpPr>
                <p:nvPr/>
              </p:nvSpPr>
              <p:spPr bwMode="auto">
                <a:xfrm>
                  <a:off x="2768" y="4056"/>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227" name="Rectangle 176"/>
                <p:cNvSpPr>
                  <a:spLocks noChangeArrowheads="1"/>
                </p:cNvSpPr>
                <p:nvPr/>
              </p:nvSpPr>
              <p:spPr bwMode="auto">
                <a:xfrm>
                  <a:off x="2712" y="4056"/>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grpSp>
            <p:nvGrpSpPr>
              <p:cNvPr id="205" name="Group 177"/>
              <p:cNvGrpSpPr>
                <a:grpSpLocks/>
              </p:cNvGrpSpPr>
              <p:nvPr/>
            </p:nvGrpSpPr>
            <p:grpSpPr bwMode="auto">
              <a:xfrm>
                <a:off x="2437" y="3900"/>
                <a:ext cx="392" cy="60"/>
                <a:chOff x="2421" y="3840"/>
                <a:chExt cx="392" cy="60"/>
              </a:xfrm>
            </p:grpSpPr>
            <p:sp>
              <p:nvSpPr>
                <p:cNvPr id="214" name="Rectangle 178"/>
                <p:cNvSpPr>
                  <a:spLocks noChangeArrowheads="1"/>
                </p:cNvSpPr>
                <p:nvPr/>
              </p:nvSpPr>
              <p:spPr bwMode="auto">
                <a:xfrm>
                  <a:off x="2421"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215" name="Rectangle 179"/>
                <p:cNvSpPr>
                  <a:spLocks noChangeArrowheads="1"/>
                </p:cNvSpPr>
                <p:nvPr/>
              </p:nvSpPr>
              <p:spPr bwMode="auto">
                <a:xfrm>
                  <a:off x="2477" y="384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216" name="Rectangle 180"/>
                <p:cNvSpPr>
                  <a:spLocks noChangeArrowheads="1"/>
                </p:cNvSpPr>
                <p:nvPr/>
              </p:nvSpPr>
              <p:spPr bwMode="auto">
                <a:xfrm>
                  <a:off x="2533" y="384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217" name="Rectangle 181"/>
                <p:cNvSpPr>
                  <a:spLocks noChangeArrowheads="1"/>
                </p:cNvSpPr>
                <p:nvPr/>
              </p:nvSpPr>
              <p:spPr bwMode="auto">
                <a:xfrm>
                  <a:off x="2589" y="384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218" name="Rectangle 182"/>
                <p:cNvSpPr>
                  <a:spLocks noChangeArrowheads="1"/>
                </p:cNvSpPr>
                <p:nvPr/>
              </p:nvSpPr>
              <p:spPr bwMode="auto">
                <a:xfrm>
                  <a:off x="2645"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219" name="Rectangle 183"/>
                <p:cNvSpPr>
                  <a:spLocks noChangeArrowheads="1"/>
                </p:cNvSpPr>
                <p:nvPr/>
              </p:nvSpPr>
              <p:spPr bwMode="auto">
                <a:xfrm>
                  <a:off x="2757" y="384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220" name="Rectangle 184"/>
                <p:cNvSpPr>
                  <a:spLocks noChangeArrowheads="1"/>
                </p:cNvSpPr>
                <p:nvPr/>
              </p:nvSpPr>
              <p:spPr bwMode="auto">
                <a:xfrm>
                  <a:off x="2701"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grpSp>
            <p:nvGrpSpPr>
              <p:cNvPr id="206" name="Group 185"/>
              <p:cNvGrpSpPr>
                <a:grpSpLocks/>
              </p:cNvGrpSpPr>
              <p:nvPr/>
            </p:nvGrpSpPr>
            <p:grpSpPr bwMode="auto">
              <a:xfrm>
                <a:off x="2437" y="3840"/>
                <a:ext cx="392" cy="60"/>
                <a:chOff x="2178" y="3744"/>
                <a:chExt cx="392" cy="60"/>
              </a:xfrm>
            </p:grpSpPr>
            <p:sp>
              <p:nvSpPr>
                <p:cNvPr id="207" name="Rectangle 186"/>
                <p:cNvSpPr>
                  <a:spLocks noChangeArrowheads="1"/>
                </p:cNvSpPr>
                <p:nvPr/>
              </p:nvSpPr>
              <p:spPr bwMode="auto">
                <a:xfrm>
                  <a:off x="2178" y="3744"/>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208" name="Rectangle 187"/>
                <p:cNvSpPr>
                  <a:spLocks noChangeArrowheads="1"/>
                </p:cNvSpPr>
                <p:nvPr/>
              </p:nvSpPr>
              <p:spPr bwMode="auto">
                <a:xfrm>
                  <a:off x="2234" y="3744"/>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209" name="Rectangle 188"/>
                <p:cNvSpPr>
                  <a:spLocks noChangeArrowheads="1"/>
                </p:cNvSpPr>
                <p:nvPr/>
              </p:nvSpPr>
              <p:spPr bwMode="auto">
                <a:xfrm>
                  <a:off x="2290" y="3744"/>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210" name="Rectangle 189"/>
                <p:cNvSpPr>
                  <a:spLocks noChangeArrowheads="1"/>
                </p:cNvSpPr>
                <p:nvPr/>
              </p:nvSpPr>
              <p:spPr bwMode="auto">
                <a:xfrm>
                  <a:off x="2346" y="3744"/>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211" name="Rectangle 190"/>
                <p:cNvSpPr>
                  <a:spLocks noChangeArrowheads="1"/>
                </p:cNvSpPr>
                <p:nvPr/>
              </p:nvSpPr>
              <p:spPr bwMode="auto">
                <a:xfrm>
                  <a:off x="2402" y="3744"/>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212" name="Rectangle 191"/>
                <p:cNvSpPr>
                  <a:spLocks noChangeArrowheads="1"/>
                </p:cNvSpPr>
                <p:nvPr/>
              </p:nvSpPr>
              <p:spPr bwMode="auto">
                <a:xfrm>
                  <a:off x="2514" y="3744"/>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213" name="Rectangle 192"/>
                <p:cNvSpPr>
                  <a:spLocks noChangeArrowheads="1"/>
                </p:cNvSpPr>
                <p:nvPr/>
              </p:nvSpPr>
              <p:spPr bwMode="auto">
                <a:xfrm>
                  <a:off x="2458" y="3744"/>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grpSp>
        </p:grpSp>
        <p:grpSp>
          <p:nvGrpSpPr>
            <p:cNvPr id="165" name="Group 193"/>
            <p:cNvGrpSpPr>
              <a:grpSpLocks/>
            </p:cNvGrpSpPr>
            <p:nvPr/>
          </p:nvGrpSpPr>
          <p:grpSpPr bwMode="auto">
            <a:xfrm flipH="1">
              <a:off x="3232" y="3950"/>
              <a:ext cx="392" cy="240"/>
              <a:chOff x="2906" y="3840"/>
              <a:chExt cx="392" cy="240"/>
            </a:xfrm>
          </p:grpSpPr>
          <p:sp>
            <p:nvSpPr>
              <p:cNvPr id="174" name="Rectangle 194"/>
              <p:cNvSpPr>
                <a:spLocks noChangeArrowheads="1"/>
              </p:cNvSpPr>
              <p:nvPr/>
            </p:nvSpPr>
            <p:spPr bwMode="auto">
              <a:xfrm flipH="1">
                <a:off x="3074" y="396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75" name="Rectangle 195"/>
              <p:cNvSpPr>
                <a:spLocks noChangeArrowheads="1"/>
              </p:cNvSpPr>
              <p:nvPr/>
            </p:nvSpPr>
            <p:spPr bwMode="auto">
              <a:xfrm>
                <a:off x="3130" y="396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76" name="Rectangle 196"/>
              <p:cNvSpPr>
                <a:spLocks noChangeArrowheads="1"/>
              </p:cNvSpPr>
              <p:nvPr/>
            </p:nvSpPr>
            <p:spPr bwMode="auto">
              <a:xfrm>
                <a:off x="3186" y="396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77" name="Rectangle 197"/>
              <p:cNvSpPr>
                <a:spLocks noChangeArrowheads="1"/>
              </p:cNvSpPr>
              <p:nvPr/>
            </p:nvSpPr>
            <p:spPr bwMode="auto">
              <a:xfrm>
                <a:off x="3242" y="396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78" name="Rectangle 198"/>
              <p:cNvSpPr>
                <a:spLocks noChangeArrowheads="1"/>
              </p:cNvSpPr>
              <p:nvPr/>
            </p:nvSpPr>
            <p:spPr bwMode="auto">
              <a:xfrm>
                <a:off x="3130" y="402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79" name="Rectangle 199"/>
              <p:cNvSpPr>
                <a:spLocks noChangeArrowheads="1"/>
              </p:cNvSpPr>
              <p:nvPr/>
            </p:nvSpPr>
            <p:spPr bwMode="auto">
              <a:xfrm>
                <a:off x="3186" y="402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80" name="Rectangle 200"/>
              <p:cNvSpPr>
                <a:spLocks noChangeArrowheads="1"/>
              </p:cNvSpPr>
              <p:nvPr/>
            </p:nvSpPr>
            <p:spPr bwMode="auto">
              <a:xfrm>
                <a:off x="3242" y="402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81" name="Rectangle 201"/>
              <p:cNvSpPr>
                <a:spLocks noChangeArrowheads="1"/>
              </p:cNvSpPr>
              <p:nvPr/>
            </p:nvSpPr>
            <p:spPr bwMode="auto">
              <a:xfrm flipH="1">
                <a:off x="3074" y="402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82" name="Rectangle 202"/>
              <p:cNvSpPr>
                <a:spLocks noChangeArrowheads="1"/>
              </p:cNvSpPr>
              <p:nvPr/>
            </p:nvSpPr>
            <p:spPr bwMode="auto">
              <a:xfrm flipH="1">
                <a:off x="3242" y="390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83" name="Rectangle 203"/>
              <p:cNvSpPr>
                <a:spLocks noChangeArrowheads="1"/>
              </p:cNvSpPr>
              <p:nvPr/>
            </p:nvSpPr>
            <p:spPr bwMode="auto">
              <a:xfrm flipH="1">
                <a:off x="3186" y="390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84" name="Rectangle 204"/>
              <p:cNvSpPr>
                <a:spLocks noChangeArrowheads="1"/>
              </p:cNvSpPr>
              <p:nvPr/>
            </p:nvSpPr>
            <p:spPr bwMode="auto">
              <a:xfrm flipH="1">
                <a:off x="3130" y="390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85" name="Rectangle 205"/>
              <p:cNvSpPr>
                <a:spLocks noChangeArrowheads="1"/>
              </p:cNvSpPr>
              <p:nvPr/>
            </p:nvSpPr>
            <p:spPr bwMode="auto">
              <a:xfrm flipH="1">
                <a:off x="3074" y="390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86" name="Rectangle 206"/>
              <p:cNvSpPr>
                <a:spLocks noChangeArrowheads="1"/>
              </p:cNvSpPr>
              <p:nvPr/>
            </p:nvSpPr>
            <p:spPr bwMode="auto">
              <a:xfrm flipH="1" flipV="1">
                <a:off x="3018" y="390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87" name="Rectangle 207"/>
              <p:cNvSpPr>
                <a:spLocks noChangeArrowheads="1"/>
              </p:cNvSpPr>
              <p:nvPr/>
            </p:nvSpPr>
            <p:spPr bwMode="auto">
              <a:xfrm flipH="1" flipV="1">
                <a:off x="2906" y="390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88" name="Rectangle 208"/>
              <p:cNvSpPr>
                <a:spLocks noChangeArrowheads="1"/>
              </p:cNvSpPr>
              <p:nvPr/>
            </p:nvSpPr>
            <p:spPr bwMode="auto">
              <a:xfrm flipH="1" flipV="1">
                <a:off x="2962" y="390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nvGrpSpPr>
              <p:cNvPr id="189" name="Group 209"/>
              <p:cNvGrpSpPr>
                <a:grpSpLocks/>
              </p:cNvGrpSpPr>
              <p:nvPr/>
            </p:nvGrpSpPr>
            <p:grpSpPr bwMode="auto">
              <a:xfrm>
                <a:off x="2906" y="3840"/>
                <a:ext cx="392" cy="60"/>
                <a:chOff x="2906" y="3840"/>
                <a:chExt cx="392" cy="60"/>
              </a:xfrm>
            </p:grpSpPr>
            <p:sp>
              <p:nvSpPr>
                <p:cNvPr id="196" name="Rectangle 210"/>
                <p:cNvSpPr>
                  <a:spLocks noChangeArrowheads="1"/>
                </p:cNvSpPr>
                <p:nvPr/>
              </p:nvSpPr>
              <p:spPr bwMode="auto">
                <a:xfrm flipH="1">
                  <a:off x="3242"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97" name="Rectangle 211"/>
                <p:cNvSpPr>
                  <a:spLocks noChangeArrowheads="1"/>
                </p:cNvSpPr>
                <p:nvPr/>
              </p:nvSpPr>
              <p:spPr bwMode="auto">
                <a:xfrm flipH="1">
                  <a:off x="3186" y="384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98" name="Rectangle 212"/>
                <p:cNvSpPr>
                  <a:spLocks noChangeArrowheads="1"/>
                </p:cNvSpPr>
                <p:nvPr/>
              </p:nvSpPr>
              <p:spPr bwMode="auto">
                <a:xfrm flipH="1">
                  <a:off x="3130" y="384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99" name="Rectangle 213"/>
                <p:cNvSpPr>
                  <a:spLocks noChangeArrowheads="1"/>
                </p:cNvSpPr>
                <p:nvPr/>
              </p:nvSpPr>
              <p:spPr bwMode="auto">
                <a:xfrm flipH="1">
                  <a:off x="3074" y="384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200" name="Rectangle 214"/>
                <p:cNvSpPr>
                  <a:spLocks noChangeArrowheads="1"/>
                </p:cNvSpPr>
                <p:nvPr/>
              </p:nvSpPr>
              <p:spPr bwMode="auto">
                <a:xfrm flipH="1" flipV="1">
                  <a:off x="3018" y="384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201" name="Rectangle 215"/>
                <p:cNvSpPr>
                  <a:spLocks noChangeArrowheads="1"/>
                </p:cNvSpPr>
                <p:nvPr/>
              </p:nvSpPr>
              <p:spPr bwMode="auto">
                <a:xfrm flipH="1" flipV="1">
                  <a:off x="2906" y="384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202" name="Rectangle 216"/>
                <p:cNvSpPr>
                  <a:spLocks noChangeArrowheads="1"/>
                </p:cNvSpPr>
                <p:nvPr/>
              </p:nvSpPr>
              <p:spPr bwMode="auto">
                <a:xfrm flipH="1" flipV="1">
                  <a:off x="2962"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sp>
            <p:nvSpPr>
              <p:cNvPr id="190" name="Rectangle 217"/>
              <p:cNvSpPr>
                <a:spLocks noChangeArrowheads="1"/>
              </p:cNvSpPr>
              <p:nvPr/>
            </p:nvSpPr>
            <p:spPr bwMode="auto">
              <a:xfrm flipH="1" flipV="1">
                <a:off x="3018" y="396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91" name="Rectangle 218"/>
              <p:cNvSpPr>
                <a:spLocks noChangeArrowheads="1"/>
              </p:cNvSpPr>
              <p:nvPr/>
            </p:nvSpPr>
            <p:spPr bwMode="auto">
              <a:xfrm flipH="1" flipV="1">
                <a:off x="2906" y="396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92" name="Rectangle 219"/>
              <p:cNvSpPr>
                <a:spLocks noChangeArrowheads="1"/>
              </p:cNvSpPr>
              <p:nvPr/>
            </p:nvSpPr>
            <p:spPr bwMode="auto">
              <a:xfrm flipH="1" flipV="1">
                <a:off x="2962" y="396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93" name="Rectangle 220"/>
              <p:cNvSpPr>
                <a:spLocks noChangeArrowheads="1"/>
              </p:cNvSpPr>
              <p:nvPr/>
            </p:nvSpPr>
            <p:spPr bwMode="auto">
              <a:xfrm flipH="1" flipV="1">
                <a:off x="3018" y="402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94" name="Rectangle 221"/>
              <p:cNvSpPr>
                <a:spLocks noChangeArrowheads="1"/>
              </p:cNvSpPr>
              <p:nvPr/>
            </p:nvSpPr>
            <p:spPr bwMode="auto">
              <a:xfrm flipH="1" flipV="1">
                <a:off x="2906" y="402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95" name="Rectangle 222"/>
              <p:cNvSpPr>
                <a:spLocks noChangeArrowheads="1"/>
              </p:cNvSpPr>
              <p:nvPr/>
            </p:nvSpPr>
            <p:spPr bwMode="auto">
              <a:xfrm flipH="1" flipV="1">
                <a:off x="2962" y="402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grpSp>
        <p:grpSp>
          <p:nvGrpSpPr>
            <p:cNvPr id="166" name="Group 223"/>
            <p:cNvGrpSpPr>
              <a:grpSpLocks/>
            </p:cNvGrpSpPr>
            <p:nvPr/>
          </p:nvGrpSpPr>
          <p:grpSpPr bwMode="auto">
            <a:xfrm>
              <a:off x="3232" y="3650"/>
              <a:ext cx="392" cy="60"/>
              <a:chOff x="2906" y="3840"/>
              <a:chExt cx="392" cy="60"/>
            </a:xfrm>
          </p:grpSpPr>
          <p:sp>
            <p:nvSpPr>
              <p:cNvPr id="167" name="Rectangle 224"/>
              <p:cNvSpPr>
                <a:spLocks noChangeArrowheads="1"/>
              </p:cNvSpPr>
              <p:nvPr/>
            </p:nvSpPr>
            <p:spPr bwMode="auto">
              <a:xfrm flipH="1">
                <a:off x="3242"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sp>
            <p:nvSpPr>
              <p:cNvPr id="168" name="Rectangle 225"/>
              <p:cNvSpPr>
                <a:spLocks noChangeArrowheads="1"/>
              </p:cNvSpPr>
              <p:nvPr/>
            </p:nvSpPr>
            <p:spPr bwMode="auto">
              <a:xfrm flipH="1">
                <a:off x="3186" y="3840"/>
                <a:ext cx="56" cy="60"/>
              </a:xfrm>
              <a:prstGeom prst="rect">
                <a:avLst/>
              </a:prstGeom>
              <a:solidFill>
                <a:srgbClr val="FAFD00"/>
              </a:solidFill>
              <a:ln w="3175">
                <a:solidFill>
                  <a:schemeClr val="tx1"/>
                </a:solidFill>
                <a:miter lim="800000"/>
                <a:headEnd/>
                <a:tailEnd/>
              </a:ln>
            </p:spPr>
            <p:txBody>
              <a:bodyPr wrap="none" anchor="ctr"/>
              <a:lstStyle/>
              <a:p>
                <a:endParaRPr lang="en-US" sz="3200" b="0">
                  <a:latin typeface="+mn-lt"/>
                </a:endParaRPr>
              </a:p>
            </p:txBody>
          </p:sp>
          <p:sp>
            <p:nvSpPr>
              <p:cNvPr id="169" name="Rectangle 226"/>
              <p:cNvSpPr>
                <a:spLocks noChangeArrowheads="1"/>
              </p:cNvSpPr>
              <p:nvPr/>
            </p:nvSpPr>
            <p:spPr bwMode="auto">
              <a:xfrm flipH="1">
                <a:off x="3130" y="384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70" name="Rectangle 227"/>
              <p:cNvSpPr>
                <a:spLocks noChangeArrowheads="1"/>
              </p:cNvSpPr>
              <p:nvPr/>
            </p:nvSpPr>
            <p:spPr bwMode="auto">
              <a:xfrm flipH="1">
                <a:off x="3074" y="384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71" name="Rectangle 228"/>
              <p:cNvSpPr>
                <a:spLocks noChangeArrowheads="1"/>
              </p:cNvSpPr>
              <p:nvPr/>
            </p:nvSpPr>
            <p:spPr bwMode="auto">
              <a:xfrm flipH="1" flipV="1">
                <a:off x="3018" y="3840"/>
                <a:ext cx="56" cy="60"/>
              </a:xfrm>
              <a:prstGeom prst="rect">
                <a:avLst/>
              </a:prstGeom>
              <a:solidFill>
                <a:srgbClr val="51DC00"/>
              </a:solidFill>
              <a:ln w="3175">
                <a:solidFill>
                  <a:schemeClr val="tx1"/>
                </a:solidFill>
                <a:miter lim="800000"/>
                <a:headEnd/>
                <a:tailEnd/>
              </a:ln>
            </p:spPr>
            <p:txBody>
              <a:bodyPr wrap="none" anchor="ctr"/>
              <a:lstStyle/>
              <a:p>
                <a:endParaRPr lang="en-US" sz="3200" b="0">
                  <a:latin typeface="+mn-lt"/>
                </a:endParaRPr>
              </a:p>
            </p:txBody>
          </p:sp>
          <p:sp>
            <p:nvSpPr>
              <p:cNvPr id="172" name="Rectangle 229"/>
              <p:cNvSpPr>
                <a:spLocks noChangeArrowheads="1"/>
              </p:cNvSpPr>
              <p:nvPr/>
            </p:nvSpPr>
            <p:spPr bwMode="auto">
              <a:xfrm flipH="1" flipV="1">
                <a:off x="2906" y="3840"/>
                <a:ext cx="56" cy="60"/>
              </a:xfrm>
              <a:prstGeom prst="rect">
                <a:avLst/>
              </a:prstGeom>
              <a:solidFill>
                <a:schemeClr val="bg1"/>
              </a:solidFill>
              <a:ln w="3175">
                <a:solidFill>
                  <a:schemeClr val="tx1"/>
                </a:solidFill>
                <a:miter lim="800000"/>
                <a:headEnd/>
                <a:tailEnd/>
              </a:ln>
            </p:spPr>
            <p:txBody>
              <a:bodyPr wrap="none" anchor="ctr"/>
              <a:lstStyle/>
              <a:p>
                <a:endParaRPr lang="en-US" sz="3200" b="0">
                  <a:latin typeface="+mn-lt"/>
                </a:endParaRPr>
              </a:p>
            </p:txBody>
          </p:sp>
          <p:sp>
            <p:nvSpPr>
              <p:cNvPr id="173" name="Rectangle 230"/>
              <p:cNvSpPr>
                <a:spLocks noChangeArrowheads="1"/>
              </p:cNvSpPr>
              <p:nvPr/>
            </p:nvSpPr>
            <p:spPr bwMode="auto">
              <a:xfrm flipH="1" flipV="1">
                <a:off x="2962" y="3840"/>
                <a:ext cx="56" cy="60"/>
              </a:xfrm>
              <a:prstGeom prst="rect">
                <a:avLst/>
              </a:prstGeom>
              <a:solidFill>
                <a:srgbClr val="FC0128"/>
              </a:solidFill>
              <a:ln w="3175">
                <a:solidFill>
                  <a:schemeClr val="tx1"/>
                </a:solidFill>
                <a:miter lim="800000"/>
                <a:headEnd/>
                <a:tailEnd/>
              </a:ln>
            </p:spPr>
            <p:txBody>
              <a:bodyPr wrap="none" anchor="ctr"/>
              <a:lstStyle/>
              <a:p>
                <a:endParaRPr lang="en-US" sz="3200" b="0">
                  <a:latin typeface="+mn-lt"/>
                </a:endParaRPr>
              </a:p>
            </p:txBody>
          </p:sp>
        </p:grpSp>
      </p:grpSp>
      <p:grpSp>
        <p:nvGrpSpPr>
          <p:cNvPr id="235" name="Group 231"/>
          <p:cNvGrpSpPr>
            <a:grpSpLocks/>
          </p:cNvGrpSpPr>
          <p:nvPr/>
        </p:nvGrpSpPr>
        <p:grpSpPr bwMode="auto">
          <a:xfrm>
            <a:off x="5035550" y="3017838"/>
            <a:ext cx="203200" cy="1751012"/>
            <a:chOff x="4559" y="2448"/>
            <a:chExt cx="145" cy="1103"/>
          </a:xfrm>
        </p:grpSpPr>
        <p:grpSp>
          <p:nvGrpSpPr>
            <p:cNvPr id="236" name="Group 232"/>
            <p:cNvGrpSpPr>
              <a:grpSpLocks/>
            </p:cNvGrpSpPr>
            <p:nvPr/>
          </p:nvGrpSpPr>
          <p:grpSpPr bwMode="auto">
            <a:xfrm rot="-5400000">
              <a:off x="4464" y="2544"/>
              <a:ext cx="336" cy="144"/>
              <a:chOff x="3504" y="2976"/>
              <a:chExt cx="384" cy="288"/>
            </a:xfrm>
          </p:grpSpPr>
          <p:sp>
            <p:nvSpPr>
              <p:cNvPr id="245" name="Freeform 233"/>
              <p:cNvSpPr>
                <a:spLocks/>
              </p:cNvSpPr>
              <p:nvPr/>
            </p:nvSpPr>
            <p:spPr bwMode="auto">
              <a:xfrm>
                <a:off x="3504" y="2976"/>
                <a:ext cx="384" cy="96"/>
              </a:xfrm>
              <a:custGeom>
                <a:avLst/>
                <a:gdLst>
                  <a:gd name="T0" fmla="*/ 0 w 384"/>
                  <a:gd name="T1" fmla="*/ 0 h 96"/>
                  <a:gd name="T2" fmla="*/ 48 w 384"/>
                  <a:gd name="T3" fmla="*/ 96 h 96"/>
                  <a:gd name="T4" fmla="*/ 336 w 384"/>
                  <a:gd name="T5" fmla="*/ 96 h 96"/>
                  <a:gd name="T6" fmla="*/ 384 w 384"/>
                  <a:gd name="T7" fmla="*/ 0 h 96"/>
                  <a:gd name="T8" fmla="*/ 240 w 384"/>
                  <a:gd name="T9" fmla="*/ 0 h 96"/>
                  <a:gd name="T10" fmla="*/ 192 w 384"/>
                  <a:gd name="T11" fmla="*/ 48 h 96"/>
                  <a:gd name="T12" fmla="*/ 144 w 384"/>
                  <a:gd name="T13" fmla="*/ 0 h 96"/>
                  <a:gd name="T14" fmla="*/ 0 w 384"/>
                  <a:gd name="T15" fmla="*/ 0 h 96"/>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96"/>
                  <a:gd name="T26" fmla="*/ 384 w 384"/>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96">
                    <a:moveTo>
                      <a:pt x="0" y="0"/>
                    </a:moveTo>
                    <a:lnTo>
                      <a:pt x="48" y="96"/>
                    </a:lnTo>
                    <a:lnTo>
                      <a:pt x="336" y="96"/>
                    </a:lnTo>
                    <a:lnTo>
                      <a:pt x="384" y="0"/>
                    </a:lnTo>
                    <a:lnTo>
                      <a:pt x="240" y="0"/>
                    </a:lnTo>
                    <a:lnTo>
                      <a:pt x="192" y="48"/>
                    </a:lnTo>
                    <a:lnTo>
                      <a:pt x="144" y="0"/>
                    </a:lnTo>
                    <a:lnTo>
                      <a:pt x="0" y="0"/>
                    </a:lnTo>
                    <a:close/>
                  </a:path>
                </a:pathLst>
              </a:custGeom>
              <a:solidFill>
                <a:srgbClr val="FAFD00"/>
              </a:solidFill>
              <a:ln w="3175" cap="flat" cmpd="sng">
                <a:solidFill>
                  <a:schemeClr val="tx1"/>
                </a:solidFill>
                <a:prstDash val="solid"/>
                <a:round/>
                <a:headEnd type="none" w="med" len="med"/>
                <a:tailEnd type="none" w="med" len="med"/>
              </a:ln>
            </p:spPr>
            <p:txBody>
              <a:bodyPr wrap="none" anchor="ctr"/>
              <a:lstStyle/>
              <a:p>
                <a:endParaRPr lang="en-US" sz="3200" b="0">
                  <a:latin typeface="+mn-lt"/>
                </a:endParaRPr>
              </a:p>
            </p:txBody>
          </p:sp>
          <p:sp>
            <p:nvSpPr>
              <p:cNvPr id="246" name="Freeform 234"/>
              <p:cNvSpPr>
                <a:spLocks/>
              </p:cNvSpPr>
              <p:nvPr/>
            </p:nvSpPr>
            <p:spPr bwMode="auto">
              <a:xfrm>
                <a:off x="3552" y="3072"/>
                <a:ext cx="288" cy="96"/>
              </a:xfrm>
              <a:custGeom>
                <a:avLst/>
                <a:gdLst>
                  <a:gd name="T0" fmla="*/ 0 w 288"/>
                  <a:gd name="T1" fmla="*/ 0 h 96"/>
                  <a:gd name="T2" fmla="*/ 288 w 288"/>
                  <a:gd name="T3" fmla="*/ 0 h 96"/>
                  <a:gd name="T4" fmla="*/ 240 w 288"/>
                  <a:gd name="T5" fmla="*/ 96 h 96"/>
                  <a:gd name="T6" fmla="*/ 48 w 288"/>
                  <a:gd name="T7" fmla="*/ 96 h 96"/>
                  <a:gd name="T8" fmla="*/ 0 w 288"/>
                  <a:gd name="T9" fmla="*/ 0 h 96"/>
                  <a:gd name="T10" fmla="*/ 0 60000 65536"/>
                  <a:gd name="T11" fmla="*/ 0 60000 65536"/>
                  <a:gd name="T12" fmla="*/ 0 60000 65536"/>
                  <a:gd name="T13" fmla="*/ 0 60000 65536"/>
                  <a:gd name="T14" fmla="*/ 0 60000 65536"/>
                  <a:gd name="T15" fmla="*/ 0 w 288"/>
                  <a:gd name="T16" fmla="*/ 0 h 96"/>
                  <a:gd name="T17" fmla="*/ 288 w 288"/>
                  <a:gd name="T18" fmla="*/ 96 h 96"/>
                </a:gdLst>
                <a:ahLst/>
                <a:cxnLst>
                  <a:cxn ang="T10">
                    <a:pos x="T0" y="T1"/>
                  </a:cxn>
                  <a:cxn ang="T11">
                    <a:pos x="T2" y="T3"/>
                  </a:cxn>
                  <a:cxn ang="T12">
                    <a:pos x="T4" y="T5"/>
                  </a:cxn>
                  <a:cxn ang="T13">
                    <a:pos x="T6" y="T7"/>
                  </a:cxn>
                  <a:cxn ang="T14">
                    <a:pos x="T8" y="T9"/>
                  </a:cxn>
                </a:cxnLst>
                <a:rect l="T15" t="T16" r="T17" b="T18"/>
                <a:pathLst>
                  <a:path w="288" h="96">
                    <a:moveTo>
                      <a:pt x="0" y="0"/>
                    </a:moveTo>
                    <a:lnTo>
                      <a:pt x="288" y="0"/>
                    </a:lnTo>
                    <a:lnTo>
                      <a:pt x="240" y="96"/>
                    </a:lnTo>
                    <a:lnTo>
                      <a:pt x="48" y="96"/>
                    </a:lnTo>
                    <a:lnTo>
                      <a:pt x="0" y="0"/>
                    </a:lnTo>
                    <a:close/>
                  </a:path>
                </a:pathLst>
              </a:custGeom>
              <a:solidFill>
                <a:srgbClr val="FC0128"/>
              </a:solidFill>
              <a:ln w="3175" cap="flat" cmpd="sng">
                <a:solidFill>
                  <a:schemeClr val="tx1"/>
                </a:solidFill>
                <a:prstDash val="solid"/>
                <a:round/>
                <a:headEnd type="none" w="med" len="med"/>
                <a:tailEnd type="none" w="med" len="med"/>
              </a:ln>
            </p:spPr>
            <p:txBody>
              <a:bodyPr wrap="none" anchor="ctr"/>
              <a:lstStyle/>
              <a:p>
                <a:endParaRPr lang="en-US" sz="3200" b="0">
                  <a:latin typeface="+mn-lt"/>
                </a:endParaRPr>
              </a:p>
            </p:txBody>
          </p:sp>
          <p:sp>
            <p:nvSpPr>
              <p:cNvPr id="247" name="Freeform 235"/>
              <p:cNvSpPr>
                <a:spLocks/>
              </p:cNvSpPr>
              <p:nvPr/>
            </p:nvSpPr>
            <p:spPr bwMode="auto">
              <a:xfrm>
                <a:off x="3600" y="3168"/>
                <a:ext cx="192" cy="96"/>
              </a:xfrm>
              <a:custGeom>
                <a:avLst/>
                <a:gdLst>
                  <a:gd name="T0" fmla="*/ 0 w 192"/>
                  <a:gd name="T1" fmla="*/ 0 h 96"/>
                  <a:gd name="T2" fmla="*/ 48 w 192"/>
                  <a:gd name="T3" fmla="*/ 96 h 96"/>
                  <a:gd name="T4" fmla="*/ 144 w 192"/>
                  <a:gd name="T5" fmla="*/ 96 h 96"/>
                  <a:gd name="T6" fmla="*/ 192 w 192"/>
                  <a:gd name="T7" fmla="*/ 0 h 96"/>
                  <a:gd name="T8" fmla="*/ 0 w 192"/>
                  <a:gd name="T9" fmla="*/ 0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0"/>
                    </a:moveTo>
                    <a:lnTo>
                      <a:pt x="48" y="96"/>
                    </a:lnTo>
                    <a:lnTo>
                      <a:pt x="144" y="96"/>
                    </a:lnTo>
                    <a:lnTo>
                      <a:pt x="192" y="0"/>
                    </a:lnTo>
                    <a:lnTo>
                      <a:pt x="0" y="0"/>
                    </a:lnTo>
                    <a:close/>
                  </a:path>
                </a:pathLst>
              </a:custGeom>
              <a:solidFill>
                <a:schemeClr val="bg1"/>
              </a:solidFill>
              <a:ln w="3175" cap="flat" cmpd="sng">
                <a:solidFill>
                  <a:schemeClr val="tx1"/>
                </a:solidFill>
                <a:prstDash val="solid"/>
                <a:round/>
                <a:headEnd type="none" w="med" len="med"/>
                <a:tailEnd type="none" w="med" len="med"/>
              </a:ln>
            </p:spPr>
            <p:txBody>
              <a:bodyPr wrap="none" anchor="ctr"/>
              <a:lstStyle/>
              <a:p>
                <a:endParaRPr lang="en-US" sz="3200" b="0">
                  <a:latin typeface="+mn-lt"/>
                </a:endParaRPr>
              </a:p>
            </p:txBody>
          </p:sp>
        </p:grpSp>
        <p:grpSp>
          <p:nvGrpSpPr>
            <p:cNvPr id="237" name="Group 236"/>
            <p:cNvGrpSpPr>
              <a:grpSpLocks/>
            </p:cNvGrpSpPr>
            <p:nvPr/>
          </p:nvGrpSpPr>
          <p:grpSpPr bwMode="auto">
            <a:xfrm>
              <a:off x="4560" y="2832"/>
              <a:ext cx="144" cy="336"/>
              <a:chOff x="4319" y="2831"/>
              <a:chExt cx="144" cy="336"/>
            </a:xfrm>
          </p:grpSpPr>
          <p:sp>
            <p:nvSpPr>
              <p:cNvPr id="242" name="Freeform 237"/>
              <p:cNvSpPr>
                <a:spLocks/>
              </p:cNvSpPr>
              <p:nvPr/>
            </p:nvSpPr>
            <p:spPr bwMode="auto">
              <a:xfrm rot="-5400000">
                <a:off x="4175" y="2975"/>
                <a:ext cx="336" cy="48"/>
              </a:xfrm>
              <a:custGeom>
                <a:avLst/>
                <a:gdLst>
                  <a:gd name="T0" fmla="*/ 0 w 384"/>
                  <a:gd name="T1" fmla="*/ 0 h 96"/>
                  <a:gd name="T2" fmla="*/ 48 w 384"/>
                  <a:gd name="T3" fmla="*/ 96 h 96"/>
                  <a:gd name="T4" fmla="*/ 336 w 384"/>
                  <a:gd name="T5" fmla="*/ 96 h 96"/>
                  <a:gd name="T6" fmla="*/ 384 w 384"/>
                  <a:gd name="T7" fmla="*/ 0 h 96"/>
                  <a:gd name="T8" fmla="*/ 240 w 384"/>
                  <a:gd name="T9" fmla="*/ 0 h 96"/>
                  <a:gd name="T10" fmla="*/ 192 w 384"/>
                  <a:gd name="T11" fmla="*/ 48 h 96"/>
                  <a:gd name="T12" fmla="*/ 144 w 384"/>
                  <a:gd name="T13" fmla="*/ 0 h 96"/>
                  <a:gd name="T14" fmla="*/ 0 w 384"/>
                  <a:gd name="T15" fmla="*/ 0 h 96"/>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96"/>
                  <a:gd name="T26" fmla="*/ 384 w 384"/>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96">
                    <a:moveTo>
                      <a:pt x="0" y="0"/>
                    </a:moveTo>
                    <a:lnTo>
                      <a:pt x="48" y="96"/>
                    </a:lnTo>
                    <a:lnTo>
                      <a:pt x="336" y="96"/>
                    </a:lnTo>
                    <a:lnTo>
                      <a:pt x="384" y="0"/>
                    </a:lnTo>
                    <a:lnTo>
                      <a:pt x="240" y="0"/>
                    </a:lnTo>
                    <a:lnTo>
                      <a:pt x="192" y="48"/>
                    </a:lnTo>
                    <a:lnTo>
                      <a:pt x="144" y="0"/>
                    </a:lnTo>
                    <a:lnTo>
                      <a:pt x="0" y="0"/>
                    </a:lnTo>
                    <a:close/>
                  </a:path>
                </a:pathLst>
              </a:custGeom>
              <a:solidFill>
                <a:srgbClr val="51DC00"/>
              </a:solidFill>
              <a:ln w="3175" cap="flat" cmpd="sng">
                <a:solidFill>
                  <a:schemeClr val="tx1"/>
                </a:solidFill>
                <a:prstDash val="solid"/>
                <a:round/>
                <a:headEnd type="none" w="med" len="med"/>
                <a:tailEnd type="none" w="med" len="med"/>
              </a:ln>
            </p:spPr>
            <p:txBody>
              <a:bodyPr wrap="none" anchor="ctr"/>
              <a:lstStyle/>
              <a:p>
                <a:endParaRPr lang="en-US" sz="3200" b="0">
                  <a:latin typeface="+mn-lt"/>
                </a:endParaRPr>
              </a:p>
            </p:txBody>
          </p:sp>
          <p:sp>
            <p:nvSpPr>
              <p:cNvPr id="243" name="Freeform 238"/>
              <p:cNvSpPr>
                <a:spLocks/>
              </p:cNvSpPr>
              <p:nvPr/>
            </p:nvSpPr>
            <p:spPr bwMode="auto">
              <a:xfrm rot="-5400000">
                <a:off x="4266" y="2976"/>
                <a:ext cx="252" cy="48"/>
              </a:xfrm>
              <a:custGeom>
                <a:avLst/>
                <a:gdLst>
                  <a:gd name="T0" fmla="*/ 0 w 288"/>
                  <a:gd name="T1" fmla="*/ 0 h 96"/>
                  <a:gd name="T2" fmla="*/ 288 w 288"/>
                  <a:gd name="T3" fmla="*/ 0 h 96"/>
                  <a:gd name="T4" fmla="*/ 240 w 288"/>
                  <a:gd name="T5" fmla="*/ 96 h 96"/>
                  <a:gd name="T6" fmla="*/ 48 w 288"/>
                  <a:gd name="T7" fmla="*/ 96 h 96"/>
                  <a:gd name="T8" fmla="*/ 0 w 288"/>
                  <a:gd name="T9" fmla="*/ 0 h 96"/>
                  <a:gd name="T10" fmla="*/ 0 60000 65536"/>
                  <a:gd name="T11" fmla="*/ 0 60000 65536"/>
                  <a:gd name="T12" fmla="*/ 0 60000 65536"/>
                  <a:gd name="T13" fmla="*/ 0 60000 65536"/>
                  <a:gd name="T14" fmla="*/ 0 60000 65536"/>
                  <a:gd name="T15" fmla="*/ 0 w 288"/>
                  <a:gd name="T16" fmla="*/ 0 h 96"/>
                  <a:gd name="T17" fmla="*/ 288 w 288"/>
                  <a:gd name="T18" fmla="*/ 96 h 96"/>
                </a:gdLst>
                <a:ahLst/>
                <a:cxnLst>
                  <a:cxn ang="T10">
                    <a:pos x="T0" y="T1"/>
                  </a:cxn>
                  <a:cxn ang="T11">
                    <a:pos x="T2" y="T3"/>
                  </a:cxn>
                  <a:cxn ang="T12">
                    <a:pos x="T4" y="T5"/>
                  </a:cxn>
                  <a:cxn ang="T13">
                    <a:pos x="T6" y="T7"/>
                  </a:cxn>
                  <a:cxn ang="T14">
                    <a:pos x="T8" y="T9"/>
                  </a:cxn>
                </a:cxnLst>
                <a:rect l="T15" t="T16" r="T17" b="T18"/>
                <a:pathLst>
                  <a:path w="288" h="96">
                    <a:moveTo>
                      <a:pt x="0" y="0"/>
                    </a:moveTo>
                    <a:lnTo>
                      <a:pt x="288" y="0"/>
                    </a:lnTo>
                    <a:lnTo>
                      <a:pt x="240" y="96"/>
                    </a:lnTo>
                    <a:lnTo>
                      <a:pt x="48" y="96"/>
                    </a:lnTo>
                    <a:lnTo>
                      <a:pt x="0" y="0"/>
                    </a:lnTo>
                    <a:close/>
                  </a:path>
                </a:pathLst>
              </a:custGeom>
              <a:solidFill>
                <a:srgbClr val="51DC00"/>
              </a:solidFill>
              <a:ln w="3175" cap="flat" cmpd="sng">
                <a:solidFill>
                  <a:schemeClr val="tx1"/>
                </a:solidFill>
                <a:prstDash val="solid"/>
                <a:round/>
                <a:headEnd type="none" w="med" len="med"/>
                <a:tailEnd type="none" w="med" len="med"/>
              </a:ln>
            </p:spPr>
            <p:txBody>
              <a:bodyPr wrap="none" anchor="ctr"/>
              <a:lstStyle/>
              <a:p>
                <a:endParaRPr lang="en-US" sz="3200" b="0">
                  <a:latin typeface="+mn-lt"/>
                </a:endParaRPr>
              </a:p>
            </p:txBody>
          </p:sp>
          <p:sp>
            <p:nvSpPr>
              <p:cNvPr id="244" name="Freeform 239"/>
              <p:cNvSpPr>
                <a:spLocks/>
              </p:cNvSpPr>
              <p:nvPr/>
            </p:nvSpPr>
            <p:spPr bwMode="auto">
              <a:xfrm rot="-5400000">
                <a:off x="4355" y="2975"/>
                <a:ext cx="168" cy="48"/>
              </a:xfrm>
              <a:custGeom>
                <a:avLst/>
                <a:gdLst>
                  <a:gd name="T0" fmla="*/ 0 w 192"/>
                  <a:gd name="T1" fmla="*/ 0 h 96"/>
                  <a:gd name="T2" fmla="*/ 48 w 192"/>
                  <a:gd name="T3" fmla="*/ 96 h 96"/>
                  <a:gd name="T4" fmla="*/ 144 w 192"/>
                  <a:gd name="T5" fmla="*/ 96 h 96"/>
                  <a:gd name="T6" fmla="*/ 192 w 192"/>
                  <a:gd name="T7" fmla="*/ 0 h 96"/>
                  <a:gd name="T8" fmla="*/ 0 w 192"/>
                  <a:gd name="T9" fmla="*/ 0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0"/>
                    </a:moveTo>
                    <a:lnTo>
                      <a:pt x="48" y="96"/>
                    </a:lnTo>
                    <a:lnTo>
                      <a:pt x="144" y="96"/>
                    </a:lnTo>
                    <a:lnTo>
                      <a:pt x="192" y="0"/>
                    </a:lnTo>
                    <a:lnTo>
                      <a:pt x="0" y="0"/>
                    </a:lnTo>
                    <a:close/>
                  </a:path>
                </a:pathLst>
              </a:custGeom>
              <a:solidFill>
                <a:srgbClr val="FC0128"/>
              </a:solidFill>
              <a:ln w="3175" cap="flat" cmpd="sng">
                <a:solidFill>
                  <a:schemeClr val="tx1"/>
                </a:solidFill>
                <a:prstDash val="solid"/>
                <a:round/>
                <a:headEnd type="none" w="med" len="med"/>
                <a:tailEnd type="none" w="med" len="med"/>
              </a:ln>
            </p:spPr>
            <p:txBody>
              <a:bodyPr wrap="none" anchor="ctr"/>
              <a:lstStyle/>
              <a:p>
                <a:endParaRPr lang="en-US" sz="3200" b="0">
                  <a:latin typeface="+mn-lt"/>
                </a:endParaRPr>
              </a:p>
            </p:txBody>
          </p:sp>
        </p:grpSp>
        <p:grpSp>
          <p:nvGrpSpPr>
            <p:cNvPr id="238" name="Group 240"/>
            <p:cNvGrpSpPr>
              <a:grpSpLocks/>
            </p:cNvGrpSpPr>
            <p:nvPr/>
          </p:nvGrpSpPr>
          <p:grpSpPr bwMode="auto">
            <a:xfrm>
              <a:off x="4559" y="3215"/>
              <a:ext cx="144" cy="336"/>
              <a:chOff x="4559" y="3215"/>
              <a:chExt cx="144" cy="336"/>
            </a:xfrm>
          </p:grpSpPr>
          <p:sp>
            <p:nvSpPr>
              <p:cNvPr id="239" name="Freeform 241"/>
              <p:cNvSpPr>
                <a:spLocks/>
              </p:cNvSpPr>
              <p:nvPr/>
            </p:nvSpPr>
            <p:spPr bwMode="auto">
              <a:xfrm rot="-5400000">
                <a:off x="4415" y="3359"/>
                <a:ext cx="336" cy="48"/>
              </a:xfrm>
              <a:custGeom>
                <a:avLst/>
                <a:gdLst>
                  <a:gd name="T0" fmla="*/ 0 w 384"/>
                  <a:gd name="T1" fmla="*/ 0 h 96"/>
                  <a:gd name="T2" fmla="*/ 48 w 384"/>
                  <a:gd name="T3" fmla="*/ 96 h 96"/>
                  <a:gd name="T4" fmla="*/ 336 w 384"/>
                  <a:gd name="T5" fmla="*/ 96 h 96"/>
                  <a:gd name="T6" fmla="*/ 384 w 384"/>
                  <a:gd name="T7" fmla="*/ 0 h 96"/>
                  <a:gd name="T8" fmla="*/ 240 w 384"/>
                  <a:gd name="T9" fmla="*/ 0 h 96"/>
                  <a:gd name="T10" fmla="*/ 192 w 384"/>
                  <a:gd name="T11" fmla="*/ 48 h 96"/>
                  <a:gd name="T12" fmla="*/ 144 w 384"/>
                  <a:gd name="T13" fmla="*/ 0 h 96"/>
                  <a:gd name="T14" fmla="*/ 0 w 384"/>
                  <a:gd name="T15" fmla="*/ 0 h 96"/>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96"/>
                  <a:gd name="T26" fmla="*/ 384 w 384"/>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96">
                    <a:moveTo>
                      <a:pt x="0" y="0"/>
                    </a:moveTo>
                    <a:lnTo>
                      <a:pt x="48" y="96"/>
                    </a:lnTo>
                    <a:lnTo>
                      <a:pt x="336" y="96"/>
                    </a:lnTo>
                    <a:lnTo>
                      <a:pt x="384" y="0"/>
                    </a:lnTo>
                    <a:lnTo>
                      <a:pt x="240" y="0"/>
                    </a:lnTo>
                    <a:lnTo>
                      <a:pt x="192" y="48"/>
                    </a:lnTo>
                    <a:lnTo>
                      <a:pt x="144" y="0"/>
                    </a:lnTo>
                    <a:lnTo>
                      <a:pt x="0" y="0"/>
                    </a:lnTo>
                    <a:close/>
                  </a:path>
                </a:pathLst>
              </a:custGeom>
              <a:solidFill>
                <a:srgbClr val="FC0128"/>
              </a:solidFill>
              <a:ln w="3175" cap="flat" cmpd="sng">
                <a:solidFill>
                  <a:schemeClr val="tx1"/>
                </a:solidFill>
                <a:prstDash val="solid"/>
                <a:round/>
                <a:headEnd type="none" w="med" len="med"/>
                <a:tailEnd type="none" w="med" len="med"/>
              </a:ln>
            </p:spPr>
            <p:txBody>
              <a:bodyPr wrap="none" anchor="ctr"/>
              <a:lstStyle/>
              <a:p>
                <a:endParaRPr lang="en-US" sz="3200" b="0">
                  <a:latin typeface="+mn-lt"/>
                </a:endParaRPr>
              </a:p>
            </p:txBody>
          </p:sp>
          <p:sp>
            <p:nvSpPr>
              <p:cNvPr id="240" name="Freeform 242"/>
              <p:cNvSpPr>
                <a:spLocks/>
              </p:cNvSpPr>
              <p:nvPr/>
            </p:nvSpPr>
            <p:spPr bwMode="auto">
              <a:xfrm rot="-5400000">
                <a:off x="4506" y="3360"/>
                <a:ext cx="252" cy="48"/>
              </a:xfrm>
              <a:custGeom>
                <a:avLst/>
                <a:gdLst>
                  <a:gd name="T0" fmla="*/ 0 w 288"/>
                  <a:gd name="T1" fmla="*/ 0 h 96"/>
                  <a:gd name="T2" fmla="*/ 288 w 288"/>
                  <a:gd name="T3" fmla="*/ 0 h 96"/>
                  <a:gd name="T4" fmla="*/ 240 w 288"/>
                  <a:gd name="T5" fmla="*/ 96 h 96"/>
                  <a:gd name="T6" fmla="*/ 48 w 288"/>
                  <a:gd name="T7" fmla="*/ 96 h 96"/>
                  <a:gd name="T8" fmla="*/ 0 w 288"/>
                  <a:gd name="T9" fmla="*/ 0 h 96"/>
                  <a:gd name="T10" fmla="*/ 0 60000 65536"/>
                  <a:gd name="T11" fmla="*/ 0 60000 65536"/>
                  <a:gd name="T12" fmla="*/ 0 60000 65536"/>
                  <a:gd name="T13" fmla="*/ 0 60000 65536"/>
                  <a:gd name="T14" fmla="*/ 0 60000 65536"/>
                  <a:gd name="T15" fmla="*/ 0 w 288"/>
                  <a:gd name="T16" fmla="*/ 0 h 96"/>
                  <a:gd name="T17" fmla="*/ 288 w 288"/>
                  <a:gd name="T18" fmla="*/ 96 h 96"/>
                </a:gdLst>
                <a:ahLst/>
                <a:cxnLst>
                  <a:cxn ang="T10">
                    <a:pos x="T0" y="T1"/>
                  </a:cxn>
                  <a:cxn ang="T11">
                    <a:pos x="T2" y="T3"/>
                  </a:cxn>
                  <a:cxn ang="T12">
                    <a:pos x="T4" y="T5"/>
                  </a:cxn>
                  <a:cxn ang="T13">
                    <a:pos x="T6" y="T7"/>
                  </a:cxn>
                  <a:cxn ang="T14">
                    <a:pos x="T8" y="T9"/>
                  </a:cxn>
                </a:cxnLst>
                <a:rect l="T15" t="T16" r="T17" b="T18"/>
                <a:pathLst>
                  <a:path w="288" h="96">
                    <a:moveTo>
                      <a:pt x="0" y="0"/>
                    </a:moveTo>
                    <a:lnTo>
                      <a:pt x="288" y="0"/>
                    </a:lnTo>
                    <a:lnTo>
                      <a:pt x="240" y="96"/>
                    </a:lnTo>
                    <a:lnTo>
                      <a:pt x="48" y="96"/>
                    </a:lnTo>
                    <a:lnTo>
                      <a:pt x="0" y="0"/>
                    </a:lnTo>
                    <a:close/>
                  </a:path>
                </a:pathLst>
              </a:custGeom>
              <a:solidFill>
                <a:schemeClr val="bg1"/>
              </a:solidFill>
              <a:ln w="3175" cap="flat" cmpd="sng">
                <a:solidFill>
                  <a:schemeClr val="bg1"/>
                </a:solidFill>
                <a:prstDash val="solid"/>
                <a:round/>
                <a:headEnd type="none" w="med" len="med"/>
                <a:tailEnd type="none" w="med" len="med"/>
              </a:ln>
            </p:spPr>
            <p:txBody>
              <a:bodyPr wrap="none" anchor="ctr"/>
              <a:lstStyle/>
              <a:p>
                <a:endParaRPr lang="en-US" sz="3200" b="0">
                  <a:latin typeface="+mn-lt"/>
                </a:endParaRPr>
              </a:p>
            </p:txBody>
          </p:sp>
          <p:sp>
            <p:nvSpPr>
              <p:cNvPr id="241" name="Freeform 243"/>
              <p:cNvSpPr>
                <a:spLocks/>
              </p:cNvSpPr>
              <p:nvPr/>
            </p:nvSpPr>
            <p:spPr bwMode="auto">
              <a:xfrm rot="-5400000">
                <a:off x="4595" y="3359"/>
                <a:ext cx="168" cy="48"/>
              </a:xfrm>
              <a:custGeom>
                <a:avLst/>
                <a:gdLst>
                  <a:gd name="T0" fmla="*/ 0 w 192"/>
                  <a:gd name="T1" fmla="*/ 0 h 96"/>
                  <a:gd name="T2" fmla="*/ 48 w 192"/>
                  <a:gd name="T3" fmla="*/ 96 h 96"/>
                  <a:gd name="T4" fmla="*/ 144 w 192"/>
                  <a:gd name="T5" fmla="*/ 96 h 96"/>
                  <a:gd name="T6" fmla="*/ 192 w 192"/>
                  <a:gd name="T7" fmla="*/ 0 h 96"/>
                  <a:gd name="T8" fmla="*/ 0 w 192"/>
                  <a:gd name="T9" fmla="*/ 0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0"/>
                    </a:moveTo>
                    <a:lnTo>
                      <a:pt x="48" y="96"/>
                    </a:lnTo>
                    <a:lnTo>
                      <a:pt x="144" y="96"/>
                    </a:lnTo>
                    <a:lnTo>
                      <a:pt x="192" y="0"/>
                    </a:lnTo>
                    <a:lnTo>
                      <a:pt x="0" y="0"/>
                    </a:lnTo>
                    <a:close/>
                  </a:path>
                </a:pathLst>
              </a:custGeom>
              <a:solidFill>
                <a:srgbClr val="FAFD00"/>
              </a:solidFill>
              <a:ln w="3175" cap="flat" cmpd="sng">
                <a:solidFill>
                  <a:schemeClr val="tx1"/>
                </a:solidFill>
                <a:prstDash val="solid"/>
                <a:round/>
                <a:headEnd type="none" w="med" len="med"/>
                <a:tailEnd type="none" w="med" len="med"/>
              </a:ln>
            </p:spPr>
            <p:txBody>
              <a:bodyPr wrap="none" anchor="ctr"/>
              <a:lstStyle/>
              <a:p>
                <a:endParaRPr lang="en-US" sz="3200" b="0">
                  <a:latin typeface="+mn-lt"/>
                </a:endParaRPr>
              </a:p>
            </p:txBody>
          </p:sp>
        </p:grpSp>
      </p:grpSp>
      <p:grpSp>
        <p:nvGrpSpPr>
          <p:cNvPr id="248" name="Group 244"/>
          <p:cNvGrpSpPr>
            <a:grpSpLocks/>
          </p:cNvGrpSpPr>
          <p:nvPr/>
        </p:nvGrpSpPr>
        <p:grpSpPr bwMode="auto">
          <a:xfrm>
            <a:off x="7912100" y="3586163"/>
            <a:ext cx="406400" cy="619125"/>
            <a:chOff x="5663" y="2692"/>
            <a:chExt cx="288" cy="390"/>
          </a:xfrm>
        </p:grpSpPr>
        <p:sp>
          <p:nvSpPr>
            <p:cNvPr id="249" name="Rectangle 245"/>
            <p:cNvSpPr>
              <a:spLocks noChangeArrowheads="1"/>
            </p:cNvSpPr>
            <p:nvPr/>
          </p:nvSpPr>
          <p:spPr bwMode="auto">
            <a:xfrm rot="5400000">
              <a:off x="5846" y="2848"/>
              <a:ext cx="65" cy="144"/>
            </a:xfrm>
            <a:prstGeom prst="rect">
              <a:avLst/>
            </a:prstGeom>
            <a:solidFill>
              <a:srgbClr val="51DC00"/>
            </a:solidFill>
            <a:ln w="6350">
              <a:solidFill>
                <a:schemeClr val="tx1"/>
              </a:solidFill>
              <a:miter lim="800000"/>
              <a:headEnd/>
              <a:tailEnd/>
            </a:ln>
          </p:spPr>
          <p:txBody>
            <a:bodyPr rot="10800000" vert="eaVert" wrap="none" anchor="ctr"/>
            <a:lstStyle/>
            <a:p>
              <a:pPr algn="ctr" eaLnBrk="0" hangingPunct="0">
                <a:spcBef>
                  <a:spcPct val="50000"/>
                </a:spcBef>
              </a:pPr>
              <a:endParaRPr lang="en-US" sz="1600" b="0">
                <a:latin typeface="+mn-lt"/>
              </a:endParaRPr>
            </a:p>
          </p:txBody>
        </p:sp>
        <p:sp>
          <p:nvSpPr>
            <p:cNvPr id="250" name="Rectangle 246"/>
            <p:cNvSpPr>
              <a:spLocks noChangeArrowheads="1"/>
            </p:cNvSpPr>
            <p:nvPr/>
          </p:nvSpPr>
          <p:spPr bwMode="auto">
            <a:xfrm rot="5400000">
              <a:off x="5702" y="2848"/>
              <a:ext cx="65" cy="144"/>
            </a:xfrm>
            <a:prstGeom prst="rect">
              <a:avLst/>
            </a:prstGeom>
            <a:solidFill>
              <a:schemeClr val="bg1"/>
            </a:solidFill>
            <a:ln w="6350">
              <a:solidFill>
                <a:schemeClr val="tx1"/>
              </a:solidFill>
              <a:miter lim="800000"/>
              <a:headEnd/>
              <a:tailEnd/>
            </a:ln>
          </p:spPr>
          <p:txBody>
            <a:bodyPr rot="10800000" vert="eaVert" wrap="none" anchor="ctr"/>
            <a:lstStyle/>
            <a:p>
              <a:pPr algn="ctr" eaLnBrk="0" hangingPunct="0">
                <a:spcBef>
                  <a:spcPct val="50000"/>
                </a:spcBef>
              </a:pPr>
              <a:endParaRPr lang="en-US" sz="1600" b="0">
                <a:latin typeface="+mn-lt"/>
              </a:endParaRPr>
            </a:p>
          </p:txBody>
        </p:sp>
        <p:sp>
          <p:nvSpPr>
            <p:cNvPr id="251" name="Rectangle 247"/>
            <p:cNvSpPr>
              <a:spLocks noChangeArrowheads="1"/>
            </p:cNvSpPr>
            <p:nvPr/>
          </p:nvSpPr>
          <p:spPr bwMode="auto">
            <a:xfrm rot="5400000">
              <a:off x="5846" y="2783"/>
              <a:ext cx="65" cy="144"/>
            </a:xfrm>
            <a:prstGeom prst="rect">
              <a:avLst/>
            </a:prstGeom>
            <a:solidFill>
              <a:schemeClr val="bg1"/>
            </a:solidFill>
            <a:ln w="6350">
              <a:solidFill>
                <a:schemeClr val="tx1"/>
              </a:solidFill>
              <a:miter lim="800000"/>
              <a:headEnd/>
              <a:tailEnd/>
            </a:ln>
          </p:spPr>
          <p:txBody>
            <a:bodyPr rot="10800000" vert="eaVert" wrap="none" anchor="ctr"/>
            <a:lstStyle/>
            <a:p>
              <a:pPr algn="ctr" eaLnBrk="0" hangingPunct="0">
                <a:spcBef>
                  <a:spcPct val="50000"/>
                </a:spcBef>
              </a:pPr>
              <a:endParaRPr lang="en-US" sz="1600" b="0">
                <a:latin typeface="+mn-lt"/>
              </a:endParaRPr>
            </a:p>
          </p:txBody>
        </p:sp>
        <p:sp>
          <p:nvSpPr>
            <p:cNvPr id="252" name="Rectangle 248"/>
            <p:cNvSpPr>
              <a:spLocks noChangeArrowheads="1"/>
            </p:cNvSpPr>
            <p:nvPr/>
          </p:nvSpPr>
          <p:spPr bwMode="auto">
            <a:xfrm rot="5400000">
              <a:off x="5702" y="2783"/>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rot="10800000" vert="eaVert" wrap="none" anchor="ctr"/>
            <a:lstStyle/>
            <a:p>
              <a:pPr algn="ctr" eaLnBrk="0" hangingPunct="0">
                <a:spcBef>
                  <a:spcPct val="50000"/>
                </a:spcBef>
              </a:pPr>
              <a:endParaRPr lang="en-US" sz="1600" b="0">
                <a:latin typeface="+mn-lt"/>
              </a:endParaRPr>
            </a:p>
          </p:txBody>
        </p:sp>
        <p:sp>
          <p:nvSpPr>
            <p:cNvPr id="253" name="Rectangle 249"/>
            <p:cNvSpPr>
              <a:spLocks noChangeArrowheads="1"/>
            </p:cNvSpPr>
            <p:nvPr/>
          </p:nvSpPr>
          <p:spPr bwMode="auto">
            <a:xfrm rot="16200000" flipV="1">
              <a:off x="5846" y="2718"/>
              <a:ext cx="65" cy="144"/>
            </a:xfrm>
            <a:prstGeom prst="rect">
              <a:avLst/>
            </a:prstGeom>
            <a:solidFill>
              <a:srgbClr val="51DC00"/>
            </a:solidFill>
            <a:ln w="6350">
              <a:solidFill>
                <a:schemeClr val="tx1"/>
              </a:solidFill>
              <a:miter lim="800000"/>
              <a:headEnd/>
              <a:tailEnd/>
            </a:ln>
          </p:spPr>
          <p:txBody>
            <a:bodyPr rot="10800000" vert="eaVert" wrap="none" anchor="ctr"/>
            <a:lstStyle/>
            <a:p>
              <a:pPr algn="ctr" eaLnBrk="0" hangingPunct="0">
                <a:spcBef>
                  <a:spcPct val="50000"/>
                </a:spcBef>
              </a:pPr>
              <a:endParaRPr lang="en-US" sz="1600" b="0">
                <a:latin typeface="+mn-lt"/>
              </a:endParaRPr>
            </a:p>
          </p:txBody>
        </p:sp>
        <p:sp>
          <p:nvSpPr>
            <p:cNvPr id="254" name="Rectangle 250"/>
            <p:cNvSpPr>
              <a:spLocks noChangeArrowheads="1"/>
            </p:cNvSpPr>
            <p:nvPr/>
          </p:nvSpPr>
          <p:spPr bwMode="auto">
            <a:xfrm rot="16200000" flipV="1">
              <a:off x="5702" y="2718"/>
              <a:ext cx="65" cy="144"/>
            </a:xfrm>
            <a:prstGeom prst="rect">
              <a:avLst/>
            </a:prstGeom>
            <a:solidFill>
              <a:schemeClr val="bg1"/>
            </a:solidFill>
            <a:ln w="6350">
              <a:solidFill>
                <a:schemeClr val="tx1"/>
              </a:solidFill>
              <a:miter lim="800000"/>
              <a:headEnd/>
              <a:tailEnd/>
            </a:ln>
          </p:spPr>
          <p:txBody>
            <a:bodyPr rot="10800000" vert="eaVert" wrap="none" anchor="ctr"/>
            <a:lstStyle/>
            <a:p>
              <a:pPr algn="ctr" eaLnBrk="0" hangingPunct="0">
                <a:spcBef>
                  <a:spcPct val="50000"/>
                </a:spcBef>
              </a:pPr>
              <a:endParaRPr lang="en-US" sz="1600" b="0">
                <a:latin typeface="+mn-lt"/>
              </a:endParaRPr>
            </a:p>
          </p:txBody>
        </p:sp>
        <p:sp>
          <p:nvSpPr>
            <p:cNvPr id="255" name="Rectangle 251"/>
            <p:cNvSpPr>
              <a:spLocks noChangeArrowheads="1"/>
            </p:cNvSpPr>
            <p:nvPr/>
          </p:nvSpPr>
          <p:spPr bwMode="auto">
            <a:xfrm rot="-5400000">
              <a:off x="5846" y="2653"/>
              <a:ext cx="65" cy="144"/>
            </a:xfrm>
            <a:prstGeom prst="rect">
              <a:avLst/>
            </a:prstGeom>
            <a:solidFill>
              <a:srgbClr val="FAFD00"/>
            </a:solidFill>
            <a:ln w="6350">
              <a:solidFill>
                <a:schemeClr val="tx1"/>
              </a:solidFill>
              <a:miter lim="800000"/>
              <a:headEnd/>
              <a:tailEnd/>
            </a:ln>
          </p:spPr>
          <p:txBody>
            <a:bodyPr vert="eaVert" wrap="none" anchor="ctr"/>
            <a:lstStyle/>
            <a:p>
              <a:pPr algn="ctr" eaLnBrk="0" hangingPunct="0">
                <a:spcBef>
                  <a:spcPct val="50000"/>
                </a:spcBef>
              </a:pPr>
              <a:endParaRPr lang="en-US" sz="1600" b="0">
                <a:latin typeface="+mn-lt"/>
              </a:endParaRPr>
            </a:p>
          </p:txBody>
        </p:sp>
        <p:sp>
          <p:nvSpPr>
            <p:cNvPr id="256" name="Rectangle 252"/>
            <p:cNvSpPr>
              <a:spLocks noChangeArrowheads="1"/>
            </p:cNvSpPr>
            <p:nvPr/>
          </p:nvSpPr>
          <p:spPr bwMode="auto">
            <a:xfrm rot="-5400000">
              <a:off x="5702" y="2653"/>
              <a:ext cx="65" cy="144"/>
            </a:xfrm>
            <a:prstGeom prst="rect">
              <a:avLst/>
            </a:prstGeom>
            <a:solidFill>
              <a:srgbClr val="51DC00"/>
            </a:solidFill>
            <a:ln w="6350">
              <a:solidFill>
                <a:schemeClr val="tx1"/>
              </a:solidFill>
              <a:miter lim="800000"/>
              <a:headEnd/>
              <a:tailEnd/>
            </a:ln>
          </p:spPr>
          <p:txBody>
            <a:bodyPr vert="eaVert" wrap="none" anchor="ctr"/>
            <a:lstStyle/>
            <a:p>
              <a:pPr algn="ctr" eaLnBrk="0" hangingPunct="0">
                <a:spcBef>
                  <a:spcPct val="50000"/>
                </a:spcBef>
              </a:pPr>
              <a:endParaRPr lang="en-US" sz="1600" b="0">
                <a:latin typeface="+mn-lt"/>
              </a:endParaRPr>
            </a:p>
          </p:txBody>
        </p:sp>
        <p:sp>
          <p:nvSpPr>
            <p:cNvPr id="257" name="Rectangle 253"/>
            <p:cNvSpPr>
              <a:spLocks noChangeArrowheads="1"/>
            </p:cNvSpPr>
            <p:nvPr/>
          </p:nvSpPr>
          <p:spPr bwMode="auto">
            <a:xfrm rot="5400000" flipH="1" flipV="1">
              <a:off x="5846" y="2913"/>
              <a:ext cx="65" cy="144"/>
            </a:xfrm>
            <a:prstGeom prst="rect">
              <a:avLst/>
            </a:prstGeom>
            <a:solidFill>
              <a:srgbClr val="FC0128"/>
            </a:solidFill>
            <a:ln w="6350">
              <a:solidFill>
                <a:schemeClr val="tx1"/>
              </a:solidFill>
              <a:miter lim="800000"/>
              <a:headEnd/>
              <a:tailEnd/>
            </a:ln>
          </p:spPr>
          <p:txBody>
            <a:bodyPr vert="eaVert" wrap="none" anchor="ctr"/>
            <a:lstStyle/>
            <a:p>
              <a:pPr algn="ctr" eaLnBrk="0" hangingPunct="0">
                <a:spcBef>
                  <a:spcPct val="50000"/>
                </a:spcBef>
              </a:pPr>
              <a:endParaRPr lang="en-US" sz="1600" b="0">
                <a:latin typeface="+mn-lt"/>
              </a:endParaRPr>
            </a:p>
          </p:txBody>
        </p:sp>
        <p:sp>
          <p:nvSpPr>
            <p:cNvPr id="258" name="Rectangle 254"/>
            <p:cNvSpPr>
              <a:spLocks noChangeArrowheads="1"/>
            </p:cNvSpPr>
            <p:nvPr/>
          </p:nvSpPr>
          <p:spPr bwMode="auto">
            <a:xfrm rot="5400000" flipH="1" flipV="1">
              <a:off x="5702" y="2913"/>
              <a:ext cx="65" cy="144"/>
            </a:xfrm>
            <a:prstGeom prst="rect">
              <a:avLst/>
            </a:prstGeom>
            <a:solidFill>
              <a:schemeClr val="bg1"/>
            </a:solidFill>
            <a:ln w="6350">
              <a:solidFill>
                <a:schemeClr val="tx1"/>
              </a:solidFill>
              <a:miter lim="800000"/>
              <a:headEnd/>
              <a:tailEnd/>
            </a:ln>
          </p:spPr>
          <p:txBody>
            <a:bodyPr vert="eaVert" wrap="none" anchor="ctr"/>
            <a:lstStyle/>
            <a:p>
              <a:pPr algn="ctr" eaLnBrk="0" hangingPunct="0">
                <a:spcBef>
                  <a:spcPct val="50000"/>
                </a:spcBef>
              </a:pPr>
              <a:endParaRPr lang="en-US" sz="1600" b="0">
                <a:latin typeface="+mn-lt"/>
              </a:endParaRPr>
            </a:p>
          </p:txBody>
        </p:sp>
        <p:sp>
          <p:nvSpPr>
            <p:cNvPr id="259" name="Rectangle 255"/>
            <p:cNvSpPr>
              <a:spLocks noChangeArrowheads="1"/>
            </p:cNvSpPr>
            <p:nvPr/>
          </p:nvSpPr>
          <p:spPr bwMode="auto">
            <a:xfrm rot="16200000" flipV="1">
              <a:off x="5846" y="297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rot="10800000" vert="eaVert" wrap="none" anchor="ctr"/>
            <a:lstStyle/>
            <a:p>
              <a:pPr algn="ctr" eaLnBrk="0" hangingPunct="0">
                <a:spcBef>
                  <a:spcPct val="50000"/>
                </a:spcBef>
              </a:pPr>
              <a:endParaRPr lang="en-US" sz="1600" b="0">
                <a:latin typeface="+mn-lt"/>
              </a:endParaRPr>
            </a:p>
          </p:txBody>
        </p:sp>
        <p:sp>
          <p:nvSpPr>
            <p:cNvPr id="260" name="Rectangle 256"/>
            <p:cNvSpPr>
              <a:spLocks noChangeArrowheads="1"/>
            </p:cNvSpPr>
            <p:nvPr/>
          </p:nvSpPr>
          <p:spPr bwMode="auto">
            <a:xfrm rot="16200000" flipV="1">
              <a:off x="5702" y="2978"/>
              <a:ext cx="65" cy="144"/>
            </a:xfrm>
            <a:prstGeom prst="rect">
              <a:avLst/>
            </a:prstGeom>
            <a:solidFill>
              <a:srgbClr val="FAFD00"/>
            </a:solidFill>
            <a:ln w="6350">
              <a:solidFill>
                <a:schemeClr val="tx1"/>
              </a:solidFill>
              <a:miter lim="800000"/>
              <a:headEnd/>
              <a:tailEnd/>
            </a:ln>
          </p:spPr>
          <p:txBody>
            <a:bodyPr rot="10800000" vert="eaVert" wrap="none" anchor="ctr"/>
            <a:lstStyle/>
            <a:p>
              <a:pPr algn="ctr" eaLnBrk="0" hangingPunct="0">
                <a:spcBef>
                  <a:spcPct val="50000"/>
                </a:spcBef>
              </a:pPr>
              <a:endParaRPr lang="en-US" sz="1600" b="0">
                <a:latin typeface="+mn-lt"/>
              </a:endParaRPr>
            </a:p>
          </p:txBody>
        </p:sp>
      </p:grpSp>
      <p:grpSp>
        <p:nvGrpSpPr>
          <p:cNvPr id="261" name="Group 257"/>
          <p:cNvGrpSpPr>
            <a:grpSpLocks/>
          </p:cNvGrpSpPr>
          <p:nvPr/>
        </p:nvGrpSpPr>
        <p:grpSpPr bwMode="auto">
          <a:xfrm>
            <a:off x="3714751" y="3522663"/>
            <a:ext cx="789387" cy="1039812"/>
            <a:chOff x="2640" y="2451"/>
            <a:chExt cx="560" cy="655"/>
          </a:xfrm>
        </p:grpSpPr>
        <p:sp>
          <p:nvSpPr>
            <p:cNvPr id="262" name="Text Box 258"/>
            <p:cNvSpPr txBox="1">
              <a:spLocks noChangeArrowheads="1"/>
            </p:cNvSpPr>
            <p:nvPr/>
          </p:nvSpPr>
          <p:spPr bwMode="auto">
            <a:xfrm>
              <a:off x="2640" y="2893"/>
              <a:ext cx="560" cy="213"/>
            </a:xfrm>
            <a:prstGeom prst="rect">
              <a:avLst/>
            </a:prstGeom>
            <a:noFill/>
            <a:ln w="12700">
              <a:noFill/>
              <a:miter lim="800000"/>
              <a:headEnd/>
              <a:tailEnd/>
            </a:ln>
          </p:spPr>
          <p:txBody>
            <a:bodyPr wrap="square">
              <a:spAutoFit/>
            </a:bodyPr>
            <a:lstStyle/>
            <a:p>
              <a:pPr algn="ctr" eaLnBrk="0" hangingPunct="0"/>
              <a:r>
                <a:rPr lang="en-US" sz="1600" b="0" dirty="0" err="1">
                  <a:latin typeface="+mn-lt"/>
                </a:rPr>
                <a:t>Regs</a:t>
              </a:r>
              <a:endParaRPr lang="en-US" sz="1600" b="0" dirty="0">
                <a:latin typeface="+mn-lt"/>
              </a:endParaRPr>
            </a:p>
          </p:txBody>
        </p:sp>
        <p:grpSp>
          <p:nvGrpSpPr>
            <p:cNvPr id="263" name="Group 259"/>
            <p:cNvGrpSpPr>
              <a:grpSpLocks/>
            </p:cNvGrpSpPr>
            <p:nvPr/>
          </p:nvGrpSpPr>
          <p:grpSpPr bwMode="auto">
            <a:xfrm>
              <a:off x="2702" y="2451"/>
              <a:ext cx="390" cy="435"/>
              <a:chOff x="2702" y="2451"/>
              <a:chExt cx="390" cy="435"/>
            </a:xfrm>
          </p:grpSpPr>
          <p:sp>
            <p:nvSpPr>
              <p:cNvPr id="264" name="Rectangle 260"/>
              <p:cNvSpPr>
                <a:spLocks noChangeArrowheads="1"/>
              </p:cNvSpPr>
              <p:nvPr/>
            </p:nvSpPr>
            <p:spPr bwMode="auto">
              <a:xfrm>
                <a:off x="2832" y="2742"/>
                <a:ext cx="65" cy="144"/>
              </a:xfrm>
              <a:prstGeom prst="rect">
                <a:avLst/>
              </a:prstGeom>
              <a:solidFill>
                <a:schemeClr val="bg1"/>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65" name="Rectangle 261"/>
              <p:cNvSpPr>
                <a:spLocks noChangeArrowheads="1"/>
              </p:cNvSpPr>
              <p:nvPr/>
            </p:nvSpPr>
            <p:spPr bwMode="auto">
              <a:xfrm>
                <a:off x="2897" y="2742"/>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66" name="Rectangle 262"/>
              <p:cNvSpPr>
                <a:spLocks noChangeArrowheads="1"/>
              </p:cNvSpPr>
              <p:nvPr/>
            </p:nvSpPr>
            <p:spPr bwMode="auto">
              <a:xfrm>
                <a:off x="2962" y="2742"/>
                <a:ext cx="65" cy="144"/>
              </a:xfrm>
              <a:prstGeom prst="rect">
                <a:avLst/>
              </a:prstGeom>
              <a:solidFill>
                <a:schemeClr val="bg1"/>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67" name="Rectangle 263"/>
              <p:cNvSpPr>
                <a:spLocks noChangeArrowheads="1"/>
              </p:cNvSpPr>
              <p:nvPr/>
            </p:nvSpPr>
            <p:spPr bwMode="auto">
              <a:xfrm>
                <a:off x="3027" y="2742"/>
                <a:ext cx="65" cy="144"/>
              </a:xfrm>
              <a:prstGeom prst="rect">
                <a:avLst/>
              </a:prstGeom>
              <a:solidFill>
                <a:srgbClr val="51DC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68" name="Rectangle 264"/>
              <p:cNvSpPr>
                <a:spLocks noChangeArrowheads="1"/>
              </p:cNvSpPr>
              <p:nvPr/>
            </p:nvSpPr>
            <p:spPr bwMode="auto">
              <a:xfrm>
                <a:off x="2767" y="2742"/>
                <a:ext cx="65" cy="144"/>
              </a:xfrm>
              <a:prstGeom prst="rect">
                <a:avLst/>
              </a:prstGeom>
              <a:solidFill>
                <a:srgbClr val="FAFD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grpSp>
            <p:nvGrpSpPr>
              <p:cNvPr id="269" name="Group 265"/>
              <p:cNvGrpSpPr>
                <a:grpSpLocks/>
              </p:cNvGrpSpPr>
              <p:nvPr/>
            </p:nvGrpSpPr>
            <p:grpSpPr bwMode="auto">
              <a:xfrm>
                <a:off x="2702" y="2598"/>
                <a:ext cx="390" cy="144"/>
                <a:chOff x="2702" y="2598"/>
                <a:chExt cx="390" cy="144"/>
              </a:xfrm>
            </p:grpSpPr>
            <p:sp>
              <p:nvSpPr>
                <p:cNvPr id="277" name="Rectangle 266"/>
                <p:cNvSpPr>
                  <a:spLocks noChangeArrowheads="1"/>
                </p:cNvSpPr>
                <p:nvPr/>
              </p:nvSpPr>
              <p:spPr bwMode="auto">
                <a:xfrm>
                  <a:off x="2832" y="2598"/>
                  <a:ext cx="65" cy="144"/>
                </a:xfrm>
                <a:prstGeom prst="rect">
                  <a:avLst/>
                </a:prstGeom>
                <a:solidFill>
                  <a:srgbClr val="51DC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78" name="Rectangle 267"/>
                <p:cNvSpPr>
                  <a:spLocks noChangeArrowheads="1"/>
                </p:cNvSpPr>
                <p:nvPr/>
              </p:nvSpPr>
              <p:spPr bwMode="auto">
                <a:xfrm>
                  <a:off x="2897" y="259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79" name="Rectangle 268"/>
                <p:cNvSpPr>
                  <a:spLocks noChangeArrowheads="1"/>
                </p:cNvSpPr>
                <p:nvPr/>
              </p:nvSpPr>
              <p:spPr bwMode="auto">
                <a:xfrm>
                  <a:off x="2962" y="2598"/>
                  <a:ext cx="65" cy="144"/>
                </a:xfrm>
                <a:prstGeom prst="rect">
                  <a:avLst/>
                </a:prstGeom>
                <a:solidFill>
                  <a:srgbClr val="51DC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80" name="Rectangle 269"/>
                <p:cNvSpPr>
                  <a:spLocks noChangeArrowheads="1"/>
                </p:cNvSpPr>
                <p:nvPr/>
              </p:nvSpPr>
              <p:spPr bwMode="auto">
                <a:xfrm>
                  <a:off x="3027" y="259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81" name="Rectangle 270"/>
                <p:cNvSpPr>
                  <a:spLocks noChangeArrowheads="1"/>
                </p:cNvSpPr>
                <p:nvPr/>
              </p:nvSpPr>
              <p:spPr bwMode="auto">
                <a:xfrm>
                  <a:off x="2767" y="2598"/>
                  <a:ext cx="65" cy="144"/>
                </a:xfrm>
                <a:prstGeom prst="rect">
                  <a:avLst/>
                </a:prstGeom>
                <a:solidFill>
                  <a:schemeClr val="bg1"/>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82" name="Rectangle 271"/>
                <p:cNvSpPr>
                  <a:spLocks noChangeArrowheads="1"/>
                </p:cNvSpPr>
                <p:nvPr/>
              </p:nvSpPr>
              <p:spPr bwMode="auto">
                <a:xfrm>
                  <a:off x="2702" y="259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grpSp>
          <p:sp>
            <p:nvSpPr>
              <p:cNvPr id="270" name="Rectangle 272"/>
              <p:cNvSpPr>
                <a:spLocks noChangeArrowheads="1"/>
              </p:cNvSpPr>
              <p:nvPr/>
            </p:nvSpPr>
            <p:spPr bwMode="auto">
              <a:xfrm>
                <a:off x="2702" y="2742"/>
                <a:ext cx="65" cy="144"/>
              </a:xfrm>
              <a:prstGeom prst="rect">
                <a:avLst/>
              </a:prstGeom>
              <a:solidFill>
                <a:srgbClr val="FAFD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71" name="Rectangle 273"/>
              <p:cNvSpPr>
                <a:spLocks noChangeArrowheads="1"/>
              </p:cNvSpPr>
              <p:nvPr/>
            </p:nvSpPr>
            <p:spPr bwMode="auto">
              <a:xfrm>
                <a:off x="2832" y="2451"/>
                <a:ext cx="65" cy="144"/>
              </a:xfrm>
              <a:prstGeom prst="rect">
                <a:avLst/>
              </a:prstGeom>
              <a:solidFill>
                <a:srgbClr val="FAFD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72" name="Rectangle 274"/>
              <p:cNvSpPr>
                <a:spLocks noChangeArrowheads="1"/>
              </p:cNvSpPr>
              <p:nvPr/>
            </p:nvSpPr>
            <p:spPr bwMode="auto">
              <a:xfrm>
                <a:off x="2897" y="2451"/>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73" name="Rectangle 275"/>
              <p:cNvSpPr>
                <a:spLocks noChangeArrowheads="1"/>
              </p:cNvSpPr>
              <p:nvPr/>
            </p:nvSpPr>
            <p:spPr bwMode="auto">
              <a:xfrm>
                <a:off x="2962" y="2451"/>
                <a:ext cx="65" cy="144"/>
              </a:xfrm>
              <a:prstGeom prst="rect">
                <a:avLst/>
              </a:prstGeom>
              <a:solidFill>
                <a:srgbClr val="51DC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74" name="Rectangle 276"/>
              <p:cNvSpPr>
                <a:spLocks noChangeArrowheads="1"/>
              </p:cNvSpPr>
              <p:nvPr/>
            </p:nvSpPr>
            <p:spPr bwMode="auto">
              <a:xfrm>
                <a:off x="3027" y="2451"/>
                <a:ext cx="65" cy="144"/>
              </a:xfrm>
              <a:prstGeom prst="rect">
                <a:avLst/>
              </a:prstGeom>
              <a:solidFill>
                <a:srgbClr val="FAFD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75" name="Rectangle 277"/>
              <p:cNvSpPr>
                <a:spLocks noChangeArrowheads="1"/>
              </p:cNvSpPr>
              <p:nvPr/>
            </p:nvSpPr>
            <p:spPr bwMode="auto">
              <a:xfrm>
                <a:off x="2767" y="2451"/>
                <a:ext cx="65" cy="144"/>
              </a:xfrm>
              <a:prstGeom prst="rect">
                <a:avLst/>
              </a:prstGeom>
              <a:solidFill>
                <a:schemeClr val="bg1"/>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76" name="Rectangle 278"/>
              <p:cNvSpPr>
                <a:spLocks noChangeArrowheads="1"/>
              </p:cNvSpPr>
              <p:nvPr/>
            </p:nvSpPr>
            <p:spPr bwMode="auto">
              <a:xfrm>
                <a:off x="2702" y="2451"/>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grpSp>
      </p:grpSp>
      <p:grpSp>
        <p:nvGrpSpPr>
          <p:cNvPr id="283" name="Group 279"/>
          <p:cNvGrpSpPr>
            <a:grpSpLocks/>
          </p:cNvGrpSpPr>
          <p:nvPr/>
        </p:nvGrpSpPr>
        <p:grpSpPr bwMode="auto">
          <a:xfrm>
            <a:off x="6804026" y="3563938"/>
            <a:ext cx="794093" cy="1039812"/>
            <a:chOff x="4830" y="2457"/>
            <a:chExt cx="562" cy="655"/>
          </a:xfrm>
        </p:grpSpPr>
        <p:sp>
          <p:nvSpPr>
            <p:cNvPr id="284" name="Text Box 280"/>
            <p:cNvSpPr txBox="1">
              <a:spLocks noChangeArrowheads="1"/>
            </p:cNvSpPr>
            <p:nvPr/>
          </p:nvSpPr>
          <p:spPr bwMode="auto">
            <a:xfrm>
              <a:off x="4830" y="2899"/>
              <a:ext cx="562" cy="213"/>
            </a:xfrm>
            <a:prstGeom prst="rect">
              <a:avLst/>
            </a:prstGeom>
            <a:noFill/>
            <a:ln w="12700">
              <a:noFill/>
              <a:miter lim="800000"/>
              <a:headEnd/>
              <a:tailEnd/>
            </a:ln>
          </p:spPr>
          <p:txBody>
            <a:bodyPr wrap="square">
              <a:spAutoFit/>
            </a:bodyPr>
            <a:lstStyle/>
            <a:p>
              <a:pPr algn="ctr" eaLnBrk="0" hangingPunct="0"/>
              <a:r>
                <a:rPr lang="en-US" sz="1600" b="0" dirty="0" err="1">
                  <a:latin typeface="+mn-lt"/>
                </a:rPr>
                <a:t>Regs</a:t>
              </a:r>
              <a:endParaRPr lang="en-US" sz="1600" b="0" dirty="0">
                <a:latin typeface="+mn-lt"/>
              </a:endParaRPr>
            </a:p>
          </p:txBody>
        </p:sp>
        <p:grpSp>
          <p:nvGrpSpPr>
            <p:cNvPr id="285" name="Group 281"/>
            <p:cNvGrpSpPr>
              <a:grpSpLocks/>
            </p:cNvGrpSpPr>
            <p:nvPr/>
          </p:nvGrpSpPr>
          <p:grpSpPr bwMode="auto">
            <a:xfrm>
              <a:off x="4869" y="2457"/>
              <a:ext cx="390" cy="435"/>
              <a:chOff x="4869" y="2457"/>
              <a:chExt cx="390" cy="435"/>
            </a:xfrm>
          </p:grpSpPr>
          <p:sp>
            <p:nvSpPr>
              <p:cNvPr id="286" name="Rectangle 282"/>
              <p:cNvSpPr>
                <a:spLocks noChangeArrowheads="1"/>
              </p:cNvSpPr>
              <p:nvPr/>
            </p:nvSpPr>
            <p:spPr bwMode="auto">
              <a:xfrm>
                <a:off x="4999" y="2748"/>
                <a:ext cx="65" cy="144"/>
              </a:xfrm>
              <a:prstGeom prst="rect">
                <a:avLst/>
              </a:prstGeom>
              <a:solidFill>
                <a:schemeClr val="bg1"/>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87" name="Rectangle 283"/>
              <p:cNvSpPr>
                <a:spLocks noChangeArrowheads="1"/>
              </p:cNvSpPr>
              <p:nvPr/>
            </p:nvSpPr>
            <p:spPr bwMode="auto">
              <a:xfrm>
                <a:off x="5064" y="2748"/>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88" name="Rectangle 284"/>
              <p:cNvSpPr>
                <a:spLocks noChangeArrowheads="1"/>
              </p:cNvSpPr>
              <p:nvPr/>
            </p:nvSpPr>
            <p:spPr bwMode="auto">
              <a:xfrm>
                <a:off x="5129" y="2748"/>
                <a:ext cx="65" cy="144"/>
              </a:xfrm>
              <a:prstGeom prst="rect">
                <a:avLst/>
              </a:prstGeom>
              <a:solidFill>
                <a:schemeClr val="bg1"/>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89" name="Rectangle 285"/>
              <p:cNvSpPr>
                <a:spLocks noChangeArrowheads="1"/>
              </p:cNvSpPr>
              <p:nvPr/>
            </p:nvSpPr>
            <p:spPr bwMode="auto">
              <a:xfrm>
                <a:off x="5194" y="2748"/>
                <a:ext cx="65" cy="144"/>
              </a:xfrm>
              <a:prstGeom prst="rect">
                <a:avLst/>
              </a:prstGeom>
              <a:solidFill>
                <a:srgbClr val="51DC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90" name="Rectangle 286"/>
              <p:cNvSpPr>
                <a:spLocks noChangeArrowheads="1"/>
              </p:cNvSpPr>
              <p:nvPr/>
            </p:nvSpPr>
            <p:spPr bwMode="auto">
              <a:xfrm>
                <a:off x="4934" y="2748"/>
                <a:ext cx="65" cy="144"/>
              </a:xfrm>
              <a:prstGeom prst="rect">
                <a:avLst/>
              </a:prstGeom>
              <a:solidFill>
                <a:srgbClr val="51DC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91" name="Rectangle 287"/>
              <p:cNvSpPr>
                <a:spLocks noChangeArrowheads="1"/>
              </p:cNvSpPr>
              <p:nvPr/>
            </p:nvSpPr>
            <p:spPr bwMode="auto">
              <a:xfrm>
                <a:off x="5064" y="260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92" name="Rectangle 288"/>
              <p:cNvSpPr>
                <a:spLocks noChangeArrowheads="1"/>
              </p:cNvSpPr>
              <p:nvPr/>
            </p:nvSpPr>
            <p:spPr bwMode="auto">
              <a:xfrm>
                <a:off x="5129" y="2604"/>
                <a:ext cx="65" cy="144"/>
              </a:xfrm>
              <a:prstGeom prst="rect">
                <a:avLst/>
              </a:prstGeom>
              <a:solidFill>
                <a:srgbClr val="51DC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93" name="Rectangle 289"/>
              <p:cNvSpPr>
                <a:spLocks noChangeArrowheads="1"/>
              </p:cNvSpPr>
              <p:nvPr/>
            </p:nvSpPr>
            <p:spPr bwMode="auto">
              <a:xfrm>
                <a:off x="5194" y="2604"/>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94" name="Rectangle 290"/>
              <p:cNvSpPr>
                <a:spLocks noChangeArrowheads="1"/>
              </p:cNvSpPr>
              <p:nvPr/>
            </p:nvSpPr>
            <p:spPr bwMode="auto">
              <a:xfrm>
                <a:off x="4869" y="2748"/>
                <a:ext cx="65" cy="144"/>
              </a:xfrm>
              <a:prstGeom prst="rect">
                <a:avLst/>
              </a:prstGeom>
              <a:solidFill>
                <a:srgbClr val="FAFD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95" name="Rectangle 291"/>
              <p:cNvSpPr>
                <a:spLocks noChangeArrowheads="1"/>
              </p:cNvSpPr>
              <p:nvPr/>
            </p:nvSpPr>
            <p:spPr bwMode="auto">
              <a:xfrm>
                <a:off x="5064" y="2457"/>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96" name="Rectangle 292"/>
              <p:cNvSpPr>
                <a:spLocks noChangeArrowheads="1"/>
              </p:cNvSpPr>
              <p:nvPr/>
            </p:nvSpPr>
            <p:spPr bwMode="auto">
              <a:xfrm>
                <a:off x="5129" y="2457"/>
                <a:ext cx="65" cy="144"/>
              </a:xfrm>
              <a:prstGeom prst="rect">
                <a:avLst/>
              </a:prstGeom>
              <a:solidFill>
                <a:srgbClr val="51DC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97" name="Rectangle 293"/>
              <p:cNvSpPr>
                <a:spLocks noChangeArrowheads="1"/>
              </p:cNvSpPr>
              <p:nvPr/>
            </p:nvSpPr>
            <p:spPr bwMode="auto">
              <a:xfrm>
                <a:off x="5194" y="2457"/>
                <a:ext cx="65" cy="144"/>
              </a:xfrm>
              <a:prstGeom prst="rect">
                <a:avLst/>
              </a:prstGeom>
              <a:solidFill>
                <a:srgbClr val="FAFD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98" name="Rectangle 294"/>
              <p:cNvSpPr>
                <a:spLocks noChangeArrowheads="1"/>
              </p:cNvSpPr>
              <p:nvPr/>
            </p:nvSpPr>
            <p:spPr bwMode="auto">
              <a:xfrm flipH="1">
                <a:off x="4869" y="2604"/>
                <a:ext cx="65" cy="144"/>
              </a:xfrm>
              <a:prstGeom prst="rect">
                <a:avLst/>
              </a:prstGeom>
              <a:solidFill>
                <a:srgbClr val="51DC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299" name="Rectangle 295"/>
              <p:cNvSpPr>
                <a:spLocks noChangeArrowheads="1"/>
              </p:cNvSpPr>
              <p:nvPr/>
            </p:nvSpPr>
            <p:spPr bwMode="auto">
              <a:xfrm flipH="1">
                <a:off x="4934" y="2604"/>
                <a:ext cx="65" cy="144"/>
              </a:xfrm>
              <a:prstGeom prst="rect">
                <a:avLst/>
              </a:prstGeom>
              <a:solidFill>
                <a:schemeClr val="bg1"/>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300" name="Rectangle 296"/>
              <p:cNvSpPr>
                <a:spLocks noChangeArrowheads="1"/>
              </p:cNvSpPr>
              <p:nvPr/>
            </p:nvSpPr>
            <p:spPr bwMode="auto">
              <a:xfrm flipH="1">
                <a:off x="4999" y="2604"/>
                <a:ext cx="65" cy="144"/>
              </a:xfrm>
              <a:prstGeom prst="rect">
                <a:avLst/>
              </a:prstGeom>
              <a:solidFill>
                <a:srgbClr val="51DC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301" name="Rectangle 297"/>
              <p:cNvSpPr>
                <a:spLocks noChangeArrowheads="1"/>
              </p:cNvSpPr>
              <p:nvPr/>
            </p:nvSpPr>
            <p:spPr bwMode="auto">
              <a:xfrm flipH="1">
                <a:off x="4869" y="2457"/>
                <a:ext cx="65" cy="144"/>
              </a:xfrm>
              <a:prstGeom prst="rect">
                <a:avLst/>
              </a:prstGeom>
              <a:solidFill>
                <a:srgbClr val="FAFD00"/>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302" name="Rectangle 298"/>
              <p:cNvSpPr>
                <a:spLocks noChangeArrowheads="1"/>
              </p:cNvSpPr>
              <p:nvPr/>
            </p:nvSpPr>
            <p:spPr bwMode="auto">
              <a:xfrm flipH="1">
                <a:off x="4934" y="2457"/>
                <a:ext cx="65" cy="144"/>
              </a:xfrm>
              <a:prstGeom prst="rect">
                <a:avLst/>
              </a:prstGeom>
              <a:solidFill>
                <a:schemeClr val="bg1"/>
              </a:soli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sp>
            <p:nvSpPr>
              <p:cNvPr id="303" name="Rectangle 299"/>
              <p:cNvSpPr>
                <a:spLocks noChangeArrowheads="1"/>
              </p:cNvSpPr>
              <p:nvPr/>
            </p:nvSpPr>
            <p:spPr bwMode="auto">
              <a:xfrm flipH="1">
                <a:off x="4999" y="2457"/>
                <a:ext cx="65" cy="144"/>
              </a:xfrm>
              <a:prstGeom prst="rect">
                <a:avLst/>
              </a:prstGeom>
              <a:gradFill rotWithShape="0">
                <a:gsLst>
                  <a:gs pos="0">
                    <a:srgbClr val="F10534"/>
                  </a:gs>
                  <a:gs pos="100000">
                    <a:srgbClr val="D8052F"/>
                  </a:gs>
                </a:gsLst>
                <a:lin ang="0" scaled="1"/>
              </a:gradFill>
              <a:ln w="6350">
                <a:solidFill>
                  <a:schemeClr val="tx1"/>
                </a:solidFill>
                <a:miter lim="800000"/>
                <a:headEnd/>
                <a:tailEnd/>
              </a:ln>
            </p:spPr>
            <p:txBody>
              <a:bodyPr wrap="none" anchor="ctr"/>
              <a:lstStyle/>
              <a:p>
                <a:pPr algn="ctr" eaLnBrk="0" hangingPunct="0">
                  <a:spcBef>
                    <a:spcPct val="50000"/>
                  </a:spcBef>
                </a:pPr>
                <a:endParaRPr lang="en-US" sz="1600" b="0">
                  <a:latin typeface="+mn-lt"/>
                </a:endParaRPr>
              </a:p>
            </p:txBody>
          </p:sp>
        </p:grpSp>
      </p:grpSp>
      <p:sp>
        <p:nvSpPr>
          <p:cNvPr id="304" name="Freeform 300"/>
          <p:cNvSpPr>
            <a:spLocks/>
          </p:cNvSpPr>
          <p:nvPr/>
        </p:nvSpPr>
        <p:spPr bwMode="auto">
          <a:xfrm>
            <a:off x="5699125" y="3246438"/>
            <a:ext cx="847725" cy="666750"/>
          </a:xfrm>
          <a:custGeom>
            <a:avLst/>
            <a:gdLst>
              <a:gd name="T0" fmla="*/ 0 w 600"/>
              <a:gd name="T1" fmla="*/ 411 h 420"/>
              <a:gd name="T2" fmla="*/ 0 w 600"/>
              <a:gd name="T3" fmla="*/ 0 h 420"/>
              <a:gd name="T4" fmla="*/ 600 w 600"/>
              <a:gd name="T5" fmla="*/ 0 h 420"/>
              <a:gd name="T6" fmla="*/ 600 w 600"/>
              <a:gd name="T7" fmla="*/ 420 h 420"/>
              <a:gd name="T8" fmla="*/ 0 60000 65536"/>
              <a:gd name="T9" fmla="*/ 0 60000 65536"/>
              <a:gd name="T10" fmla="*/ 0 60000 65536"/>
              <a:gd name="T11" fmla="*/ 0 60000 65536"/>
              <a:gd name="T12" fmla="*/ 0 w 600"/>
              <a:gd name="T13" fmla="*/ 0 h 420"/>
              <a:gd name="T14" fmla="*/ 600 w 600"/>
              <a:gd name="T15" fmla="*/ 420 h 420"/>
            </a:gdLst>
            <a:ahLst/>
            <a:cxnLst>
              <a:cxn ang="T8">
                <a:pos x="T0" y="T1"/>
              </a:cxn>
              <a:cxn ang="T9">
                <a:pos x="T2" y="T3"/>
              </a:cxn>
              <a:cxn ang="T10">
                <a:pos x="T4" y="T5"/>
              </a:cxn>
              <a:cxn ang="T11">
                <a:pos x="T6" y="T7"/>
              </a:cxn>
            </a:cxnLst>
            <a:rect l="T12" t="T13" r="T14" b="T15"/>
            <a:pathLst>
              <a:path w="600" h="420">
                <a:moveTo>
                  <a:pt x="0" y="411"/>
                </a:moveTo>
                <a:lnTo>
                  <a:pt x="0" y="0"/>
                </a:lnTo>
                <a:lnTo>
                  <a:pt x="600" y="0"/>
                </a:lnTo>
                <a:lnTo>
                  <a:pt x="600" y="420"/>
                </a:lnTo>
              </a:path>
            </a:pathLst>
          </a:custGeom>
          <a:noFill/>
          <a:ln w="12700" cap="flat" cmpd="sng">
            <a:solidFill>
              <a:schemeClr val="tx1"/>
            </a:solidFill>
            <a:prstDash val="solid"/>
            <a:round/>
            <a:headEnd type="none" w="med" len="med"/>
            <a:tailEnd type="triangle" w="med" len="med"/>
          </a:ln>
        </p:spPr>
        <p:txBody>
          <a:bodyPr wrap="none" anchor="ctr"/>
          <a:lstStyle/>
          <a:p>
            <a:endParaRPr lang="en-US" sz="3200" b="0">
              <a:latin typeface="+mn-lt"/>
            </a:endParaRPr>
          </a:p>
        </p:txBody>
      </p:sp>
      <p:sp>
        <p:nvSpPr>
          <p:cNvPr id="306" name="Text Box 301"/>
          <p:cNvSpPr txBox="1">
            <a:spLocks noChangeArrowheads="1"/>
          </p:cNvSpPr>
          <p:nvPr/>
        </p:nvSpPr>
        <p:spPr bwMode="auto">
          <a:xfrm>
            <a:off x="0" y="5963212"/>
            <a:ext cx="5553123" cy="400110"/>
          </a:xfrm>
          <a:prstGeom prst="rect">
            <a:avLst/>
          </a:prstGeom>
          <a:noFill/>
          <a:ln w="25400">
            <a:noFill/>
            <a:miter lim="800000"/>
            <a:headEnd/>
            <a:tailEnd/>
          </a:ln>
        </p:spPr>
        <p:txBody>
          <a:bodyPr wrap="none">
            <a:spAutoFit/>
          </a:bodyPr>
          <a:lstStyle/>
          <a:p>
            <a:pPr eaLnBrk="0" hangingPunct="0"/>
            <a:r>
              <a:rPr lang="en-US" sz="2000" b="0" i="1" dirty="0">
                <a:latin typeface="+mn-lt"/>
              </a:rPr>
              <a:t>[ EV8 – Microprocessor Forum, Oct 1999]</a:t>
            </a:r>
          </a:p>
        </p:txBody>
      </p:sp>
    </p:spTree>
    <p:extLst>
      <p:ext uri="{BB962C8B-B14F-4D97-AF65-F5344CB8AC3E}">
        <p14:creationId xmlns:p14="http://schemas.microsoft.com/office/powerpoint/2010/main" val="47444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adapts to parallelism type</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23</a:t>
            </a:fld>
            <a:endParaRPr lang="en-US" dirty="0"/>
          </a:p>
        </p:txBody>
      </p:sp>
      <p:sp>
        <p:nvSpPr>
          <p:cNvPr id="7" name="Rectangle 3"/>
          <p:cNvSpPr>
            <a:spLocks noGrp="1" noChangeArrowheads="1"/>
          </p:cNvSpPr>
          <p:nvPr>
            <p:ph idx="4294967295"/>
          </p:nvPr>
        </p:nvSpPr>
        <p:spPr>
          <a:xfrm>
            <a:off x="421341" y="1219905"/>
            <a:ext cx="3922713" cy="1038225"/>
          </a:xfrm>
        </p:spPr>
        <p:txBody>
          <a:bodyPr>
            <a:normAutofit/>
          </a:bodyPr>
          <a:lstStyle/>
          <a:p>
            <a:pPr marL="0" indent="0">
              <a:buFontTx/>
              <a:buNone/>
            </a:pPr>
            <a:r>
              <a:rPr lang="en-US" sz="1800" dirty="0"/>
              <a:t>For regions with high </a:t>
            </a:r>
            <a:r>
              <a:rPr lang="en-US" sz="1800" dirty="0" smtClean="0"/>
              <a:t>thread-level </a:t>
            </a:r>
            <a:r>
              <a:rPr lang="en-US" sz="1800" dirty="0"/>
              <a:t>parallelism (TLP) entire machine width is shared by all threads</a:t>
            </a:r>
          </a:p>
        </p:txBody>
      </p:sp>
      <p:grpSp>
        <p:nvGrpSpPr>
          <p:cNvPr id="9" name="Group 5"/>
          <p:cNvGrpSpPr>
            <a:grpSpLocks/>
          </p:cNvGrpSpPr>
          <p:nvPr/>
        </p:nvGrpSpPr>
        <p:grpSpPr bwMode="auto">
          <a:xfrm>
            <a:off x="1781175" y="2880783"/>
            <a:ext cx="1219200" cy="3352800"/>
            <a:chOff x="2352" y="1248"/>
            <a:chExt cx="768" cy="2112"/>
          </a:xfrm>
        </p:grpSpPr>
        <p:sp>
          <p:nvSpPr>
            <p:cNvPr id="14" name="Rectangle 6" descr="Solid diamond"/>
            <p:cNvSpPr>
              <a:spLocks noChangeArrowheads="1"/>
            </p:cNvSpPr>
            <p:nvPr/>
          </p:nvSpPr>
          <p:spPr bwMode="auto">
            <a:xfrm>
              <a:off x="2352" y="124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5" name="Rectangle 7" descr="Solid diamond"/>
            <p:cNvSpPr>
              <a:spLocks noChangeArrowheads="1"/>
            </p:cNvSpPr>
            <p:nvPr/>
          </p:nvSpPr>
          <p:spPr bwMode="auto">
            <a:xfrm>
              <a:off x="2544" y="124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6" name="Rectangle 8" descr="Solid diamond"/>
            <p:cNvSpPr>
              <a:spLocks noChangeArrowheads="1"/>
            </p:cNvSpPr>
            <p:nvPr/>
          </p:nvSpPr>
          <p:spPr bwMode="auto">
            <a:xfrm>
              <a:off x="2736" y="124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7" name="Rectangle 9"/>
            <p:cNvSpPr>
              <a:spLocks noChangeArrowheads="1"/>
            </p:cNvSpPr>
            <p:nvPr/>
          </p:nvSpPr>
          <p:spPr bwMode="auto">
            <a:xfrm>
              <a:off x="2928" y="1248"/>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8" name="Rectangle 10"/>
            <p:cNvSpPr>
              <a:spLocks noChangeArrowheads="1"/>
            </p:cNvSpPr>
            <p:nvPr/>
          </p:nvSpPr>
          <p:spPr bwMode="auto">
            <a:xfrm>
              <a:off x="2352" y="1440"/>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9" name="Rectangle 11" descr="Dark horizontal"/>
            <p:cNvSpPr>
              <a:spLocks noChangeArrowheads="1"/>
            </p:cNvSpPr>
            <p:nvPr/>
          </p:nvSpPr>
          <p:spPr bwMode="auto">
            <a:xfrm>
              <a:off x="2544" y="1440"/>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0" name="Rectangle 12" descr="Solid diamond"/>
            <p:cNvSpPr>
              <a:spLocks noChangeArrowheads="1"/>
            </p:cNvSpPr>
            <p:nvPr/>
          </p:nvSpPr>
          <p:spPr bwMode="auto">
            <a:xfrm>
              <a:off x="2736" y="1440"/>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1" name="Rectangle 13"/>
            <p:cNvSpPr>
              <a:spLocks noChangeArrowheads="1"/>
            </p:cNvSpPr>
            <p:nvPr/>
          </p:nvSpPr>
          <p:spPr bwMode="auto">
            <a:xfrm>
              <a:off x="2928" y="1440"/>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2" name="Rectangle 14"/>
            <p:cNvSpPr>
              <a:spLocks noChangeArrowheads="1"/>
            </p:cNvSpPr>
            <p:nvPr/>
          </p:nvSpPr>
          <p:spPr bwMode="auto">
            <a:xfrm>
              <a:off x="2352" y="1632"/>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3" name="Rectangle 15" descr="Wide upward diagonal"/>
            <p:cNvSpPr>
              <a:spLocks noChangeArrowheads="1"/>
            </p:cNvSpPr>
            <p:nvPr/>
          </p:nvSpPr>
          <p:spPr bwMode="auto">
            <a:xfrm>
              <a:off x="2544" y="1632"/>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4" name="Rectangle 16" descr="Wide upward diagonal"/>
            <p:cNvSpPr>
              <a:spLocks noChangeArrowheads="1"/>
            </p:cNvSpPr>
            <p:nvPr/>
          </p:nvSpPr>
          <p:spPr bwMode="auto">
            <a:xfrm>
              <a:off x="2736" y="1632"/>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5" name="Rectangle 17" descr="Solid diamond"/>
            <p:cNvSpPr>
              <a:spLocks noChangeArrowheads="1"/>
            </p:cNvSpPr>
            <p:nvPr/>
          </p:nvSpPr>
          <p:spPr bwMode="auto">
            <a:xfrm>
              <a:off x="2928" y="1632"/>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6" name="Rectangle 18" descr="Dark horizontal"/>
            <p:cNvSpPr>
              <a:spLocks noChangeArrowheads="1"/>
            </p:cNvSpPr>
            <p:nvPr/>
          </p:nvSpPr>
          <p:spPr bwMode="auto">
            <a:xfrm>
              <a:off x="2352" y="1824"/>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7" name="Rectangle 19" descr="Dark horizontal"/>
            <p:cNvSpPr>
              <a:spLocks noChangeArrowheads="1"/>
            </p:cNvSpPr>
            <p:nvPr/>
          </p:nvSpPr>
          <p:spPr bwMode="auto">
            <a:xfrm>
              <a:off x="2544" y="1824"/>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8" name="Rectangle 20" descr="Wide upward diagonal"/>
            <p:cNvSpPr>
              <a:spLocks noChangeArrowheads="1"/>
            </p:cNvSpPr>
            <p:nvPr/>
          </p:nvSpPr>
          <p:spPr bwMode="auto">
            <a:xfrm>
              <a:off x="2736" y="1824"/>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9" name="Rectangle 21" descr="Dark horizontal"/>
            <p:cNvSpPr>
              <a:spLocks noChangeArrowheads="1"/>
            </p:cNvSpPr>
            <p:nvPr/>
          </p:nvSpPr>
          <p:spPr bwMode="auto">
            <a:xfrm>
              <a:off x="2928" y="1824"/>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0" name="Rectangle 22" descr="Dark horizontal"/>
            <p:cNvSpPr>
              <a:spLocks noChangeArrowheads="1"/>
            </p:cNvSpPr>
            <p:nvPr/>
          </p:nvSpPr>
          <p:spPr bwMode="auto">
            <a:xfrm>
              <a:off x="2352" y="2016"/>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1" name="Rectangle 23" descr="Solid diamond"/>
            <p:cNvSpPr>
              <a:spLocks noChangeArrowheads="1"/>
            </p:cNvSpPr>
            <p:nvPr/>
          </p:nvSpPr>
          <p:spPr bwMode="auto">
            <a:xfrm>
              <a:off x="2544" y="201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2" name="Rectangle 24" descr="Solid diamond"/>
            <p:cNvSpPr>
              <a:spLocks noChangeArrowheads="1"/>
            </p:cNvSpPr>
            <p:nvPr/>
          </p:nvSpPr>
          <p:spPr bwMode="auto">
            <a:xfrm>
              <a:off x="2736" y="201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3" name="Rectangle 25" descr="Wide upward diagonal"/>
            <p:cNvSpPr>
              <a:spLocks noChangeArrowheads="1"/>
            </p:cNvSpPr>
            <p:nvPr/>
          </p:nvSpPr>
          <p:spPr bwMode="auto">
            <a:xfrm>
              <a:off x="2928" y="2016"/>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4" name="Rectangle 26"/>
            <p:cNvSpPr>
              <a:spLocks noChangeArrowheads="1"/>
            </p:cNvSpPr>
            <p:nvPr/>
          </p:nvSpPr>
          <p:spPr bwMode="auto">
            <a:xfrm>
              <a:off x="2352" y="2208"/>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5" name="Rectangle 27"/>
            <p:cNvSpPr>
              <a:spLocks noChangeArrowheads="1"/>
            </p:cNvSpPr>
            <p:nvPr/>
          </p:nvSpPr>
          <p:spPr bwMode="auto">
            <a:xfrm>
              <a:off x="2544" y="2208"/>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6" name="Rectangle 28" descr="Solid diamond"/>
            <p:cNvSpPr>
              <a:spLocks noChangeArrowheads="1"/>
            </p:cNvSpPr>
            <p:nvPr/>
          </p:nvSpPr>
          <p:spPr bwMode="auto">
            <a:xfrm>
              <a:off x="2736" y="2208"/>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7" name="Rectangle 29" descr="Dark horizontal"/>
            <p:cNvSpPr>
              <a:spLocks noChangeArrowheads="1"/>
            </p:cNvSpPr>
            <p:nvPr/>
          </p:nvSpPr>
          <p:spPr bwMode="auto">
            <a:xfrm>
              <a:off x="2928" y="2208"/>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8" name="Rectangle 30" descr="Wide upward diagonal"/>
            <p:cNvSpPr>
              <a:spLocks noChangeArrowheads="1"/>
            </p:cNvSpPr>
            <p:nvPr/>
          </p:nvSpPr>
          <p:spPr bwMode="auto">
            <a:xfrm>
              <a:off x="2352" y="2400"/>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9" name="Rectangle 31" descr="Wide upward diagonal"/>
            <p:cNvSpPr>
              <a:spLocks noChangeArrowheads="1"/>
            </p:cNvSpPr>
            <p:nvPr/>
          </p:nvSpPr>
          <p:spPr bwMode="auto">
            <a:xfrm>
              <a:off x="2544" y="2400"/>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0" name="Rectangle 32"/>
            <p:cNvSpPr>
              <a:spLocks noChangeArrowheads="1"/>
            </p:cNvSpPr>
            <p:nvPr/>
          </p:nvSpPr>
          <p:spPr bwMode="auto">
            <a:xfrm>
              <a:off x="2736" y="2400"/>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1" name="Rectangle 33" descr="Dark horizontal"/>
            <p:cNvSpPr>
              <a:spLocks noChangeArrowheads="1"/>
            </p:cNvSpPr>
            <p:nvPr/>
          </p:nvSpPr>
          <p:spPr bwMode="auto">
            <a:xfrm>
              <a:off x="2928" y="2400"/>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2" name="Rectangle 34" descr="Wide upward diagonal"/>
            <p:cNvSpPr>
              <a:spLocks noChangeArrowheads="1"/>
            </p:cNvSpPr>
            <p:nvPr/>
          </p:nvSpPr>
          <p:spPr bwMode="auto">
            <a:xfrm>
              <a:off x="2352" y="2592"/>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3" name="Rectangle 35"/>
            <p:cNvSpPr>
              <a:spLocks noChangeArrowheads="1"/>
            </p:cNvSpPr>
            <p:nvPr/>
          </p:nvSpPr>
          <p:spPr bwMode="auto">
            <a:xfrm>
              <a:off x="2544" y="2592"/>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4" name="Rectangle 36" descr="Solid diamond"/>
            <p:cNvSpPr>
              <a:spLocks noChangeArrowheads="1"/>
            </p:cNvSpPr>
            <p:nvPr/>
          </p:nvSpPr>
          <p:spPr bwMode="auto">
            <a:xfrm>
              <a:off x="2736" y="2592"/>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5" name="Rectangle 37" descr="Dark horizontal"/>
            <p:cNvSpPr>
              <a:spLocks noChangeArrowheads="1"/>
            </p:cNvSpPr>
            <p:nvPr/>
          </p:nvSpPr>
          <p:spPr bwMode="auto">
            <a:xfrm>
              <a:off x="2928" y="2592"/>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6" name="Rectangle 38" descr="Solid diamond"/>
            <p:cNvSpPr>
              <a:spLocks noChangeArrowheads="1"/>
            </p:cNvSpPr>
            <p:nvPr/>
          </p:nvSpPr>
          <p:spPr bwMode="auto">
            <a:xfrm>
              <a:off x="2352" y="2784"/>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7" name="Rectangle 39" descr="Solid diamond"/>
            <p:cNvSpPr>
              <a:spLocks noChangeArrowheads="1"/>
            </p:cNvSpPr>
            <p:nvPr/>
          </p:nvSpPr>
          <p:spPr bwMode="auto">
            <a:xfrm>
              <a:off x="2544" y="2784"/>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8" name="Rectangle 40"/>
            <p:cNvSpPr>
              <a:spLocks noChangeArrowheads="1"/>
            </p:cNvSpPr>
            <p:nvPr/>
          </p:nvSpPr>
          <p:spPr bwMode="auto">
            <a:xfrm>
              <a:off x="2736" y="2784"/>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9" name="Rectangle 41"/>
            <p:cNvSpPr>
              <a:spLocks noChangeArrowheads="1"/>
            </p:cNvSpPr>
            <p:nvPr/>
          </p:nvSpPr>
          <p:spPr bwMode="auto">
            <a:xfrm>
              <a:off x="2928" y="2784"/>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0" name="Rectangle 42" descr="Solid diamond"/>
            <p:cNvSpPr>
              <a:spLocks noChangeArrowheads="1"/>
            </p:cNvSpPr>
            <p:nvPr/>
          </p:nvSpPr>
          <p:spPr bwMode="auto">
            <a:xfrm>
              <a:off x="2352"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1" name="Rectangle 43" descr="Solid diamond"/>
            <p:cNvSpPr>
              <a:spLocks noChangeArrowheads="1"/>
            </p:cNvSpPr>
            <p:nvPr/>
          </p:nvSpPr>
          <p:spPr bwMode="auto">
            <a:xfrm>
              <a:off x="2544"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2" name="Rectangle 44" descr="Solid diamond"/>
            <p:cNvSpPr>
              <a:spLocks noChangeArrowheads="1"/>
            </p:cNvSpPr>
            <p:nvPr/>
          </p:nvSpPr>
          <p:spPr bwMode="auto">
            <a:xfrm>
              <a:off x="2736"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3" name="Rectangle 45" descr="Solid diamond"/>
            <p:cNvSpPr>
              <a:spLocks noChangeArrowheads="1"/>
            </p:cNvSpPr>
            <p:nvPr/>
          </p:nvSpPr>
          <p:spPr bwMode="auto">
            <a:xfrm>
              <a:off x="2928" y="2976"/>
              <a:ext cx="192" cy="192"/>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4" name="Rectangle 46" descr="Dark horizontal"/>
            <p:cNvSpPr>
              <a:spLocks noChangeArrowheads="1"/>
            </p:cNvSpPr>
            <p:nvPr/>
          </p:nvSpPr>
          <p:spPr bwMode="auto">
            <a:xfrm>
              <a:off x="2352" y="3168"/>
              <a:ext cx="192" cy="192"/>
            </a:xfrm>
            <a:prstGeom prst="rect">
              <a:avLst/>
            </a:prstGeom>
            <a:pattFill prst="dkHorz">
              <a:fgClr>
                <a:schemeClr val="accent2"/>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5" name="Rectangle 47"/>
            <p:cNvSpPr>
              <a:spLocks noChangeArrowheads="1"/>
            </p:cNvSpPr>
            <p:nvPr/>
          </p:nvSpPr>
          <p:spPr bwMode="auto">
            <a:xfrm>
              <a:off x="2544" y="3168"/>
              <a:ext cx="192" cy="192"/>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6" name="Rectangle 48" descr="Wide upward diagonal"/>
            <p:cNvSpPr>
              <a:spLocks noChangeArrowheads="1"/>
            </p:cNvSpPr>
            <p:nvPr/>
          </p:nvSpPr>
          <p:spPr bwMode="auto">
            <a:xfrm>
              <a:off x="2736" y="3168"/>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7" name="Rectangle 49" descr="Wide upward diagonal"/>
            <p:cNvSpPr>
              <a:spLocks noChangeArrowheads="1"/>
            </p:cNvSpPr>
            <p:nvPr/>
          </p:nvSpPr>
          <p:spPr bwMode="auto">
            <a:xfrm>
              <a:off x="2928" y="3168"/>
              <a:ext cx="192" cy="192"/>
            </a:xfrm>
            <a:prstGeom prst="rect">
              <a:avLst/>
            </a:prstGeom>
            <a:pattFill prst="wdUpDiag">
              <a:fgClr>
                <a:srgbClr val="FF9933"/>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grpSp>
      <p:sp>
        <p:nvSpPr>
          <p:cNvPr id="10" name="Line 50"/>
          <p:cNvSpPr>
            <a:spLocks noChangeShapeType="1"/>
          </p:cNvSpPr>
          <p:nvPr/>
        </p:nvSpPr>
        <p:spPr bwMode="auto">
          <a:xfrm>
            <a:off x="1781175" y="2731204"/>
            <a:ext cx="1219200" cy="0"/>
          </a:xfrm>
          <a:prstGeom prst="line">
            <a:avLst/>
          </a:prstGeom>
          <a:noFill/>
          <a:ln w="25400">
            <a:solidFill>
              <a:schemeClr val="tx1"/>
            </a:solidFill>
            <a:round/>
            <a:headEnd type="triangle" w="med" len="me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1" name="Text Box 51"/>
          <p:cNvSpPr txBox="1">
            <a:spLocks noChangeArrowheads="1"/>
          </p:cNvSpPr>
          <p:nvPr/>
        </p:nvSpPr>
        <p:spPr bwMode="auto">
          <a:xfrm>
            <a:off x="1689100" y="2310517"/>
            <a:ext cx="1449388" cy="400050"/>
          </a:xfrm>
          <a:prstGeom prst="rect">
            <a:avLst/>
          </a:prstGeom>
          <a:noFill/>
          <a:ln w="25400">
            <a:noFill/>
            <a:miter lim="800000"/>
            <a:headEnd/>
            <a:tailEnd/>
          </a:ln>
          <a:effectLst/>
        </p:spPr>
        <p:txBody>
          <a:bodyPr wrap="none">
            <a:prstTxWarp prst="textNoShape">
              <a:avLst/>
            </a:prstTxWarp>
            <a:spAutoFit/>
          </a:bodyPr>
          <a:lstStyle/>
          <a:p>
            <a:pPr eaLnBrk="0" hangingPunct="0"/>
            <a:r>
              <a:rPr lang="en-US" sz="2000" b="1" i="1" dirty="0">
                <a:solidFill>
                  <a:srgbClr val="000000"/>
                </a:solidFill>
                <a:latin typeface="Calibri"/>
                <a:cs typeface="Calibri"/>
              </a:rPr>
              <a:t>Issue width</a:t>
            </a:r>
          </a:p>
        </p:txBody>
      </p:sp>
      <p:sp>
        <p:nvSpPr>
          <p:cNvPr id="12" name="Line 52"/>
          <p:cNvSpPr>
            <a:spLocks noChangeShapeType="1"/>
          </p:cNvSpPr>
          <p:nvPr/>
        </p:nvSpPr>
        <p:spPr bwMode="auto">
          <a:xfrm>
            <a:off x="1323975" y="3795183"/>
            <a:ext cx="0" cy="144780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3" name="Text Box 53"/>
          <p:cNvSpPr txBox="1">
            <a:spLocks noChangeArrowheads="1"/>
          </p:cNvSpPr>
          <p:nvPr/>
        </p:nvSpPr>
        <p:spPr bwMode="auto">
          <a:xfrm>
            <a:off x="546100" y="4365096"/>
            <a:ext cx="768350" cy="400050"/>
          </a:xfrm>
          <a:prstGeom prst="rect">
            <a:avLst/>
          </a:prstGeom>
          <a:noFill/>
          <a:ln w="25400">
            <a:noFill/>
            <a:miter lim="800000"/>
            <a:headEnd/>
            <a:tailEnd/>
          </a:ln>
          <a:effectLst/>
        </p:spPr>
        <p:txBody>
          <a:bodyPr wrap="none">
            <a:prstTxWarp prst="textNoShape">
              <a:avLst/>
            </a:prstTxWarp>
            <a:spAutoFit/>
          </a:bodyPr>
          <a:lstStyle/>
          <a:p>
            <a:pPr eaLnBrk="0" hangingPunct="0"/>
            <a:r>
              <a:rPr lang="en-US" sz="2000" b="1" i="1" dirty="0">
                <a:solidFill>
                  <a:srgbClr val="000000"/>
                </a:solidFill>
                <a:latin typeface="Calibri"/>
                <a:cs typeface="Calibri"/>
              </a:rPr>
              <a:t>Time</a:t>
            </a:r>
          </a:p>
        </p:txBody>
      </p:sp>
      <p:sp>
        <p:nvSpPr>
          <p:cNvPr id="58" name="Text Box 54"/>
          <p:cNvSpPr txBox="1">
            <a:spLocks noChangeArrowheads="1"/>
          </p:cNvSpPr>
          <p:nvPr/>
        </p:nvSpPr>
        <p:spPr bwMode="auto">
          <a:xfrm>
            <a:off x="5775325" y="2282295"/>
            <a:ext cx="1449661" cy="400110"/>
          </a:xfrm>
          <a:prstGeom prst="rect">
            <a:avLst/>
          </a:prstGeom>
          <a:noFill/>
          <a:ln w="25400">
            <a:noFill/>
            <a:miter lim="800000"/>
            <a:headEnd/>
            <a:tailEnd/>
          </a:ln>
          <a:effectLst/>
        </p:spPr>
        <p:txBody>
          <a:bodyPr wrap="none">
            <a:prstTxWarp prst="textNoShape">
              <a:avLst/>
            </a:prstTxWarp>
            <a:spAutoFit/>
          </a:bodyPr>
          <a:lstStyle/>
          <a:p>
            <a:pPr eaLnBrk="0" hangingPunct="0"/>
            <a:r>
              <a:rPr lang="en-US" sz="2000" b="1" i="1" dirty="0">
                <a:solidFill>
                  <a:srgbClr val="000000"/>
                </a:solidFill>
                <a:latin typeface="Calibri"/>
                <a:cs typeface="Calibri"/>
              </a:rPr>
              <a:t>Issue width</a:t>
            </a:r>
          </a:p>
        </p:txBody>
      </p:sp>
      <p:sp>
        <p:nvSpPr>
          <p:cNvPr id="59" name="Rectangle 55" descr="Solid diamond"/>
          <p:cNvSpPr>
            <a:spLocks noChangeArrowheads="1"/>
          </p:cNvSpPr>
          <p:nvPr/>
        </p:nvSpPr>
        <p:spPr bwMode="auto">
          <a:xfrm>
            <a:off x="5867400" y="28807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60" name="Rectangle 56" descr="Solid diamond"/>
          <p:cNvSpPr>
            <a:spLocks noChangeArrowheads="1"/>
          </p:cNvSpPr>
          <p:nvPr/>
        </p:nvSpPr>
        <p:spPr bwMode="auto">
          <a:xfrm>
            <a:off x="6172200" y="28807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61" name="Rectangle 57" descr="Solid diamond"/>
          <p:cNvSpPr>
            <a:spLocks noChangeArrowheads="1"/>
          </p:cNvSpPr>
          <p:nvPr/>
        </p:nvSpPr>
        <p:spPr bwMode="auto">
          <a:xfrm>
            <a:off x="6477000" y="28807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62" name="Rectangle 58" descr="Solid diamond"/>
          <p:cNvSpPr>
            <a:spLocks noChangeArrowheads="1"/>
          </p:cNvSpPr>
          <p:nvPr/>
        </p:nvSpPr>
        <p:spPr bwMode="auto">
          <a:xfrm>
            <a:off x="6781800" y="28807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63" name="Rectangle 59"/>
          <p:cNvSpPr>
            <a:spLocks noChangeArrowheads="1"/>
          </p:cNvSpPr>
          <p:nvPr/>
        </p:nvSpPr>
        <p:spPr bwMode="auto">
          <a:xfrm>
            <a:off x="5867400" y="31855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64" name="Rectangle 60" descr="Solid diamond"/>
          <p:cNvSpPr>
            <a:spLocks noChangeArrowheads="1"/>
          </p:cNvSpPr>
          <p:nvPr/>
        </p:nvSpPr>
        <p:spPr bwMode="auto">
          <a:xfrm>
            <a:off x="6172200" y="31855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65" name="Rectangle 61" descr="Solid diamond"/>
          <p:cNvSpPr>
            <a:spLocks noChangeArrowheads="1"/>
          </p:cNvSpPr>
          <p:nvPr/>
        </p:nvSpPr>
        <p:spPr bwMode="auto">
          <a:xfrm>
            <a:off x="6477000" y="31855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66" name="Rectangle 62"/>
          <p:cNvSpPr>
            <a:spLocks noChangeArrowheads="1"/>
          </p:cNvSpPr>
          <p:nvPr/>
        </p:nvSpPr>
        <p:spPr bwMode="auto">
          <a:xfrm>
            <a:off x="6781800" y="31855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67" name="Rectangle 63"/>
          <p:cNvSpPr>
            <a:spLocks noChangeArrowheads="1"/>
          </p:cNvSpPr>
          <p:nvPr/>
        </p:nvSpPr>
        <p:spPr bwMode="auto">
          <a:xfrm>
            <a:off x="5867400" y="34903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68" name="Rectangle 64"/>
          <p:cNvSpPr>
            <a:spLocks noChangeArrowheads="1"/>
          </p:cNvSpPr>
          <p:nvPr/>
        </p:nvSpPr>
        <p:spPr bwMode="auto">
          <a:xfrm>
            <a:off x="6172200" y="34903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69" name="Rectangle 65"/>
          <p:cNvSpPr>
            <a:spLocks noChangeArrowheads="1"/>
          </p:cNvSpPr>
          <p:nvPr/>
        </p:nvSpPr>
        <p:spPr bwMode="auto">
          <a:xfrm>
            <a:off x="6477000" y="34903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70" name="Rectangle 66"/>
          <p:cNvSpPr>
            <a:spLocks noChangeArrowheads="1"/>
          </p:cNvSpPr>
          <p:nvPr/>
        </p:nvSpPr>
        <p:spPr bwMode="auto">
          <a:xfrm>
            <a:off x="6781800" y="34903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71" name="Rectangle 67"/>
          <p:cNvSpPr>
            <a:spLocks noChangeArrowheads="1"/>
          </p:cNvSpPr>
          <p:nvPr/>
        </p:nvSpPr>
        <p:spPr bwMode="auto">
          <a:xfrm>
            <a:off x="5867400" y="37951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72" name="Rectangle 68"/>
          <p:cNvSpPr>
            <a:spLocks noChangeArrowheads="1"/>
          </p:cNvSpPr>
          <p:nvPr/>
        </p:nvSpPr>
        <p:spPr bwMode="auto">
          <a:xfrm>
            <a:off x="6172200" y="37951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73" name="Rectangle 69"/>
          <p:cNvSpPr>
            <a:spLocks noChangeArrowheads="1"/>
          </p:cNvSpPr>
          <p:nvPr/>
        </p:nvSpPr>
        <p:spPr bwMode="auto">
          <a:xfrm>
            <a:off x="6477000" y="37951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74" name="Rectangle 70"/>
          <p:cNvSpPr>
            <a:spLocks noChangeArrowheads="1"/>
          </p:cNvSpPr>
          <p:nvPr/>
        </p:nvSpPr>
        <p:spPr bwMode="auto">
          <a:xfrm>
            <a:off x="6781800" y="37951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75" name="Rectangle 71"/>
          <p:cNvSpPr>
            <a:spLocks noChangeArrowheads="1"/>
          </p:cNvSpPr>
          <p:nvPr/>
        </p:nvSpPr>
        <p:spPr bwMode="auto">
          <a:xfrm>
            <a:off x="5867400" y="40999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76" name="Rectangle 72" descr="Solid diamond"/>
          <p:cNvSpPr>
            <a:spLocks noChangeArrowheads="1"/>
          </p:cNvSpPr>
          <p:nvPr/>
        </p:nvSpPr>
        <p:spPr bwMode="auto">
          <a:xfrm>
            <a:off x="6172200" y="40999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77" name="Rectangle 73" descr="Solid diamond"/>
          <p:cNvSpPr>
            <a:spLocks noChangeArrowheads="1"/>
          </p:cNvSpPr>
          <p:nvPr/>
        </p:nvSpPr>
        <p:spPr bwMode="auto">
          <a:xfrm>
            <a:off x="6477000" y="40999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78" name="Rectangle 74"/>
          <p:cNvSpPr>
            <a:spLocks noChangeArrowheads="1"/>
          </p:cNvSpPr>
          <p:nvPr/>
        </p:nvSpPr>
        <p:spPr bwMode="auto">
          <a:xfrm>
            <a:off x="6781800" y="40999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79" name="Rectangle 75"/>
          <p:cNvSpPr>
            <a:spLocks noChangeArrowheads="1"/>
          </p:cNvSpPr>
          <p:nvPr/>
        </p:nvSpPr>
        <p:spPr bwMode="auto">
          <a:xfrm>
            <a:off x="5867400" y="44047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0" name="Rectangle 76" descr="Solid diamond"/>
          <p:cNvSpPr>
            <a:spLocks noChangeArrowheads="1"/>
          </p:cNvSpPr>
          <p:nvPr/>
        </p:nvSpPr>
        <p:spPr bwMode="auto">
          <a:xfrm>
            <a:off x="6172200" y="44047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1" name="Rectangle 77" descr="Solid diamond"/>
          <p:cNvSpPr>
            <a:spLocks noChangeArrowheads="1"/>
          </p:cNvSpPr>
          <p:nvPr/>
        </p:nvSpPr>
        <p:spPr bwMode="auto">
          <a:xfrm>
            <a:off x="6477000" y="44047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2" name="Rectangle 78" descr="Solid diamond"/>
          <p:cNvSpPr>
            <a:spLocks noChangeArrowheads="1"/>
          </p:cNvSpPr>
          <p:nvPr/>
        </p:nvSpPr>
        <p:spPr bwMode="auto">
          <a:xfrm>
            <a:off x="6781800" y="44047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3" name="Rectangle 79"/>
          <p:cNvSpPr>
            <a:spLocks noChangeArrowheads="1"/>
          </p:cNvSpPr>
          <p:nvPr/>
        </p:nvSpPr>
        <p:spPr bwMode="auto">
          <a:xfrm>
            <a:off x="5867400" y="47095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4" name="Rectangle 80"/>
          <p:cNvSpPr>
            <a:spLocks noChangeArrowheads="1"/>
          </p:cNvSpPr>
          <p:nvPr/>
        </p:nvSpPr>
        <p:spPr bwMode="auto">
          <a:xfrm>
            <a:off x="6172200" y="47095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5" name="Rectangle 81"/>
          <p:cNvSpPr>
            <a:spLocks noChangeArrowheads="1"/>
          </p:cNvSpPr>
          <p:nvPr/>
        </p:nvSpPr>
        <p:spPr bwMode="auto">
          <a:xfrm>
            <a:off x="6477000" y="47095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6" name="Rectangle 82"/>
          <p:cNvSpPr>
            <a:spLocks noChangeArrowheads="1"/>
          </p:cNvSpPr>
          <p:nvPr/>
        </p:nvSpPr>
        <p:spPr bwMode="auto">
          <a:xfrm>
            <a:off x="6781800" y="47095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7" name="Rectangle 83"/>
          <p:cNvSpPr>
            <a:spLocks noChangeArrowheads="1"/>
          </p:cNvSpPr>
          <p:nvPr/>
        </p:nvSpPr>
        <p:spPr bwMode="auto">
          <a:xfrm>
            <a:off x="5867400" y="50143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8" name="Rectangle 84"/>
          <p:cNvSpPr>
            <a:spLocks noChangeArrowheads="1"/>
          </p:cNvSpPr>
          <p:nvPr/>
        </p:nvSpPr>
        <p:spPr bwMode="auto">
          <a:xfrm>
            <a:off x="6172200" y="50143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89" name="Rectangle 85" descr="Solid diamond"/>
          <p:cNvSpPr>
            <a:spLocks noChangeArrowheads="1"/>
          </p:cNvSpPr>
          <p:nvPr/>
        </p:nvSpPr>
        <p:spPr bwMode="auto">
          <a:xfrm>
            <a:off x="6477000" y="50143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90" name="Rectangle 86" descr="Solid diamond"/>
          <p:cNvSpPr>
            <a:spLocks noChangeArrowheads="1"/>
          </p:cNvSpPr>
          <p:nvPr/>
        </p:nvSpPr>
        <p:spPr bwMode="auto">
          <a:xfrm>
            <a:off x="6781800" y="50143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91" name="Rectangle 87" descr="Solid diamond"/>
          <p:cNvSpPr>
            <a:spLocks noChangeArrowheads="1"/>
          </p:cNvSpPr>
          <p:nvPr/>
        </p:nvSpPr>
        <p:spPr bwMode="auto">
          <a:xfrm>
            <a:off x="5867400" y="53191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92" name="Rectangle 88" descr="Solid diamond"/>
          <p:cNvSpPr>
            <a:spLocks noChangeArrowheads="1"/>
          </p:cNvSpPr>
          <p:nvPr/>
        </p:nvSpPr>
        <p:spPr bwMode="auto">
          <a:xfrm>
            <a:off x="6172200" y="53191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93" name="Rectangle 89"/>
          <p:cNvSpPr>
            <a:spLocks noChangeArrowheads="1"/>
          </p:cNvSpPr>
          <p:nvPr/>
        </p:nvSpPr>
        <p:spPr bwMode="auto">
          <a:xfrm>
            <a:off x="6477000" y="53191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94" name="Rectangle 90"/>
          <p:cNvSpPr>
            <a:spLocks noChangeArrowheads="1"/>
          </p:cNvSpPr>
          <p:nvPr/>
        </p:nvSpPr>
        <p:spPr bwMode="auto">
          <a:xfrm>
            <a:off x="6781800" y="53191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95" name="Rectangle 91" descr="Solid diamond"/>
          <p:cNvSpPr>
            <a:spLocks noChangeArrowheads="1"/>
          </p:cNvSpPr>
          <p:nvPr/>
        </p:nvSpPr>
        <p:spPr bwMode="auto">
          <a:xfrm>
            <a:off x="5867400" y="56239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96" name="Rectangle 92" descr="Solid diamond"/>
          <p:cNvSpPr>
            <a:spLocks noChangeArrowheads="1"/>
          </p:cNvSpPr>
          <p:nvPr/>
        </p:nvSpPr>
        <p:spPr bwMode="auto">
          <a:xfrm>
            <a:off x="6172200" y="56239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97" name="Rectangle 93" descr="Solid diamond"/>
          <p:cNvSpPr>
            <a:spLocks noChangeArrowheads="1"/>
          </p:cNvSpPr>
          <p:nvPr/>
        </p:nvSpPr>
        <p:spPr bwMode="auto">
          <a:xfrm>
            <a:off x="6477000" y="56239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98" name="Rectangle 94" descr="Solid diamond"/>
          <p:cNvSpPr>
            <a:spLocks noChangeArrowheads="1"/>
          </p:cNvSpPr>
          <p:nvPr/>
        </p:nvSpPr>
        <p:spPr bwMode="auto">
          <a:xfrm>
            <a:off x="6781800" y="5623983"/>
            <a:ext cx="304800" cy="304800"/>
          </a:xfrm>
          <a:prstGeom prst="rect">
            <a:avLst/>
          </a:prstGeom>
          <a:pattFill prst="solidDmnd">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99" name="Rectangle 95"/>
          <p:cNvSpPr>
            <a:spLocks noChangeArrowheads="1"/>
          </p:cNvSpPr>
          <p:nvPr/>
        </p:nvSpPr>
        <p:spPr bwMode="auto">
          <a:xfrm>
            <a:off x="5867400" y="59287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00" name="Rectangle 96"/>
          <p:cNvSpPr>
            <a:spLocks noChangeArrowheads="1"/>
          </p:cNvSpPr>
          <p:nvPr/>
        </p:nvSpPr>
        <p:spPr bwMode="auto">
          <a:xfrm>
            <a:off x="6172200" y="59287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01" name="Rectangle 97"/>
          <p:cNvSpPr>
            <a:spLocks noChangeArrowheads="1"/>
          </p:cNvSpPr>
          <p:nvPr/>
        </p:nvSpPr>
        <p:spPr bwMode="auto">
          <a:xfrm>
            <a:off x="6477000" y="59287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02" name="Rectangle 98"/>
          <p:cNvSpPr>
            <a:spLocks noChangeArrowheads="1"/>
          </p:cNvSpPr>
          <p:nvPr/>
        </p:nvSpPr>
        <p:spPr bwMode="auto">
          <a:xfrm>
            <a:off x="6781800" y="5928783"/>
            <a:ext cx="304800" cy="3048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03" name="Line 99"/>
          <p:cNvSpPr>
            <a:spLocks noChangeShapeType="1"/>
          </p:cNvSpPr>
          <p:nvPr/>
        </p:nvSpPr>
        <p:spPr bwMode="auto">
          <a:xfrm>
            <a:off x="5867400" y="2702982"/>
            <a:ext cx="1219200" cy="0"/>
          </a:xfrm>
          <a:prstGeom prst="line">
            <a:avLst/>
          </a:prstGeom>
          <a:noFill/>
          <a:ln w="25400">
            <a:solidFill>
              <a:schemeClr val="tx1"/>
            </a:solidFill>
            <a:round/>
            <a:headEnd type="triangle" w="med" len="me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04" name="Line 100"/>
          <p:cNvSpPr>
            <a:spLocks noChangeShapeType="1"/>
          </p:cNvSpPr>
          <p:nvPr/>
        </p:nvSpPr>
        <p:spPr bwMode="auto">
          <a:xfrm>
            <a:off x="5410200" y="3795183"/>
            <a:ext cx="0" cy="144780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05" name="Text Box 101"/>
          <p:cNvSpPr txBox="1">
            <a:spLocks noChangeArrowheads="1"/>
          </p:cNvSpPr>
          <p:nvPr/>
        </p:nvSpPr>
        <p:spPr bwMode="auto">
          <a:xfrm>
            <a:off x="4632325" y="4365096"/>
            <a:ext cx="768384" cy="400110"/>
          </a:xfrm>
          <a:prstGeom prst="rect">
            <a:avLst/>
          </a:prstGeom>
          <a:noFill/>
          <a:ln w="25400">
            <a:noFill/>
            <a:miter lim="800000"/>
            <a:headEnd/>
            <a:tailEnd/>
          </a:ln>
          <a:effectLst/>
        </p:spPr>
        <p:txBody>
          <a:bodyPr wrap="none">
            <a:prstTxWarp prst="textNoShape">
              <a:avLst/>
            </a:prstTxWarp>
            <a:spAutoFit/>
          </a:bodyPr>
          <a:lstStyle/>
          <a:p>
            <a:pPr eaLnBrk="0" hangingPunct="0"/>
            <a:r>
              <a:rPr lang="en-US" sz="2000" b="1" i="1" dirty="0">
                <a:solidFill>
                  <a:srgbClr val="000000"/>
                </a:solidFill>
                <a:latin typeface="Calibri"/>
                <a:cs typeface="Calibri"/>
              </a:rPr>
              <a:t>Time</a:t>
            </a:r>
          </a:p>
        </p:txBody>
      </p:sp>
      <p:sp>
        <p:nvSpPr>
          <p:cNvPr id="106" name="Rectangle 102"/>
          <p:cNvSpPr>
            <a:spLocks noChangeArrowheads="1"/>
          </p:cNvSpPr>
          <p:nvPr/>
        </p:nvSpPr>
        <p:spPr bwMode="auto">
          <a:xfrm>
            <a:off x="4572000" y="1127302"/>
            <a:ext cx="4321175" cy="1038225"/>
          </a:xfrm>
          <a:prstGeom prst="rect">
            <a:avLst/>
          </a:prstGeom>
          <a:noFill/>
          <a:ln w="9525">
            <a:noFill/>
            <a:miter lim="800000"/>
            <a:headEnd/>
            <a:tailEnd/>
          </a:ln>
          <a:effectLst/>
        </p:spPr>
        <p:txBody>
          <a:bodyPr>
            <a:prstTxWarp prst="textNoShape">
              <a:avLst/>
            </a:prstTxWarp>
          </a:bodyPr>
          <a:lstStyle/>
          <a:p>
            <a:pPr eaLnBrk="0" hangingPunct="0">
              <a:spcBef>
                <a:spcPct val="30000"/>
              </a:spcBef>
              <a:buSzPct val="100000"/>
            </a:pPr>
            <a:r>
              <a:rPr lang="en-US" dirty="0">
                <a:solidFill>
                  <a:srgbClr val="000000"/>
                </a:solidFill>
                <a:cs typeface="Calibri"/>
              </a:rPr>
              <a:t>For regions with low </a:t>
            </a:r>
            <a:r>
              <a:rPr lang="en-US" dirty="0" smtClean="0">
                <a:solidFill>
                  <a:srgbClr val="000000"/>
                </a:solidFill>
                <a:cs typeface="Calibri"/>
              </a:rPr>
              <a:t>thread-level </a:t>
            </a:r>
            <a:r>
              <a:rPr lang="en-US" dirty="0">
                <a:solidFill>
                  <a:srgbClr val="000000"/>
                </a:solidFill>
                <a:cs typeface="Calibri"/>
              </a:rPr>
              <a:t>parallelism (TLP) entire machine width is available for </a:t>
            </a:r>
            <a:r>
              <a:rPr lang="en-US" dirty="0" smtClean="0">
                <a:solidFill>
                  <a:srgbClr val="000000"/>
                </a:solidFill>
                <a:cs typeface="Calibri"/>
              </a:rPr>
              <a:t>instruction-level </a:t>
            </a:r>
            <a:r>
              <a:rPr lang="en-US" dirty="0">
                <a:solidFill>
                  <a:srgbClr val="000000"/>
                </a:solidFill>
                <a:cs typeface="Calibri"/>
              </a:rPr>
              <a:t>parallelism (ILP)</a:t>
            </a:r>
          </a:p>
        </p:txBody>
      </p:sp>
    </p:spTree>
    <p:extLst>
      <p:ext uri="{BB962C8B-B14F-4D97-AF65-F5344CB8AC3E}">
        <p14:creationId xmlns:p14="http://schemas.microsoft.com/office/powerpoint/2010/main" val="4118577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Pentium-4 </a:t>
            </a:r>
            <a:r>
              <a:rPr lang="en-US" dirty="0" err="1" smtClean="0"/>
              <a:t>Hyperthreading</a:t>
            </a:r>
            <a:r>
              <a:rPr lang="en-US" dirty="0" smtClean="0"/>
              <a:t> (2002)</a:t>
            </a:r>
            <a:endParaRPr lang="en-US" dirty="0"/>
          </a:p>
        </p:txBody>
      </p:sp>
      <p:sp>
        <p:nvSpPr>
          <p:cNvPr id="3" name="Content Placeholder 2"/>
          <p:cNvSpPr>
            <a:spLocks noGrp="1"/>
          </p:cNvSpPr>
          <p:nvPr>
            <p:ph idx="1"/>
          </p:nvPr>
        </p:nvSpPr>
        <p:spPr/>
        <p:txBody>
          <a:bodyPr>
            <a:normAutofit fontScale="85000" lnSpcReduction="20000"/>
          </a:bodyPr>
          <a:lstStyle/>
          <a:p>
            <a:r>
              <a:rPr lang="en-US" dirty="0"/>
              <a:t>First commercial SMT design (2-way SMT)</a:t>
            </a:r>
          </a:p>
          <a:p>
            <a:pPr lvl="1"/>
            <a:r>
              <a:rPr lang="en-US" dirty="0" err="1"/>
              <a:t>Hyperthreading</a:t>
            </a:r>
            <a:r>
              <a:rPr lang="en-US" dirty="0"/>
              <a:t> == SMT</a:t>
            </a:r>
          </a:p>
          <a:p>
            <a:r>
              <a:rPr lang="en-US" dirty="0"/>
              <a:t>Logical processors share nearly all resources of the physical processor</a:t>
            </a:r>
          </a:p>
          <a:p>
            <a:pPr lvl="1"/>
            <a:r>
              <a:rPr lang="en-US" dirty="0"/>
              <a:t>Caches, execution units, branch predictors</a:t>
            </a:r>
          </a:p>
          <a:p>
            <a:r>
              <a:rPr lang="en-US" dirty="0"/>
              <a:t>Die area overhead of </a:t>
            </a:r>
            <a:r>
              <a:rPr lang="en-US" dirty="0" err="1"/>
              <a:t>hyperthreading</a:t>
            </a:r>
            <a:r>
              <a:rPr lang="en-US" dirty="0"/>
              <a:t>  ~ 5%</a:t>
            </a:r>
          </a:p>
          <a:p>
            <a:r>
              <a:rPr lang="en-US" dirty="0"/>
              <a:t>When one logical processor is stalled, the other can make progress</a:t>
            </a:r>
          </a:p>
          <a:p>
            <a:pPr lvl="1"/>
            <a:r>
              <a:rPr lang="en-US" dirty="0"/>
              <a:t>No logical processor can use all entries in queues when two threads are active</a:t>
            </a:r>
          </a:p>
          <a:p>
            <a:r>
              <a:rPr lang="en-US" dirty="0"/>
              <a:t>Processor running only one active software thread runs at approximately same speed with or without </a:t>
            </a:r>
            <a:r>
              <a:rPr lang="en-US" dirty="0" err="1"/>
              <a:t>hyperthreading</a:t>
            </a:r>
            <a:endParaRPr lang="en-US" dirty="0"/>
          </a:p>
          <a:p>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24</a:t>
            </a:fld>
            <a:endParaRPr lang="en-US" dirty="0"/>
          </a:p>
        </p:txBody>
      </p:sp>
    </p:spTree>
    <p:extLst>
      <p:ext uri="{BB962C8B-B14F-4D97-AF65-F5344CB8AC3E}">
        <p14:creationId xmlns:p14="http://schemas.microsoft.com/office/powerpoint/2010/main" val="54862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Pentium-4 </a:t>
            </a:r>
            <a:r>
              <a:rPr lang="en-US" dirty="0" err="1"/>
              <a:t>Hyperthreading</a:t>
            </a:r>
            <a:r>
              <a:rPr lang="en-US" dirty="0"/>
              <a:t/>
            </a:r>
            <a:br>
              <a:rPr lang="en-US" dirty="0"/>
            </a:br>
            <a:r>
              <a:rPr lang="en-US" sz="3200" i="1" dirty="0"/>
              <a:t>Execution Pipeline</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25</a:t>
            </a:fld>
            <a:endParaRPr lang="en-US" dirty="0"/>
          </a:p>
        </p:txBody>
      </p:sp>
      <p:pic>
        <p:nvPicPr>
          <p:cNvPr id="7" name="Picture 3"/>
          <p:cNvPicPr>
            <a:picLocks noChangeAspect="1" noChangeArrowheads="1"/>
          </p:cNvPicPr>
          <p:nvPr/>
        </p:nvPicPr>
        <p:blipFill>
          <a:blip r:embed="rId2" cstate="print"/>
          <a:srcRect/>
          <a:stretch>
            <a:fillRect/>
          </a:stretch>
        </p:blipFill>
        <p:spPr bwMode="auto">
          <a:xfrm>
            <a:off x="190500" y="1304364"/>
            <a:ext cx="8763000" cy="4094163"/>
          </a:xfrm>
          <a:prstGeom prst="rect">
            <a:avLst/>
          </a:prstGeom>
          <a:noFill/>
          <a:ln w="25400">
            <a:noFill/>
            <a:miter lim="800000"/>
            <a:headEnd/>
            <a:tailEnd/>
          </a:ln>
        </p:spPr>
      </p:pic>
      <p:sp>
        <p:nvSpPr>
          <p:cNvPr id="8" name="Rectangle 6"/>
          <p:cNvSpPr>
            <a:spLocks noChangeArrowheads="1"/>
          </p:cNvSpPr>
          <p:nvPr/>
        </p:nvSpPr>
        <p:spPr bwMode="auto">
          <a:xfrm>
            <a:off x="4479925" y="3200400"/>
            <a:ext cx="184150" cy="457200"/>
          </a:xfrm>
          <a:prstGeom prst="rect">
            <a:avLst/>
          </a:prstGeom>
          <a:noFill/>
          <a:ln w="9525">
            <a:noFill/>
            <a:miter lim="800000"/>
            <a:headEnd/>
            <a:tailEnd/>
          </a:ln>
        </p:spPr>
        <p:txBody>
          <a:bodyPr wrap="none">
            <a:spAutoFit/>
          </a:bodyPr>
          <a:lstStyle/>
          <a:p>
            <a:endParaRPr lang="en-US"/>
          </a:p>
        </p:txBody>
      </p:sp>
    </p:spTree>
    <p:extLst>
      <p:ext uri="{BB962C8B-B14F-4D97-AF65-F5344CB8AC3E}">
        <p14:creationId xmlns:p14="http://schemas.microsoft.com/office/powerpoint/2010/main" val="2877920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for Today</a:t>
            </a:r>
            <a:endParaRPr lang="en-US" dirty="0"/>
          </a:p>
        </p:txBody>
      </p:sp>
      <p:sp>
        <p:nvSpPr>
          <p:cNvPr id="3" name="Content Placeholder 2"/>
          <p:cNvSpPr>
            <a:spLocks noGrp="1"/>
          </p:cNvSpPr>
          <p:nvPr>
            <p:ph idx="1"/>
          </p:nvPr>
        </p:nvSpPr>
        <p:spPr/>
        <p:txBody>
          <a:bodyPr/>
          <a:lstStyle/>
          <a:p>
            <a:r>
              <a:rPr lang="en-US" dirty="0" smtClean="0"/>
              <a:t>Multithreading</a:t>
            </a:r>
          </a:p>
          <a:p>
            <a:r>
              <a:rPr lang="en-US" b="1" dirty="0" smtClean="0"/>
              <a:t>VLIW/EPIC</a:t>
            </a:r>
            <a:endParaRPr lang="en-US" b="1"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26</a:t>
            </a:fld>
            <a:endParaRPr lang="en-US" dirty="0"/>
          </a:p>
        </p:txBody>
      </p:sp>
    </p:spTree>
    <p:extLst>
      <p:ext uri="{BB962C8B-B14F-4D97-AF65-F5344CB8AC3E}">
        <p14:creationId xmlns:p14="http://schemas.microsoft.com/office/powerpoint/2010/main" val="216041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ILP needed to keep pipelines full</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27</a:t>
            </a:fld>
            <a:endParaRPr lang="en-US" dirty="0"/>
          </a:p>
        </p:txBody>
      </p:sp>
      <p:grpSp>
        <p:nvGrpSpPr>
          <p:cNvPr id="7" name="Group 5"/>
          <p:cNvGrpSpPr>
            <a:grpSpLocks/>
          </p:cNvGrpSpPr>
          <p:nvPr/>
        </p:nvGrpSpPr>
        <p:grpSpPr bwMode="auto">
          <a:xfrm>
            <a:off x="3595690" y="2080683"/>
            <a:ext cx="1219200" cy="3352800"/>
            <a:chOff x="2352" y="1248"/>
            <a:chExt cx="768" cy="2112"/>
          </a:xfrm>
          <a:solidFill>
            <a:schemeClr val="bg1"/>
          </a:solidFill>
        </p:grpSpPr>
        <p:sp>
          <p:nvSpPr>
            <p:cNvPr id="8" name="Rectangle 6" descr="Solid diamond"/>
            <p:cNvSpPr>
              <a:spLocks noChangeArrowheads="1"/>
            </p:cNvSpPr>
            <p:nvPr/>
          </p:nvSpPr>
          <p:spPr bwMode="auto">
            <a:xfrm>
              <a:off x="2352" y="1248"/>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9" name="Rectangle 7" descr="Solid diamond"/>
            <p:cNvSpPr>
              <a:spLocks noChangeArrowheads="1"/>
            </p:cNvSpPr>
            <p:nvPr/>
          </p:nvSpPr>
          <p:spPr bwMode="auto">
            <a:xfrm>
              <a:off x="2544" y="1248"/>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0" name="Rectangle 8" descr="Solid diamond"/>
            <p:cNvSpPr>
              <a:spLocks noChangeArrowheads="1"/>
            </p:cNvSpPr>
            <p:nvPr/>
          </p:nvSpPr>
          <p:spPr bwMode="auto">
            <a:xfrm>
              <a:off x="2736" y="1248"/>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1" name="Rectangle 9"/>
            <p:cNvSpPr>
              <a:spLocks noChangeArrowheads="1"/>
            </p:cNvSpPr>
            <p:nvPr/>
          </p:nvSpPr>
          <p:spPr bwMode="auto">
            <a:xfrm>
              <a:off x="2928" y="1248"/>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2" name="Rectangle 10"/>
            <p:cNvSpPr>
              <a:spLocks noChangeArrowheads="1"/>
            </p:cNvSpPr>
            <p:nvPr/>
          </p:nvSpPr>
          <p:spPr bwMode="auto">
            <a:xfrm>
              <a:off x="2352" y="1440"/>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3" name="Rectangle 11" descr="Dark horizontal"/>
            <p:cNvSpPr>
              <a:spLocks noChangeArrowheads="1"/>
            </p:cNvSpPr>
            <p:nvPr/>
          </p:nvSpPr>
          <p:spPr bwMode="auto">
            <a:xfrm>
              <a:off x="2544" y="1440"/>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4" name="Rectangle 12" descr="Solid diamond"/>
            <p:cNvSpPr>
              <a:spLocks noChangeArrowheads="1"/>
            </p:cNvSpPr>
            <p:nvPr/>
          </p:nvSpPr>
          <p:spPr bwMode="auto">
            <a:xfrm>
              <a:off x="2736" y="1440"/>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5" name="Rectangle 13"/>
            <p:cNvSpPr>
              <a:spLocks noChangeArrowheads="1"/>
            </p:cNvSpPr>
            <p:nvPr/>
          </p:nvSpPr>
          <p:spPr bwMode="auto">
            <a:xfrm>
              <a:off x="2928" y="1440"/>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6" name="Rectangle 14"/>
            <p:cNvSpPr>
              <a:spLocks noChangeArrowheads="1"/>
            </p:cNvSpPr>
            <p:nvPr/>
          </p:nvSpPr>
          <p:spPr bwMode="auto">
            <a:xfrm>
              <a:off x="2352" y="1632"/>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7" name="Rectangle 15" descr="Wide upward diagonal"/>
            <p:cNvSpPr>
              <a:spLocks noChangeArrowheads="1"/>
            </p:cNvSpPr>
            <p:nvPr/>
          </p:nvSpPr>
          <p:spPr bwMode="auto">
            <a:xfrm>
              <a:off x="2544" y="1632"/>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8" name="Rectangle 16" descr="Wide upward diagonal"/>
            <p:cNvSpPr>
              <a:spLocks noChangeArrowheads="1"/>
            </p:cNvSpPr>
            <p:nvPr/>
          </p:nvSpPr>
          <p:spPr bwMode="auto">
            <a:xfrm>
              <a:off x="2736" y="1632"/>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19" name="Rectangle 17" descr="Solid diamond"/>
            <p:cNvSpPr>
              <a:spLocks noChangeArrowheads="1"/>
            </p:cNvSpPr>
            <p:nvPr/>
          </p:nvSpPr>
          <p:spPr bwMode="auto">
            <a:xfrm>
              <a:off x="2928" y="1632"/>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0" name="Rectangle 18" descr="Dark horizontal"/>
            <p:cNvSpPr>
              <a:spLocks noChangeArrowheads="1"/>
            </p:cNvSpPr>
            <p:nvPr/>
          </p:nvSpPr>
          <p:spPr bwMode="auto">
            <a:xfrm>
              <a:off x="2352" y="1824"/>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1" name="Rectangle 19" descr="Dark horizontal"/>
            <p:cNvSpPr>
              <a:spLocks noChangeArrowheads="1"/>
            </p:cNvSpPr>
            <p:nvPr/>
          </p:nvSpPr>
          <p:spPr bwMode="auto">
            <a:xfrm>
              <a:off x="2544" y="1824"/>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2" name="Rectangle 20" descr="Wide upward diagonal"/>
            <p:cNvSpPr>
              <a:spLocks noChangeArrowheads="1"/>
            </p:cNvSpPr>
            <p:nvPr/>
          </p:nvSpPr>
          <p:spPr bwMode="auto">
            <a:xfrm>
              <a:off x="2736" y="1824"/>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3" name="Rectangle 21" descr="Dark horizontal"/>
            <p:cNvSpPr>
              <a:spLocks noChangeArrowheads="1"/>
            </p:cNvSpPr>
            <p:nvPr/>
          </p:nvSpPr>
          <p:spPr bwMode="auto">
            <a:xfrm>
              <a:off x="2928" y="1824"/>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4" name="Rectangle 22" descr="Dark horizontal"/>
            <p:cNvSpPr>
              <a:spLocks noChangeArrowheads="1"/>
            </p:cNvSpPr>
            <p:nvPr/>
          </p:nvSpPr>
          <p:spPr bwMode="auto">
            <a:xfrm>
              <a:off x="2352" y="2016"/>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5" name="Rectangle 23" descr="Solid diamond"/>
            <p:cNvSpPr>
              <a:spLocks noChangeArrowheads="1"/>
            </p:cNvSpPr>
            <p:nvPr/>
          </p:nvSpPr>
          <p:spPr bwMode="auto">
            <a:xfrm>
              <a:off x="2544" y="2016"/>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6" name="Rectangle 24" descr="Solid diamond"/>
            <p:cNvSpPr>
              <a:spLocks noChangeArrowheads="1"/>
            </p:cNvSpPr>
            <p:nvPr/>
          </p:nvSpPr>
          <p:spPr bwMode="auto">
            <a:xfrm>
              <a:off x="2736" y="2016"/>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7" name="Rectangle 25" descr="Wide upward diagonal"/>
            <p:cNvSpPr>
              <a:spLocks noChangeArrowheads="1"/>
            </p:cNvSpPr>
            <p:nvPr/>
          </p:nvSpPr>
          <p:spPr bwMode="auto">
            <a:xfrm>
              <a:off x="2928" y="2016"/>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8" name="Rectangle 26"/>
            <p:cNvSpPr>
              <a:spLocks noChangeArrowheads="1"/>
            </p:cNvSpPr>
            <p:nvPr/>
          </p:nvSpPr>
          <p:spPr bwMode="auto">
            <a:xfrm>
              <a:off x="2352" y="2208"/>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29" name="Rectangle 27"/>
            <p:cNvSpPr>
              <a:spLocks noChangeArrowheads="1"/>
            </p:cNvSpPr>
            <p:nvPr/>
          </p:nvSpPr>
          <p:spPr bwMode="auto">
            <a:xfrm>
              <a:off x="2544" y="2208"/>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0" name="Rectangle 28" descr="Solid diamond"/>
            <p:cNvSpPr>
              <a:spLocks noChangeArrowheads="1"/>
            </p:cNvSpPr>
            <p:nvPr/>
          </p:nvSpPr>
          <p:spPr bwMode="auto">
            <a:xfrm>
              <a:off x="2736" y="2208"/>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1" name="Rectangle 29" descr="Dark horizontal"/>
            <p:cNvSpPr>
              <a:spLocks noChangeArrowheads="1"/>
            </p:cNvSpPr>
            <p:nvPr/>
          </p:nvSpPr>
          <p:spPr bwMode="auto">
            <a:xfrm>
              <a:off x="2928" y="2208"/>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2" name="Rectangle 30" descr="Wide upward diagonal"/>
            <p:cNvSpPr>
              <a:spLocks noChangeArrowheads="1"/>
            </p:cNvSpPr>
            <p:nvPr/>
          </p:nvSpPr>
          <p:spPr bwMode="auto">
            <a:xfrm>
              <a:off x="2352" y="2400"/>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3" name="Rectangle 31" descr="Wide upward diagonal"/>
            <p:cNvSpPr>
              <a:spLocks noChangeArrowheads="1"/>
            </p:cNvSpPr>
            <p:nvPr/>
          </p:nvSpPr>
          <p:spPr bwMode="auto">
            <a:xfrm>
              <a:off x="2544" y="2400"/>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4" name="Rectangle 32"/>
            <p:cNvSpPr>
              <a:spLocks noChangeArrowheads="1"/>
            </p:cNvSpPr>
            <p:nvPr/>
          </p:nvSpPr>
          <p:spPr bwMode="auto">
            <a:xfrm>
              <a:off x="2736" y="2400"/>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5" name="Rectangle 33" descr="Dark horizontal"/>
            <p:cNvSpPr>
              <a:spLocks noChangeArrowheads="1"/>
            </p:cNvSpPr>
            <p:nvPr/>
          </p:nvSpPr>
          <p:spPr bwMode="auto">
            <a:xfrm>
              <a:off x="2928" y="2400"/>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6" name="Rectangle 34" descr="Wide upward diagonal"/>
            <p:cNvSpPr>
              <a:spLocks noChangeArrowheads="1"/>
            </p:cNvSpPr>
            <p:nvPr/>
          </p:nvSpPr>
          <p:spPr bwMode="auto">
            <a:xfrm>
              <a:off x="2352" y="2592"/>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7" name="Rectangle 35"/>
            <p:cNvSpPr>
              <a:spLocks noChangeArrowheads="1"/>
            </p:cNvSpPr>
            <p:nvPr/>
          </p:nvSpPr>
          <p:spPr bwMode="auto">
            <a:xfrm>
              <a:off x="2544" y="2592"/>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8" name="Rectangle 36" descr="Solid diamond"/>
            <p:cNvSpPr>
              <a:spLocks noChangeArrowheads="1"/>
            </p:cNvSpPr>
            <p:nvPr/>
          </p:nvSpPr>
          <p:spPr bwMode="auto">
            <a:xfrm>
              <a:off x="2736" y="2592"/>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39" name="Rectangle 37" descr="Dark horizontal"/>
            <p:cNvSpPr>
              <a:spLocks noChangeArrowheads="1"/>
            </p:cNvSpPr>
            <p:nvPr/>
          </p:nvSpPr>
          <p:spPr bwMode="auto">
            <a:xfrm>
              <a:off x="2928" y="2592"/>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0" name="Rectangle 38" descr="Solid diamond"/>
            <p:cNvSpPr>
              <a:spLocks noChangeArrowheads="1"/>
            </p:cNvSpPr>
            <p:nvPr/>
          </p:nvSpPr>
          <p:spPr bwMode="auto">
            <a:xfrm>
              <a:off x="2352" y="2784"/>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1" name="Rectangle 39" descr="Solid diamond"/>
            <p:cNvSpPr>
              <a:spLocks noChangeArrowheads="1"/>
            </p:cNvSpPr>
            <p:nvPr/>
          </p:nvSpPr>
          <p:spPr bwMode="auto">
            <a:xfrm>
              <a:off x="2544" y="2784"/>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2" name="Rectangle 40"/>
            <p:cNvSpPr>
              <a:spLocks noChangeArrowheads="1"/>
            </p:cNvSpPr>
            <p:nvPr/>
          </p:nvSpPr>
          <p:spPr bwMode="auto">
            <a:xfrm>
              <a:off x="2736" y="2784"/>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3" name="Rectangle 41"/>
            <p:cNvSpPr>
              <a:spLocks noChangeArrowheads="1"/>
            </p:cNvSpPr>
            <p:nvPr/>
          </p:nvSpPr>
          <p:spPr bwMode="auto">
            <a:xfrm>
              <a:off x="2928" y="2784"/>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4" name="Rectangle 42" descr="Solid diamond"/>
            <p:cNvSpPr>
              <a:spLocks noChangeArrowheads="1"/>
            </p:cNvSpPr>
            <p:nvPr/>
          </p:nvSpPr>
          <p:spPr bwMode="auto">
            <a:xfrm>
              <a:off x="2352" y="2976"/>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5" name="Rectangle 43" descr="Solid diamond"/>
            <p:cNvSpPr>
              <a:spLocks noChangeArrowheads="1"/>
            </p:cNvSpPr>
            <p:nvPr/>
          </p:nvSpPr>
          <p:spPr bwMode="auto">
            <a:xfrm>
              <a:off x="2544" y="2976"/>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6" name="Rectangle 44" descr="Solid diamond"/>
            <p:cNvSpPr>
              <a:spLocks noChangeArrowheads="1"/>
            </p:cNvSpPr>
            <p:nvPr/>
          </p:nvSpPr>
          <p:spPr bwMode="auto">
            <a:xfrm>
              <a:off x="2736" y="2976"/>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7" name="Rectangle 45" descr="Solid diamond"/>
            <p:cNvSpPr>
              <a:spLocks noChangeArrowheads="1"/>
            </p:cNvSpPr>
            <p:nvPr/>
          </p:nvSpPr>
          <p:spPr bwMode="auto">
            <a:xfrm>
              <a:off x="2928" y="2976"/>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8" name="Rectangle 46" descr="Dark horizontal"/>
            <p:cNvSpPr>
              <a:spLocks noChangeArrowheads="1"/>
            </p:cNvSpPr>
            <p:nvPr/>
          </p:nvSpPr>
          <p:spPr bwMode="auto">
            <a:xfrm>
              <a:off x="2352" y="3168"/>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49" name="Rectangle 47"/>
            <p:cNvSpPr>
              <a:spLocks noChangeArrowheads="1"/>
            </p:cNvSpPr>
            <p:nvPr/>
          </p:nvSpPr>
          <p:spPr bwMode="auto">
            <a:xfrm>
              <a:off x="2544" y="3168"/>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0" name="Rectangle 48" descr="Wide upward diagonal"/>
            <p:cNvSpPr>
              <a:spLocks noChangeArrowheads="1"/>
            </p:cNvSpPr>
            <p:nvPr/>
          </p:nvSpPr>
          <p:spPr bwMode="auto">
            <a:xfrm>
              <a:off x="2736" y="3168"/>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1" name="Rectangle 49" descr="Wide upward diagonal"/>
            <p:cNvSpPr>
              <a:spLocks noChangeArrowheads="1"/>
            </p:cNvSpPr>
            <p:nvPr/>
          </p:nvSpPr>
          <p:spPr bwMode="auto">
            <a:xfrm>
              <a:off x="2928" y="3168"/>
              <a:ext cx="192" cy="192"/>
            </a:xfrm>
            <a:prstGeom prst="rect">
              <a:avLst/>
            </a:prstGeom>
            <a:grpFill/>
            <a:ln w="25400">
              <a:solidFill>
                <a:schemeClr val="tx1"/>
              </a:solidFill>
              <a:miter lim="800000"/>
              <a:headEnd/>
              <a:tailEnd/>
            </a:ln>
            <a:effectLst/>
          </p:spPr>
          <p:txBody>
            <a:bodyPr wrap="none" anchor="ctr">
              <a:prstTxWarp prst="textNoShape">
                <a:avLst/>
              </a:prstTxWarp>
            </a:bodyPr>
            <a:lstStyle/>
            <a:p>
              <a:pPr algn="ctr" eaLnBrk="0" hangingPunct="0">
                <a:spcBef>
                  <a:spcPct val="50000"/>
                </a:spcBef>
              </a:pPr>
              <a:endParaRPr lang="en-US" sz="1600">
                <a:solidFill>
                  <a:srgbClr val="000000"/>
                </a:solidFill>
                <a:latin typeface="Arial" charset="0"/>
              </a:endParaRPr>
            </a:p>
          </p:txBody>
        </p:sp>
      </p:grpSp>
      <p:sp>
        <p:nvSpPr>
          <p:cNvPr id="52" name="Text Box 51"/>
          <p:cNvSpPr txBox="1">
            <a:spLocks noChangeArrowheads="1"/>
          </p:cNvSpPr>
          <p:nvPr/>
        </p:nvSpPr>
        <p:spPr bwMode="auto">
          <a:xfrm>
            <a:off x="3503615" y="1510417"/>
            <a:ext cx="1449388" cy="400050"/>
          </a:xfrm>
          <a:prstGeom prst="rect">
            <a:avLst/>
          </a:prstGeom>
          <a:noFill/>
          <a:ln w="25400">
            <a:noFill/>
            <a:miter lim="800000"/>
            <a:headEnd/>
            <a:tailEnd/>
          </a:ln>
          <a:effectLst/>
        </p:spPr>
        <p:txBody>
          <a:bodyPr wrap="none">
            <a:prstTxWarp prst="textNoShape">
              <a:avLst/>
            </a:prstTxWarp>
            <a:spAutoFit/>
          </a:bodyPr>
          <a:lstStyle/>
          <a:p>
            <a:pPr eaLnBrk="0" hangingPunct="0"/>
            <a:r>
              <a:rPr lang="en-US" sz="2000" b="1" i="1" dirty="0">
                <a:solidFill>
                  <a:srgbClr val="000000"/>
                </a:solidFill>
                <a:latin typeface="Calibri"/>
                <a:cs typeface="Calibri"/>
              </a:rPr>
              <a:t>Issue width</a:t>
            </a:r>
          </a:p>
        </p:txBody>
      </p:sp>
      <p:sp>
        <p:nvSpPr>
          <p:cNvPr id="53" name="Line 52"/>
          <p:cNvSpPr>
            <a:spLocks noChangeShapeType="1"/>
          </p:cNvSpPr>
          <p:nvPr/>
        </p:nvSpPr>
        <p:spPr bwMode="auto">
          <a:xfrm>
            <a:off x="3138490" y="2995083"/>
            <a:ext cx="0" cy="1447800"/>
          </a:xfrm>
          <a:prstGeom prst="line">
            <a:avLst/>
          </a:prstGeom>
          <a:noFill/>
          <a:ln w="25400">
            <a:solidFill>
              <a:schemeClr val="tx1"/>
            </a:solidFill>
            <a:round/>
            <a:headEn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
        <p:nvSpPr>
          <p:cNvPr id="54" name="Text Box 53"/>
          <p:cNvSpPr txBox="1">
            <a:spLocks noChangeArrowheads="1"/>
          </p:cNvSpPr>
          <p:nvPr/>
        </p:nvSpPr>
        <p:spPr bwMode="auto">
          <a:xfrm>
            <a:off x="2360615" y="3564996"/>
            <a:ext cx="768350" cy="400050"/>
          </a:xfrm>
          <a:prstGeom prst="rect">
            <a:avLst/>
          </a:prstGeom>
          <a:noFill/>
          <a:ln w="25400">
            <a:noFill/>
            <a:miter lim="800000"/>
            <a:headEnd/>
            <a:tailEnd/>
          </a:ln>
          <a:effectLst/>
        </p:spPr>
        <p:txBody>
          <a:bodyPr wrap="none">
            <a:prstTxWarp prst="textNoShape">
              <a:avLst/>
            </a:prstTxWarp>
            <a:spAutoFit/>
          </a:bodyPr>
          <a:lstStyle/>
          <a:p>
            <a:pPr eaLnBrk="0" hangingPunct="0"/>
            <a:r>
              <a:rPr lang="en-US" sz="2000" b="1" i="1" dirty="0">
                <a:solidFill>
                  <a:srgbClr val="000000"/>
                </a:solidFill>
                <a:latin typeface="Calibri"/>
                <a:cs typeface="Calibri"/>
              </a:rPr>
              <a:t>Time</a:t>
            </a:r>
          </a:p>
        </p:txBody>
      </p:sp>
      <p:sp>
        <p:nvSpPr>
          <p:cNvPr id="55" name="Line 50"/>
          <p:cNvSpPr>
            <a:spLocks noChangeShapeType="1"/>
          </p:cNvSpPr>
          <p:nvPr/>
        </p:nvSpPr>
        <p:spPr bwMode="auto">
          <a:xfrm>
            <a:off x="3595690" y="1955620"/>
            <a:ext cx="1219200" cy="0"/>
          </a:xfrm>
          <a:prstGeom prst="line">
            <a:avLst/>
          </a:prstGeom>
          <a:noFill/>
          <a:ln w="25400">
            <a:solidFill>
              <a:schemeClr val="tx1"/>
            </a:solidFill>
            <a:round/>
            <a:headEnd type="triangle" w="med" len="med"/>
            <a:tailEnd type="triangle" w="med" len="med"/>
          </a:ln>
          <a:effectLst/>
        </p:spPr>
        <p:txBody>
          <a:bodyPr>
            <a:prstTxWarp prst="textNoShape">
              <a:avLst/>
            </a:prstTxWarp>
          </a:bodyPr>
          <a:lstStyle/>
          <a:p>
            <a:pPr algn="ctr" eaLnBrk="0" hangingPunct="0">
              <a:spcBef>
                <a:spcPct val="50000"/>
              </a:spcBef>
            </a:pPr>
            <a:endParaRPr lang="en-US" sz="1600">
              <a:solidFill>
                <a:srgbClr val="000000"/>
              </a:solidFill>
              <a:latin typeface="Arial" charset="0"/>
            </a:endParaRPr>
          </a:p>
        </p:txBody>
      </p:sp>
    </p:spTree>
    <p:extLst>
      <p:ext uri="{BB962C8B-B14F-4D97-AF65-F5344CB8AC3E}">
        <p14:creationId xmlns:p14="http://schemas.microsoft.com/office/powerpoint/2010/main" val="1523557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Pipelined ILP Machine</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28</a:t>
            </a:fld>
            <a:endParaRPr lang="en-US" dirty="0"/>
          </a:p>
        </p:txBody>
      </p:sp>
      <p:sp>
        <p:nvSpPr>
          <p:cNvPr id="39" name="Text Box 4"/>
          <p:cNvSpPr txBox="1">
            <a:spLocks noChangeArrowheads="1"/>
          </p:cNvSpPr>
          <p:nvPr/>
        </p:nvSpPr>
        <p:spPr bwMode="auto">
          <a:xfrm>
            <a:off x="7053266" y="2152642"/>
            <a:ext cx="2206625" cy="336550"/>
          </a:xfrm>
          <a:prstGeom prst="rect">
            <a:avLst/>
          </a:prstGeom>
          <a:noFill/>
          <a:ln w="3175">
            <a:noFill/>
            <a:miter lim="800000"/>
            <a:headEnd/>
            <a:tailEnd/>
          </a:ln>
        </p:spPr>
        <p:txBody>
          <a:bodyPr anchor="ctr">
            <a:spAutoFit/>
          </a:bodyPr>
          <a:lstStyle/>
          <a:p>
            <a:pPr algn="ctr" eaLnBrk="0" hangingPunct="0">
              <a:spcBef>
                <a:spcPct val="50000"/>
              </a:spcBef>
            </a:pPr>
            <a:r>
              <a:rPr lang="en-US" sz="1600" i="1">
                <a:solidFill>
                  <a:srgbClr val="002060"/>
                </a:solidFill>
              </a:rPr>
              <a:t>One Pipeline Stage</a:t>
            </a:r>
          </a:p>
        </p:txBody>
      </p:sp>
      <p:grpSp>
        <p:nvGrpSpPr>
          <p:cNvPr id="40" name="Group 5"/>
          <p:cNvGrpSpPr>
            <a:grpSpLocks/>
          </p:cNvGrpSpPr>
          <p:nvPr/>
        </p:nvGrpSpPr>
        <p:grpSpPr bwMode="auto">
          <a:xfrm>
            <a:off x="500066" y="1236655"/>
            <a:ext cx="7773988" cy="2925764"/>
            <a:chOff x="144" y="959"/>
            <a:chExt cx="4897" cy="1843"/>
          </a:xfrm>
        </p:grpSpPr>
        <p:sp>
          <p:nvSpPr>
            <p:cNvPr id="41" name="Rectangle 6"/>
            <p:cNvSpPr>
              <a:spLocks noChangeArrowheads="1"/>
            </p:cNvSpPr>
            <p:nvPr/>
          </p:nvSpPr>
          <p:spPr bwMode="auto">
            <a:xfrm rot="5400000">
              <a:off x="2990" y="149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42" name="Rectangle 7"/>
            <p:cNvSpPr>
              <a:spLocks noChangeArrowheads="1"/>
            </p:cNvSpPr>
            <p:nvPr/>
          </p:nvSpPr>
          <p:spPr bwMode="auto">
            <a:xfrm rot="5400000">
              <a:off x="2990" y="173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43" name="Rectangle 8"/>
            <p:cNvSpPr>
              <a:spLocks noChangeArrowheads="1"/>
            </p:cNvSpPr>
            <p:nvPr/>
          </p:nvSpPr>
          <p:spPr bwMode="auto">
            <a:xfrm rot="5400000">
              <a:off x="2990" y="197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44" name="Rectangle 9"/>
            <p:cNvSpPr>
              <a:spLocks noChangeArrowheads="1"/>
            </p:cNvSpPr>
            <p:nvPr/>
          </p:nvSpPr>
          <p:spPr bwMode="auto">
            <a:xfrm rot="5400000">
              <a:off x="2750" y="149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45" name="Rectangle 10"/>
            <p:cNvSpPr>
              <a:spLocks noChangeArrowheads="1"/>
            </p:cNvSpPr>
            <p:nvPr/>
          </p:nvSpPr>
          <p:spPr bwMode="auto">
            <a:xfrm rot="5400000">
              <a:off x="2750" y="173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46" name="Rectangle 11"/>
            <p:cNvSpPr>
              <a:spLocks noChangeArrowheads="1"/>
            </p:cNvSpPr>
            <p:nvPr/>
          </p:nvSpPr>
          <p:spPr bwMode="auto">
            <a:xfrm rot="5400000">
              <a:off x="2750" y="197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47" name="Rectangle 12"/>
            <p:cNvSpPr>
              <a:spLocks noChangeArrowheads="1"/>
            </p:cNvSpPr>
            <p:nvPr/>
          </p:nvSpPr>
          <p:spPr bwMode="auto">
            <a:xfrm rot="5400000">
              <a:off x="2126" y="149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48" name="Rectangle 13"/>
            <p:cNvSpPr>
              <a:spLocks noChangeArrowheads="1"/>
            </p:cNvSpPr>
            <p:nvPr/>
          </p:nvSpPr>
          <p:spPr bwMode="auto">
            <a:xfrm rot="5400000">
              <a:off x="1886" y="149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49" name="Rectangle 14"/>
            <p:cNvSpPr>
              <a:spLocks noChangeArrowheads="1"/>
            </p:cNvSpPr>
            <p:nvPr/>
          </p:nvSpPr>
          <p:spPr bwMode="auto">
            <a:xfrm rot="5400000">
              <a:off x="3854" y="149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50" name="Rectangle 15"/>
            <p:cNvSpPr>
              <a:spLocks noChangeArrowheads="1"/>
            </p:cNvSpPr>
            <p:nvPr/>
          </p:nvSpPr>
          <p:spPr bwMode="auto">
            <a:xfrm rot="5400000">
              <a:off x="3614" y="149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51" name="Rectangle 16"/>
            <p:cNvSpPr>
              <a:spLocks noChangeArrowheads="1"/>
            </p:cNvSpPr>
            <p:nvPr/>
          </p:nvSpPr>
          <p:spPr bwMode="auto">
            <a:xfrm rot="5400000">
              <a:off x="3854" y="1732"/>
              <a:ext cx="116" cy="233"/>
            </a:xfrm>
            <a:prstGeom prst="rect">
              <a:avLst/>
            </a:prstGeom>
            <a:noFill/>
            <a:ln w="38100">
              <a:solidFill>
                <a:schemeClr val="tx1"/>
              </a:solidFill>
              <a:miter lim="800000"/>
              <a:headEnd/>
              <a:tailEnd/>
            </a:ln>
          </p:spPr>
          <p:txBody>
            <a:bodyPr wrap="none" anchor="ctr">
              <a:spAutoFit/>
            </a:bodyPr>
            <a:lstStyle/>
            <a:p>
              <a:endParaRPr lang="en-US"/>
            </a:p>
          </p:txBody>
        </p:sp>
        <p:sp>
          <p:nvSpPr>
            <p:cNvPr id="52" name="Rectangle 17"/>
            <p:cNvSpPr>
              <a:spLocks noChangeArrowheads="1"/>
            </p:cNvSpPr>
            <p:nvPr/>
          </p:nvSpPr>
          <p:spPr bwMode="auto">
            <a:xfrm rot="5400000">
              <a:off x="3854" y="197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53" name="Rectangle 18"/>
            <p:cNvSpPr>
              <a:spLocks noChangeArrowheads="1"/>
            </p:cNvSpPr>
            <p:nvPr/>
          </p:nvSpPr>
          <p:spPr bwMode="auto">
            <a:xfrm rot="5400000">
              <a:off x="3614" y="173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54" name="Rectangle 19"/>
            <p:cNvSpPr>
              <a:spLocks noChangeArrowheads="1"/>
            </p:cNvSpPr>
            <p:nvPr/>
          </p:nvSpPr>
          <p:spPr bwMode="auto">
            <a:xfrm rot="5400000">
              <a:off x="3614" y="197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55" name="Rectangle 20"/>
            <p:cNvSpPr>
              <a:spLocks noChangeArrowheads="1"/>
            </p:cNvSpPr>
            <p:nvPr/>
          </p:nvSpPr>
          <p:spPr bwMode="auto">
            <a:xfrm rot="5400000">
              <a:off x="3854" y="221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56" name="Rectangle 21"/>
            <p:cNvSpPr>
              <a:spLocks noChangeArrowheads="1"/>
            </p:cNvSpPr>
            <p:nvPr/>
          </p:nvSpPr>
          <p:spPr bwMode="auto">
            <a:xfrm rot="5400000">
              <a:off x="3614" y="2212"/>
              <a:ext cx="116" cy="233"/>
            </a:xfrm>
            <a:prstGeom prst="rect">
              <a:avLst/>
            </a:prstGeom>
            <a:noFill/>
            <a:ln w="3175">
              <a:solidFill>
                <a:schemeClr val="tx1"/>
              </a:solidFill>
              <a:miter lim="800000"/>
              <a:headEnd/>
              <a:tailEnd/>
            </a:ln>
          </p:spPr>
          <p:txBody>
            <a:bodyPr wrap="none" anchor="ctr">
              <a:spAutoFit/>
            </a:bodyPr>
            <a:lstStyle/>
            <a:p>
              <a:endParaRPr lang="en-US"/>
            </a:p>
          </p:txBody>
        </p:sp>
        <p:sp>
          <p:nvSpPr>
            <p:cNvPr id="57" name="Text Box 22"/>
            <p:cNvSpPr txBox="1">
              <a:spLocks noChangeArrowheads="1"/>
            </p:cNvSpPr>
            <p:nvPr/>
          </p:nvSpPr>
          <p:spPr bwMode="auto">
            <a:xfrm>
              <a:off x="985" y="1776"/>
              <a:ext cx="1442" cy="305"/>
            </a:xfrm>
            <a:prstGeom prst="rect">
              <a:avLst/>
            </a:prstGeom>
            <a:noFill/>
            <a:ln w="3175">
              <a:noFill/>
              <a:miter lim="800000"/>
              <a:headEnd/>
              <a:tailEnd/>
            </a:ln>
          </p:spPr>
          <p:txBody>
            <a:bodyPr wrap="none" anchor="ctr">
              <a:spAutoFit/>
            </a:bodyPr>
            <a:lstStyle/>
            <a:p>
              <a:pPr algn="ctr" eaLnBrk="0" hangingPunct="0">
                <a:lnSpc>
                  <a:spcPct val="70000"/>
                </a:lnSpc>
                <a:spcBef>
                  <a:spcPct val="50000"/>
                </a:spcBef>
              </a:pPr>
              <a:r>
                <a:rPr lang="en-US" sz="1600" b="0" i="1">
                  <a:solidFill>
                    <a:srgbClr val="002060"/>
                  </a:solidFill>
                </a:rPr>
                <a:t>Two Integer Units,</a:t>
              </a:r>
            </a:p>
            <a:p>
              <a:pPr algn="ctr" eaLnBrk="0" hangingPunct="0">
                <a:lnSpc>
                  <a:spcPct val="70000"/>
                </a:lnSpc>
                <a:spcBef>
                  <a:spcPct val="20000"/>
                </a:spcBef>
              </a:pPr>
              <a:r>
                <a:rPr lang="en-US" sz="1600" b="0" i="1">
                  <a:solidFill>
                    <a:srgbClr val="002060"/>
                  </a:solidFill>
                </a:rPr>
                <a:t>Single Cycle Latency</a:t>
              </a:r>
            </a:p>
          </p:txBody>
        </p:sp>
        <p:sp>
          <p:nvSpPr>
            <p:cNvPr id="58" name="Text Box 23"/>
            <p:cNvSpPr txBox="1">
              <a:spLocks noChangeArrowheads="1"/>
            </p:cNvSpPr>
            <p:nvPr/>
          </p:nvSpPr>
          <p:spPr bwMode="auto">
            <a:xfrm>
              <a:off x="1835" y="2255"/>
              <a:ext cx="1447" cy="307"/>
            </a:xfrm>
            <a:prstGeom prst="rect">
              <a:avLst/>
            </a:prstGeom>
            <a:noFill/>
            <a:ln w="3175">
              <a:noFill/>
              <a:miter lim="800000"/>
              <a:headEnd/>
              <a:tailEnd/>
            </a:ln>
          </p:spPr>
          <p:txBody>
            <a:bodyPr wrap="none" anchor="ctr">
              <a:spAutoFit/>
            </a:bodyPr>
            <a:lstStyle/>
            <a:p>
              <a:pPr algn="ctr" eaLnBrk="0" hangingPunct="0">
                <a:lnSpc>
                  <a:spcPct val="70000"/>
                </a:lnSpc>
                <a:spcBef>
                  <a:spcPct val="50000"/>
                </a:spcBef>
              </a:pPr>
              <a:r>
                <a:rPr lang="en-US" sz="1600" b="0" i="1" dirty="0">
                  <a:solidFill>
                    <a:srgbClr val="002060"/>
                  </a:solidFill>
                </a:rPr>
                <a:t>Two Load/Store Units,</a:t>
              </a:r>
            </a:p>
            <a:p>
              <a:pPr algn="ctr" eaLnBrk="0" hangingPunct="0">
                <a:lnSpc>
                  <a:spcPct val="70000"/>
                </a:lnSpc>
                <a:spcBef>
                  <a:spcPct val="20000"/>
                </a:spcBef>
              </a:pPr>
              <a:r>
                <a:rPr lang="en-US" sz="1600" b="0" i="1" dirty="0">
                  <a:solidFill>
                    <a:srgbClr val="002060"/>
                  </a:solidFill>
                </a:rPr>
                <a:t>Three Cycle Latency</a:t>
              </a:r>
            </a:p>
          </p:txBody>
        </p:sp>
        <p:sp>
          <p:nvSpPr>
            <p:cNvPr id="59" name="Text Box 24"/>
            <p:cNvSpPr txBox="1">
              <a:spLocks noChangeArrowheads="1"/>
            </p:cNvSpPr>
            <p:nvPr/>
          </p:nvSpPr>
          <p:spPr bwMode="auto">
            <a:xfrm>
              <a:off x="3437" y="2495"/>
              <a:ext cx="1604" cy="307"/>
            </a:xfrm>
            <a:prstGeom prst="rect">
              <a:avLst/>
            </a:prstGeom>
            <a:noFill/>
            <a:ln w="3175">
              <a:noFill/>
              <a:miter lim="800000"/>
              <a:headEnd/>
              <a:tailEnd/>
            </a:ln>
          </p:spPr>
          <p:txBody>
            <a:bodyPr wrap="none" anchor="ctr">
              <a:spAutoFit/>
            </a:bodyPr>
            <a:lstStyle/>
            <a:p>
              <a:pPr algn="ctr" eaLnBrk="0" hangingPunct="0">
                <a:lnSpc>
                  <a:spcPct val="70000"/>
                </a:lnSpc>
                <a:spcBef>
                  <a:spcPct val="50000"/>
                </a:spcBef>
              </a:pPr>
              <a:r>
                <a:rPr lang="en-US" sz="1600" b="0" i="1">
                  <a:solidFill>
                    <a:srgbClr val="002060"/>
                  </a:solidFill>
                </a:rPr>
                <a:t>Two Floating-Point Units,</a:t>
              </a:r>
            </a:p>
            <a:p>
              <a:pPr algn="ctr" eaLnBrk="0" hangingPunct="0">
                <a:lnSpc>
                  <a:spcPct val="70000"/>
                </a:lnSpc>
                <a:spcBef>
                  <a:spcPct val="20000"/>
                </a:spcBef>
              </a:pPr>
              <a:r>
                <a:rPr lang="en-US" sz="1600" b="0" i="1">
                  <a:solidFill>
                    <a:srgbClr val="002060"/>
                  </a:solidFill>
                </a:rPr>
                <a:t>Four Cycle Latency</a:t>
              </a:r>
            </a:p>
          </p:txBody>
        </p:sp>
        <p:sp>
          <p:nvSpPr>
            <p:cNvPr id="60" name="Line 25"/>
            <p:cNvSpPr>
              <a:spLocks noChangeShapeType="1"/>
            </p:cNvSpPr>
            <p:nvPr/>
          </p:nvSpPr>
          <p:spPr bwMode="auto">
            <a:xfrm flipH="1">
              <a:off x="4032" y="1728"/>
              <a:ext cx="528" cy="144"/>
            </a:xfrm>
            <a:prstGeom prst="line">
              <a:avLst/>
            </a:prstGeom>
            <a:noFill/>
            <a:ln w="3175">
              <a:solidFill>
                <a:schemeClr val="tx1"/>
              </a:solidFill>
              <a:round/>
              <a:headEnd/>
              <a:tailEnd type="triangle" w="med" len="med"/>
            </a:ln>
          </p:spPr>
          <p:txBody>
            <a:bodyPr anchor="ctr">
              <a:spAutoFit/>
            </a:bodyPr>
            <a:lstStyle/>
            <a:p>
              <a:endParaRPr lang="en-US"/>
            </a:p>
          </p:txBody>
        </p:sp>
        <p:sp>
          <p:nvSpPr>
            <p:cNvPr id="61" name="Line 26"/>
            <p:cNvSpPr>
              <a:spLocks noChangeShapeType="1"/>
            </p:cNvSpPr>
            <p:nvPr/>
          </p:nvSpPr>
          <p:spPr bwMode="auto">
            <a:xfrm>
              <a:off x="960" y="1488"/>
              <a:ext cx="0" cy="1056"/>
            </a:xfrm>
            <a:prstGeom prst="line">
              <a:avLst/>
            </a:prstGeom>
            <a:noFill/>
            <a:ln w="3175">
              <a:solidFill>
                <a:schemeClr val="tx1"/>
              </a:solidFill>
              <a:round/>
              <a:headEnd/>
              <a:tailEnd type="triangle" w="med" len="med"/>
            </a:ln>
          </p:spPr>
          <p:txBody>
            <a:bodyPr anchor="ctr">
              <a:spAutoFit/>
            </a:bodyPr>
            <a:lstStyle/>
            <a:p>
              <a:endParaRPr lang="en-US"/>
            </a:p>
          </p:txBody>
        </p:sp>
        <p:sp>
          <p:nvSpPr>
            <p:cNvPr id="62" name="Line 27"/>
            <p:cNvSpPr>
              <a:spLocks noChangeShapeType="1"/>
            </p:cNvSpPr>
            <p:nvPr/>
          </p:nvSpPr>
          <p:spPr bwMode="auto">
            <a:xfrm>
              <a:off x="1824" y="1248"/>
              <a:ext cx="2208" cy="0"/>
            </a:xfrm>
            <a:prstGeom prst="line">
              <a:avLst/>
            </a:prstGeom>
            <a:noFill/>
            <a:ln w="3175">
              <a:solidFill>
                <a:schemeClr val="tx1"/>
              </a:solidFill>
              <a:round/>
              <a:headEnd type="triangle" w="med" len="med"/>
              <a:tailEnd type="triangle" w="med" len="med"/>
            </a:ln>
          </p:spPr>
          <p:txBody>
            <a:bodyPr anchor="ctr">
              <a:spAutoFit/>
            </a:bodyPr>
            <a:lstStyle/>
            <a:p>
              <a:endParaRPr lang="en-US"/>
            </a:p>
          </p:txBody>
        </p:sp>
        <p:sp>
          <p:nvSpPr>
            <p:cNvPr id="63" name="Text Box 28"/>
            <p:cNvSpPr txBox="1">
              <a:spLocks noChangeArrowheads="1"/>
            </p:cNvSpPr>
            <p:nvPr/>
          </p:nvSpPr>
          <p:spPr bwMode="auto">
            <a:xfrm>
              <a:off x="1238" y="959"/>
              <a:ext cx="3383" cy="252"/>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dirty="0" smtClean="0">
                  <a:solidFill>
                    <a:srgbClr val="002060"/>
                  </a:solidFill>
                </a:rPr>
                <a:t>Max Throughput, Six Instructions per Cycle</a:t>
              </a:r>
              <a:endParaRPr lang="en-US" sz="2000" b="0" dirty="0">
                <a:solidFill>
                  <a:srgbClr val="002060"/>
                </a:solidFill>
              </a:endParaRPr>
            </a:p>
          </p:txBody>
        </p:sp>
        <p:sp>
          <p:nvSpPr>
            <p:cNvPr id="64" name="Text Box 29"/>
            <p:cNvSpPr txBox="1">
              <a:spLocks noChangeArrowheads="1"/>
            </p:cNvSpPr>
            <p:nvPr/>
          </p:nvSpPr>
          <p:spPr bwMode="auto">
            <a:xfrm>
              <a:off x="144" y="1774"/>
              <a:ext cx="825" cy="446"/>
            </a:xfrm>
            <a:prstGeom prst="rect">
              <a:avLst/>
            </a:prstGeom>
            <a:noFill/>
            <a:ln w="3175">
              <a:noFill/>
              <a:miter lim="800000"/>
              <a:headEnd/>
              <a:tailEnd/>
            </a:ln>
          </p:spPr>
          <p:txBody>
            <a:bodyPr anchor="ctr">
              <a:spAutoFit/>
            </a:bodyPr>
            <a:lstStyle/>
            <a:p>
              <a:pPr algn="ctr" eaLnBrk="0" hangingPunct="0">
                <a:spcBef>
                  <a:spcPct val="50000"/>
                </a:spcBef>
              </a:pPr>
              <a:r>
                <a:rPr lang="en-US" sz="2000" b="0" dirty="0">
                  <a:solidFill>
                    <a:srgbClr val="002060"/>
                  </a:solidFill>
                </a:rPr>
                <a:t>Latency in Cycles</a:t>
              </a:r>
            </a:p>
          </p:txBody>
        </p:sp>
      </p:grpSp>
      <p:sp>
        <p:nvSpPr>
          <p:cNvPr id="65" name="Rectangle 64"/>
          <p:cNvSpPr/>
          <p:nvPr/>
        </p:nvSpPr>
        <p:spPr>
          <a:xfrm>
            <a:off x="457199" y="4622639"/>
            <a:ext cx="6315072" cy="769441"/>
          </a:xfrm>
          <a:prstGeom prst="rect">
            <a:avLst/>
          </a:prstGeom>
        </p:spPr>
        <p:txBody>
          <a:bodyPr wrap="square">
            <a:spAutoFit/>
          </a:bodyPr>
          <a:lstStyle/>
          <a:p>
            <a:r>
              <a:rPr lang="en-US" sz="2200"/>
              <a:t>How much instruction-level parallelism (ILP) is required to keep machine pipelines busy?</a:t>
            </a:r>
            <a:endParaRPr lang="en-US" sz="2200" dirty="0"/>
          </a:p>
        </p:txBody>
      </p:sp>
      <p:sp>
        <p:nvSpPr>
          <p:cNvPr id="66" name="TextBox 65"/>
          <p:cNvSpPr txBox="1"/>
          <p:nvPr/>
        </p:nvSpPr>
        <p:spPr>
          <a:xfrm>
            <a:off x="5727704" y="5644196"/>
            <a:ext cx="2874171" cy="400110"/>
          </a:xfrm>
          <a:prstGeom prst="rect">
            <a:avLst/>
          </a:prstGeom>
          <a:noFill/>
        </p:spPr>
        <p:txBody>
          <a:bodyPr wrap="square" rtlCol="0">
            <a:spAutoFit/>
          </a:bodyPr>
          <a:lstStyle/>
          <a:p>
            <a:r>
              <a:rPr lang="en-US" sz="2000" smtClean="0">
                <a:solidFill>
                  <a:srgbClr val="C00000"/>
                </a:solidFill>
              </a:rPr>
              <a:t>2x1 + 2x3 + 2x4 = 16</a:t>
            </a:r>
            <a:endParaRPr lang="en-US" sz="2000">
              <a:solidFill>
                <a:srgbClr val="C00000"/>
              </a:solidFill>
            </a:endParaRPr>
          </a:p>
        </p:txBody>
      </p:sp>
    </p:spTree>
    <p:extLst>
      <p:ext uri="{BB962C8B-B14F-4D97-AF65-F5344CB8AC3E}">
        <p14:creationId xmlns:p14="http://schemas.microsoft.com/office/powerpoint/2010/main" val="207314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151462"/>
            <a:ext cx="8186739" cy="913751"/>
          </a:xfrm>
        </p:spPr>
        <p:txBody>
          <a:bodyPr/>
          <a:lstStyle/>
          <a:p>
            <a:r>
              <a:rPr lang="en-US"/>
              <a:t>Superscalar Control Logic Scaling</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29</a:t>
            </a:fld>
            <a:endParaRPr lang="en-US" dirty="0"/>
          </a:p>
        </p:txBody>
      </p:sp>
      <p:sp>
        <p:nvSpPr>
          <p:cNvPr id="7" name="Rectangle 3"/>
          <p:cNvSpPr>
            <a:spLocks noGrp="1" noChangeArrowheads="1"/>
          </p:cNvSpPr>
          <p:nvPr>
            <p:ph idx="1"/>
          </p:nvPr>
        </p:nvSpPr>
        <p:spPr>
          <a:xfrm>
            <a:off x="413775" y="3530098"/>
            <a:ext cx="8349225" cy="2631490"/>
          </a:xfrm>
          <a:noFill/>
        </p:spPr>
        <p:txBody>
          <a:bodyPr wrap="square" anchor="ctr">
            <a:spAutoFit/>
          </a:bodyPr>
          <a:lstStyle/>
          <a:p>
            <a:pPr eaLnBrk="1" hangingPunct="1"/>
            <a:r>
              <a:rPr lang="en-US" sz="2000" dirty="0" smtClean="0"/>
              <a:t>Each issued instructions must make interlock checks against W*L instructions, i.e., growth in interlocks </a:t>
            </a:r>
            <a:r>
              <a:rPr lang="en-US" sz="2000" dirty="0" smtClean="0">
                <a:sym typeface="Symbol" pitchFamily="18" charset="2"/>
              </a:rPr>
              <a:t></a:t>
            </a:r>
            <a:r>
              <a:rPr lang="en-US" sz="2000" dirty="0" smtClean="0"/>
              <a:t> W*(W*L)</a:t>
            </a:r>
          </a:p>
          <a:p>
            <a:pPr eaLnBrk="1" hangingPunct="1"/>
            <a:r>
              <a:rPr lang="en-US" sz="2000" dirty="0" smtClean="0"/>
              <a:t>For in-order machines, L is related to pipeline latencies</a:t>
            </a:r>
          </a:p>
          <a:p>
            <a:pPr eaLnBrk="1" hangingPunct="1"/>
            <a:r>
              <a:rPr lang="en-US" sz="2000" dirty="0" smtClean="0"/>
              <a:t>For out-of-order machines, L also includes time spent in </a:t>
            </a:r>
            <a:r>
              <a:rPr lang="en-US" sz="2000" dirty="0" smtClean="0"/>
              <a:t>ROB</a:t>
            </a:r>
            <a:endParaRPr lang="en-US" sz="2000" dirty="0" smtClean="0"/>
          </a:p>
          <a:p>
            <a:pPr eaLnBrk="1" hangingPunct="1"/>
            <a:r>
              <a:rPr lang="en-US" sz="2000" dirty="0" smtClean="0"/>
              <a:t>As W increases, larger instruction window is needed to find enough parallelism to keep machine busy </a:t>
            </a:r>
            <a:r>
              <a:rPr lang="en-US" sz="2000" dirty="0" smtClean="0">
                <a:sym typeface="Symbol"/>
              </a:rPr>
              <a:t> </a:t>
            </a:r>
            <a:r>
              <a:rPr lang="en-US" sz="2000" dirty="0" smtClean="0"/>
              <a:t>greater </a:t>
            </a:r>
            <a:r>
              <a:rPr lang="en-US" sz="2000" dirty="0" smtClean="0"/>
              <a:t>L</a:t>
            </a:r>
            <a:endParaRPr lang="en-US" sz="2000" dirty="0" smtClean="0"/>
          </a:p>
        </p:txBody>
      </p:sp>
      <p:sp>
        <p:nvSpPr>
          <p:cNvPr id="8" name="Rectangle 4"/>
          <p:cNvSpPr>
            <a:spLocks noChangeArrowheads="1"/>
          </p:cNvSpPr>
          <p:nvPr/>
        </p:nvSpPr>
        <p:spPr bwMode="auto">
          <a:xfrm rot="5400000">
            <a:off x="3524245" y="2312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9" name="Rectangle 6"/>
          <p:cNvSpPr>
            <a:spLocks noChangeArrowheads="1"/>
          </p:cNvSpPr>
          <p:nvPr/>
        </p:nvSpPr>
        <p:spPr bwMode="auto">
          <a:xfrm rot="5400000">
            <a:off x="3524245" y="3074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0" name="Rectangle 7"/>
          <p:cNvSpPr>
            <a:spLocks noChangeArrowheads="1"/>
          </p:cNvSpPr>
          <p:nvPr/>
        </p:nvSpPr>
        <p:spPr bwMode="auto">
          <a:xfrm rot="5400000">
            <a:off x="3143245" y="2312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1" name="Rectangle 8"/>
          <p:cNvSpPr>
            <a:spLocks noChangeArrowheads="1"/>
          </p:cNvSpPr>
          <p:nvPr/>
        </p:nvSpPr>
        <p:spPr bwMode="auto">
          <a:xfrm rot="5400000">
            <a:off x="3143245" y="2693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2" name="Rectangle 9"/>
          <p:cNvSpPr>
            <a:spLocks noChangeArrowheads="1"/>
          </p:cNvSpPr>
          <p:nvPr/>
        </p:nvSpPr>
        <p:spPr bwMode="auto">
          <a:xfrm rot="5400000">
            <a:off x="3143245" y="3074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3" name="Rectangle 10"/>
          <p:cNvSpPr>
            <a:spLocks noChangeArrowheads="1"/>
          </p:cNvSpPr>
          <p:nvPr/>
        </p:nvSpPr>
        <p:spPr bwMode="auto">
          <a:xfrm rot="5400000">
            <a:off x="4286245" y="2312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4" name="Rectangle 11"/>
          <p:cNvSpPr>
            <a:spLocks noChangeArrowheads="1"/>
          </p:cNvSpPr>
          <p:nvPr/>
        </p:nvSpPr>
        <p:spPr bwMode="auto">
          <a:xfrm rot="5400000">
            <a:off x="4286245" y="2693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5" name="Rectangle 12"/>
          <p:cNvSpPr>
            <a:spLocks noChangeArrowheads="1"/>
          </p:cNvSpPr>
          <p:nvPr/>
        </p:nvSpPr>
        <p:spPr bwMode="auto">
          <a:xfrm rot="5400000">
            <a:off x="4286245" y="3074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6" name="Rectangle 13"/>
          <p:cNvSpPr>
            <a:spLocks noChangeArrowheads="1"/>
          </p:cNvSpPr>
          <p:nvPr/>
        </p:nvSpPr>
        <p:spPr bwMode="auto">
          <a:xfrm rot="5400000">
            <a:off x="3905245" y="2312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7" name="Rectangle 14"/>
          <p:cNvSpPr>
            <a:spLocks noChangeArrowheads="1"/>
          </p:cNvSpPr>
          <p:nvPr/>
        </p:nvSpPr>
        <p:spPr bwMode="auto">
          <a:xfrm rot="5400000">
            <a:off x="3905245" y="2693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8" name="Rectangle 15"/>
          <p:cNvSpPr>
            <a:spLocks noChangeArrowheads="1"/>
          </p:cNvSpPr>
          <p:nvPr/>
        </p:nvSpPr>
        <p:spPr bwMode="auto">
          <a:xfrm rot="5400000">
            <a:off x="3905245" y="3074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9" name="Rectangle 16"/>
          <p:cNvSpPr>
            <a:spLocks noChangeArrowheads="1"/>
          </p:cNvSpPr>
          <p:nvPr/>
        </p:nvSpPr>
        <p:spPr bwMode="auto">
          <a:xfrm rot="5400000">
            <a:off x="5048245" y="2312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20" name="Rectangle 17"/>
          <p:cNvSpPr>
            <a:spLocks noChangeArrowheads="1"/>
          </p:cNvSpPr>
          <p:nvPr/>
        </p:nvSpPr>
        <p:spPr bwMode="auto">
          <a:xfrm rot="5400000">
            <a:off x="5048245" y="2693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21" name="Rectangle 18"/>
          <p:cNvSpPr>
            <a:spLocks noChangeArrowheads="1"/>
          </p:cNvSpPr>
          <p:nvPr/>
        </p:nvSpPr>
        <p:spPr bwMode="auto">
          <a:xfrm rot="5400000">
            <a:off x="5048245" y="3074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22" name="Rectangle 19"/>
          <p:cNvSpPr>
            <a:spLocks noChangeArrowheads="1"/>
          </p:cNvSpPr>
          <p:nvPr/>
        </p:nvSpPr>
        <p:spPr bwMode="auto">
          <a:xfrm rot="5400000">
            <a:off x="4667245" y="2312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23" name="Rectangle 20"/>
          <p:cNvSpPr>
            <a:spLocks noChangeArrowheads="1"/>
          </p:cNvSpPr>
          <p:nvPr/>
        </p:nvSpPr>
        <p:spPr bwMode="auto">
          <a:xfrm rot="5400000">
            <a:off x="4667245" y="2693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24" name="Rectangle 21"/>
          <p:cNvSpPr>
            <a:spLocks noChangeArrowheads="1"/>
          </p:cNvSpPr>
          <p:nvPr/>
        </p:nvSpPr>
        <p:spPr bwMode="auto">
          <a:xfrm rot="5400000">
            <a:off x="4667245" y="30749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25" name="Line 22"/>
          <p:cNvSpPr>
            <a:spLocks noChangeShapeType="1"/>
          </p:cNvSpPr>
          <p:nvPr/>
        </p:nvSpPr>
        <p:spPr bwMode="auto">
          <a:xfrm>
            <a:off x="5734045" y="2312987"/>
            <a:ext cx="0" cy="1143000"/>
          </a:xfrm>
          <a:prstGeom prst="line">
            <a:avLst/>
          </a:prstGeom>
          <a:noFill/>
          <a:ln w="3175">
            <a:solidFill>
              <a:schemeClr val="tx1"/>
            </a:solidFill>
            <a:round/>
            <a:headEnd/>
            <a:tailEnd type="triangle" w="med" len="med"/>
          </a:ln>
        </p:spPr>
        <p:txBody>
          <a:bodyPr anchor="ctr">
            <a:spAutoFit/>
          </a:bodyPr>
          <a:lstStyle/>
          <a:p>
            <a:endParaRPr lang="en-US"/>
          </a:p>
        </p:txBody>
      </p:sp>
      <p:sp>
        <p:nvSpPr>
          <p:cNvPr id="26" name="Text Box 23"/>
          <p:cNvSpPr txBox="1">
            <a:spLocks noChangeArrowheads="1"/>
          </p:cNvSpPr>
          <p:nvPr/>
        </p:nvSpPr>
        <p:spPr bwMode="auto">
          <a:xfrm>
            <a:off x="5797278" y="2692370"/>
            <a:ext cx="1335622" cy="400110"/>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a:solidFill>
                  <a:srgbClr val="002060"/>
                </a:solidFill>
              </a:rPr>
              <a:t>Lifetime L</a:t>
            </a:r>
          </a:p>
        </p:txBody>
      </p:sp>
      <p:sp>
        <p:nvSpPr>
          <p:cNvPr id="27" name="Rectangle 24"/>
          <p:cNvSpPr>
            <a:spLocks noChangeArrowheads="1"/>
          </p:cNvSpPr>
          <p:nvPr/>
        </p:nvSpPr>
        <p:spPr bwMode="auto">
          <a:xfrm rot="5400000">
            <a:off x="3524245" y="16271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28" name="Rectangle 25"/>
          <p:cNvSpPr>
            <a:spLocks noChangeArrowheads="1"/>
          </p:cNvSpPr>
          <p:nvPr/>
        </p:nvSpPr>
        <p:spPr bwMode="auto">
          <a:xfrm rot="5400000">
            <a:off x="3143245" y="16271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29" name="Rectangle 26"/>
          <p:cNvSpPr>
            <a:spLocks noChangeArrowheads="1"/>
          </p:cNvSpPr>
          <p:nvPr/>
        </p:nvSpPr>
        <p:spPr bwMode="auto">
          <a:xfrm rot="5400000">
            <a:off x="4286245" y="16271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30" name="Rectangle 27"/>
          <p:cNvSpPr>
            <a:spLocks noChangeArrowheads="1"/>
          </p:cNvSpPr>
          <p:nvPr/>
        </p:nvSpPr>
        <p:spPr bwMode="auto">
          <a:xfrm rot="5400000">
            <a:off x="3905245" y="16271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31" name="Rectangle 28"/>
          <p:cNvSpPr>
            <a:spLocks noChangeArrowheads="1"/>
          </p:cNvSpPr>
          <p:nvPr/>
        </p:nvSpPr>
        <p:spPr bwMode="auto">
          <a:xfrm rot="5400000">
            <a:off x="5048245" y="16271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32" name="Rectangle 29"/>
          <p:cNvSpPr>
            <a:spLocks noChangeArrowheads="1"/>
          </p:cNvSpPr>
          <p:nvPr/>
        </p:nvSpPr>
        <p:spPr bwMode="auto">
          <a:xfrm rot="5400000">
            <a:off x="4667245" y="162718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33" name="Text Box 30"/>
          <p:cNvSpPr txBox="1">
            <a:spLocks noChangeArrowheads="1"/>
          </p:cNvSpPr>
          <p:nvPr/>
        </p:nvSpPr>
        <p:spPr bwMode="auto">
          <a:xfrm>
            <a:off x="1287336" y="1625570"/>
            <a:ext cx="1633781" cy="400110"/>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a:solidFill>
                  <a:srgbClr val="002060"/>
                </a:solidFill>
              </a:rPr>
              <a:t>Issue Group</a:t>
            </a:r>
          </a:p>
        </p:txBody>
      </p:sp>
      <p:sp>
        <p:nvSpPr>
          <p:cNvPr id="34" name="Text Box 32"/>
          <p:cNvSpPr txBox="1">
            <a:spLocks noChangeArrowheads="1"/>
          </p:cNvSpPr>
          <p:nvPr/>
        </p:nvSpPr>
        <p:spPr bwMode="auto">
          <a:xfrm>
            <a:off x="1085845" y="2389187"/>
            <a:ext cx="1924050" cy="1006475"/>
          </a:xfrm>
          <a:prstGeom prst="rect">
            <a:avLst/>
          </a:prstGeom>
          <a:noFill/>
          <a:ln w="3175">
            <a:noFill/>
            <a:miter lim="800000"/>
            <a:headEnd/>
            <a:tailEnd/>
          </a:ln>
        </p:spPr>
        <p:txBody>
          <a:bodyPr anchor="ctr">
            <a:spAutoFit/>
          </a:bodyPr>
          <a:lstStyle/>
          <a:p>
            <a:pPr algn="ctr" eaLnBrk="0" hangingPunct="0">
              <a:spcBef>
                <a:spcPct val="50000"/>
              </a:spcBef>
            </a:pPr>
            <a:r>
              <a:rPr lang="en-US" sz="2000" b="0">
                <a:solidFill>
                  <a:srgbClr val="002060"/>
                </a:solidFill>
              </a:rPr>
              <a:t>Previously Issued Instructions</a:t>
            </a:r>
          </a:p>
        </p:txBody>
      </p:sp>
      <p:sp>
        <p:nvSpPr>
          <p:cNvPr id="35" name="Line 33"/>
          <p:cNvSpPr>
            <a:spLocks noChangeShapeType="1"/>
          </p:cNvSpPr>
          <p:nvPr/>
        </p:nvSpPr>
        <p:spPr bwMode="auto">
          <a:xfrm>
            <a:off x="3143245" y="1474787"/>
            <a:ext cx="2286000" cy="0"/>
          </a:xfrm>
          <a:prstGeom prst="line">
            <a:avLst/>
          </a:prstGeom>
          <a:noFill/>
          <a:ln w="3175">
            <a:solidFill>
              <a:schemeClr val="tx1"/>
            </a:solidFill>
            <a:round/>
            <a:headEnd type="triangle" w="med" len="med"/>
            <a:tailEnd type="triangle" w="med" len="med"/>
          </a:ln>
        </p:spPr>
        <p:txBody>
          <a:bodyPr wrap="none" anchor="ctr">
            <a:spAutoFit/>
          </a:bodyPr>
          <a:lstStyle/>
          <a:p>
            <a:endParaRPr lang="en-US"/>
          </a:p>
        </p:txBody>
      </p:sp>
      <p:sp>
        <p:nvSpPr>
          <p:cNvPr id="36" name="Text Box 34"/>
          <p:cNvSpPr txBox="1">
            <a:spLocks noChangeArrowheads="1"/>
          </p:cNvSpPr>
          <p:nvPr/>
        </p:nvSpPr>
        <p:spPr bwMode="auto">
          <a:xfrm>
            <a:off x="3368203" y="1092170"/>
            <a:ext cx="1869422" cy="400110"/>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dirty="0">
                <a:solidFill>
                  <a:srgbClr val="002060"/>
                </a:solidFill>
              </a:rPr>
              <a:t>Issue Width W</a:t>
            </a:r>
          </a:p>
        </p:txBody>
      </p:sp>
      <p:sp>
        <p:nvSpPr>
          <p:cNvPr id="37" name="Line 36"/>
          <p:cNvSpPr>
            <a:spLocks noChangeShapeType="1"/>
          </p:cNvSpPr>
          <p:nvPr/>
        </p:nvSpPr>
        <p:spPr bwMode="auto">
          <a:xfrm flipH="1" flipV="1">
            <a:off x="3295645" y="2008187"/>
            <a:ext cx="0" cy="685800"/>
          </a:xfrm>
          <a:prstGeom prst="line">
            <a:avLst/>
          </a:prstGeom>
          <a:noFill/>
          <a:ln w="3175">
            <a:solidFill>
              <a:srgbClr val="FF0000"/>
            </a:solidFill>
            <a:round/>
            <a:headEnd type="triangle" w="med" len="med"/>
            <a:tailEnd/>
          </a:ln>
        </p:spPr>
        <p:txBody>
          <a:bodyPr anchor="ctr">
            <a:spAutoFit/>
          </a:bodyPr>
          <a:lstStyle/>
          <a:p>
            <a:endParaRPr lang="en-US"/>
          </a:p>
        </p:txBody>
      </p:sp>
      <p:sp>
        <p:nvSpPr>
          <p:cNvPr id="38" name="Line 37"/>
          <p:cNvSpPr>
            <a:spLocks noChangeShapeType="1"/>
          </p:cNvSpPr>
          <p:nvPr/>
        </p:nvSpPr>
        <p:spPr bwMode="auto">
          <a:xfrm flipH="1" flipV="1">
            <a:off x="3295645" y="2008187"/>
            <a:ext cx="76200" cy="1066800"/>
          </a:xfrm>
          <a:prstGeom prst="line">
            <a:avLst/>
          </a:prstGeom>
          <a:noFill/>
          <a:ln w="3175">
            <a:solidFill>
              <a:srgbClr val="FF0000"/>
            </a:solidFill>
            <a:round/>
            <a:headEnd type="triangle" w="med" len="med"/>
            <a:tailEnd/>
          </a:ln>
        </p:spPr>
        <p:txBody>
          <a:bodyPr wrap="none" anchor="ctr">
            <a:spAutoFit/>
          </a:bodyPr>
          <a:lstStyle/>
          <a:p>
            <a:endParaRPr lang="en-US"/>
          </a:p>
        </p:txBody>
      </p:sp>
      <p:sp>
        <p:nvSpPr>
          <p:cNvPr id="39" name="Line 35"/>
          <p:cNvSpPr>
            <a:spLocks noChangeShapeType="1"/>
          </p:cNvSpPr>
          <p:nvPr/>
        </p:nvSpPr>
        <p:spPr bwMode="auto">
          <a:xfrm flipV="1">
            <a:off x="3219445" y="2008187"/>
            <a:ext cx="76200" cy="304800"/>
          </a:xfrm>
          <a:prstGeom prst="line">
            <a:avLst/>
          </a:prstGeom>
          <a:noFill/>
          <a:ln w="3175">
            <a:solidFill>
              <a:srgbClr val="FF0000"/>
            </a:solidFill>
            <a:round/>
            <a:headEnd type="triangle" w="med" len="med"/>
            <a:tailEnd/>
          </a:ln>
        </p:spPr>
        <p:txBody>
          <a:bodyPr anchor="ctr">
            <a:spAutoFit/>
          </a:bodyPr>
          <a:lstStyle/>
          <a:p>
            <a:endParaRPr lang="en-US"/>
          </a:p>
        </p:txBody>
      </p:sp>
      <p:sp>
        <p:nvSpPr>
          <p:cNvPr id="40" name="Line 38"/>
          <p:cNvSpPr>
            <a:spLocks noChangeShapeType="1"/>
          </p:cNvSpPr>
          <p:nvPr/>
        </p:nvSpPr>
        <p:spPr bwMode="auto">
          <a:xfrm>
            <a:off x="3295645" y="2008187"/>
            <a:ext cx="304800" cy="304800"/>
          </a:xfrm>
          <a:prstGeom prst="line">
            <a:avLst/>
          </a:prstGeom>
          <a:noFill/>
          <a:ln w="3175">
            <a:solidFill>
              <a:srgbClr val="FF0000"/>
            </a:solidFill>
            <a:round/>
            <a:headEnd/>
            <a:tailEnd type="triangle" w="med" len="med"/>
          </a:ln>
        </p:spPr>
        <p:txBody>
          <a:bodyPr anchor="ctr">
            <a:spAutoFit/>
          </a:bodyPr>
          <a:lstStyle/>
          <a:p>
            <a:endParaRPr lang="en-US"/>
          </a:p>
        </p:txBody>
      </p:sp>
      <p:sp>
        <p:nvSpPr>
          <p:cNvPr id="41" name="Line 39"/>
          <p:cNvSpPr>
            <a:spLocks noChangeShapeType="1"/>
          </p:cNvSpPr>
          <p:nvPr/>
        </p:nvSpPr>
        <p:spPr bwMode="auto">
          <a:xfrm>
            <a:off x="3295645" y="2008187"/>
            <a:ext cx="685800" cy="304800"/>
          </a:xfrm>
          <a:prstGeom prst="line">
            <a:avLst/>
          </a:prstGeom>
          <a:noFill/>
          <a:ln w="3175">
            <a:solidFill>
              <a:srgbClr val="FF0000"/>
            </a:solidFill>
            <a:round/>
            <a:headEnd/>
            <a:tailEnd type="triangle" w="med" len="med"/>
          </a:ln>
        </p:spPr>
        <p:txBody>
          <a:bodyPr anchor="ctr">
            <a:spAutoFit/>
          </a:bodyPr>
          <a:lstStyle/>
          <a:p>
            <a:endParaRPr lang="en-US"/>
          </a:p>
        </p:txBody>
      </p:sp>
      <p:sp>
        <p:nvSpPr>
          <p:cNvPr id="42" name="Line 40"/>
          <p:cNvSpPr>
            <a:spLocks noChangeShapeType="1"/>
          </p:cNvSpPr>
          <p:nvPr/>
        </p:nvSpPr>
        <p:spPr bwMode="auto">
          <a:xfrm>
            <a:off x="3295645" y="2008187"/>
            <a:ext cx="1066800" cy="304800"/>
          </a:xfrm>
          <a:prstGeom prst="line">
            <a:avLst/>
          </a:prstGeom>
          <a:noFill/>
          <a:ln w="3175">
            <a:solidFill>
              <a:srgbClr val="FF0000"/>
            </a:solidFill>
            <a:round/>
            <a:headEnd/>
            <a:tailEnd type="triangle" w="med" len="med"/>
          </a:ln>
        </p:spPr>
        <p:txBody>
          <a:bodyPr anchor="ctr">
            <a:spAutoFit/>
          </a:bodyPr>
          <a:lstStyle/>
          <a:p>
            <a:endParaRPr lang="en-US"/>
          </a:p>
        </p:txBody>
      </p:sp>
      <p:sp>
        <p:nvSpPr>
          <p:cNvPr id="43" name="Line 41"/>
          <p:cNvSpPr>
            <a:spLocks noChangeShapeType="1"/>
          </p:cNvSpPr>
          <p:nvPr/>
        </p:nvSpPr>
        <p:spPr bwMode="auto">
          <a:xfrm>
            <a:off x="3371845" y="2008187"/>
            <a:ext cx="1371600" cy="304800"/>
          </a:xfrm>
          <a:prstGeom prst="line">
            <a:avLst/>
          </a:prstGeom>
          <a:noFill/>
          <a:ln w="3175">
            <a:solidFill>
              <a:srgbClr val="FF0000"/>
            </a:solidFill>
            <a:round/>
            <a:headEnd/>
            <a:tailEnd type="triangle" w="med" len="med"/>
          </a:ln>
        </p:spPr>
        <p:txBody>
          <a:bodyPr wrap="none" anchor="ctr">
            <a:spAutoFit/>
          </a:bodyPr>
          <a:lstStyle/>
          <a:p>
            <a:endParaRPr lang="en-US"/>
          </a:p>
        </p:txBody>
      </p:sp>
      <p:sp>
        <p:nvSpPr>
          <p:cNvPr id="44" name="Line 42"/>
          <p:cNvSpPr>
            <a:spLocks noChangeShapeType="1"/>
          </p:cNvSpPr>
          <p:nvPr/>
        </p:nvSpPr>
        <p:spPr bwMode="auto">
          <a:xfrm>
            <a:off x="3371845" y="2008187"/>
            <a:ext cx="1752600" cy="304800"/>
          </a:xfrm>
          <a:prstGeom prst="line">
            <a:avLst/>
          </a:prstGeom>
          <a:noFill/>
          <a:ln w="3175">
            <a:solidFill>
              <a:srgbClr val="FF0000"/>
            </a:solidFill>
            <a:round/>
            <a:headEnd/>
            <a:tailEnd type="triangle" w="med" len="med"/>
          </a:ln>
        </p:spPr>
        <p:txBody>
          <a:bodyPr wrap="none" anchor="ctr">
            <a:spAutoFit/>
          </a:bodyPr>
          <a:lstStyle/>
          <a:p>
            <a:endParaRPr lang="en-US"/>
          </a:p>
        </p:txBody>
      </p:sp>
      <p:sp>
        <p:nvSpPr>
          <p:cNvPr id="45" name="Line 43"/>
          <p:cNvSpPr>
            <a:spLocks noChangeShapeType="1"/>
          </p:cNvSpPr>
          <p:nvPr/>
        </p:nvSpPr>
        <p:spPr bwMode="auto">
          <a:xfrm flipH="1" flipV="1">
            <a:off x="3371845" y="2008187"/>
            <a:ext cx="304800" cy="685800"/>
          </a:xfrm>
          <a:prstGeom prst="line">
            <a:avLst/>
          </a:prstGeom>
          <a:noFill/>
          <a:ln w="3175">
            <a:solidFill>
              <a:srgbClr val="FF0000"/>
            </a:solidFill>
            <a:round/>
            <a:headEnd type="triangle" w="med" len="med"/>
            <a:tailEnd/>
          </a:ln>
        </p:spPr>
        <p:txBody>
          <a:bodyPr wrap="none" anchor="ctr">
            <a:spAutoFit/>
          </a:bodyPr>
          <a:lstStyle/>
          <a:p>
            <a:endParaRPr lang="en-US"/>
          </a:p>
        </p:txBody>
      </p:sp>
      <p:sp>
        <p:nvSpPr>
          <p:cNvPr id="46" name="Line 44"/>
          <p:cNvSpPr>
            <a:spLocks noChangeShapeType="1"/>
          </p:cNvSpPr>
          <p:nvPr/>
        </p:nvSpPr>
        <p:spPr bwMode="auto">
          <a:xfrm flipH="1" flipV="1">
            <a:off x="3371845" y="2008187"/>
            <a:ext cx="304800" cy="1066800"/>
          </a:xfrm>
          <a:prstGeom prst="line">
            <a:avLst/>
          </a:prstGeom>
          <a:noFill/>
          <a:ln w="3175">
            <a:solidFill>
              <a:srgbClr val="FF0000"/>
            </a:solidFill>
            <a:round/>
            <a:headEnd type="triangle" w="med" len="med"/>
            <a:tailEnd/>
          </a:ln>
        </p:spPr>
        <p:txBody>
          <a:bodyPr wrap="none" anchor="ctr">
            <a:spAutoFit/>
          </a:bodyPr>
          <a:lstStyle/>
          <a:p>
            <a:endParaRPr lang="en-US"/>
          </a:p>
        </p:txBody>
      </p:sp>
      <p:sp>
        <p:nvSpPr>
          <p:cNvPr id="47" name="Line 45"/>
          <p:cNvSpPr>
            <a:spLocks noChangeShapeType="1"/>
          </p:cNvSpPr>
          <p:nvPr/>
        </p:nvSpPr>
        <p:spPr bwMode="auto">
          <a:xfrm flipH="1" flipV="1">
            <a:off x="3371845" y="2008187"/>
            <a:ext cx="685800" cy="685800"/>
          </a:xfrm>
          <a:prstGeom prst="line">
            <a:avLst/>
          </a:prstGeom>
          <a:noFill/>
          <a:ln w="3175">
            <a:solidFill>
              <a:srgbClr val="FF0000"/>
            </a:solidFill>
            <a:round/>
            <a:headEnd type="triangle" w="med" len="med"/>
            <a:tailEnd/>
          </a:ln>
        </p:spPr>
        <p:txBody>
          <a:bodyPr wrap="none" anchor="ctr">
            <a:spAutoFit/>
          </a:bodyPr>
          <a:lstStyle/>
          <a:p>
            <a:endParaRPr lang="en-US"/>
          </a:p>
        </p:txBody>
      </p:sp>
      <p:sp>
        <p:nvSpPr>
          <p:cNvPr id="48" name="Line 46"/>
          <p:cNvSpPr>
            <a:spLocks noChangeShapeType="1"/>
          </p:cNvSpPr>
          <p:nvPr/>
        </p:nvSpPr>
        <p:spPr bwMode="auto">
          <a:xfrm flipH="1" flipV="1">
            <a:off x="3295645" y="2008187"/>
            <a:ext cx="838200" cy="1066800"/>
          </a:xfrm>
          <a:prstGeom prst="line">
            <a:avLst/>
          </a:prstGeom>
          <a:noFill/>
          <a:ln w="3175">
            <a:solidFill>
              <a:srgbClr val="FF0000"/>
            </a:solidFill>
            <a:round/>
            <a:headEnd type="triangle" w="med" len="med"/>
            <a:tailEnd/>
          </a:ln>
        </p:spPr>
        <p:txBody>
          <a:bodyPr wrap="none" anchor="ctr">
            <a:spAutoFit/>
          </a:bodyPr>
          <a:lstStyle/>
          <a:p>
            <a:endParaRPr lang="en-US"/>
          </a:p>
        </p:txBody>
      </p:sp>
      <p:sp>
        <p:nvSpPr>
          <p:cNvPr id="49" name="Line 47"/>
          <p:cNvSpPr>
            <a:spLocks noChangeShapeType="1"/>
          </p:cNvSpPr>
          <p:nvPr/>
        </p:nvSpPr>
        <p:spPr bwMode="auto">
          <a:xfrm flipH="1" flipV="1">
            <a:off x="3295645" y="2008187"/>
            <a:ext cx="1143000" cy="685800"/>
          </a:xfrm>
          <a:prstGeom prst="line">
            <a:avLst/>
          </a:prstGeom>
          <a:noFill/>
          <a:ln w="3175">
            <a:solidFill>
              <a:srgbClr val="FF0000"/>
            </a:solidFill>
            <a:round/>
            <a:headEnd type="triangle" w="med" len="med"/>
            <a:tailEnd/>
          </a:ln>
        </p:spPr>
        <p:txBody>
          <a:bodyPr wrap="none" anchor="ctr">
            <a:spAutoFit/>
          </a:bodyPr>
          <a:lstStyle/>
          <a:p>
            <a:endParaRPr lang="en-US"/>
          </a:p>
        </p:txBody>
      </p:sp>
      <p:sp>
        <p:nvSpPr>
          <p:cNvPr id="50" name="Line 48"/>
          <p:cNvSpPr>
            <a:spLocks noChangeShapeType="1"/>
          </p:cNvSpPr>
          <p:nvPr/>
        </p:nvSpPr>
        <p:spPr bwMode="auto">
          <a:xfrm flipH="1" flipV="1">
            <a:off x="3371845" y="2008187"/>
            <a:ext cx="1066800" cy="1066800"/>
          </a:xfrm>
          <a:prstGeom prst="line">
            <a:avLst/>
          </a:prstGeom>
          <a:noFill/>
          <a:ln w="3175">
            <a:solidFill>
              <a:srgbClr val="FF0000"/>
            </a:solidFill>
            <a:round/>
            <a:headEnd type="triangle" w="med" len="med"/>
            <a:tailEnd/>
          </a:ln>
        </p:spPr>
        <p:txBody>
          <a:bodyPr wrap="none" anchor="ctr">
            <a:spAutoFit/>
          </a:bodyPr>
          <a:lstStyle/>
          <a:p>
            <a:endParaRPr lang="en-US"/>
          </a:p>
        </p:txBody>
      </p:sp>
      <p:sp>
        <p:nvSpPr>
          <p:cNvPr id="51" name="Line 49"/>
          <p:cNvSpPr>
            <a:spLocks noChangeShapeType="1"/>
          </p:cNvSpPr>
          <p:nvPr/>
        </p:nvSpPr>
        <p:spPr bwMode="auto">
          <a:xfrm flipH="1" flipV="1">
            <a:off x="3371845" y="2008187"/>
            <a:ext cx="1524000" cy="685800"/>
          </a:xfrm>
          <a:prstGeom prst="line">
            <a:avLst/>
          </a:prstGeom>
          <a:noFill/>
          <a:ln w="3175">
            <a:solidFill>
              <a:srgbClr val="FF0000"/>
            </a:solidFill>
            <a:round/>
            <a:headEnd type="triangle" w="med" len="med"/>
            <a:tailEnd/>
          </a:ln>
        </p:spPr>
        <p:txBody>
          <a:bodyPr wrap="none" anchor="ctr">
            <a:spAutoFit/>
          </a:bodyPr>
          <a:lstStyle/>
          <a:p>
            <a:endParaRPr lang="en-US"/>
          </a:p>
        </p:txBody>
      </p:sp>
      <p:sp>
        <p:nvSpPr>
          <p:cNvPr id="52" name="Line 50"/>
          <p:cNvSpPr>
            <a:spLocks noChangeShapeType="1"/>
          </p:cNvSpPr>
          <p:nvPr/>
        </p:nvSpPr>
        <p:spPr bwMode="auto">
          <a:xfrm flipH="1" flipV="1">
            <a:off x="3371845" y="2084387"/>
            <a:ext cx="1524000" cy="990600"/>
          </a:xfrm>
          <a:prstGeom prst="line">
            <a:avLst/>
          </a:prstGeom>
          <a:noFill/>
          <a:ln w="3175">
            <a:solidFill>
              <a:srgbClr val="FF0000"/>
            </a:solidFill>
            <a:round/>
            <a:headEnd type="triangle" w="med" len="med"/>
            <a:tailEnd/>
          </a:ln>
        </p:spPr>
        <p:txBody>
          <a:bodyPr wrap="none" anchor="ctr">
            <a:spAutoFit/>
          </a:bodyPr>
          <a:lstStyle/>
          <a:p>
            <a:endParaRPr lang="en-US"/>
          </a:p>
        </p:txBody>
      </p:sp>
      <p:sp>
        <p:nvSpPr>
          <p:cNvPr id="53" name="Line 51"/>
          <p:cNvSpPr>
            <a:spLocks noChangeShapeType="1"/>
          </p:cNvSpPr>
          <p:nvPr/>
        </p:nvSpPr>
        <p:spPr bwMode="auto">
          <a:xfrm flipH="1" flipV="1">
            <a:off x="3371845" y="2008187"/>
            <a:ext cx="1828800" cy="685800"/>
          </a:xfrm>
          <a:prstGeom prst="line">
            <a:avLst/>
          </a:prstGeom>
          <a:noFill/>
          <a:ln w="3175">
            <a:solidFill>
              <a:srgbClr val="FF0000"/>
            </a:solidFill>
            <a:round/>
            <a:headEnd type="triangle" w="med" len="med"/>
            <a:tailEnd/>
          </a:ln>
        </p:spPr>
        <p:txBody>
          <a:bodyPr wrap="none" anchor="ctr">
            <a:spAutoFit/>
          </a:bodyPr>
          <a:lstStyle/>
          <a:p>
            <a:endParaRPr lang="en-US"/>
          </a:p>
        </p:txBody>
      </p:sp>
      <p:sp>
        <p:nvSpPr>
          <p:cNvPr id="54" name="Line 52"/>
          <p:cNvSpPr>
            <a:spLocks noChangeShapeType="1"/>
          </p:cNvSpPr>
          <p:nvPr/>
        </p:nvSpPr>
        <p:spPr bwMode="auto">
          <a:xfrm flipH="1" flipV="1">
            <a:off x="3371845" y="2008187"/>
            <a:ext cx="1828800" cy="1066800"/>
          </a:xfrm>
          <a:prstGeom prst="line">
            <a:avLst/>
          </a:prstGeom>
          <a:noFill/>
          <a:ln w="3175">
            <a:solidFill>
              <a:srgbClr val="FF0000"/>
            </a:solidFill>
            <a:round/>
            <a:headEnd type="triangle" w="med" len="med"/>
            <a:tailEnd/>
          </a:ln>
        </p:spPr>
        <p:txBody>
          <a:bodyPr wrap="none" anchor="ctr">
            <a:spAutoFit/>
          </a:bodyPr>
          <a:lstStyle/>
          <a:p>
            <a:endParaRPr lang="en-US"/>
          </a:p>
        </p:txBody>
      </p:sp>
    </p:spTree>
    <p:extLst>
      <p:ext uri="{BB962C8B-B14F-4D97-AF65-F5344CB8AC3E}">
        <p14:creationId xmlns:p14="http://schemas.microsoft.com/office/powerpoint/2010/main" val="152883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for Today</a:t>
            </a:r>
            <a:endParaRPr lang="en-US"/>
          </a:p>
        </p:txBody>
      </p:sp>
      <p:sp>
        <p:nvSpPr>
          <p:cNvPr id="3" name="Content Placeholder 2"/>
          <p:cNvSpPr>
            <a:spLocks noGrp="1"/>
          </p:cNvSpPr>
          <p:nvPr>
            <p:ph idx="1"/>
          </p:nvPr>
        </p:nvSpPr>
        <p:spPr/>
        <p:txBody>
          <a:bodyPr/>
          <a:lstStyle/>
          <a:p>
            <a:r>
              <a:rPr lang="en-US" b="1" dirty="0" smtClean="0"/>
              <a:t>Multithreading</a:t>
            </a:r>
          </a:p>
          <a:p>
            <a:r>
              <a:rPr lang="en-US" dirty="0" smtClean="0"/>
              <a:t>VLIW/EPIC</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3</a:t>
            </a:fld>
            <a:endParaRPr lang="en-US" dirty="0"/>
          </a:p>
        </p:txBody>
      </p:sp>
    </p:spTree>
    <p:extLst>
      <p:ext uri="{BB962C8B-B14F-4D97-AF65-F5344CB8AC3E}">
        <p14:creationId xmlns:p14="http://schemas.microsoft.com/office/powerpoint/2010/main" val="730214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ISA Bottleneck</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30</a:t>
            </a:fld>
            <a:endParaRPr lang="en-US" dirty="0"/>
          </a:p>
        </p:txBody>
      </p:sp>
      <p:grpSp>
        <p:nvGrpSpPr>
          <p:cNvPr id="61" name="Group 106"/>
          <p:cNvGrpSpPr>
            <a:grpSpLocks/>
          </p:cNvGrpSpPr>
          <p:nvPr/>
        </p:nvGrpSpPr>
        <p:grpSpPr bwMode="auto">
          <a:xfrm>
            <a:off x="1189039" y="2995236"/>
            <a:ext cx="6553201" cy="3776663"/>
            <a:chOff x="731" y="1711"/>
            <a:chExt cx="4128" cy="2379"/>
          </a:xfrm>
        </p:grpSpPr>
        <p:sp>
          <p:nvSpPr>
            <p:cNvPr id="62" name="Rectangle 96"/>
            <p:cNvSpPr>
              <a:spLocks noChangeArrowheads="1"/>
            </p:cNvSpPr>
            <p:nvPr/>
          </p:nvSpPr>
          <p:spPr bwMode="auto">
            <a:xfrm>
              <a:off x="1392" y="2423"/>
              <a:ext cx="2928" cy="1655"/>
            </a:xfrm>
            <a:prstGeom prst="rect">
              <a:avLst/>
            </a:prstGeom>
            <a:solidFill>
              <a:srgbClr val="91A67C">
                <a:lumMod val="40000"/>
                <a:lumOff val="60000"/>
              </a:srgbClr>
            </a:solidFill>
            <a:ln w="317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latin typeface="Verdana" pitchFamily="34" charset="0"/>
              </a:endParaRPr>
            </a:p>
          </p:txBody>
        </p:sp>
        <p:grpSp>
          <p:nvGrpSpPr>
            <p:cNvPr id="63" name="Group 100"/>
            <p:cNvGrpSpPr>
              <a:grpSpLocks/>
            </p:cNvGrpSpPr>
            <p:nvPr/>
          </p:nvGrpSpPr>
          <p:grpSpPr bwMode="auto">
            <a:xfrm>
              <a:off x="1584" y="2772"/>
              <a:ext cx="1146" cy="834"/>
              <a:chOff x="1584" y="2772"/>
              <a:chExt cx="1146" cy="834"/>
            </a:xfrm>
          </p:grpSpPr>
          <p:sp>
            <p:nvSpPr>
              <p:cNvPr id="67" name="Rectangle 81"/>
              <p:cNvSpPr>
                <a:spLocks noChangeArrowheads="1"/>
              </p:cNvSpPr>
              <p:nvPr/>
            </p:nvSpPr>
            <p:spPr bwMode="auto">
              <a:xfrm>
                <a:off x="1584" y="2772"/>
                <a:ext cx="522" cy="108"/>
              </a:xfrm>
              <a:prstGeom prst="rect">
                <a:avLst/>
              </a:prstGeom>
              <a:solidFill>
                <a:srgbClr val="FF7C80"/>
              </a:solidFill>
              <a:ln w="3175">
                <a:solidFill>
                  <a:srgbClr val="000000"/>
                </a:solidFill>
                <a:miter lim="800000"/>
                <a:headEnd/>
                <a:tailEn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68" name="Rectangle 82"/>
              <p:cNvSpPr>
                <a:spLocks noChangeArrowheads="1"/>
              </p:cNvSpPr>
              <p:nvPr/>
            </p:nvSpPr>
            <p:spPr bwMode="auto">
              <a:xfrm>
                <a:off x="2208" y="2959"/>
                <a:ext cx="522" cy="110"/>
              </a:xfrm>
              <a:prstGeom prst="rect">
                <a:avLst/>
              </a:prstGeom>
              <a:solidFill>
                <a:srgbClr val="FFFF66"/>
              </a:solidFill>
              <a:ln w="3175">
                <a:solidFill>
                  <a:srgbClr val="000000"/>
                </a:solidFill>
                <a:miter lim="800000"/>
                <a:headEnd/>
                <a:tailEn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69" name="Rectangle 83"/>
              <p:cNvSpPr>
                <a:spLocks noChangeArrowheads="1"/>
              </p:cNvSpPr>
              <p:nvPr/>
            </p:nvSpPr>
            <p:spPr bwMode="auto">
              <a:xfrm>
                <a:off x="1584" y="3168"/>
                <a:ext cx="522" cy="108"/>
              </a:xfrm>
              <a:prstGeom prst="rect">
                <a:avLst/>
              </a:prstGeom>
              <a:solidFill>
                <a:srgbClr val="686EA8"/>
              </a:solidFill>
              <a:ln w="3175">
                <a:solidFill>
                  <a:srgbClr val="000000"/>
                </a:solidFill>
                <a:miter lim="800000"/>
                <a:headEnd/>
                <a:tailEn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70" name="Rectangle 84"/>
              <p:cNvSpPr>
                <a:spLocks noChangeArrowheads="1"/>
              </p:cNvSpPr>
              <p:nvPr/>
            </p:nvSpPr>
            <p:spPr bwMode="auto">
              <a:xfrm>
                <a:off x="2208" y="3360"/>
                <a:ext cx="522" cy="108"/>
              </a:xfrm>
              <a:prstGeom prst="rect">
                <a:avLst/>
              </a:prstGeom>
              <a:solidFill>
                <a:srgbClr val="91A67C"/>
              </a:solidFill>
              <a:ln w="3175">
                <a:solidFill>
                  <a:srgbClr val="000000"/>
                </a:solidFill>
                <a:miter lim="800000"/>
                <a:headEnd/>
                <a:tailEn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71" name="Rectangle 85"/>
              <p:cNvSpPr>
                <a:spLocks noChangeArrowheads="1"/>
              </p:cNvSpPr>
              <p:nvPr/>
            </p:nvSpPr>
            <p:spPr bwMode="auto">
              <a:xfrm>
                <a:off x="1596" y="3504"/>
                <a:ext cx="522" cy="102"/>
              </a:xfrm>
              <a:prstGeom prst="rect">
                <a:avLst/>
              </a:prstGeom>
              <a:solidFill>
                <a:srgbClr val="FF00FF"/>
              </a:solidFill>
              <a:ln w="3175">
                <a:solidFill>
                  <a:srgbClr val="000000"/>
                </a:solidFill>
                <a:miter lim="800000"/>
                <a:headEnd/>
                <a:tailEn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72" name="Line 90"/>
              <p:cNvSpPr>
                <a:spLocks noChangeShapeType="1"/>
              </p:cNvSpPr>
              <p:nvPr/>
            </p:nvSpPr>
            <p:spPr bwMode="auto">
              <a:xfrm>
                <a:off x="1872" y="2880"/>
                <a:ext cx="0" cy="288"/>
              </a:xfrm>
              <a:prstGeom prst="line">
                <a:avLst/>
              </a:prstGeom>
              <a:noFill/>
              <a:ln w="317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73" name="Line 91"/>
              <p:cNvSpPr>
                <a:spLocks noChangeShapeType="1"/>
              </p:cNvSpPr>
              <p:nvPr/>
            </p:nvSpPr>
            <p:spPr bwMode="auto">
              <a:xfrm>
                <a:off x="1872" y="3264"/>
                <a:ext cx="0" cy="240"/>
              </a:xfrm>
              <a:prstGeom prst="line">
                <a:avLst/>
              </a:prstGeom>
              <a:noFill/>
              <a:ln w="317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74" name="Line 92"/>
              <p:cNvSpPr>
                <a:spLocks noChangeShapeType="1"/>
              </p:cNvSpPr>
              <p:nvPr/>
            </p:nvSpPr>
            <p:spPr bwMode="auto">
              <a:xfrm flipH="1">
                <a:off x="1974" y="3072"/>
                <a:ext cx="474" cy="432"/>
              </a:xfrm>
              <a:prstGeom prst="line">
                <a:avLst/>
              </a:prstGeom>
              <a:noFill/>
              <a:ln w="317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75" name="Line 93"/>
              <p:cNvSpPr>
                <a:spLocks noChangeShapeType="1"/>
              </p:cNvSpPr>
              <p:nvPr/>
            </p:nvSpPr>
            <p:spPr bwMode="auto">
              <a:xfrm>
                <a:off x="1872" y="2880"/>
                <a:ext cx="528" cy="480"/>
              </a:xfrm>
              <a:prstGeom prst="line">
                <a:avLst/>
              </a:prstGeom>
              <a:noFill/>
              <a:ln w="317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grpSp>
        <p:sp>
          <p:nvSpPr>
            <p:cNvPr id="64" name="Text Box 94"/>
            <p:cNvSpPr txBox="1">
              <a:spLocks noChangeArrowheads="1"/>
            </p:cNvSpPr>
            <p:nvPr/>
          </p:nvSpPr>
          <p:spPr bwMode="auto">
            <a:xfrm>
              <a:off x="1344" y="3648"/>
              <a:ext cx="1632" cy="442"/>
            </a:xfrm>
            <a:prstGeom prst="rect">
              <a:avLst/>
            </a:prstGeom>
            <a:noFill/>
            <a:ln w="3175">
              <a:noFill/>
              <a:miter lim="800000"/>
              <a:headEnd/>
              <a:tailEnd/>
            </a:ln>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0" i="1" u="none" strike="noStrike" kern="0" cap="none" spc="0" normalizeH="0" baseline="0" noProof="0" smtClean="0">
                  <a:ln>
                    <a:noFill/>
                  </a:ln>
                  <a:solidFill>
                    <a:srgbClr val="000000"/>
                  </a:solidFill>
                  <a:effectLst/>
                  <a:uLnTx/>
                  <a:uFillTx/>
                </a:rPr>
                <a:t>Check instruction dependencies</a:t>
              </a:r>
            </a:p>
          </p:txBody>
        </p:sp>
        <p:sp>
          <p:nvSpPr>
            <p:cNvPr id="65" name="Text Box 97"/>
            <p:cNvSpPr txBox="1">
              <a:spLocks noChangeArrowheads="1"/>
            </p:cNvSpPr>
            <p:nvPr/>
          </p:nvSpPr>
          <p:spPr bwMode="auto">
            <a:xfrm>
              <a:off x="1366" y="2395"/>
              <a:ext cx="2250" cy="288"/>
            </a:xfrm>
            <a:prstGeom prst="rect">
              <a:avLst/>
            </a:prstGeom>
            <a:noFill/>
            <a:ln w="3175">
              <a:noFill/>
              <a:miter lim="800000"/>
              <a:headEnd/>
              <a:tailEnd/>
            </a:ln>
          </p:spPr>
          <p:txBody>
            <a:bodyPr wrap="none">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rPr>
                <a:t>Superscalar processor</a:t>
              </a:r>
            </a:p>
          </p:txBody>
        </p:sp>
        <p:sp>
          <p:nvSpPr>
            <p:cNvPr id="66" name="Freeform 98"/>
            <p:cNvSpPr>
              <a:spLocks/>
            </p:cNvSpPr>
            <p:nvPr/>
          </p:nvSpPr>
          <p:spPr bwMode="auto">
            <a:xfrm>
              <a:off x="731" y="1711"/>
              <a:ext cx="4128" cy="1488"/>
            </a:xfrm>
            <a:custGeom>
              <a:avLst/>
              <a:gdLst>
                <a:gd name="T0" fmla="*/ 4128 w 4128"/>
                <a:gd name="T1" fmla="*/ 0 h 1488"/>
                <a:gd name="T2" fmla="*/ 4128 w 4128"/>
                <a:gd name="T3" fmla="*/ 576 h 1488"/>
                <a:gd name="T4" fmla="*/ 0 w 4128"/>
                <a:gd name="T5" fmla="*/ 576 h 1488"/>
                <a:gd name="T6" fmla="*/ 0 w 4128"/>
                <a:gd name="T7" fmla="*/ 1488 h 1488"/>
                <a:gd name="T8" fmla="*/ 720 w 4128"/>
                <a:gd name="T9" fmla="*/ 1488 h 1488"/>
                <a:gd name="T10" fmla="*/ 0 60000 65536"/>
                <a:gd name="T11" fmla="*/ 0 60000 65536"/>
                <a:gd name="T12" fmla="*/ 0 60000 65536"/>
                <a:gd name="T13" fmla="*/ 0 60000 65536"/>
                <a:gd name="T14" fmla="*/ 0 60000 65536"/>
                <a:gd name="T15" fmla="*/ 0 w 4128"/>
                <a:gd name="T16" fmla="*/ 0 h 1488"/>
                <a:gd name="T17" fmla="*/ 4128 w 4128"/>
                <a:gd name="T18" fmla="*/ 1488 h 1488"/>
              </a:gdLst>
              <a:ahLst/>
              <a:cxnLst>
                <a:cxn ang="T10">
                  <a:pos x="T0" y="T1"/>
                </a:cxn>
                <a:cxn ang="T11">
                  <a:pos x="T2" y="T3"/>
                </a:cxn>
                <a:cxn ang="T12">
                  <a:pos x="T4" y="T5"/>
                </a:cxn>
                <a:cxn ang="T13">
                  <a:pos x="T6" y="T7"/>
                </a:cxn>
                <a:cxn ang="T14">
                  <a:pos x="T8" y="T9"/>
                </a:cxn>
              </a:cxnLst>
              <a:rect l="T15" t="T16" r="T17" b="T18"/>
              <a:pathLst>
                <a:path w="4128" h="1488">
                  <a:moveTo>
                    <a:pt x="4128" y="0"/>
                  </a:moveTo>
                  <a:lnTo>
                    <a:pt x="4128" y="576"/>
                  </a:lnTo>
                  <a:lnTo>
                    <a:pt x="0" y="576"/>
                  </a:lnTo>
                  <a:lnTo>
                    <a:pt x="0" y="1488"/>
                  </a:lnTo>
                  <a:lnTo>
                    <a:pt x="720" y="1488"/>
                  </a:lnTo>
                </a:path>
              </a:pathLst>
            </a:custGeom>
            <a:noFill/>
            <a:ln w="76200" cap="flat" cmpd="sng">
              <a:solidFill>
                <a:srgbClr val="000000"/>
              </a:solidFill>
              <a:prstDash val="solid"/>
              <a:round/>
              <a:headEnd type="none" w="med" len="med"/>
              <a:tailEnd type="triangle" w="med" len="me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grpSp>
      <p:sp>
        <p:nvSpPr>
          <p:cNvPr id="76" name="AutoShape 4"/>
          <p:cNvSpPr>
            <a:spLocks noChangeArrowheads="1"/>
          </p:cNvSpPr>
          <p:nvPr/>
        </p:nvSpPr>
        <p:spPr bwMode="auto">
          <a:xfrm>
            <a:off x="518016" y="1943438"/>
            <a:ext cx="1507144" cy="1070134"/>
          </a:xfrm>
          <a:prstGeom prst="flowChartDocument">
            <a:avLst/>
          </a:prstGeom>
          <a:solidFill>
            <a:srgbClr val="FFFFFF"/>
          </a:solidFill>
          <a:ln w="3175">
            <a:solidFill>
              <a:srgbClr val="000000"/>
            </a:solidFill>
            <a:miter lim="800000"/>
            <a:headEnd/>
            <a:tailEnd/>
          </a:ln>
        </p:spPr>
        <p:txBody>
          <a:bodyPr wrap="none"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smtClean="0">
                <a:ln>
                  <a:noFill/>
                </a:ln>
                <a:solidFill>
                  <a:srgbClr val="000000"/>
                </a:solidFill>
                <a:effectLst/>
                <a:uLnTx/>
                <a:uFillTx/>
              </a:rPr>
              <a:t>a = foo(b);</a:t>
            </a:r>
          </a:p>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smtClean="0">
                <a:ln>
                  <a:noFill/>
                </a:ln>
                <a:solidFill>
                  <a:srgbClr val="000000"/>
                </a:solidFill>
                <a:effectLst/>
                <a:uLnTx/>
                <a:uFillTx/>
              </a:rPr>
              <a:t>for (i=0, i&lt;</a:t>
            </a:r>
          </a:p>
        </p:txBody>
      </p:sp>
      <p:sp>
        <p:nvSpPr>
          <p:cNvPr id="77" name="Text Box 50"/>
          <p:cNvSpPr txBox="1">
            <a:spLocks noChangeArrowheads="1"/>
          </p:cNvSpPr>
          <p:nvPr/>
        </p:nvSpPr>
        <p:spPr bwMode="auto">
          <a:xfrm>
            <a:off x="271466" y="1193423"/>
            <a:ext cx="2147889" cy="707886"/>
          </a:xfrm>
          <a:prstGeom prst="rect">
            <a:avLst/>
          </a:prstGeom>
          <a:noFill/>
          <a:ln w="3175">
            <a:noFill/>
            <a:miter lim="800000"/>
            <a:headEnd/>
            <a:tailEnd/>
          </a:ln>
        </p:spPr>
        <p:txBody>
          <a:bodyPr wrap="square">
            <a:spAutoFit/>
          </a:bodyPr>
          <a:lstStyle/>
          <a:p>
            <a:pPr algn="ctr" defTabSz="914400" eaLnBrk="0" fontAlgn="base" hangingPunct="0">
              <a:spcBef>
                <a:spcPct val="50000"/>
              </a:spcBef>
              <a:spcAft>
                <a:spcPct val="0"/>
              </a:spcAft>
            </a:pPr>
            <a:r>
              <a:rPr lang="en-US" sz="2000" i="1" dirty="0">
                <a:solidFill>
                  <a:srgbClr val="000000"/>
                </a:solidFill>
              </a:rPr>
              <a:t>Sequential source code</a:t>
            </a:r>
          </a:p>
        </p:txBody>
      </p:sp>
      <p:grpSp>
        <p:nvGrpSpPr>
          <p:cNvPr id="78" name="Group 109"/>
          <p:cNvGrpSpPr>
            <a:grpSpLocks/>
          </p:cNvGrpSpPr>
          <p:nvPr/>
        </p:nvGrpSpPr>
        <p:grpSpPr bwMode="auto">
          <a:xfrm>
            <a:off x="2085976" y="1185486"/>
            <a:ext cx="4800600" cy="2574925"/>
            <a:chOff x="1296" y="571"/>
            <a:chExt cx="3024" cy="1622"/>
          </a:xfrm>
        </p:grpSpPr>
        <p:sp>
          <p:nvSpPr>
            <p:cNvPr id="79" name="Rectangle 42"/>
            <p:cNvSpPr>
              <a:spLocks noChangeArrowheads="1"/>
            </p:cNvSpPr>
            <p:nvPr/>
          </p:nvSpPr>
          <p:spPr bwMode="auto">
            <a:xfrm>
              <a:off x="1488" y="624"/>
              <a:ext cx="2832" cy="1559"/>
            </a:xfrm>
            <a:prstGeom prst="rect">
              <a:avLst/>
            </a:prstGeom>
            <a:solidFill>
              <a:srgbClr val="91A67C">
                <a:lumMod val="40000"/>
                <a:lumOff val="60000"/>
              </a:srgbClr>
            </a:solidFill>
            <a:ln w="317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latin typeface="Verdana" pitchFamily="34" charset="0"/>
              </a:endParaRPr>
            </a:p>
          </p:txBody>
        </p:sp>
        <p:grpSp>
          <p:nvGrpSpPr>
            <p:cNvPr id="80" name="Group 16"/>
            <p:cNvGrpSpPr>
              <a:grpSpLocks/>
            </p:cNvGrpSpPr>
            <p:nvPr/>
          </p:nvGrpSpPr>
          <p:grpSpPr bwMode="auto">
            <a:xfrm>
              <a:off x="1974" y="948"/>
              <a:ext cx="762" cy="744"/>
              <a:chOff x="672" y="2304"/>
              <a:chExt cx="762" cy="744"/>
            </a:xfrm>
          </p:grpSpPr>
          <p:sp>
            <p:nvSpPr>
              <p:cNvPr id="84" name="Oval 6"/>
              <p:cNvSpPr>
                <a:spLocks noChangeArrowheads="1"/>
              </p:cNvSpPr>
              <p:nvPr/>
            </p:nvSpPr>
            <p:spPr bwMode="auto">
              <a:xfrm>
                <a:off x="672" y="2592"/>
                <a:ext cx="144" cy="144"/>
              </a:xfrm>
              <a:prstGeom prst="ellipse">
                <a:avLst/>
              </a:prstGeom>
              <a:solidFill>
                <a:srgbClr val="686EA8"/>
              </a:solidFill>
              <a:ln w="317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85" name="Oval 8"/>
              <p:cNvSpPr>
                <a:spLocks noChangeArrowheads="1"/>
              </p:cNvSpPr>
              <p:nvPr/>
            </p:nvSpPr>
            <p:spPr bwMode="auto">
              <a:xfrm>
                <a:off x="984" y="2592"/>
                <a:ext cx="144" cy="144"/>
              </a:xfrm>
              <a:prstGeom prst="ellipse">
                <a:avLst/>
              </a:prstGeom>
              <a:solidFill>
                <a:srgbClr val="91A67C"/>
              </a:solidFill>
              <a:ln w="317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86" name="Oval 9"/>
              <p:cNvSpPr>
                <a:spLocks noChangeArrowheads="1"/>
              </p:cNvSpPr>
              <p:nvPr/>
            </p:nvSpPr>
            <p:spPr bwMode="auto">
              <a:xfrm>
                <a:off x="1290" y="2592"/>
                <a:ext cx="144" cy="144"/>
              </a:xfrm>
              <a:prstGeom prst="ellipse">
                <a:avLst/>
              </a:prstGeom>
              <a:solidFill>
                <a:srgbClr val="FFFF66"/>
              </a:solidFill>
              <a:ln w="317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87" name="Oval 10"/>
              <p:cNvSpPr>
                <a:spLocks noChangeArrowheads="1"/>
              </p:cNvSpPr>
              <p:nvPr/>
            </p:nvSpPr>
            <p:spPr bwMode="auto">
              <a:xfrm>
                <a:off x="984" y="2304"/>
                <a:ext cx="144" cy="144"/>
              </a:xfrm>
              <a:prstGeom prst="ellipse">
                <a:avLst/>
              </a:prstGeom>
              <a:solidFill>
                <a:srgbClr val="FF7C80"/>
              </a:solidFill>
              <a:ln w="317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88" name="Oval 11"/>
              <p:cNvSpPr>
                <a:spLocks noChangeArrowheads="1"/>
              </p:cNvSpPr>
              <p:nvPr/>
            </p:nvSpPr>
            <p:spPr bwMode="auto">
              <a:xfrm>
                <a:off x="672" y="2904"/>
                <a:ext cx="144" cy="144"/>
              </a:xfrm>
              <a:prstGeom prst="ellipse">
                <a:avLst/>
              </a:prstGeom>
              <a:solidFill>
                <a:srgbClr val="FF00FF"/>
              </a:solidFill>
              <a:ln w="317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89" name="Line 12"/>
              <p:cNvSpPr>
                <a:spLocks noChangeShapeType="1"/>
              </p:cNvSpPr>
              <p:nvPr/>
            </p:nvSpPr>
            <p:spPr bwMode="auto">
              <a:xfrm flipH="1">
                <a:off x="790" y="2424"/>
                <a:ext cx="220" cy="192"/>
              </a:xfrm>
              <a:prstGeom prst="line">
                <a:avLst/>
              </a:prstGeom>
              <a:noFill/>
              <a:ln w="317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90" name="Line 13"/>
              <p:cNvSpPr>
                <a:spLocks noChangeShapeType="1"/>
              </p:cNvSpPr>
              <p:nvPr/>
            </p:nvSpPr>
            <p:spPr bwMode="auto">
              <a:xfrm flipH="1">
                <a:off x="1048" y="2448"/>
                <a:ext cx="0" cy="144"/>
              </a:xfrm>
              <a:prstGeom prst="line">
                <a:avLst/>
              </a:prstGeom>
              <a:noFill/>
              <a:ln w="317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91" name="Line 14"/>
              <p:cNvSpPr>
                <a:spLocks noChangeShapeType="1"/>
              </p:cNvSpPr>
              <p:nvPr/>
            </p:nvSpPr>
            <p:spPr bwMode="auto">
              <a:xfrm>
                <a:off x="730" y="2736"/>
                <a:ext cx="2" cy="168"/>
              </a:xfrm>
              <a:prstGeom prst="line">
                <a:avLst/>
              </a:prstGeom>
              <a:noFill/>
              <a:ln w="3175">
                <a:solidFill>
                  <a:srgbClr val="000000"/>
                </a:solidFill>
                <a:round/>
                <a:headEnd/>
                <a:tailEnd type="triangle" w="med" len="me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92" name="Line 15"/>
              <p:cNvSpPr>
                <a:spLocks noChangeShapeType="1"/>
              </p:cNvSpPr>
              <p:nvPr/>
            </p:nvSpPr>
            <p:spPr bwMode="auto">
              <a:xfrm flipH="1">
                <a:off x="816" y="2712"/>
                <a:ext cx="498" cy="230"/>
              </a:xfrm>
              <a:prstGeom prst="line">
                <a:avLst/>
              </a:prstGeom>
              <a:noFill/>
              <a:ln w="317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grpSp>
        <p:sp>
          <p:nvSpPr>
            <p:cNvPr id="81" name="Line 43"/>
            <p:cNvSpPr>
              <a:spLocks noChangeShapeType="1"/>
            </p:cNvSpPr>
            <p:nvPr/>
          </p:nvSpPr>
          <p:spPr bwMode="auto">
            <a:xfrm>
              <a:off x="1296" y="1248"/>
              <a:ext cx="480" cy="0"/>
            </a:xfrm>
            <a:prstGeom prst="line">
              <a:avLst/>
            </a:prstGeom>
            <a:noFill/>
            <a:ln w="76200">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82" name="Text Box 47"/>
            <p:cNvSpPr txBox="1">
              <a:spLocks noChangeArrowheads="1"/>
            </p:cNvSpPr>
            <p:nvPr/>
          </p:nvSpPr>
          <p:spPr bwMode="auto">
            <a:xfrm>
              <a:off x="1717" y="571"/>
              <a:ext cx="1719" cy="291"/>
            </a:xfrm>
            <a:prstGeom prst="rect">
              <a:avLst/>
            </a:prstGeom>
            <a:noFill/>
            <a:ln w="3175">
              <a:noFill/>
              <a:miter lim="800000"/>
              <a:headEnd/>
              <a:tailEnd/>
            </a:ln>
          </p:spPr>
          <p:txBody>
            <a:bodyPr wrap="none">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rPr>
                <a:t>Parallel compiler</a:t>
              </a:r>
            </a:p>
          </p:txBody>
        </p:sp>
        <p:sp>
          <p:nvSpPr>
            <p:cNvPr id="83" name="Text Box 51"/>
            <p:cNvSpPr txBox="1">
              <a:spLocks noChangeArrowheads="1"/>
            </p:cNvSpPr>
            <p:nvPr/>
          </p:nvSpPr>
          <p:spPr bwMode="auto">
            <a:xfrm>
              <a:off x="1440" y="1751"/>
              <a:ext cx="1536" cy="442"/>
            </a:xfrm>
            <a:prstGeom prst="rect">
              <a:avLst/>
            </a:prstGeom>
            <a:noFill/>
            <a:ln w="3175">
              <a:noFill/>
              <a:miter lim="800000"/>
              <a:headEnd/>
              <a:tailEnd/>
            </a:ln>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0" i="1" u="none" strike="noStrike" kern="0" cap="none" spc="0" normalizeH="0" baseline="0" noProof="0" dirty="0" smtClean="0">
                  <a:ln>
                    <a:noFill/>
                  </a:ln>
                  <a:solidFill>
                    <a:srgbClr val="000000"/>
                  </a:solidFill>
                  <a:effectLst/>
                  <a:uLnTx/>
                  <a:uFillTx/>
                </a:rPr>
                <a:t>Find independent operations</a:t>
              </a:r>
            </a:p>
          </p:txBody>
        </p:sp>
      </p:grpSp>
      <p:grpSp>
        <p:nvGrpSpPr>
          <p:cNvPr id="93" name="Group 104"/>
          <p:cNvGrpSpPr>
            <a:grpSpLocks/>
          </p:cNvGrpSpPr>
          <p:nvPr/>
        </p:nvGrpSpPr>
        <p:grpSpPr bwMode="auto">
          <a:xfrm>
            <a:off x="4524376" y="1555373"/>
            <a:ext cx="2438400" cy="2205038"/>
            <a:chOff x="2832" y="804"/>
            <a:chExt cx="1536" cy="1389"/>
          </a:xfrm>
        </p:grpSpPr>
        <p:grpSp>
          <p:nvGrpSpPr>
            <p:cNvPr id="94" name="Group 40"/>
            <p:cNvGrpSpPr>
              <a:grpSpLocks/>
            </p:cNvGrpSpPr>
            <p:nvPr/>
          </p:nvGrpSpPr>
          <p:grpSpPr bwMode="auto">
            <a:xfrm>
              <a:off x="3426" y="804"/>
              <a:ext cx="432" cy="950"/>
              <a:chOff x="2816" y="1004"/>
              <a:chExt cx="432" cy="950"/>
            </a:xfrm>
          </p:grpSpPr>
          <p:sp>
            <p:nvSpPr>
              <p:cNvPr id="97" name="Oval 18"/>
              <p:cNvSpPr>
                <a:spLocks noChangeArrowheads="1"/>
              </p:cNvSpPr>
              <p:nvPr/>
            </p:nvSpPr>
            <p:spPr bwMode="auto">
              <a:xfrm>
                <a:off x="2956" y="1604"/>
                <a:ext cx="144" cy="144"/>
              </a:xfrm>
              <a:prstGeom prst="ellipse">
                <a:avLst/>
              </a:prstGeom>
              <a:solidFill>
                <a:srgbClr val="91A67C"/>
              </a:solidFill>
              <a:ln w="317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98" name="Oval 19"/>
              <p:cNvSpPr>
                <a:spLocks noChangeArrowheads="1"/>
              </p:cNvSpPr>
              <p:nvPr/>
            </p:nvSpPr>
            <p:spPr bwMode="auto">
              <a:xfrm>
                <a:off x="2956" y="1400"/>
                <a:ext cx="144" cy="144"/>
              </a:xfrm>
              <a:prstGeom prst="ellipse">
                <a:avLst/>
              </a:prstGeom>
              <a:solidFill>
                <a:srgbClr val="686EA8"/>
              </a:solidFill>
              <a:ln w="317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99" name="Oval 20"/>
              <p:cNvSpPr>
                <a:spLocks noChangeArrowheads="1"/>
              </p:cNvSpPr>
              <p:nvPr/>
            </p:nvSpPr>
            <p:spPr bwMode="auto">
              <a:xfrm>
                <a:off x="2956" y="1208"/>
                <a:ext cx="144" cy="144"/>
              </a:xfrm>
              <a:prstGeom prst="ellipse">
                <a:avLst/>
              </a:prstGeom>
              <a:solidFill>
                <a:srgbClr val="FFFF66"/>
              </a:solidFill>
              <a:ln w="317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100" name="Oval 21"/>
              <p:cNvSpPr>
                <a:spLocks noChangeArrowheads="1"/>
              </p:cNvSpPr>
              <p:nvPr/>
            </p:nvSpPr>
            <p:spPr bwMode="auto">
              <a:xfrm>
                <a:off x="2956" y="1004"/>
                <a:ext cx="144" cy="144"/>
              </a:xfrm>
              <a:prstGeom prst="ellipse">
                <a:avLst/>
              </a:prstGeom>
              <a:solidFill>
                <a:srgbClr val="FF7C80"/>
              </a:solidFill>
              <a:ln w="317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101" name="Oval 22"/>
              <p:cNvSpPr>
                <a:spLocks noChangeArrowheads="1"/>
              </p:cNvSpPr>
              <p:nvPr/>
            </p:nvSpPr>
            <p:spPr bwMode="auto">
              <a:xfrm>
                <a:off x="2956" y="1810"/>
                <a:ext cx="144" cy="144"/>
              </a:xfrm>
              <a:prstGeom prst="ellipse">
                <a:avLst/>
              </a:prstGeom>
              <a:solidFill>
                <a:srgbClr val="FF00FF"/>
              </a:solidFill>
              <a:ln w="317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102" name="Freeform 27"/>
              <p:cNvSpPr>
                <a:spLocks/>
              </p:cNvSpPr>
              <p:nvPr/>
            </p:nvSpPr>
            <p:spPr bwMode="auto">
              <a:xfrm>
                <a:off x="3084" y="1306"/>
                <a:ext cx="164" cy="538"/>
              </a:xfrm>
              <a:custGeom>
                <a:avLst/>
                <a:gdLst>
                  <a:gd name="T0" fmla="*/ 10 w 164"/>
                  <a:gd name="T1" fmla="*/ 0 h 538"/>
                  <a:gd name="T2" fmla="*/ 149 w 164"/>
                  <a:gd name="T3" fmla="*/ 162 h 538"/>
                  <a:gd name="T4" fmla="*/ 98 w 164"/>
                  <a:gd name="T5" fmla="*/ 437 h 538"/>
                  <a:gd name="T6" fmla="*/ 26 w 164"/>
                  <a:gd name="T7" fmla="*/ 519 h 538"/>
                  <a:gd name="T8" fmla="*/ 0 w 164"/>
                  <a:gd name="T9" fmla="*/ 538 h 538"/>
                  <a:gd name="T10" fmla="*/ 0 60000 65536"/>
                  <a:gd name="T11" fmla="*/ 0 60000 65536"/>
                  <a:gd name="T12" fmla="*/ 0 60000 65536"/>
                  <a:gd name="T13" fmla="*/ 0 60000 65536"/>
                  <a:gd name="T14" fmla="*/ 0 60000 65536"/>
                  <a:gd name="T15" fmla="*/ 0 w 164"/>
                  <a:gd name="T16" fmla="*/ 0 h 538"/>
                  <a:gd name="T17" fmla="*/ 164 w 164"/>
                  <a:gd name="T18" fmla="*/ 538 h 538"/>
                </a:gdLst>
                <a:ahLst/>
                <a:cxnLst>
                  <a:cxn ang="T10">
                    <a:pos x="T0" y="T1"/>
                  </a:cxn>
                  <a:cxn ang="T11">
                    <a:pos x="T2" y="T3"/>
                  </a:cxn>
                  <a:cxn ang="T12">
                    <a:pos x="T4" y="T5"/>
                  </a:cxn>
                  <a:cxn ang="T13">
                    <a:pos x="T6" y="T7"/>
                  </a:cxn>
                  <a:cxn ang="T14">
                    <a:pos x="T8" y="T9"/>
                  </a:cxn>
                </a:cxnLst>
                <a:rect l="T15" t="T16" r="T17" b="T18"/>
                <a:pathLst>
                  <a:path w="164" h="538">
                    <a:moveTo>
                      <a:pt x="10" y="0"/>
                    </a:moveTo>
                    <a:cubicBezTo>
                      <a:pt x="84" y="46"/>
                      <a:pt x="122" y="101"/>
                      <a:pt x="149" y="162"/>
                    </a:cubicBezTo>
                    <a:cubicBezTo>
                      <a:pt x="164" y="259"/>
                      <a:pt x="159" y="347"/>
                      <a:pt x="98" y="437"/>
                    </a:cubicBezTo>
                    <a:cubicBezTo>
                      <a:pt x="82" y="489"/>
                      <a:pt x="13" y="515"/>
                      <a:pt x="26" y="519"/>
                    </a:cubicBezTo>
                    <a:lnTo>
                      <a:pt x="0" y="538"/>
                    </a:lnTo>
                  </a:path>
                </a:pathLst>
              </a:custGeom>
              <a:noFill/>
              <a:ln w="3175" cap="flat" cmpd="sng">
                <a:solidFill>
                  <a:srgbClr val="000000"/>
                </a:solidFill>
                <a:prstDash val="solid"/>
                <a:round/>
                <a:headEnd type="none" w="med" len="me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103" name="Freeform 28"/>
              <p:cNvSpPr>
                <a:spLocks/>
              </p:cNvSpPr>
              <p:nvPr/>
            </p:nvSpPr>
            <p:spPr bwMode="auto">
              <a:xfrm>
                <a:off x="2900" y="1132"/>
                <a:ext cx="90" cy="302"/>
              </a:xfrm>
              <a:custGeom>
                <a:avLst/>
                <a:gdLst>
                  <a:gd name="T0" fmla="*/ 90 w 90"/>
                  <a:gd name="T1" fmla="*/ 0 h 302"/>
                  <a:gd name="T2" fmla="*/ 16 w 90"/>
                  <a:gd name="T3" fmla="*/ 102 h 302"/>
                  <a:gd name="T4" fmla="*/ 18 w 90"/>
                  <a:gd name="T5" fmla="*/ 242 h 302"/>
                  <a:gd name="T6" fmla="*/ 68 w 90"/>
                  <a:gd name="T7" fmla="*/ 302 h 302"/>
                  <a:gd name="T8" fmla="*/ 0 60000 65536"/>
                  <a:gd name="T9" fmla="*/ 0 60000 65536"/>
                  <a:gd name="T10" fmla="*/ 0 60000 65536"/>
                  <a:gd name="T11" fmla="*/ 0 60000 65536"/>
                  <a:gd name="T12" fmla="*/ 0 w 90"/>
                  <a:gd name="T13" fmla="*/ 0 h 302"/>
                  <a:gd name="T14" fmla="*/ 90 w 90"/>
                  <a:gd name="T15" fmla="*/ 302 h 302"/>
                </a:gdLst>
                <a:ahLst/>
                <a:cxnLst>
                  <a:cxn ang="T8">
                    <a:pos x="T0" y="T1"/>
                  </a:cxn>
                  <a:cxn ang="T9">
                    <a:pos x="T2" y="T3"/>
                  </a:cxn>
                  <a:cxn ang="T10">
                    <a:pos x="T4" y="T5"/>
                  </a:cxn>
                  <a:cxn ang="T11">
                    <a:pos x="T6" y="T7"/>
                  </a:cxn>
                </a:cxnLst>
                <a:rect l="T12" t="T13" r="T14" b="T15"/>
                <a:pathLst>
                  <a:path w="90" h="302">
                    <a:moveTo>
                      <a:pt x="90" y="0"/>
                    </a:moveTo>
                    <a:cubicBezTo>
                      <a:pt x="33" y="33"/>
                      <a:pt x="33" y="41"/>
                      <a:pt x="16" y="102"/>
                    </a:cubicBezTo>
                    <a:cubicBezTo>
                      <a:pt x="12" y="141"/>
                      <a:pt x="0" y="203"/>
                      <a:pt x="18" y="242"/>
                    </a:cubicBezTo>
                    <a:cubicBezTo>
                      <a:pt x="24" y="256"/>
                      <a:pt x="69" y="302"/>
                      <a:pt x="68" y="302"/>
                    </a:cubicBezTo>
                  </a:path>
                </a:pathLst>
              </a:custGeom>
              <a:noFill/>
              <a:ln w="3175" cap="flat" cmpd="sng">
                <a:solidFill>
                  <a:srgbClr val="000000"/>
                </a:solidFill>
                <a:prstDash val="solid"/>
                <a:round/>
                <a:headEnd type="none" w="med" len="med"/>
                <a:tailEnd type="triangle" w="med" len="me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104" name="Freeform 29"/>
              <p:cNvSpPr>
                <a:spLocks/>
              </p:cNvSpPr>
              <p:nvPr/>
            </p:nvSpPr>
            <p:spPr bwMode="auto">
              <a:xfrm>
                <a:off x="2816" y="1116"/>
                <a:ext cx="156" cy="548"/>
              </a:xfrm>
              <a:custGeom>
                <a:avLst/>
                <a:gdLst>
                  <a:gd name="T0" fmla="*/ 194 w 194"/>
                  <a:gd name="T1" fmla="*/ 0 h 548"/>
                  <a:gd name="T2" fmla="*/ 0 w 194"/>
                  <a:gd name="T3" fmla="*/ 290 h 548"/>
                  <a:gd name="T4" fmla="*/ 128 w 194"/>
                  <a:gd name="T5" fmla="*/ 490 h 548"/>
                  <a:gd name="T6" fmla="*/ 164 w 194"/>
                  <a:gd name="T7" fmla="*/ 534 h 548"/>
                  <a:gd name="T8" fmla="*/ 190 w 194"/>
                  <a:gd name="T9" fmla="*/ 548 h 548"/>
                  <a:gd name="T10" fmla="*/ 0 60000 65536"/>
                  <a:gd name="T11" fmla="*/ 0 60000 65536"/>
                  <a:gd name="T12" fmla="*/ 0 60000 65536"/>
                  <a:gd name="T13" fmla="*/ 0 60000 65536"/>
                  <a:gd name="T14" fmla="*/ 0 60000 65536"/>
                  <a:gd name="T15" fmla="*/ 0 w 194"/>
                  <a:gd name="T16" fmla="*/ 0 h 548"/>
                  <a:gd name="T17" fmla="*/ 194 w 194"/>
                  <a:gd name="T18" fmla="*/ 548 h 548"/>
                </a:gdLst>
                <a:ahLst/>
                <a:cxnLst>
                  <a:cxn ang="T10">
                    <a:pos x="T0" y="T1"/>
                  </a:cxn>
                  <a:cxn ang="T11">
                    <a:pos x="T2" y="T3"/>
                  </a:cxn>
                  <a:cxn ang="T12">
                    <a:pos x="T4" y="T5"/>
                  </a:cxn>
                  <a:cxn ang="T13">
                    <a:pos x="T6" y="T7"/>
                  </a:cxn>
                  <a:cxn ang="T14">
                    <a:pos x="T8" y="T9"/>
                  </a:cxn>
                </a:cxnLst>
                <a:rect l="T15" t="T16" r="T17" b="T18"/>
                <a:pathLst>
                  <a:path w="194" h="548">
                    <a:moveTo>
                      <a:pt x="194" y="0"/>
                    </a:moveTo>
                    <a:cubicBezTo>
                      <a:pt x="64" y="93"/>
                      <a:pt x="36" y="134"/>
                      <a:pt x="0" y="290"/>
                    </a:cubicBezTo>
                    <a:cubicBezTo>
                      <a:pt x="37" y="364"/>
                      <a:pt x="79" y="425"/>
                      <a:pt x="128" y="490"/>
                    </a:cubicBezTo>
                    <a:cubicBezTo>
                      <a:pt x="154" y="525"/>
                      <a:pt x="127" y="505"/>
                      <a:pt x="164" y="534"/>
                    </a:cubicBezTo>
                    <a:cubicBezTo>
                      <a:pt x="167" y="536"/>
                      <a:pt x="191" y="548"/>
                      <a:pt x="190" y="548"/>
                    </a:cubicBezTo>
                  </a:path>
                </a:pathLst>
              </a:custGeom>
              <a:noFill/>
              <a:ln w="3175" cap="flat" cmpd="sng">
                <a:solidFill>
                  <a:srgbClr val="000000"/>
                </a:solidFill>
                <a:prstDash val="solid"/>
                <a:round/>
                <a:headEnd type="none" w="med" len="me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105" name="Freeform 32"/>
              <p:cNvSpPr>
                <a:spLocks/>
              </p:cNvSpPr>
              <p:nvPr/>
            </p:nvSpPr>
            <p:spPr bwMode="auto">
              <a:xfrm>
                <a:off x="3058" y="1496"/>
                <a:ext cx="90" cy="318"/>
              </a:xfrm>
              <a:custGeom>
                <a:avLst/>
                <a:gdLst>
                  <a:gd name="T0" fmla="*/ 38 w 90"/>
                  <a:gd name="T1" fmla="*/ 0 h 318"/>
                  <a:gd name="T2" fmla="*/ 86 w 90"/>
                  <a:gd name="T3" fmla="*/ 54 h 318"/>
                  <a:gd name="T4" fmla="*/ 89 w 90"/>
                  <a:gd name="T5" fmla="*/ 101 h 318"/>
                  <a:gd name="T6" fmla="*/ 90 w 90"/>
                  <a:gd name="T7" fmla="*/ 169 h 318"/>
                  <a:gd name="T8" fmla="*/ 51 w 90"/>
                  <a:gd name="T9" fmla="*/ 254 h 318"/>
                  <a:gd name="T10" fmla="*/ 15 w 90"/>
                  <a:gd name="T11" fmla="*/ 302 h 318"/>
                  <a:gd name="T12" fmla="*/ 0 w 90"/>
                  <a:gd name="T13" fmla="*/ 318 h 318"/>
                  <a:gd name="T14" fmla="*/ 0 60000 65536"/>
                  <a:gd name="T15" fmla="*/ 0 60000 65536"/>
                  <a:gd name="T16" fmla="*/ 0 60000 65536"/>
                  <a:gd name="T17" fmla="*/ 0 60000 65536"/>
                  <a:gd name="T18" fmla="*/ 0 60000 65536"/>
                  <a:gd name="T19" fmla="*/ 0 60000 65536"/>
                  <a:gd name="T20" fmla="*/ 0 60000 65536"/>
                  <a:gd name="T21" fmla="*/ 0 w 90"/>
                  <a:gd name="T22" fmla="*/ 0 h 318"/>
                  <a:gd name="T23" fmla="*/ 90 w 90"/>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318">
                    <a:moveTo>
                      <a:pt x="38" y="0"/>
                    </a:moveTo>
                    <a:cubicBezTo>
                      <a:pt x="61" y="14"/>
                      <a:pt x="79" y="22"/>
                      <a:pt x="86" y="54"/>
                    </a:cubicBezTo>
                    <a:cubicBezTo>
                      <a:pt x="86" y="69"/>
                      <a:pt x="88" y="86"/>
                      <a:pt x="89" y="101"/>
                    </a:cubicBezTo>
                    <a:cubicBezTo>
                      <a:pt x="89" y="109"/>
                      <a:pt x="90" y="169"/>
                      <a:pt x="90" y="169"/>
                    </a:cubicBezTo>
                    <a:cubicBezTo>
                      <a:pt x="85" y="212"/>
                      <a:pt x="73" y="218"/>
                      <a:pt x="51" y="254"/>
                    </a:cubicBezTo>
                    <a:cubicBezTo>
                      <a:pt x="40" y="271"/>
                      <a:pt x="27" y="286"/>
                      <a:pt x="15" y="302"/>
                    </a:cubicBezTo>
                    <a:cubicBezTo>
                      <a:pt x="11" y="308"/>
                      <a:pt x="0" y="318"/>
                      <a:pt x="0" y="318"/>
                    </a:cubicBezTo>
                  </a:path>
                </a:pathLst>
              </a:custGeom>
              <a:noFill/>
              <a:ln w="3175" cap="flat" cmpd="sng">
                <a:solidFill>
                  <a:srgbClr val="000000"/>
                </a:solidFill>
                <a:prstDash val="solid"/>
                <a:round/>
                <a:headEnd type="none" w="med" len="me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grpSp>
        <p:sp>
          <p:nvSpPr>
            <p:cNvPr id="95" name="Line 44"/>
            <p:cNvSpPr>
              <a:spLocks noChangeShapeType="1"/>
            </p:cNvSpPr>
            <p:nvPr/>
          </p:nvSpPr>
          <p:spPr bwMode="auto">
            <a:xfrm flipV="1">
              <a:off x="2880" y="1248"/>
              <a:ext cx="336" cy="0"/>
            </a:xfrm>
            <a:prstGeom prst="line">
              <a:avLst/>
            </a:prstGeom>
            <a:noFill/>
            <a:ln w="76200">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96" name="Text Box 54"/>
            <p:cNvSpPr txBox="1">
              <a:spLocks noChangeArrowheads="1"/>
            </p:cNvSpPr>
            <p:nvPr/>
          </p:nvSpPr>
          <p:spPr bwMode="auto">
            <a:xfrm>
              <a:off x="2832" y="1751"/>
              <a:ext cx="1536" cy="442"/>
            </a:xfrm>
            <a:prstGeom prst="rect">
              <a:avLst/>
            </a:prstGeom>
            <a:noFill/>
            <a:ln w="3175">
              <a:noFill/>
              <a:miter lim="800000"/>
              <a:headEnd/>
              <a:tailEnd/>
            </a:ln>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0" i="1" u="none" strike="noStrike" kern="0" cap="none" spc="0" normalizeH="0" baseline="0" noProof="0" smtClean="0">
                  <a:ln>
                    <a:noFill/>
                  </a:ln>
                  <a:solidFill>
                    <a:srgbClr val="000000"/>
                  </a:solidFill>
                  <a:effectLst/>
                  <a:uLnTx/>
                  <a:uFillTx/>
                </a:rPr>
                <a:t>Schedule operations</a:t>
              </a:r>
            </a:p>
          </p:txBody>
        </p:sp>
      </p:grpSp>
      <p:grpSp>
        <p:nvGrpSpPr>
          <p:cNvPr id="106" name="Group 105"/>
          <p:cNvGrpSpPr>
            <a:grpSpLocks/>
          </p:cNvGrpSpPr>
          <p:nvPr/>
        </p:nvGrpSpPr>
        <p:grpSpPr bwMode="auto">
          <a:xfrm>
            <a:off x="6505577" y="1207711"/>
            <a:ext cx="2490788" cy="1598613"/>
            <a:chOff x="4080" y="585"/>
            <a:chExt cx="1569" cy="1007"/>
          </a:xfrm>
        </p:grpSpPr>
        <p:grpSp>
          <p:nvGrpSpPr>
            <p:cNvPr id="107" name="Group 41"/>
            <p:cNvGrpSpPr>
              <a:grpSpLocks/>
            </p:cNvGrpSpPr>
            <p:nvPr/>
          </p:nvGrpSpPr>
          <p:grpSpPr bwMode="auto">
            <a:xfrm>
              <a:off x="4656" y="1056"/>
              <a:ext cx="522" cy="536"/>
              <a:chOff x="4198" y="1182"/>
              <a:chExt cx="522" cy="536"/>
            </a:xfrm>
          </p:grpSpPr>
          <p:sp>
            <p:nvSpPr>
              <p:cNvPr id="110" name="Rectangle 34"/>
              <p:cNvSpPr>
                <a:spLocks noChangeArrowheads="1"/>
              </p:cNvSpPr>
              <p:nvPr/>
            </p:nvSpPr>
            <p:spPr bwMode="auto">
              <a:xfrm>
                <a:off x="4198" y="1182"/>
                <a:ext cx="522" cy="108"/>
              </a:xfrm>
              <a:prstGeom prst="rect">
                <a:avLst/>
              </a:prstGeom>
              <a:solidFill>
                <a:srgbClr val="FF7C80"/>
              </a:solidFill>
              <a:ln w="3175">
                <a:solidFill>
                  <a:srgbClr val="000000"/>
                </a:solidFill>
                <a:miter lim="800000"/>
                <a:headEnd/>
                <a:tailEn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111" name="Rectangle 35"/>
              <p:cNvSpPr>
                <a:spLocks noChangeArrowheads="1"/>
              </p:cNvSpPr>
              <p:nvPr/>
            </p:nvSpPr>
            <p:spPr bwMode="auto">
              <a:xfrm>
                <a:off x="4198" y="1290"/>
                <a:ext cx="522" cy="110"/>
              </a:xfrm>
              <a:prstGeom prst="rect">
                <a:avLst/>
              </a:prstGeom>
              <a:solidFill>
                <a:srgbClr val="FFFF66"/>
              </a:solidFill>
              <a:ln w="3175">
                <a:solidFill>
                  <a:srgbClr val="000000"/>
                </a:solidFill>
                <a:miter lim="800000"/>
                <a:headEnd/>
                <a:tailEn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112" name="Rectangle 36"/>
              <p:cNvSpPr>
                <a:spLocks noChangeArrowheads="1"/>
              </p:cNvSpPr>
              <p:nvPr/>
            </p:nvSpPr>
            <p:spPr bwMode="auto">
              <a:xfrm>
                <a:off x="4198" y="1400"/>
                <a:ext cx="522" cy="108"/>
              </a:xfrm>
              <a:prstGeom prst="rect">
                <a:avLst/>
              </a:prstGeom>
              <a:solidFill>
                <a:srgbClr val="686EA8"/>
              </a:solidFill>
              <a:ln w="3175">
                <a:solidFill>
                  <a:srgbClr val="000000"/>
                </a:solidFill>
                <a:miter lim="800000"/>
                <a:headEnd/>
                <a:tailEn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113" name="Rectangle 37"/>
              <p:cNvSpPr>
                <a:spLocks noChangeArrowheads="1"/>
              </p:cNvSpPr>
              <p:nvPr/>
            </p:nvSpPr>
            <p:spPr bwMode="auto">
              <a:xfrm>
                <a:off x="4198" y="1508"/>
                <a:ext cx="522" cy="108"/>
              </a:xfrm>
              <a:prstGeom prst="rect">
                <a:avLst/>
              </a:prstGeom>
              <a:solidFill>
                <a:srgbClr val="91A67C"/>
              </a:solidFill>
              <a:ln w="3175">
                <a:solidFill>
                  <a:srgbClr val="000000"/>
                </a:solidFill>
                <a:miter lim="800000"/>
                <a:headEnd/>
                <a:tailEn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114" name="Rectangle 38"/>
              <p:cNvSpPr>
                <a:spLocks noChangeArrowheads="1"/>
              </p:cNvSpPr>
              <p:nvPr/>
            </p:nvSpPr>
            <p:spPr bwMode="auto">
              <a:xfrm>
                <a:off x="4198" y="1616"/>
                <a:ext cx="522" cy="102"/>
              </a:xfrm>
              <a:prstGeom prst="rect">
                <a:avLst/>
              </a:prstGeom>
              <a:solidFill>
                <a:srgbClr val="FF00FF"/>
              </a:solidFill>
              <a:ln w="3175">
                <a:solidFill>
                  <a:srgbClr val="000000"/>
                </a:solidFill>
                <a:miter lim="800000"/>
                <a:headEnd/>
                <a:tailEn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grpSp>
        <p:sp>
          <p:nvSpPr>
            <p:cNvPr id="108" name="Line 45"/>
            <p:cNvSpPr>
              <a:spLocks noChangeShapeType="1"/>
            </p:cNvSpPr>
            <p:nvPr/>
          </p:nvSpPr>
          <p:spPr bwMode="auto">
            <a:xfrm flipV="1">
              <a:off x="4080" y="1296"/>
              <a:ext cx="480" cy="0"/>
            </a:xfrm>
            <a:prstGeom prst="line">
              <a:avLst/>
            </a:prstGeom>
            <a:noFill/>
            <a:ln w="76200">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000000"/>
                </a:solidFill>
                <a:effectLst/>
                <a:uLnTx/>
                <a:uFillTx/>
                <a:latin typeface="Courier New" pitchFamily="49" charset="0"/>
              </a:endParaRPr>
            </a:p>
          </p:txBody>
        </p:sp>
        <p:sp>
          <p:nvSpPr>
            <p:cNvPr id="109" name="Text Box 55"/>
            <p:cNvSpPr txBox="1">
              <a:spLocks noChangeArrowheads="1"/>
            </p:cNvSpPr>
            <p:nvPr/>
          </p:nvSpPr>
          <p:spPr bwMode="auto">
            <a:xfrm>
              <a:off x="4353" y="585"/>
              <a:ext cx="1296" cy="442"/>
            </a:xfrm>
            <a:prstGeom prst="rect">
              <a:avLst/>
            </a:prstGeom>
            <a:noFill/>
            <a:ln w="3175">
              <a:noFill/>
              <a:miter lim="800000"/>
              <a:headEnd/>
              <a:tailEnd/>
            </a:ln>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0" i="1" u="none" strike="noStrike" kern="0" cap="none" spc="0" normalizeH="0" baseline="0" noProof="0" smtClean="0">
                  <a:ln>
                    <a:noFill/>
                  </a:ln>
                  <a:solidFill>
                    <a:srgbClr val="000000"/>
                  </a:solidFill>
                  <a:effectLst/>
                  <a:uLnTx/>
                  <a:uFillTx/>
                </a:rPr>
                <a:t>Sequential machine code</a:t>
              </a:r>
            </a:p>
          </p:txBody>
        </p:sp>
      </p:grpSp>
    </p:spTree>
    <p:extLst>
      <p:ext uri="{BB962C8B-B14F-4D97-AF65-F5344CB8AC3E}">
        <p14:creationId xmlns:p14="http://schemas.microsoft.com/office/powerpoint/2010/main" val="93218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VLIW: Very Long Instruction Word</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31</a:t>
            </a:fld>
            <a:endParaRPr lang="en-US" dirty="0"/>
          </a:p>
        </p:txBody>
      </p:sp>
      <p:sp>
        <p:nvSpPr>
          <p:cNvPr id="7" name="Rectangle 3"/>
          <p:cNvSpPr>
            <a:spLocks noGrp="1" noChangeArrowheads="1"/>
          </p:cNvSpPr>
          <p:nvPr>
            <p:ph idx="1"/>
          </p:nvPr>
        </p:nvSpPr>
        <p:spPr>
          <a:xfrm>
            <a:off x="1169056" y="4508494"/>
            <a:ext cx="7555847" cy="1477328"/>
          </a:xfrm>
          <a:noFill/>
        </p:spPr>
        <p:txBody>
          <a:bodyPr wrap="square" anchor="t">
            <a:spAutoFit/>
          </a:bodyPr>
          <a:lstStyle/>
          <a:p>
            <a:pPr eaLnBrk="1" hangingPunct="1"/>
            <a:r>
              <a:rPr lang="en-US" sz="2000" dirty="0" smtClean="0"/>
              <a:t>Multiple operations packed into one instruction</a:t>
            </a:r>
          </a:p>
          <a:p>
            <a:pPr eaLnBrk="1" hangingPunct="1"/>
            <a:r>
              <a:rPr lang="en-US" sz="2000" dirty="0" smtClean="0"/>
              <a:t>Each operation slot is for a fixed function</a:t>
            </a:r>
          </a:p>
          <a:p>
            <a:pPr eaLnBrk="1" hangingPunct="1"/>
            <a:r>
              <a:rPr lang="en-US" sz="2000" dirty="0" smtClean="0"/>
              <a:t>Constant operation latencies are </a:t>
            </a:r>
            <a:r>
              <a:rPr lang="en-US" sz="2000" dirty="0" smtClean="0"/>
              <a:t>specified</a:t>
            </a:r>
            <a:endParaRPr lang="en-US" sz="2000" dirty="0" smtClean="0"/>
          </a:p>
        </p:txBody>
      </p:sp>
      <p:grpSp>
        <p:nvGrpSpPr>
          <p:cNvPr id="8" name="Group 38"/>
          <p:cNvGrpSpPr>
            <a:grpSpLocks/>
          </p:cNvGrpSpPr>
          <p:nvPr/>
        </p:nvGrpSpPr>
        <p:grpSpPr bwMode="auto">
          <a:xfrm>
            <a:off x="4943595" y="2175447"/>
            <a:ext cx="381000" cy="1143000"/>
            <a:chOff x="2928" y="1488"/>
            <a:chExt cx="240" cy="720"/>
          </a:xfrm>
        </p:grpSpPr>
        <p:sp>
          <p:nvSpPr>
            <p:cNvPr id="9" name="Rectangle 5"/>
            <p:cNvSpPr>
              <a:spLocks noChangeArrowheads="1"/>
            </p:cNvSpPr>
            <p:nvPr/>
          </p:nvSpPr>
          <p:spPr bwMode="auto">
            <a:xfrm rot="5400000">
              <a:off x="2928" y="148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0" name="Rectangle 6"/>
            <p:cNvSpPr>
              <a:spLocks noChangeArrowheads="1"/>
            </p:cNvSpPr>
            <p:nvPr/>
          </p:nvSpPr>
          <p:spPr bwMode="auto">
            <a:xfrm rot="5400000">
              <a:off x="2928" y="172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1" name="Rectangle 7"/>
            <p:cNvSpPr>
              <a:spLocks noChangeArrowheads="1"/>
            </p:cNvSpPr>
            <p:nvPr/>
          </p:nvSpPr>
          <p:spPr bwMode="auto">
            <a:xfrm rot="5400000">
              <a:off x="2928" y="1968"/>
              <a:ext cx="240" cy="240"/>
            </a:xfrm>
            <a:prstGeom prst="rect">
              <a:avLst/>
            </a:prstGeom>
            <a:noFill/>
            <a:ln w="3175">
              <a:solidFill>
                <a:schemeClr val="tx1"/>
              </a:solidFill>
              <a:miter lim="800000"/>
              <a:headEnd/>
              <a:tailEnd/>
            </a:ln>
          </p:spPr>
          <p:txBody>
            <a:bodyPr wrap="none" anchor="ctr">
              <a:spAutoFit/>
            </a:bodyPr>
            <a:lstStyle/>
            <a:p>
              <a:endParaRPr lang="en-US"/>
            </a:p>
          </p:txBody>
        </p:sp>
      </p:grpSp>
      <p:grpSp>
        <p:nvGrpSpPr>
          <p:cNvPr id="12" name="Group 37"/>
          <p:cNvGrpSpPr>
            <a:grpSpLocks/>
          </p:cNvGrpSpPr>
          <p:nvPr/>
        </p:nvGrpSpPr>
        <p:grpSpPr bwMode="auto">
          <a:xfrm>
            <a:off x="3648195" y="2175447"/>
            <a:ext cx="381000" cy="1143000"/>
            <a:chOff x="2688" y="1488"/>
            <a:chExt cx="240" cy="720"/>
          </a:xfrm>
        </p:grpSpPr>
        <p:sp>
          <p:nvSpPr>
            <p:cNvPr id="13" name="Rectangle 8"/>
            <p:cNvSpPr>
              <a:spLocks noChangeArrowheads="1"/>
            </p:cNvSpPr>
            <p:nvPr/>
          </p:nvSpPr>
          <p:spPr bwMode="auto">
            <a:xfrm rot="5400000">
              <a:off x="2688" y="148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4" name="Rectangle 9"/>
            <p:cNvSpPr>
              <a:spLocks noChangeArrowheads="1"/>
            </p:cNvSpPr>
            <p:nvPr/>
          </p:nvSpPr>
          <p:spPr bwMode="auto">
            <a:xfrm rot="5400000">
              <a:off x="2688" y="172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5" name="Rectangle 10"/>
            <p:cNvSpPr>
              <a:spLocks noChangeArrowheads="1"/>
            </p:cNvSpPr>
            <p:nvPr/>
          </p:nvSpPr>
          <p:spPr bwMode="auto">
            <a:xfrm rot="5400000">
              <a:off x="2688" y="1968"/>
              <a:ext cx="240" cy="240"/>
            </a:xfrm>
            <a:prstGeom prst="rect">
              <a:avLst/>
            </a:prstGeom>
            <a:noFill/>
            <a:ln w="3175">
              <a:solidFill>
                <a:schemeClr val="tx1"/>
              </a:solidFill>
              <a:miter lim="800000"/>
              <a:headEnd/>
              <a:tailEnd/>
            </a:ln>
          </p:spPr>
          <p:txBody>
            <a:bodyPr wrap="none" anchor="ctr">
              <a:spAutoFit/>
            </a:bodyPr>
            <a:lstStyle/>
            <a:p>
              <a:endParaRPr lang="en-US"/>
            </a:p>
          </p:txBody>
        </p:sp>
      </p:grpSp>
      <p:sp>
        <p:nvSpPr>
          <p:cNvPr id="16" name="Rectangle 11"/>
          <p:cNvSpPr>
            <a:spLocks noChangeArrowheads="1"/>
          </p:cNvSpPr>
          <p:nvPr/>
        </p:nvSpPr>
        <p:spPr bwMode="auto">
          <a:xfrm rot="5400000">
            <a:off x="2276595" y="2175447"/>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7" name="Rectangle 12"/>
          <p:cNvSpPr>
            <a:spLocks noChangeArrowheads="1"/>
          </p:cNvSpPr>
          <p:nvPr/>
        </p:nvSpPr>
        <p:spPr bwMode="auto">
          <a:xfrm rot="5400000">
            <a:off x="1133595" y="2175447"/>
            <a:ext cx="381000" cy="381000"/>
          </a:xfrm>
          <a:prstGeom prst="rect">
            <a:avLst/>
          </a:prstGeom>
          <a:noFill/>
          <a:ln w="3175">
            <a:solidFill>
              <a:schemeClr val="tx1"/>
            </a:solidFill>
            <a:miter lim="800000"/>
            <a:headEnd/>
            <a:tailEnd/>
          </a:ln>
        </p:spPr>
        <p:txBody>
          <a:bodyPr wrap="none" anchor="ctr">
            <a:spAutoFit/>
          </a:bodyPr>
          <a:lstStyle/>
          <a:p>
            <a:endParaRPr lang="en-US"/>
          </a:p>
        </p:txBody>
      </p:sp>
      <p:grpSp>
        <p:nvGrpSpPr>
          <p:cNvPr id="18" name="Group 40"/>
          <p:cNvGrpSpPr>
            <a:grpSpLocks/>
          </p:cNvGrpSpPr>
          <p:nvPr/>
        </p:nvGrpSpPr>
        <p:grpSpPr bwMode="auto">
          <a:xfrm>
            <a:off x="7534395" y="2099247"/>
            <a:ext cx="381000" cy="1524000"/>
            <a:chOff x="3792" y="1488"/>
            <a:chExt cx="240" cy="960"/>
          </a:xfrm>
        </p:grpSpPr>
        <p:sp>
          <p:nvSpPr>
            <p:cNvPr id="19" name="Rectangle 18"/>
            <p:cNvSpPr>
              <a:spLocks noChangeArrowheads="1"/>
            </p:cNvSpPr>
            <p:nvPr/>
          </p:nvSpPr>
          <p:spPr bwMode="auto">
            <a:xfrm rot="5400000">
              <a:off x="3792" y="148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20" name="Rectangle 15"/>
            <p:cNvSpPr>
              <a:spLocks noChangeArrowheads="1"/>
            </p:cNvSpPr>
            <p:nvPr/>
          </p:nvSpPr>
          <p:spPr bwMode="auto">
            <a:xfrm rot="5400000">
              <a:off x="3792" y="172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21" name="Rectangle 16"/>
            <p:cNvSpPr>
              <a:spLocks noChangeArrowheads="1"/>
            </p:cNvSpPr>
            <p:nvPr/>
          </p:nvSpPr>
          <p:spPr bwMode="auto">
            <a:xfrm rot="5400000">
              <a:off x="3792" y="196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22" name="Rectangle 19"/>
            <p:cNvSpPr>
              <a:spLocks noChangeArrowheads="1"/>
            </p:cNvSpPr>
            <p:nvPr/>
          </p:nvSpPr>
          <p:spPr bwMode="auto">
            <a:xfrm rot="5400000">
              <a:off x="3792" y="2208"/>
              <a:ext cx="240" cy="240"/>
            </a:xfrm>
            <a:prstGeom prst="rect">
              <a:avLst/>
            </a:prstGeom>
            <a:noFill/>
            <a:ln w="3175">
              <a:solidFill>
                <a:schemeClr val="tx1"/>
              </a:solidFill>
              <a:miter lim="800000"/>
              <a:headEnd/>
              <a:tailEnd/>
            </a:ln>
          </p:spPr>
          <p:txBody>
            <a:bodyPr wrap="none" anchor="ctr">
              <a:spAutoFit/>
            </a:bodyPr>
            <a:lstStyle/>
            <a:p>
              <a:endParaRPr lang="en-US"/>
            </a:p>
          </p:txBody>
        </p:sp>
      </p:grpSp>
      <p:grpSp>
        <p:nvGrpSpPr>
          <p:cNvPr id="23" name="Group 39"/>
          <p:cNvGrpSpPr>
            <a:grpSpLocks/>
          </p:cNvGrpSpPr>
          <p:nvPr/>
        </p:nvGrpSpPr>
        <p:grpSpPr bwMode="auto">
          <a:xfrm>
            <a:off x="6391395" y="2104007"/>
            <a:ext cx="381000" cy="1524000"/>
            <a:chOff x="3552" y="1488"/>
            <a:chExt cx="240" cy="960"/>
          </a:xfrm>
        </p:grpSpPr>
        <p:sp>
          <p:nvSpPr>
            <p:cNvPr id="24" name="Rectangle 14"/>
            <p:cNvSpPr>
              <a:spLocks noChangeArrowheads="1"/>
            </p:cNvSpPr>
            <p:nvPr/>
          </p:nvSpPr>
          <p:spPr bwMode="auto">
            <a:xfrm rot="5400000">
              <a:off x="3552" y="148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25" name="Rectangle 17"/>
            <p:cNvSpPr>
              <a:spLocks noChangeArrowheads="1"/>
            </p:cNvSpPr>
            <p:nvPr/>
          </p:nvSpPr>
          <p:spPr bwMode="auto">
            <a:xfrm rot="5400000">
              <a:off x="3552" y="172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26" name="Rectangle 18"/>
            <p:cNvSpPr>
              <a:spLocks noChangeArrowheads="1"/>
            </p:cNvSpPr>
            <p:nvPr/>
          </p:nvSpPr>
          <p:spPr bwMode="auto">
            <a:xfrm rot="5400000">
              <a:off x="3552" y="196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27" name="Rectangle 20"/>
            <p:cNvSpPr>
              <a:spLocks noChangeArrowheads="1"/>
            </p:cNvSpPr>
            <p:nvPr/>
          </p:nvSpPr>
          <p:spPr bwMode="auto">
            <a:xfrm rot="5400000">
              <a:off x="3552" y="2208"/>
              <a:ext cx="240" cy="240"/>
            </a:xfrm>
            <a:prstGeom prst="rect">
              <a:avLst/>
            </a:prstGeom>
            <a:noFill/>
            <a:ln w="3175">
              <a:solidFill>
                <a:schemeClr val="tx1"/>
              </a:solidFill>
              <a:miter lim="800000"/>
              <a:headEnd/>
              <a:tailEnd/>
            </a:ln>
          </p:spPr>
          <p:txBody>
            <a:bodyPr wrap="none" anchor="ctr">
              <a:spAutoFit/>
            </a:bodyPr>
            <a:lstStyle/>
            <a:p>
              <a:endParaRPr lang="en-US"/>
            </a:p>
          </p:txBody>
        </p:sp>
      </p:grpSp>
      <p:sp>
        <p:nvSpPr>
          <p:cNvPr id="28" name="Text Box 21"/>
          <p:cNvSpPr txBox="1">
            <a:spLocks noChangeArrowheads="1"/>
          </p:cNvSpPr>
          <p:nvPr/>
        </p:nvSpPr>
        <p:spPr bwMode="auto">
          <a:xfrm>
            <a:off x="658933" y="2685035"/>
            <a:ext cx="2555875" cy="531812"/>
          </a:xfrm>
          <a:prstGeom prst="rect">
            <a:avLst/>
          </a:prstGeom>
          <a:noFill/>
          <a:ln w="3175">
            <a:noFill/>
            <a:miter lim="800000"/>
            <a:headEnd/>
            <a:tailEnd/>
          </a:ln>
        </p:spPr>
        <p:txBody>
          <a:bodyPr wrap="none" anchor="ctr">
            <a:spAutoFit/>
          </a:bodyPr>
          <a:lstStyle/>
          <a:p>
            <a:pPr algn="ctr" eaLnBrk="0" hangingPunct="0">
              <a:lnSpc>
                <a:spcPct val="70000"/>
              </a:lnSpc>
              <a:spcBef>
                <a:spcPct val="50000"/>
              </a:spcBef>
            </a:pPr>
            <a:r>
              <a:rPr lang="en-US" sz="1800" b="0" i="1" dirty="0">
                <a:solidFill>
                  <a:srgbClr val="002060"/>
                </a:solidFill>
              </a:rPr>
              <a:t>Two Integer Units,</a:t>
            </a:r>
          </a:p>
          <a:p>
            <a:pPr algn="ctr" eaLnBrk="0" hangingPunct="0">
              <a:lnSpc>
                <a:spcPct val="70000"/>
              </a:lnSpc>
              <a:spcBef>
                <a:spcPct val="20000"/>
              </a:spcBef>
            </a:pPr>
            <a:r>
              <a:rPr lang="en-US" sz="1800" b="0" i="1" dirty="0">
                <a:solidFill>
                  <a:srgbClr val="002060"/>
                </a:solidFill>
              </a:rPr>
              <a:t>Single Cycle Latency</a:t>
            </a:r>
          </a:p>
        </p:txBody>
      </p:sp>
      <p:sp>
        <p:nvSpPr>
          <p:cNvPr id="29" name="Text Box 22"/>
          <p:cNvSpPr txBox="1">
            <a:spLocks noChangeArrowheads="1"/>
          </p:cNvSpPr>
          <p:nvPr/>
        </p:nvSpPr>
        <p:spPr bwMode="auto">
          <a:xfrm>
            <a:off x="3075253" y="3444534"/>
            <a:ext cx="2563522" cy="536814"/>
          </a:xfrm>
          <a:prstGeom prst="rect">
            <a:avLst/>
          </a:prstGeom>
          <a:noFill/>
          <a:ln w="3175">
            <a:noFill/>
            <a:miter lim="800000"/>
            <a:headEnd/>
            <a:tailEnd/>
          </a:ln>
        </p:spPr>
        <p:txBody>
          <a:bodyPr wrap="none" anchor="ctr">
            <a:spAutoFit/>
          </a:bodyPr>
          <a:lstStyle/>
          <a:p>
            <a:pPr algn="ctr" eaLnBrk="0" hangingPunct="0">
              <a:lnSpc>
                <a:spcPct val="70000"/>
              </a:lnSpc>
              <a:spcBef>
                <a:spcPct val="50000"/>
              </a:spcBef>
            </a:pPr>
            <a:r>
              <a:rPr lang="en-US" sz="1800" b="0" i="1">
                <a:solidFill>
                  <a:srgbClr val="002060"/>
                </a:solidFill>
              </a:rPr>
              <a:t>Two Load/Store Units,</a:t>
            </a:r>
          </a:p>
          <a:p>
            <a:pPr algn="ctr" eaLnBrk="0" hangingPunct="0">
              <a:lnSpc>
                <a:spcPct val="70000"/>
              </a:lnSpc>
              <a:spcBef>
                <a:spcPct val="20000"/>
              </a:spcBef>
            </a:pPr>
            <a:r>
              <a:rPr lang="en-US" sz="1800" b="0" i="1">
                <a:solidFill>
                  <a:srgbClr val="002060"/>
                </a:solidFill>
              </a:rPr>
              <a:t>Three Cycle Latency</a:t>
            </a:r>
          </a:p>
        </p:txBody>
      </p:sp>
      <p:sp>
        <p:nvSpPr>
          <p:cNvPr id="30" name="Text Box 23"/>
          <p:cNvSpPr txBox="1">
            <a:spLocks noChangeArrowheads="1"/>
          </p:cNvSpPr>
          <p:nvPr/>
        </p:nvSpPr>
        <p:spPr bwMode="auto">
          <a:xfrm>
            <a:off x="5857995" y="3735840"/>
            <a:ext cx="2842445" cy="536814"/>
          </a:xfrm>
          <a:prstGeom prst="rect">
            <a:avLst/>
          </a:prstGeom>
          <a:noFill/>
          <a:ln w="3175">
            <a:noFill/>
            <a:miter lim="800000"/>
            <a:headEnd/>
            <a:tailEnd/>
          </a:ln>
        </p:spPr>
        <p:txBody>
          <a:bodyPr wrap="none" anchor="ctr">
            <a:spAutoFit/>
          </a:bodyPr>
          <a:lstStyle/>
          <a:p>
            <a:pPr algn="ctr" eaLnBrk="0" hangingPunct="0">
              <a:lnSpc>
                <a:spcPct val="70000"/>
              </a:lnSpc>
              <a:spcBef>
                <a:spcPct val="50000"/>
              </a:spcBef>
            </a:pPr>
            <a:r>
              <a:rPr lang="en-US" sz="1800" b="0" i="1">
                <a:solidFill>
                  <a:srgbClr val="002060"/>
                </a:solidFill>
              </a:rPr>
              <a:t>Two Floating-Point Units,</a:t>
            </a:r>
          </a:p>
          <a:p>
            <a:pPr algn="ctr" eaLnBrk="0" hangingPunct="0">
              <a:lnSpc>
                <a:spcPct val="70000"/>
              </a:lnSpc>
              <a:spcBef>
                <a:spcPct val="20000"/>
              </a:spcBef>
            </a:pPr>
            <a:r>
              <a:rPr lang="en-US" sz="1800" b="0" i="1" dirty="0">
                <a:solidFill>
                  <a:srgbClr val="002060"/>
                </a:solidFill>
              </a:rPr>
              <a:t>Four Cycle Latency</a:t>
            </a:r>
          </a:p>
        </p:txBody>
      </p:sp>
      <p:sp>
        <p:nvSpPr>
          <p:cNvPr id="31" name="Line 41"/>
          <p:cNvSpPr>
            <a:spLocks noChangeShapeType="1"/>
          </p:cNvSpPr>
          <p:nvPr/>
        </p:nvSpPr>
        <p:spPr bwMode="auto">
          <a:xfrm>
            <a:off x="1285995" y="1794447"/>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2" name="Line 42"/>
          <p:cNvSpPr>
            <a:spLocks noChangeShapeType="1"/>
          </p:cNvSpPr>
          <p:nvPr/>
        </p:nvSpPr>
        <p:spPr bwMode="auto">
          <a:xfrm>
            <a:off x="2505195" y="1794447"/>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3" name="Line 43"/>
          <p:cNvSpPr>
            <a:spLocks noChangeShapeType="1"/>
          </p:cNvSpPr>
          <p:nvPr/>
        </p:nvSpPr>
        <p:spPr bwMode="auto">
          <a:xfrm>
            <a:off x="3800595" y="1794447"/>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4" name="Line 44"/>
          <p:cNvSpPr>
            <a:spLocks noChangeShapeType="1"/>
          </p:cNvSpPr>
          <p:nvPr/>
        </p:nvSpPr>
        <p:spPr bwMode="auto">
          <a:xfrm>
            <a:off x="5172195" y="1794447"/>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5" name="Line 45"/>
          <p:cNvSpPr>
            <a:spLocks noChangeShapeType="1"/>
          </p:cNvSpPr>
          <p:nvPr/>
        </p:nvSpPr>
        <p:spPr bwMode="auto">
          <a:xfrm>
            <a:off x="6619995" y="1794447"/>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6" name="Line 46"/>
          <p:cNvSpPr>
            <a:spLocks noChangeShapeType="1"/>
          </p:cNvSpPr>
          <p:nvPr/>
        </p:nvSpPr>
        <p:spPr bwMode="auto">
          <a:xfrm>
            <a:off x="7762995" y="1794447"/>
            <a:ext cx="0" cy="228600"/>
          </a:xfrm>
          <a:prstGeom prst="line">
            <a:avLst/>
          </a:prstGeom>
          <a:noFill/>
          <a:ln w="3175">
            <a:solidFill>
              <a:schemeClr val="tx1"/>
            </a:solidFill>
            <a:round/>
            <a:headEnd/>
            <a:tailEnd type="triangle" w="med" len="med"/>
          </a:ln>
        </p:spPr>
        <p:txBody>
          <a:bodyPr wrap="none" anchor="ctr">
            <a:spAutoFit/>
          </a:bodyPr>
          <a:lstStyle/>
          <a:p>
            <a:endParaRPr lang="en-US"/>
          </a:p>
        </p:txBody>
      </p:sp>
      <p:grpSp>
        <p:nvGrpSpPr>
          <p:cNvPr id="37" name="Group 50"/>
          <p:cNvGrpSpPr>
            <a:grpSpLocks/>
          </p:cNvGrpSpPr>
          <p:nvPr/>
        </p:nvGrpSpPr>
        <p:grpSpPr bwMode="auto">
          <a:xfrm>
            <a:off x="676395" y="1461074"/>
            <a:ext cx="7620000" cy="338138"/>
            <a:chOff x="528" y="990"/>
            <a:chExt cx="4800" cy="213"/>
          </a:xfrm>
        </p:grpSpPr>
        <p:grpSp>
          <p:nvGrpSpPr>
            <p:cNvPr id="38" name="Group 49"/>
            <p:cNvGrpSpPr>
              <a:grpSpLocks/>
            </p:cNvGrpSpPr>
            <p:nvPr/>
          </p:nvGrpSpPr>
          <p:grpSpPr bwMode="auto">
            <a:xfrm>
              <a:off x="1248" y="990"/>
              <a:ext cx="4080" cy="213"/>
              <a:chOff x="1248" y="990"/>
              <a:chExt cx="4080" cy="213"/>
            </a:xfrm>
          </p:grpSpPr>
          <p:sp>
            <p:nvSpPr>
              <p:cNvPr id="40" name="Rectangle 31"/>
              <p:cNvSpPr>
                <a:spLocks noChangeArrowheads="1"/>
              </p:cNvSpPr>
              <p:nvPr/>
            </p:nvSpPr>
            <p:spPr bwMode="auto">
              <a:xfrm>
                <a:off x="1248" y="990"/>
                <a:ext cx="720" cy="213"/>
              </a:xfrm>
              <a:prstGeom prst="rect">
                <a:avLst/>
              </a:prstGeom>
              <a:noFill/>
              <a:ln w="28575">
                <a:solidFill>
                  <a:schemeClr val="tx1"/>
                </a:solidFill>
                <a:miter lim="800000"/>
                <a:headEnd/>
                <a:tailEnd/>
              </a:ln>
            </p:spPr>
            <p:txBody>
              <a:bodyPr anchor="ctr">
                <a:spAutoFit/>
              </a:bodyPr>
              <a:lstStyle/>
              <a:p>
                <a:pPr algn="ctr" eaLnBrk="0" hangingPunct="0">
                  <a:spcBef>
                    <a:spcPct val="50000"/>
                  </a:spcBef>
                </a:pPr>
                <a:r>
                  <a:rPr lang="en-US" sz="1600" b="0">
                    <a:solidFill>
                      <a:srgbClr val="C00000"/>
                    </a:solidFill>
                  </a:rPr>
                  <a:t>Int Op 2</a:t>
                </a:r>
              </a:p>
            </p:txBody>
          </p:sp>
          <p:sp>
            <p:nvSpPr>
              <p:cNvPr id="41" name="Rectangle 32"/>
              <p:cNvSpPr>
                <a:spLocks noChangeArrowheads="1"/>
              </p:cNvSpPr>
              <p:nvPr/>
            </p:nvSpPr>
            <p:spPr bwMode="auto">
              <a:xfrm>
                <a:off x="1968" y="990"/>
                <a:ext cx="912" cy="213"/>
              </a:xfrm>
              <a:prstGeom prst="rect">
                <a:avLst/>
              </a:prstGeom>
              <a:noFill/>
              <a:ln w="28575">
                <a:solidFill>
                  <a:schemeClr val="tx1"/>
                </a:solidFill>
                <a:miter lim="800000"/>
                <a:headEnd/>
                <a:tailEnd/>
              </a:ln>
            </p:spPr>
            <p:txBody>
              <a:bodyPr anchor="ctr">
                <a:spAutoFit/>
              </a:bodyPr>
              <a:lstStyle/>
              <a:p>
                <a:pPr algn="ctr" eaLnBrk="0" hangingPunct="0">
                  <a:spcBef>
                    <a:spcPct val="50000"/>
                  </a:spcBef>
                </a:pPr>
                <a:r>
                  <a:rPr lang="en-US" sz="1600" b="0">
                    <a:solidFill>
                      <a:srgbClr val="C00000"/>
                    </a:solidFill>
                  </a:rPr>
                  <a:t>Mem Op 1</a:t>
                </a:r>
              </a:p>
            </p:txBody>
          </p:sp>
          <p:sp>
            <p:nvSpPr>
              <p:cNvPr id="42" name="Rectangle 33"/>
              <p:cNvSpPr>
                <a:spLocks noChangeArrowheads="1"/>
              </p:cNvSpPr>
              <p:nvPr/>
            </p:nvSpPr>
            <p:spPr bwMode="auto">
              <a:xfrm>
                <a:off x="2880" y="990"/>
                <a:ext cx="912" cy="213"/>
              </a:xfrm>
              <a:prstGeom prst="rect">
                <a:avLst/>
              </a:prstGeom>
              <a:noFill/>
              <a:ln w="28575">
                <a:solidFill>
                  <a:schemeClr val="tx1"/>
                </a:solidFill>
                <a:miter lim="800000"/>
                <a:headEnd/>
                <a:tailEnd/>
              </a:ln>
            </p:spPr>
            <p:txBody>
              <a:bodyPr anchor="ctr">
                <a:spAutoFit/>
              </a:bodyPr>
              <a:lstStyle/>
              <a:p>
                <a:pPr algn="ctr" eaLnBrk="0" hangingPunct="0">
                  <a:spcBef>
                    <a:spcPct val="50000"/>
                  </a:spcBef>
                </a:pPr>
                <a:r>
                  <a:rPr lang="en-US" sz="1600" b="0">
                    <a:solidFill>
                      <a:srgbClr val="C00000"/>
                    </a:solidFill>
                  </a:rPr>
                  <a:t>Mem Op 2</a:t>
                </a:r>
              </a:p>
            </p:txBody>
          </p:sp>
          <p:sp>
            <p:nvSpPr>
              <p:cNvPr id="43" name="Rectangle 34"/>
              <p:cNvSpPr>
                <a:spLocks noChangeArrowheads="1"/>
              </p:cNvSpPr>
              <p:nvPr/>
            </p:nvSpPr>
            <p:spPr bwMode="auto">
              <a:xfrm>
                <a:off x="3792" y="990"/>
                <a:ext cx="768" cy="213"/>
              </a:xfrm>
              <a:prstGeom prst="rect">
                <a:avLst/>
              </a:prstGeom>
              <a:noFill/>
              <a:ln w="28575">
                <a:solidFill>
                  <a:schemeClr val="tx1"/>
                </a:solidFill>
                <a:miter lim="800000"/>
                <a:headEnd/>
                <a:tailEnd/>
              </a:ln>
            </p:spPr>
            <p:txBody>
              <a:bodyPr anchor="ctr">
                <a:spAutoFit/>
              </a:bodyPr>
              <a:lstStyle/>
              <a:p>
                <a:pPr algn="ctr" eaLnBrk="0" hangingPunct="0">
                  <a:spcBef>
                    <a:spcPct val="50000"/>
                  </a:spcBef>
                </a:pPr>
                <a:r>
                  <a:rPr lang="en-US" sz="1600" b="0">
                    <a:solidFill>
                      <a:srgbClr val="C00000"/>
                    </a:solidFill>
                  </a:rPr>
                  <a:t>FP Op 1</a:t>
                </a:r>
              </a:p>
            </p:txBody>
          </p:sp>
          <p:sp>
            <p:nvSpPr>
              <p:cNvPr id="44" name="Rectangle 35"/>
              <p:cNvSpPr>
                <a:spLocks noChangeArrowheads="1"/>
              </p:cNvSpPr>
              <p:nvPr/>
            </p:nvSpPr>
            <p:spPr bwMode="auto">
              <a:xfrm>
                <a:off x="4560" y="990"/>
                <a:ext cx="768" cy="213"/>
              </a:xfrm>
              <a:prstGeom prst="rect">
                <a:avLst/>
              </a:prstGeom>
              <a:noFill/>
              <a:ln w="28575">
                <a:solidFill>
                  <a:schemeClr val="tx1"/>
                </a:solidFill>
                <a:miter lim="800000"/>
                <a:headEnd/>
                <a:tailEnd/>
              </a:ln>
            </p:spPr>
            <p:txBody>
              <a:bodyPr anchor="ctr">
                <a:spAutoFit/>
              </a:bodyPr>
              <a:lstStyle/>
              <a:p>
                <a:pPr algn="ctr" eaLnBrk="0" hangingPunct="0">
                  <a:spcBef>
                    <a:spcPct val="50000"/>
                  </a:spcBef>
                </a:pPr>
                <a:r>
                  <a:rPr lang="en-US" sz="1600" b="0">
                    <a:solidFill>
                      <a:srgbClr val="C00000"/>
                    </a:solidFill>
                  </a:rPr>
                  <a:t>FP Op 2</a:t>
                </a:r>
              </a:p>
            </p:txBody>
          </p:sp>
        </p:grpSp>
        <p:sp>
          <p:nvSpPr>
            <p:cNvPr id="39" name="Rectangle 48"/>
            <p:cNvSpPr>
              <a:spLocks noChangeArrowheads="1"/>
            </p:cNvSpPr>
            <p:nvPr/>
          </p:nvSpPr>
          <p:spPr bwMode="auto">
            <a:xfrm>
              <a:off x="528" y="990"/>
              <a:ext cx="720" cy="213"/>
            </a:xfrm>
            <a:prstGeom prst="rect">
              <a:avLst/>
            </a:prstGeom>
            <a:noFill/>
            <a:ln w="28575">
              <a:solidFill>
                <a:schemeClr val="tx1"/>
              </a:solidFill>
              <a:miter lim="800000"/>
              <a:headEnd/>
              <a:tailEnd/>
            </a:ln>
          </p:spPr>
          <p:txBody>
            <a:bodyPr anchor="ctr">
              <a:spAutoFit/>
            </a:bodyPr>
            <a:lstStyle/>
            <a:p>
              <a:pPr algn="ctr" eaLnBrk="0" hangingPunct="0">
                <a:spcBef>
                  <a:spcPct val="50000"/>
                </a:spcBef>
              </a:pPr>
              <a:r>
                <a:rPr lang="en-US" sz="1600" b="0" dirty="0" err="1">
                  <a:solidFill>
                    <a:srgbClr val="C00000"/>
                  </a:solidFill>
                </a:rPr>
                <a:t>Int</a:t>
              </a:r>
              <a:r>
                <a:rPr lang="en-US" sz="1600" b="0" dirty="0">
                  <a:solidFill>
                    <a:srgbClr val="C00000"/>
                  </a:solidFill>
                </a:rPr>
                <a:t> Op 1</a:t>
              </a:r>
            </a:p>
          </p:txBody>
        </p:sp>
      </p:grpSp>
    </p:spTree>
    <p:extLst>
      <p:ext uri="{BB962C8B-B14F-4D97-AF65-F5344CB8AC3E}">
        <p14:creationId xmlns:p14="http://schemas.microsoft.com/office/powerpoint/2010/main" val="44664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VLIW Design Principles</a:t>
            </a:r>
            <a:endParaRPr lang="en-US" dirty="0"/>
          </a:p>
        </p:txBody>
      </p:sp>
      <p:sp>
        <p:nvSpPr>
          <p:cNvPr id="3" name="Content Placeholder 2"/>
          <p:cNvSpPr>
            <a:spLocks noGrp="1"/>
          </p:cNvSpPr>
          <p:nvPr>
            <p:ph idx="1"/>
          </p:nvPr>
        </p:nvSpPr>
        <p:spPr/>
        <p:txBody>
          <a:bodyPr>
            <a:normAutofit fontScale="92500"/>
          </a:bodyPr>
          <a:lstStyle/>
          <a:p>
            <a:r>
              <a:rPr lang="en-US" b="1" dirty="0" smtClean="0"/>
              <a:t>The architecture:</a:t>
            </a:r>
          </a:p>
          <a:p>
            <a:pPr lvl="1"/>
            <a:r>
              <a:rPr lang="en-US" sz="2800" dirty="0"/>
              <a:t>Parallelism within an </a:t>
            </a:r>
            <a:r>
              <a:rPr lang="en-US" sz="2800" dirty="0" smtClean="0"/>
              <a:t>instruction</a:t>
            </a:r>
          </a:p>
          <a:p>
            <a:pPr lvl="2"/>
            <a:r>
              <a:rPr lang="en-US" dirty="0" smtClean="0"/>
              <a:t>No RAW check</a:t>
            </a:r>
          </a:p>
          <a:p>
            <a:pPr lvl="1"/>
            <a:r>
              <a:rPr lang="en-US" dirty="0" smtClean="0"/>
              <a:t>Provides </a:t>
            </a:r>
            <a:r>
              <a:rPr lang="en-US" dirty="0"/>
              <a:t>deterministic latency for all </a:t>
            </a:r>
            <a:r>
              <a:rPr lang="en-US" dirty="0" smtClean="0"/>
              <a:t>operations</a:t>
            </a:r>
          </a:p>
          <a:p>
            <a:pPr lvl="1"/>
            <a:r>
              <a:rPr lang="en-US" dirty="0" smtClean="0"/>
              <a:t>No </a:t>
            </a:r>
            <a:r>
              <a:rPr lang="en-US" dirty="0"/>
              <a:t>data use allowed </a:t>
            </a:r>
            <a:r>
              <a:rPr lang="en-US" dirty="0" smtClean="0"/>
              <a:t>before data ready</a:t>
            </a:r>
          </a:p>
          <a:p>
            <a:pPr lvl="2"/>
            <a:r>
              <a:rPr lang="en-US" dirty="0" smtClean="0"/>
              <a:t>no </a:t>
            </a:r>
            <a:r>
              <a:rPr lang="en-US" dirty="0"/>
              <a:t>data </a:t>
            </a:r>
            <a:r>
              <a:rPr lang="en-US" dirty="0" smtClean="0"/>
              <a:t>interlocks</a:t>
            </a:r>
            <a:endParaRPr lang="en-US" dirty="0"/>
          </a:p>
          <a:p>
            <a:r>
              <a:rPr lang="en-US" b="1" dirty="0" smtClean="0"/>
              <a:t>The compiler:</a:t>
            </a:r>
          </a:p>
          <a:p>
            <a:pPr lvl="1"/>
            <a:r>
              <a:rPr lang="en-US" dirty="0"/>
              <a:t>Schedules (reorders) to maximize parallel </a:t>
            </a:r>
            <a:r>
              <a:rPr lang="en-US" dirty="0" smtClean="0"/>
              <a:t>execution</a:t>
            </a:r>
          </a:p>
          <a:p>
            <a:pPr lvl="1"/>
            <a:r>
              <a:rPr lang="en-US" dirty="0" smtClean="0"/>
              <a:t>Guarantees </a:t>
            </a:r>
            <a:r>
              <a:rPr lang="en-US" dirty="0"/>
              <a:t>intra-instruction </a:t>
            </a:r>
            <a:r>
              <a:rPr lang="en-US" dirty="0" smtClean="0"/>
              <a:t>parallelism</a:t>
            </a:r>
          </a:p>
          <a:p>
            <a:pPr lvl="1"/>
            <a:r>
              <a:rPr lang="en-US" dirty="0" smtClean="0"/>
              <a:t>Schedules </a:t>
            </a:r>
            <a:r>
              <a:rPr lang="en-US" dirty="0"/>
              <a:t>to avoid data hazards (no </a:t>
            </a:r>
            <a:r>
              <a:rPr lang="en-US" dirty="0" smtClean="0"/>
              <a:t>interlocks)</a:t>
            </a:r>
          </a:p>
          <a:p>
            <a:pPr lvl="2"/>
            <a:r>
              <a:rPr lang="en-US" dirty="0" smtClean="0"/>
              <a:t>Typically </a:t>
            </a:r>
            <a:r>
              <a:rPr lang="en-US" dirty="0"/>
              <a:t>separates operations with explicit NOPs</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32</a:t>
            </a:fld>
            <a:endParaRPr lang="en-US" dirty="0"/>
          </a:p>
        </p:txBody>
      </p:sp>
    </p:spTree>
    <p:extLst>
      <p:ext uri="{BB962C8B-B14F-4D97-AF65-F5344CB8AC3E}">
        <p14:creationId xmlns:p14="http://schemas.microsoft.com/office/powerpoint/2010/main" val="195109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VLIW Machines</a:t>
            </a:r>
          </a:p>
        </p:txBody>
      </p:sp>
      <p:sp>
        <p:nvSpPr>
          <p:cNvPr id="3" name="Content Placeholder 2"/>
          <p:cNvSpPr>
            <a:spLocks noGrp="1"/>
          </p:cNvSpPr>
          <p:nvPr>
            <p:ph idx="1"/>
          </p:nvPr>
        </p:nvSpPr>
        <p:spPr/>
        <p:txBody>
          <a:bodyPr>
            <a:normAutofit fontScale="85000" lnSpcReduction="20000"/>
          </a:bodyPr>
          <a:lstStyle/>
          <a:p>
            <a:r>
              <a:rPr lang="en-US" dirty="0"/>
              <a:t>FPS AP120B (1976)</a:t>
            </a:r>
          </a:p>
          <a:p>
            <a:pPr lvl="1"/>
            <a:r>
              <a:rPr lang="en-US" dirty="0"/>
              <a:t>scientific attached array processor</a:t>
            </a:r>
          </a:p>
          <a:p>
            <a:pPr lvl="1"/>
            <a:r>
              <a:rPr lang="en-US" dirty="0"/>
              <a:t>first commercial wide instruction machine</a:t>
            </a:r>
          </a:p>
          <a:p>
            <a:pPr lvl="1"/>
            <a:r>
              <a:rPr lang="en-US" dirty="0"/>
              <a:t>hand-coded vector math libraries using software pipelining and loop unrolling</a:t>
            </a:r>
          </a:p>
          <a:p>
            <a:r>
              <a:rPr lang="en-US" dirty="0" err="1"/>
              <a:t>Multiflow</a:t>
            </a:r>
            <a:r>
              <a:rPr lang="en-US" dirty="0"/>
              <a:t> Trace (1987)</a:t>
            </a:r>
          </a:p>
          <a:p>
            <a:pPr lvl="1"/>
            <a:r>
              <a:rPr lang="en-US" dirty="0"/>
              <a:t>commercialization of ideas from Fisher’s Yale group including “trace scheduling”</a:t>
            </a:r>
          </a:p>
          <a:p>
            <a:pPr lvl="1"/>
            <a:r>
              <a:rPr lang="en-US" dirty="0"/>
              <a:t>available in configurations with 7, 14, or 28 operations/instruction</a:t>
            </a:r>
          </a:p>
          <a:p>
            <a:pPr lvl="1"/>
            <a:r>
              <a:rPr lang="en-US" dirty="0"/>
              <a:t>28 operations packed into a 1024-bit instruction word</a:t>
            </a:r>
          </a:p>
          <a:p>
            <a:r>
              <a:rPr lang="en-US" dirty="0" err="1"/>
              <a:t>Cydrome</a:t>
            </a:r>
            <a:r>
              <a:rPr lang="en-US" dirty="0"/>
              <a:t> Cydra-5 (1987)</a:t>
            </a:r>
          </a:p>
          <a:p>
            <a:pPr lvl="1"/>
            <a:r>
              <a:rPr lang="en-US" dirty="0"/>
              <a:t>7 operations encoded in 256-bit instruction word</a:t>
            </a:r>
          </a:p>
          <a:p>
            <a:pPr lvl="1"/>
            <a:r>
              <a:rPr lang="en-US" dirty="0"/>
              <a:t>rotating register file</a:t>
            </a:r>
          </a:p>
          <a:p>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33</a:t>
            </a:fld>
            <a:endParaRPr lang="en-US" dirty="0"/>
          </a:p>
        </p:txBody>
      </p:sp>
    </p:spTree>
    <p:extLst>
      <p:ext uri="{BB962C8B-B14F-4D97-AF65-F5344CB8AC3E}">
        <p14:creationId xmlns:p14="http://schemas.microsoft.com/office/powerpoint/2010/main" val="1801034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Execution</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34</a:t>
            </a:fld>
            <a:endParaRPr lang="en-US" dirty="0"/>
          </a:p>
        </p:txBody>
      </p:sp>
      <p:sp>
        <p:nvSpPr>
          <p:cNvPr id="7" name="Rectangle 83"/>
          <p:cNvSpPr>
            <a:spLocks noGrp="1" noChangeArrowheads="1"/>
          </p:cNvSpPr>
          <p:nvPr>
            <p:ph idx="1"/>
          </p:nvPr>
        </p:nvSpPr>
        <p:spPr>
          <a:xfrm>
            <a:off x="3207327" y="5354806"/>
            <a:ext cx="5335500" cy="523220"/>
          </a:xfrm>
          <a:noFill/>
        </p:spPr>
        <p:txBody>
          <a:bodyPr wrap="square" anchor="ctr">
            <a:spAutoFit/>
          </a:bodyPr>
          <a:lstStyle/>
          <a:p>
            <a:pPr eaLnBrk="1" hangingPunct="1">
              <a:buFontTx/>
              <a:buNone/>
            </a:pPr>
            <a:r>
              <a:rPr lang="en-US" dirty="0" smtClean="0"/>
              <a:t>How many FP ops/cycle?</a:t>
            </a:r>
          </a:p>
        </p:txBody>
      </p:sp>
      <p:sp>
        <p:nvSpPr>
          <p:cNvPr id="8" name="Text Box 3"/>
          <p:cNvSpPr txBox="1">
            <a:spLocks noChangeArrowheads="1"/>
          </p:cNvSpPr>
          <p:nvPr/>
        </p:nvSpPr>
        <p:spPr bwMode="auto">
          <a:xfrm>
            <a:off x="306388" y="1245511"/>
            <a:ext cx="2159566" cy="861774"/>
          </a:xfrm>
          <a:prstGeom prst="rect">
            <a:avLst/>
          </a:prstGeom>
          <a:noFill/>
          <a:ln w="3175">
            <a:solidFill>
              <a:srgbClr val="FF0000"/>
            </a:solidFill>
            <a:miter lim="800000"/>
            <a:headEnd/>
            <a:tailEnd/>
          </a:ln>
        </p:spPr>
        <p:txBody>
          <a:bodyPr wrap="none" anchor="ctr">
            <a:spAutoFit/>
          </a:bodyPr>
          <a:lstStyle/>
          <a:p>
            <a:pPr eaLnBrk="0" hangingPunct="0">
              <a:spcBef>
                <a:spcPct val="50000"/>
              </a:spcBef>
            </a:pPr>
            <a:r>
              <a:rPr lang="en-US" sz="2000" b="0">
                <a:solidFill>
                  <a:srgbClr val="002060"/>
                </a:solidFill>
              </a:rPr>
              <a:t>for (i=0; i&lt;N; i++)</a:t>
            </a:r>
          </a:p>
          <a:p>
            <a:pPr eaLnBrk="0" hangingPunct="0">
              <a:spcBef>
                <a:spcPct val="50000"/>
              </a:spcBef>
            </a:pPr>
            <a:r>
              <a:rPr lang="en-US" sz="2000" b="0">
                <a:solidFill>
                  <a:srgbClr val="002060"/>
                </a:solidFill>
              </a:rPr>
              <a:t>    B[i] = A[i] + C;</a:t>
            </a:r>
          </a:p>
        </p:txBody>
      </p:sp>
      <p:grpSp>
        <p:nvGrpSpPr>
          <p:cNvPr id="9" name="Group 4"/>
          <p:cNvGrpSpPr>
            <a:grpSpLocks/>
          </p:cNvGrpSpPr>
          <p:nvPr/>
        </p:nvGrpSpPr>
        <p:grpSpPr bwMode="auto">
          <a:xfrm>
            <a:off x="4267200" y="2085973"/>
            <a:ext cx="4114800" cy="304800"/>
            <a:chOff x="2256" y="1152"/>
            <a:chExt cx="2592" cy="192"/>
          </a:xfrm>
        </p:grpSpPr>
        <p:sp>
          <p:nvSpPr>
            <p:cNvPr id="10" name="Rectangle 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11" name="Rectangle 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12" name="Rectangle 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13" name="Rectangle 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14" name="Rectangle 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15" name="Rectangle 1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16" name="Rectangle 1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7" name="Group 12"/>
          <p:cNvGrpSpPr>
            <a:grpSpLocks/>
          </p:cNvGrpSpPr>
          <p:nvPr/>
        </p:nvGrpSpPr>
        <p:grpSpPr bwMode="auto">
          <a:xfrm>
            <a:off x="4267200" y="2390773"/>
            <a:ext cx="4114800" cy="304800"/>
            <a:chOff x="2256" y="1152"/>
            <a:chExt cx="2592" cy="192"/>
          </a:xfrm>
        </p:grpSpPr>
        <p:sp>
          <p:nvSpPr>
            <p:cNvPr id="18" name="Rectangle 13"/>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19" name="Rectangle 14"/>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20" name="Rectangle 15"/>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21" name="Rectangle 16"/>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22" name="Rectangle 17"/>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23" name="Rectangle 18"/>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24" name="Rectangle 19"/>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5" name="Group 20"/>
          <p:cNvGrpSpPr>
            <a:grpSpLocks/>
          </p:cNvGrpSpPr>
          <p:nvPr/>
        </p:nvGrpSpPr>
        <p:grpSpPr bwMode="auto">
          <a:xfrm>
            <a:off x="4267200" y="2695573"/>
            <a:ext cx="4114800" cy="304800"/>
            <a:chOff x="2256" y="1152"/>
            <a:chExt cx="2592" cy="192"/>
          </a:xfrm>
        </p:grpSpPr>
        <p:sp>
          <p:nvSpPr>
            <p:cNvPr id="26" name="Rectangle 2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27" name="Rectangle 2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28" name="Rectangle 2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29" name="Rectangle 2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30" name="Rectangle 2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31" name="Rectangle 2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32" name="Rectangle 2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3" name="Group 28"/>
          <p:cNvGrpSpPr>
            <a:grpSpLocks/>
          </p:cNvGrpSpPr>
          <p:nvPr/>
        </p:nvGrpSpPr>
        <p:grpSpPr bwMode="auto">
          <a:xfrm>
            <a:off x="4267200" y="3000373"/>
            <a:ext cx="4114800" cy="304800"/>
            <a:chOff x="2256" y="1152"/>
            <a:chExt cx="2592" cy="192"/>
          </a:xfrm>
        </p:grpSpPr>
        <p:sp>
          <p:nvSpPr>
            <p:cNvPr id="34" name="Rectangle 29"/>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35" name="Rectangle 30"/>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36" name="Rectangle 31"/>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37" name="Rectangle 32"/>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38" name="Rectangle 33"/>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39" name="Rectangle 34"/>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40" name="Rectangle 35"/>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41" name="Group 36"/>
          <p:cNvGrpSpPr>
            <a:grpSpLocks/>
          </p:cNvGrpSpPr>
          <p:nvPr/>
        </p:nvGrpSpPr>
        <p:grpSpPr bwMode="auto">
          <a:xfrm>
            <a:off x="4267200" y="3305173"/>
            <a:ext cx="4114800" cy="304800"/>
            <a:chOff x="2256" y="1152"/>
            <a:chExt cx="2592" cy="192"/>
          </a:xfrm>
        </p:grpSpPr>
        <p:sp>
          <p:nvSpPr>
            <p:cNvPr id="42" name="Rectangle 37"/>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43" name="Rectangle 38"/>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44" name="Rectangle 39"/>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45" name="Rectangle 40"/>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46" name="Rectangle 41"/>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47" name="Rectangle 42"/>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48" name="Rectangle 43"/>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49" name="Group 44"/>
          <p:cNvGrpSpPr>
            <a:grpSpLocks/>
          </p:cNvGrpSpPr>
          <p:nvPr/>
        </p:nvGrpSpPr>
        <p:grpSpPr bwMode="auto">
          <a:xfrm>
            <a:off x="4267200" y="3609973"/>
            <a:ext cx="4114800" cy="304800"/>
            <a:chOff x="2256" y="1152"/>
            <a:chExt cx="2592" cy="192"/>
          </a:xfrm>
        </p:grpSpPr>
        <p:sp>
          <p:nvSpPr>
            <p:cNvPr id="50" name="Rectangle 4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51" name="Rectangle 4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52" name="Rectangle 4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53" name="Rectangle 4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54" name="Rectangle 4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55" name="Rectangle 5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56" name="Rectangle 5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57" name="Group 52"/>
          <p:cNvGrpSpPr>
            <a:grpSpLocks/>
          </p:cNvGrpSpPr>
          <p:nvPr/>
        </p:nvGrpSpPr>
        <p:grpSpPr bwMode="auto">
          <a:xfrm>
            <a:off x="4267200" y="3914773"/>
            <a:ext cx="4114800" cy="304800"/>
            <a:chOff x="2256" y="1152"/>
            <a:chExt cx="2592" cy="192"/>
          </a:xfrm>
        </p:grpSpPr>
        <p:sp>
          <p:nvSpPr>
            <p:cNvPr id="58" name="Rectangle 53"/>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59" name="Rectangle 54"/>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60" name="Rectangle 55"/>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61" name="Rectangle 56"/>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62" name="Rectangle 57"/>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63" name="Rectangle 58"/>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64" name="Rectangle 59"/>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65" name="Group 60"/>
          <p:cNvGrpSpPr>
            <a:grpSpLocks/>
          </p:cNvGrpSpPr>
          <p:nvPr/>
        </p:nvGrpSpPr>
        <p:grpSpPr bwMode="auto">
          <a:xfrm>
            <a:off x="4267200" y="4219573"/>
            <a:ext cx="4114800" cy="304800"/>
            <a:chOff x="2256" y="1152"/>
            <a:chExt cx="2592" cy="192"/>
          </a:xfrm>
        </p:grpSpPr>
        <p:sp>
          <p:nvSpPr>
            <p:cNvPr id="66" name="Rectangle 6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67" name="Rectangle 6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68" name="Rectangle 6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69" name="Rectangle 6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70" name="Rectangle 6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71" name="Rectangle 6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72" name="Rectangle 6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73" name="Group 68"/>
          <p:cNvGrpSpPr>
            <a:grpSpLocks/>
          </p:cNvGrpSpPr>
          <p:nvPr/>
        </p:nvGrpSpPr>
        <p:grpSpPr bwMode="auto">
          <a:xfrm>
            <a:off x="4267200" y="4524373"/>
            <a:ext cx="4114800" cy="304800"/>
            <a:chOff x="2256" y="1152"/>
            <a:chExt cx="2592" cy="192"/>
          </a:xfrm>
        </p:grpSpPr>
        <p:sp>
          <p:nvSpPr>
            <p:cNvPr id="74" name="Rectangle 69"/>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75" name="Rectangle 70"/>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76" name="Rectangle 71"/>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77" name="Rectangle 72"/>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78" name="Rectangle 73"/>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79" name="Rectangle 74"/>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a:latin typeface="Arial" charset="0"/>
              </a:endParaRPr>
            </a:p>
          </p:txBody>
        </p:sp>
        <p:sp>
          <p:nvSpPr>
            <p:cNvPr id="80" name="Rectangle 75"/>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sp>
        <p:nvSpPr>
          <p:cNvPr id="81" name="Rectangle 76"/>
          <p:cNvSpPr>
            <a:spLocks noChangeArrowheads="1"/>
          </p:cNvSpPr>
          <p:nvPr/>
        </p:nvSpPr>
        <p:spPr bwMode="auto">
          <a:xfrm>
            <a:off x="4267200" y="1552573"/>
            <a:ext cx="685800" cy="304800"/>
          </a:xfrm>
          <a:prstGeom prst="rect">
            <a:avLst/>
          </a:prstGeom>
          <a:noFill/>
          <a:ln w="3175">
            <a:noFill/>
            <a:miter lim="800000"/>
            <a:headEnd/>
            <a:tailEnd/>
          </a:ln>
        </p:spPr>
        <p:txBody>
          <a:bodyPr anchor="ctr"/>
          <a:lstStyle/>
          <a:p>
            <a:pPr algn="ctr" eaLnBrk="0" hangingPunct="0">
              <a:spcBef>
                <a:spcPct val="50000"/>
              </a:spcBef>
            </a:pPr>
            <a:r>
              <a:rPr lang="en-US" sz="1600" b="0">
                <a:latin typeface="Verdana" pitchFamily="34" charset="0"/>
              </a:rPr>
              <a:t>Int1</a:t>
            </a:r>
          </a:p>
        </p:txBody>
      </p:sp>
      <p:sp>
        <p:nvSpPr>
          <p:cNvPr id="82" name="Rectangle 77"/>
          <p:cNvSpPr>
            <a:spLocks noChangeArrowheads="1"/>
          </p:cNvSpPr>
          <p:nvPr/>
        </p:nvSpPr>
        <p:spPr bwMode="auto">
          <a:xfrm>
            <a:off x="4953000" y="1552573"/>
            <a:ext cx="685800" cy="304800"/>
          </a:xfrm>
          <a:prstGeom prst="rect">
            <a:avLst/>
          </a:prstGeom>
          <a:noFill/>
          <a:ln w="3175">
            <a:noFill/>
            <a:miter lim="800000"/>
            <a:headEnd/>
            <a:tailEnd/>
          </a:ln>
        </p:spPr>
        <p:txBody>
          <a:bodyPr anchor="ctr"/>
          <a:lstStyle/>
          <a:p>
            <a:pPr algn="ctr" eaLnBrk="0" hangingPunct="0">
              <a:spcBef>
                <a:spcPct val="50000"/>
              </a:spcBef>
            </a:pPr>
            <a:r>
              <a:rPr lang="en-US" sz="1600" b="0">
                <a:latin typeface="Verdana" pitchFamily="34" charset="0"/>
              </a:rPr>
              <a:t>Int 2</a:t>
            </a:r>
          </a:p>
        </p:txBody>
      </p:sp>
      <p:sp>
        <p:nvSpPr>
          <p:cNvPr id="83" name="Rectangle 78"/>
          <p:cNvSpPr>
            <a:spLocks noChangeArrowheads="1"/>
          </p:cNvSpPr>
          <p:nvPr/>
        </p:nvSpPr>
        <p:spPr bwMode="auto">
          <a:xfrm>
            <a:off x="5638800" y="1552573"/>
            <a:ext cx="685800" cy="304800"/>
          </a:xfrm>
          <a:prstGeom prst="rect">
            <a:avLst/>
          </a:prstGeom>
          <a:noFill/>
          <a:ln w="3175">
            <a:noFill/>
            <a:miter lim="800000"/>
            <a:headEnd/>
            <a:tailEnd/>
          </a:ln>
        </p:spPr>
        <p:txBody>
          <a:bodyPr anchor="ctr"/>
          <a:lstStyle/>
          <a:p>
            <a:pPr algn="ctr" eaLnBrk="0" hangingPunct="0">
              <a:spcBef>
                <a:spcPct val="50000"/>
              </a:spcBef>
            </a:pPr>
            <a:r>
              <a:rPr lang="en-US" sz="1600" b="0">
                <a:latin typeface="Verdana" pitchFamily="34" charset="0"/>
              </a:rPr>
              <a:t>M1</a:t>
            </a:r>
          </a:p>
        </p:txBody>
      </p:sp>
      <p:sp>
        <p:nvSpPr>
          <p:cNvPr id="84" name="Rectangle 79"/>
          <p:cNvSpPr>
            <a:spLocks noChangeArrowheads="1"/>
          </p:cNvSpPr>
          <p:nvPr/>
        </p:nvSpPr>
        <p:spPr bwMode="auto">
          <a:xfrm>
            <a:off x="6324600" y="1552573"/>
            <a:ext cx="685800" cy="304800"/>
          </a:xfrm>
          <a:prstGeom prst="rect">
            <a:avLst/>
          </a:prstGeom>
          <a:noFill/>
          <a:ln w="3175">
            <a:noFill/>
            <a:miter lim="800000"/>
            <a:headEnd/>
            <a:tailEnd/>
          </a:ln>
        </p:spPr>
        <p:txBody>
          <a:bodyPr anchor="ctr"/>
          <a:lstStyle/>
          <a:p>
            <a:pPr algn="ctr" eaLnBrk="0" hangingPunct="0">
              <a:spcBef>
                <a:spcPct val="50000"/>
              </a:spcBef>
            </a:pPr>
            <a:r>
              <a:rPr lang="en-US" sz="1600" b="0">
                <a:latin typeface="Verdana" pitchFamily="34" charset="0"/>
              </a:rPr>
              <a:t>M2</a:t>
            </a:r>
          </a:p>
        </p:txBody>
      </p:sp>
      <p:sp>
        <p:nvSpPr>
          <p:cNvPr id="85" name="Rectangle 80"/>
          <p:cNvSpPr>
            <a:spLocks noChangeArrowheads="1"/>
          </p:cNvSpPr>
          <p:nvPr/>
        </p:nvSpPr>
        <p:spPr bwMode="auto">
          <a:xfrm>
            <a:off x="7010400" y="1552573"/>
            <a:ext cx="685800" cy="304800"/>
          </a:xfrm>
          <a:prstGeom prst="rect">
            <a:avLst/>
          </a:prstGeom>
          <a:noFill/>
          <a:ln w="3175">
            <a:noFill/>
            <a:miter lim="800000"/>
            <a:headEnd/>
            <a:tailEnd/>
          </a:ln>
        </p:spPr>
        <p:txBody>
          <a:bodyPr anchor="ctr"/>
          <a:lstStyle/>
          <a:p>
            <a:pPr algn="ctr" eaLnBrk="0" hangingPunct="0">
              <a:spcBef>
                <a:spcPct val="50000"/>
              </a:spcBef>
            </a:pPr>
            <a:r>
              <a:rPr lang="en-US" sz="1600" b="0">
                <a:latin typeface="Verdana" pitchFamily="34" charset="0"/>
              </a:rPr>
              <a:t>FP+</a:t>
            </a:r>
          </a:p>
        </p:txBody>
      </p:sp>
      <p:sp>
        <p:nvSpPr>
          <p:cNvPr id="86" name="Rectangle 81"/>
          <p:cNvSpPr>
            <a:spLocks noChangeArrowheads="1"/>
          </p:cNvSpPr>
          <p:nvPr/>
        </p:nvSpPr>
        <p:spPr bwMode="auto">
          <a:xfrm>
            <a:off x="7696200" y="1552573"/>
            <a:ext cx="685800" cy="304800"/>
          </a:xfrm>
          <a:prstGeom prst="rect">
            <a:avLst/>
          </a:prstGeom>
          <a:noFill/>
          <a:ln w="3175">
            <a:noFill/>
            <a:miter lim="800000"/>
            <a:headEnd/>
            <a:tailEnd/>
          </a:ln>
        </p:spPr>
        <p:txBody>
          <a:bodyPr anchor="ctr"/>
          <a:lstStyle/>
          <a:p>
            <a:pPr algn="ctr" eaLnBrk="0" hangingPunct="0">
              <a:spcBef>
                <a:spcPct val="50000"/>
              </a:spcBef>
            </a:pPr>
            <a:r>
              <a:rPr lang="en-US" sz="1600" b="0">
                <a:latin typeface="Verdana" pitchFamily="34" charset="0"/>
              </a:rPr>
              <a:t>FPx</a:t>
            </a:r>
          </a:p>
        </p:txBody>
      </p:sp>
      <p:sp>
        <p:nvSpPr>
          <p:cNvPr id="87" name="Text Box 82"/>
          <p:cNvSpPr txBox="1">
            <a:spLocks noChangeArrowheads="1"/>
          </p:cNvSpPr>
          <p:nvPr/>
        </p:nvSpPr>
        <p:spPr bwMode="auto">
          <a:xfrm>
            <a:off x="3227388" y="2009773"/>
            <a:ext cx="836612" cy="396875"/>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a:latin typeface="Verdana" pitchFamily="34" charset="0"/>
              </a:rPr>
              <a:t>loop:</a:t>
            </a:r>
          </a:p>
        </p:txBody>
      </p:sp>
      <p:sp>
        <p:nvSpPr>
          <p:cNvPr id="88" name="Text Box 84"/>
          <p:cNvSpPr txBox="1">
            <a:spLocks noChangeArrowheads="1"/>
          </p:cNvSpPr>
          <p:nvPr/>
        </p:nvSpPr>
        <p:spPr bwMode="auto">
          <a:xfrm>
            <a:off x="5746750" y="2097085"/>
            <a:ext cx="438150" cy="336550"/>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2060"/>
                </a:solidFill>
              </a:rPr>
              <a:t>ld</a:t>
            </a:r>
            <a:r>
              <a:rPr lang="en-US" sz="1600" b="0" dirty="0">
                <a:solidFill>
                  <a:srgbClr val="002060"/>
                </a:solidFill>
              </a:rPr>
              <a:t> </a:t>
            </a:r>
          </a:p>
        </p:txBody>
      </p:sp>
      <p:sp>
        <p:nvSpPr>
          <p:cNvPr id="89" name="Text Box 85"/>
          <p:cNvSpPr txBox="1">
            <a:spLocks noChangeArrowheads="1"/>
          </p:cNvSpPr>
          <p:nvPr/>
        </p:nvSpPr>
        <p:spPr bwMode="auto">
          <a:xfrm>
            <a:off x="4202113" y="2097085"/>
            <a:ext cx="847725" cy="336550"/>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2060"/>
                </a:solidFill>
              </a:rPr>
              <a:t>add r1</a:t>
            </a:r>
          </a:p>
        </p:txBody>
      </p:sp>
      <p:sp>
        <p:nvSpPr>
          <p:cNvPr id="90" name="Text Box 86"/>
          <p:cNvSpPr txBox="1">
            <a:spLocks noChangeArrowheads="1"/>
          </p:cNvSpPr>
          <p:nvPr/>
        </p:nvSpPr>
        <p:spPr bwMode="auto">
          <a:xfrm>
            <a:off x="7043241" y="3011485"/>
            <a:ext cx="726482" cy="338554"/>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2060"/>
                </a:solidFill>
              </a:rPr>
              <a:t>fadd </a:t>
            </a:r>
          </a:p>
        </p:txBody>
      </p:sp>
      <p:sp>
        <p:nvSpPr>
          <p:cNvPr id="91" name="Text Box 87"/>
          <p:cNvSpPr txBox="1">
            <a:spLocks noChangeArrowheads="1"/>
          </p:cNvSpPr>
          <p:nvPr/>
        </p:nvSpPr>
        <p:spPr bwMode="auto">
          <a:xfrm>
            <a:off x="5772932" y="4230685"/>
            <a:ext cx="461985" cy="338554"/>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2060"/>
                </a:solidFill>
              </a:rPr>
              <a:t>sd </a:t>
            </a:r>
          </a:p>
        </p:txBody>
      </p:sp>
      <p:sp>
        <p:nvSpPr>
          <p:cNvPr id="92" name="Text Box 88"/>
          <p:cNvSpPr txBox="1">
            <a:spLocks noChangeArrowheads="1"/>
          </p:cNvSpPr>
          <p:nvPr/>
        </p:nvSpPr>
        <p:spPr bwMode="auto">
          <a:xfrm>
            <a:off x="4197350" y="4230685"/>
            <a:ext cx="919163" cy="336550"/>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2060"/>
                </a:solidFill>
              </a:rPr>
              <a:t>add r2 </a:t>
            </a:r>
          </a:p>
        </p:txBody>
      </p:sp>
      <p:sp>
        <p:nvSpPr>
          <p:cNvPr id="93" name="Text Box 89"/>
          <p:cNvSpPr txBox="1">
            <a:spLocks noChangeArrowheads="1"/>
          </p:cNvSpPr>
          <p:nvPr/>
        </p:nvSpPr>
        <p:spPr bwMode="auto">
          <a:xfrm>
            <a:off x="4960868" y="4230685"/>
            <a:ext cx="638316" cy="338554"/>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2060"/>
                </a:solidFill>
              </a:rPr>
              <a:t>bne </a:t>
            </a:r>
          </a:p>
        </p:txBody>
      </p:sp>
      <p:sp>
        <p:nvSpPr>
          <p:cNvPr id="94" name="Line 90"/>
          <p:cNvSpPr>
            <a:spLocks noChangeShapeType="1"/>
          </p:cNvSpPr>
          <p:nvPr/>
        </p:nvSpPr>
        <p:spPr bwMode="auto">
          <a:xfrm>
            <a:off x="6172200" y="2305048"/>
            <a:ext cx="914400" cy="762000"/>
          </a:xfrm>
          <a:prstGeom prst="line">
            <a:avLst/>
          </a:prstGeom>
          <a:noFill/>
          <a:ln w="28575">
            <a:solidFill>
              <a:srgbClr val="FF0000"/>
            </a:solidFill>
            <a:round/>
            <a:headEnd/>
            <a:tailEnd type="triangle" w="med" len="med"/>
          </a:ln>
        </p:spPr>
        <p:txBody>
          <a:bodyPr wrap="none">
            <a:spAutoFit/>
          </a:bodyPr>
          <a:lstStyle/>
          <a:p>
            <a:endParaRPr lang="en-US"/>
          </a:p>
        </p:txBody>
      </p:sp>
      <p:sp>
        <p:nvSpPr>
          <p:cNvPr id="95" name="Line 91"/>
          <p:cNvSpPr>
            <a:spLocks noChangeShapeType="1"/>
          </p:cNvSpPr>
          <p:nvPr/>
        </p:nvSpPr>
        <p:spPr bwMode="auto">
          <a:xfrm flipH="1">
            <a:off x="6172200" y="3371848"/>
            <a:ext cx="990600" cy="914400"/>
          </a:xfrm>
          <a:prstGeom prst="line">
            <a:avLst/>
          </a:prstGeom>
          <a:noFill/>
          <a:ln w="28575">
            <a:solidFill>
              <a:srgbClr val="FF0000"/>
            </a:solidFill>
            <a:round/>
            <a:headEnd/>
            <a:tailEnd type="triangle" w="med" len="med"/>
          </a:ln>
        </p:spPr>
        <p:txBody>
          <a:bodyPr>
            <a:spAutoFit/>
          </a:bodyPr>
          <a:lstStyle/>
          <a:p>
            <a:endParaRPr lang="en-US"/>
          </a:p>
        </p:txBody>
      </p:sp>
      <p:sp>
        <p:nvSpPr>
          <p:cNvPr id="96" name="Text Box 92"/>
          <p:cNvSpPr txBox="1">
            <a:spLocks noChangeArrowheads="1"/>
          </p:cNvSpPr>
          <p:nvPr/>
        </p:nvSpPr>
        <p:spPr bwMode="auto">
          <a:xfrm>
            <a:off x="4573700" y="5846760"/>
            <a:ext cx="2898550" cy="369332"/>
          </a:xfrm>
          <a:prstGeom prst="rect">
            <a:avLst/>
          </a:prstGeom>
          <a:noFill/>
          <a:ln w="3175">
            <a:noFill/>
            <a:miter lim="800000"/>
            <a:headEnd/>
            <a:tailEnd/>
          </a:ln>
        </p:spPr>
        <p:txBody>
          <a:bodyPr wrap="none">
            <a:spAutoFit/>
          </a:bodyPr>
          <a:lstStyle/>
          <a:p>
            <a:pPr algn="ctr" eaLnBrk="0" hangingPunct="0">
              <a:spcBef>
                <a:spcPct val="50000"/>
              </a:spcBef>
            </a:pPr>
            <a:r>
              <a:rPr lang="en-US" b="0" dirty="0">
                <a:solidFill>
                  <a:srgbClr val="FF0000"/>
                </a:solidFill>
              </a:rPr>
              <a:t>1 </a:t>
            </a:r>
            <a:r>
              <a:rPr lang="en-US" b="0" dirty="0" err="1">
                <a:solidFill>
                  <a:srgbClr val="FF0000"/>
                </a:solidFill>
              </a:rPr>
              <a:t>fadd</a:t>
            </a:r>
            <a:r>
              <a:rPr lang="en-US" b="0" dirty="0">
                <a:solidFill>
                  <a:srgbClr val="FF0000"/>
                </a:solidFill>
              </a:rPr>
              <a:t> / 8 cycles = 0.125</a:t>
            </a:r>
          </a:p>
        </p:txBody>
      </p:sp>
      <p:sp>
        <p:nvSpPr>
          <p:cNvPr id="97" name="Text Box 93"/>
          <p:cNvSpPr txBox="1">
            <a:spLocks noChangeArrowheads="1"/>
          </p:cNvSpPr>
          <p:nvPr/>
        </p:nvSpPr>
        <p:spPr bwMode="auto">
          <a:xfrm>
            <a:off x="304800" y="2662235"/>
            <a:ext cx="2840038" cy="2433638"/>
          </a:xfrm>
          <a:prstGeom prst="rect">
            <a:avLst/>
          </a:prstGeom>
          <a:noFill/>
          <a:ln w="3175">
            <a:solidFill>
              <a:srgbClr val="FF0000"/>
            </a:solidFill>
            <a:miter lim="800000"/>
            <a:headEnd/>
            <a:tailEnd/>
          </a:ln>
        </p:spPr>
        <p:txBody>
          <a:bodyPr anchor="ctr">
            <a:spAutoFit/>
          </a:bodyPr>
          <a:lstStyle/>
          <a:p>
            <a:pPr eaLnBrk="0" hangingPunct="0">
              <a:spcBef>
                <a:spcPct val="50000"/>
              </a:spcBef>
            </a:pPr>
            <a:r>
              <a:rPr lang="en-US" sz="1800" b="0" dirty="0">
                <a:solidFill>
                  <a:srgbClr val="002060"/>
                </a:solidFill>
              </a:rPr>
              <a:t>loop:  ld f1, 0(r1)</a:t>
            </a:r>
          </a:p>
          <a:p>
            <a:pPr eaLnBrk="0" hangingPunct="0">
              <a:spcBef>
                <a:spcPct val="50000"/>
              </a:spcBef>
            </a:pPr>
            <a:r>
              <a:rPr lang="en-US" sz="1800" b="0" dirty="0">
                <a:solidFill>
                  <a:srgbClr val="002060"/>
                </a:solidFill>
              </a:rPr>
              <a:t>          add r1, 8</a:t>
            </a:r>
          </a:p>
          <a:p>
            <a:pPr eaLnBrk="0" hangingPunct="0">
              <a:spcBef>
                <a:spcPct val="50000"/>
              </a:spcBef>
            </a:pPr>
            <a:r>
              <a:rPr lang="en-US" sz="1800" b="0" dirty="0">
                <a:solidFill>
                  <a:srgbClr val="002060"/>
                </a:solidFill>
              </a:rPr>
              <a:t>          </a:t>
            </a:r>
            <a:r>
              <a:rPr lang="en-US" sz="1800" b="0" dirty="0" err="1">
                <a:solidFill>
                  <a:srgbClr val="002060"/>
                </a:solidFill>
              </a:rPr>
              <a:t>fadd</a:t>
            </a:r>
            <a:r>
              <a:rPr lang="en-US" sz="1800" b="0" dirty="0">
                <a:solidFill>
                  <a:srgbClr val="002060"/>
                </a:solidFill>
              </a:rPr>
              <a:t> f2, f0, f1</a:t>
            </a:r>
          </a:p>
          <a:p>
            <a:pPr eaLnBrk="0" hangingPunct="0">
              <a:spcBef>
                <a:spcPct val="50000"/>
              </a:spcBef>
            </a:pPr>
            <a:r>
              <a:rPr lang="en-US" sz="1800" b="0" dirty="0">
                <a:solidFill>
                  <a:srgbClr val="002060"/>
                </a:solidFill>
              </a:rPr>
              <a:t>          </a:t>
            </a:r>
            <a:r>
              <a:rPr lang="en-US" sz="1800" b="0" dirty="0" err="1">
                <a:solidFill>
                  <a:srgbClr val="002060"/>
                </a:solidFill>
              </a:rPr>
              <a:t>sd</a:t>
            </a:r>
            <a:r>
              <a:rPr lang="en-US" sz="1800" b="0" dirty="0">
                <a:solidFill>
                  <a:srgbClr val="002060"/>
                </a:solidFill>
              </a:rPr>
              <a:t> f2, 0(r2)</a:t>
            </a:r>
          </a:p>
          <a:p>
            <a:pPr eaLnBrk="0" hangingPunct="0">
              <a:spcBef>
                <a:spcPct val="50000"/>
              </a:spcBef>
            </a:pPr>
            <a:r>
              <a:rPr lang="en-US" sz="1800" b="0" dirty="0">
                <a:solidFill>
                  <a:srgbClr val="002060"/>
                </a:solidFill>
              </a:rPr>
              <a:t>          add r2, 8</a:t>
            </a:r>
          </a:p>
          <a:p>
            <a:pPr eaLnBrk="0" hangingPunct="0">
              <a:spcBef>
                <a:spcPct val="50000"/>
              </a:spcBef>
            </a:pPr>
            <a:r>
              <a:rPr lang="en-US" sz="1800" b="0" dirty="0">
                <a:solidFill>
                  <a:srgbClr val="002060"/>
                </a:solidFill>
              </a:rPr>
              <a:t>          </a:t>
            </a:r>
            <a:r>
              <a:rPr lang="en-US" sz="1800" b="0" dirty="0" err="1">
                <a:solidFill>
                  <a:srgbClr val="002060"/>
                </a:solidFill>
              </a:rPr>
              <a:t>bne</a:t>
            </a:r>
            <a:r>
              <a:rPr lang="en-US" sz="1800" b="0" dirty="0">
                <a:solidFill>
                  <a:srgbClr val="002060"/>
                </a:solidFill>
              </a:rPr>
              <a:t> r1, r3, loop</a:t>
            </a:r>
          </a:p>
        </p:txBody>
      </p:sp>
      <p:sp>
        <p:nvSpPr>
          <p:cNvPr id="98" name="Line 94"/>
          <p:cNvSpPr>
            <a:spLocks noChangeShapeType="1"/>
          </p:cNvSpPr>
          <p:nvPr/>
        </p:nvSpPr>
        <p:spPr bwMode="auto">
          <a:xfrm>
            <a:off x="1447800" y="2085973"/>
            <a:ext cx="0" cy="609600"/>
          </a:xfrm>
          <a:prstGeom prst="line">
            <a:avLst/>
          </a:prstGeom>
          <a:noFill/>
          <a:ln w="3175">
            <a:solidFill>
              <a:schemeClr val="tx1"/>
            </a:solidFill>
            <a:round/>
            <a:headEnd/>
            <a:tailEnd type="triangle" w="med" len="med"/>
          </a:ln>
        </p:spPr>
        <p:txBody>
          <a:bodyPr anchor="ctr">
            <a:spAutoFit/>
          </a:bodyPr>
          <a:lstStyle/>
          <a:p>
            <a:endParaRPr lang="en-US"/>
          </a:p>
        </p:txBody>
      </p:sp>
      <p:sp>
        <p:nvSpPr>
          <p:cNvPr id="99" name="Text Box 95"/>
          <p:cNvSpPr txBox="1">
            <a:spLocks noChangeArrowheads="1"/>
          </p:cNvSpPr>
          <p:nvPr/>
        </p:nvSpPr>
        <p:spPr bwMode="auto">
          <a:xfrm>
            <a:off x="1600200" y="2205035"/>
            <a:ext cx="1212850" cy="396875"/>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i="1">
                <a:latin typeface="Verdana" pitchFamily="34" charset="0"/>
              </a:rPr>
              <a:t>Compile</a:t>
            </a:r>
          </a:p>
        </p:txBody>
      </p:sp>
      <p:sp>
        <p:nvSpPr>
          <p:cNvPr id="100" name="Text Box 96"/>
          <p:cNvSpPr txBox="1">
            <a:spLocks noChangeArrowheads="1"/>
          </p:cNvSpPr>
          <p:nvPr/>
        </p:nvSpPr>
        <p:spPr bwMode="auto">
          <a:xfrm>
            <a:off x="3048000" y="3348035"/>
            <a:ext cx="1371600" cy="366713"/>
          </a:xfrm>
          <a:prstGeom prst="rect">
            <a:avLst/>
          </a:prstGeom>
          <a:noFill/>
          <a:ln w="3175">
            <a:noFill/>
            <a:miter lim="800000"/>
            <a:headEnd/>
            <a:tailEnd/>
          </a:ln>
        </p:spPr>
        <p:txBody>
          <a:bodyPr anchor="ctr">
            <a:spAutoFit/>
          </a:bodyPr>
          <a:lstStyle/>
          <a:p>
            <a:pPr algn="ctr" eaLnBrk="0" hangingPunct="0">
              <a:spcBef>
                <a:spcPct val="50000"/>
              </a:spcBef>
            </a:pPr>
            <a:r>
              <a:rPr lang="en-US" sz="1800" b="0" i="1">
                <a:latin typeface="Verdana" pitchFamily="34" charset="0"/>
              </a:rPr>
              <a:t>Schedule</a:t>
            </a:r>
          </a:p>
        </p:txBody>
      </p:sp>
      <p:sp>
        <p:nvSpPr>
          <p:cNvPr id="101" name="Line 97"/>
          <p:cNvSpPr>
            <a:spLocks noChangeShapeType="1"/>
          </p:cNvSpPr>
          <p:nvPr/>
        </p:nvSpPr>
        <p:spPr bwMode="auto">
          <a:xfrm>
            <a:off x="3124200" y="3729035"/>
            <a:ext cx="1143000" cy="0"/>
          </a:xfrm>
          <a:prstGeom prst="line">
            <a:avLst/>
          </a:prstGeom>
          <a:noFill/>
          <a:ln w="3175">
            <a:solidFill>
              <a:schemeClr val="tx1"/>
            </a:solidFill>
            <a:round/>
            <a:headEnd/>
            <a:tailEnd type="triangle" w="med" len="med"/>
          </a:ln>
        </p:spPr>
        <p:txBody>
          <a:bodyPr anchor="ctr">
            <a:spAutoFit/>
          </a:bodyPr>
          <a:lstStyle/>
          <a:p>
            <a:endParaRPr lang="en-US"/>
          </a:p>
        </p:txBody>
      </p:sp>
    </p:spTree>
    <p:extLst>
      <p:ext uri="{BB962C8B-B14F-4D97-AF65-F5344CB8AC3E}">
        <p14:creationId xmlns:p14="http://schemas.microsoft.com/office/powerpoint/2010/main" val="138382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dissolve">
                                      <p:cBhvr>
                                        <p:cTn id="11" dur="500"/>
                                        <p:tgtEl>
                                          <p:spTgt spid="8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dissolve">
                                      <p:cBhvr>
                                        <p:cTn id="16" dur="500"/>
                                        <p:tgtEl>
                                          <p:spTgt spid="9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left)">
                                      <p:cBhvr>
                                        <p:cTn id="21" dur="500"/>
                                        <p:tgtEl>
                                          <p:spTgt spid="9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91"/>
                                        </p:tgtEl>
                                        <p:attrNameLst>
                                          <p:attrName>style.visibility</p:attrName>
                                        </p:attrNameLst>
                                      </p:cBhvr>
                                      <p:to>
                                        <p:strVal val="visible"/>
                                      </p:to>
                                    </p:set>
                                    <p:animEffect transition="in" filter="dissolve">
                                      <p:cBhvr>
                                        <p:cTn id="26" dur="500"/>
                                        <p:tgtEl>
                                          <p:spTgt spid="9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wipe(right)">
                                      <p:cBhvr>
                                        <p:cTn id="31" dur="500"/>
                                        <p:tgtEl>
                                          <p:spTgt spid="9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dissolve">
                                      <p:cBhvr>
                                        <p:cTn id="36" dur="500"/>
                                        <p:tgtEl>
                                          <p:spTgt spid="9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dissolve">
                                      <p:cBhvr>
                                        <p:cTn id="41" dur="500"/>
                                        <p:tgtEl>
                                          <p:spTgt spid="9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8" grpId="0" autoUpdateAnimBg="0"/>
      <p:bldP spid="89" grpId="0" autoUpdateAnimBg="0"/>
      <p:bldP spid="90" grpId="0" autoUpdateAnimBg="0"/>
      <p:bldP spid="91" grpId="0" autoUpdateAnimBg="0"/>
      <p:bldP spid="92" grpId="0" autoUpdateAnimBg="0"/>
      <p:bldP spid="93" grpId="0" autoUpdateAnimBg="0"/>
      <p:bldP spid="94" grpId="0" animBg="1"/>
      <p:bldP spid="95" grpId="0" animBg="1"/>
      <p:bldP spid="9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Unrolling</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35</a:t>
            </a:fld>
            <a:endParaRPr lang="en-US" dirty="0"/>
          </a:p>
        </p:txBody>
      </p:sp>
      <p:sp>
        <p:nvSpPr>
          <p:cNvPr id="7" name="Text Box 5"/>
          <p:cNvSpPr txBox="1">
            <a:spLocks noChangeArrowheads="1"/>
          </p:cNvSpPr>
          <p:nvPr/>
        </p:nvSpPr>
        <p:spPr bwMode="auto">
          <a:xfrm>
            <a:off x="957263" y="1697947"/>
            <a:ext cx="2159566" cy="861774"/>
          </a:xfrm>
          <a:prstGeom prst="rect">
            <a:avLst/>
          </a:prstGeom>
          <a:noFill/>
          <a:ln w="3175">
            <a:solidFill>
              <a:srgbClr val="FF0000"/>
            </a:solidFill>
            <a:miter lim="800000"/>
            <a:headEnd/>
            <a:tailEnd/>
          </a:ln>
        </p:spPr>
        <p:txBody>
          <a:bodyPr wrap="none" anchor="ctr">
            <a:spAutoFit/>
          </a:bodyPr>
          <a:lstStyle/>
          <a:p>
            <a:pPr eaLnBrk="0" hangingPunct="0">
              <a:spcBef>
                <a:spcPct val="50000"/>
              </a:spcBef>
            </a:pPr>
            <a:r>
              <a:rPr lang="en-US" sz="2000" b="0">
                <a:solidFill>
                  <a:srgbClr val="002060"/>
                </a:solidFill>
              </a:rPr>
              <a:t>for (i=0; i&lt;N; i++)</a:t>
            </a:r>
          </a:p>
          <a:p>
            <a:pPr eaLnBrk="0" hangingPunct="0">
              <a:spcBef>
                <a:spcPct val="50000"/>
              </a:spcBef>
            </a:pPr>
            <a:r>
              <a:rPr lang="en-US" sz="2000" b="0">
                <a:solidFill>
                  <a:srgbClr val="002060"/>
                </a:solidFill>
              </a:rPr>
              <a:t>    B[i] = A[i] + C;</a:t>
            </a:r>
          </a:p>
        </p:txBody>
      </p:sp>
      <p:sp>
        <p:nvSpPr>
          <p:cNvPr id="8" name="Text Box 100"/>
          <p:cNvSpPr txBox="1">
            <a:spLocks noChangeArrowheads="1"/>
          </p:cNvSpPr>
          <p:nvPr/>
        </p:nvSpPr>
        <p:spPr bwMode="auto">
          <a:xfrm>
            <a:off x="4935538" y="1509709"/>
            <a:ext cx="3429000" cy="3143250"/>
          </a:xfrm>
          <a:prstGeom prst="rect">
            <a:avLst/>
          </a:prstGeom>
          <a:noFill/>
          <a:ln w="3175">
            <a:solidFill>
              <a:srgbClr val="FF0000"/>
            </a:solidFill>
            <a:miter lim="800000"/>
            <a:headEnd/>
            <a:tailEnd/>
          </a:ln>
        </p:spPr>
        <p:txBody>
          <a:bodyPr anchor="ctr">
            <a:spAutoFit/>
          </a:bodyPr>
          <a:lstStyle/>
          <a:p>
            <a:pPr eaLnBrk="0" hangingPunct="0">
              <a:spcBef>
                <a:spcPct val="50000"/>
              </a:spcBef>
            </a:pPr>
            <a:r>
              <a:rPr lang="en-US" sz="2000" b="0">
                <a:solidFill>
                  <a:srgbClr val="002060"/>
                </a:solidFill>
              </a:rPr>
              <a:t>for (i=0; i&lt;N; i+=4)</a:t>
            </a:r>
          </a:p>
          <a:p>
            <a:pPr eaLnBrk="0" hangingPunct="0">
              <a:spcBef>
                <a:spcPct val="50000"/>
              </a:spcBef>
            </a:pPr>
            <a:r>
              <a:rPr lang="en-US" sz="2000" b="0">
                <a:solidFill>
                  <a:srgbClr val="002060"/>
                </a:solidFill>
              </a:rPr>
              <a:t>{</a:t>
            </a:r>
          </a:p>
          <a:p>
            <a:pPr eaLnBrk="0" hangingPunct="0">
              <a:spcBef>
                <a:spcPct val="50000"/>
              </a:spcBef>
            </a:pPr>
            <a:r>
              <a:rPr lang="en-US" sz="2000" b="0">
                <a:solidFill>
                  <a:srgbClr val="002060"/>
                </a:solidFill>
              </a:rPr>
              <a:t>    B[i]     = A[i] + C;</a:t>
            </a:r>
          </a:p>
          <a:p>
            <a:pPr eaLnBrk="0" hangingPunct="0">
              <a:spcBef>
                <a:spcPct val="50000"/>
              </a:spcBef>
            </a:pPr>
            <a:r>
              <a:rPr lang="en-US" sz="2000" b="0">
                <a:solidFill>
                  <a:srgbClr val="002060"/>
                </a:solidFill>
              </a:rPr>
              <a:t>    B[i+1] = A[i+1] + C;</a:t>
            </a:r>
          </a:p>
          <a:p>
            <a:pPr eaLnBrk="0" hangingPunct="0">
              <a:spcBef>
                <a:spcPct val="50000"/>
              </a:spcBef>
            </a:pPr>
            <a:r>
              <a:rPr lang="en-US" sz="2000" b="0">
                <a:solidFill>
                  <a:srgbClr val="002060"/>
                </a:solidFill>
              </a:rPr>
              <a:t>    B[i+2] = A[i+2] + C;</a:t>
            </a:r>
          </a:p>
          <a:p>
            <a:pPr eaLnBrk="0" hangingPunct="0">
              <a:spcBef>
                <a:spcPct val="50000"/>
              </a:spcBef>
            </a:pPr>
            <a:r>
              <a:rPr lang="en-US" sz="2000" b="0">
                <a:solidFill>
                  <a:srgbClr val="002060"/>
                </a:solidFill>
              </a:rPr>
              <a:t>    B[i+3] = A[i+3] + C;</a:t>
            </a:r>
          </a:p>
          <a:p>
            <a:pPr eaLnBrk="0" hangingPunct="0">
              <a:spcBef>
                <a:spcPct val="50000"/>
              </a:spcBef>
            </a:pPr>
            <a:r>
              <a:rPr lang="en-US" sz="2000" b="0">
                <a:solidFill>
                  <a:srgbClr val="002060"/>
                </a:solidFill>
              </a:rPr>
              <a:t>}</a:t>
            </a:r>
          </a:p>
        </p:txBody>
      </p:sp>
      <p:sp>
        <p:nvSpPr>
          <p:cNvPr id="9" name="Line 101"/>
          <p:cNvSpPr>
            <a:spLocks noChangeShapeType="1"/>
          </p:cNvSpPr>
          <p:nvPr/>
        </p:nvSpPr>
        <p:spPr bwMode="auto">
          <a:xfrm>
            <a:off x="3617913" y="2144709"/>
            <a:ext cx="1320800" cy="14288"/>
          </a:xfrm>
          <a:prstGeom prst="line">
            <a:avLst/>
          </a:prstGeom>
          <a:noFill/>
          <a:ln w="19050">
            <a:solidFill>
              <a:srgbClr val="FF0000"/>
            </a:solidFill>
            <a:round/>
            <a:headEnd/>
            <a:tailEnd type="triangle" w="med" len="med"/>
          </a:ln>
        </p:spPr>
        <p:txBody>
          <a:bodyPr>
            <a:spAutoFit/>
          </a:bodyPr>
          <a:lstStyle/>
          <a:p>
            <a:endParaRPr lang="en-US"/>
          </a:p>
        </p:txBody>
      </p:sp>
      <p:sp>
        <p:nvSpPr>
          <p:cNvPr id="10" name="Text Box 103"/>
          <p:cNvSpPr txBox="1">
            <a:spLocks noChangeArrowheads="1"/>
          </p:cNvSpPr>
          <p:nvPr/>
        </p:nvSpPr>
        <p:spPr bwMode="auto">
          <a:xfrm>
            <a:off x="830263" y="3022597"/>
            <a:ext cx="3635375" cy="646331"/>
          </a:xfrm>
          <a:prstGeom prst="rect">
            <a:avLst/>
          </a:prstGeom>
          <a:noFill/>
          <a:ln w="3175">
            <a:noFill/>
            <a:miter lim="800000"/>
            <a:headEnd/>
            <a:tailEnd/>
          </a:ln>
        </p:spPr>
        <p:txBody>
          <a:bodyPr>
            <a:spAutoFit/>
          </a:bodyPr>
          <a:lstStyle/>
          <a:p>
            <a:pPr algn="ctr" eaLnBrk="0" hangingPunct="0">
              <a:spcBef>
                <a:spcPct val="50000"/>
              </a:spcBef>
            </a:pPr>
            <a:r>
              <a:rPr lang="en-US" b="0"/>
              <a:t>Unroll inner loop to perform 4 iterations at once</a:t>
            </a:r>
          </a:p>
        </p:txBody>
      </p:sp>
      <p:sp>
        <p:nvSpPr>
          <p:cNvPr id="11" name="Text Box 104"/>
          <p:cNvSpPr txBox="1">
            <a:spLocks noChangeArrowheads="1"/>
          </p:cNvSpPr>
          <p:nvPr/>
        </p:nvSpPr>
        <p:spPr bwMode="auto">
          <a:xfrm>
            <a:off x="584200" y="4760908"/>
            <a:ext cx="8001000" cy="396875"/>
          </a:xfrm>
          <a:prstGeom prst="rect">
            <a:avLst/>
          </a:prstGeom>
          <a:noFill/>
          <a:ln w="3175">
            <a:noFill/>
            <a:miter lim="800000"/>
            <a:headEnd/>
            <a:tailEnd/>
          </a:ln>
        </p:spPr>
        <p:txBody>
          <a:bodyPr>
            <a:spAutoFit/>
          </a:bodyPr>
          <a:lstStyle/>
          <a:p>
            <a:pPr eaLnBrk="0" hangingPunct="0">
              <a:spcBef>
                <a:spcPct val="50000"/>
              </a:spcBef>
            </a:pPr>
            <a:r>
              <a:rPr lang="en-US" sz="2000" b="0" dirty="0"/>
              <a:t>Is this code correct?</a:t>
            </a:r>
          </a:p>
        </p:txBody>
      </p:sp>
      <p:sp>
        <p:nvSpPr>
          <p:cNvPr id="12" name="Text Box 106"/>
          <p:cNvSpPr txBox="1">
            <a:spLocks noChangeArrowheads="1"/>
          </p:cNvSpPr>
          <p:nvPr/>
        </p:nvSpPr>
        <p:spPr bwMode="auto">
          <a:xfrm>
            <a:off x="622300" y="5313358"/>
            <a:ext cx="8001000" cy="701675"/>
          </a:xfrm>
          <a:prstGeom prst="rect">
            <a:avLst/>
          </a:prstGeom>
          <a:noFill/>
          <a:ln w="3175">
            <a:noFill/>
            <a:miter lim="800000"/>
            <a:headEnd/>
            <a:tailEnd/>
          </a:ln>
        </p:spPr>
        <p:txBody>
          <a:bodyPr>
            <a:spAutoFit/>
          </a:bodyPr>
          <a:lstStyle/>
          <a:p>
            <a:pPr eaLnBrk="0" hangingPunct="0">
              <a:spcBef>
                <a:spcPct val="50000"/>
              </a:spcBef>
            </a:pPr>
            <a:r>
              <a:rPr lang="en-US" sz="2000" b="0">
                <a:solidFill>
                  <a:srgbClr val="FF0000"/>
                </a:solidFill>
              </a:rPr>
              <a:t>No, need to handle values of N that are not multiples of unrolling factor with final cleanup loop</a:t>
            </a:r>
          </a:p>
        </p:txBody>
      </p:sp>
    </p:spTree>
    <p:extLst>
      <p:ext uri="{BB962C8B-B14F-4D97-AF65-F5344CB8AC3E}">
        <p14:creationId xmlns:p14="http://schemas.microsoft.com/office/powerpoint/2010/main" val="212151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Loop Unrolled Code</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36</a:t>
            </a:fld>
            <a:endParaRPr lang="en-US" dirty="0"/>
          </a:p>
        </p:txBody>
      </p:sp>
      <p:sp>
        <p:nvSpPr>
          <p:cNvPr id="7" name="Text Box 3"/>
          <p:cNvSpPr txBox="1">
            <a:spLocks noChangeArrowheads="1"/>
          </p:cNvSpPr>
          <p:nvPr/>
        </p:nvSpPr>
        <p:spPr bwMode="auto">
          <a:xfrm>
            <a:off x="228600" y="1501775"/>
            <a:ext cx="2362200" cy="4427538"/>
          </a:xfrm>
          <a:prstGeom prst="rect">
            <a:avLst/>
          </a:prstGeom>
          <a:noFill/>
          <a:ln w="3175">
            <a:solidFill>
              <a:srgbClr val="FF0000"/>
            </a:solidFill>
            <a:miter lim="800000"/>
            <a:headEnd/>
            <a:tailEnd/>
          </a:ln>
        </p:spPr>
        <p:txBody>
          <a:bodyPr anchor="ctr">
            <a:spAutoFit/>
          </a:bodyPr>
          <a:lstStyle/>
          <a:p>
            <a:pPr eaLnBrk="0" hangingPunct="0">
              <a:spcBef>
                <a:spcPct val="20000"/>
              </a:spcBef>
            </a:pPr>
            <a:r>
              <a:rPr lang="en-US" sz="1600">
                <a:solidFill>
                  <a:srgbClr val="660066"/>
                </a:solidFill>
                <a:latin typeface="Arial" charset="0"/>
              </a:rPr>
              <a:t>loop:  ld f1, 0(r1)</a:t>
            </a:r>
          </a:p>
          <a:p>
            <a:pPr eaLnBrk="0" hangingPunct="0">
              <a:spcBef>
                <a:spcPct val="20000"/>
              </a:spcBef>
            </a:pPr>
            <a:r>
              <a:rPr lang="en-US" sz="1600">
                <a:solidFill>
                  <a:srgbClr val="660066"/>
                </a:solidFill>
                <a:latin typeface="Arial" charset="0"/>
              </a:rPr>
              <a:t>           ld f2, 8(r1)</a:t>
            </a:r>
          </a:p>
          <a:p>
            <a:pPr eaLnBrk="0" hangingPunct="0">
              <a:spcBef>
                <a:spcPct val="20000"/>
              </a:spcBef>
            </a:pPr>
            <a:r>
              <a:rPr lang="en-US" sz="1600">
                <a:solidFill>
                  <a:srgbClr val="660066"/>
                </a:solidFill>
                <a:latin typeface="Arial" charset="0"/>
              </a:rPr>
              <a:t>           ld f3, 16(r1)</a:t>
            </a:r>
          </a:p>
          <a:p>
            <a:pPr eaLnBrk="0" hangingPunct="0">
              <a:lnSpc>
                <a:spcPct val="90000"/>
              </a:lnSpc>
              <a:spcBef>
                <a:spcPct val="20000"/>
              </a:spcBef>
            </a:pPr>
            <a:r>
              <a:rPr lang="en-US" sz="1600">
                <a:solidFill>
                  <a:srgbClr val="660066"/>
                </a:solidFill>
                <a:latin typeface="Arial" charset="0"/>
              </a:rPr>
              <a:t>           ld f4, 24(r1)</a:t>
            </a:r>
          </a:p>
          <a:p>
            <a:pPr eaLnBrk="0" hangingPunct="0">
              <a:spcBef>
                <a:spcPct val="20000"/>
              </a:spcBef>
            </a:pPr>
            <a:r>
              <a:rPr lang="en-US" sz="1600">
                <a:solidFill>
                  <a:srgbClr val="660066"/>
                </a:solidFill>
                <a:latin typeface="Arial" charset="0"/>
              </a:rPr>
              <a:t>           add r1, 32</a:t>
            </a:r>
          </a:p>
          <a:p>
            <a:pPr eaLnBrk="0" hangingPunct="0">
              <a:spcBef>
                <a:spcPct val="20000"/>
              </a:spcBef>
            </a:pPr>
            <a:r>
              <a:rPr lang="en-US" sz="1600">
                <a:solidFill>
                  <a:srgbClr val="660066"/>
                </a:solidFill>
                <a:latin typeface="Arial" charset="0"/>
              </a:rPr>
              <a:t>           fadd f5, f0, f1</a:t>
            </a:r>
          </a:p>
          <a:p>
            <a:pPr eaLnBrk="0" hangingPunct="0">
              <a:spcBef>
                <a:spcPct val="20000"/>
              </a:spcBef>
            </a:pPr>
            <a:r>
              <a:rPr lang="en-US" sz="1600">
                <a:solidFill>
                  <a:srgbClr val="660066"/>
                </a:solidFill>
                <a:latin typeface="Arial" charset="0"/>
              </a:rPr>
              <a:t>           fadd f6, f0, f2 </a:t>
            </a:r>
          </a:p>
          <a:p>
            <a:pPr eaLnBrk="0" hangingPunct="0">
              <a:spcBef>
                <a:spcPct val="20000"/>
              </a:spcBef>
            </a:pPr>
            <a:r>
              <a:rPr lang="en-US" sz="1600">
                <a:solidFill>
                  <a:srgbClr val="660066"/>
                </a:solidFill>
                <a:latin typeface="Arial" charset="0"/>
              </a:rPr>
              <a:t>           fadd f7, f0, f3 </a:t>
            </a:r>
          </a:p>
          <a:p>
            <a:pPr eaLnBrk="0" hangingPunct="0">
              <a:spcBef>
                <a:spcPct val="20000"/>
              </a:spcBef>
            </a:pPr>
            <a:r>
              <a:rPr lang="en-US" sz="1600">
                <a:solidFill>
                  <a:srgbClr val="660066"/>
                </a:solidFill>
                <a:latin typeface="Arial" charset="0"/>
              </a:rPr>
              <a:t>           fadd f8, f0, f4</a:t>
            </a:r>
          </a:p>
          <a:p>
            <a:pPr eaLnBrk="0" hangingPunct="0">
              <a:spcBef>
                <a:spcPct val="20000"/>
              </a:spcBef>
            </a:pPr>
            <a:r>
              <a:rPr lang="en-US" sz="1600">
                <a:solidFill>
                  <a:srgbClr val="660066"/>
                </a:solidFill>
                <a:latin typeface="Arial" charset="0"/>
              </a:rPr>
              <a:t>           sd f5, 0(r2)</a:t>
            </a:r>
          </a:p>
          <a:p>
            <a:pPr eaLnBrk="0" hangingPunct="0">
              <a:spcBef>
                <a:spcPct val="20000"/>
              </a:spcBef>
            </a:pPr>
            <a:r>
              <a:rPr lang="en-US" sz="1600">
                <a:solidFill>
                  <a:srgbClr val="660066"/>
                </a:solidFill>
                <a:latin typeface="Arial" charset="0"/>
              </a:rPr>
              <a:t>           sd f6, 8(r2)</a:t>
            </a:r>
          </a:p>
          <a:p>
            <a:pPr eaLnBrk="0" hangingPunct="0">
              <a:spcBef>
                <a:spcPct val="20000"/>
              </a:spcBef>
            </a:pPr>
            <a:r>
              <a:rPr lang="en-US" sz="1600">
                <a:solidFill>
                  <a:srgbClr val="660066"/>
                </a:solidFill>
                <a:latin typeface="Arial" charset="0"/>
              </a:rPr>
              <a:t>           sd f7, 16(r2)</a:t>
            </a:r>
          </a:p>
          <a:p>
            <a:pPr eaLnBrk="0" hangingPunct="0">
              <a:spcBef>
                <a:spcPct val="20000"/>
              </a:spcBef>
            </a:pPr>
            <a:r>
              <a:rPr lang="en-US" sz="1600">
                <a:solidFill>
                  <a:srgbClr val="660066"/>
                </a:solidFill>
                <a:latin typeface="Arial" charset="0"/>
              </a:rPr>
              <a:t>           sd f8, 24(r2)</a:t>
            </a:r>
          </a:p>
          <a:p>
            <a:pPr algn="ctr" eaLnBrk="0" hangingPunct="0">
              <a:spcBef>
                <a:spcPct val="20000"/>
              </a:spcBef>
            </a:pPr>
            <a:r>
              <a:rPr lang="en-US" sz="1600">
                <a:solidFill>
                  <a:srgbClr val="660066"/>
                </a:solidFill>
                <a:latin typeface="Arial" charset="0"/>
              </a:rPr>
              <a:t>add r2, 32</a:t>
            </a:r>
          </a:p>
          <a:p>
            <a:pPr eaLnBrk="0" hangingPunct="0">
              <a:spcBef>
                <a:spcPct val="20000"/>
              </a:spcBef>
            </a:pPr>
            <a:r>
              <a:rPr lang="en-US" sz="1600">
                <a:solidFill>
                  <a:srgbClr val="660066"/>
                </a:solidFill>
                <a:latin typeface="Arial" charset="0"/>
              </a:rPr>
              <a:t>           bne r1, r3, loop</a:t>
            </a:r>
          </a:p>
        </p:txBody>
      </p:sp>
      <p:sp>
        <p:nvSpPr>
          <p:cNvPr id="8" name="Line 4"/>
          <p:cNvSpPr>
            <a:spLocks noChangeShapeType="1"/>
          </p:cNvSpPr>
          <p:nvPr/>
        </p:nvSpPr>
        <p:spPr bwMode="auto">
          <a:xfrm>
            <a:off x="2638425" y="3584575"/>
            <a:ext cx="1371600" cy="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9" name="Text Box 5"/>
          <p:cNvSpPr txBox="1">
            <a:spLocks noChangeArrowheads="1"/>
          </p:cNvSpPr>
          <p:nvPr/>
        </p:nvSpPr>
        <p:spPr bwMode="auto">
          <a:xfrm>
            <a:off x="2714625" y="3127375"/>
            <a:ext cx="1371600" cy="396875"/>
          </a:xfrm>
          <a:prstGeom prst="rect">
            <a:avLst/>
          </a:prstGeom>
          <a:noFill/>
          <a:ln w="3175">
            <a:noFill/>
            <a:miter lim="800000"/>
            <a:headEnd/>
            <a:tailEnd/>
          </a:ln>
        </p:spPr>
        <p:txBody>
          <a:bodyPr anchor="ctr">
            <a:spAutoFit/>
          </a:bodyPr>
          <a:lstStyle/>
          <a:p>
            <a:pPr algn="ctr" eaLnBrk="0" hangingPunct="0">
              <a:spcBef>
                <a:spcPct val="50000"/>
              </a:spcBef>
            </a:pPr>
            <a:r>
              <a:rPr lang="en-US" sz="2000" b="0" i="1">
                <a:latin typeface="Verdana" pitchFamily="34" charset="0"/>
              </a:rPr>
              <a:t>Schedule</a:t>
            </a:r>
          </a:p>
        </p:txBody>
      </p:sp>
      <p:grpSp>
        <p:nvGrpSpPr>
          <p:cNvPr id="10" name="Group 6"/>
          <p:cNvGrpSpPr>
            <a:grpSpLocks/>
          </p:cNvGrpSpPr>
          <p:nvPr/>
        </p:nvGrpSpPr>
        <p:grpSpPr bwMode="auto">
          <a:xfrm>
            <a:off x="4267200" y="1828800"/>
            <a:ext cx="4114800" cy="304800"/>
            <a:chOff x="2256" y="1152"/>
            <a:chExt cx="2592" cy="192"/>
          </a:xfrm>
        </p:grpSpPr>
        <p:sp>
          <p:nvSpPr>
            <p:cNvPr id="11" name="Rectangle 7"/>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2" name="Rectangle 8"/>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3" name="Rectangle 9"/>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4" name="Rectangle 10"/>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5" name="Rectangle 11"/>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6" name="Rectangle 12"/>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7" name="Rectangle 13"/>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8" name="Group 14"/>
          <p:cNvGrpSpPr>
            <a:grpSpLocks/>
          </p:cNvGrpSpPr>
          <p:nvPr/>
        </p:nvGrpSpPr>
        <p:grpSpPr bwMode="auto">
          <a:xfrm>
            <a:off x="4267200" y="2133600"/>
            <a:ext cx="4114800" cy="304800"/>
            <a:chOff x="2256" y="1152"/>
            <a:chExt cx="2592" cy="192"/>
          </a:xfrm>
        </p:grpSpPr>
        <p:sp>
          <p:nvSpPr>
            <p:cNvPr id="19" name="Rectangle 1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20" name="Rectangle 1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21" name="Rectangle 1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22" name="Rectangle 1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23" name="Rectangle 1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24" name="Rectangle 2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25" name="Rectangle 2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6" name="Group 22"/>
          <p:cNvGrpSpPr>
            <a:grpSpLocks/>
          </p:cNvGrpSpPr>
          <p:nvPr/>
        </p:nvGrpSpPr>
        <p:grpSpPr bwMode="auto">
          <a:xfrm>
            <a:off x="4267200" y="2438400"/>
            <a:ext cx="4114800" cy="304800"/>
            <a:chOff x="2256" y="1152"/>
            <a:chExt cx="2592" cy="192"/>
          </a:xfrm>
        </p:grpSpPr>
        <p:sp>
          <p:nvSpPr>
            <p:cNvPr id="27" name="Rectangle 23"/>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28" name="Rectangle 24"/>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29" name="Rectangle 25"/>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30" name="Rectangle 26"/>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31" name="Rectangle 27"/>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32" name="Rectangle 28"/>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33" name="Rectangle 29"/>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4" name="Group 30"/>
          <p:cNvGrpSpPr>
            <a:grpSpLocks/>
          </p:cNvGrpSpPr>
          <p:nvPr/>
        </p:nvGrpSpPr>
        <p:grpSpPr bwMode="auto">
          <a:xfrm>
            <a:off x="4267200" y="2743200"/>
            <a:ext cx="4114800" cy="304800"/>
            <a:chOff x="2256" y="1152"/>
            <a:chExt cx="2592" cy="192"/>
          </a:xfrm>
        </p:grpSpPr>
        <p:sp>
          <p:nvSpPr>
            <p:cNvPr id="35" name="Rectangle 3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36" name="Rectangle 3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37" name="Rectangle 3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38" name="Rectangle 3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39" name="Rectangle 3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40" name="Rectangle 3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41" name="Rectangle 3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42" name="Group 38"/>
          <p:cNvGrpSpPr>
            <a:grpSpLocks/>
          </p:cNvGrpSpPr>
          <p:nvPr/>
        </p:nvGrpSpPr>
        <p:grpSpPr bwMode="auto">
          <a:xfrm>
            <a:off x="4267200" y="3048000"/>
            <a:ext cx="4114800" cy="304800"/>
            <a:chOff x="2256" y="1152"/>
            <a:chExt cx="2592" cy="192"/>
          </a:xfrm>
        </p:grpSpPr>
        <p:sp>
          <p:nvSpPr>
            <p:cNvPr id="43" name="Rectangle 39"/>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44" name="Rectangle 40"/>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45" name="Rectangle 41"/>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46" name="Rectangle 42"/>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47" name="Rectangle 43"/>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48" name="Rectangle 44"/>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49" name="Rectangle 45"/>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50" name="Group 46"/>
          <p:cNvGrpSpPr>
            <a:grpSpLocks/>
          </p:cNvGrpSpPr>
          <p:nvPr/>
        </p:nvGrpSpPr>
        <p:grpSpPr bwMode="auto">
          <a:xfrm>
            <a:off x="4267200" y="3352800"/>
            <a:ext cx="4114800" cy="304800"/>
            <a:chOff x="2256" y="1152"/>
            <a:chExt cx="2592" cy="192"/>
          </a:xfrm>
        </p:grpSpPr>
        <p:sp>
          <p:nvSpPr>
            <p:cNvPr id="51" name="Rectangle 47"/>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52" name="Rectangle 48"/>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53" name="Rectangle 49"/>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54" name="Rectangle 50"/>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55" name="Rectangle 51"/>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56" name="Rectangle 52"/>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57" name="Rectangle 53"/>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58" name="Group 54"/>
          <p:cNvGrpSpPr>
            <a:grpSpLocks/>
          </p:cNvGrpSpPr>
          <p:nvPr/>
        </p:nvGrpSpPr>
        <p:grpSpPr bwMode="auto">
          <a:xfrm>
            <a:off x="4267200" y="3657600"/>
            <a:ext cx="4114800" cy="304800"/>
            <a:chOff x="2256" y="1152"/>
            <a:chExt cx="2592" cy="192"/>
          </a:xfrm>
        </p:grpSpPr>
        <p:sp>
          <p:nvSpPr>
            <p:cNvPr id="59" name="Rectangle 5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60" name="Rectangle 5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61" name="Rectangle 5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62" name="Rectangle 5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63" name="Rectangle 5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64" name="Rectangle 6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65" name="Rectangle 6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66" name="Group 62"/>
          <p:cNvGrpSpPr>
            <a:grpSpLocks/>
          </p:cNvGrpSpPr>
          <p:nvPr/>
        </p:nvGrpSpPr>
        <p:grpSpPr bwMode="auto">
          <a:xfrm>
            <a:off x="4267200" y="3962400"/>
            <a:ext cx="4114800" cy="304800"/>
            <a:chOff x="2256" y="1152"/>
            <a:chExt cx="2592" cy="192"/>
          </a:xfrm>
        </p:grpSpPr>
        <p:sp>
          <p:nvSpPr>
            <p:cNvPr id="67" name="Rectangle 63"/>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68" name="Rectangle 64"/>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69" name="Rectangle 65"/>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70" name="Rectangle 66"/>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71" name="Rectangle 67"/>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72" name="Rectangle 68"/>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73" name="Rectangle 69"/>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74" name="Group 70"/>
          <p:cNvGrpSpPr>
            <a:grpSpLocks/>
          </p:cNvGrpSpPr>
          <p:nvPr/>
        </p:nvGrpSpPr>
        <p:grpSpPr bwMode="auto">
          <a:xfrm>
            <a:off x="4267200" y="4267200"/>
            <a:ext cx="4114800" cy="304800"/>
            <a:chOff x="2256" y="1152"/>
            <a:chExt cx="2592" cy="192"/>
          </a:xfrm>
        </p:grpSpPr>
        <p:sp>
          <p:nvSpPr>
            <p:cNvPr id="75" name="Rectangle 7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76" name="Rectangle 7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77" name="Rectangle 7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78" name="Rectangle 7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79" name="Rectangle 7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80" name="Rectangle 7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81" name="Rectangle 7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sp>
        <p:nvSpPr>
          <p:cNvPr id="82" name="Rectangle 78"/>
          <p:cNvSpPr>
            <a:spLocks noChangeArrowheads="1"/>
          </p:cNvSpPr>
          <p:nvPr/>
        </p:nvSpPr>
        <p:spPr bwMode="auto">
          <a:xfrm>
            <a:off x="4267200" y="1295400"/>
            <a:ext cx="685800" cy="304800"/>
          </a:xfrm>
          <a:prstGeom prst="rect">
            <a:avLst/>
          </a:prstGeom>
          <a:noFill/>
          <a:ln w="3175">
            <a:noFill/>
            <a:miter lim="800000"/>
            <a:headEnd/>
            <a:tailEnd/>
          </a:ln>
        </p:spPr>
        <p:txBody>
          <a:bodyPr anchor="ctr"/>
          <a:lstStyle/>
          <a:p>
            <a:pPr algn="ctr" eaLnBrk="0" hangingPunct="0">
              <a:spcBef>
                <a:spcPct val="50000"/>
              </a:spcBef>
            </a:pPr>
            <a:r>
              <a:rPr lang="en-US" sz="1600" b="0">
                <a:latin typeface="Verdana" pitchFamily="34" charset="0"/>
              </a:rPr>
              <a:t>Int1</a:t>
            </a:r>
          </a:p>
        </p:txBody>
      </p:sp>
      <p:sp>
        <p:nvSpPr>
          <p:cNvPr id="83" name="Rectangle 79"/>
          <p:cNvSpPr>
            <a:spLocks noChangeArrowheads="1"/>
          </p:cNvSpPr>
          <p:nvPr/>
        </p:nvSpPr>
        <p:spPr bwMode="auto">
          <a:xfrm>
            <a:off x="4953000" y="1295400"/>
            <a:ext cx="685800" cy="304800"/>
          </a:xfrm>
          <a:prstGeom prst="rect">
            <a:avLst/>
          </a:prstGeom>
          <a:noFill/>
          <a:ln w="3175">
            <a:noFill/>
            <a:miter lim="800000"/>
            <a:headEnd/>
            <a:tailEnd/>
          </a:ln>
        </p:spPr>
        <p:txBody>
          <a:bodyPr anchor="ctr"/>
          <a:lstStyle/>
          <a:p>
            <a:pPr algn="ctr" eaLnBrk="0" hangingPunct="0">
              <a:spcBef>
                <a:spcPct val="50000"/>
              </a:spcBef>
            </a:pPr>
            <a:r>
              <a:rPr lang="en-US" sz="1600" b="0">
                <a:latin typeface="Verdana" pitchFamily="34" charset="0"/>
              </a:rPr>
              <a:t>Int 2</a:t>
            </a:r>
          </a:p>
        </p:txBody>
      </p:sp>
      <p:sp>
        <p:nvSpPr>
          <p:cNvPr id="84" name="Rectangle 80"/>
          <p:cNvSpPr>
            <a:spLocks noChangeArrowheads="1"/>
          </p:cNvSpPr>
          <p:nvPr/>
        </p:nvSpPr>
        <p:spPr bwMode="auto">
          <a:xfrm>
            <a:off x="5638800" y="1295400"/>
            <a:ext cx="685800" cy="304800"/>
          </a:xfrm>
          <a:prstGeom prst="rect">
            <a:avLst/>
          </a:prstGeom>
          <a:noFill/>
          <a:ln w="3175">
            <a:noFill/>
            <a:miter lim="800000"/>
            <a:headEnd/>
            <a:tailEnd/>
          </a:ln>
        </p:spPr>
        <p:txBody>
          <a:bodyPr anchor="ctr"/>
          <a:lstStyle/>
          <a:p>
            <a:pPr algn="ctr" eaLnBrk="0" hangingPunct="0">
              <a:spcBef>
                <a:spcPct val="50000"/>
              </a:spcBef>
            </a:pPr>
            <a:r>
              <a:rPr lang="en-US" sz="1600" b="0">
                <a:latin typeface="Verdana" pitchFamily="34" charset="0"/>
              </a:rPr>
              <a:t>M1</a:t>
            </a:r>
          </a:p>
        </p:txBody>
      </p:sp>
      <p:sp>
        <p:nvSpPr>
          <p:cNvPr id="85" name="Rectangle 81"/>
          <p:cNvSpPr>
            <a:spLocks noChangeArrowheads="1"/>
          </p:cNvSpPr>
          <p:nvPr/>
        </p:nvSpPr>
        <p:spPr bwMode="auto">
          <a:xfrm>
            <a:off x="6324600" y="1295400"/>
            <a:ext cx="685800" cy="304800"/>
          </a:xfrm>
          <a:prstGeom prst="rect">
            <a:avLst/>
          </a:prstGeom>
          <a:noFill/>
          <a:ln w="3175">
            <a:noFill/>
            <a:miter lim="800000"/>
            <a:headEnd/>
            <a:tailEnd/>
          </a:ln>
        </p:spPr>
        <p:txBody>
          <a:bodyPr anchor="ctr"/>
          <a:lstStyle/>
          <a:p>
            <a:pPr algn="ctr" eaLnBrk="0" hangingPunct="0">
              <a:spcBef>
                <a:spcPct val="50000"/>
              </a:spcBef>
            </a:pPr>
            <a:r>
              <a:rPr lang="en-US" sz="1600" b="0">
                <a:latin typeface="Verdana" pitchFamily="34" charset="0"/>
              </a:rPr>
              <a:t>M2</a:t>
            </a:r>
          </a:p>
        </p:txBody>
      </p:sp>
      <p:sp>
        <p:nvSpPr>
          <p:cNvPr id="86" name="Rectangle 82"/>
          <p:cNvSpPr>
            <a:spLocks noChangeArrowheads="1"/>
          </p:cNvSpPr>
          <p:nvPr/>
        </p:nvSpPr>
        <p:spPr bwMode="auto">
          <a:xfrm>
            <a:off x="7010400" y="1295400"/>
            <a:ext cx="685800" cy="304800"/>
          </a:xfrm>
          <a:prstGeom prst="rect">
            <a:avLst/>
          </a:prstGeom>
          <a:noFill/>
          <a:ln w="3175">
            <a:noFill/>
            <a:miter lim="800000"/>
            <a:headEnd/>
            <a:tailEnd/>
          </a:ln>
        </p:spPr>
        <p:txBody>
          <a:bodyPr anchor="ctr"/>
          <a:lstStyle/>
          <a:p>
            <a:pPr algn="ctr" eaLnBrk="0" hangingPunct="0">
              <a:spcBef>
                <a:spcPct val="50000"/>
              </a:spcBef>
            </a:pPr>
            <a:r>
              <a:rPr lang="en-US" sz="1600" b="0">
                <a:latin typeface="Verdana" pitchFamily="34" charset="0"/>
              </a:rPr>
              <a:t>FP+</a:t>
            </a:r>
          </a:p>
        </p:txBody>
      </p:sp>
      <p:sp>
        <p:nvSpPr>
          <p:cNvPr id="87" name="Rectangle 83"/>
          <p:cNvSpPr>
            <a:spLocks noChangeArrowheads="1"/>
          </p:cNvSpPr>
          <p:nvPr/>
        </p:nvSpPr>
        <p:spPr bwMode="auto">
          <a:xfrm>
            <a:off x="7696200" y="1295400"/>
            <a:ext cx="685800" cy="304800"/>
          </a:xfrm>
          <a:prstGeom prst="rect">
            <a:avLst/>
          </a:prstGeom>
          <a:noFill/>
          <a:ln w="3175">
            <a:noFill/>
            <a:miter lim="800000"/>
            <a:headEnd/>
            <a:tailEnd/>
          </a:ln>
        </p:spPr>
        <p:txBody>
          <a:bodyPr anchor="ctr"/>
          <a:lstStyle/>
          <a:p>
            <a:pPr algn="ctr" eaLnBrk="0" hangingPunct="0">
              <a:spcBef>
                <a:spcPct val="50000"/>
              </a:spcBef>
            </a:pPr>
            <a:r>
              <a:rPr lang="en-US" sz="1600" b="0">
                <a:latin typeface="Verdana" pitchFamily="34" charset="0"/>
              </a:rPr>
              <a:t>FPx</a:t>
            </a:r>
          </a:p>
        </p:txBody>
      </p:sp>
      <p:sp>
        <p:nvSpPr>
          <p:cNvPr id="88" name="Text Box 84"/>
          <p:cNvSpPr txBox="1">
            <a:spLocks noChangeArrowheads="1"/>
          </p:cNvSpPr>
          <p:nvPr/>
        </p:nvSpPr>
        <p:spPr bwMode="auto">
          <a:xfrm>
            <a:off x="3227388" y="1752600"/>
            <a:ext cx="836612" cy="396875"/>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a:latin typeface="Verdana" pitchFamily="34" charset="0"/>
              </a:rPr>
              <a:t>loop:</a:t>
            </a:r>
          </a:p>
        </p:txBody>
      </p:sp>
      <p:grpSp>
        <p:nvGrpSpPr>
          <p:cNvPr id="89" name="Group 85"/>
          <p:cNvGrpSpPr>
            <a:grpSpLocks/>
          </p:cNvGrpSpPr>
          <p:nvPr/>
        </p:nvGrpSpPr>
        <p:grpSpPr bwMode="auto">
          <a:xfrm>
            <a:off x="4267200" y="4572000"/>
            <a:ext cx="4114800" cy="304800"/>
            <a:chOff x="2256" y="1152"/>
            <a:chExt cx="2592" cy="192"/>
          </a:xfrm>
        </p:grpSpPr>
        <p:sp>
          <p:nvSpPr>
            <p:cNvPr id="90" name="Rectangle 86"/>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91" name="Rectangle 87"/>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92" name="Rectangle 88"/>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93" name="Rectangle 89"/>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94" name="Rectangle 90"/>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95" name="Rectangle 91"/>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96" name="Rectangle 92"/>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97" name="Group 93"/>
          <p:cNvGrpSpPr>
            <a:grpSpLocks/>
          </p:cNvGrpSpPr>
          <p:nvPr/>
        </p:nvGrpSpPr>
        <p:grpSpPr bwMode="auto">
          <a:xfrm>
            <a:off x="4267200" y="4876800"/>
            <a:ext cx="4114800" cy="304800"/>
            <a:chOff x="2256" y="1152"/>
            <a:chExt cx="2592" cy="192"/>
          </a:xfrm>
        </p:grpSpPr>
        <p:sp>
          <p:nvSpPr>
            <p:cNvPr id="98" name="Rectangle 94"/>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99" name="Rectangle 95"/>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00" name="Rectangle 96"/>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01" name="Rectangle 97"/>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02" name="Rectangle 98"/>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03" name="Rectangle 99"/>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04" name="Rectangle 100"/>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05" name="Group 101"/>
          <p:cNvGrpSpPr>
            <a:grpSpLocks/>
          </p:cNvGrpSpPr>
          <p:nvPr/>
        </p:nvGrpSpPr>
        <p:grpSpPr bwMode="auto">
          <a:xfrm>
            <a:off x="4267200" y="5181600"/>
            <a:ext cx="4114800" cy="304800"/>
            <a:chOff x="2256" y="1152"/>
            <a:chExt cx="2592" cy="192"/>
          </a:xfrm>
        </p:grpSpPr>
        <p:sp>
          <p:nvSpPr>
            <p:cNvPr id="106" name="Rectangle 102"/>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07" name="Rectangle 103"/>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08" name="Rectangle 104"/>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09" name="Rectangle 105"/>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10" name="Rectangle 106"/>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11" name="Rectangle 107"/>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12" name="Rectangle 108"/>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13" name="Group 109"/>
          <p:cNvGrpSpPr>
            <a:grpSpLocks/>
          </p:cNvGrpSpPr>
          <p:nvPr/>
        </p:nvGrpSpPr>
        <p:grpSpPr bwMode="auto">
          <a:xfrm>
            <a:off x="4267200" y="5486400"/>
            <a:ext cx="4114800" cy="304800"/>
            <a:chOff x="2256" y="1152"/>
            <a:chExt cx="2592" cy="192"/>
          </a:xfrm>
        </p:grpSpPr>
        <p:sp>
          <p:nvSpPr>
            <p:cNvPr id="114" name="Rectangle 110"/>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15" name="Rectangle 111"/>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16" name="Rectangle 112"/>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17" name="Rectangle 113"/>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18" name="Rectangle 114"/>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19" name="Rectangle 115"/>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600" b="0">
                <a:solidFill>
                  <a:srgbClr val="660066"/>
                </a:solidFill>
                <a:latin typeface="Arial" charset="0"/>
              </a:endParaRPr>
            </a:p>
          </p:txBody>
        </p:sp>
        <p:sp>
          <p:nvSpPr>
            <p:cNvPr id="120" name="Rectangle 116"/>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sp>
        <p:nvSpPr>
          <p:cNvPr id="121" name="Text Box 117"/>
          <p:cNvSpPr txBox="1">
            <a:spLocks noChangeArrowheads="1"/>
          </p:cNvSpPr>
          <p:nvPr/>
        </p:nvSpPr>
        <p:spPr bwMode="auto">
          <a:xfrm>
            <a:off x="495189" y="1083439"/>
            <a:ext cx="1766829" cy="400110"/>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i="1"/>
              <a:t>Unroll 4 ways</a:t>
            </a:r>
          </a:p>
        </p:txBody>
      </p:sp>
      <p:sp>
        <p:nvSpPr>
          <p:cNvPr id="122" name="Text Box 118"/>
          <p:cNvSpPr txBox="1">
            <a:spLocks noChangeArrowheads="1"/>
          </p:cNvSpPr>
          <p:nvPr/>
        </p:nvSpPr>
        <p:spPr bwMode="auto">
          <a:xfrm>
            <a:off x="5657850" y="1828800"/>
            <a:ext cx="6159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ld f1</a:t>
            </a:r>
          </a:p>
        </p:txBody>
      </p:sp>
      <p:sp>
        <p:nvSpPr>
          <p:cNvPr id="123" name="Text Box 119"/>
          <p:cNvSpPr txBox="1">
            <a:spLocks noChangeArrowheads="1"/>
          </p:cNvSpPr>
          <p:nvPr/>
        </p:nvSpPr>
        <p:spPr bwMode="auto">
          <a:xfrm>
            <a:off x="5657850" y="2133600"/>
            <a:ext cx="6159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ld f2</a:t>
            </a:r>
          </a:p>
        </p:txBody>
      </p:sp>
      <p:sp>
        <p:nvSpPr>
          <p:cNvPr id="124" name="Text Box 120"/>
          <p:cNvSpPr txBox="1">
            <a:spLocks noChangeArrowheads="1"/>
          </p:cNvSpPr>
          <p:nvPr/>
        </p:nvSpPr>
        <p:spPr bwMode="auto">
          <a:xfrm>
            <a:off x="5657850" y="2438400"/>
            <a:ext cx="6159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ld f3</a:t>
            </a:r>
          </a:p>
        </p:txBody>
      </p:sp>
      <p:sp>
        <p:nvSpPr>
          <p:cNvPr id="125" name="Text Box 121"/>
          <p:cNvSpPr txBox="1">
            <a:spLocks noChangeArrowheads="1"/>
          </p:cNvSpPr>
          <p:nvPr/>
        </p:nvSpPr>
        <p:spPr bwMode="auto">
          <a:xfrm>
            <a:off x="5657850" y="2743200"/>
            <a:ext cx="6159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ld f4</a:t>
            </a:r>
          </a:p>
        </p:txBody>
      </p:sp>
      <p:sp>
        <p:nvSpPr>
          <p:cNvPr id="126" name="Text Box 122"/>
          <p:cNvSpPr txBox="1">
            <a:spLocks noChangeArrowheads="1"/>
          </p:cNvSpPr>
          <p:nvPr/>
        </p:nvSpPr>
        <p:spPr bwMode="auto">
          <a:xfrm>
            <a:off x="4210050" y="2743200"/>
            <a:ext cx="8318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dirty="0">
                <a:solidFill>
                  <a:srgbClr val="660066"/>
                </a:solidFill>
                <a:latin typeface="Arial" charset="0"/>
              </a:rPr>
              <a:t>add r1</a:t>
            </a:r>
          </a:p>
        </p:txBody>
      </p:sp>
      <p:sp>
        <p:nvSpPr>
          <p:cNvPr id="127" name="Text Box 123"/>
          <p:cNvSpPr txBox="1">
            <a:spLocks noChangeArrowheads="1"/>
          </p:cNvSpPr>
          <p:nvPr/>
        </p:nvSpPr>
        <p:spPr bwMode="auto">
          <a:xfrm>
            <a:off x="6959600" y="2743200"/>
            <a:ext cx="8826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fadd f5</a:t>
            </a:r>
          </a:p>
        </p:txBody>
      </p:sp>
      <p:sp>
        <p:nvSpPr>
          <p:cNvPr id="128" name="Text Box 124"/>
          <p:cNvSpPr txBox="1">
            <a:spLocks noChangeArrowheads="1"/>
          </p:cNvSpPr>
          <p:nvPr/>
        </p:nvSpPr>
        <p:spPr bwMode="auto">
          <a:xfrm>
            <a:off x="6959600" y="3048000"/>
            <a:ext cx="8826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fadd f6</a:t>
            </a:r>
          </a:p>
        </p:txBody>
      </p:sp>
      <p:sp>
        <p:nvSpPr>
          <p:cNvPr id="129" name="Text Box 125"/>
          <p:cNvSpPr txBox="1">
            <a:spLocks noChangeArrowheads="1"/>
          </p:cNvSpPr>
          <p:nvPr/>
        </p:nvSpPr>
        <p:spPr bwMode="auto">
          <a:xfrm>
            <a:off x="6959600" y="3352800"/>
            <a:ext cx="8826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fadd f7</a:t>
            </a:r>
          </a:p>
        </p:txBody>
      </p:sp>
      <p:sp>
        <p:nvSpPr>
          <p:cNvPr id="130" name="Text Box 126"/>
          <p:cNvSpPr txBox="1">
            <a:spLocks noChangeArrowheads="1"/>
          </p:cNvSpPr>
          <p:nvPr/>
        </p:nvSpPr>
        <p:spPr bwMode="auto">
          <a:xfrm>
            <a:off x="6959600" y="3657600"/>
            <a:ext cx="8826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fadd f8</a:t>
            </a:r>
          </a:p>
        </p:txBody>
      </p:sp>
      <p:sp>
        <p:nvSpPr>
          <p:cNvPr id="131" name="Text Box 127"/>
          <p:cNvSpPr txBox="1">
            <a:spLocks noChangeArrowheads="1"/>
          </p:cNvSpPr>
          <p:nvPr/>
        </p:nvSpPr>
        <p:spPr bwMode="auto">
          <a:xfrm>
            <a:off x="5657850" y="3962400"/>
            <a:ext cx="6794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sd f5</a:t>
            </a:r>
          </a:p>
        </p:txBody>
      </p:sp>
      <p:sp>
        <p:nvSpPr>
          <p:cNvPr id="132" name="Text Box 128"/>
          <p:cNvSpPr txBox="1">
            <a:spLocks noChangeArrowheads="1"/>
          </p:cNvSpPr>
          <p:nvPr/>
        </p:nvSpPr>
        <p:spPr bwMode="auto">
          <a:xfrm>
            <a:off x="5657850" y="4267200"/>
            <a:ext cx="6794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sd f6</a:t>
            </a:r>
          </a:p>
        </p:txBody>
      </p:sp>
      <p:sp>
        <p:nvSpPr>
          <p:cNvPr id="133" name="Text Box 129"/>
          <p:cNvSpPr txBox="1">
            <a:spLocks noChangeArrowheads="1"/>
          </p:cNvSpPr>
          <p:nvPr/>
        </p:nvSpPr>
        <p:spPr bwMode="auto">
          <a:xfrm>
            <a:off x="5657850" y="4572000"/>
            <a:ext cx="6794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sd f7</a:t>
            </a:r>
          </a:p>
        </p:txBody>
      </p:sp>
      <p:sp>
        <p:nvSpPr>
          <p:cNvPr id="134" name="Text Box 130"/>
          <p:cNvSpPr txBox="1">
            <a:spLocks noChangeArrowheads="1"/>
          </p:cNvSpPr>
          <p:nvPr/>
        </p:nvSpPr>
        <p:spPr bwMode="auto">
          <a:xfrm>
            <a:off x="5657850" y="4876800"/>
            <a:ext cx="6794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sd f8</a:t>
            </a:r>
          </a:p>
        </p:txBody>
      </p:sp>
      <p:sp>
        <p:nvSpPr>
          <p:cNvPr id="135" name="Text Box 131"/>
          <p:cNvSpPr txBox="1">
            <a:spLocks noChangeArrowheads="1"/>
          </p:cNvSpPr>
          <p:nvPr/>
        </p:nvSpPr>
        <p:spPr bwMode="auto">
          <a:xfrm>
            <a:off x="4210050" y="4876800"/>
            <a:ext cx="8318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add r2</a:t>
            </a:r>
          </a:p>
        </p:txBody>
      </p:sp>
      <p:sp>
        <p:nvSpPr>
          <p:cNvPr id="136" name="Text Box 132"/>
          <p:cNvSpPr txBox="1">
            <a:spLocks noChangeArrowheads="1"/>
          </p:cNvSpPr>
          <p:nvPr/>
        </p:nvSpPr>
        <p:spPr bwMode="auto">
          <a:xfrm>
            <a:off x="5060950" y="4876800"/>
            <a:ext cx="565150" cy="366713"/>
          </a:xfrm>
          <a:prstGeom prst="rect">
            <a:avLst/>
          </a:prstGeom>
          <a:noFill/>
          <a:ln w="3175">
            <a:noFill/>
            <a:miter lim="800000"/>
            <a:headEnd/>
            <a:tailEnd/>
          </a:ln>
        </p:spPr>
        <p:txBody>
          <a:bodyPr wrap="none">
            <a:spAutoFit/>
          </a:bodyPr>
          <a:lstStyle/>
          <a:p>
            <a:pPr algn="ctr" eaLnBrk="0" hangingPunct="0">
              <a:spcBef>
                <a:spcPct val="50000"/>
              </a:spcBef>
            </a:pPr>
            <a:r>
              <a:rPr lang="en-US" sz="1800" b="0">
                <a:solidFill>
                  <a:srgbClr val="660066"/>
                </a:solidFill>
                <a:latin typeface="Arial" charset="0"/>
              </a:rPr>
              <a:t>bne</a:t>
            </a:r>
          </a:p>
        </p:txBody>
      </p:sp>
      <p:sp>
        <p:nvSpPr>
          <p:cNvPr id="137" name="Line 133"/>
          <p:cNvSpPr>
            <a:spLocks noChangeShapeType="1"/>
          </p:cNvSpPr>
          <p:nvPr/>
        </p:nvSpPr>
        <p:spPr bwMode="auto">
          <a:xfrm>
            <a:off x="6172200" y="2057400"/>
            <a:ext cx="914400" cy="762000"/>
          </a:xfrm>
          <a:prstGeom prst="line">
            <a:avLst/>
          </a:prstGeom>
          <a:noFill/>
          <a:ln w="19050">
            <a:solidFill>
              <a:srgbClr val="FF0000"/>
            </a:solidFill>
            <a:round/>
            <a:headEnd/>
            <a:tailEnd type="triangle" w="med" len="med"/>
          </a:ln>
        </p:spPr>
        <p:txBody>
          <a:bodyPr wrap="none">
            <a:spAutoFit/>
          </a:bodyPr>
          <a:lstStyle/>
          <a:p>
            <a:endParaRPr lang="en-US"/>
          </a:p>
        </p:txBody>
      </p:sp>
      <p:sp>
        <p:nvSpPr>
          <p:cNvPr id="138" name="Rectangle 134"/>
          <p:cNvSpPr>
            <a:spLocks noChangeArrowheads="1"/>
          </p:cNvSpPr>
          <p:nvPr/>
        </p:nvSpPr>
        <p:spPr bwMode="auto">
          <a:xfrm>
            <a:off x="1870564" y="5948202"/>
            <a:ext cx="4175125" cy="341632"/>
          </a:xfrm>
          <a:prstGeom prst="rect">
            <a:avLst/>
          </a:prstGeom>
          <a:noFill/>
          <a:ln w="3175">
            <a:noFill/>
            <a:miter lim="800000"/>
            <a:headEnd/>
            <a:tailEnd/>
          </a:ln>
        </p:spPr>
        <p:txBody>
          <a:bodyPr anchor="ctr">
            <a:spAutoFit/>
          </a:bodyPr>
          <a:lstStyle/>
          <a:p>
            <a:pPr marL="285750" indent="-285750" eaLnBrk="0" hangingPunct="0">
              <a:lnSpc>
                <a:spcPct val="90000"/>
              </a:lnSpc>
              <a:spcBef>
                <a:spcPct val="30000"/>
              </a:spcBef>
              <a:buSzPct val="100000"/>
            </a:pPr>
            <a:r>
              <a:rPr lang="en-US" b="0"/>
              <a:t>How many FLOPS/cycle?</a:t>
            </a:r>
          </a:p>
        </p:txBody>
      </p:sp>
      <p:sp>
        <p:nvSpPr>
          <p:cNvPr id="139" name="Text Box 135"/>
          <p:cNvSpPr txBox="1">
            <a:spLocks noChangeArrowheads="1"/>
          </p:cNvSpPr>
          <p:nvPr/>
        </p:nvSpPr>
        <p:spPr bwMode="auto">
          <a:xfrm>
            <a:off x="4970630" y="5972174"/>
            <a:ext cx="2988319" cy="369332"/>
          </a:xfrm>
          <a:prstGeom prst="rect">
            <a:avLst/>
          </a:prstGeom>
          <a:noFill/>
          <a:ln w="3175">
            <a:noFill/>
            <a:miter lim="800000"/>
            <a:headEnd/>
            <a:tailEnd/>
          </a:ln>
        </p:spPr>
        <p:txBody>
          <a:bodyPr wrap="none">
            <a:spAutoFit/>
          </a:bodyPr>
          <a:lstStyle/>
          <a:p>
            <a:pPr algn="ctr" eaLnBrk="0" hangingPunct="0">
              <a:spcBef>
                <a:spcPct val="50000"/>
              </a:spcBef>
            </a:pPr>
            <a:r>
              <a:rPr lang="en-US" b="0">
                <a:solidFill>
                  <a:srgbClr val="FF0000"/>
                </a:solidFill>
              </a:rPr>
              <a:t>4 </a:t>
            </a:r>
            <a:r>
              <a:rPr lang="en-US" b="0" dirty="0" err="1">
                <a:solidFill>
                  <a:srgbClr val="FF0000"/>
                </a:solidFill>
              </a:rPr>
              <a:t>fadds</a:t>
            </a:r>
            <a:r>
              <a:rPr lang="en-US" b="0" dirty="0">
                <a:solidFill>
                  <a:srgbClr val="FF0000"/>
                </a:solidFill>
              </a:rPr>
              <a:t> / 11 cycles = 0.36</a:t>
            </a:r>
          </a:p>
        </p:txBody>
      </p:sp>
      <p:sp>
        <p:nvSpPr>
          <p:cNvPr id="140" name="Line 136"/>
          <p:cNvSpPr>
            <a:spLocks noChangeShapeType="1"/>
          </p:cNvSpPr>
          <p:nvPr/>
        </p:nvSpPr>
        <p:spPr bwMode="auto">
          <a:xfrm flipH="1">
            <a:off x="6324600" y="2971800"/>
            <a:ext cx="685800" cy="1066800"/>
          </a:xfrm>
          <a:prstGeom prst="line">
            <a:avLst/>
          </a:prstGeom>
          <a:noFill/>
          <a:ln w="19050">
            <a:solidFill>
              <a:srgbClr val="FF0000"/>
            </a:solidFill>
            <a:round/>
            <a:headEnd/>
            <a:tailEnd type="triangle" w="med" len="med"/>
          </a:ln>
        </p:spPr>
        <p:txBody>
          <a:bodyPr>
            <a:spAutoFit/>
          </a:bodyPr>
          <a:lstStyle/>
          <a:p>
            <a:endParaRPr lang="en-US"/>
          </a:p>
        </p:txBody>
      </p:sp>
    </p:spTree>
    <p:extLst>
      <p:ext uri="{BB962C8B-B14F-4D97-AF65-F5344CB8AC3E}">
        <p14:creationId xmlns:p14="http://schemas.microsoft.com/office/powerpoint/2010/main" val="161916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250"/>
                                  </p:stCondLst>
                                  <p:childTnLst>
                                    <p:set>
                                      <p:cBhvr>
                                        <p:cTn id="13" dur="1" fill="hold">
                                          <p:stCondLst>
                                            <p:cond delay="499"/>
                                          </p:stCondLst>
                                        </p:cTn>
                                        <p:tgtEl>
                                          <p:spTgt spid="124"/>
                                        </p:tgtEl>
                                        <p:attrNameLst>
                                          <p:attrName>style.visibility</p:attrName>
                                        </p:attrNameLst>
                                      </p:cBhvr>
                                      <p:to>
                                        <p:strVal val="visible"/>
                                      </p:to>
                                    </p:set>
                                  </p:childTnLst>
                                </p:cTn>
                              </p:par>
                            </p:childTnLst>
                          </p:cTn>
                        </p:par>
                        <p:par>
                          <p:cTn id="14" fill="hold">
                            <p:stCondLst>
                              <p:cond delay="1250"/>
                            </p:stCondLst>
                            <p:childTnLst>
                              <p:par>
                                <p:cTn id="15" presetID="1" presetClass="entr" presetSubtype="0" fill="hold" grpId="0" nodeType="afterEffect">
                                  <p:stCondLst>
                                    <p:cond delay="250"/>
                                  </p:stCondLst>
                                  <p:childTnLst>
                                    <p:set>
                                      <p:cBhvr>
                                        <p:cTn id="16" dur="1" fill="hold">
                                          <p:stCondLst>
                                            <p:cond delay="499"/>
                                          </p:stCondLst>
                                        </p:cTn>
                                        <p:tgtEl>
                                          <p:spTgt spid="1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7"/>
                                        </p:tgtEl>
                                        <p:attrNameLst>
                                          <p:attrName>style.visibility</p:attrName>
                                        </p:attrNameLst>
                                      </p:cBhvr>
                                      <p:to>
                                        <p:strVal val="visible"/>
                                      </p:to>
                                    </p:set>
                                    <p:animEffect transition="in" filter="wipe(left)">
                                      <p:cBhvr>
                                        <p:cTn id="25" dur="500"/>
                                        <p:tgtEl>
                                          <p:spTgt spid="137"/>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1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28"/>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200"/>
                                  </p:stCondLst>
                                  <p:childTnLst>
                                    <p:set>
                                      <p:cBhvr>
                                        <p:cTn id="35" dur="1" fill="hold">
                                          <p:stCondLst>
                                            <p:cond delay="499"/>
                                          </p:stCondLst>
                                        </p:cTn>
                                        <p:tgtEl>
                                          <p:spTgt spid="129"/>
                                        </p:tgtEl>
                                        <p:attrNameLst>
                                          <p:attrName>style.visibility</p:attrName>
                                        </p:attrNameLst>
                                      </p:cBhvr>
                                      <p:to>
                                        <p:strVal val="visible"/>
                                      </p:to>
                                    </p:set>
                                  </p:childTnLst>
                                </p:cTn>
                              </p:par>
                            </p:childTnLst>
                          </p:cTn>
                        </p:par>
                        <p:par>
                          <p:cTn id="36" fill="hold">
                            <p:stCondLst>
                              <p:cond delay="1200"/>
                            </p:stCondLst>
                            <p:childTnLst>
                              <p:par>
                                <p:cTn id="37" presetID="1" presetClass="entr" presetSubtype="0" fill="hold" grpId="0" nodeType="afterEffect">
                                  <p:stCondLst>
                                    <p:cond delay="200"/>
                                  </p:stCondLst>
                                  <p:childTnLst>
                                    <p:set>
                                      <p:cBhvr>
                                        <p:cTn id="38" dur="1" fill="hold">
                                          <p:stCondLst>
                                            <p:cond delay="499"/>
                                          </p:stCondLst>
                                        </p:cTn>
                                        <p:tgtEl>
                                          <p:spTgt spid="1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wipe(right)">
                                      <p:cBhvr>
                                        <p:cTn id="43" dur="500"/>
                                        <p:tgtEl>
                                          <p:spTgt spid="14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131"/>
                                        </p:tgtEl>
                                        <p:attrNameLst>
                                          <p:attrName>style.visibility</p:attrName>
                                        </p:attrNameLst>
                                      </p:cBhvr>
                                      <p:to>
                                        <p:strVal val="visible"/>
                                      </p:to>
                                    </p:set>
                                  </p:childTnLst>
                                </p:cTn>
                              </p:par>
                            </p:childTnLst>
                          </p:cTn>
                        </p:par>
                        <p:par>
                          <p:cTn id="47" fill="hold">
                            <p:stCondLst>
                              <p:cond delay="1000"/>
                            </p:stCondLst>
                            <p:childTnLst>
                              <p:par>
                                <p:cTn id="48" presetID="1" presetClass="entr" presetSubtype="0" fill="hold" grpId="0" nodeType="afterEffect">
                                  <p:stCondLst>
                                    <p:cond delay="250"/>
                                  </p:stCondLst>
                                  <p:childTnLst>
                                    <p:set>
                                      <p:cBhvr>
                                        <p:cTn id="49" dur="1" fill="hold">
                                          <p:stCondLst>
                                            <p:cond delay="499"/>
                                          </p:stCondLst>
                                        </p:cTn>
                                        <p:tgtEl>
                                          <p:spTgt spid="132"/>
                                        </p:tgtEl>
                                        <p:attrNameLst>
                                          <p:attrName>style.visibility</p:attrName>
                                        </p:attrNameLst>
                                      </p:cBhvr>
                                      <p:to>
                                        <p:strVal val="visible"/>
                                      </p:to>
                                    </p:set>
                                  </p:childTnLst>
                                </p:cTn>
                              </p:par>
                            </p:childTnLst>
                          </p:cTn>
                        </p:par>
                        <p:par>
                          <p:cTn id="50" fill="hold">
                            <p:stCondLst>
                              <p:cond delay="1750"/>
                            </p:stCondLst>
                            <p:childTnLst>
                              <p:par>
                                <p:cTn id="51" presetID="1" presetClass="entr" presetSubtype="0" fill="hold" grpId="0" nodeType="afterEffect">
                                  <p:stCondLst>
                                    <p:cond delay="250"/>
                                  </p:stCondLst>
                                  <p:childTnLst>
                                    <p:set>
                                      <p:cBhvr>
                                        <p:cTn id="52" dur="1" fill="hold">
                                          <p:stCondLst>
                                            <p:cond delay="499"/>
                                          </p:stCondLst>
                                        </p:cTn>
                                        <p:tgtEl>
                                          <p:spTgt spid="133"/>
                                        </p:tgtEl>
                                        <p:attrNameLst>
                                          <p:attrName>style.visibility</p:attrName>
                                        </p:attrNameLst>
                                      </p:cBhvr>
                                      <p:to>
                                        <p:strVal val="visible"/>
                                      </p:to>
                                    </p:set>
                                  </p:childTnLst>
                                </p:cTn>
                              </p:par>
                            </p:childTnLst>
                          </p:cTn>
                        </p:par>
                        <p:par>
                          <p:cTn id="53" fill="hold">
                            <p:stCondLst>
                              <p:cond delay="2500"/>
                            </p:stCondLst>
                            <p:childTnLst>
                              <p:par>
                                <p:cTn id="54" presetID="1" presetClass="entr" presetSubtype="0" fill="hold" grpId="0" nodeType="afterEffect">
                                  <p:stCondLst>
                                    <p:cond delay="250"/>
                                  </p:stCondLst>
                                  <p:childTnLst>
                                    <p:set>
                                      <p:cBhvr>
                                        <p:cTn id="55" dur="1" fill="hold">
                                          <p:stCondLst>
                                            <p:cond delay="499"/>
                                          </p:stCondLst>
                                        </p:cTn>
                                        <p:tgtEl>
                                          <p:spTgt spid="13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3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3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38">
                                            <p:txEl>
                                              <p:pRg st="0" end="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utoUpdateAnimBg="0"/>
      <p:bldP spid="123" grpId="0" autoUpdateAnimBg="0"/>
      <p:bldP spid="124" grpId="0" autoUpdateAnimBg="0"/>
      <p:bldP spid="125" grpId="0" autoUpdateAnimBg="0"/>
      <p:bldP spid="126" grpId="0" autoUpdateAnimBg="0"/>
      <p:bldP spid="127" grpId="0" autoUpdateAnimBg="0"/>
      <p:bldP spid="128" grpId="0" autoUpdateAnimBg="0"/>
      <p:bldP spid="129" grpId="0" autoUpdateAnimBg="0"/>
      <p:bldP spid="130" grpId="0" autoUpdateAnimBg="0"/>
      <p:bldP spid="131" grpId="0" autoUpdateAnimBg="0"/>
      <p:bldP spid="132" grpId="0" autoUpdateAnimBg="0"/>
      <p:bldP spid="133" grpId="0" autoUpdateAnimBg="0"/>
      <p:bldP spid="134" grpId="0" autoUpdateAnimBg="0"/>
      <p:bldP spid="135" grpId="0" autoUpdateAnimBg="0"/>
      <p:bldP spid="136" grpId="0" autoUpdateAnimBg="0"/>
      <p:bldP spid="137" grpId="0" animBg="1"/>
      <p:bldP spid="138" grpId="0" build="p" autoUpdateAnimBg="0"/>
      <p:bldP spid="139" grpId="0" autoUpdateAnimBg="0"/>
      <p:bldP spid="14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Pipelining</a:t>
            </a:r>
          </a:p>
        </p:txBody>
      </p:sp>
      <p:sp>
        <p:nvSpPr>
          <p:cNvPr id="6" name="Slide Number Placeholder 5"/>
          <p:cNvSpPr>
            <a:spLocks noGrp="1"/>
          </p:cNvSpPr>
          <p:nvPr>
            <p:ph type="sldNum" sz="quarter" idx="12"/>
          </p:nvPr>
        </p:nvSpPr>
        <p:spPr/>
        <p:txBody>
          <a:bodyPr/>
          <a:lstStyle/>
          <a:p>
            <a:fld id="{6F8C6899-B7E0-724F-AFA7-9CBD82D6A34A}" type="slidenum">
              <a:rPr lang="en-US" smtClean="0"/>
              <a:pPr/>
              <a:t>37</a:t>
            </a:fld>
            <a:endParaRPr lang="en-US" dirty="0"/>
          </a:p>
        </p:txBody>
      </p:sp>
      <p:grpSp>
        <p:nvGrpSpPr>
          <p:cNvPr id="7" name="Group 6"/>
          <p:cNvGrpSpPr/>
          <p:nvPr/>
        </p:nvGrpSpPr>
        <p:grpSpPr>
          <a:xfrm>
            <a:off x="4496590" y="3934365"/>
            <a:ext cx="4114800" cy="1219200"/>
            <a:chOff x="9575926" y="3657600"/>
            <a:chExt cx="4114800" cy="1219200"/>
          </a:xfrm>
        </p:grpSpPr>
        <p:grpSp>
          <p:nvGrpSpPr>
            <p:cNvPr id="8" name="Group 7"/>
            <p:cNvGrpSpPr>
              <a:grpSpLocks/>
            </p:cNvGrpSpPr>
            <p:nvPr/>
          </p:nvGrpSpPr>
          <p:grpSpPr bwMode="auto">
            <a:xfrm>
              <a:off x="9575926" y="3657600"/>
              <a:ext cx="4114800" cy="1219200"/>
              <a:chOff x="2688" y="2304"/>
              <a:chExt cx="2592" cy="768"/>
            </a:xfrm>
            <a:solidFill>
              <a:srgbClr val="99FF99"/>
            </a:solidFill>
          </p:grpSpPr>
          <p:grpSp>
            <p:nvGrpSpPr>
              <p:cNvPr id="41" name="Group 3"/>
              <p:cNvGrpSpPr>
                <a:grpSpLocks/>
              </p:cNvGrpSpPr>
              <p:nvPr/>
            </p:nvGrpSpPr>
            <p:grpSpPr bwMode="auto">
              <a:xfrm>
                <a:off x="2688" y="2304"/>
                <a:ext cx="2592" cy="192"/>
                <a:chOff x="2256" y="1152"/>
                <a:chExt cx="2592" cy="192"/>
              </a:xfrm>
              <a:grpFill/>
            </p:grpSpPr>
            <p:sp>
              <p:nvSpPr>
                <p:cNvPr id="63" name="Rectangle 4"/>
                <p:cNvSpPr>
                  <a:spLocks noChangeArrowheads="1"/>
                </p:cNvSpPr>
                <p:nvPr/>
              </p:nvSpPr>
              <p:spPr bwMode="auto">
                <a:xfrm>
                  <a:off x="225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64" name="Rectangle 5"/>
                <p:cNvSpPr>
                  <a:spLocks noChangeArrowheads="1"/>
                </p:cNvSpPr>
                <p:nvPr/>
              </p:nvSpPr>
              <p:spPr bwMode="auto">
                <a:xfrm>
                  <a:off x="2688"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65" name="Rectangle 6"/>
                <p:cNvSpPr>
                  <a:spLocks noChangeArrowheads="1"/>
                </p:cNvSpPr>
                <p:nvPr/>
              </p:nvSpPr>
              <p:spPr bwMode="auto">
                <a:xfrm>
                  <a:off x="3120"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66" name="Rectangle 7"/>
                <p:cNvSpPr>
                  <a:spLocks noChangeArrowheads="1"/>
                </p:cNvSpPr>
                <p:nvPr/>
              </p:nvSpPr>
              <p:spPr bwMode="auto">
                <a:xfrm>
                  <a:off x="3552"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67" name="Rectangle 8"/>
                <p:cNvSpPr>
                  <a:spLocks noChangeArrowheads="1"/>
                </p:cNvSpPr>
                <p:nvPr/>
              </p:nvSpPr>
              <p:spPr bwMode="auto">
                <a:xfrm>
                  <a:off x="3984"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68" name="Rectangle 9"/>
                <p:cNvSpPr>
                  <a:spLocks noChangeArrowheads="1"/>
                </p:cNvSpPr>
                <p:nvPr/>
              </p:nvSpPr>
              <p:spPr bwMode="auto">
                <a:xfrm>
                  <a:off x="441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grpSp>
          <p:grpSp>
            <p:nvGrpSpPr>
              <p:cNvPr id="42" name="Group 11"/>
              <p:cNvGrpSpPr>
                <a:grpSpLocks/>
              </p:cNvGrpSpPr>
              <p:nvPr/>
            </p:nvGrpSpPr>
            <p:grpSpPr bwMode="auto">
              <a:xfrm>
                <a:off x="2688" y="2496"/>
                <a:ext cx="2592" cy="192"/>
                <a:chOff x="2256" y="1152"/>
                <a:chExt cx="2592" cy="192"/>
              </a:xfrm>
              <a:grpFill/>
            </p:grpSpPr>
            <p:sp>
              <p:nvSpPr>
                <p:cNvPr id="57" name="Rectangle 12"/>
                <p:cNvSpPr>
                  <a:spLocks noChangeArrowheads="1"/>
                </p:cNvSpPr>
                <p:nvPr/>
              </p:nvSpPr>
              <p:spPr bwMode="auto">
                <a:xfrm>
                  <a:off x="225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58" name="Rectangle 13"/>
                <p:cNvSpPr>
                  <a:spLocks noChangeArrowheads="1"/>
                </p:cNvSpPr>
                <p:nvPr/>
              </p:nvSpPr>
              <p:spPr bwMode="auto">
                <a:xfrm>
                  <a:off x="2688"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59" name="Rectangle 14"/>
                <p:cNvSpPr>
                  <a:spLocks noChangeArrowheads="1"/>
                </p:cNvSpPr>
                <p:nvPr/>
              </p:nvSpPr>
              <p:spPr bwMode="auto">
                <a:xfrm>
                  <a:off x="3120"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60" name="Rectangle 15"/>
                <p:cNvSpPr>
                  <a:spLocks noChangeArrowheads="1"/>
                </p:cNvSpPr>
                <p:nvPr/>
              </p:nvSpPr>
              <p:spPr bwMode="auto">
                <a:xfrm>
                  <a:off x="3552"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61" name="Rectangle 16"/>
                <p:cNvSpPr>
                  <a:spLocks noChangeArrowheads="1"/>
                </p:cNvSpPr>
                <p:nvPr/>
              </p:nvSpPr>
              <p:spPr bwMode="auto">
                <a:xfrm>
                  <a:off x="3984"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62" name="Rectangle 17"/>
                <p:cNvSpPr>
                  <a:spLocks noChangeArrowheads="1"/>
                </p:cNvSpPr>
                <p:nvPr/>
              </p:nvSpPr>
              <p:spPr bwMode="auto">
                <a:xfrm>
                  <a:off x="441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grpSp>
          <p:grpSp>
            <p:nvGrpSpPr>
              <p:cNvPr id="43" name="Group 19"/>
              <p:cNvGrpSpPr>
                <a:grpSpLocks/>
              </p:cNvGrpSpPr>
              <p:nvPr/>
            </p:nvGrpSpPr>
            <p:grpSpPr bwMode="auto">
              <a:xfrm>
                <a:off x="2688" y="2688"/>
                <a:ext cx="2592" cy="192"/>
                <a:chOff x="2256" y="1152"/>
                <a:chExt cx="2592" cy="192"/>
              </a:xfrm>
              <a:grpFill/>
            </p:grpSpPr>
            <p:sp>
              <p:nvSpPr>
                <p:cNvPr id="51" name="Rectangle 20"/>
                <p:cNvSpPr>
                  <a:spLocks noChangeArrowheads="1"/>
                </p:cNvSpPr>
                <p:nvPr/>
              </p:nvSpPr>
              <p:spPr bwMode="auto">
                <a:xfrm>
                  <a:off x="225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52" name="Rectangle 21"/>
                <p:cNvSpPr>
                  <a:spLocks noChangeArrowheads="1"/>
                </p:cNvSpPr>
                <p:nvPr/>
              </p:nvSpPr>
              <p:spPr bwMode="auto">
                <a:xfrm>
                  <a:off x="2688"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53" name="Rectangle 22"/>
                <p:cNvSpPr>
                  <a:spLocks noChangeArrowheads="1"/>
                </p:cNvSpPr>
                <p:nvPr/>
              </p:nvSpPr>
              <p:spPr bwMode="auto">
                <a:xfrm>
                  <a:off x="3120"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54" name="Rectangle 23"/>
                <p:cNvSpPr>
                  <a:spLocks noChangeArrowheads="1"/>
                </p:cNvSpPr>
                <p:nvPr/>
              </p:nvSpPr>
              <p:spPr bwMode="auto">
                <a:xfrm>
                  <a:off x="3552"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55" name="Rectangle 24"/>
                <p:cNvSpPr>
                  <a:spLocks noChangeArrowheads="1"/>
                </p:cNvSpPr>
                <p:nvPr/>
              </p:nvSpPr>
              <p:spPr bwMode="auto">
                <a:xfrm>
                  <a:off x="3984"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56" name="Rectangle 25"/>
                <p:cNvSpPr>
                  <a:spLocks noChangeArrowheads="1"/>
                </p:cNvSpPr>
                <p:nvPr/>
              </p:nvSpPr>
              <p:spPr bwMode="auto">
                <a:xfrm>
                  <a:off x="441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grpSp>
          <p:grpSp>
            <p:nvGrpSpPr>
              <p:cNvPr id="44" name="Group 27"/>
              <p:cNvGrpSpPr>
                <a:grpSpLocks/>
              </p:cNvGrpSpPr>
              <p:nvPr/>
            </p:nvGrpSpPr>
            <p:grpSpPr bwMode="auto">
              <a:xfrm>
                <a:off x="2688" y="2880"/>
                <a:ext cx="2592" cy="192"/>
                <a:chOff x="2256" y="1152"/>
                <a:chExt cx="2592" cy="192"/>
              </a:xfrm>
              <a:grpFill/>
            </p:grpSpPr>
            <p:sp>
              <p:nvSpPr>
                <p:cNvPr id="45" name="Rectangle 28"/>
                <p:cNvSpPr>
                  <a:spLocks noChangeArrowheads="1"/>
                </p:cNvSpPr>
                <p:nvPr/>
              </p:nvSpPr>
              <p:spPr bwMode="auto">
                <a:xfrm>
                  <a:off x="225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46" name="Rectangle 29"/>
                <p:cNvSpPr>
                  <a:spLocks noChangeArrowheads="1"/>
                </p:cNvSpPr>
                <p:nvPr/>
              </p:nvSpPr>
              <p:spPr bwMode="auto">
                <a:xfrm>
                  <a:off x="2688"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47" name="Rectangle 30"/>
                <p:cNvSpPr>
                  <a:spLocks noChangeArrowheads="1"/>
                </p:cNvSpPr>
                <p:nvPr/>
              </p:nvSpPr>
              <p:spPr bwMode="auto">
                <a:xfrm>
                  <a:off x="3120"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48" name="Rectangle 31"/>
                <p:cNvSpPr>
                  <a:spLocks noChangeArrowheads="1"/>
                </p:cNvSpPr>
                <p:nvPr/>
              </p:nvSpPr>
              <p:spPr bwMode="auto">
                <a:xfrm>
                  <a:off x="3552"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49" name="Rectangle 32"/>
                <p:cNvSpPr>
                  <a:spLocks noChangeArrowheads="1"/>
                </p:cNvSpPr>
                <p:nvPr/>
              </p:nvSpPr>
              <p:spPr bwMode="auto">
                <a:xfrm>
                  <a:off x="3984"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50" name="Rectangle 33"/>
                <p:cNvSpPr>
                  <a:spLocks noChangeArrowheads="1"/>
                </p:cNvSpPr>
                <p:nvPr/>
              </p:nvSpPr>
              <p:spPr bwMode="auto">
                <a:xfrm>
                  <a:off x="441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grpSp>
        </p:grpSp>
        <p:grpSp>
          <p:nvGrpSpPr>
            <p:cNvPr id="9" name="Group 109"/>
            <p:cNvGrpSpPr>
              <a:grpSpLocks/>
            </p:cNvGrpSpPr>
            <p:nvPr/>
          </p:nvGrpSpPr>
          <p:grpSpPr bwMode="auto">
            <a:xfrm>
              <a:off x="9575926" y="3657600"/>
              <a:ext cx="4114800" cy="304800"/>
              <a:chOff x="2256" y="1152"/>
              <a:chExt cx="2592" cy="192"/>
            </a:xfrm>
            <a:noFill/>
          </p:grpSpPr>
          <p:sp>
            <p:nvSpPr>
              <p:cNvPr id="34" name="Rectangle 110"/>
              <p:cNvSpPr>
                <a:spLocks noChangeArrowheads="1"/>
              </p:cNvSpPr>
              <p:nvPr/>
            </p:nvSpPr>
            <p:spPr bwMode="auto">
              <a:xfrm>
                <a:off x="225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35" name="Rectangle 111"/>
              <p:cNvSpPr>
                <a:spLocks noChangeArrowheads="1"/>
              </p:cNvSpPr>
              <p:nvPr/>
            </p:nvSpPr>
            <p:spPr bwMode="auto">
              <a:xfrm>
                <a:off x="2688"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36" name="Rectangle 112"/>
              <p:cNvSpPr>
                <a:spLocks noChangeArrowheads="1"/>
              </p:cNvSpPr>
              <p:nvPr/>
            </p:nvSpPr>
            <p:spPr bwMode="auto">
              <a:xfrm>
                <a:off x="3120"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37" name="Rectangle 113"/>
              <p:cNvSpPr>
                <a:spLocks noChangeArrowheads="1"/>
              </p:cNvSpPr>
              <p:nvPr/>
            </p:nvSpPr>
            <p:spPr bwMode="auto">
              <a:xfrm>
                <a:off x="3552"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38" name="Rectangle 114"/>
              <p:cNvSpPr>
                <a:spLocks noChangeArrowheads="1"/>
              </p:cNvSpPr>
              <p:nvPr/>
            </p:nvSpPr>
            <p:spPr bwMode="auto">
              <a:xfrm>
                <a:off x="3984"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39" name="Rectangle 115"/>
              <p:cNvSpPr>
                <a:spLocks noChangeArrowheads="1"/>
              </p:cNvSpPr>
              <p:nvPr/>
            </p:nvSpPr>
            <p:spPr bwMode="auto">
              <a:xfrm>
                <a:off x="441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40" name="Rectangle 116"/>
              <p:cNvSpPr>
                <a:spLocks noChangeArrowheads="1"/>
              </p:cNvSpPr>
              <p:nvPr/>
            </p:nvSpPr>
            <p:spPr bwMode="auto">
              <a:xfrm>
                <a:off x="2256" y="1152"/>
                <a:ext cx="2592" cy="192"/>
              </a:xfrm>
              <a:prstGeom prst="rect">
                <a:avLst/>
              </a:prstGeom>
              <a:grpFill/>
              <a:ln w="38100">
                <a:solidFill>
                  <a:schemeClr val="tx1"/>
                </a:solidFill>
                <a:miter lim="800000"/>
                <a:headEnd/>
                <a:tailEnd/>
              </a:ln>
            </p:spPr>
            <p:txBody>
              <a:bodyPr wrap="none" anchor="ctr">
                <a:spAutoFit/>
              </a:bodyPr>
              <a:lstStyle/>
              <a:p>
                <a:endParaRPr lang="en-US"/>
              </a:p>
            </p:txBody>
          </p:sp>
        </p:grpSp>
        <p:grpSp>
          <p:nvGrpSpPr>
            <p:cNvPr id="10" name="Group 117"/>
            <p:cNvGrpSpPr>
              <a:grpSpLocks/>
            </p:cNvGrpSpPr>
            <p:nvPr/>
          </p:nvGrpSpPr>
          <p:grpSpPr bwMode="auto">
            <a:xfrm>
              <a:off x="9575926" y="3962400"/>
              <a:ext cx="4114800" cy="304800"/>
              <a:chOff x="2256" y="1152"/>
              <a:chExt cx="2592" cy="192"/>
            </a:xfrm>
            <a:noFill/>
          </p:grpSpPr>
          <p:sp>
            <p:nvSpPr>
              <p:cNvPr id="27" name="Rectangle 118"/>
              <p:cNvSpPr>
                <a:spLocks noChangeArrowheads="1"/>
              </p:cNvSpPr>
              <p:nvPr/>
            </p:nvSpPr>
            <p:spPr bwMode="auto">
              <a:xfrm>
                <a:off x="225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8" name="Rectangle 119"/>
              <p:cNvSpPr>
                <a:spLocks noChangeArrowheads="1"/>
              </p:cNvSpPr>
              <p:nvPr/>
            </p:nvSpPr>
            <p:spPr bwMode="auto">
              <a:xfrm>
                <a:off x="2688"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9" name="Rectangle 120"/>
              <p:cNvSpPr>
                <a:spLocks noChangeArrowheads="1"/>
              </p:cNvSpPr>
              <p:nvPr/>
            </p:nvSpPr>
            <p:spPr bwMode="auto">
              <a:xfrm>
                <a:off x="3120"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30" name="Rectangle 121"/>
              <p:cNvSpPr>
                <a:spLocks noChangeArrowheads="1"/>
              </p:cNvSpPr>
              <p:nvPr/>
            </p:nvSpPr>
            <p:spPr bwMode="auto">
              <a:xfrm>
                <a:off x="3552"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31" name="Rectangle 122"/>
              <p:cNvSpPr>
                <a:spLocks noChangeArrowheads="1"/>
              </p:cNvSpPr>
              <p:nvPr/>
            </p:nvSpPr>
            <p:spPr bwMode="auto">
              <a:xfrm>
                <a:off x="3984"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32" name="Rectangle 123"/>
              <p:cNvSpPr>
                <a:spLocks noChangeArrowheads="1"/>
              </p:cNvSpPr>
              <p:nvPr/>
            </p:nvSpPr>
            <p:spPr bwMode="auto">
              <a:xfrm>
                <a:off x="441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33" name="Rectangle 124"/>
              <p:cNvSpPr>
                <a:spLocks noChangeArrowheads="1"/>
              </p:cNvSpPr>
              <p:nvPr/>
            </p:nvSpPr>
            <p:spPr bwMode="auto">
              <a:xfrm>
                <a:off x="2256" y="1152"/>
                <a:ext cx="2592" cy="192"/>
              </a:xfrm>
              <a:prstGeom prst="rect">
                <a:avLst/>
              </a:prstGeom>
              <a:grpFill/>
              <a:ln w="38100">
                <a:solidFill>
                  <a:schemeClr val="tx1"/>
                </a:solidFill>
                <a:miter lim="800000"/>
                <a:headEnd/>
                <a:tailEnd/>
              </a:ln>
            </p:spPr>
            <p:txBody>
              <a:bodyPr wrap="none" anchor="ctr">
                <a:spAutoFit/>
              </a:bodyPr>
              <a:lstStyle/>
              <a:p>
                <a:endParaRPr lang="en-US"/>
              </a:p>
            </p:txBody>
          </p:sp>
        </p:grpSp>
        <p:grpSp>
          <p:nvGrpSpPr>
            <p:cNvPr id="11" name="Group 125"/>
            <p:cNvGrpSpPr>
              <a:grpSpLocks/>
            </p:cNvGrpSpPr>
            <p:nvPr/>
          </p:nvGrpSpPr>
          <p:grpSpPr bwMode="auto">
            <a:xfrm>
              <a:off x="9575926" y="4267200"/>
              <a:ext cx="4114800" cy="304800"/>
              <a:chOff x="2256" y="1152"/>
              <a:chExt cx="2592" cy="192"/>
            </a:xfrm>
            <a:noFill/>
          </p:grpSpPr>
          <p:sp>
            <p:nvSpPr>
              <p:cNvPr id="20" name="Rectangle 126"/>
              <p:cNvSpPr>
                <a:spLocks noChangeArrowheads="1"/>
              </p:cNvSpPr>
              <p:nvPr/>
            </p:nvSpPr>
            <p:spPr bwMode="auto">
              <a:xfrm>
                <a:off x="225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1" name="Rectangle 127"/>
              <p:cNvSpPr>
                <a:spLocks noChangeArrowheads="1"/>
              </p:cNvSpPr>
              <p:nvPr/>
            </p:nvSpPr>
            <p:spPr bwMode="auto">
              <a:xfrm>
                <a:off x="2688"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2" name="Rectangle 128"/>
              <p:cNvSpPr>
                <a:spLocks noChangeArrowheads="1"/>
              </p:cNvSpPr>
              <p:nvPr/>
            </p:nvSpPr>
            <p:spPr bwMode="auto">
              <a:xfrm>
                <a:off x="3120"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3" name="Rectangle 129"/>
              <p:cNvSpPr>
                <a:spLocks noChangeArrowheads="1"/>
              </p:cNvSpPr>
              <p:nvPr/>
            </p:nvSpPr>
            <p:spPr bwMode="auto">
              <a:xfrm>
                <a:off x="3552"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4" name="Rectangle 130"/>
              <p:cNvSpPr>
                <a:spLocks noChangeArrowheads="1"/>
              </p:cNvSpPr>
              <p:nvPr/>
            </p:nvSpPr>
            <p:spPr bwMode="auto">
              <a:xfrm>
                <a:off x="3984"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5" name="Rectangle 131"/>
              <p:cNvSpPr>
                <a:spLocks noChangeArrowheads="1"/>
              </p:cNvSpPr>
              <p:nvPr/>
            </p:nvSpPr>
            <p:spPr bwMode="auto">
              <a:xfrm>
                <a:off x="441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6" name="Rectangle 132"/>
              <p:cNvSpPr>
                <a:spLocks noChangeArrowheads="1"/>
              </p:cNvSpPr>
              <p:nvPr/>
            </p:nvSpPr>
            <p:spPr bwMode="auto">
              <a:xfrm>
                <a:off x="2256" y="1152"/>
                <a:ext cx="2592" cy="192"/>
              </a:xfrm>
              <a:prstGeom prst="rect">
                <a:avLst/>
              </a:prstGeom>
              <a:grpFill/>
              <a:ln w="38100">
                <a:solidFill>
                  <a:schemeClr val="tx1"/>
                </a:solidFill>
                <a:miter lim="800000"/>
                <a:headEnd/>
                <a:tailEnd/>
              </a:ln>
            </p:spPr>
            <p:txBody>
              <a:bodyPr wrap="none" anchor="ctr">
                <a:spAutoFit/>
              </a:bodyPr>
              <a:lstStyle/>
              <a:p>
                <a:endParaRPr lang="en-US"/>
              </a:p>
            </p:txBody>
          </p:sp>
        </p:grpSp>
        <p:grpSp>
          <p:nvGrpSpPr>
            <p:cNvPr id="12" name="Group 133"/>
            <p:cNvGrpSpPr>
              <a:grpSpLocks/>
            </p:cNvGrpSpPr>
            <p:nvPr/>
          </p:nvGrpSpPr>
          <p:grpSpPr bwMode="auto">
            <a:xfrm>
              <a:off x="9575926" y="4572000"/>
              <a:ext cx="4114800" cy="304800"/>
              <a:chOff x="2256" y="1152"/>
              <a:chExt cx="2592" cy="192"/>
            </a:xfrm>
            <a:noFill/>
          </p:grpSpPr>
          <p:sp>
            <p:nvSpPr>
              <p:cNvPr id="13" name="Rectangle 134"/>
              <p:cNvSpPr>
                <a:spLocks noChangeArrowheads="1"/>
              </p:cNvSpPr>
              <p:nvPr/>
            </p:nvSpPr>
            <p:spPr bwMode="auto">
              <a:xfrm>
                <a:off x="225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4" name="Rectangle 135"/>
              <p:cNvSpPr>
                <a:spLocks noChangeArrowheads="1"/>
              </p:cNvSpPr>
              <p:nvPr/>
            </p:nvSpPr>
            <p:spPr bwMode="auto">
              <a:xfrm>
                <a:off x="2688"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5" name="Rectangle 136"/>
              <p:cNvSpPr>
                <a:spLocks noChangeArrowheads="1"/>
              </p:cNvSpPr>
              <p:nvPr/>
            </p:nvSpPr>
            <p:spPr bwMode="auto">
              <a:xfrm>
                <a:off x="3120"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6" name="Rectangle 137"/>
              <p:cNvSpPr>
                <a:spLocks noChangeArrowheads="1"/>
              </p:cNvSpPr>
              <p:nvPr/>
            </p:nvSpPr>
            <p:spPr bwMode="auto">
              <a:xfrm>
                <a:off x="3552"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7" name="Rectangle 138"/>
              <p:cNvSpPr>
                <a:spLocks noChangeArrowheads="1"/>
              </p:cNvSpPr>
              <p:nvPr/>
            </p:nvSpPr>
            <p:spPr bwMode="auto">
              <a:xfrm>
                <a:off x="3984"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8" name="Rectangle 139"/>
              <p:cNvSpPr>
                <a:spLocks noChangeArrowheads="1"/>
              </p:cNvSpPr>
              <p:nvPr/>
            </p:nvSpPr>
            <p:spPr bwMode="auto">
              <a:xfrm>
                <a:off x="441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9" name="Rectangle 140"/>
              <p:cNvSpPr>
                <a:spLocks noChangeArrowheads="1"/>
              </p:cNvSpPr>
              <p:nvPr/>
            </p:nvSpPr>
            <p:spPr bwMode="auto">
              <a:xfrm>
                <a:off x="2256" y="1152"/>
                <a:ext cx="2592" cy="192"/>
              </a:xfrm>
              <a:prstGeom prst="rect">
                <a:avLst/>
              </a:prstGeom>
              <a:grpFill/>
              <a:ln w="38100">
                <a:solidFill>
                  <a:schemeClr val="tx1"/>
                </a:solidFill>
                <a:miter lim="800000"/>
                <a:headEnd/>
                <a:tailEnd/>
              </a:ln>
            </p:spPr>
            <p:txBody>
              <a:bodyPr wrap="none" anchor="ctr">
                <a:spAutoFit/>
              </a:bodyPr>
              <a:lstStyle/>
              <a:p>
                <a:endParaRPr lang="en-US"/>
              </a:p>
            </p:txBody>
          </p:sp>
        </p:grpSp>
      </p:grpSp>
      <p:sp>
        <p:nvSpPr>
          <p:cNvPr id="69" name="Rectangle 236"/>
          <p:cNvSpPr>
            <a:spLocks noGrp="1" noChangeArrowheads="1"/>
          </p:cNvSpPr>
          <p:nvPr>
            <p:ph idx="1"/>
          </p:nvPr>
        </p:nvSpPr>
        <p:spPr>
          <a:xfrm>
            <a:off x="231126" y="5977044"/>
            <a:ext cx="3750328" cy="400110"/>
          </a:xfrm>
          <a:noFill/>
        </p:spPr>
        <p:txBody>
          <a:bodyPr wrap="square" anchor="ctr">
            <a:spAutoFit/>
          </a:bodyPr>
          <a:lstStyle/>
          <a:p>
            <a:pPr eaLnBrk="1" hangingPunct="1">
              <a:buFontTx/>
              <a:buNone/>
            </a:pPr>
            <a:r>
              <a:rPr lang="en-US" sz="2000" dirty="0" smtClean="0"/>
              <a:t>How many FLOPS/cycle?</a:t>
            </a:r>
          </a:p>
        </p:txBody>
      </p:sp>
      <p:sp>
        <p:nvSpPr>
          <p:cNvPr id="70" name="Text Box 36"/>
          <p:cNvSpPr txBox="1">
            <a:spLocks noChangeArrowheads="1"/>
          </p:cNvSpPr>
          <p:nvPr/>
        </p:nvSpPr>
        <p:spPr bwMode="auto">
          <a:xfrm>
            <a:off x="457204" y="1459063"/>
            <a:ext cx="2362200" cy="4427538"/>
          </a:xfrm>
          <a:prstGeom prst="rect">
            <a:avLst/>
          </a:prstGeom>
          <a:noFill/>
          <a:ln w="3175">
            <a:solidFill>
              <a:srgbClr val="FF0000"/>
            </a:solidFill>
            <a:miter lim="800000"/>
            <a:headEnd/>
            <a:tailEnd/>
          </a:ln>
        </p:spPr>
        <p:txBody>
          <a:bodyPr anchor="ctr">
            <a:spAutoFit/>
          </a:bodyPr>
          <a:lstStyle/>
          <a:p>
            <a:pPr eaLnBrk="0" hangingPunct="0">
              <a:spcBef>
                <a:spcPct val="20000"/>
              </a:spcBef>
            </a:pPr>
            <a:r>
              <a:rPr lang="en-US" sz="1600">
                <a:solidFill>
                  <a:srgbClr val="660066"/>
                </a:solidFill>
                <a:latin typeface="Arial" charset="0"/>
              </a:rPr>
              <a:t>loop:  ld f1, 0(r1)</a:t>
            </a:r>
          </a:p>
          <a:p>
            <a:pPr eaLnBrk="0" hangingPunct="0">
              <a:spcBef>
                <a:spcPct val="20000"/>
              </a:spcBef>
            </a:pPr>
            <a:r>
              <a:rPr lang="en-US" sz="1600">
                <a:solidFill>
                  <a:srgbClr val="660066"/>
                </a:solidFill>
                <a:latin typeface="Arial" charset="0"/>
              </a:rPr>
              <a:t>           ld f2, 8(r1)</a:t>
            </a:r>
          </a:p>
          <a:p>
            <a:pPr eaLnBrk="0" hangingPunct="0">
              <a:spcBef>
                <a:spcPct val="20000"/>
              </a:spcBef>
            </a:pPr>
            <a:r>
              <a:rPr lang="en-US" sz="1600">
                <a:solidFill>
                  <a:srgbClr val="660066"/>
                </a:solidFill>
                <a:latin typeface="Arial" charset="0"/>
              </a:rPr>
              <a:t>           ld f3, 16(r1)</a:t>
            </a:r>
          </a:p>
          <a:p>
            <a:pPr eaLnBrk="0" hangingPunct="0">
              <a:lnSpc>
                <a:spcPct val="90000"/>
              </a:lnSpc>
              <a:spcBef>
                <a:spcPct val="20000"/>
              </a:spcBef>
            </a:pPr>
            <a:r>
              <a:rPr lang="en-US" sz="1600">
                <a:solidFill>
                  <a:srgbClr val="660066"/>
                </a:solidFill>
                <a:latin typeface="Arial" charset="0"/>
              </a:rPr>
              <a:t>           ld f4, 24(r1)</a:t>
            </a:r>
          </a:p>
          <a:p>
            <a:pPr eaLnBrk="0" hangingPunct="0">
              <a:spcBef>
                <a:spcPct val="20000"/>
              </a:spcBef>
            </a:pPr>
            <a:r>
              <a:rPr lang="en-US" sz="1600">
                <a:solidFill>
                  <a:srgbClr val="660066"/>
                </a:solidFill>
                <a:latin typeface="Arial" charset="0"/>
              </a:rPr>
              <a:t>           add r1, 32</a:t>
            </a:r>
          </a:p>
          <a:p>
            <a:pPr eaLnBrk="0" hangingPunct="0">
              <a:spcBef>
                <a:spcPct val="20000"/>
              </a:spcBef>
            </a:pPr>
            <a:r>
              <a:rPr lang="en-US" sz="1600">
                <a:solidFill>
                  <a:srgbClr val="660066"/>
                </a:solidFill>
                <a:latin typeface="Arial" charset="0"/>
              </a:rPr>
              <a:t>           fadd f5, f0, f1</a:t>
            </a:r>
          </a:p>
          <a:p>
            <a:pPr eaLnBrk="0" hangingPunct="0">
              <a:spcBef>
                <a:spcPct val="20000"/>
              </a:spcBef>
            </a:pPr>
            <a:r>
              <a:rPr lang="en-US" sz="1600">
                <a:solidFill>
                  <a:srgbClr val="660066"/>
                </a:solidFill>
                <a:latin typeface="Arial" charset="0"/>
              </a:rPr>
              <a:t>           fadd f6, f0, f2 </a:t>
            </a:r>
          </a:p>
          <a:p>
            <a:pPr eaLnBrk="0" hangingPunct="0">
              <a:spcBef>
                <a:spcPct val="20000"/>
              </a:spcBef>
            </a:pPr>
            <a:r>
              <a:rPr lang="en-US" sz="1600">
                <a:solidFill>
                  <a:srgbClr val="660066"/>
                </a:solidFill>
                <a:latin typeface="Arial" charset="0"/>
              </a:rPr>
              <a:t>           fadd f7, f0, f3 </a:t>
            </a:r>
          </a:p>
          <a:p>
            <a:pPr eaLnBrk="0" hangingPunct="0">
              <a:spcBef>
                <a:spcPct val="20000"/>
              </a:spcBef>
            </a:pPr>
            <a:r>
              <a:rPr lang="en-US" sz="1600">
                <a:solidFill>
                  <a:srgbClr val="660066"/>
                </a:solidFill>
                <a:latin typeface="Arial" charset="0"/>
              </a:rPr>
              <a:t>           fadd f8, f0, f4</a:t>
            </a:r>
          </a:p>
          <a:p>
            <a:pPr eaLnBrk="0" hangingPunct="0">
              <a:spcBef>
                <a:spcPct val="20000"/>
              </a:spcBef>
            </a:pPr>
            <a:r>
              <a:rPr lang="en-US" sz="1600">
                <a:solidFill>
                  <a:srgbClr val="660066"/>
                </a:solidFill>
                <a:latin typeface="Arial" charset="0"/>
              </a:rPr>
              <a:t>           sd f5, 0(r2)</a:t>
            </a:r>
          </a:p>
          <a:p>
            <a:pPr eaLnBrk="0" hangingPunct="0">
              <a:spcBef>
                <a:spcPct val="20000"/>
              </a:spcBef>
            </a:pPr>
            <a:r>
              <a:rPr lang="en-US" sz="1600">
                <a:solidFill>
                  <a:srgbClr val="660066"/>
                </a:solidFill>
                <a:latin typeface="Arial" charset="0"/>
              </a:rPr>
              <a:t>           sd f6, 8(r2)</a:t>
            </a:r>
          </a:p>
          <a:p>
            <a:pPr eaLnBrk="0" hangingPunct="0">
              <a:spcBef>
                <a:spcPct val="20000"/>
              </a:spcBef>
            </a:pPr>
            <a:r>
              <a:rPr lang="en-US" sz="1600">
                <a:solidFill>
                  <a:srgbClr val="660066"/>
                </a:solidFill>
                <a:latin typeface="Arial" charset="0"/>
              </a:rPr>
              <a:t>           sd f7, 16(r2)</a:t>
            </a:r>
          </a:p>
          <a:p>
            <a:pPr eaLnBrk="0" hangingPunct="0">
              <a:spcBef>
                <a:spcPct val="20000"/>
              </a:spcBef>
            </a:pPr>
            <a:r>
              <a:rPr lang="en-US" sz="1600">
                <a:solidFill>
                  <a:srgbClr val="660066"/>
                </a:solidFill>
                <a:latin typeface="Arial" charset="0"/>
              </a:rPr>
              <a:t>           add r2, 32</a:t>
            </a:r>
          </a:p>
          <a:p>
            <a:pPr eaLnBrk="0" hangingPunct="0">
              <a:spcBef>
                <a:spcPct val="20000"/>
              </a:spcBef>
            </a:pPr>
            <a:r>
              <a:rPr lang="en-US" sz="1600">
                <a:solidFill>
                  <a:srgbClr val="660066"/>
                </a:solidFill>
                <a:latin typeface="Arial" charset="0"/>
              </a:rPr>
              <a:t>           sd f8, -8(r2)</a:t>
            </a:r>
          </a:p>
          <a:p>
            <a:pPr eaLnBrk="0" hangingPunct="0">
              <a:spcBef>
                <a:spcPct val="20000"/>
              </a:spcBef>
            </a:pPr>
            <a:r>
              <a:rPr lang="en-US" sz="1600">
                <a:solidFill>
                  <a:srgbClr val="660066"/>
                </a:solidFill>
                <a:latin typeface="Arial" charset="0"/>
              </a:rPr>
              <a:t>           bne r1, r3, loop</a:t>
            </a:r>
          </a:p>
        </p:txBody>
      </p:sp>
      <p:sp>
        <p:nvSpPr>
          <p:cNvPr id="71" name="Line 37"/>
          <p:cNvSpPr>
            <a:spLocks noChangeShapeType="1"/>
          </p:cNvSpPr>
          <p:nvPr/>
        </p:nvSpPr>
        <p:spPr bwMode="auto">
          <a:xfrm>
            <a:off x="2821665" y="3779703"/>
            <a:ext cx="1371600" cy="0"/>
          </a:xfrm>
          <a:prstGeom prst="line">
            <a:avLst/>
          </a:prstGeom>
          <a:noFill/>
          <a:ln w="3175">
            <a:solidFill>
              <a:schemeClr val="tx1"/>
            </a:solidFill>
            <a:round/>
            <a:headEnd/>
            <a:tailEnd type="triangle" w="med" len="med"/>
          </a:ln>
        </p:spPr>
        <p:txBody>
          <a:bodyPr wrap="none" anchor="ctr">
            <a:spAutoFit/>
          </a:bodyPr>
          <a:lstStyle/>
          <a:p>
            <a:endParaRPr lang="en-US"/>
          </a:p>
        </p:txBody>
      </p:sp>
      <p:grpSp>
        <p:nvGrpSpPr>
          <p:cNvPr id="72" name="Group 38"/>
          <p:cNvGrpSpPr>
            <a:grpSpLocks/>
          </p:cNvGrpSpPr>
          <p:nvPr/>
        </p:nvGrpSpPr>
        <p:grpSpPr bwMode="auto">
          <a:xfrm>
            <a:off x="4495804" y="1128578"/>
            <a:ext cx="4114800" cy="304800"/>
            <a:chOff x="2688" y="816"/>
            <a:chExt cx="2592" cy="192"/>
          </a:xfrm>
        </p:grpSpPr>
        <p:sp>
          <p:nvSpPr>
            <p:cNvPr id="73" name="Rectangle 39"/>
            <p:cNvSpPr>
              <a:spLocks noChangeArrowheads="1"/>
            </p:cNvSpPr>
            <p:nvPr/>
          </p:nvSpPr>
          <p:spPr bwMode="auto">
            <a:xfrm>
              <a:off x="2688" y="816"/>
              <a:ext cx="432" cy="192"/>
            </a:xfrm>
            <a:prstGeom prst="rect">
              <a:avLst/>
            </a:prstGeom>
            <a:noFill/>
            <a:ln w="3175">
              <a:noFill/>
              <a:miter lim="800000"/>
              <a:headEnd/>
              <a:tailEnd/>
            </a:ln>
          </p:spPr>
          <p:txBody>
            <a:bodyPr anchor="ctr"/>
            <a:lstStyle/>
            <a:p>
              <a:pPr algn="ctr" eaLnBrk="0" hangingPunct="0">
                <a:spcBef>
                  <a:spcPct val="50000"/>
                </a:spcBef>
              </a:pPr>
              <a:r>
                <a:rPr lang="en-US" sz="1600" b="0">
                  <a:latin typeface="Arial" charset="0"/>
                </a:rPr>
                <a:t>Int1</a:t>
              </a:r>
            </a:p>
          </p:txBody>
        </p:sp>
        <p:sp>
          <p:nvSpPr>
            <p:cNvPr id="74" name="Rectangle 40"/>
            <p:cNvSpPr>
              <a:spLocks noChangeArrowheads="1"/>
            </p:cNvSpPr>
            <p:nvPr/>
          </p:nvSpPr>
          <p:spPr bwMode="auto">
            <a:xfrm>
              <a:off x="3120" y="816"/>
              <a:ext cx="432" cy="192"/>
            </a:xfrm>
            <a:prstGeom prst="rect">
              <a:avLst/>
            </a:prstGeom>
            <a:noFill/>
            <a:ln w="3175">
              <a:noFill/>
              <a:miter lim="800000"/>
              <a:headEnd/>
              <a:tailEnd/>
            </a:ln>
          </p:spPr>
          <p:txBody>
            <a:bodyPr anchor="ctr"/>
            <a:lstStyle/>
            <a:p>
              <a:pPr algn="ctr" eaLnBrk="0" hangingPunct="0">
                <a:spcBef>
                  <a:spcPct val="50000"/>
                </a:spcBef>
              </a:pPr>
              <a:r>
                <a:rPr lang="en-US" sz="1600" b="0">
                  <a:latin typeface="Arial" charset="0"/>
                </a:rPr>
                <a:t>Int 2</a:t>
              </a:r>
            </a:p>
          </p:txBody>
        </p:sp>
        <p:sp>
          <p:nvSpPr>
            <p:cNvPr id="75" name="Rectangle 41"/>
            <p:cNvSpPr>
              <a:spLocks noChangeArrowheads="1"/>
            </p:cNvSpPr>
            <p:nvPr/>
          </p:nvSpPr>
          <p:spPr bwMode="auto">
            <a:xfrm>
              <a:off x="3552" y="816"/>
              <a:ext cx="432" cy="192"/>
            </a:xfrm>
            <a:prstGeom prst="rect">
              <a:avLst/>
            </a:prstGeom>
            <a:noFill/>
            <a:ln w="3175">
              <a:noFill/>
              <a:miter lim="800000"/>
              <a:headEnd/>
              <a:tailEnd/>
            </a:ln>
          </p:spPr>
          <p:txBody>
            <a:bodyPr anchor="ctr"/>
            <a:lstStyle/>
            <a:p>
              <a:pPr algn="ctr" eaLnBrk="0" hangingPunct="0">
                <a:spcBef>
                  <a:spcPct val="50000"/>
                </a:spcBef>
              </a:pPr>
              <a:r>
                <a:rPr lang="en-US" sz="1600" b="0">
                  <a:latin typeface="Arial" charset="0"/>
                </a:rPr>
                <a:t>M1</a:t>
              </a:r>
            </a:p>
          </p:txBody>
        </p:sp>
        <p:sp>
          <p:nvSpPr>
            <p:cNvPr id="76" name="Rectangle 42"/>
            <p:cNvSpPr>
              <a:spLocks noChangeArrowheads="1"/>
            </p:cNvSpPr>
            <p:nvPr/>
          </p:nvSpPr>
          <p:spPr bwMode="auto">
            <a:xfrm>
              <a:off x="3984" y="816"/>
              <a:ext cx="432" cy="192"/>
            </a:xfrm>
            <a:prstGeom prst="rect">
              <a:avLst/>
            </a:prstGeom>
            <a:noFill/>
            <a:ln w="3175">
              <a:noFill/>
              <a:miter lim="800000"/>
              <a:headEnd/>
              <a:tailEnd/>
            </a:ln>
          </p:spPr>
          <p:txBody>
            <a:bodyPr anchor="ctr"/>
            <a:lstStyle/>
            <a:p>
              <a:pPr algn="ctr" eaLnBrk="0" hangingPunct="0">
                <a:spcBef>
                  <a:spcPct val="50000"/>
                </a:spcBef>
              </a:pPr>
              <a:r>
                <a:rPr lang="en-US" sz="1600" b="0">
                  <a:latin typeface="Arial" charset="0"/>
                </a:rPr>
                <a:t>M2</a:t>
              </a:r>
            </a:p>
          </p:txBody>
        </p:sp>
        <p:sp>
          <p:nvSpPr>
            <p:cNvPr id="77" name="Rectangle 43"/>
            <p:cNvSpPr>
              <a:spLocks noChangeArrowheads="1"/>
            </p:cNvSpPr>
            <p:nvPr/>
          </p:nvSpPr>
          <p:spPr bwMode="auto">
            <a:xfrm>
              <a:off x="4416" y="816"/>
              <a:ext cx="432" cy="192"/>
            </a:xfrm>
            <a:prstGeom prst="rect">
              <a:avLst/>
            </a:prstGeom>
            <a:noFill/>
            <a:ln w="3175">
              <a:noFill/>
              <a:miter lim="800000"/>
              <a:headEnd/>
              <a:tailEnd/>
            </a:ln>
          </p:spPr>
          <p:txBody>
            <a:bodyPr anchor="ctr"/>
            <a:lstStyle/>
            <a:p>
              <a:pPr algn="ctr" eaLnBrk="0" hangingPunct="0">
                <a:spcBef>
                  <a:spcPct val="50000"/>
                </a:spcBef>
              </a:pPr>
              <a:r>
                <a:rPr lang="en-US" sz="1600" b="0">
                  <a:latin typeface="Arial" charset="0"/>
                </a:rPr>
                <a:t>FP+</a:t>
              </a:r>
            </a:p>
          </p:txBody>
        </p:sp>
        <p:sp>
          <p:nvSpPr>
            <p:cNvPr id="78" name="Rectangle 44"/>
            <p:cNvSpPr>
              <a:spLocks noChangeArrowheads="1"/>
            </p:cNvSpPr>
            <p:nvPr/>
          </p:nvSpPr>
          <p:spPr bwMode="auto">
            <a:xfrm>
              <a:off x="4848" y="816"/>
              <a:ext cx="432" cy="192"/>
            </a:xfrm>
            <a:prstGeom prst="rect">
              <a:avLst/>
            </a:prstGeom>
            <a:noFill/>
            <a:ln w="3175">
              <a:noFill/>
              <a:miter lim="800000"/>
              <a:headEnd/>
              <a:tailEnd/>
            </a:ln>
          </p:spPr>
          <p:txBody>
            <a:bodyPr anchor="ctr"/>
            <a:lstStyle/>
            <a:p>
              <a:pPr algn="ctr" eaLnBrk="0" hangingPunct="0">
                <a:spcBef>
                  <a:spcPct val="50000"/>
                </a:spcBef>
              </a:pPr>
              <a:r>
                <a:rPr lang="en-US" sz="1600" b="0">
                  <a:latin typeface="Arial" charset="0"/>
                </a:rPr>
                <a:t>FPx</a:t>
              </a:r>
            </a:p>
          </p:txBody>
        </p:sp>
      </p:grpSp>
      <p:grpSp>
        <p:nvGrpSpPr>
          <p:cNvPr id="79" name="Group 45"/>
          <p:cNvGrpSpPr>
            <a:grpSpLocks/>
          </p:cNvGrpSpPr>
          <p:nvPr/>
        </p:nvGrpSpPr>
        <p:grpSpPr bwMode="auto">
          <a:xfrm>
            <a:off x="4495804" y="1493703"/>
            <a:ext cx="4114800" cy="304800"/>
            <a:chOff x="2256" y="1152"/>
            <a:chExt cx="2592" cy="192"/>
          </a:xfrm>
        </p:grpSpPr>
        <p:sp>
          <p:nvSpPr>
            <p:cNvPr id="80" name="Rectangle 46"/>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81" name="Rectangle 47"/>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82" name="Rectangle 48"/>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83" name="Rectangle 49"/>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84" name="Rectangle 50"/>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85" name="Rectangle 51"/>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86" name="Rectangle 52"/>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87" name="Group 53"/>
          <p:cNvGrpSpPr>
            <a:grpSpLocks/>
          </p:cNvGrpSpPr>
          <p:nvPr/>
        </p:nvGrpSpPr>
        <p:grpSpPr bwMode="auto">
          <a:xfrm>
            <a:off x="4495804" y="1798503"/>
            <a:ext cx="4114800" cy="304800"/>
            <a:chOff x="2256" y="1152"/>
            <a:chExt cx="2592" cy="192"/>
          </a:xfrm>
        </p:grpSpPr>
        <p:sp>
          <p:nvSpPr>
            <p:cNvPr id="88" name="Rectangle 54"/>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89" name="Rectangle 55"/>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90" name="Rectangle 56"/>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91" name="Rectangle 57"/>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92" name="Rectangle 58"/>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93" name="Rectangle 59"/>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94" name="Rectangle 60"/>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95" name="Group 61"/>
          <p:cNvGrpSpPr>
            <a:grpSpLocks/>
          </p:cNvGrpSpPr>
          <p:nvPr/>
        </p:nvGrpSpPr>
        <p:grpSpPr bwMode="auto">
          <a:xfrm>
            <a:off x="4495804" y="2103303"/>
            <a:ext cx="4114800" cy="304800"/>
            <a:chOff x="2256" y="1152"/>
            <a:chExt cx="2592" cy="192"/>
          </a:xfrm>
        </p:grpSpPr>
        <p:sp>
          <p:nvSpPr>
            <p:cNvPr id="96" name="Rectangle 62"/>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97" name="Rectangle 63"/>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98" name="Rectangle 64"/>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99" name="Rectangle 65"/>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00" name="Rectangle 66"/>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01" name="Rectangle 67"/>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02" name="Rectangle 68"/>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03" name="Group 69"/>
          <p:cNvGrpSpPr>
            <a:grpSpLocks/>
          </p:cNvGrpSpPr>
          <p:nvPr/>
        </p:nvGrpSpPr>
        <p:grpSpPr bwMode="auto">
          <a:xfrm>
            <a:off x="4495804" y="2408103"/>
            <a:ext cx="4114800" cy="304800"/>
            <a:chOff x="2256" y="1152"/>
            <a:chExt cx="2592" cy="192"/>
          </a:xfrm>
        </p:grpSpPr>
        <p:sp>
          <p:nvSpPr>
            <p:cNvPr id="104" name="Rectangle 70"/>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05" name="Rectangle 71"/>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06" name="Rectangle 72"/>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07" name="Rectangle 73"/>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08" name="Rectangle 74"/>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09" name="Rectangle 75"/>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10" name="Rectangle 76"/>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11" name="Group 77"/>
          <p:cNvGrpSpPr>
            <a:grpSpLocks/>
          </p:cNvGrpSpPr>
          <p:nvPr/>
        </p:nvGrpSpPr>
        <p:grpSpPr bwMode="auto">
          <a:xfrm>
            <a:off x="4495804" y="2712903"/>
            <a:ext cx="4114800" cy="304800"/>
            <a:chOff x="2256" y="1152"/>
            <a:chExt cx="2592" cy="192"/>
          </a:xfrm>
        </p:grpSpPr>
        <p:sp>
          <p:nvSpPr>
            <p:cNvPr id="112" name="Rectangle 78"/>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13" name="Rectangle 79"/>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14" name="Rectangle 80"/>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15" name="Rectangle 81"/>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16" name="Rectangle 82"/>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17" name="Rectangle 83"/>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18" name="Rectangle 84"/>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19" name="Group 85"/>
          <p:cNvGrpSpPr>
            <a:grpSpLocks/>
          </p:cNvGrpSpPr>
          <p:nvPr/>
        </p:nvGrpSpPr>
        <p:grpSpPr bwMode="auto">
          <a:xfrm>
            <a:off x="4495804" y="3017703"/>
            <a:ext cx="4114800" cy="304800"/>
            <a:chOff x="2256" y="1152"/>
            <a:chExt cx="2592" cy="192"/>
          </a:xfrm>
        </p:grpSpPr>
        <p:sp>
          <p:nvSpPr>
            <p:cNvPr id="120" name="Rectangle 86"/>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21" name="Rectangle 87"/>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22" name="Rectangle 88"/>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23" name="Rectangle 89"/>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24" name="Rectangle 90"/>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25" name="Rectangle 91"/>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26" name="Rectangle 92"/>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27" name="Group 93"/>
          <p:cNvGrpSpPr>
            <a:grpSpLocks/>
          </p:cNvGrpSpPr>
          <p:nvPr/>
        </p:nvGrpSpPr>
        <p:grpSpPr bwMode="auto">
          <a:xfrm>
            <a:off x="4495804" y="3322503"/>
            <a:ext cx="4114800" cy="304800"/>
            <a:chOff x="2256" y="1152"/>
            <a:chExt cx="2592" cy="192"/>
          </a:xfrm>
        </p:grpSpPr>
        <p:sp>
          <p:nvSpPr>
            <p:cNvPr id="128" name="Rectangle 94"/>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29" name="Rectangle 95"/>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30" name="Rectangle 96"/>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31" name="Rectangle 97"/>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32" name="Rectangle 98"/>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33" name="Rectangle 99"/>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34" name="Rectangle 100"/>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35" name="Group 101"/>
          <p:cNvGrpSpPr>
            <a:grpSpLocks/>
          </p:cNvGrpSpPr>
          <p:nvPr/>
        </p:nvGrpSpPr>
        <p:grpSpPr bwMode="auto">
          <a:xfrm>
            <a:off x="4498065" y="3627303"/>
            <a:ext cx="4114800" cy="304800"/>
            <a:chOff x="2256" y="1152"/>
            <a:chExt cx="2592" cy="192"/>
          </a:xfrm>
        </p:grpSpPr>
        <p:sp>
          <p:nvSpPr>
            <p:cNvPr id="136" name="Rectangle 102"/>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37" name="Rectangle 103"/>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38" name="Rectangle 104"/>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39" name="Rectangle 105"/>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40" name="Rectangle 106"/>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41" name="Rectangle 107"/>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42" name="Rectangle 108"/>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43" name="Group 141"/>
          <p:cNvGrpSpPr>
            <a:grpSpLocks/>
          </p:cNvGrpSpPr>
          <p:nvPr/>
        </p:nvGrpSpPr>
        <p:grpSpPr bwMode="auto">
          <a:xfrm>
            <a:off x="4498065" y="5151303"/>
            <a:ext cx="4114800" cy="304800"/>
            <a:chOff x="2256" y="1152"/>
            <a:chExt cx="2592" cy="192"/>
          </a:xfrm>
        </p:grpSpPr>
        <p:sp>
          <p:nvSpPr>
            <p:cNvPr id="144" name="Rectangle 142"/>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45" name="Rectangle 143"/>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46" name="Rectangle 144"/>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47" name="Rectangle 145"/>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48" name="Rectangle 146"/>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49" name="Rectangle 147"/>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50" name="Rectangle 148"/>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sp>
        <p:nvSpPr>
          <p:cNvPr id="151" name="Text Box 149"/>
          <p:cNvSpPr txBox="1">
            <a:spLocks noChangeArrowheads="1"/>
          </p:cNvSpPr>
          <p:nvPr/>
        </p:nvSpPr>
        <p:spPr bwMode="auto">
          <a:xfrm>
            <a:off x="557379" y="1118011"/>
            <a:ext cx="2231700" cy="400110"/>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i="1" dirty="0"/>
              <a:t>Unroll 4 ways first</a:t>
            </a:r>
          </a:p>
        </p:txBody>
      </p:sp>
      <p:grpSp>
        <p:nvGrpSpPr>
          <p:cNvPr id="152" name="Group 150"/>
          <p:cNvGrpSpPr>
            <a:grpSpLocks/>
          </p:cNvGrpSpPr>
          <p:nvPr/>
        </p:nvGrpSpPr>
        <p:grpSpPr bwMode="auto">
          <a:xfrm>
            <a:off x="4495804" y="5456103"/>
            <a:ext cx="4114800" cy="304800"/>
            <a:chOff x="2256" y="1152"/>
            <a:chExt cx="2592" cy="192"/>
          </a:xfrm>
        </p:grpSpPr>
        <p:sp>
          <p:nvSpPr>
            <p:cNvPr id="153" name="Rectangle 15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54" name="Rectangle 15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55" name="Rectangle 15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56" name="Rectangle 15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57" name="Rectangle 15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58" name="Rectangle 15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59" name="Rectangle 15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60" name="Group 158"/>
          <p:cNvGrpSpPr>
            <a:grpSpLocks/>
          </p:cNvGrpSpPr>
          <p:nvPr/>
        </p:nvGrpSpPr>
        <p:grpSpPr bwMode="auto">
          <a:xfrm>
            <a:off x="4495804" y="5760903"/>
            <a:ext cx="4114800" cy="304800"/>
            <a:chOff x="2256" y="1152"/>
            <a:chExt cx="2592" cy="192"/>
          </a:xfrm>
        </p:grpSpPr>
        <p:sp>
          <p:nvSpPr>
            <p:cNvPr id="161" name="Rectangle 159"/>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62" name="Rectangle 160"/>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63" name="Rectangle 161"/>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64" name="Rectangle 162"/>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65" name="Rectangle 163"/>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66" name="Rectangle 164"/>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67" name="Rectangle 165"/>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68" name="Group 166"/>
          <p:cNvGrpSpPr>
            <a:grpSpLocks/>
          </p:cNvGrpSpPr>
          <p:nvPr/>
        </p:nvGrpSpPr>
        <p:grpSpPr bwMode="auto">
          <a:xfrm>
            <a:off x="4495804" y="6065703"/>
            <a:ext cx="4114800" cy="304800"/>
            <a:chOff x="2256" y="1152"/>
            <a:chExt cx="2592" cy="192"/>
          </a:xfrm>
        </p:grpSpPr>
        <p:sp>
          <p:nvSpPr>
            <p:cNvPr id="169" name="Rectangle 167"/>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70" name="Rectangle 168"/>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71" name="Rectangle 169"/>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72" name="Rectangle 170"/>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73" name="Rectangle 171"/>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74" name="Rectangle 172"/>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175" name="Rectangle 173"/>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84" name="Group 182"/>
          <p:cNvGrpSpPr>
            <a:grpSpLocks/>
          </p:cNvGrpSpPr>
          <p:nvPr/>
        </p:nvGrpSpPr>
        <p:grpSpPr bwMode="auto">
          <a:xfrm>
            <a:off x="4549779" y="1517516"/>
            <a:ext cx="3482975" cy="3689350"/>
            <a:chOff x="2722" y="783"/>
            <a:chExt cx="2194" cy="2324"/>
          </a:xfrm>
        </p:grpSpPr>
        <p:sp>
          <p:nvSpPr>
            <p:cNvPr id="185" name="Text Box 183"/>
            <p:cNvSpPr txBox="1">
              <a:spLocks noChangeArrowheads="1"/>
            </p:cNvSpPr>
            <p:nvPr/>
          </p:nvSpPr>
          <p:spPr bwMode="auto">
            <a:xfrm>
              <a:off x="3579" y="783"/>
              <a:ext cx="358" cy="212"/>
            </a:xfrm>
            <a:prstGeom prst="rect">
              <a:avLst/>
            </a:prstGeom>
            <a:noFill/>
            <a:ln w="3175">
              <a:noFill/>
              <a:miter lim="800000"/>
              <a:headEnd/>
              <a:tailEnd/>
            </a:ln>
          </p:spPr>
          <p:txBody>
            <a:bodyPr wrap="none">
              <a:spAutoFit/>
            </a:bodyPr>
            <a:lstStyle/>
            <a:p>
              <a:pPr algn="ctr" eaLnBrk="0" hangingPunct="0">
                <a:spcBef>
                  <a:spcPct val="50000"/>
                </a:spcBef>
              </a:pPr>
              <a:r>
                <a:rPr lang="en-US" sz="1600" b="0" dirty="0" err="1">
                  <a:solidFill>
                    <a:srgbClr val="660066"/>
                  </a:solidFill>
                  <a:latin typeface="Arial" charset="0"/>
                </a:rPr>
                <a:t>ld</a:t>
              </a:r>
              <a:r>
                <a:rPr lang="en-US" sz="1600" b="0" dirty="0">
                  <a:solidFill>
                    <a:srgbClr val="660066"/>
                  </a:solidFill>
                  <a:latin typeface="Arial" charset="0"/>
                </a:rPr>
                <a:t> f1</a:t>
              </a:r>
            </a:p>
          </p:txBody>
        </p:sp>
        <p:sp>
          <p:nvSpPr>
            <p:cNvPr id="186" name="Text Box 184"/>
            <p:cNvSpPr txBox="1">
              <a:spLocks noChangeArrowheads="1"/>
            </p:cNvSpPr>
            <p:nvPr/>
          </p:nvSpPr>
          <p:spPr bwMode="auto">
            <a:xfrm>
              <a:off x="3579" y="975"/>
              <a:ext cx="35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660066"/>
                  </a:solidFill>
                  <a:latin typeface="Arial" charset="0"/>
                </a:rPr>
                <a:t>ld f2</a:t>
              </a:r>
            </a:p>
          </p:txBody>
        </p:sp>
        <p:sp>
          <p:nvSpPr>
            <p:cNvPr id="187" name="Text Box 185"/>
            <p:cNvSpPr txBox="1">
              <a:spLocks noChangeArrowheads="1"/>
            </p:cNvSpPr>
            <p:nvPr/>
          </p:nvSpPr>
          <p:spPr bwMode="auto">
            <a:xfrm>
              <a:off x="3579" y="1167"/>
              <a:ext cx="35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660066"/>
                  </a:solidFill>
                  <a:latin typeface="Arial" charset="0"/>
                </a:rPr>
                <a:t>ld f3</a:t>
              </a:r>
            </a:p>
          </p:txBody>
        </p:sp>
        <p:sp>
          <p:nvSpPr>
            <p:cNvPr id="188" name="Text Box 186"/>
            <p:cNvSpPr txBox="1">
              <a:spLocks noChangeArrowheads="1"/>
            </p:cNvSpPr>
            <p:nvPr/>
          </p:nvSpPr>
          <p:spPr bwMode="auto">
            <a:xfrm>
              <a:off x="3579" y="1359"/>
              <a:ext cx="358" cy="212"/>
            </a:xfrm>
            <a:prstGeom prst="rect">
              <a:avLst/>
            </a:prstGeom>
            <a:noFill/>
            <a:ln w="3175">
              <a:noFill/>
              <a:miter lim="800000"/>
              <a:headEnd/>
              <a:tailEnd/>
            </a:ln>
          </p:spPr>
          <p:txBody>
            <a:bodyPr wrap="none">
              <a:spAutoFit/>
            </a:bodyPr>
            <a:lstStyle/>
            <a:p>
              <a:pPr algn="ctr" eaLnBrk="0" hangingPunct="0">
                <a:spcBef>
                  <a:spcPct val="50000"/>
                </a:spcBef>
              </a:pPr>
              <a:r>
                <a:rPr lang="en-US" sz="1600" b="0" dirty="0" err="1">
                  <a:solidFill>
                    <a:srgbClr val="660066"/>
                  </a:solidFill>
                  <a:latin typeface="Arial" charset="0"/>
                </a:rPr>
                <a:t>ld</a:t>
              </a:r>
              <a:r>
                <a:rPr lang="en-US" sz="1600" b="0" dirty="0">
                  <a:solidFill>
                    <a:srgbClr val="660066"/>
                  </a:solidFill>
                  <a:latin typeface="Arial" charset="0"/>
                </a:rPr>
                <a:t> f4</a:t>
              </a:r>
            </a:p>
          </p:txBody>
        </p:sp>
        <p:sp>
          <p:nvSpPr>
            <p:cNvPr id="189" name="Text Box 187"/>
            <p:cNvSpPr txBox="1">
              <a:spLocks noChangeArrowheads="1"/>
            </p:cNvSpPr>
            <p:nvPr/>
          </p:nvSpPr>
          <p:spPr bwMode="auto">
            <a:xfrm>
              <a:off x="4408" y="1551"/>
              <a:ext cx="508" cy="212"/>
            </a:xfrm>
            <a:prstGeom prst="rect">
              <a:avLst/>
            </a:prstGeom>
            <a:noFill/>
            <a:ln w="3175">
              <a:noFill/>
              <a:miter lim="800000"/>
              <a:headEnd/>
              <a:tailEnd/>
            </a:ln>
          </p:spPr>
          <p:txBody>
            <a:bodyPr wrap="none">
              <a:spAutoFit/>
            </a:bodyPr>
            <a:lstStyle/>
            <a:p>
              <a:pPr algn="ctr" eaLnBrk="0" hangingPunct="0">
                <a:spcBef>
                  <a:spcPct val="50000"/>
                </a:spcBef>
              </a:pPr>
              <a:r>
                <a:rPr lang="en-US" sz="1600" b="0" dirty="0" err="1">
                  <a:solidFill>
                    <a:srgbClr val="660066"/>
                  </a:solidFill>
                  <a:latin typeface="Arial" charset="0"/>
                </a:rPr>
                <a:t>fadd</a:t>
              </a:r>
              <a:r>
                <a:rPr lang="en-US" sz="1600" b="0" dirty="0">
                  <a:solidFill>
                    <a:srgbClr val="660066"/>
                  </a:solidFill>
                  <a:latin typeface="Arial" charset="0"/>
                </a:rPr>
                <a:t> f5</a:t>
              </a:r>
            </a:p>
          </p:txBody>
        </p:sp>
        <p:sp>
          <p:nvSpPr>
            <p:cNvPr id="190" name="Text Box 188"/>
            <p:cNvSpPr txBox="1">
              <a:spLocks noChangeArrowheads="1"/>
            </p:cNvSpPr>
            <p:nvPr/>
          </p:nvSpPr>
          <p:spPr bwMode="auto">
            <a:xfrm>
              <a:off x="4408" y="1743"/>
              <a:ext cx="50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660066"/>
                  </a:solidFill>
                  <a:latin typeface="Arial" charset="0"/>
                </a:rPr>
                <a:t>fadd f6</a:t>
              </a:r>
            </a:p>
          </p:txBody>
        </p:sp>
        <p:sp>
          <p:nvSpPr>
            <p:cNvPr id="191" name="Text Box 189"/>
            <p:cNvSpPr txBox="1">
              <a:spLocks noChangeArrowheads="1"/>
            </p:cNvSpPr>
            <p:nvPr/>
          </p:nvSpPr>
          <p:spPr bwMode="auto">
            <a:xfrm>
              <a:off x="4408" y="1935"/>
              <a:ext cx="50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660066"/>
                  </a:solidFill>
                  <a:latin typeface="Arial" charset="0"/>
                </a:rPr>
                <a:t>fadd f7</a:t>
              </a:r>
            </a:p>
          </p:txBody>
        </p:sp>
        <p:sp>
          <p:nvSpPr>
            <p:cNvPr id="192" name="Text Box 190"/>
            <p:cNvSpPr txBox="1">
              <a:spLocks noChangeArrowheads="1"/>
            </p:cNvSpPr>
            <p:nvPr/>
          </p:nvSpPr>
          <p:spPr bwMode="auto">
            <a:xfrm>
              <a:off x="4408" y="2127"/>
              <a:ext cx="50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660066"/>
                  </a:solidFill>
                  <a:latin typeface="Arial" charset="0"/>
                </a:rPr>
                <a:t>fadd f8</a:t>
              </a:r>
            </a:p>
          </p:txBody>
        </p:sp>
        <p:sp>
          <p:nvSpPr>
            <p:cNvPr id="193" name="Text Box 191"/>
            <p:cNvSpPr txBox="1">
              <a:spLocks noChangeArrowheads="1"/>
            </p:cNvSpPr>
            <p:nvPr/>
          </p:nvSpPr>
          <p:spPr bwMode="auto">
            <a:xfrm>
              <a:off x="4013" y="2319"/>
              <a:ext cx="394"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660066"/>
                  </a:solidFill>
                  <a:latin typeface="Arial" charset="0"/>
                </a:rPr>
                <a:t>sd f5</a:t>
              </a:r>
            </a:p>
          </p:txBody>
        </p:sp>
        <p:sp>
          <p:nvSpPr>
            <p:cNvPr id="194" name="Text Box 192"/>
            <p:cNvSpPr txBox="1">
              <a:spLocks noChangeArrowheads="1"/>
            </p:cNvSpPr>
            <p:nvPr/>
          </p:nvSpPr>
          <p:spPr bwMode="auto">
            <a:xfrm>
              <a:off x="4013" y="2511"/>
              <a:ext cx="394"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660066"/>
                  </a:solidFill>
                  <a:latin typeface="Arial" charset="0"/>
                </a:rPr>
                <a:t>sd f6</a:t>
              </a:r>
            </a:p>
          </p:txBody>
        </p:sp>
        <p:sp>
          <p:nvSpPr>
            <p:cNvPr id="195" name="Text Box 193"/>
            <p:cNvSpPr txBox="1">
              <a:spLocks noChangeArrowheads="1"/>
            </p:cNvSpPr>
            <p:nvPr/>
          </p:nvSpPr>
          <p:spPr bwMode="auto">
            <a:xfrm>
              <a:off x="4013" y="2703"/>
              <a:ext cx="394"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660066"/>
                  </a:solidFill>
                  <a:latin typeface="Arial" charset="0"/>
                </a:rPr>
                <a:t>sd f7</a:t>
              </a:r>
            </a:p>
          </p:txBody>
        </p:sp>
        <p:sp>
          <p:nvSpPr>
            <p:cNvPr id="196" name="Text Box 194"/>
            <p:cNvSpPr txBox="1">
              <a:spLocks noChangeArrowheads="1"/>
            </p:cNvSpPr>
            <p:nvPr/>
          </p:nvSpPr>
          <p:spPr bwMode="auto">
            <a:xfrm>
              <a:off x="4013" y="2895"/>
              <a:ext cx="394"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660066"/>
                  </a:solidFill>
                  <a:latin typeface="Arial" charset="0"/>
                </a:rPr>
                <a:t>sd f8</a:t>
              </a:r>
            </a:p>
          </p:txBody>
        </p:sp>
        <p:sp>
          <p:nvSpPr>
            <p:cNvPr id="197" name="Text Box 195"/>
            <p:cNvSpPr txBox="1">
              <a:spLocks noChangeArrowheads="1"/>
            </p:cNvSpPr>
            <p:nvPr/>
          </p:nvSpPr>
          <p:spPr bwMode="auto">
            <a:xfrm>
              <a:off x="2722" y="1359"/>
              <a:ext cx="479"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660066"/>
                  </a:solidFill>
                  <a:latin typeface="Arial" charset="0"/>
                </a:rPr>
                <a:t>add r1</a:t>
              </a:r>
            </a:p>
          </p:txBody>
        </p:sp>
        <p:sp>
          <p:nvSpPr>
            <p:cNvPr id="198" name="Text Box 196"/>
            <p:cNvSpPr txBox="1">
              <a:spLocks noChangeArrowheads="1"/>
            </p:cNvSpPr>
            <p:nvPr/>
          </p:nvSpPr>
          <p:spPr bwMode="auto">
            <a:xfrm>
              <a:off x="3106" y="2703"/>
              <a:ext cx="479"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660066"/>
                  </a:solidFill>
                  <a:latin typeface="Arial" charset="0"/>
                </a:rPr>
                <a:t>add r2</a:t>
              </a:r>
            </a:p>
          </p:txBody>
        </p:sp>
        <p:sp>
          <p:nvSpPr>
            <p:cNvPr id="199" name="Text Box 197"/>
            <p:cNvSpPr txBox="1">
              <a:spLocks noChangeArrowheads="1"/>
            </p:cNvSpPr>
            <p:nvPr/>
          </p:nvSpPr>
          <p:spPr bwMode="auto">
            <a:xfrm>
              <a:off x="3141" y="2895"/>
              <a:ext cx="329"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660066"/>
                  </a:solidFill>
                  <a:latin typeface="Arial" charset="0"/>
                </a:rPr>
                <a:t>bne</a:t>
              </a:r>
            </a:p>
          </p:txBody>
        </p:sp>
      </p:grpSp>
      <p:grpSp>
        <p:nvGrpSpPr>
          <p:cNvPr id="200" name="Group 198"/>
          <p:cNvGrpSpPr>
            <a:grpSpLocks/>
          </p:cNvGrpSpPr>
          <p:nvPr/>
        </p:nvGrpSpPr>
        <p:grpSpPr bwMode="auto">
          <a:xfrm>
            <a:off x="4549779" y="2736716"/>
            <a:ext cx="3482975" cy="3689350"/>
            <a:chOff x="2722" y="783"/>
            <a:chExt cx="2194" cy="2324"/>
          </a:xfrm>
        </p:grpSpPr>
        <p:sp>
          <p:nvSpPr>
            <p:cNvPr id="201" name="Text Box 199"/>
            <p:cNvSpPr txBox="1">
              <a:spLocks noChangeArrowheads="1"/>
            </p:cNvSpPr>
            <p:nvPr/>
          </p:nvSpPr>
          <p:spPr bwMode="auto">
            <a:xfrm>
              <a:off x="3579" y="783"/>
              <a:ext cx="35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ld f1</a:t>
              </a:r>
            </a:p>
          </p:txBody>
        </p:sp>
        <p:sp>
          <p:nvSpPr>
            <p:cNvPr id="202" name="Text Box 200"/>
            <p:cNvSpPr txBox="1">
              <a:spLocks noChangeArrowheads="1"/>
            </p:cNvSpPr>
            <p:nvPr/>
          </p:nvSpPr>
          <p:spPr bwMode="auto">
            <a:xfrm>
              <a:off x="3579" y="975"/>
              <a:ext cx="35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ld f2</a:t>
              </a:r>
            </a:p>
          </p:txBody>
        </p:sp>
        <p:sp>
          <p:nvSpPr>
            <p:cNvPr id="203" name="Text Box 201"/>
            <p:cNvSpPr txBox="1">
              <a:spLocks noChangeArrowheads="1"/>
            </p:cNvSpPr>
            <p:nvPr/>
          </p:nvSpPr>
          <p:spPr bwMode="auto">
            <a:xfrm>
              <a:off x="3579" y="1167"/>
              <a:ext cx="35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ld f3</a:t>
              </a:r>
            </a:p>
          </p:txBody>
        </p:sp>
        <p:sp>
          <p:nvSpPr>
            <p:cNvPr id="204" name="Text Box 202"/>
            <p:cNvSpPr txBox="1">
              <a:spLocks noChangeArrowheads="1"/>
            </p:cNvSpPr>
            <p:nvPr/>
          </p:nvSpPr>
          <p:spPr bwMode="auto">
            <a:xfrm>
              <a:off x="3579" y="1359"/>
              <a:ext cx="35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ld f4</a:t>
              </a:r>
            </a:p>
          </p:txBody>
        </p:sp>
        <p:sp>
          <p:nvSpPr>
            <p:cNvPr id="205" name="Text Box 203"/>
            <p:cNvSpPr txBox="1">
              <a:spLocks noChangeArrowheads="1"/>
            </p:cNvSpPr>
            <p:nvPr/>
          </p:nvSpPr>
          <p:spPr bwMode="auto">
            <a:xfrm>
              <a:off x="4408" y="1551"/>
              <a:ext cx="50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fadd f5</a:t>
              </a:r>
            </a:p>
          </p:txBody>
        </p:sp>
        <p:sp>
          <p:nvSpPr>
            <p:cNvPr id="206" name="Text Box 204"/>
            <p:cNvSpPr txBox="1">
              <a:spLocks noChangeArrowheads="1"/>
            </p:cNvSpPr>
            <p:nvPr/>
          </p:nvSpPr>
          <p:spPr bwMode="auto">
            <a:xfrm>
              <a:off x="4408" y="1743"/>
              <a:ext cx="50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fadd f6</a:t>
              </a:r>
            </a:p>
          </p:txBody>
        </p:sp>
        <p:sp>
          <p:nvSpPr>
            <p:cNvPr id="207" name="Text Box 205"/>
            <p:cNvSpPr txBox="1">
              <a:spLocks noChangeArrowheads="1"/>
            </p:cNvSpPr>
            <p:nvPr/>
          </p:nvSpPr>
          <p:spPr bwMode="auto">
            <a:xfrm>
              <a:off x="4408" y="1935"/>
              <a:ext cx="50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fadd f7</a:t>
              </a:r>
            </a:p>
          </p:txBody>
        </p:sp>
        <p:sp>
          <p:nvSpPr>
            <p:cNvPr id="208" name="Text Box 206"/>
            <p:cNvSpPr txBox="1">
              <a:spLocks noChangeArrowheads="1"/>
            </p:cNvSpPr>
            <p:nvPr/>
          </p:nvSpPr>
          <p:spPr bwMode="auto">
            <a:xfrm>
              <a:off x="4408" y="2127"/>
              <a:ext cx="50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fadd f8</a:t>
              </a:r>
            </a:p>
          </p:txBody>
        </p:sp>
        <p:sp>
          <p:nvSpPr>
            <p:cNvPr id="209" name="Text Box 207"/>
            <p:cNvSpPr txBox="1">
              <a:spLocks noChangeArrowheads="1"/>
            </p:cNvSpPr>
            <p:nvPr/>
          </p:nvSpPr>
          <p:spPr bwMode="auto">
            <a:xfrm>
              <a:off x="4013" y="2319"/>
              <a:ext cx="394"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sd f5</a:t>
              </a:r>
            </a:p>
          </p:txBody>
        </p:sp>
        <p:sp>
          <p:nvSpPr>
            <p:cNvPr id="210" name="Text Box 208"/>
            <p:cNvSpPr txBox="1">
              <a:spLocks noChangeArrowheads="1"/>
            </p:cNvSpPr>
            <p:nvPr/>
          </p:nvSpPr>
          <p:spPr bwMode="auto">
            <a:xfrm>
              <a:off x="4013" y="2511"/>
              <a:ext cx="394"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sd f6</a:t>
              </a:r>
            </a:p>
          </p:txBody>
        </p:sp>
        <p:sp>
          <p:nvSpPr>
            <p:cNvPr id="211" name="Text Box 209"/>
            <p:cNvSpPr txBox="1">
              <a:spLocks noChangeArrowheads="1"/>
            </p:cNvSpPr>
            <p:nvPr/>
          </p:nvSpPr>
          <p:spPr bwMode="auto">
            <a:xfrm>
              <a:off x="4013" y="2703"/>
              <a:ext cx="394"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sd f7</a:t>
              </a:r>
            </a:p>
          </p:txBody>
        </p:sp>
        <p:sp>
          <p:nvSpPr>
            <p:cNvPr id="212" name="Text Box 210"/>
            <p:cNvSpPr txBox="1">
              <a:spLocks noChangeArrowheads="1"/>
            </p:cNvSpPr>
            <p:nvPr/>
          </p:nvSpPr>
          <p:spPr bwMode="auto">
            <a:xfrm>
              <a:off x="4013" y="2895"/>
              <a:ext cx="394"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sd f8</a:t>
              </a:r>
            </a:p>
          </p:txBody>
        </p:sp>
        <p:sp>
          <p:nvSpPr>
            <p:cNvPr id="213" name="Text Box 211"/>
            <p:cNvSpPr txBox="1">
              <a:spLocks noChangeArrowheads="1"/>
            </p:cNvSpPr>
            <p:nvPr/>
          </p:nvSpPr>
          <p:spPr bwMode="auto">
            <a:xfrm>
              <a:off x="2722" y="1359"/>
              <a:ext cx="479"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add r1</a:t>
              </a:r>
            </a:p>
          </p:txBody>
        </p:sp>
        <p:sp>
          <p:nvSpPr>
            <p:cNvPr id="214" name="Text Box 212"/>
            <p:cNvSpPr txBox="1">
              <a:spLocks noChangeArrowheads="1"/>
            </p:cNvSpPr>
            <p:nvPr/>
          </p:nvSpPr>
          <p:spPr bwMode="auto">
            <a:xfrm>
              <a:off x="3106" y="2703"/>
              <a:ext cx="479"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add r2</a:t>
              </a:r>
            </a:p>
          </p:txBody>
        </p:sp>
        <p:sp>
          <p:nvSpPr>
            <p:cNvPr id="215" name="Text Box 213"/>
            <p:cNvSpPr txBox="1">
              <a:spLocks noChangeArrowheads="1"/>
            </p:cNvSpPr>
            <p:nvPr/>
          </p:nvSpPr>
          <p:spPr bwMode="auto">
            <a:xfrm>
              <a:off x="3141" y="2895"/>
              <a:ext cx="329"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008000"/>
                  </a:solidFill>
                  <a:latin typeface="Arial" charset="0"/>
                </a:rPr>
                <a:t>bne</a:t>
              </a:r>
            </a:p>
          </p:txBody>
        </p:sp>
      </p:grpSp>
      <p:grpSp>
        <p:nvGrpSpPr>
          <p:cNvPr id="216" name="Group 214"/>
          <p:cNvGrpSpPr>
            <a:grpSpLocks/>
          </p:cNvGrpSpPr>
          <p:nvPr/>
        </p:nvGrpSpPr>
        <p:grpSpPr bwMode="auto">
          <a:xfrm>
            <a:off x="4549779" y="3955916"/>
            <a:ext cx="3482975" cy="2774950"/>
            <a:chOff x="2722" y="2319"/>
            <a:chExt cx="2194" cy="1748"/>
          </a:xfrm>
        </p:grpSpPr>
        <p:sp>
          <p:nvSpPr>
            <p:cNvPr id="217" name="Text Box 215"/>
            <p:cNvSpPr txBox="1">
              <a:spLocks noChangeArrowheads="1"/>
            </p:cNvSpPr>
            <p:nvPr/>
          </p:nvSpPr>
          <p:spPr bwMode="auto">
            <a:xfrm>
              <a:off x="3579" y="2319"/>
              <a:ext cx="35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FF0000"/>
                  </a:solidFill>
                  <a:latin typeface="Arial" charset="0"/>
                </a:rPr>
                <a:t>ld f1</a:t>
              </a:r>
            </a:p>
          </p:txBody>
        </p:sp>
        <p:sp>
          <p:nvSpPr>
            <p:cNvPr id="218" name="Text Box 216"/>
            <p:cNvSpPr txBox="1">
              <a:spLocks noChangeArrowheads="1"/>
            </p:cNvSpPr>
            <p:nvPr/>
          </p:nvSpPr>
          <p:spPr bwMode="auto">
            <a:xfrm>
              <a:off x="3579" y="2511"/>
              <a:ext cx="35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FF0000"/>
                  </a:solidFill>
                  <a:latin typeface="Arial" charset="0"/>
                </a:rPr>
                <a:t>ld f2</a:t>
              </a:r>
            </a:p>
          </p:txBody>
        </p:sp>
        <p:sp>
          <p:nvSpPr>
            <p:cNvPr id="219" name="Text Box 217"/>
            <p:cNvSpPr txBox="1">
              <a:spLocks noChangeArrowheads="1"/>
            </p:cNvSpPr>
            <p:nvPr/>
          </p:nvSpPr>
          <p:spPr bwMode="auto">
            <a:xfrm>
              <a:off x="3579" y="2703"/>
              <a:ext cx="35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FF0000"/>
                  </a:solidFill>
                  <a:latin typeface="Arial" charset="0"/>
                </a:rPr>
                <a:t>ld f3</a:t>
              </a:r>
            </a:p>
          </p:txBody>
        </p:sp>
        <p:sp>
          <p:nvSpPr>
            <p:cNvPr id="220" name="Text Box 218"/>
            <p:cNvSpPr txBox="1">
              <a:spLocks noChangeArrowheads="1"/>
            </p:cNvSpPr>
            <p:nvPr/>
          </p:nvSpPr>
          <p:spPr bwMode="auto">
            <a:xfrm>
              <a:off x="3579" y="2895"/>
              <a:ext cx="35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FF0000"/>
                  </a:solidFill>
                  <a:latin typeface="Arial" charset="0"/>
                </a:rPr>
                <a:t>ld f4</a:t>
              </a:r>
            </a:p>
          </p:txBody>
        </p:sp>
        <p:sp>
          <p:nvSpPr>
            <p:cNvPr id="221" name="Text Box 219"/>
            <p:cNvSpPr txBox="1">
              <a:spLocks noChangeArrowheads="1"/>
            </p:cNvSpPr>
            <p:nvPr/>
          </p:nvSpPr>
          <p:spPr bwMode="auto">
            <a:xfrm>
              <a:off x="4408" y="3087"/>
              <a:ext cx="50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FF0000"/>
                  </a:solidFill>
                  <a:latin typeface="Arial" charset="0"/>
                </a:rPr>
                <a:t>fadd f5</a:t>
              </a:r>
            </a:p>
          </p:txBody>
        </p:sp>
        <p:sp>
          <p:nvSpPr>
            <p:cNvPr id="222" name="Text Box 220"/>
            <p:cNvSpPr txBox="1">
              <a:spLocks noChangeArrowheads="1"/>
            </p:cNvSpPr>
            <p:nvPr/>
          </p:nvSpPr>
          <p:spPr bwMode="auto">
            <a:xfrm>
              <a:off x="4408" y="3279"/>
              <a:ext cx="50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FF0000"/>
                  </a:solidFill>
                  <a:latin typeface="Arial" charset="0"/>
                </a:rPr>
                <a:t>fadd f6</a:t>
              </a:r>
            </a:p>
          </p:txBody>
        </p:sp>
        <p:sp>
          <p:nvSpPr>
            <p:cNvPr id="223" name="Text Box 221"/>
            <p:cNvSpPr txBox="1">
              <a:spLocks noChangeArrowheads="1"/>
            </p:cNvSpPr>
            <p:nvPr/>
          </p:nvSpPr>
          <p:spPr bwMode="auto">
            <a:xfrm>
              <a:off x="4408" y="3471"/>
              <a:ext cx="50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FF0000"/>
                  </a:solidFill>
                  <a:latin typeface="Arial" charset="0"/>
                </a:rPr>
                <a:t>fadd f7</a:t>
              </a:r>
            </a:p>
          </p:txBody>
        </p:sp>
        <p:sp>
          <p:nvSpPr>
            <p:cNvPr id="224" name="Text Box 222"/>
            <p:cNvSpPr txBox="1">
              <a:spLocks noChangeArrowheads="1"/>
            </p:cNvSpPr>
            <p:nvPr/>
          </p:nvSpPr>
          <p:spPr bwMode="auto">
            <a:xfrm>
              <a:off x="4408" y="3663"/>
              <a:ext cx="508"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FF0000"/>
                  </a:solidFill>
                  <a:latin typeface="Arial" charset="0"/>
                </a:rPr>
                <a:t>fadd f8</a:t>
              </a:r>
            </a:p>
          </p:txBody>
        </p:sp>
        <p:sp>
          <p:nvSpPr>
            <p:cNvPr id="225" name="Text Box 223"/>
            <p:cNvSpPr txBox="1">
              <a:spLocks noChangeArrowheads="1"/>
            </p:cNvSpPr>
            <p:nvPr/>
          </p:nvSpPr>
          <p:spPr bwMode="auto">
            <a:xfrm>
              <a:off x="4013" y="3855"/>
              <a:ext cx="394"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FF0000"/>
                  </a:solidFill>
                  <a:latin typeface="Arial" charset="0"/>
                </a:rPr>
                <a:t>sd f5</a:t>
              </a:r>
            </a:p>
          </p:txBody>
        </p:sp>
        <p:sp>
          <p:nvSpPr>
            <p:cNvPr id="226" name="Text Box 224"/>
            <p:cNvSpPr txBox="1">
              <a:spLocks noChangeArrowheads="1"/>
            </p:cNvSpPr>
            <p:nvPr/>
          </p:nvSpPr>
          <p:spPr bwMode="auto">
            <a:xfrm>
              <a:off x="2722" y="2895"/>
              <a:ext cx="479" cy="212"/>
            </a:xfrm>
            <a:prstGeom prst="rect">
              <a:avLst/>
            </a:prstGeom>
            <a:noFill/>
            <a:ln w="3175">
              <a:noFill/>
              <a:miter lim="800000"/>
              <a:headEnd/>
              <a:tailEnd/>
            </a:ln>
          </p:spPr>
          <p:txBody>
            <a:bodyPr wrap="none">
              <a:spAutoFit/>
            </a:bodyPr>
            <a:lstStyle/>
            <a:p>
              <a:pPr algn="ctr" eaLnBrk="0" hangingPunct="0">
                <a:spcBef>
                  <a:spcPct val="50000"/>
                </a:spcBef>
              </a:pPr>
              <a:r>
                <a:rPr lang="en-US" sz="1600" b="0">
                  <a:solidFill>
                    <a:srgbClr val="FF0000"/>
                  </a:solidFill>
                  <a:latin typeface="Arial" charset="0"/>
                </a:rPr>
                <a:t>add r1</a:t>
              </a:r>
            </a:p>
          </p:txBody>
        </p:sp>
      </p:grpSp>
      <p:grpSp>
        <p:nvGrpSpPr>
          <p:cNvPr id="227" name="Group 225"/>
          <p:cNvGrpSpPr>
            <a:grpSpLocks/>
          </p:cNvGrpSpPr>
          <p:nvPr/>
        </p:nvGrpSpPr>
        <p:grpSpPr bwMode="auto">
          <a:xfrm>
            <a:off x="2797179" y="1569903"/>
            <a:ext cx="1762125" cy="5181600"/>
            <a:chOff x="1618" y="816"/>
            <a:chExt cx="1110" cy="3264"/>
          </a:xfrm>
        </p:grpSpPr>
        <p:grpSp>
          <p:nvGrpSpPr>
            <p:cNvPr id="228" name="Group 226"/>
            <p:cNvGrpSpPr>
              <a:grpSpLocks/>
            </p:cNvGrpSpPr>
            <p:nvPr/>
          </p:nvGrpSpPr>
          <p:grpSpPr bwMode="auto">
            <a:xfrm>
              <a:off x="1618" y="2304"/>
              <a:ext cx="1110" cy="768"/>
              <a:chOff x="1618" y="2304"/>
              <a:chExt cx="1110" cy="768"/>
            </a:xfrm>
          </p:grpSpPr>
          <p:sp>
            <p:nvSpPr>
              <p:cNvPr id="235" name="AutoShape 227"/>
              <p:cNvSpPr>
                <a:spLocks/>
              </p:cNvSpPr>
              <p:nvPr/>
            </p:nvSpPr>
            <p:spPr bwMode="auto">
              <a:xfrm>
                <a:off x="2016" y="2304"/>
                <a:ext cx="288" cy="768"/>
              </a:xfrm>
              <a:prstGeom prst="leftBrace">
                <a:avLst>
                  <a:gd name="adj1" fmla="val 22222"/>
                  <a:gd name="adj2" fmla="val 50000"/>
                </a:avLst>
              </a:prstGeom>
              <a:noFill/>
              <a:ln w="28575">
                <a:solidFill>
                  <a:schemeClr val="hlink"/>
                </a:solidFill>
                <a:round/>
                <a:headEnd/>
                <a:tailEnd/>
              </a:ln>
            </p:spPr>
            <p:txBody>
              <a:bodyPr wrap="none" anchor="ctr">
                <a:spAutoFit/>
              </a:bodyPr>
              <a:lstStyle/>
              <a:p>
                <a:endParaRPr lang="en-US"/>
              </a:p>
            </p:txBody>
          </p:sp>
          <p:sp>
            <p:nvSpPr>
              <p:cNvPr id="236" name="Text Box 228"/>
              <p:cNvSpPr txBox="1">
                <a:spLocks noChangeArrowheads="1"/>
              </p:cNvSpPr>
              <p:nvPr/>
            </p:nvSpPr>
            <p:spPr bwMode="auto">
              <a:xfrm>
                <a:off x="2253" y="2304"/>
                <a:ext cx="475" cy="233"/>
              </a:xfrm>
              <a:prstGeom prst="rect">
                <a:avLst/>
              </a:prstGeom>
              <a:noFill/>
              <a:ln w="28575">
                <a:noFill/>
                <a:miter lim="800000"/>
                <a:headEnd/>
                <a:tailEnd/>
              </a:ln>
            </p:spPr>
            <p:txBody>
              <a:bodyPr wrap="none">
                <a:spAutoFit/>
              </a:bodyPr>
              <a:lstStyle/>
              <a:p>
                <a:pPr algn="ctr" eaLnBrk="0" hangingPunct="0">
                  <a:spcBef>
                    <a:spcPct val="50000"/>
                  </a:spcBef>
                </a:pPr>
                <a:r>
                  <a:rPr lang="en-US" sz="1800" b="0">
                    <a:solidFill>
                      <a:schemeClr val="hlink"/>
                    </a:solidFill>
                  </a:rPr>
                  <a:t>loop:</a:t>
                </a:r>
              </a:p>
            </p:txBody>
          </p:sp>
          <p:sp>
            <p:nvSpPr>
              <p:cNvPr id="237" name="Text Box 229"/>
              <p:cNvSpPr txBox="1">
                <a:spLocks noChangeArrowheads="1"/>
              </p:cNvSpPr>
              <p:nvPr/>
            </p:nvSpPr>
            <p:spPr bwMode="auto">
              <a:xfrm>
                <a:off x="1618" y="2400"/>
                <a:ext cx="577" cy="233"/>
              </a:xfrm>
              <a:prstGeom prst="rect">
                <a:avLst/>
              </a:prstGeom>
              <a:noFill/>
              <a:ln w="28575">
                <a:noFill/>
                <a:miter lim="800000"/>
                <a:headEnd/>
                <a:tailEnd/>
              </a:ln>
            </p:spPr>
            <p:txBody>
              <a:bodyPr wrap="none">
                <a:spAutoFit/>
              </a:bodyPr>
              <a:lstStyle/>
              <a:p>
                <a:pPr algn="ctr" eaLnBrk="0" hangingPunct="0">
                  <a:spcBef>
                    <a:spcPct val="50000"/>
                  </a:spcBef>
                </a:pPr>
                <a:r>
                  <a:rPr lang="en-US" sz="1800" b="0" dirty="0">
                    <a:solidFill>
                      <a:schemeClr val="hlink"/>
                    </a:solidFill>
                  </a:rPr>
                  <a:t>iterate</a:t>
                </a:r>
              </a:p>
            </p:txBody>
          </p:sp>
        </p:grpSp>
        <p:grpSp>
          <p:nvGrpSpPr>
            <p:cNvPr id="229" name="Group 230"/>
            <p:cNvGrpSpPr>
              <a:grpSpLocks/>
            </p:cNvGrpSpPr>
            <p:nvPr/>
          </p:nvGrpSpPr>
          <p:grpSpPr bwMode="auto">
            <a:xfrm>
              <a:off x="1818" y="816"/>
              <a:ext cx="822" cy="1488"/>
              <a:chOff x="1818" y="816"/>
              <a:chExt cx="822" cy="1488"/>
            </a:xfrm>
          </p:grpSpPr>
          <p:sp>
            <p:nvSpPr>
              <p:cNvPr id="233" name="AutoShape 231"/>
              <p:cNvSpPr>
                <a:spLocks/>
              </p:cNvSpPr>
              <p:nvPr/>
            </p:nvSpPr>
            <p:spPr bwMode="auto">
              <a:xfrm>
                <a:off x="2352" y="816"/>
                <a:ext cx="288" cy="1488"/>
              </a:xfrm>
              <a:prstGeom prst="leftBrace">
                <a:avLst>
                  <a:gd name="adj1" fmla="val 43056"/>
                  <a:gd name="adj2" fmla="val 50000"/>
                </a:avLst>
              </a:prstGeom>
              <a:noFill/>
              <a:ln w="28575">
                <a:solidFill>
                  <a:schemeClr val="hlink"/>
                </a:solidFill>
                <a:round/>
                <a:headEnd/>
                <a:tailEnd/>
              </a:ln>
            </p:spPr>
            <p:txBody>
              <a:bodyPr anchor="ctr">
                <a:spAutoFit/>
              </a:bodyPr>
              <a:lstStyle/>
              <a:p>
                <a:endParaRPr lang="en-US"/>
              </a:p>
            </p:txBody>
          </p:sp>
          <p:sp>
            <p:nvSpPr>
              <p:cNvPr id="234" name="Text Box 232"/>
              <p:cNvSpPr txBox="1">
                <a:spLocks noChangeArrowheads="1"/>
              </p:cNvSpPr>
              <p:nvPr/>
            </p:nvSpPr>
            <p:spPr bwMode="auto">
              <a:xfrm>
                <a:off x="1818" y="1440"/>
                <a:ext cx="576" cy="233"/>
              </a:xfrm>
              <a:prstGeom prst="rect">
                <a:avLst/>
              </a:prstGeom>
              <a:noFill/>
              <a:ln w="28575">
                <a:noFill/>
                <a:miter lim="800000"/>
                <a:headEnd/>
                <a:tailEnd/>
              </a:ln>
            </p:spPr>
            <p:txBody>
              <a:bodyPr wrap="none">
                <a:spAutoFit/>
              </a:bodyPr>
              <a:lstStyle/>
              <a:p>
                <a:pPr algn="ctr" eaLnBrk="0" hangingPunct="0">
                  <a:spcBef>
                    <a:spcPct val="50000"/>
                  </a:spcBef>
                </a:pPr>
                <a:r>
                  <a:rPr lang="en-US" sz="1800" b="0" dirty="0">
                    <a:solidFill>
                      <a:schemeClr val="hlink"/>
                    </a:solidFill>
                  </a:rPr>
                  <a:t>prolog</a:t>
                </a:r>
              </a:p>
            </p:txBody>
          </p:sp>
        </p:grpSp>
        <p:grpSp>
          <p:nvGrpSpPr>
            <p:cNvPr id="230" name="Group 233"/>
            <p:cNvGrpSpPr>
              <a:grpSpLocks/>
            </p:cNvGrpSpPr>
            <p:nvPr/>
          </p:nvGrpSpPr>
          <p:grpSpPr bwMode="auto">
            <a:xfrm>
              <a:off x="1813" y="3072"/>
              <a:ext cx="827" cy="1008"/>
              <a:chOff x="1813" y="3072"/>
              <a:chExt cx="827" cy="1008"/>
            </a:xfrm>
          </p:grpSpPr>
          <p:sp>
            <p:nvSpPr>
              <p:cNvPr id="231" name="AutoShape 234"/>
              <p:cNvSpPr>
                <a:spLocks/>
              </p:cNvSpPr>
              <p:nvPr/>
            </p:nvSpPr>
            <p:spPr bwMode="auto">
              <a:xfrm>
                <a:off x="2352" y="3072"/>
                <a:ext cx="288" cy="1008"/>
              </a:xfrm>
              <a:prstGeom prst="leftBrace">
                <a:avLst>
                  <a:gd name="adj1" fmla="val 29167"/>
                  <a:gd name="adj2" fmla="val 50000"/>
                </a:avLst>
              </a:prstGeom>
              <a:noFill/>
              <a:ln w="28575">
                <a:solidFill>
                  <a:schemeClr val="hlink"/>
                </a:solidFill>
                <a:round/>
                <a:headEnd/>
                <a:tailEnd/>
              </a:ln>
            </p:spPr>
            <p:txBody>
              <a:bodyPr anchor="ctr">
                <a:spAutoFit/>
              </a:bodyPr>
              <a:lstStyle/>
              <a:p>
                <a:endParaRPr lang="en-US"/>
              </a:p>
            </p:txBody>
          </p:sp>
          <p:sp>
            <p:nvSpPr>
              <p:cNvPr id="232" name="Text Box 235"/>
              <p:cNvSpPr txBox="1">
                <a:spLocks noChangeArrowheads="1"/>
              </p:cNvSpPr>
              <p:nvPr/>
            </p:nvSpPr>
            <p:spPr bwMode="auto">
              <a:xfrm>
                <a:off x="1813" y="3360"/>
                <a:ext cx="562" cy="233"/>
              </a:xfrm>
              <a:prstGeom prst="rect">
                <a:avLst/>
              </a:prstGeom>
              <a:noFill/>
              <a:ln w="28575">
                <a:noFill/>
                <a:miter lim="800000"/>
                <a:headEnd/>
                <a:tailEnd/>
              </a:ln>
            </p:spPr>
            <p:txBody>
              <a:bodyPr wrap="none">
                <a:spAutoFit/>
              </a:bodyPr>
              <a:lstStyle/>
              <a:p>
                <a:pPr algn="ctr" eaLnBrk="0" hangingPunct="0">
                  <a:spcBef>
                    <a:spcPct val="50000"/>
                  </a:spcBef>
                </a:pPr>
                <a:r>
                  <a:rPr lang="en-US" sz="1800" b="0" dirty="0">
                    <a:solidFill>
                      <a:schemeClr val="hlink"/>
                    </a:solidFill>
                  </a:rPr>
                  <a:t>epilog</a:t>
                </a:r>
              </a:p>
            </p:txBody>
          </p:sp>
        </p:grpSp>
      </p:grpSp>
      <p:sp>
        <p:nvSpPr>
          <p:cNvPr id="238" name="Text Box 237"/>
          <p:cNvSpPr txBox="1">
            <a:spLocks noChangeArrowheads="1"/>
          </p:cNvSpPr>
          <p:nvPr/>
        </p:nvSpPr>
        <p:spPr bwMode="auto">
          <a:xfrm>
            <a:off x="772122" y="6389958"/>
            <a:ext cx="2799164" cy="400110"/>
          </a:xfrm>
          <a:prstGeom prst="rect">
            <a:avLst/>
          </a:prstGeom>
          <a:noFill/>
          <a:ln w="3175">
            <a:noFill/>
            <a:miter lim="800000"/>
            <a:headEnd/>
            <a:tailEnd/>
          </a:ln>
        </p:spPr>
        <p:txBody>
          <a:bodyPr wrap="none">
            <a:spAutoFit/>
          </a:bodyPr>
          <a:lstStyle/>
          <a:p>
            <a:pPr algn="ctr" eaLnBrk="0" hangingPunct="0">
              <a:spcBef>
                <a:spcPct val="50000"/>
              </a:spcBef>
            </a:pPr>
            <a:r>
              <a:rPr lang="en-US" sz="2000" b="0" dirty="0">
                <a:solidFill>
                  <a:srgbClr val="FF0000"/>
                </a:solidFill>
              </a:rPr>
              <a:t>4 </a:t>
            </a:r>
            <a:r>
              <a:rPr lang="en-US" sz="2000" b="0" dirty="0" err="1">
                <a:solidFill>
                  <a:srgbClr val="FF0000"/>
                </a:solidFill>
              </a:rPr>
              <a:t>fadds</a:t>
            </a:r>
            <a:r>
              <a:rPr lang="en-US" sz="2000" b="0" dirty="0">
                <a:solidFill>
                  <a:srgbClr val="FF0000"/>
                </a:solidFill>
              </a:rPr>
              <a:t> / 4 cycles = 1</a:t>
            </a:r>
          </a:p>
        </p:txBody>
      </p:sp>
      <p:grpSp>
        <p:nvGrpSpPr>
          <p:cNvPr id="239" name="Group 238"/>
          <p:cNvGrpSpPr/>
          <p:nvPr/>
        </p:nvGrpSpPr>
        <p:grpSpPr>
          <a:xfrm>
            <a:off x="4499636" y="3925096"/>
            <a:ext cx="4114800" cy="1219200"/>
            <a:chOff x="9575926" y="3657600"/>
            <a:chExt cx="4114800" cy="1219200"/>
          </a:xfrm>
          <a:noFill/>
        </p:grpSpPr>
        <p:grpSp>
          <p:nvGrpSpPr>
            <p:cNvPr id="240" name="Group 2"/>
            <p:cNvGrpSpPr>
              <a:grpSpLocks/>
            </p:cNvGrpSpPr>
            <p:nvPr/>
          </p:nvGrpSpPr>
          <p:grpSpPr bwMode="auto">
            <a:xfrm>
              <a:off x="9575926" y="3657600"/>
              <a:ext cx="4114800" cy="1219200"/>
              <a:chOff x="2688" y="2304"/>
              <a:chExt cx="2592" cy="768"/>
            </a:xfrm>
            <a:grpFill/>
          </p:grpSpPr>
          <p:grpSp>
            <p:nvGrpSpPr>
              <p:cNvPr id="273" name="Group 3"/>
              <p:cNvGrpSpPr>
                <a:grpSpLocks/>
              </p:cNvGrpSpPr>
              <p:nvPr/>
            </p:nvGrpSpPr>
            <p:grpSpPr bwMode="auto">
              <a:xfrm>
                <a:off x="2688" y="2304"/>
                <a:ext cx="2592" cy="192"/>
                <a:chOff x="2256" y="1152"/>
                <a:chExt cx="2592" cy="192"/>
              </a:xfrm>
              <a:grpFill/>
            </p:grpSpPr>
            <p:sp>
              <p:nvSpPr>
                <p:cNvPr id="295" name="Rectangle 4"/>
                <p:cNvSpPr>
                  <a:spLocks noChangeArrowheads="1"/>
                </p:cNvSpPr>
                <p:nvPr/>
              </p:nvSpPr>
              <p:spPr bwMode="auto">
                <a:xfrm>
                  <a:off x="225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96" name="Rectangle 5"/>
                <p:cNvSpPr>
                  <a:spLocks noChangeArrowheads="1"/>
                </p:cNvSpPr>
                <p:nvPr/>
              </p:nvSpPr>
              <p:spPr bwMode="auto">
                <a:xfrm>
                  <a:off x="2688"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97" name="Rectangle 6"/>
                <p:cNvSpPr>
                  <a:spLocks noChangeArrowheads="1"/>
                </p:cNvSpPr>
                <p:nvPr/>
              </p:nvSpPr>
              <p:spPr bwMode="auto">
                <a:xfrm>
                  <a:off x="3120"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98" name="Rectangle 7"/>
                <p:cNvSpPr>
                  <a:spLocks noChangeArrowheads="1"/>
                </p:cNvSpPr>
                <p:nvPr/>
              </p:nvSpPr>
              <p:spPr bwMode="auto">
                <a:xfrm>
                  <a:off x="3552"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99" name="Rectangle 8"/>
                <p:cNvSpPr>
                  <a:spLocks noChangeArrowheads="1"/>
                </p:cNvSpPr>
                <p:nvPr/>
              </p:nvSpPr>
              <p:spPr bwMode="auto">
                <a:xfrm>
                  <a:off x="3984"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300" name="Rectangle 9"/>
                <p:cNvSpPr>
                  <a:spLocks noChangeArrowheads="1"/>
                </p:cNvSpPr>
                <p:nvPr/>
              </p:nvSpPr>
              <p:spPr bwMode="auto">
                <a:xfrm>
                  <a:off x="441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grpSp>
          <p:grpSp>
            <p:nvGrpSpPr>
              <p:cNvPr id="274" name="Group 11"/>
              <p:cNvGrpSpPr>
                <a:grpSpLocks/>
              </p:cNvGrpSpPr>
              <p:nvPr/>
            </p:nvGrpSpPr>
            <p:grpSpPr bwMode="auto">
              <a:xfrm>
                <a:off x="2688" y="2496"/>
                <a:ext cx="2592" cy="192"/>
                <a:chOff x="2256" y="1152"/>
                <a:chExt cx="2592" cy="192"/>
              </a:xfrm>
              <a:grpFill/>
            </p:grpSpPr>
            <p:sp>
              <p:nvSpPr>
                <p:cNvPr id="289" name="Rectangle 12"/>
                <p:cNvSpPr>
                  <a:spLocks noChangeArrowheads="1"/>
                </p:cNvSpPr>
                <p:nvPr/>
              </p:nvSpPr>
              <p:spPr bwMode="auto">
                <a:xfrm>
                  <a:off x="225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90" name="Rectangle 13"/>
                <p:cNvSpPr>
                  <a:spLocks noChangeArrowheads="1"/>
                </p:cNvSpPr>
                <p:nvPr/>
              </p:nvSpPr>
              <p:spPr bwMode="auto">
                <a:xfrm>
                  <a:off x="2688"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91" name="Rectangle 14"/>
                <p:cNvSpPr>
                  <a:spLocks noChangeArrowheads="1"/>
                </p:cNvSpPr>
                <p:nvPr/>
              </p:nvSpPr>
              <p:spPr bwMode="auto">
                <a:xfrm>
                  <a:off x="3120"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92" name="Rectangle 15"/>
                <p:cNvSpPr>
                  <a:spLocks noChangeArrowheads="1"/>
                </p:cNvSpPr>
                <p:nvPr/>
              </p:nvSpPr>
              <p:spPr bwMode="auto">
                <a:xfrm>
                  <a:off x="3552"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93" name="Rectangle 16"/>
                <p:cNvSpPr>
                  <a:spLocks noChangeArrowheads="1"/>
                </p:cNvSpPr>
                <p:nvPr/>
              </p:nvSpPr>
              <p:spPr bwMode="auto">
                <a:xfrm>
                  <a:off x="3984"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94" name="Rectangle 17"/>
                <p:cNvSpPr>
                  <a:spLocks noChangeArrowheads="1"/>
                </p:cNvSpPr>
                <p:nvPr/>
              </p:nvSpPr>
              <p:spPr bwMode="auto">
                <a:xfrm>
                  <a:off x="441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grpSp>
          <p:grpSp>
            <p:nvGrpSpPr>
              <p:cNvPr id="275" name="Group 19"/>
              <p:cNvGrpSpPr>
                <a:grpSpLocks/>
              </p:cNvGrpSpPr>
              <p:nvPr/>
            </p:nvGrpSpPr>
            <p:grpSpPr bwMode="auto">
              <a:xfrm>
                <a:off x="2688" y="2688"/>
                <a:ext cx="2592" cy="192"/>
                <a:chOff x="2256" y="1152"/>
                <a:chExt cx="2592" cy="192"/>
              </a:xfrm>
              <a:grpFill/>
            </p:grpSpPr>
            <p:sp>
              <p:nvSpPr>
                <p:cNvPr id="283" name="Rectangle 20"/>
                <p:cNvSpPr>
                  <a:spLocks noChangeArrowheads="1"/>
                </p:cNvSpPr>
                <p:nvPr/>
              </p:nvSpPr>
              <p:spPr bwMode="auto">
                <a:xfrm>
                  <a:off x="225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84" name="Rectangle 21"/>
                <p:cNvSpPr>
                  <a:spLocks noChangeArrowheads="1"/>
                </p:cNvSpPr>
                <p:nvPr/>
              </p:nvSpPr>
              <p:spPr bwMode="auto">
                <a:xfrm>
                  <a:off x="2688"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85" name="Rectangle 22"/>
                <p:cNvSpPr>
                  <a:spLocks noChangeArrowheads="1"/>
                </p:cNvSpPr>
                <p:nvPr/>
              </p:nvSpPr>
              <p:spPr bwMode="auto">
                <a:xfrm>
                  <a:off x="3120"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86" name="Rectangle 23"/>
                <p:cNvSpPr>
                  <a:spLocks noChangeArrowheads="1"/>
                </p:cNvSpPr>
                <p:nvPr/>
              </p:nvSpPr>
              <p:spPr bwMode="auto">
                <a:xfrm>
                  <a:off x="3552"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87" name="Rectangle 24"/>
                <p:cNvSpPr>
                  <a:spLocks noChangeArrowheads="1"/>
                </p:cNvSpPr>
                <p:nvPr/>
              </p:nvSpPr>
              <p:spPr bwMode="auto">
                <a:xfrm>
                  <a:off x="3984"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88" name="Rectangle 25"/>
                <p:cNvSpPr>
                  <a:spLocks noChangeArrowheads="1"/>
                </p:cNvSpPr>
                <p:nvPr/>
              </p:nvSpPr>
              <p:spPr bwMode="auto">
                <a:xfrm>
                  <a:off x="441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grpSp>
          <p:grpSp>
            <p:nvGrpSpPr>
              <p:cNvPr id="276" name="Group 27"/>
              <p:cNvGrpSpPr>
                <a:grpSpLocks/>
              </p:cNvGrpSpPr>
              <p:nvPr/>
            </p:nvGrpSpPr>
            <p:grpSpPr bwMode="auto">
              <a:xfrm>
                <a:off x="2688" y="2880"/>
                <a:ext cx="2592" cy="192"/>
                <a:chOff x="2256" y="1152"/>
                <a:chExt cx="2592" cy="192"/>
              </a:xfrm>
              <a:grpFill/>
            </p:grpSpPr>
            <p:sp>
              <p:nvSpPr>
                <p:cNvPr id="277" name="Rectangle 28"/>
                <p:cNvSpPr>
                  <a:spLocks noChangeArrowheads="1"/>
                </p:cNvSpPr>
                <p:nvPr/>
              </p:nvSpPr>
              <p:spPr bwMode="auto">
                <a:xfrm>
                  <a:off x="225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78" name="Rectangle 29"/>
                <p:cNvSpPr>
                  <a:spLocks noChangeArrowheads="1"/>
                </p:cNvSpPr>
                <p:nvPr/>
              </p:nvSpPr>
              <p:spPr bwMode="auto">
                <a:xfrm>
                  <a:off x="2688"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79" name="Rectangle 30"/>
                <p:cNvSpPr>
                  <a:spLocks noChangeArrowheads="1"/>
                </p:cNvSpPr>
                <p:nvPr/>
              </p:nvSpPr>
              <p:spPr bwMode="auto">
                <a:xfrm>
                  <a:off x="3120"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80" name="Rectangle 31"/>
                <p:cNvSpPr>
                  <a:spLocks noChangeArrowheads="1"/>
                </p:cNvSpPr>
                <p:nvPr/>
              </p:nvSpPr>
              <p:spPr bwMode="auto">
                <a:xfrm>
                  <a:off x="3552"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81" name="Rectangle 32"/>
                <p:cNvSpPr>
                  <a:spLocks noChangeArrowheads="1"/>
                </p:cNvSpPr>
                <p:nvPr/>
              </p:nvSpPr>
              <p:spPr bwMode="auto">
                <a:xfrm>
                  <a:off x="3984"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82" name="Rectangle 33"/>
                <p:cNvSpPr>
                  <a:spLocks noChangeArrowheads="1"/>
                </p:cNvSpPr>
                <p:nvPr/>
              </p:nvSpPr>
              <p:spPr bwMode="auto">
                <a:xfrm>
                  <a:off x="4416" y="1152"/>
                  <a:ext cx="432" cy="192"/>
                </a:xfrm>
                <a:prstGeom prst="rect">
                  <a:avLst/>
                </a:prstGeom>
                <a:grpFill/>
                <a:ln w="3175">
                  <a:solidFill>
                    <a:schemeClr val="hlink"/>
                  </a:solidFill>
                  <a:miter lim="800000"/>
                  <a:headEnd/>
                  <a:tailEnd/>
                </a:ln>
              </p:spPr>
              <p:txBody>
                <a:bodyPr anchor="ctr"/>
                <a:lstStyle/>
                <a:p>
                  <a:pPr algn="ctr" eaLnBrk="0" hangingPunct="0">
                    <a:spcBef>
                      <a:spcPct val="50000"/>
                    </a:spcBef>
                  </a:pPr>
                  <a:endParaRPr lang="en-US" sz="1400" b="0">
                    <a:latin typeface="Arial" charset="0"/>
                  </a:endParaRPr>
                </a:p>
              </p:txBody>
            </p:sp>
          </p:grpSp>
        </p:grpSp>
        <p:grpSp>
          <p:nvGrpSpPr>
            <p:cNvPr id="241" name="Group 109"/>
            <p:cNvGrpSpPr>
              <a:grpSpLocks/>
            </p:cNvGrpSpPr>
            <p:nvPr/>
          </p:nvGrpSpPr>
          <p:grpSpPr bwMode="auto">
            <a:xfrm>
              <a:off x="9575926" y="3657600"/>
              <a:ext cx="4114800" cy="304800"/>
              <a:chOff x="2256" y="1152"/>
              <a:chExt cx="2592" cy="192"/>
            </a:xfrm>
            <a:grpFill/>
          </p:grpSpPr>
          <p:sp>
            <p:nvSpPr>
              <p:cNvPr id="266" name="Rectangle 110"/>
              <p:cNvSpPr>
                <a:spLocks noChangeArrowheads="1"/>
              </p:cNvSpPr>
              <p:nvPr/>
            </p:nvSpPr>
            <p:spPr bwMode="auto">
              <a:xfrm>
                <a:off x="225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67" name="Rectangle 111"/>
              <p:cNvSpPr>
                <a:spLocks noChangeArrowheads="1"/>
              </p:cNvSpPr>
              <p:nvPr/>
            </p:nvSpPr>
            <p:spPr bwMode="auto">
              <a:xfrm>
                <a:off x="2688"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68" name="Rectangle 112"/>
              <p:cNvSpPr>
                <a:spLocks noChangeArrowheads="1"/>
              </p:cNvSpPr>
              <p:nvPr/>
            </p:nvSpPr>
            <p:spPr bwMode="auto">
              <a:xfrm>
                <a:off x="3120"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69" name="Rectangle 113"/>
              <p:cNvSpPr>
                <a:spLocks noChangeArrowheads="1"/>
              </p:cNvSpPr>
              <p:nvPr/>
            </p:nvSpPr>
            <p:spPr bwMode="auto">
              <a:xfrm>
                <a:off x="3552"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70" name="Rectangle 114"/>
              <p:cNvSpPr>
                <a:spLocks noChangeArrowheads="1"/>
              </p:cNvSpPr>
              <p:nvPr/>
            </p:nvSpPr>
            <p:spPr bwMode="auto">
              <a:xfrm>
                <a:off x="3984"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71" name="Rectangle 115"/>
              <p:cNvSpPr>
                <a:spLocks noChangeArrowheads="1"/>
              </p:cNvSpPr>
              <p:nvPr/>
            </p:nvSpPr>
            <p:spPr bwMode="auto">
              <a:xfrm>
                <a:off x="441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72" name="Rectangle 116"/>
              <p:cNvSpPr>
                <a:spLocks noChangeArrowheads="1"/>
              </p:cNvSpPr>
              <p:nvPr/>
            </p:nvSpPr>
            <p:spPr bwMode="auto">
              <a:xfrm>
                <a:off x="2256" y="1152"/>
                <a:ext cx="2592" cy="192"/>
              </a:xfrm>
              <a:prstGeom prst="rect">
                <a:avLst/>
              </a:prstGeom>
              <a:grpFill/>
              <a:ln w="38100">
                <a:solidFill>
                  <a:schemeClr val="tx1"/>
                </a:solidFill>
                <a:miter lim="800000"/>
                <a:headEnd/>
                <a:tailEnd/>
              </a:ln>
            </p:spPr>
            <p:txBody>
              <a:bodyPr wrap="none" anchor="ctr">
                <a:spAutoFit/>
              </a:bodyPr>
              <a:lstStyle/>
              <a:p>
                <a:endParaRPr lang="en-US"/>
              </a:p>
            </p:txBody>
          </p:sp>
        </p:grpSp>
        <p:grpSp>
          <p:nvGrpSpPr>
            <p:cNvPr id="242" name="Group 117"/>
            <p:cNvGrpSpPr>
              <a:grpSpLocks/>
            </p:cNvGrpSpPr>
            <p:nvPr/>
          </p:nvGrpSpPr>
          <p:grpSpPr bwMode="auto">
            <a:xfrm>
              <a:off x="9575926" y="3962400"/>
              <a:ext cx="4114800" cy="304800"/>
              <a:chOff x="2256" y="1152"/>
              <a:chExt cx="2592" cy="192"/>
            </a:xfrm>
            <a:grpFill/>
          </p:grpSpPr>
          <p:sp>
            <p:nvSpPr>
              <p:cNvPr id="259" name="Rectangle 118"/>
              <p:cNvSpPr>
                <a:spLocks noChangeArrowheads="1"/>
              </p:cNvSpPr>
              <p:nvPr/>
            </p:nvSpPr>
            <p:spPr bwMode="auto">
              <a:xfrm>
                <a:off x="225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60" name="Rectangle 119"/>
              <p:cNvSpPr>
                <a:spLocks noChangeArrowheads="1"/>
              </p:cNvSpPr>
              <p:nvPr/>
            </p:nvSpPr>
            <p:spPr bwMode="auto">
              <a:xfrm>
                <a:off x="2688"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61" name="Rectangle 120"/>
              <p:cNvSpPr>
                <a:spLocks noChangeArrowheads="1"/>
              </p:cNvSpPr>
              <p:nvPr/>
            </p:nvSpPr>
            <p:spPr bwMode="auto">
              <a:xfrm>
                <a:off x="3120"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62" name="Rectangle 121"/>
              <p:cNvSpPr>
                <a:spLocks noChangeArrowheads="1"/>
              </p:cNvSpPr>
              <p:nvPr/>
            </p:nvSpPr>
            <p:spPr bwMode="auto">
              <a:xfrm>
                <a:off x="3552"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63" name="Rectangle 122"/>
              <p:cNvSpPr>
                <a:spLocks noChangeArrowheads="1"/>
              </p:cNvSpPr>
              <p:nvPr/>
            </p:nvSpPr>
            <p:spPr bwMode="auto">
              <a:xfrm>
                <a:off x="3984"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64" name="Rectangle 123"/>
              <p:cNvSpPr>
                <a:spLocks noChangeArrowheads="1"/>
              </p:cNvSpPr>
              <p:nvPr/>
            </p:nvSpPr>
            <p:spPr bwMode="auto">
              <a:xfrm>
                <a:off x="441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65" name="Rectangle 124"/>
              <p:cNvSpPr>
                <a:spLocks noChangeArrowheads="1"/>
              </p:cNvSpPr>
              <p:nvPr/>
            </p:nvSpPr>
            <p:spPr bwMode="auto">
              <a:xfrm>
                <a:off x="2256" y="1152"/>
                <a:ext cx="2592" cy="192"/>
              </a:xfrm>
              <a:prstGeom prst="rect">
                <a:avLst/>
              </a:prstGeom>
              <a:grpFill/>
              <a:ln w="38100">
                <a:solidFill>
                  <a:schemeClr val="tx1"/>
                </a:solidFill>
                <a:miter lim="800000"/>
                <a:headEnd/>
                <a:tailEnd/>
              </a:ln>
            </p:spPr>
            <p:txBody>
              <a:bodyPr wrap="none" anchor="ctr">
                <a:spAutoFit/>
              </a:bodyPr>
              <a:lstStyle/>
              <a:p>
                <a:endParaRPr lang="en-US"/>
              </a:p>
            </p:txBody>
          </p:sp>
        </p:grpSp>
        <p:grpSp>
          <p:nvGrpSpPr>
            <p:cNvPr id="243" name="Group 125"/>
            <p:cNvGrpSpPr>
              <a:grpSpLocks/>
            </p:cNvGrpSpPr>
            <p:nvPr/>
          </p:nvGrpSpPr>
          <p:grpSpPr bwMode="auto">
            <a:xfrm>
              <a:off x="9575926" y="4267200"/>
              <a:ext cx="4114800" cy="304800"/>
              <a:chOff x="2256" y="1152"/>
              <a:chExt cx="2592" cy="192"/>
            </a:xfrm>
            <a:grpFill/>
          </p:grpSpPr>
          <p:sp>
            <p:nvSpPr>
              <p:cNvPr id="252" name="Rectangle 126"/>
              <p:cNvSpPr>
                <a:spLocks noChangeArrowheads="1"/>
              </p:cNvSpPr>
              <p:nvPr/>
            </p:nvSpPr>
            <p:spPr bwMode="auto">
              <a:xfrm>
                <a:off x="225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53" name="Rectangle 127"/>
              <p:cNvSpPr>
                <a:spLocks noChangeArrowheads="1"/>
              </p:cNvSpPr>
              <p:nvPr/>
            </p:nvSpPr>
            <p:spPr bwMode="auto">
              <a:xfrm>
                <a:off x="2688"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54" name="Rectangle 128"/>
              <p:cNvSpPr>
                <a:spLocks noChangeArrowheads="1"/>
              </p:cNvSpPr>
              <p:nvPr/>
            </p:nvSpPr>
            <p:spPr bwMode="auto">
              <a:xfrm>
                <a:off x="3120"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55" name="Rectangle 129"/>
              <p:cNvSpPr>
                <a:spLocks noChangeArrowheads="1"/>
              </p:cNvSpPr>
              <p:nvPr/>
            </p:nvSpPr>
            <p:spPr bwMode="auto">
              <a:xfrm>
                <a:off x="3552"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56" name="Rectangle 130"/>
              <p:cNvSpPr>
                <a:spLocks noChangeArrowheads="1"/>
              </p:cNvSpPr>
              <p:nvPr/>
            </p:nvSpPr>
            <p:spPr bwMode="auto">
              <a:xfrm>
                <a:off x="3984"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57" name="Rectangle 131"/>
              <p:cNvSpPr>
                <a:spLocks noChangeArrowheads="1"/>
              </p:cNvSpPr>
              <p:nvPr/>
            </p:nvSpPr>
            <p:spPr bwMode="auto">
              <a:xfrm>
                <a:off x="441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58" name="Rectangle 132"/>
              <p:cNvSpPr>
                <a:spLocks noChangeArrowheads="1"/>
              </p:cNvSpPr>
              <p:nvPr/>
            </p:nvSpPr>
            <p:spPr bwMode="auto">
              <a:xfrm>
                <a:off x="2256" y="1152"/>
                <a:ext cx="2592" cy="192"/>
              </a:xfrm>
              <a:prstGeom prst="rect">
                <a:avLst/>
              </a:prstGeom>
              <a:grpFill/>
              <a:ln w="38100">
                <a:solidFill>
                  <a:schemeClr val="tx1"/>
                </a:solidFill>
                <a:miter lim="800000"/>
                <a:headEnd/>
                <a:tailEnd/>
              </a:ln>
            </p:spPr>
            <p:txBody>
              <a:bodyPr wrap="none" anchor="ctr">
                <a:spAutoFit/>
              </a:bodyPr>
              <a:lstStyle/>
              <a:p>
                <a:endParaRPr lang="en-US"/>
              </a:p>
            </p:txBody>
          </p:sp>
        </p:grpSp>
        <p:grpSp>
          <p:nvGrpSpPr>
            <p:cNvPr id="244" name="Group 133"/>
            <p:cNvGrpSpPr>
              <a:grpSpLocks/>
            </p:cNvGrpSpPr>
            <p:nvPr/>
          </p:nvGrpSpPr>
          <p:grpSpPr bwMode="auto">
            <a:xfrm>
              <a:off x="9575926" y="4572000"/>
              <a:ext cx="4114800" cy="304800"/>
              <a:chOff x="2256" y="1152"/>
              <a:chExt cx="2592" cy="192"/>
            </a:xfrm>
            <a:grpFill/>
          </p:grpSpPr>
          <p:sp>
            <p:nvSpPr>
              <p:cNvPr id="245" name="Rectangle 134"/>
              <p:cNvSpPr>
                <a:spLocks noChangeArrowheads="1"/>
              </p:cNvSpPr>
              <p:nvPr/>
            </p:nvSpPr>
            <p:spPr bwMode="auto">
              <a:xfrm>
                <a:off x="225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46" name="Rectangle 135"/>
              <p:cNvSpPr>
                <a:spLocks noChangeArrowheads="1"/>
              </p:cNvSpPr>
              <p:nvPr/>
            </p:nvSpPr>
            <p:spPr bwMode="auto">
              <a:xfrm>
                <a:off x="2688"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47" name="Rectangle 136"/>
              <p:cNvSpPr>
                <a:spLocks noChangeArrowheads="1"/>
              </p:cNvSpPr>
              <p:nvPr/>
            </p:nvSpPr>
            <p:spPr bwMode="auto">
              <a:xfrm>
                <a:off x="3120"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48" name="Rectangle 137"/>
              <p:cNvSpPr>
                <a:spLocks noChangeArrowheads="1"/>
              </p:cNvSpPr>
              <p:nvPr/>
            </p:nvSpPr>
            <p:spPr bwMode="auto">
              <a:xfrm>
                <a:off x="3552"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49" name="Rectangle 138"/>
              <p:cNvSpPr>
                <a:spLocks noChangeArrowheads="1"/>
              </p:cNvSpPr>
              <p:nvPr/>
            </p:nvSpPr>
            <p:spPr bwMode="auto">
              <a:xfrm>
                <a:off x="3984"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50" name="Rectangle 139"/>
              <p:cNvSpPr>
                <a:spLocks noChangeArrowheads="1"/>
              </p:cNvSpPr>
              <p:nvPr/>
            </p:nvSpPr>
            <p:spPr bwMode="auto">
              <a:xfrm>
                <a:off x="4416" y="1152"/>
                <a:ext cx="432" cy="192"/>
              </a:xfrm>
              <a:prstGeom prst="rect">
                <a:avLst/>
              </a:prstGeom>
              <a:grpFill/>
              <a:ln w="3175">
                <a:solidFill>
                  <a:schemeClr val="tx1"/>
                </a:solidFill>
                <a:miter lim="800000"/>
                <a:headEnd/>
                <a:tailEnd/>
              </a:ln>
            </p:spPr>
            <p:txBody>
              <a:bodyPr anchor="ctr"/>
              <a:lstStyle/>
              <a:p>
                <a:pPr algn="ctr" eaLnBrk="0" hangingPunct="0">
                  <a:spcBef>
                    <a:spcPct val="50000"/>
                  </a:spcBef>
                </a:pPr>
                <a:endParaRPr lang="en-US" sz="1400" b="0">
                  <a:latin typeface="Arial" charset="0"/>
                </a:endParaRPr>
              </a:p>
            </p:txBody>
          </p:sp>
          <p:sp>
            <p:nvSpPr>
              <p:cNvPr id="251" name="Rectangle 140"/>
              <p:cNvSpPr>
                <a:spLocks noChangeArrowheads="1"/>
              </p:cNvSpPr>
              <p:nvPr/>
            </p:nvSpPr>
            <p:spPr bwMode="auto">
              <a:xfrm>
                <a:off x="2256" y="1152"/>
                <a:ext cx="2592" cy="192"/>
              </a:xfrm>
              <a:prstGeom prst="rect">
                <a:avLst/>
              </a:prstGeom>
              <a:grpFill/>
              <a:ln w="38100">
                <a:solidFill>
                  <a:schemeClr val="tx1"/>
                </a:solidFill>
                <a:miter lim="800000"/>
                <a:headEnd/>
                <a:tailEnd/>
              </a:ln>
            </p:spPr>
            <p:txBody>
              <a:bodyPr wrap="none" anchor="ctr">
                <a:spAutoFit/>
              </a:bodyPr>
              <a:lstStyle/>
              <a:p>
                <a:endParaRPr lang="en-US"/>
              </a:p>
            </p:txBody>
          </p:sp>
        </p:grpSp>
      </p:grpSp>
      <p:sp>
        <p:nvSpPr>
          <p:cNvPr id="302" name="Date Placeholder 301"/>
          <p:cNvSpPr>
            <a:spLocks noGrp="1"/>
          </p:cNvSpPr>
          <p:nvPr>
            <p:ph type="dt" sz="half" idx="10"/>
          </p:nvPr>
        </p:nvSpPr>
        <p:spPr/>
        <p:txBody>
          <a:bodyPr/>
          <a:lstStyle/>
          <a:p>
            <a:r>
              <a:rPr lang="en-US" smtClean="0"/>
              <a:t>September 27, 2016</a:t>
            </a:r>
            <a:endParaRPr lang="en-US" dirty="0"/>
          </a:p>
        </p:txBody>
      </p:sp>
    </p:spTree>
    <p:extLst>
      <p:ext uri="{BB962C8B-B14F-4D97-AF65-F5344CB8AC3E}">
        <p14:creationId xmlns:p14="http://schemas.microsoft.com/office/powerpoint/2010/main" val="13054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00"/>
                                        </p:tgtEl>
                                        <p:attrNameLst>
                                          <p:attrName>style.visibility</p:attrName>
                                        </p:attrNameLst>
                                      </p:cBhvr>
                                      <p:to>
                                        <p:strVal val="visible"/>
                                      </p:to>
                                    </p:set>
                                    <p:animEffect transition="in" filter="wipe(up)">
                                      <p:cBhvr>
                                        <p:cTn id="11" dur="500"/>
                                        <p:tgtEl>
                                          <p:spTgt spid="2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16"/>
                                        </p:tgtEl>
                                        <p:attrNameLst>
                                          <p:attrName>style.visibility</p:attrName>
                                        </p:attrNameLst>
                                      </p:cBhvr>
                                      <p:to>
                                        <p:strVal val="visible"/>
                                      </p:to>
                                    </p:set>
                                    <p:animEffect transition="in" filter="wipe(up)">
                                      <p:cBhvr>
                                        <p:cTn id="16" dur="500"/>
                                        <p:tgtEl>
                                          <p:spTgt spid="2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499"/>
                                          </p:stCondLst>
                                        </p:cTn>
                                        <p:tgtEl>
                                          <p:spTgt spid="2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p" autoUpdateAnimBg="0"/>
      <p:bldP spid="23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151462"/>
            <a:ext cx="8458201" cy="913751"/>
          </a:xfrm>
        </p:spPr>
        <p:txBody>
          <a:bodyPr/>
          <a:lstStyle/>
          <a:p>
            <a:r>
              <a:rPr lang="en-US" dirty="0"/>
              <a:t>Software Pipelining vs. Loop Unrolling</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38</a:t>
            </a:fld>
            <a:endParaRPr lang="en-US" dirty="0"/>
          </a:p>
        </p:txBody>
      </p:sp>
      <p:sp>
        <p:nvSpPr>
          <p:cNvPr id="7" name="Freeform 5"/>
          <p:cNvSpPr>
            <a:spLocks/>
          </p:cNvSpPr>
          <p:nvPr/>
        </p:nvSpPr>
        <p:spPr bwMode="auto">
          <a:xfrm>
            <a:off x="2290763" y="1652586"/>
            <a:ext cx="5181600" cy="1143000"/>
          </a:xfrm>
          <a:custGeom>
            <a:avLst/>
            <a:gdLst>
              <a:gd name="T0" fmla="*/ 0 w 3264"/>
              <a:gd name="T1" fmla="*/ 0 h 720"/>
              <a:gd name="T2" fmla="*/ 0 w 3264"/>
              <a:gd name="T3" fmla="*/ 720 h 720"/>
              <a:gd name="T4" fmla="*/ 3264 w 3264"/>
              <a:gd name="T5" fmla="*/ 720 h 720"/>
              <a:gd name="T6" fmla="*/ 0 60000 65536"/>
              <a:gd name="T7" fmla="*/ 0 60000 65536"/>
              <a:gd name="T8" fmla="*/ 0 60000 65536"/>
              <a:gd name="T9" fmla="*/ 0 w 3264"/>
              <a:gd name="T10" fmla="*/ 0 h 720"/>
              <a:gd name="T11" fmla="*/ 3264 w 3264"/>
              <a:gd name="T12" fmla="*/ 720 h 720"/>
            </a:gdLst>
            <a:ahLst/>
            <a:cxnLst>
              <a:cxn ang="T6">
                <a:pos x="T0" y="T1"/>
              </a:cxn>
              <a:cxn ang="T7">
                <a:pos x="T2" y="T3"/>
              </a:cxn>
              <a:cxn ang="T8">
                <a:pos x="T4" y="T5"/>
              </a:cxn>
            </a:cxnLst>
            <a:rect l="T9" t="T10" r="T11" b="T12"/>
            <a:pathLst>
              <a:path w="3264" h="720">
                <a:moveTo>
                  <a:pt x="0" y="0"/>
                </a:moveTo>
                <a:lnTo>
                  <a:pt x="0" y="720"/>
                </a:lnTo>
                <a:lnTo>
                  <a:pt x="3264" y="720"/>
                </a:lnTo>
              </a:path>
            </a:pathLst>
          </a:custGeom>
          <a:noFill/>
          <a:ln w="3175" cap="flat" cmpd="sng">
            <a:solidFill>
              <a:schemeClr val="tx1"/>
            </a:solidFill>
            <a:prstDash val="solid"/>
            <a:round/>
            <a:headEnd type="triangle" w="med" len="med"/>
            <a:tailEnd type="triangle" w="med" len="med"/>
          </a:ln>
        </p:spPr>
        <p:txBody>
          <a:bodyPr wrap="none" anchor="ctr">
            <a:spAutoFit/>
          </a:bodyPr>
          <a:lstStyle/>
          <a:p>
            <a:endParaRPr lang="en-US"/>
          </a:p>
        </p:txBody>
      </p:sp>
      <p:sp>
        <p:nvSpPr>
          <p:cNvPr id="8" name="Rectangle 6"/>
          <p:cNvSpPr>
            <a:spLocks noChangeArrowheads="1"/>
          </p:cNvSpPr>
          <p:nvPr/>
        </p:nvSpPr>
        <p:spPr bwMode="auto">
          <a:xfrm>
            <a:off x="2824163" y="1728786"/>
            <a:ext cx="609600" cy="1066800"/>
          </a:xfrm>
          <a:prstGeom prst="rect">
            <a:avLst/>
          </a:prstGeom>
          <a:noFill/>
          <a:ln w="3175">
            <a:solidFill>
              <a:schemeClr val="tx1"/>
            </a:solidFill>
            <a:miter lim="800000"/>
            <a:headEnd/>
            <a:tailEnd/>
          </a:ln>
        </p:spPr>
        <p:txBody>
          <a:bodyPr wrap="none" anchor="ctr">
            <a:spAutoFit/>
          </a:bodyPr>
          <a:lstStyle/>
          <a:p>
            <a:endParaRPr lang="en-US"/>
          </a:p>
        </p:txBody>
      </p:sp>
      <p:sp>
        <p:nvSpPr>
          <p:cNvPr id="9" name="Freeform 7"/>
          <p:cNvSpPr>
            <a:spLocks/>
          </p:cNvSpPr>
          <p:nvPr/>
        </p:nvSpPr>
        <p:spPr bwMode="auto">
          <a:xfrm>
            <a:off x="2290763" y="1728786"/>
            <a:ext cx="533400" cy="1066800"/>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cap="flat" cmpd="sng">
            <a:solidFill>
              <a:schemeClr val="tx1"/>
            </a:solidFill>
            <a:prstDash val="solid"/>
            <a:round/>
            <a:headEnd type="none" w="med" len="med"/>
            <a:tailEnd type="none" w="med" len="med"/>
          </a:ln>
        </p:spPr>
        <p:txBody>
          <a:bodyPr wrap="none" anchor="ctr">
            <a:spAutoFit/>
          </a:bodyPr>
          <a:lstStyle/>
          <a:p>
            <a:endParaRPr lang="en-US"/>
          </a:p>
        </p:txBody>
      </p:sp>
      <p:sp>
        <p:nvSpPr>
          <p:cNvPr id="10" name="Freeform 8"/>
          <p:cNvSpPr>
            <a:spLocks/>
          </p:cNvSpPr>
          <p:nvPr/>
        </p:nvSpPr>
        <p:spPr bwMode="auto">
          <a:xfrm flipH="1">
            <a:off x="3433763" y="1728786"/>
            <a:ext cx="533400" cy="1066800"/>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cap="flat" cmpd="sng">
            <a:solidFill>
              <a:schemeClr val="tx1"/>
            </a:solidFill>
            <a:prstDash val="solid"/>
            <a:round/>
            <a:headEnd type="none" w="med" len="med"/>
            <a:tailEnd type="none" w="med" len="med"/>
          </a:ln>
        </p:spPr>
        <p:txBody>
          <a:bodyPr wrap="none" anchor="ctr">
            <a:spAutoFit/>
          </a:bodyPr>
          <a:lstStyle/>
          <a:p>
            <a:endParaRPr lang="en-US"/>
          </a:p>
        </p:txBody>
      </p:sp>
      <p:sp>
        <p:nvSpPr>
          <p:cNvPr id="11" name="Rectangle 9"/>
          <p:cNvSpPr>
            <a:spLocks noChangeArrowheads="1"/>
          </p:cNvSpPr>
          <p:nvPr/>
        </p:nvSpPr>
        <p:spPr bwMode="auto">
          <a:xfrm>
            <a:off x="4500563" y="1728786"/>
            <a:ext cx="609600" cy="1066800"/>
          </a:xfrm>
          <a:prstGeom prst="rect">
            <a:avLst/>
          </a:prstGeom>
          <a:noFill/>
          <a:ln w="3175">
            <a:solidFill>
              <a:schemeClr val="tx1"/>
            </a:solidFill>
            <a:miter lim="800000"/>
            <a:headEnd/>
            <a:tailEnd/>
          </a:ln>
        </p:spPr>
        <p:txBody>
          <a:bodyPr wrap="none" anchor="ctr">
            <a:spAutoFit/>
          </a:bodyPr>
          <a:lstStyle/>
          <a:p>
            <a:endParaRPr lang="en-US"/>
          </a:p>
        </p:txBody>
      </p:sp>
      <p:sp>
        <p:nvSpPr>
          <p:cNvPr id="12" name="Freeform 10"/>
          <p:cNvSpPr>
            <a:spLocks/>
          </p:cNvSpPr>
          <p:nvPr/>
        </p:nvSpPr>
        <p:spPr bwMode="auto">
          <a:xfrm>
            <a:off x="3967163" y="1728786"/>
            <a:ext cx="533400" cy="1066800"/>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cap="flat" cmpd="sng">
            <a:solidFill>
              <a:schemeClr val="tx1"/>
            </a:solidFill>
            <a:prstDash val="solid"/>
            <a:round/>
            <a:headEnd type="none" w="med" len="med"/>
            <a:tailEnd type="none" w="med" len="med"/>
          </a:ln>
        </p:spPr>
        <p:txBody>
          <a:bodyPr wrap="none" anchor="ctr">
            <a:spAutoFit/>
          </a:bodyPr>
          <a:lstStyle/>
          <a:p>
            <a:endParaRPr lang="en-US"/>
          </a:p>
        </p:txBody>
      </p:sp>
      <p:sp>
        <p:nvSpPr>
          <p:cNvPr id="13" name="Freeform 11"/>
          <p:cNvSpPr>
            <a:spLocks/>
          </p:cNvSpPr>
          <p:nvPr/>
        </p:nvSpPr>
        <p:spPr bwMode="auto">
          <a:xfrm flipH="1">
            <a:off x="5110163" y="1728786"/>
            <a:ext cx="533400" cy="1066800"/>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cap="flat" cmpd="sng">
            <a:solidFill>
              <a:schemeClr val="tx1"/>
            </a:solidFill>
            <a:prstDash val="solid"/>
            <a:round/>
            <a:headEnd type="none" w="med" len="med"/>
            <a:tailEnd type="none" w="med" len="med"/>
          </a:ln>
        </p:spPr>
        <p:txBody>
          <a:bodyPr wrap="none" anchor="ctr">
            <a:spAutoFit/>
          </a:bodyPr>
          <a:lstStyle/>
          <a:p>
            <a:endParaRPr lang="en-US"/>
          </a:p>
        </p:txBody>
      </p:sp>
      <p:sp>
        <p:nvSpPr>
          <p:cNvPr id="14" name="Rectangle 12"/>
          <p:cNvSpPr>
            <a:spLocks noChangeArrowheads="1"/>
          </p:cNvSpPr>
          <p:nvPr/>
        </p:nvSpPr>
        <p:spPr bwMode="auto">
          <a:xfrm>
            <a:off x="6176963" y="1728786"/>
            <a:ext cx="609600" cy="1066800"/>
          </a:xfrm>
          <a:prstGeom prst="rect">
            <a:avLst/>
          </a:prstGeom>
          <a:noFill/>
          <a:ln w="3175">
            <a:solidFill>
              <a:schemeClr val="tx1"/>
            </a:solidFill>
            <a:miter lim="800000"/>
            <a:headEnd/>
            <a:tailEnd/>
          </a:ln>
        </p:spPr>
        <p:txBody>
          <a:bodyPr wrap="none" anchor="ctr">
            <a:spAutoFit/>
          </a:bodyPr>
          <a:lstStyle/>
          <a:p>
            <a:endParaRPr lang="en-US"/>
          </a:p>
        </p:txBody>
      </p:sp>
      <p:sp>
        <p:nvSpPr>
          <p:cNvPr id="15" name="Freeform 13"/>
          <p:cNvSpPr>
            <a:spLocks/>
          </p:cNvSpPr>
          <p:nvPr/>
        </p:nvSpPr>
        <p:spPr bwMode="auto">
          <a:xfrm>
            <a:off x="5643563" y="1728786"/>
            <a:ext cx="533400" cy="1066800"/>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cap="flat" cmpd="sng">
            <a:solidFill>
              <a:schemeClr val="tx1"/>
            </a:solidFill>
            <a:prstDash val="solid"/>
            <a:round/>
            <a:headEnd type="none" w="med" len="med"/>
            <a:tailEnd type="none" w="med" len="med"/>
          </a:ln>
        </p:spPr>
        <p:txBody>
          <a:bodyPr wrap="none" anchor="ctr">
            <a:spAutoFit/>
          </a:bodyPr>
          <a:lstStyle/>
          <a:p>
            <a:endParaRPr lang="en-US"/>
          </a:p>
        </p:txBody>
      </p:sp>
      <p:sp>
        <p:nvSpPr>
          <p:cNvPr id="16" name="Freeform 14"/>
          <p:cNvSpPr>
            <a:spLocks/>
          </p:cNvSpPr>
          <p:nvPr/>
        </p:nvSpPr>
        <p:spPr bwMode="auto">
          <a:xfrm flipH="1">
            <a:off x="6786563" y="1728786"/>
            <a:ext cx="533400" cy="1066800"/>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cap="flat" cmpd="sng">
            <a:solidFill>
              <a:schemeClr val="tx1"/>
            </a:solidFill>
            <a:prstDash val="solid"/>
            <a:round/>
            <a:headEnd type="none" w="med" len="med"/>
            <a:tailEnd type="none" w="med" len="med"/>
          </a:ln>
        </p:spPr>
        <p:txBody>
          <a:bodyPr wrap="none" anchor="ctr">
            <a:spAutoFit/>
          </a:bodyPr>
          <a:lstStyle/>
          <a:p>
            <a:endParaRPr lang="en-US"/>
          </a:p>
        </p:txBody>
      </p:sp>
      <p:sp>
        <p:nvSpPr>
          <p:cNvPr id="17" name="Text Box 15"/>
          <p:cNvSpPr txBox="1">
            <a:spLocks noChangeArrowheads="1"/>
          </p:cNvSpPr>
          <p:nvPr/>
        </p:nvSpPr>
        <p:spPr bwMode="auto">
          <a:xfrm>
            <a:off x="6686550" y="2795586"/>
            <a:ext cx="752475" cy="396875"/>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i="1">
                <a:solidFill>
                  <a:srgbClr val="002060"/>
                </a:solidFill>
              </a:rPr>
              <a:t>time</a:t>
            </a:r>
            <a:endParaRPr lang="en-US" sz="2000" b="0">
              <a:solidFill>
                <a:srgbClr val="002060"/>
              </a:solidFill>
            </a:endParaRPr>
          </a:p>
        </p:txBody>
      </p:sp>
      <p:sp>
        <p:nvSpPr>
          <p:cNvPr id="18" name="Text Box 16"/>
          <p:cNvSpPr txBox="1">
            <a:spLocks noChangeArrowheads="1"/>
          </p:cNvSpPr>
          <p:nvPr/>
        </p:nvSpPr>
        <p:spPr bwMode="auto">
          <a:xfrm>
            <a:off x="558504" y="1650969"/>
            <a:ext cx="1834156" cy="400110"/>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i="1" dirty="0">
                <a:solidFill>
                  <a:srgbClr val="002060"/>
                </a:solidFill>
              </a:rPr>
              <a:t>performance</a:t>
            </a:r>
          </a:p>
        </p:txBody>
      </p:sp>
      <p:sp>
        <p:nvSpPr>
          <p:cNvPr id="19" name="Freeform 17"/>
          <p:cNvSpPr>
            <a:spLocks/>
          </p:cNvSpPr>
          <p:nvPr/>
        </p:nvSpPr>
        <p:spPr bwMode="auto">
          <a:xfrm>
            <a:off x="2290763" y="3862386"/>
            <a:ext cx="5181600" cy="1143000"/>
          </a:xfrm>
          <a:custGeom>
            <a:avLst/>
            <a:gdLst>
              <a:gd name="T0" fmla="*/ 0 w 3264"/>
              <a:gd name="T1" fmla="*/ 0 h 720"/>
              <a:gd name="T2" fmla="*/ 0 w 3264"/>
              <a:gd name="T3" fmla="*/ 720 h 720"/>
              <a:gd name="T4" fmla="*/ 3264 w 3264"/>
              <a:gd name="T5" fmla="*/ 720 h 720"/>
              <a:gd name="T6" fmla="*/ 0 60000 65536"/>
              <a:gd name="T7" fmla="*/ 0 60000 65536"/>
              <a:gd name="T8" fmla="*/ 0 60000 65536"/>
              <a:gd name="T9" fmla="*/ 0 w 3264"/>
              <a:gd name="T10" fmla="*/ 0 h 720"/>
              <a:gd name="T11" fmla="*/ 3264 w 3264"/>
              <a:gd name="T12" fmla="*/ 720 h 720"/>
            </a:gdLst>
            <a:ahLst/>
            <a:cxnLst>
              <a:cxn ang="T6">
                <a:pos x="T0" y="T1"/>
              </a:cxn>
              <a:cxn ang="T7">
                <a:pos x="T2" y="T3"/>
              </a:cxn>
              <a:cxn ang="T8">
                <a:pos x="T4" y="T5"/>
              </a:cxn>
            </a:cxnLst>
            <a:rect l="T9" t="T10" r="T11" b="T12"/>
            <a:pathLst>
              <a:path w="3264" h="720">
                <a:moveTo>
                  <a:pt x="0" y="0"/>
                </a:moveTo>
                <a:lnTo>
                  <a:pt x="0" y="720"/>
                </a:lnTo>
                <a:lnTo>
                  <a:pt x="3264" y="720"/>
                </a:lnTo>
              </a:path>
            </a:pathLst>
          </a:custGeom>
          <a:noFill/>
          <a:ln w="3175" cap="flat" cmpd="sng">
            <a:solidFill>
              <a:schemeClr val="tx1"/>
            </a:solidFill>
            <a:prstDash val="solid"/>
            <a:round/>
            <a:headEnd type="triangle" w="med" len="med"/>
            <a:tailEnd type="triangle" w="med" len="med"/>
          </a:ln>
        </p:spPr>
        <p:txBody>
          <a:bodyPr wrap="none" anchor="ctr">
            <a:spAutoFit/>
          </a:bodyPr>
          <a:lstStyle/>
          <a:p>
            <a:endParaRPr lang="en-US"/>
          </a:p>
        </p:txBody>
      </p:sp>
      <p:sp>
        <p:nvSpPr>
          <p:cNvPr id="20" name="Rectangle 18"/>
          <p:cNvSpPr>
            <a:spLocks noChangeArrowheads="1"/>
          </p:cNvSpPr>
          <p:nvPr/>
        </p:nvSpPr>
        <p:spPr bwMode="auto">
          <a:xfrm>
            <a:off x="2824163" y="3938586"/>
            <a:ext cx="609600" cy="1066800"/>
          </a:xfrm>
          <a:prstGeom prst="rect">
            <a:avLst/>
          </a:prstGeom>
          <a:solidFill>
            <a:schemeClr val="folHlink"/>
          </a:solidFill>
          <a:ln w="3175">
            <a:solidFill>
              <a:schemeClr val="tx1"/>
            </a:solidFill>
            <a:miter lim="800000"/>
            <a:headEnd/>
            <a:tailEnd/>
          </a:ln>
        </p:spPr>
        <p:txBody>
          <a:bodyPr wrap="none" anchor="ctr">
            <a:spAutoFit/>
          </a:bodyPr>
          <a:lstStyle/>
          <a:p>
            <a:endParaRPr lang="en-US"/>
          </a:p>
        </p:txBody>
      </p:sp>
      <p:sp>
        <p:nvSpPr>
          <p:cNvPr id="21" name="Freeform 19"/>
          <p:cNvSpPr>
            <a:spLocks/>
          </p:cNvSpPr>
          <p:nvPr/>
        </p:nvSpPr>
        <p:spPr bwMode="auto">
          <a:xfrm>
            <a:off x="2290763" y="3938586"/>
            <a:ext cx="533400" cy="1066800"/>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cap="flat" cmpd="sng">
            <a:solidFill>
              <a:schemeClr val="tx1"/>
            </a:solidFill>
            <a:prstDash val="solid"/>
            <a:round/>
            <a:headEnd type="none" w="med" len="med"/>
            <a:tailEnd type="none" w="med" len="med"/>
          </a:ln>
        </p:spPr>
        <p:txBody>
          <a:bodyPr wrap="none" anchor="ctr">
            <a:spAutoFit/>
          </a:bodyPr>
          <a:lstStyle/>
          <a:p>
            <a:endParaRPr lang="en-US"/>
          </a:p>
        </p:txBody>
      </p:sp>
      <p:sp>
        <p:nvSpPr>
          <p:cNvPr id="22" name="Freeform 20"/>
          <p:cNvSpPr>
            <a:spLocks/>
          </p:cNvSpPr>
          <p:nvPr/>
        </p:nvSpPr>
        <p:spPr bwMode="auto">
          <a:xfrm flipH="1">
            <a:off x="3433763" y="3938586"/>
            <a:ext cx="533400" cy="1066800"/>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cap="flat" cmpd="sng">
            <a:solidFill>
              <a:schemeClr val="tx1"/>
            </a:solidFill>
            <a:prstDash val="solid"/>
            <a:round/>
            <a:headEnd type="none" w="med" len="med"/>
            <a:tailEnd type="none" w="med" len="med"/>
          </a:ln>
        </p:spPr>
        <p:txBody>
          <a:bodyPr wrap="none" anchor="ctr">
            <a:spAutoFit/>
          </a:bodyPr>
          <a:lstStyle/>
          <a:p>
            <a:endParaRPr lang="en-US"/>
          </a:p>
        </p:txBody>
      </p:sp>
      <p:sp>
        <p:nvSpPr>
          <p:cNvPr id="23" name="Text Box 27"/>
          <p:cNvSpPr txBox="1">
            <a:spLocks noChangeArrowheads="1"/>
          </p:cNvSpPr>
          <p:nvPr/>
        </p:nvSpPr>
        <p:spPr bwMode="auto">
          <a:xfrm>
            <a:off x="6686550" y="5005386"/>
            <a:ext cx="752475" cy="396875"/>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i="1">
                <a:solidFill>
                  <a:srgbClr val="002060"/>
                </a:solidFill>
              </a:rPr>
              <a:t>time</a:t>
            </a:r>
            <a:endParaRPr lang="en-US" sz="2000" b="0">
              <a:solidFill>
                <a:srgbClr val="002060"/>
              </a:solidFill>
            </a:endParaRPr>
          </a:p>
        </p:txBody>
      </p:sp>
      <p:sp>
        <p:nvSpPr>
          <p:cNvPr id="24" name="Text Box 28"/>
          <p:cNvSpPr txBox="1">
            <a:spLocks noChangeArrowheads="1"/>
          </p:cNvSpPr>
          <p:nvPr/>
        </p:nvSpPr>
        <p:spPr bwMode="auto">
          <a:xfrm>
            <a:off x="558504" y="4041744"/>
            <a:ext cx="1834156" cy="400110"/>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i="1">
                <a:solidFill>
                  <a:srgbClr val="002060"/>
                </a:solidFill>
              </a:rPr>
              <a:t>performance</a:t>
            </a:r>
          </a:p>
        </p:txBody>
      </p:sp>
      <p:grpSp>
        <p:nvGrpSpPr>
          <p:cNvPr id="25" name="Group 30"/>
          <p:cNvGrpSpPr>
            <a:grpSpLocks/>
          </p:cNvGrpSpPr>
          <p:nvPr/>
        </p:nvGrpSpPr>
        <p:grpSpPr bwMode="auto">
          <a:xfrm>
            <a:off x="2900363" y="3938586"/>
            <a:ext cx="1676400" cy="1066800"/>
            <a:chOff x="1296" y="2832"/>
            <a:chExt cx="1056" cy="672"/>
          </a:xfrm>
        </p:grpSpPr>
        <p:sp>
          <p:nvSpPr>
            <p:cNvPr id="26" name="Rectangle 31"/>
            <p:cNvSpPr>
              <a:spLocks noChangeArrowheads="1"/>
            </p:cNvSpPr>
            <p:nvPr/>
          </p:nvSpPr>
          <p:spPr bwMode="auto">
            <a:xfrm>
              <a:off x="1632" y="2832"/>
              <a:ext cx="384" cy="672"/>
            </a:xfrm>
            <a:prstGeom prst="rect">
              <a:avLst/>
            </a:prstGeom>
            <a:noFill/>
            <a:ln w="3175">
              <a:solidFill>
                <a:schemeClr val="tx1"/>
              </a:solidFill>
              <a:miter lim="800000"/>
              <a:headEnd/>
              <a:tailEnd/>
            </a:ln>
          </p:spPr>
          <p:txBody>
            <a:bodyPr wrap="none" anchor="ctr">
              <a:spAutoFit/>
            </a:bodyPr>
            <a:lstStyle/>
            <a:p>
              <a:endParaRPr lang="en-US"/>
            </a:p>
          </p:txBody>
        </p:sp>
        <p:sp>
          <p:nvSpPr>
            <p:cNvPr id="27" name="Freeform 32"/>
            <p:cNvSpPr>
              <a:spLocks/>
            </p:cNvSpPr>
            <p:nvPr/>
          </p:nvSpPr>
          <p:spPr bwMode="auto">
            <a:xfrm>
              <a:off x="1296" y="2832"/>
              <a:ext cx="336" cy="672"/>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cap="flat" cmpd="sng">
              <a:solidFill>
                <a:schemeClr val="tx1"/>
              </a:solidFill>
              <a:prstDash val="solid"/>
              <a:round/>
              <a:headEnd type="none" w="med" len="med"/>
              <a:tailEnd type="none" w="med" len="med"/>
            </a:ln>
          </p:spPr>
          <p:txBody>
            <a:bodyPr wrap="none" anchor="ctr">
              <a:spAutoFit/>
            </a:bodyPr>
            <a:lstStyle/>
            <a:p>
              <a:endParaRPr lang="en-US"/>
            </a:p>
          </p:txBody>
        </p:sp>
        <p:sp>
          <p:nvSpPr>
            <p:cNvPr id="28" name="Freeform 33"/>
            <p:cNvSpPr>
              <a:spLocks/>
            </p:cNvSpPr>
            <p:nvPr/>
          </p:nvSpPr>
          <p:spPr bwMode="auto">
            <a:xfrm flipH="1">
              <a:off x="2016" y="2832"/>
              <a:ext cx="336" cy="672"/>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cap="flat" cmpd="sng">
              <a:solidFill>
                <a:schemeClr val="tx1"/>
              </a:solidFill>
              <a:prstDash val="solid"/>
              <a:round/>
              <a:headEnd type="none" w="med" len="med"/>
              <a:tailEnd type="none" w="med" len="med"/>
            </a:ln>
          </p:spPr>
          <p:txBody>
            <a:bodyPr wrap="none" anchor="ctr">
              <a:spAutoFit/>
            </a:bodyPr>
            <a:lstStyle/>
            <a:p>
              <a:endParaRPr lang="en-US"/>
            </a:p>
          </p:txBody>
        </p:sp>
      </p:grpSp>
      <p:sp>
        <p:nvSpPr>
          <p:cNvPr id="29" name="Rectangle 35"/>
          <p:cNvSpPr>
            <a:spLocks noChangeArrowheads="1"/>
          </p:cNvSpPr>
          <p:nvPr/>
        </p:nvSpPr>
        <p:spPr bwMode="auto">
          <a:xfrm>
            <a:off x="4652963" y="3938586"/>
            <a:ext cx="609600" cy="1066800"/>
          </a:xfrm>
          <a:prstGeom prst="rect">
            <a:avLst/>
          </a:prstGeom>
          <a:solidFill>
            <a:schemeClr val="folHlink"/>
          </a:solidFill>
          <a:ln w="3175">
            <a:solidFill>
              <a:schemeClr val="tx1"/>
            </a:solidFill>
            <a:miter lim="800000"/>
            <a:headEnd/>
            <a:tailEnd/>
          </a:ln>
        </p:spPr>
        <p:txBody>
          <a:bodyPr wrap="none" anchor="ctr">
            <a:spAutoFit/>
          </a:bodyPr>
          <a:lstStyle/>
          <a:p>
            <a:endParaRPr lang="en-US"/>
          </a:p>
        </p:txBody>
      </p:sp>
      <p:sp>
        <p:nvSpPr>
          <p:cNvPr id="30" name="Freeform 36"/>
          <p:cNvSpPr>
            <a:spLocks/>
          </p:cNvSpPr>
          <p:nvPr/>
        </p:nvSpPr>
        <p:spPr bwMode="auto">
          <a:xfrm>
            <a:off x="4119563" y="3938586"/>
            <a:ext cx="533400" cy="1066800"/>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cap="flat" cmpd="sng">
            <a:solidFill>
              <a:schemeClr val="tx1"/>
            </a:solidFill>
            <a:prstDash val="solid"/>
            <a:round/>
            <a:headEnd type="none" w="med" len="med"/>
            <a:tailEnd type="none" w="med" len="med"/>
          </a:ln>
        </p:spPr>
        <p:txBody>
          <a:bodyPr wrap="none" anchor="ctr">
            <a:spAutoFit/>
          </a:bodyPr>
          <a:lstStyle/>
          <a:p>
            <a:endParaRPr lang="en-US"/>
          </a:p>
        </p:txBody>
      </p:sp>
      <p:sp>
        <p:nvSpPr>
          <p:cNvPr id="31" name="Freeform 37"/>
          <p:cNvSpPr>
            <a:spLocks/>
          </p:cNvSpPr>
          <p:nvPr/>
        </p:nvSpPr>
        <p:spPr bwMode="auto">
          <a:xfrm flipH="1">
            <a:off x="5262563" y="3938586"/>
            <a:ext cx="533400" cy="1066800"/>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cap="flat" cmpd="sng">
            <a:solidFill>
              <a:schemeClr val="tx1"/>
            </a:solidFill>
            <a:prstDash val="solid"/>
            <a:round/>
            <a:headEnd type="none" w="med" len="med"/>
            <a:tailEnd type="none" w="med" len="med"/>
          </a:ln>
        </p:spPr>
        <p:txBody>
          <a:bodyPr wrap="none" anchor="ctr">
            <a:spAutoFit/>
          </a:bodyPr>
          <a:lstStyle/>
          <a:p>
            <a:endParaRPr lang="en-US"/>
          </a:p>
        </p:txBody>
      </p:sp>
      <p:sp>
        <p:nvSpPr>
          <p:cNvPr id="32" name="Text Box 42"/>
          <p:cNvSpPr txBox="1">
            <a:spLocks noChangeArrowheads="1"/>
          </p:cNvSpPr>
          <p:nvPr/>
        </p:nvSpPr>
        <p:spPr bwMode="auto">
          <a:xfrm>
            <a:off x="3845140" y="1163120"/>
            <a:ext cx="1728358" cy="369332"/>
          </a:xfrm>
          <a:prstGeom prst="rect">
            <a:avLst/>
          </a:prstGeom>
          <a:noFill/>
          <a:ln w="3175">
            <a:noFill/>
            <a:miter lim="800000"/>
            <a:headEnd/>
            <a:tailEnd/>
          </a:ln>
        </p:spPr>
        <p:txBody>
          <a:bodyPr wrap="none" anchor="ctr">
            <a:spAutoFit/>
          </a:bodyPr>
          <a:lstStyle/>
          <a:p>
            <a:pPr algn="ctr" eaLnBrk="0" hangingPunct="0">
              <a:spcBef>
                <a:spcPct val="50000"/>
              </a:spcBef>
            </a:pPr>
            <a:r>
              <a:rPr lang="en-US" b="0"/>
              <a:t>Loop Unrolled</a:t>
            </a:r>
          </a:p>
        </p:txBody>
      </p:sp>
      <p:sp>
        <p:nvSpPr>
          <p:cNvPr id="33" name="Text Box 43"/>
          <p:cNvSpPr txBox="1">
            <a:spLocks noChangeArrowheads="1"/>
          </p:cNvSpPr>
          <p:nvPr/>
        </p:nvSpPr>
        <p:spPr bwMode="auto">
          <a:xfrm>
            <a:off x="3678221" y="3449120"/>
            <a:ext cx="2268570" cy="369332"/>
          </a:xfrm>
          <a:prstGeom prst="rect">
            <a:avLst/>
          </a:prstGeom>
          <a:noFill/>
          <a:ln w="3175">
            <a:noFill/>
            <a:miter lim="800000"/>
            <a:headEnd/>
            <a:tailEnd/>
          </a:ln>
        </p:spPr>
        <p:txBody>
          <a:bodyPr wrap="none" anchor="ctr">
            <a:spAutoFit/>
          </a:bodyPr>
          <a:lstStyle/>
          <a:p>
            <a:pPr algn="ctr" eaLnBrk="0" hangingPunct="0">
              <a:spcBef>
                <a:spcPct val="50000"/>
              </a:spcBef>
            </a:pPr>
            <a:r>
              <a:rPr lang="en-US" b="0"/>
              <a:t>Software Pipelined</a:t>
            </a:r>
          </a:p>
        </p:txBody>
      </p:sp>
      <p:sp>
        <p:nvSpPr>
          <p:cNvPr id="34" name="Text Box 44"/>
          <p:cNvSpPr txBox="1">
            <a:spLocks noChangeArrowheads="1"/>
          </p:cNvSpPr>
          <p:nvPr/>
        </p:nvSpPr>
        <p:spPr bwMode="auto">
          <a:xfrm>
            <a:off x="4763" y="2490786"/>
            <a:ext cx="1970087" cy="336550"/>
          </a:xfrm>
          <a:prstGeom prst="rect">
            <a:avLst/>
          </a:prstGeom>
          <a:noFill/>
          <a:ln w="3175">
            <a:noFill/>
            <a:miter lim="800000"/>
            <a:headEnd/>
            <a:tailEnd/>
          </a:ln>
        </p:spPr>
        <p:txBody>
          <a:bodyPr wrap="none" anchor="ctr">
            <a:spAutoFit/>
          </a:bodyPr>
          <a:lstStyle/>
          <a:p>
            <a:pPr algn="ctr" eaLnBrk="0" hangingPunct="0">
              <a:spcBef>
                <a:spcPct val="50000"/>
              </a:spcBef>
            </a:pPr>
            <a:r>
              <a:rPr lang="en-US" sz="1600" b="0" i="1">
                <a:solidFill>
                  <a:srgbClr val="002060"/>
                </a:solidFill>
              </a:rPr>
              <a:t>Startup overhead</a:t>
            </a:r>
          </a:p>
        </p:txBody>
      </p:sp>
      <p:sp>
        <p:nvSpPr>
          <p:cNvPr id="35" name="Text Box 46"/>
          <p:cNvSpPr txBox="1">
            <a:spLocks noChangeArrowheads="1"/>
          </p:cNvSpPr>
          <p:nvPr/>
        </p:nvSpPr>
        <p:spPr bwMode="auto">
          <a:xfrm>
            <a:off x="6557963" y="1347786"/>
            <a:ext cx="2357437" cy="336550"/>
          </a:xfrm>
          <a:prstGeom prst="rect">
            <a:avLst/>
          </a:prstGeom>
          <a:noFill/>
          <a:ln w="3175">
            <a:noFill/>
            <a:miter lim="800000"/>
            <a:headEnd/>
            <a:tailEnd/>
          </a:ln>
        </p:spPr>
        <p:txBody>
          <a:bodyPr wrap="none" anchor="ctr">
            <a:spAutoFit/>
          </a:bodyPr>
          <a:lstStyle/>
          <a:p>
            <a:pPr algn="ctr" eaLnBrk="0" hangingPunct="0">
              <a:spcBef>
                <a:spcPct val="50000"/>
              </a:spcBef>
            </a:pPr>
            <a:r>
              <a:rPr lang="en-US" sz="1600" b="0" i="1">
                <a:solidFill>
                  <a:srgbClr val="002060"/>
                </a:solidFill>
              </a:rPr>
              <a:t>Wind-down overhead</a:t>
            </a:r>
          </a:p>
        </p:txBody>
      </p:sp>
      <p:sp>
        <p:nvSpPr>
          <p:cNvPr id="36" name="Line 48"/>
          <p:cNvSpPr>
            <a:spLocks noChangeShapeType="1"/>
          </p:cNvSpPr>
          <p:nvPr/>
        </p:nvSpPr>
        <p:spPr bwMode="auto">
          <a:xfrm>
            <a:off x="2290763" y="2947986"/>
            <a:ext cx="1676400" cy="0"/>
          </a:xfrm>
          <a:prstGeom prst="line">
            <a:avLst/>
          </a:prstGeom>
          <a:noFill/>
          <a:ln w="3175">
            <a:solidFill>
              <a:schemeClr val="tx1"/>
            </a:solidFill>
            <a:round/>
            <a:headEnd type="triangle" w="med" len="med"/>
            <a:tailEnd type="triangle" w="med" len="med"/>
          </a:ln>
        </p:spPr>
        <p:txBody>
          <a:bodyPr wrap="none" anchor="ctr">
            <a:spAutoFit/>
          </a:bodyPr>
          <a:lstStyle/>
          <a:p>
            <a:endParaRPr lang="en-US"/>
          </a:p>
        </p:txBody>
      </p:sp>
      <p:sp>
        <p:nvSpPr>
          <p:cNvPr id="37" name="Text Box 49"/>
          <p:cNvSpPr txBox="1">
            <a:spLocks noChangeArrowheads="1"/>
          </p:cNvSpPr>
          <p:nvPr/>
        </p:nvSpPr>
        <p:spPr bwMode="auto">
          <a:xfrm>
            <a:off x="2400300" y="2947986"/>
            <a:ext cx="1625600" cy="336550"/>
          </a:xfrm>
          <a:prstGeom prst="rect">
            <a:avLst/>
          </a:prstGeom>
          <a:noFill/>
          <a:ln w="3175">
            <a:noFill/>
            <a:miter lim="800000"/>
            <a:headEnd/>
            <a:tailEnd/>
          </a:ln>
        </p:spPr>
        <p:txBody>
          <a:bodyPr wrap="none" anchor="ctr">
            <a:spAutoFit/>
          </a:bodyPr>
          <a:lstStyle/>
          <a:p>
            <a:pPr algn="ctr" eaLnBrk="0" hangingPunct="0">
              <a:spcBef>
                <a:spcPct val="50000"/>
              </a:spcBef>
            </a:pPr>
            <a:r>
              <a:rPr lang="en-US" sz="1600" b="0">
                <a:solidFill>
                  <a:srgbClr val="002060"/>
                </a:solidFill>
              </a:rPr>
              <a:t>Loop Iteration</a:t>
            </a:r>
          </a:p>
        </p:txBody>
      </p:sp>
      <p:sp>
        <p:nvSpPr>
          <p:cNvPr id="38" name="Line 50"/>
          <p:cNvSpPr>
            <a:spLocks noChangeShapeType="1"/>
          </p:cNvSpPr>
          <p:nvPr/>
        </p:nvSpPr>
        <p:spPr bwMode="auto">
          <a:xfrm>
            <a:off x="3433763" y="5157786"/>
            <a:ext cx="609600" cy="0"/>
          </a:xfrm>
          <a:prstGeom prst="line">
            <a:avLst/>
          </a:prstGeom>
          <a:noFill/>
          <a:ln w="3175">
            <a:solidFill>
              <a:schemeClr val="tx1"/>
            </a:solidFill>
            <a:round/>
            <a:headEnd type="triangle" w="med" len="med"/>
            <a:tailEnd type="triangle" w="med" len="med"/>
          </a:ln>
        </p:spPr>
        <p:txBody>
          <a:bodyPr anchor="ctr">
            <a:spAutoFit/>
          </a:bodyPr>
          <a:lstStyle/>
          <a:p>
            <a:endParaRPr lang="en-US"/>
          </a:p>
        </p:txBody>
      </p:sp>
      <p:sp>
        <p:nvSpPr>
          <p:cNvPr id="39" name="Text Box 51"/>
          <p:cNvSpPr txBox="1">
            <a:spLocks noChangeArrowheads="1"/>
          </p:cNvSpPr>
          <p:nvPr/>
        </p:nvSpPr>
        <p:spPr bwMode="auto">
          <a:xfrm>
            <a:off x="2900363" y="5157786"/>
            <a:ext cx="1752600" cy="336550"/>
          </a:xfrm>
          <a:prstGeom prst="rect">
            <a:avLst/>
          </a:prstGeom>
          <a:noFill/>
          <a:ln w="3175">
            <a:noFill/>
            <a:miter lim="800000"/>
            <a:headEnd/>
            <a:tailEnd/>
          </a:ln>
        </p:spPr>
        <p:txBody>
          <a:bodyPr anchor="ctr">
            <a:spAutoFit/>
          </a:bodyPr>
          <a:lstStyle/>
          <a:p>
            <a:pPr algn="ctr" eaLnBrk="0" hangingPunct="0">
              <a:spcBef>
                <a:spcPct val="50000"/>
              </a:spcBef>
            </a:pPr>
            <a:r>
              <a:rPr lang="en-US" sz="1600" b="0">
                <a:solidFill>
                  <a:srgbClr val="002060"/>
                </a:solidFill>
              </a:rPr>
              <a:t>Loop Iteration</a:t>
            </a:r>
          </a:p>
        </p:txBody>
      </p:sp>
      <p:grpSp>
        <p:nvGrpSpPr>
          <p:cNvPr id="40" name="Group 54"/>
          <p:cNvGrpSpPr>
            <a:grpSpLocks/>
          </p:cNvGrpSpPr>
          <p:nvPr/>
        </p:nvGrpSpPr>
        <p:grpSpPr bwMode="auto">
          <a:xfrm>
            <a:off x="3509963" y="3938586"/>
            <a:ext cx="1676400" cy="1066800"/>
            <a:chOff x="1296" y="2832"/>
            <a:chExt cx="1056" cy="672"/>
          </a:xfrm>
        </p:grpSpPr>
        <p:sp>
          <p:nvSpPr>
            <p:cNvPr id="41" name="Rectangle 55"/>
            <p:cNvSpPr>
              <a:spLocks noChangeArrowheads="1"/>
            </p:cNvSpPr>
            <p:nvPr/>
          </p:nvSpPr>
          <p:spPr bwMode="auto">
            <a:xfrm>
              <a:off x="1632" y="2832"/>
              <a:ext cx="384" cy="672"/>
            </a:xfrm>
            <a:prstGeom prst="rect">
              <a:avLst/>
            </a:prstGeom>
            <a:noFill/>
            <a:ln w="3175">
              <a:solidFill>
                <a:schemeClr val="tx1"/>
              </a:solidFill>
              <a:miter lim="800000"/>
              <a:headEnd/>
              <a:tailEnd/>
            </a:ln>
          </p:spPr>
          <p:txBody>
            <a:bodyPr wrap="none" anchor="ctr">
              <a:spAutoFit/>
            </a:bodyPr>
            <a:lstStyle/>
            <a:p>
              <a:endParaRPr lang="en-US"/>
            </a:p>
          </p:txBody>
        </p:sp>
        <p:sp>
          <p:nvSpPr>
            <p:cNvPr id="42" name="Freeform 56"/>
            <p:cNvSpPr>
              <a:spLocks/>
            </p:cNvSpPr>
            <p:nvPr/>
          </p:nvSpPr>
          <p:spPr bwMode="auto">
            <a:xfrm>
              <a:off x="1296" y="2832"/>
              <a:ext cx="336" cy="672"/>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cap="flat" cmpd="sng">
              <a:solidFill>
                <a:schemeClr val="tx1"/>
              </a:solidFill>
              <a:prstDash val="solid"/>
              <a:round/>
              <a:headEnd type="none" w="med" len="med"/>
              <a:tailEnd type="none" w="med" len="med"/>
            </a:ln>
          </p:spPr>
          <p:txBody>
            <a:bodyPr wrap="none" anchor="ctr">
              <a:spAutoFit/>
            </a:bodyPr>
            <a:lstStyle/>
            <a:p>
              <a:endParaRPr lang="en-US"/>
            </a:p>
          </p:txBody>
        </p:sp>
        <p:sp>
          <p:nvSpPr>
            <p:cNvPr id="43" name="Freeform 57"/>
            <p:cNvSpPr>
              <a:spLocks/>
            </p:cNvSpPr>
            <p:nvPr/>
          </p:nvSpPr>
          <p:spPr bwMode="auto">
            <a:xfrm flipH="1">
              <a:off x="2016" y="2832"/>
              <a:ext cx="336" cy="672"/>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cap="flat" cmpd="sng">
              <a:solidFill>
                <a:schemeClr val="tx1"/>
              </a:solidFill>
              <a:prstDash val="solid"/>
              <a:round/>
              <a:headEnd type="none" w="med" len="med"/>
              <a:tailEnd type="none" w="med" len="med"/>
            </a:ln>
          </p:spPr>
          <p:txBody>
            <a:bodyPr wrap="none" anchor="ctr">
              <a:spAutoFit/>
            </a:bodyPr>
            <a:lstStyle/>
            <a:p>
              <a:endParaRPr lang="en-US"/>
            </a:p>
          </p:txBody>
        </p:sp>
      </p:grpSp>
      <p:sp>
        <p:nvSpPr>
          <p:cNvPr id="44" name="Text Box 58"/>
          <p:cNvSpPr txBox="1">
            <a:spLocks noChangeArrowheads="1"/>
          </p:cNvSpPr>
          <p:nvPr/>
        </p:nvSpPr>
        <p:spPr bwMode="auto">
          <a:xfrm>
            <a:off x="762000" y="5626783"/>
            <a:ext cx="7467600" cy="646331"/>
          </a:xfrm>
          <a:prstGeom prst="rect">
            <a:avLst/>
          </a:prstGeom>
          <a:noFill/>
          <a:ln w="3175">
            <a:noFill/>
            <a:miter lim="800000"/>
            <a:headEnd/>
            <a:tailEnd/>
          </a:ln>
        </p:spPr>
        <p:txBody>
          <a:bodyPr anchor="ctr">
            <a:spAutoFit/>
          </a:bodyPr>
          <a:lstStyle/>
          <a:p>
            <a:pPr eaLnBrk="0" hangingPunct="0">
              <a:spcBef>
                <a:spcPct val="50000"/>
              </a:spcBef>
            </a:pPr>
            <a:r>
              <a:rPr lang="en-US" b="0" i="1"/>
              <a:t>Software pipelining pays startup/wind-down costs only once per loop, not once per iteration</a:t>
            </a:r>
          </a:p>
        </p:txBody>
      </p:sp>
      <p:sp>
        <p:nvSpPr>
          <p:cNvPr id="45" name="Freeform 59"/>
          <p:cNvSpPr>
            <a:spLocks/>
          </p:cNvSpPr>
          <p:nvPr/>
        </p:nvSpPr>
        <p:spPr bwMode="auto">
          <a:xfrm>
            <a:off x="1757363" y="2236786"/>
            <a:ext cx="762000" cy="279400"/>
          </a:xfrm>
          <a:custGeom>
            <a:avLst/>
            <a:gdLst>
              <a:gd name="T0" fmla="*/ 0 w 480"/>
              <a:gd name="T1" fmla="*/ 160 h 176"/>
              <a:gd name="T2" fmla="*/ 144 w 480"/>
              <a:gd name="T3" fmla="*/ 16 h 176"/>
              <a:gd name="T4" fmla="*/ 192 w 480"/>
              <a:gd name="T5" fmla="*/ 64 h 176"/>
              <a:gd name="T6" fmla="*/ 192 w 480"/>
              <a:gd name="T7" fmla="*/ 112 h 176"/>
              <a:gd name="T8" fmla="*/ 288 w 480"/>
              <a:gd name="T9" fmla="*/ 160 h 176"/>
              <a:gd name="T10" fmla="*/ 480 w 480"/>
              <a:gd name="T11" fmla="*/ 16 h 176"/>
              <a:gd name="T12" fmla="*/ 0 60000 65536"/>
              <a:gd name="T13" fmla="*/ 0 60000 65536"/>
              <a:gd name="T14" fmla="*/ 0 60000 65536"/>
              <a:gd name="T15" fmla="*/ 0 60000 65536"/>
              <a:gd name="T16" fmla="*/ 0 60000 65536"/>
              <a:gd name="T17" fmla="*/ 0 60000 65536"/>
              <a:gd name="T18" fmla="*/ 0 w 480"/>
              <a:gd name="T19" fmla="*/ 0 h 176"/>
              <a:gd name="T20" fmla="*/ 480 w 480"/>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480" h="176">
                <a:moveTo>
                  <a:pt x="0" y="160"/>
                </a:moveTo>
                <a:cubicBezTo>
                  <a:pt x="56" y="96"/>
                  <a:pt x="112" y="32"/>
                  <a:pt x="144" y="16"/>
                </a:cubicBezTo>
                <a:cubicBezTo>
                  <a:pt x="176" y="0"/>
                  <a:pt x="184" y="48"/>
                  <a:pt x="192" y="64"/>
                </a:cubicBezTo>
                <a:cubicBezTo>
                  <a:pt x="200" y="80"/>
                  <a:pt x="176" y="96"/>
                  <a:pt x="192" y="112"/>
                </a:cubicBezTo>
                <a:cubicBezTo>
                  <a:pt x="208" y="128"/>
                  <a:pt x="240" y="176"/>
                  <a:pt x="288" y="160"/>
                </a:cubicBezTo>
                <a:cubicBezTo>
                  <a:pt x="336" y="144"/>
                  <a:pt x="408" y="80"/>
                  <a:pt x="480" y="16"/>
                </a:cubicBezTo>
              </a:path>
            </a:pathLst>
          </a:custGeom>
          <a:noFill/>
          <a:ln w="3175" cap="flat" cmpd="sng">
            <a:solidFill>
              <a:srgbClr val="FF0000"/>
            </a:solidFill>
            <a:prstDash val="solid"/>
            <a:round/>
            <a:headEnd type="none" w="med" len="med"/>
            <a:tailEnd type="triangle" w="med" len="med"/>
          </a:ln>
        </p:spPr>
        <p:txBody>
          <a:bodyPr wrap="none">
            <a:spAutoFit/>
          </a:bodyPr>
          <a:lstStyle/>
          <a:p>
            <a:endParaRPr lang="en-US"/>
          </a:p>
        </p:txBody>
      </p:sp>
      <p:sp>
        <p:nvSpPr>
          <p:cNvPr id="46" name="Freeform 60"/>
          <p:cNvSpPr>
            <a:spLocks/>
          </p:cNvSpPr>
          <p:nvPr/>
        </p:nvSpPr>
        <p:spPr bwMode="auto">
          <a:xfrm rot="10800000">
            <a:off x="7015163" y="1728786"/>
            <a:ext cx="838200" cy="508000"/>
          </a:xfrm>
          <a:custGeom>
            <a:avLst/>
            <a:gdLst>
              <a:gd name="T0" fmla="*/ 0 w 480"/>
              <a:gd name="T1" fmla="*/ 160 h 176"/>
              <a:gd name="T2" fmla="*/ 144 w 480"/>
              <a:gd name="T3" fmla="*/ 16 h 176"/>
              <a:gd name="T4" fmla="*/ 192 w 480"/>
              <a:gd name="T5" fmla="*/ 64 h 176"/>
              <a:gd name="T6" fmla="*/ 192 w 480"/>
              <a:gd name="T7" fmla="*/ 112 h 176"/>
              <a:gd name="T8" fmla="*/ 288 w 480"/>
              <a:gd name="T9" fmla="*/ 160 h 176"/>
              <a:gd name="T10" fmla="*/ 480 w 480"/>
              <a:gd name="T11" fmla="*/ 16 h 176"/>
              <a:gd name="T12" fmla="*/ 0 60000 65536"/>
              <a:gd name="T13" fmla="*/ 0 60000 65536"/>
              <a:gd name="T14" fmla="*/ 0 60000 65536"/>
              <a:gd name="T15" fmla="*/ 0 60000 65536"/>
              <a:gd name="T16" fmla="*/ 0 60000 65536"/>
              <a:gd name="T17" fmla="*/ 0 60000 65536"/>
              <a:gd name="T18" fmla="*/ 0 w 480"/>
              <a:gd name="T19" fmla="*/ 0 h 176"/>
              <a:gd name="T20" fmla="*/ 480 w 480"/>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480" h="176">
                <a:moveTo>
                  <a:pt x="0" y="160"/>
                </a:moveTo>
                <a:cubicBezTo>
                  <a:pt x="56" y="96"/>
                  <a:pt x="112" y="32"/>
                  <a:pt x="144" y="16"/>
                </a:cubicBezTo>
                <a:cubicBezTo>
                  <a:pt x="176" y="0"/>
                  <a:pt x="184" y="48"/>
                  <a:pt x="192" y="64"/>
                </a:cubicBezTo>
                <a:cubicBezTo>
                  <a:pt x="200" y="80"/>
                  <a:pt x="176" y="96"/>
                  <a:pt x="192" y="112"/>
                </a:cubicBezTo>
                <a:cubicBezTo>
                  <a:pt x="208" y="128"/>
                  <a:pt x="240" y="176"/>
                  <a:pt x="288" y="160"/>
                </a:cubicBezTo>
                <a:cubicBezTo>
                  <a:pt x="336" y="144"/>
                  <a:pt x="408" y="80"/>
                  <a:pt x="480" y="16"/>
                </a:cubicBezTo>
              </a:path>
            </a:pathLst>
          </a:custGeom>
          <a:noFill/>
          <a:ln w="3175" cap="flat" cmpd="sng">
            <a:solidFill>
              <a:srgbClr val="FF0000"/>
            </a:solidFill>
            <a:prstDash val="solid"/>
            <a:round/>
            <a:headEnd type="none" w="med" len="med"/>
            <a:tailEnd type="triangle" w="med" len="med"/>
          </a:ln>
        </p:spPr>
        <p:txBody>
          <a:bodyPr>
            <a:spAutoFit/>
          </a:bodyPr>
          <a:lstStyle/>
          <a:p>
            <a:endParaRPr lang="en-US"/>
          </a:p>
        </p:txBody>
      </p:sp>
    </p:spTree>
    <p:extLst>
      <p:ext uri="{BB962C8B-B14F-4D97-AF65-F5344CB8AC3E}">
        <p14:creationId xmlns:p14="http://schemas.microsoft.com/office/powerpoint/2010/main" val="15992434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there are no loops?</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39</a:t>
            </a:fld>
            <a:endParaRPr lang="en-US" dirty="0"/>
          </a:p>
        </p:txBody>
      </p:sp>
      <p:sp>
        <p:nvSpPr>
          <p:cNvPr id="7" name="Rectangle 3"/>
          <p:cNvSpPr>
            <a:spLocks noGrp="1" noChangeArrowheads="1"/>
          </p:cNvSpPr>
          <p:nvPr>
            <p:ph idx="1"/>
          </p:nvPr>
        </p:nvSpPr>
        <p:spPr>
          <a:xfrm>
            <a:off x="4398590" y="2382820"/>
            <a:ext cx="4610940" cy="1692771"/>
          </a:xfrm>
          <a:noFill/>
        </p:spPr>
        <p:txBody>
          <a:bodyPr wrap="square" anchor="ctr">
            <a:spAutoFit/>
          </a:bodyPr>
          <a:lstStyle/>
          <a:p>
            <a:pPr eaLnBrk="1" hangingPunct="1"/>
            <a:r>
              <a:rPr lang="en-US" sz="2000" dirty="0" smtClean="0"/>
              <a:t>Branches limit basic block size in control-flow intensive irregular code</a:t>
            </a:r>
          </a:p>
          <a:p>
            <a:pPr eaLnBrk="1" hangingPunct="1"/>
            <a:r>
              <a:rPr lang="en-US" sz="2000" dirty="0" smtClean="0"/>
              <a:t>Difficult to find ILP in individual basic blocks</a:t>
            </a:r>
          </a:p>
        </p:txBody>
      </p:sp>
      <p:grpSp>
        <p:nvGrpSpPr>
          <p:cNvPr id="8" name="Group 24"/>
          <p:cNvGrpSpPr>
            <a:grpSpLocks/>
          </p:cNvGrpSpPr>
          <p:nvPr/>
        </p:nvGrpSpPr>
        <p:grpSpPr bwMode="auto">
          <a:xfrm>
            <a:off x="381000" y="1252534"/>
            <a:ext cx="3886200" cy="4876800"/>
            <a:chOff x="960" y="1056"/>
            <a:chExt cx="2448" cy="3072"/>
          </a:xfrm>
        </p:grpSpPr>
        <p:sp>
          <p:nvSpPr>
            <p:cNvPr id="9" name="Rectangle 6"/>
            <p:cNvSpPr>
              <a:spLocks noChangeArrowheads="1"/>
            </p:cNvSpPr>
            <p:nvPr/>
          </p:nvSpPr>
          <p:spPr bwMode="auto">
            <a:xfrm>
              <a:off x="1968" y="1872"/>
              <a:ext cx="384" cy="672"/>
            </a:xfrm>
            <a:prstGeom prst="rect">
              <a:avLst/>
            </a:prstGeom>
            <a:noFill/>
            <a:ln w="3175">
              <a:solidFill>
                <a:schemeClr val="tx1"/>
              </a:solidFill>
              <a:miter lim="800000"/>
              <a:headEnd/>
              <a:tailEnd/>
            </a:ln>
          </p:spPr>
          <p:txBody>
            <a:bodyPr anchor="ctr">
              <a:spAutoFit/>
            </a:bodyPr>
            <a:lstStyle/>
            <a:p>
              <a:endParaRPr lang="en-US"/>
            </a:p>
          </p:txBody>
        </p:sp>
        <p:sp>
          <p:nvSpPr>
            <p:cNvPr id="10" name="Rectangle 10"/>
            <p:cNvSpPr>
              <a:spLocks noChangeArrowheads="1"/>
            </p:cNvSpPr>
            <p:nvPr/>
          </p:nvSpPr>
          <p:spPr bwMode="auto">
            <a:xfrm>
              <a:off x="2976" y="1872"/>
              <a:ext cx="384" cy="480"/>
            </a:xfrm>
            <a:prstGeom prst="rect">
              <a:avLst/>
            </a:prstGeom>
            <a:noFill/>
            <a:ln w="3175">
              <a:solidFill>
                <a:schemeClr val="tx1"/>
              </a:solidFill>
              <a:miter lim="800000"/>
              <a:headEnd/>
              <a:tailEnd/>
            </a:ln>
          </p:spPr>
          <p:txBody>
            <a:bodyPr anchor="ctr">
              <a:spAutoFit/>
            </a:bodyPr>
            <a:lstStyle/>
            <a:p>
              <a:endParaRPr lang="en-US"/>
            </a:p>
          </p:txBody>
        </p:sp>
        <p:sp>
          <p:nvSpPr>
            <p:cNvPr id="11" name="Rectangle 11"/>
            <p:cNvSpPr>
              <a:spLocks noChangeArrowheads="1"/>
            </p:cNvSpPr>
            <p:nvPr/>
          </p:nvSpPr>
          <p:spPr bwMode="auto">
            <a:xfrm>
              <a:off x="2448" y="1056"/>
              <a:ext cx="384" cy="480"/>
            </a:xfrm>
            <a:prstGeom prst="rect">
              <a:avLst/>
            </a:prstGeom>
            <a:noFill/>
            <a:ln w="3175">
              <a:solidFill>
                <a:schemeClr val="tx1"/>
              </a:solidFill>
              <a:miter lim="800000"/>
              <a:headEnd/>
              <a:tailEnd/>
            </a:ln>
          </p:spPr>
          <p:txBody>
            <a:bodyPr anchor="ctr">
              <a:spAutoFit/>
            </a:bodyPr>
            <a:lstStyle/>
            <a:p>
              <a:endParaRPr lang="en-US"/>
            </a:p>
          </p:txBody>
        </p:sp>
        <p:sp>
          <p:nvSpPr>
            <p:cNvPr id="12" name="Rectangle 12"/>
            <p:cNvSpPr>
              <a:spLocks noChangeArrowheads="1"/>
            </p:cNvSpPr>
            <p:nvPr/>
          </p:nvSpPr>
          <p:spPr bwMode="auto">
            <a:xfrm>
              <a:off x="2544" y="2784"/>
              <a:ext cx="384" cy="480"/>
            </a:xfrm>
            <a:prstGeom prst="rect">
              <a:avLst/>
            </a:prstGeom>
            <a:noFill/>
            <a:ln w="3175">
              <a:solidFill>
                <a:schemeClr val="tx1"/>
              </a:solidFill>
              <a:miter lim="800000"/>
              <a:headEnd/>
              <a:tailEnd/>
            </a:ln>
          </p:spPr>
          <p:txBody>
            <a:bodyPr anchor="ctr">
              <a:spAutoFit/>
            </a:bodyPr>
            <a:lstStyle/>
            <a:p>
              <a:endParaRPr lang="en-US"/>
            </a:p>
          </p:txBody>
        </p:sp>
        <p:sp>
          <p:nvSpPr>
            <p:cNvPr id="13" name="Rectangle 13"/>
            <p:cNvSpPr>
              <a:spLocks noChangeArrowheads="1"/>
            </p:cNvSpPr>
            <p:nvPr/>
          </p:nvSpPr>
          <p:spPr bwMode="auto">
            <a:xfrm>
              <a:off x="2016" y="3504"/>
              <a:ext cx="384" cy="480"/>
            </a:xfrm>
            <a:prstGeom prst="rect">
              <a:avLst/>
            </a:prstGeom>
            <a:noFill/>
            <a:ln w="3175">
              <a:solidFill>
                <a:schemeClr val="tx1"/>
              </a:solidFill>
              <a:miter lim="800000"/>
              <a:headEnd/>
              <a:tailEnd/>
            </a:ln>
          </p:spPr>
          <p:txBody>
            <a:bodyPr anchor="ctr">
              <a:spAutoFit/>
            </a:bodyPr>
            <a:lstStyle/>
            <a:p>
              <a:endParaRPr lang="en-US"/>
            </a:p>
          </p:txBody>
        </p:sp>
        <p:sp>
          <p:nvSpPr>
            <p:cNvPr id="14" name="Rectangle 14"/>
            <p:cNvSpPr>
              <a:spLocks noChangeArrowheads="1"/>
            </p:cNvSpPr>
            <p:nvPr/>
          </p:nvSpPr>
          <p:spPr bwMode="auto">
            <a:xfrm>
              <a:off x="3024" y="3408"/>
              <a:ext cx="384" cy="336"/>
            </a:xfrm>
            <a:prstGeom prst="rect">
              <a:avLst/>
            </a:prstGeom>
            <a:noFill/>
            <a:ln w="3175">
              <a:solidFill>
                <a:schemeClr val="tx1"/>
              </a:solidFill>
              <a:miter lim="800000"/>
              <a:headEnd/>
              <a:tailEnd/>
            </a:ln>
          </p:spPr>
          <p:txBody>
            <a:bodyPr anchor="ctr">
              <a:spAutoFit/>
            </a:bodyPr>
            <a:lstStyle/>
            <a:p>
              <a:endParaRPr lang="en-US"/>
            </a:p>
          </p:txBody>
        </p:sp>
        <p:sp>
          <p:nvSpPr>
            <p:cNvPr id="15" name="Line 15"/>
            <p:cNvSpPr>
              <a:spLocks noChangeShapeType="1"/>
            </p:cNvSpPr>
            <p:nvPr/>
          </p:nvSpPr>
          <p:spPr bwMode="auto">
            <a:xfrm flipH="1">
              <a:off x="2160" y="1536"/>
              <a:ext cx="480" cy="336"/>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6" name="Line 16"/>
            <p:cNvSpPr>
              <a:spLocks noChangeShapeType="1"/>
            </p:cNvSpPr>
            <p:nvPr/>
          </p:nvSpPr>
          <p:spPr bwMode="auto">
            <a:xfrm>
              <a:off x="2640" y="1536"/>
              <a:ext cx="528" cy="336"/>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7" name="Line 17"/>
            <p:cNvSpPr>
              <a:spLocks noChangeShapeType="1"/>
            </p:cNvSpPr>
            <p:nvPr/>
          </p:nvSpPr>
          <p:spPr bwMode="auto">
            <a:xfrm>
              <a:off x="2160" y="2544"/>
              <a:ext cx="576" cy="240"/>
            </a:xfrm>
            <a:prstGeom prst="line">
              <a:avLst/>
            </a:prstGeom>
            <a:noFill/>
            <a:ln w="3175">
              <a:solidFill>
                <a:schemeClr val="tx1"/>
              </a:solidFill>
              <a:round/>
              <a:headEnd/>
              <a:tailEnd type="triangle" w="med" len="med"/>
            </a:ln>
          </p:spPr>
          <p:txBody>
            <a:bodyPr anchor="ctr">
              <a:spAutoFit/>
            </a:bodyPr>
            <a:lstStyle/>
            <a:p>
              <a:endParaRPr lang="en-US"/>
            </a:p>
          </p:txBody>
        </p:sp>
        <p:sp>
          <p:nvSpPr>
            <p:cNvPr id="18" name="Line 18"/>
            <p:cNvSpPr>
              <a:spLocks noChangeShapeType="1"/>
            </p:cNvSpPr>
            <p:nvPr/>
          </p:nvSpPr>
          <p:spPr bwMode="auto">
            <a:xfrm flipH="1">
              <a:off x="2736" y="2352"/>
              <a:ext cx="432" cy="432"/>
            </a:xfrm>
            <a:prstGeom prst="line">
              <a:avLst/>
            </a:prstGeom>
            <a:noFill/>
            <a:ln w="3175">
              <a:solidFill>
                <a:schemeClr val="tx1"/>
              </a:solidFill>
              <a:round/>
              <a:headEnd/>
              <a:tailEnd type="triangle" w="med" len="med"/>
            </a:ln>
          </p:spPr>
          <p:txBody>
            <a:bodyPr anchor="ctr">
              <a:spAutoFit/>
            </a:bodyPr>
            <a:lstStyle/>
            <a:p>
              <a:endParaRPr lang="en-US"/>
            </a:p>
          </p:txBody>
        </p:sp>
        <p:sp>
          <p:nvSpPr>
            <p:cNvPr id="19" name="Line 19"/>
            <p:cNvSpPr>
              <a:spLocks noChangeShapeType="1"/>
            </p:cNvSpPr>
            <p:nvPr/>
          </p:nvSpPr>
          <p:spPr bwMode="auto">
            <a:xfrm flipH="1">
              <a:off x="2208" y="3264"/>
              <a:ext cx="432" cy="24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20" name="Line 20"/>
            <p:cNvSpPr>
              <a:spLocks noChangeShapeType="1"/>
            </p:cNvSpPr>
            <p:nvPr/>
          </p:nvSpPr>
          <p:spPr bwMode="auto">
            <a:xfrm>
              <a:off x="2784" y="3264"/>
              <a:ext cx="480"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21" name="Line 21"/>
            <p:cNvSpPr>
              <a:spLocks noChangeShapeType="1"/>
            </p:cNvSpPr>
            <p:nvPr/>
          </p:nvSpPr>
          <p:spPr bwMode="auto">
            <a:xfrm>
              <a:off x="3216" y="3744"/>
              <a:ext cx="192"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22" name="Line 22"/>
            <p:cNvSpPr>
              <a:spLocks noChangeShapeType="1"/>
            </p:cNvSpPr>
            <p:nvPr/>
          </p:nvSpPr>
          <p:spPr bwMode="auto">
            <a:xfrm flipH="1">
              <a:off x="1728" y="3984"/>
              <a:ext cx="480"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23" name="Text Box 23"/>
            <p:cNvSpPr txBox="1">
              <a:spLocks noChangeArrowheads="1"/>
            </p:cNvSpPr>
            <p:nvPr/>
          </p:nvSpPr>
          <p:spPr bwMode="auto">
            <a:xfrm>
              <a:off x="960" y="2112"/>
              <a:ext cx="1006" cy="250"/>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i="1">
                  <a:latin typeface="Verdana" pitchFamily="34" charset="0"/>
                </a:rPr>
                <a:t>Basic block</a:t>
              </a:r>
            </a:p>
          </p:txBody>
        </p:sp>
      </p:grpSp>
    </p:spTree>
    <p:extLst>
      <p:ext uri="{BB962C8B-B14F-4D97-AF65-F5344CB8AC3E}">
        <p14:creationId xmlns:p14="http://schemas.microsoft.com/office/powerpoint/2010/main" val="1881458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Pipeline Hazards</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4</a:t>
            </a:fld>
            <a:endParaRPr lang="en-US" dirty="0"/>
          </a:p>
        </p:txBody>
      </p:sp>
      <p:sp>
        <p:nvSpPr>
          <p:cNvPr id="7" name="Rectangle 3"/>
          <p:cNvSpPr>
            <a:spLocks noGrp="1" noChangeArrowheads="1"/>
          </p:cNvSpPr>
          <p:nvPr>
            <p:ph idx="1"/>
          </p:nvPr>
        </p:nvSpPr>
        <p:spPr>
          <a:xfrm>
            <a:off x="1046163" y="4175451"/>
            <a:ext cx="6907212" cy="587502"/>
          </a:xfrm>
          <a:noFill/>
        </p:spPr>
        <p:txBody>
          <a:bodyPr>
            <a:normAutofit fontScale="92500"/>
          </a:bodyPr>
          <a:lstStyle/>
          <a:p>
            <a:pPr eaLnBrk="1" hangingPunct="1">
              <a:buNone/>
            </a:pPr>
            <a:r>
              <a:rPr lang="en-US" dirty="0" smtClean="0"/>
              <a:t>Each instruction may depend on the next</a:t>
            </a:r>
          </a:p>
        </p:txBody>
      </p:sp>
      <p:sp>
        <p:nvSpPr>
          <p:cNvPr id="80" name="Rectangle 80"/>
          <p:cNvSpPr>
            <a:spLocks noChangeArrowheads="1"/>
          </p:cNvSpPr>
          <p:nvPr/>
        </p:nvSpPr>
        <p:spPr bwMode="auto">
          <a:xfrm>
            <a:off x="1751719" y="4655871"/>
            <a:ext cx="6397370" cy="587375"/>
          </a:xfrm>
          <a:prstGeom prst="rect">
            <a:avLst/>
          </a:prstGeom>
          <a:noFill/>
          <a:ln w="9525">
            <a:noFill/>
            <a:miter lim="800000"/>
            <a:headEnd/>
            <a:tailEnd/>
          </a:ln>
        </p:spPr>
        <p:txBody>
          <a:bodyPr/>
          <a:lstStyle/>
          <a:p>
            <a:pPr marL="342900" indent="-342900">
              <a:spcBef>
                <a:spcPct val="20000"/>
              </a:spcBef>
            </a:pPr>
            <a:r>
              <a:rPr lang="en-US" b="0" dirty="0">
                <a:solidFill>
                  <a:srgbClr val="000090"/>
                </a:solidFill>
              </a:rPr>
              <a:t>Even bypassing does not eliminate all delays</a:t>
            </a:r>
          </a:p>
        </p:txBody>
      </p:sp>
      <p:grpSp>
        <p:nvGrpSpPr>
          <p:cNvPr id="88" name="Group 87"/>
          <p:cNvGrpSpPr/>
          <p:nvPr/>
        </p:nvGrpSpPr>
        <p:grpSpPr>
          <a:xfrm>
            <a:off x="261134" y="1366001"/>
            <a:ext cx="8501866" cy="2133600"/>
            <a:chOff x="28222" y="1387582"/>
            <a:chExt cx="8501866" cy="2133600"/>
          </a:xfrm>
        </p:grpSpPr>
        <p:sp>
          <p:nvSpPr>
            <p:cNvPr id="89" name="Text Box 31"/>
            <p:cNvSpPr txBox="1">
              <a:spLocks noChangeArrowheads="1"/>
            </p:cNvSpPr>
            <p:nvPr/>
          </p:nvSpPr>
          <p:spPr bwMode="auto">
            <a:xfrm>
              <a:off x="28222" y="1841008"/>
              <a:ext cx="2401018" cy="1661993"/>
            </a:xfrm>
            <a:prstGeom prst="rect">
              <a:avLst/>
            </a:prstGeom>
            <a:noFill/>
            <a:ln w="25400">
              <a:noFill/>
              <a:miter lim="800000"/>
              <a:headEnd/>
              <a:tailEnd/>
            </a:ln>
          </p:spPr>
          <p:txBody>
            <a:bodyPr wrap="none">
              <a:spAutoFit/>
            </a:bodyPr>
            <a:lstStyle/>
            <a:p>
              <a:pPr eaLnBrk="0" hangingPunct="0"/>
              <a:r>
                <a:rPr lang="en-US" b="0" dirty="0">
                  <a:solidFill>
                    <a:schemeClr val="accent2"/>
                  </a:solidFill>
                  <a:latin typeface="Courier"/>
                  <a:cs typeface="Courier"/>
                </a:rPr>
                <a:t>LW r1, 0(r2</a:t>
              </a:r>
              <a:r>
                <a:rPr lang="en-US" b="0" dirty="0" smtClean="0">
                  <a:solidFill>
                    <a:schemeClr val="accent2"/>
                  </a:solidFill>
                  <a:latin typeface="Courier"/>
                  <a:cs typeface="Courier"/>
                </a:rPr>
                <a:t>)</a:t>
              </a:r>
            </a:p>
            <a:p>
              <a:pPr eaLnBrk="0" hangingPunct="0"/>
              <a:endParaRPr lang="en-US" sz="1000" b="0" dirty="0">
                <a:solidFill>
                  <a:schemeClr val="accent2"/>
                </a:solidFill>
                <a:latin typeface="Courier"/>
                <a:cs typeface="Courier"/>
              </a:endParaRPr>
            </a:p>
            <a:p>
              <a:pPr eaLnBrk="0" hangingPunct="0"/>
              <a:r>
                <a:rPr lang="en-US" b="0" dirty="0">
                  <a:solidFill>
                    <a:schemeClr val="accent2"/>
                  </a:solidFill>
                  <a:latin typeface="Courier"/>
                  <a:cs typeface="Courier"/>
                </a:rPr>
                <a:t>LW r5, 12(r1</a:t>
              </a:r>
              <a:r>
                <a:rPr lang="en-US" b="0" dirty="0" smtClean="0">
                  <a:solidFill>
                    <a:schemeClr val="accent2"/>
                  </a:solidFill>
                  <a:latin typeface="Courier"/>
                  <a:cs typeface="Courier"/>
                </a:rPr>
                <a:t>)</a:t>
              </a:r>
            </a:p>
            <a:p>
              <a:pPr eaLnBrk="0" hangingPunct="0"/>
              <a:endParaRPr lang="en-US" sz="1000" b="0" dirty="0">
                <a:solidFill>
                  <a:schemeClr val="accent2"/>
                </a:solidFill>
                <a:latin typeface="Courier"/>
                <a:cs typeface="Courier"/>
              </a:endParaRPr>
            </a:p>
            <a:p>
              <a:pPr eaLnBrk="0" hangingPunct="0"/>
              <a:r>
                <a:rPr lang="en-US" b="0" dirty="0">
                  <a:solidFill>
                    <a:schemeClr val="accent2"/>
                  </a:solidFill>
                  <a:latin typeface="Courier"/>
                  <a:cs typeface="Courier"/>
                </a:rPr>
                <a:t>ADDI r5, r5, #12</a:t>
              </a:r>
            </a:p>
            <a:p>
              <a:pPr eaLnBrk="0" hangingPunct="0"/>
              <a:endParaRPr lang="en-US" sz="1000" b="0" dirty="0" smtClean="0">
                <a:solidFill>
                  <a:schemeClr val="accent2"/>
                </a:solidFill>
                <a:latin typeface="Courier"/>
                <a:cs typeface="Courier"/>
              </a:endParaRPr>
            </a:p>
            <a:p>
              <a:pPr eaLnBrk="0" hangingPunct="0"/>
              <a:r>
                <a:rPr lang="en-US" b="0" dirty="0" smtClean="0">
                  <a:solidFill>
                    <a:schemeClr val="accent2"/>
                  </a:solidFill>
                  <a:latin typeface="Courier"/>
                  <a:cs typeface="Courier"/>
                </a:rPr>
                <a:t>SW </a:t>
              </a:r>
              <a:r>
                <a:rPr lang="en-US" b="0" dirty="0">
                  <a:solidFill>
                    <a:schemeClr val="accent2"/>
                  </a:solidFill>
                  <a:latin typeface="Courier"/>
                  <a:cs typeface="Courier"/>
                </a:rPr>
                <a:t>12(r1), r5</a:t>
              </a:r>
            </a:p>
          </p:txBody>
        </p:sp>
        <p:sp>
          <p:nvSpPr>
            <p:cNvPr id="90" name="Rectangle 6"/>
            <p:cNvSpPr>
              <a:spLocks noChangeArrowheads="1"/>
            </p:cNvSpPr>
            <p:nvPr/>
          </p:nvSpPr>
          <p:spPr bwMode="auto">
            <a:xfrm>
              <a:off x="2794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F</a:t>
              </a:r>
            </a:p>
          </p:txBody>
        </p:sp>
        <p:sp>
          <p:nvSpPr>
            <p:cNvPr id="91" name="Rectangle 7"/>
            <p:cNvSpPr>
              <a:spLocks noChangeArrowheads="1"/>
            </p:cNvSpPr>
            <p:nvPr/>
          </p:nvSpPr>
          <p:spPr bwMode="auto">
            <a:xfrm>
              <a:off x="3175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D</a:t>
              </a:r>
            </a:p>
          </p:txBody>
        </p:sp>
        <p:sp>
          <p:nvSpPr>
            <p:cNvPr id="92" name="Rectangle 8"/>
            <p:cNvSpPr>
              <a:spLocks noChangeArrowheads="1"/>
            </p:cNvSpPr>
            <p:nvPr/>
          </p:nvSpPr>
          <p:spPr bwMode="auto">
            <a:xfrm>
              <a:off x="3556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X</a:t>
              </a:r>
            </a:p>
          </p:txBody>
        </p:sp>
        <p:sp>
          <p:nvSpPr>
            <p:cNvPr id="93" name="Rectangle 9"/>
            <p:cNvSpPr>
              <a:spLocks noChangeArrowheads="1"/>
            </p:cNvSpPr>
            <p:nvPr/>
          </p:nvSpPr>
          <p:spPr bwMode="auto">
            <a:xfrm>
              <a:off x="3937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M</a:t>
              </a:r>
            </a:p>
          </p:txBody>
        </p:sp>
        <p:sp>
          <p:nvSpPr>
            <p:cNvPr id="94" name="Rectangle 10"/>
            <p:cNvSpPr>
              <a:spLocks noChangeArrowheads="1"/>
            </p:cNvSpPr>
            <p:nvPr/>
          </p:nvSpPr>
          <p:spPr bwMode="auto">
            <a:xfrm>
              <a:off x="4318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W</a:t>
              </a:r>
            </a:p>
          </p:txBody>
        </p:sp>
        <p:grpSp>
          <p:nvGrpSpPr>
            <p:cNvPr id="95" name="Group 11"/>
            <p:cNvGrpSpPr>
              <a:grpSpLocks/>
            </p:cNvGrpSpPr>
            <p:nvPr/>
          </p:nvGrpSpPr>
          <p:grpSpPr bwMode="auto">
            <a:xfrm>
              <a:off x="2794450" y="1616182"/>
              <a:ext cx="3429000" cy="1905000"/>
              <a:chOff x="1824" y="2688"/>
              <a:chExt cx="2160" cy="1200"/>
            </a:xfrm>
          </p:grpSpPr>
          <p:sp>
            <p:nvSpPr>
              <p:cNvPr id="152" name="Line 12"/>
              <p:cNvSpPr>
                <a:spLocks noChangeShapeType="1"/>
              </p:cNvSpPr>
              <p:nvPr/>
            </p:nvSpPr>
            <p:spPr bwMode="auto">
              <a:xfrm>
                <a:off x="1824" y="2688"/>
                <a:ext cx="0" cy="1200"/>
              </a:xfrm>
              <a:prstGeom prst="line">
                <a:avLst/>
              </a:prstGeom>
              <a:noFill/>
              <a:ln w="25400">
                <a:solidFill>
                  <a:schemeClr val="tx1"/>
                </a:solidFill>
                <a:prstDash val="sysDot"/>
                <a:round/>
                <a:headEnd/>
                <a:tailEnd/>
              </a:ln>
            </p:spPr>
            <p:txBody>
              <a:bodyPr/>
              <a:lstStyle/>
              <a:p>
                <a:endParaRPr lang="en-US"/>
              </a:p>
            </p:txBody>
          </p:sp>
          <p:sp>
            <p:nvSpPr>
              <p:cNvPr id="153" name="Line 13"/>
              <p:cNvSpPr>
                <a:spLocks noChangeShapeType="1"/>
              </p:cNvSpPr>
              <p:nvPr/>
            </p:nvSpPr>
            <p:spPr bwMode="auto">
              <a:xfrm>
                <a:off x="2064" y="2688"/>
                <a:ext cx="0" cy="1200"/>
              </a:xfrm>
              <a:prstGeom prst="line">
                <a:avLst/>
              </a:prstGeom>
              <a:noFill/>
              <a:ln w="25400">
                <a:solidFill>
                  <a:schemeClr val="tx1"/>
                </a:solidFill>
                <a:prstDash val="sysDot"/>
                <a:round/>
                <a:headEnd/>
                <a:tailEnd/>
              </a:ln>
            </p:spPr>
            <p:txBody>
              <a:bodyPr/>
              <a:lstStyle/>
              <a:p>
                <a:endParaRPr lang="en-US"/>
              </a:p>
            </p:txBody>
          </p:sp>
          <p:sp>
            <p:nvSpPr>
              <p:cNvPr id="154" name="Line 14"/>
              <p:cNvSpPr>
                <a:spLocks noChangeShapeType="1"/>
              </p:cNvSpPr>
              <p:nvPr/>
            </p:nvSpPr>
            <p:spPr bwMode="auto">
              <a:xfrm>
                <a:off x="2304" y="2688"/>
                <a:ext cx="0" cy="1200"/>
              </a:xfrm>
              <a:prstGeom prst="line">
                <a:avLst/>
              </a:prstGeom>
              <a:noFill/>
              <a:ln w="25400">
                <a:solidFill>
                  <a:schemeClr val="tx1"/>
                </a:solidFill>
                <a:prstDash val="sysDot"/>
                <a:round/>
                <a:headEnd/>
                <a:tailEnd/>
              </a:ln>
            </p:spPr>
            <p:txBody>
              <a:bodyPr/>
              <a:lstStyle/>
              <a:p>
                <a:endParaRPr lang="en-US"/>
              </a:p>
            </p:txBody>
          </p:sp>
          <p:sp>
            <p:nvSpPr>
              <p:cNvPr id="155" name="Line 15"/>
              <p:cNvSpPr>
                <a:spLocks noChangeShapeType="1"/>
              </p:cNvSpPr>
              <p:nvPr/>
            </p:nvSpPr>
            <p:spPr bwMode="auto">
              <a:xfrm>
                <a:off x="2544" y="2688"/>
                <a:ext cx="0" cy="1200"/>
              </a:xfrm>
              <a:prstGeom prst="line">
                <a:avLst/>
              </a:prstGeom>
              <a:noFill/>
              <a:ln w="25400">
                <a:solidFill>
                  <a:schemeClr val="tx1"/>
                </a:solidFill>
                <a:prstDash val="sysDot"/>
                <a:round/>
                <a:headEnd/>
                <a:tailEnd/>
              </a:ln>
            </p:spPr>
            <p:txBody>
              <a:bodyPr/>
              <a:lstStyle/>
              <a:p>
                <a:endParaRPr lang="en-US"/>
              </a:p>
            </p:txBody>
          </p:sp>
          <p:sp>
            <p:nvSpPr>
              <p:cNvPr id="156" name="Line 16"/>
              <p:cNvSpPr>
                <a:spLocks noChangeShapeType="1"/>
              </p:cNvSpPr>
              <p:nvPr/>
            </p:nvSpPr>
            <p:spPr bwMode="auto">
              <a:xfrm>
                <a:off x="2784" y="2688"/>
                <a:ext cx="0" cy="1200"/>
              </a:xfrm>
              <a:prstGeom prst="line">
                <a:avLst/>
              </a:prstGeom>
              <a:noFill/>
              <a:ln w="25400">
                <a:solidFill>
                  <a:schemeClr val="tx1"/>
                </a:solidFill>
                <a:prstDash val="sysDot"/>
                <a:round/>
                <a:headEnd/>
                <a:tailEnd/>
              </a:ln>
            </p:spPr>
            <p:txBody>
              <a:bodyPr/>
              <a:lstStyle/>
              <a:p>
                <a:endParaRPr lang="en-US"/>
              </a:p>
            </p:txBody>
          </p:sp>
          <p:sp>
            <p:nvSpPr>
              <p:cNvPr id="157" name="Line 17"/>
              <p:cNvSpPr>
                <a:spLocks noChangeShapeType="1"/>
              </p:cNvSpPr>
              <p:nvPr/>
            </p:nvSpPr>
            <p:spPr bwMode="auto">
              <a:xfrm>
                <a:off x="3024" y="2688"/>
                <a:ext cx="0" cy="1200"/>
              </a:xfrm>
              <a:prstGeom prst="line">
                <a:avLst/>
              </a:prstGeom>
              <a:noFill/>
              <a:ln w="25400">
                <a:solidFill>
                  <a:schemeClr val="tx1"/>
                </a:solidFill>
                <a:prstDash val="sysDot"/>
                <a:round/>
                <a:headEnd/>
                <a:tailEnd/>
              </a:ln>
            </p:spPr>
            <p:txBody>
              <a:bodyPr/>
              <a:lstStyle/>
              <a:p>
                <a:endParaRPr lang="en-US"/>
              </a:p>
            </p:txBody>
          </p:sp>
          <p:sp>
            <p:nvSpPr>
              <p:cNvPr id="158" name="Line 18"/>
              <p:cNvSpPr>
                <a:spLocks noChangeShapeType="1"/>
              </p:cNvSpPr>
              <p:nvPr/>
            </p:nvSpPr>
            <p:spPr bwMode="auto">
              <a:xfrm>
                <a:off x="3264" y="2688"/>
                <a:ext cx="0" cy="1200"/>
              </a:xfrm>
              <a:prstGeom prst="line">
                <a:avLst/>
              </a:prstGeom>
              <a:noFill/>
              <a:ln w="25400">
                <a:solidFill>
                  <a:schemeClr val="tx1"/>
                </a:solidFill>
                <a:prstDash val="sysDot"/>
                <a:round/>
                <a:headEnd/>
                <a:tailEnd/>
              </a:ln>
            </p:spPr>
            <p:txBody>
              <a:bodyPr/>
              <a:lstStyle/>
              <a:p>
                <a:endParaRPr lang="en-US"/>
              </a:p>
            </p:txBody>
          </p:sp>
          <p:sp>
            <p:nvSpPr>
              <p:cNvPr id="159" name="Line 19"/>
              <p:cNvSpPr>
                <a:spLocks noChangeShapeType="1"/>
              </p:cNvSpPr>
              <p:nvPr/>
            </p:nvSpPr>
            <p:spPr bwMode="auto">
              <a:xfrm>
                <a:off x="3504" y="2688"/>
                <a:ext cx="0" cy="1200"/>
              </a:xfrm>
              <a:prstGeom prst="line">
                <a:avLst/>
              </a:prstGeom>
              <a:noFill/>
              <a:ln w="25400">
                <a:solidFill>
                  <a:schemeClr val="tx1"/>
                </a:solidFill>
                <a:prstDash val="sysDot"/>
                <a:round/>
                <a:headEnd/>
                <a:tailEnd/>
              </a:ln>
            </p:spPr>
            <p:txBody>
              <a:bodyPr/>
              <a:lstStyle/>
              <a:p>
                <a:endParaRPr lang="en-US"/>
              </a:p>
            </p:txBody>
          </p:sp>
          <p:sp>
            <p:nvSpPr>
              <p:cNvPr id="160" name="Line 20"/>
              <p:cNvSpPr>
                <a:spLocks noChangeShapeType="1"/>
              </p:cNvSpPr>
              <p:nvPr/>
            </p:nvSpPr>
            <p:spPr bwMode="auto">
              <a:xfrm>
                <a:off x="3744" y="2688"/>
                <a:ext cx="0" cy="1200"/>
              </a:xfrm>
              <a:prstGeom prst="line">
                <a:avLst/>
              </a:prstGeom>
              <a:noFill/>
              <a:ln w="25400">
                <a:solidFill>
                  <a:schemeClr val="tx1"/>
                </a:solidFill>
                <a:prstDash val="sysDot"/>
                <a:round/>
                <a:headEnd/>
                <a:tailEnd/>
              </a:ln>
            </p:spPr>
            <p:txBody>
              <a:bodyPr/>
              <a:lstStyle/>
              <a:p>
                <a:endParaRPr lang="en-US"/>
              </a:p>
            </p:txBody>
          </p:sp>
          <p:sp>
            <p:nvSpPr>
              <p:cNvPr id="161" name="Line 21"/>
              <p:cNvSpPr>
                <a:spLocks noChangeShapeType="1"/>
              </p:cNvSpPr>
              <p:nvPr/>
            </p:nvSpPr>
            <p:spPr bwMode="auto">
              <a:xfrm>
                <a:off x="3984" y="2688"/>
                <a:ext cx="0" cy="1200"/>
              </a:xfrm>
              <a:prstGeom prst="line">
                <a:avLst/>
              </a:prstGeom>
              <a:noFill/>
              <a:ln w="25400">
                <a:solidFill>
                  <a:schemeClr val="tx1"/>
                </a:solidFill>
                <a:prstDash val="sysDot"/>
                <a:round/>
                <a:headEnd/>
                <a:tailEnd/>
              </a:ln>
            </p:spPr>
            <p:txBody>
              <a:bodyPr/>
              <a:lstStyle/>
              <a:p>
                <a:endParaRPr lang="en-US"/>
              </a:p>
            </p:txBody>
          </p:sp>
        </p:grpSp>
        <p:sp>
          <p:nvSpPr>
            <p:cNvPr id="96" name="Text Box 22"/>
            <p:cNvSpPr txBox="1">
              <a:spLocks noChangeArrowheads="1"/>
            </p:cNvSpPr>
            <p:nvPr/>
          </p:nvSpPr>
          <p:spPr bwMode="auto">
            <a:xfrm>
              <a:off x="2756350" y="1387582"/>
              <a:ext cx="365125" cy="336550"/>
            </a:xfrm>
            <a:prstGeom prst="rect">
              <a:avLst/>
            </a:prstGeom>
            <a:noFill/>
            <a:ln w="25400">
              <a:noFill/>
              <a:miter lim="800000"/>
              <a:headEnd/>
              <a:tailEnd/>
            </a:ln>
          </p:spPr>
          <p:txBody>
            <a:bodyPr wrap="none">
              <a:spAutoFit/>
            </a:bodyPr>
            <a:lstStyle/>
            <a:p>
              <a:pPr eaLnBrk="0" hangingPunct="0"/>
              <a:r>
                <a:rPr lang="en-US" sz="1600"/>
                <a:t>t0</a:t>
              </a:r>
            </a:p>
          </p:txBody>
        </p:sp>
        <p:sp>
          <p:nvSpPr>
            <p:cNvPr id="97" name="Text Box 23"/>
            <p:cNvSpPr txBox="1">
              <a:spLocks noChangeArrowheads="1"/>
            </p:cNvSpPr>
            <p:nvPr/>
          </p:nvSpPr>
          <p:spPr bwMode="auto">
            <a:xfrm>
              <a:off x="3137350" y="1387582"/>
              <a:ext cx="365125" cy="336550"/>
            </a:xfrm>
            <a:prstGeom prst="rect">
              <a:avLst/>
            </a:prstGeom>
            <a:noFill/>
            <a:ln w="25400">
              <a:noFill/>
              <a:miter lim="800000"/>
              <a:headEnd/>
              <a:tailEnd/>
            </a:ln>
          </p:spPr>
          <p:txBody>
            <a:bodyPr wrap="none">
              <a:spAutoFit/>
            </a:bodyPr>
            <a:lstStyle/>
            <a:p>
              <a:pPr eaLnBrk="0" hangingPunct="0"/>
              <a:r>
                <a:rPr lang="en-US" sz="1600"/>
                <a:t>t1</a:t>
              </a:r>
            </a:p>
          </p:txBody>
        </p:sp>
        <p:sp>
          <p:nvSpPr>
            <p:cNvPr id="98" name="Text Box 24"/>
            <p:cNvSpPr txBox="1">
              <a:spLocks noChangeArrowheads="1"/>
            </p:cNvSpPr>
            <p:nvPr/>
          </p:nvSpPr>
          <p:spPr bwMode="auto">
            <a:xfrm>
              <a:off x="3518350" y="1387582"/>
              <a:ext cx="365125" cy="336550"/>
            </a:xfrm>
            <a:prstGeom prst="rect">
              <a:avLst/>
            </a:prstGeom>
            <a:noFill/>
            <a:ln w="25400">
              <a:noFill/>
              <a:miter lim="800000"/>
              <a:headEnd/>
              <a:tailEnd/>
            </a:ln>
          </p:spPr>
          <p:txBody>
            <a:bodyPr wrap="none">
              <a:spAutoFit/>
            </a:bodyPr>
            <a:lstStyle/>
            <a:p>
              <a:pPr eaLnBrk="0" hangingPunct="0"/>
              <a:r>
                <a:rPr lang="en-US" sz="1600"/>
                <a:t>t2</a:t>
              </a:r>
            </a:p>
          </p:txBody>
        </p:sp>
        <p:sp>
          <p:nvSpPr>
            <p:cNvPr id="99" name="Text Box 25"/>
            <p:cNvSpPr txBox="1">
              <a:spLocks noChangeArrowheads="1"/>
            </p:cNvSpPr>
            <p:nvPr/>
          </p:nvSpPr>
          <p:spPr bwMode="auto">
            <a:xfrm>
              <a:off x="3899350" y="1387582"/>
              <a:ext cx="365125" cy="336550"/>
            </a:xfrm>
            <a:prstGeom prst="rect">
              <a:avLst/>
            </a:prstGeom>
            <a:noFill/>
            <a:ln w="25400">
              <a:noFill/>
              <a:miter lim="800000"/>
              <a:headEnd/>
              <a:tailEnd/>
            </a:ln>
          </p:spPr>
          <p:txBody>
            <a:bodyPr wrap="none">
              <a:spAutoFit/>
            </a:bodyPr>
            <a:lstStyle/>
            <a:p>
              <a:pPr eaLnBrk="0" hangingPunct="0"/>
              <a:r>
                <a:rPr lang="en-US" sz="1600"/>
                <a:t>t3</a:t>
              </a:r>
            </a:p>
          </p:txBody>
        </p:sp>
        <p:sp>
          <p:nvSpPr>
            <p:cNvPr id="100" name="Text Box 26"/>
            <p:cNvSpPr txBox="1">
              <a:spLocks noChangeArrowheads="1"/>
            </p:cNvSpPr>
            <p:nvPr/>
          </p:nvSpPr>
          <p:spPr bwMode="auto">
            <a:xfrm>
              <a:off x="4280350" y="1387582"/>
              <a:ext cx="365125" cy="336550"/>
            </a:xfrm>
            <a:prstGeom prst="rect">
              <a:avLst/>
            </a:prstGeom>
            <a:noFill/>
            <a:ln w="25400">
              <a:noFill/>
              <a:miter lim="800000"/>
              <a:headEnd/>
              <a:tailEnd/>
            </a:ln>
          </p:spPr>
          <p:txBody>
            <a:bodyPr wrap="none">
              <a:spAutoFit/>
            </a:bodyPr>
            <a:lstStyle/>
            <a:p>
              <a:pPr eaLnBrk="0" hangingPunct="0"/>
              <a:r>
                <a:rPr lang="en-US" sz="1600"/>
                <a:t>t4</a:t>
              </a:r>
            </a:p>
          </p:txBody>
        </p:sp>
        <p:sp>
          <p:nvSpPr>
            <p:cNvPr id="101" name="Text Box 27"/>
            <p:cNvSpPr txBox="1">
              <a:spLocks noChangeArrowheads="1"/>
            </p:cNvSpPr>
            <p:nvPr/>
          </p:nvSpPr>
          <p:spPr bwMode="auto">
            <a:xfrm>
              <a:off x="4661350" y="1387582"/>
              <a:ext cx="365125" cy="336550"/>
            </a:xfrm>
            <a:prstGeom prst="rect">
              <a:avLst/>
            </a:prstGeom>
            <a:noFill/>
            <a:ln w="25400">
              <a:noFill/>
              <a:miter lim="800000"/>
              <a:headEnd/>
              <a:tailEnd/>
            </a:ln>
          </p:spPr>
          <p:txBody>
            <a:bodyPr wrap="none">
              <a:spAutoFit/>
            </a:bodyPr>
            <a:lstStyle/>
            <a:p>
              <a:pPr eaLnBrk="0" hangingPunct="0"/>
              <a:r>
                <a:rPr lang="en-US" sz="1600"/>
                <a:t>t5</a:t>
              </a:r>
            </a:p>
          </p:txBody>
        </p:sp>
        <p:sp>
          <p:nvSpPr>
            <p:cNvPr id="102" name="Text Box 28"/>
            <p:cNvSpPr txBox="1">
              <a:spLocks noChangeArrowheads="1"/>
            </p:cNvSpPr>
            <p:nvPr/>
          </p:nvSpPr>
          <p:spPr bwMode="auto">
            <a:xfrm>
              <a:off x="5042350" y="1387582"/>
              <a:ext cx="365125" cy="336550"/>
            </a:xfrm>
            <a:prstGeom prst="rect">
              <a:avLst/>
            </a:prstGeom>
            <a:noFill/>
            <a:ln w="25400">
              <a:noFill/>
              <a:miter lim="800000"/>
              <a:headEnd/>
              <a:tailEnd/>
            </a:ln>
          </p:spPr>
          <p:txBody>
            <a:bodyPr wrap="none">
              <a:spAutoFit/>
            </a:bodyPr>
            <a:lstStyle/>
            <a:p>
              <a:pPr eaLnBrk="0" hangingPunct="0"/>
              <a:r>
                <a:rPr lang="en-US" sz="1600"/>
                <a:t>t6</a:t>
              </a:r>
            </a:p>
          </p:txBody>
        </p:sp>
        <p:sp>
          <p:nvSpPr>
            <p:cNvPr id="103" name="Text Box 29"/>
            <p:cNvSpPr txBox="1">
              <a:spLocks noChangeArrowheads="1"/>
            </p:cNvSpPr>
            <p:nvPr/>
          </p:nvSpPr>
          <p:spPr bwMode="auto">
            <a:xfrm>
              <a:off x="5423350" y="1387582"/>
              <a:ext cx="365125" cy="336550"/>
            </a:xfrm>
            <a:prstGeom prst="rect">
              <a:avLst/>
            </a:prstGeom>
            <a:noFill/>
            <a:ln w="25400">
              <a:noFill/>
              <a:miter lim="800000"/>
              <a:headEnd/>
              <a:tailEnd/>
            </a:ln>
          </p:spPr>
          <p:txBody>
            <a:bodyPr wrap="none">
              <a:spAutoFit/>
            </a:bodyPr>
            <a:lstStyle/>
            <a:p>
              <a:pPr eaLnBrk="0" hangingPunct="0"/>
              <a:r>
                <a:rPr lang="en-US" sz="1600"/>
                <a:t>t7</a:t>
              </a:r>
            </a:p>
          </p:txBody>
        </p:sp>
        <p:sp>
          <p:nvSpPr>
            <p:cNvPr id="104" name="Text Box 30"/>
            <p:cNvSpPr txBox="1">
              <a:spLocks noChangeArrowheads="1"/>
            </p:cNvSpPr>
            <p:nvPr/>
          </p:nvSpPr>
          <p:spPr bwMode="auto">
            <a:xfrm>
              <a:off x="5804350" y="1387582"/>
              <a:ext cx="365125" cy="336550"/>
            </a:xfrm>
            <a:prstGeom prst="rect">
              <a:avLst/>
            </a:prstGeom>
            <a:noFill/>
            <a:ln w="25400">
              <a:noFill/>
              <a:miter lim="800000"/>
              <a:headEnd/>
              <a:tailEnd/>
            </a:ln>
          </p:spPr>
          <p:txBody>
            <a:bodyPr wrap="none">
              <a:spAutoFit/>
            </a:bodyPr>
            <a:lstStyle/>
            <a:p>
              <a:pPr eaLnBrk="0" hangingPunct="0"/>
              <a:r>
                <a:rPr lang="en-US" sz="1600"/>
                <a:t>t8</a:t>
              </a:r>
            </a:p>
          </p:txBody>
        </p:sp>
        <p:sp>
          <p:nvSpPr>
            <p:cNvPr id="105" name="Rectangle 32"/>
            <p:cNvSpPr>
              <a:spLocks noChangeArrowheads="1"/>
            </p:cNvSpPr>
            <p:nvPr/>
          </p:nvSpPr>
          <p:spPr bwMode="auto">
            <a:xfrm>
              <a:off x="3175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F</a:t>
              </a:r>
            </a:p>
          </p:txBody>
        </p:sp>
        <p:sp>
          <p:nvSpPr>
            <p:cNvPr id="106" name="Rectangle 33"/>
            <p:cNvSpPr>
              <a:spLocks noChangeArrowheads="1"/>
            </p:cNvSpPr>
            <p:nvPr/>
          </p:nvSpPr>
          <p:spPr bwMode="auto">
            <a:xfrm>
              <a:off x="4699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D</a:t>
              </a:r>
            </a:p>
          </p:txBody>
        </p:sp>
        <p:sp>
          <p:nvSpPr>
            <p:cNvPr id="107" name="Rectangle 34"/>
            <p:cNvSpPr>
              <a:spLocks noChangeArrowheads="1"/>
            </p:cNvSpPr>
            <p:nvPr/>
          </p:nvSpPr>
          <p:spPr bwMode="auto">
            <a:xfrm>
              <a:off x="5080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X</a:t>
              </a:r>
            </a:p>
          </p:txBody>
        </p:sp>
        <p:sp>
          <p:nvSpPr>
            <p:cNvPr id="108" name="Rectangle 35"/>
            <p:cNvSpPr>
              <a:spLocks noChangeArrowheads="1"/>
            </p:cNvSpPr>
            <p:nvPr/>
          </p:nvSpPr>
          <p:spPr bwMode="auto">
            <a:xfrm>
              <a:off x="5461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M</a:t>
              </a:r>
            </a:p>
          </p:txBody>
        </p:sp>
        <p:sp>
          <p:nvSpPr>
            <p:cNvPr id="109" name="Rectangle 36"/>
            <p:cNvSpPr>
              <a:spLocks noChangeArrowheads="1"/>
            </p:cNvSpPr>
            <p:nvPr/>
          </p:nvSpPr>
          <p:spPr bwMode="auto">
            <a:xfrm>
              <a:off x="5842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W</a:t>
              </a:r>
            </a:p>
          </p:txBody>
        </p:sp>
        <p:sp>
          <p:nvSpPr>
            <p:cNvPr id="110" name="Rectangle 37"/>
            <p:cNvSpPr>
              <a:spLocks noChangeArrowheads="1"/>
            </p:cNvSpPr>
            <p:nvPr/>
          </p:nvSpPr>
          <p:spPr bwMode="auto">
            <a:xfrm>
              <a:off x="3556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11" name="Rectangle 38"/>
            <p:cNvSpPr>
              <a:spLocks noChangeArrowheads="1"/>
            </p:cNvSpPr>
            <p:nvPr/>
          </p:nvSpPr>
          <p:spPr bwMode="auto">
            <a:xfrm>
              <a:off x="3937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12" name="Rectangle 39"/>
            <p:cNvSpPr>
              <a:spLocks noChangeArrowheads="1"/>
            </p:cNvSpPr>
            <p:nvPr/>
          </p:nvSpPr>
          <p:spPr bwMode="auto">
            <a:xfrm>
              <a:off x="4318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13" name="Rectangle 40"/>
            <p:cNvSpPr>
              <a:spLocks noChangeArrowheads="1"/>
            </p:cNvSpPr>
            <p:nvPr/>
          </p:nvSpPr>
          <p:spPr bwMode="auto">
            <a:xfrm>
              <a:off x="3583438" y="2606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F</a:t>
              </a:r>
            </a:p>
          </p:txBody>
        </p:sp>
        <p:sp>
          <p:nvSpPr>
            <p:cNvPr id="114" name="Rectangle 41"/>
            <p:cNvSpPr>
              <a:spLocks noChangeArrowheads="1"/>
            </p:cNvSpPr>
            <p:nvPr/>
          </p:nvSpPr>
          <p:spPr bwMode="auto">
            <a:xfrm>
              <a:off x="6223450" y="2606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D</a:t>
              </a:r>
            </a:p>
          </p:txBody>
        </p:sp>
        <p:sp>
          <p:nvSpPr>
            <p:cNvPr id="115" name="Rectangle 42"/>
            <p:cNvSpPr>
              <a:spLocks noChangeArrowheads="1"/>
            </p:cNvSpPr>
            <p:nvPr/>
          </p:nvSpPr>
          <p:spPr bwMode="auto">
            <a:xfrm>
              <a:off x="6604450" y="2606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X</a:t>
              </a:r>
            </a:p>
          </p:txBody>
        </p:sp>
        <p:sp>
          <p:nvSpPr>
            <p:cNvPr id="116" name="Rectangle 43"/>
            <p:cNvSpPr>
              <a:spLocks noChangeArrowheads="1"/>
            </p:cNvSpPr>
            <p:nvPr/>
          </p:nvSpPr>
          <p:spPr bwMode="auto">
            <a:xfrm>
              <a:off x="6985450" y="2606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M</a:t>
              </a:r>
            </a:p>
          </p:txBody>
        </p:sp>
        <p:sp>
          <p:nvSpPr>
            <p:cNvPr id="117" name="Rectangle 44"/>
            <p:cNvSpPr>
              <a:spLocks noChangeArrowheads="1"/>
            </p:cNvSpPr>
            <p:nvPr/>
          </p:nvSpPr>
          <p:spPr bwMode="auto">
            <a:xfrm>
              <a:off x="7366450" y="2606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W</a:t>
              </a:r>
            </a:p>
          </p:txBody>
        </p:sp>
        <p:sp>
          <p:nvSpPr>
            <p:cNvPr id="118" name="Rectangle 45"/>
            <p:cNvSpPr>
              <a:spLocks noChangeArrowheads="1"/>
            </p:cNvSpPr>
            <p:nvPr/>
          </p:nvSpPr>
          <p:spPr bwMode="auto">
            <a:xfrm>
              <a:off x="5093150"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19" name="Rectangle 46"/>
            <p:cNvSpPr>
              <a:spLocks noChangeArrowheads="1"/>
            </p:cNvSpPr>
            <p:nvPr/>
          </p:nvSpPr>
          <p:spPr bwMode="auto">
            <a:xfrm>
              <a:off x="5462685"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20" name="Rectangle 47"/>
            <p:cNvSpPr>
              <a:spLocks noChangeArrowheads="1"/>
            </p:cNvSpPr>
            <p:nvPr/>
          </p:nvSpPr>
          <p:spPr bwMode="auto">
            <a:xfrm>
              <a:off x="5844038"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21" name="Rectangle 48"/>
            <p:cNvSpPr>
              <a:spLocks noChangeArrowheads="1"/>
            </p:cNvSpPr>
            <p:nvPr/>
          </p:nvSpPr>
          <p:spPr bwMode="auto">
            <a:xfrm>
              <a:off x="4699450"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smtClean="0"/>
                <a:t>D</a:t>
              </a:r>
              <a:endParaRPr lang="en-US" dirty="0"/>
            </a:p>
          </p:txBody>
        </p:sp>
        <p:sp>
          <p:nvSpPr>
            <p:cNvPr id="122" name="Rectangle 49"/>
            <p:cNvSpPr>
              <a:spLocks noChangeArrowheads="1"/>
            </p:cNvSpPr>
            <p:nvPr/>
          </p:nvSpPr>
          <p:spPr bwMode="auto">
            <a:xfrm>
              <a:off x="3964438"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smtClean="0"/>
                <a:t>D</a:t>
              </a:r>
              <a:endParaRPr lang="en-US" dirty="0"/>
            </a:p>
          </p:txBody>
        </p:sp>
        <p:sp>
          <p:nvSpPr>
            <p:cNvPr id="123" name="Rectangle 50"/>
            <p:cNvSpPr>
              <a:spLocks noChangeArrowheads="1"/>
            </p:cNvSpPr>
            <p:nvPr/>
          </p:nvSpPr>
          <p:spPr bwMode="auto">
            <a:xfrm>
              <a:off x="4305750"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smtClean="0"/>
                <a:t>D</a:t>
              </a:r>
              <a:endParaRPr lang="en-US" dirty="0"/>
            </a:p>
          </p:txBody>
        </p:sp>
        <p:grpSp>
          <p:nvGrpSpPr>
            <p:cNvPr id="124" name="Group 51"/>
            <p:cNvGrpSpPr>
              <a:grpSpLocks/>
            </p:cNvGrpSpPr>
            <p:nvPr/>
          </p:nvGrpSpPr>
          <p:grpSpPr bwMode="auto">
            <a:xfrm>
              <a:off x="5080450" y="1616182"/>
              <a:ext cx="3429000" cy="1905000"/>
              <a:chOff x="1824" y="2688"/>
              <a:chExt cx="2160" cy="1200"/>
            </a:xfrm>
          </p:grpSpPr>
          <p:sp>
            <p:nvSpPr>
              <p:cNvPr id="142" name="Line 52"/>
              <p:cNvSpPr>
                <a:spLocks noChangeShapeType="1"/>
              </p:cNvSpPr>
              <p:nvPr/>
            </p:nvSpPr>
            <p:spPr bwMode="auto">
              <a:xfrm>
                <a:off x="1824" y="2688"/>
                <a:ext cx="0" cy="1200"/>
              </a:xfrm>
              <a:prstGeom prst="line">
                <a:avLst/>
              </a:prstGeom>
              <a:noFill/>
              <a:ln w="25400">
                <a:solidFill>
                  <a:schemeClr val="tx1"/>
                </a:solidFill>
                <a:prstDash val="sysDot"/>
                <a:round/>
                <a:headEnd/>
                <a:tailEnd/>
              </a:ln>
            </p:spPr>
            <p:txBody>
              <a:bodyPr/>
              <a:lstStyle/>
              <a:p>
                <a:endParaRPr lang="en-US"/>
              </a:p>
            </p:txBody>
          </p:sp>
          <p:sp>
            <p:nvSpPr>
              <p:cNvPr id="143" name="Line 53"/>
              <p:cNvSpPr>
                <a:spLocks noChangeShapeType="1"/>
              </p:cNvSpPr>
              <p:nvPr/>
            </p:nvSpPr>
            <p:spPr bwMode="auto">
              <a:xfrm>
                <a:off x="2064" y="2688"/>
                <a:ext cx="0" cy="1200"/>
              </a:xfrm>
              <a:prstGeom prst="line">
                <a:avLst/>
              </a:prstGeom>
              <a:noFill/>
              <a:ln w="25400">
                <a:solidFill>
                  <a:schemeClr val="tx1"/>
                </a:solidFill>
                <a:prstDash val="sysDot"/>
                <a:round/>
                <a:headEnd/>
                <a:tailEnd/>
              </a:ln>
            </p:spPr>
            <p:txBody>
              <a:bodyPr/>
              <a:lstStyle/>
              <a:p>
                <a:endParaRPr lang="en-US"/>
              </a:p>
            </p:txBody>
          </p:sp>
          <p:sp>
            <p:nvSpPr>
              <p:cNvPr id="144" name="Line 54"/>
              <p:cNvSpPr>
                <a:spLocks noChangeShapeType="1"/>
              </p:cNvSpPr>
              <p:nvPr/>
            </p:nvSpPr>
            <p:spPr bwMode="auto">
              <a:xfrm>
                <a:off x="2304" y="2688"/>
                <a:ext cx="0" cy="1200"/>
              </a:xfrm>
              <a:prstGeom prst="line">
                <a:avLst/>
              </a:prstGeom>
              <a:noFill/>
              <a:ln w="25400">
                <a:solidFill>
                  <a:schemeClr val="tx1"/>
                </a:solidFill>
                <a:prstDash val="sysDot"/>
                <a:round/>
                <a:headEnd/>
                <a:tailEnd/>
              </a:ln>
            </p:spPr>
            <p:txBody>
              <a:bodyPr/>
              <a:lstStyle/>
              <a:p>
                <a:endParaRPr lang="en-US"/>
              </a:p>
            </p:txBody>
          </p:sp>
          <p:sp>
            <p:nvSpPr>
              <p:cNvPr id="145" name="Line 55"/>
              <p:cNvSpPr>
                <a:spLocks noChangeShapeType="1"/>
              </p:cNvSpPr>
              <p:nvPr/>
            </p:nvSpPr>
            <p:spPr bwMode="auto">
              <a:xfrm>
                <a:off x="2544" y="2688"/>
                <a:ext cx="0" cy="1200"/>
              </a:xfrm>
              <a:prstGeom prst="line">
                <a:avLst/>
              </a:prstGeom>
              <a:noFill/>
              <a:ln w="25400">
                <a:solidFill>
                  <a:schemeClr val="tx1"/>
                </a:solidFill>
                <a:prstDash val="sysDot"/>
                <a:round/>
                <a:headEnd/>
                <a:tailEnd/>
              </a:ln>
            </p:spPr>
            <p:txBody>
              <a:bodyPr/>
              <a:lstStyle/>
              <a:p>
                <a:endParaRPr lang="en-US"/>
              </a:p>
            </p:txBody>
          </p:sp>
          <p:sp>
            <p:nvSpPr>
              <p:cNvPr id="146" name="Line 56"/>
              <p:cNvSpPr>
                <a:spLocks noChangeShapeType="1"/>
              </p:cNvSpPr>
              <p:nvPr/>
            </p:nvSpPr>
            <p:spPr bwMode="auto">
              <a:xfrm>
                <a:off x="2784" y="2688"/>
                <a:ext cx="0" cy="1200"/>
              </a:xfrm>
              <a:prstGeom prst="line">
                <a:avLst/>
              </a:prstGeom>
              <a:noFill/>
              <a:ln w="25400">
                <a:solidFill>
                  <a:schemeClr val="tx1"/>
                </a:solidFill>
                <a:prstDash val="sysDot"/>
                <a:round/>
                <a:headEnd/>
                <a:tailEnd/>
              </a:ln>
            </p:spPr>
            <p:txBody>
              <a:bodyPr/>
              <a:lstStyle/>
              <a:p>
                <a:endParaRPr lang="en-US"/>
              </a:p>
            </p:txBody>
          </p:sp>
          <p:sp>
            <p:nvSpPr>
              <p:cNvPr id="147" name="Line 57"/>
              <p:cNvSpPr>
                <a:spLocks noChangeShapeType="1"/>
              </p:cNvSpPr>
              <p:nvPr/>
            </p:nvSpPr>
            <p:spPr bwMode="auto">
              <a:xfrm>
                <a:off x="3024" y="2688"/>
                <a:ext cx="0" cy="1200"/>
              </a:xfrm>
              <a:prstGeom prst="line">
                <a:avLst/>
              </a:prstGeom>
              <a:noFill/>
              <a:ln w="25400">
                <a:solidFill>
                  <a:schemeClr val="tx1"/>
                </a:solidFill>
                <a:prstDash val="sysDot"/>
                <a:round/>
                <a:headEnd/>
                <a:tailEnd/>
              </a:ln>
            </p:spPr>
            <p:txBody>
              <a:bodyPr/>
              <a:lstStyle/>
              <a:p>
                <a:endParaRPr lang="en-US"/>
              </a:p>
            </p:txBody>
          </p:sp>
          <p:sp>
            <p:nvSpPr>
              <p:cNvPr id="148" name="Line 58"/>
              <p:cNvSpPr>
                <a:spLocks noChangeShapeType="1"/>
              </p:cNvSpPr>
              <p:nvPr/>
            </p:nvSpPr>
            <p:spPr bwMode="auto">
              <a:xfrm>
                <a:off x="3264" y="2688"/>
                <a:ext cx="0" cy="1200"/>
              </a:xfrm>
              <a:prstGeom prst="line">
                <a:avLst/>
              </a:prstGeom>
              <a:noFill/>
              <a:ln w="25400">
                <a:solidFill>
                  <a:schemeClr val="tx1"/>
                </a:solidFill>
                <a:prstDash val="sysDot"/>
                <a:round/>
                <a:headEnd/>
                <a:tailEnd/>
              </a:ln>
            </p:spPr>
            <p:txBody>
              <a:bodyPr/>
              <a:lstStyle/>
              <a:p>
                <a:endParaRPr lang="en-US"/>
              </a:p>
            </p:txBody>
          </p:sp>
          <p:sp>
            <p:nvSpPr>
              <p:cNvPr id="149" name="Line 59"/>
              <p:cNvSpPr>
                <a:spLocks noChangeShapeType="1"/>
              </p:cNvSpPr>
              <p:nvPr/>
            </p:nvSpPr>
            <p:spPr bwMode="auto">
              <a:xfrm>
                <a:off x="3504" y="2688"/>
                <a:ext cx="0" cy="1200"/>
              </a:xfrm>
              <a:prstGeom prst="line">
                <a:avLst/>
              </a:prstGeom>
              <a:noFill/>
              <a:ln w="25400">
                <a:solidFill>
                  <a:schemeClr val="tx1"/>
                </a:solidFill>
                <a:prstDash val="sysDot"/>
                <a:round/>
                <a:headEnd/>
                <a:tailEnd/>
              </a:ln>
            </p:spPr>
            <p:txBody>
              <a:bodyPr/>
              <a:lstStyle/>
              <a:p>
                <a:endParaRPr lang="en-US"/>
              </a:p>
            </p:txBody>
          </p:sp>
          <p:sp>
            <p:nvSpPr>
              <p:cNvPr id="150" name="Line 60"/>
              <p:cNvSpPr>
                <a:spLocks noChangeShapeType="1"/>
              </p:cNvSpPr>
              <p:nvPr/>
            </p:nvSpPr>
            <p:spPr bwMode="auto">
              <a:xfrm>
                <a:off x="3744" y="2688"/>
                <a:ext cx="0" cy="1200"/>
              </a:xfrm>
              <a:prstGeom prst="line">
                <a:avLst/>
              </a:prstGeom>
              <a:noFill/>
              <a:ln w="25400">
                <a:solidFill>
                  <a:schemeClr val="tx1"/>
                </a:solidFill>
                <a:prstDash val="sysDot"/>
                <a:round/>
                <a:headEnd/>
                <a:tailEnd/>
              </a:ln>
            </p:spPr>
            <p:txBody>
              <a:bodyPr/>
              <a:lstStyle/>
              <a:p>
                <a:endParaRPr lang="en-US"/>
              </a:p>
            </p:txBody>
          </p:sp>
          <p:sp>
            <p:nvSpPr>
              <p:cNvPr id="151" name="Line 61"/>
              <p:cNvSpPr>
                <a:spLocks noChangeShapeType="1"/>
              </p:cNvSpPr>
              <p:nvPr/>
            </p:nvSpPr>
            <p:spPr bwMode="auto">
              <a:xfrm>
                <a:off x="3984" y="2688"/>
                <a:ext cx="0" cy="1200"/>
              </a:xfrm>
              <a:prstGeom prst="line">
                <a:avLst/>
              </a:prstGeom>
              <a:noFill/>
              <a:ln w="25400">
                <a:solidFill>
                  <a:schemeClr val="tx1"/>
                </a:solidFill>
                <a:prstDash val="sysDot"/>
                <a:round/>
                <a:headEnd/>
                <a:tailEnd/>
              </a:ln>
            </p:spPr>
            <p:txBody>
              <a:bodyPr/>
              <a:lstStyle/>
              <a:p>
                <a:endParaRPr lang="en-US"/>
              </a:p>
            </p:txBody>
          </p:sp>
        </p:grpSp>
        <p:sp>
          <p:nvSpPr>
            <p:cNvPr id="125" name="Rectangle 62"/>
            <p:cNvSpPr>
              <a:spLocks noChangeArrowheads="1"/>
            </p:cNvSpPr>
            <p:nvPr/>
          </p:nvSpPr>
          <p:spPr bwMode="auto">
            <a:xfrm>
              <a:off x="3964438" y="2987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F</a:t>
              </a:r>
            </a:p>
          </p:txBody>
        </p:sp>
        <p:sp>
          <p:nvSpPr>
            <p:cNvPr id="126" name="Rectangle 63"/>
            <p:cNvSpPr>
              <a:spLocks noChangeArrowheads="1"/>
            </p:cNvSpPr>
            <p:nvPr/>
          </p:nvSpPr>
          <p:spPr bwMode="auto">
            <a:xfrm>
              <a:off x="7747450" y="2987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D</a:t>
              </a:r>
            </a:p>
          </p:txBody>
        </p:sp>
        <p:sp>
          <p:nvSpPr>
            <p:cNvPr id="127" name="Rectangle 64"/>
            <p:cNvSpPr>
              <a:spLocks noChangeArrowheads="1"/>
            </p:cNvSpPr>
            <p:nvPr/>
          </p:nvSpPr>
          <p:spPr bwMode="auto">
            <a:xfrm>
              <a:off x="6603039"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28" name="Rectangle 65"/>
            <p:cNvSpPr>
              <a:spLocks noChangeArrowheads="1"/>
            </p:cNvSpPr>
            <p:nvPr/>
          </p:nvSpPr>
          <p:spPr bwMode="auto">
            <a:xfrm>
              <a:off x="6998150"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29" name="Rectangle 66"/>
            <p:cNvSpPr>
              <a:spLocks noChangeArrowheads="1"/>
            </p:cNvSpPr>
            <p:nvPr/>
          </p:nvSpPr>
          <p:spPr bwMode="auto">
            <a:xfrm>
              <a:off x="7339463"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30" name="Text Box 70"/>
            <p:cNvSpPr txBox="1">
              <a:spLocks noChangeArrowheads="1"/>
            </p:cNvSpPr>
            <p:nvPr/>
          </p:nvSpPr>
          <p:spPr bwMode="auto">
            <a:xfrm>
              <a:off x="6223450" y="1387582"/>
              <a:ext cx="365125" cy="336550"/>
            </a:xfrm>
            <a:prstGeom prst="rect">
              <a:avLst/>
            </a:prstGeom>
            <a:noFill/>
            <a:ln w="25400">
              <a:noFill/>
              <a:miter lim="800000"/>
              <a:headEnd/>
              <a:tailEnd/>
            </a:ln>
          </p:spPr>
          <p:txBody>
            <a:bodyPr wrap="none">
              <a:spAutoFit/>
            </a:bodyPr>
            <a:lstStyle/>
            <a:p>
              <a:pPr eaLnBrk="0" hangingPunct="0"/>
              <a:r>
                <a:rPr lang="en-US" sz="1600"/>
                <a:t>t9</a:t>
              </a:r>
            </a:p>
          </p:txBody>
        </p:sp>
        <p:sp>
          <p:nvSpPr>
            <p:cNvPr id="131" name="Text Box 71"/>
            <p:cNvSpPr txBox="1">
              <a:spLocks noChangeArrowheads="1"/>
            </p:cNvSpPr>
            <p:nvPr/>
          </p:nvSpPr>
          <p:spPr bwMode="auto">
            <a:xfrm>
              <a:off x="6528250" y="1387582"/>
              <a:ext cx="477838" cy="336550"/>
            </a:xfrm>
            <a:prstGeom prst="rect">
              <a:avLst/>
            </a:prstGeom>
            <a:noFill/>
            <a:ln w="25400">
              <a:noFill/>
              <a:miter lim="800000"/>
              <a:headEnd/>
              <a:tailEnd/>
            </a:ln>
          </p:spPr>
          <p:txBody>
            <a:bodyPr wrap="none">
              <a:spAutoFit/>
            </a:bodyPr>
            <a:lstStyle/>
            <a:p>
              <a:pPr eaLnBrk="0" hangingPunct="0"/>
              <a:r>
                <a:rPr lang="en-US" sz="1600"/>
                <a:t>t10</a:t>
              </a:r>
            </a:p>
          </p:txBody>
        </p:sp>
        <p:sp>
          <p:nvSpPr>
            <p:cNvPr id="132" name="Text Box 72"/>
            <p:cNvSpPr txBox="1">
              <a:spLocks noChangeArrowheads="1"/>
            </p:cNvSpPr>
            <p:nvPr/>
          </p:nvSpPr>
          <p:spPr bwMode="auto">
            <a:xfrm>
              <a:off x="6909250" y="1387582"/>
              <a:ext cx="477838" cy="336550"/>
            </a:xfrm>
            <a:prstGeom prst="rect">
              <a:avLst/>
            </a:prstGeom>
            <a:noFill/>
            <a:ln w="25400">
              <a:noFill/>
              <a:miter lim="800000"/>
              <a:headEnd/>
              <a:tailEnd/>
            </a:ln>
          </p:spPr>
          <p:txBody>
            <a:bodyPr wrap="none">
              <a:spAutoFit/>
            </a:bodyPr>
            <a:lstStyle/>
            <a:p>
              <a:pPr eaLnBrk="0" hangingPunct="0"/>
              <a:r>
                <a:rPr lang="en-US" sz="1600"/>
                <a:t>t11</a:t>
              </a:r>
            </a:p>
          </p:txBody>
        </p:sp>
        <p:sp>
          <p:nvSpPr>
            <p:cNvPr id="133" name="Text Box 73"/>
            <p:cNvSpPr txBox="1">
              <a:spLocks noChangeArrowheads="1"/>
            </p:cNvSpPr>
            <p:nvPr/>
          </p:nvSpPr>
          <p:spPr bwMode="auto">
            <a:xfrm>
              <a:off x="7290250" y="1387582"/>
              <a:ext cx="477838" cy="336550"/>
            </a:xfrm>
            <a:prstGeom prst="rect">
              <a:avLst/>
            </a:prstGeom>
            <a:noFill/>
            <a:ln w="25400">
              <a:noFill/>
              <a:miter lim="800000"/>
              <a:headEnd/>
              <a:tailEnd/>
            </a:ln>
          </p:spPr>
          <p:txBody>
            <a:bodyPr wrap="none">
              <a:spAutoFit/>
            </a:bodyPr>
            <a:lstStyle/>
            <a:p>
              <a:pPr eaLnBrk="0" hangingPunct="0"/>
              <a:r>
                <a:rPr lang="en-US" sz="1600"/>
                <a:t>t12</a:t>
              </a:r>
            </a:p>
          </p:txBody>
        </p:sp>
        <p:sp>
          <p:nvSpPr>
            <p:cNvPr id="134" name="Text Box 74"/>
            <p:cNvSpPr txBox="1">
              <a:spLocks noChangeArrowheads="1"/>
            </p:cNvSpPr>
            <p:nvPr/>
          </p:nvSpPr>
          <p:spPr bwMode="auto">
            <a:xfrm>
              <a:off x="7671250" y="1387582"/>
              <a:ext cx="477838" cy="336550"/>
            </a:xfrm>
            <a:prstGeom prst="rect">
              <a:avLst/>
            </a:prstGeom>
            <a:noFill/>
            <a:ln w="25400">
              <a:noFill/>
              <a:miter lim="800000"/>
              <a:headEnd/>
              <a:tailEnd/>
            </a:ln>
          </p:spPr>
          <p:txBody>
            <a:bodyPr wrap="none">
              <a:spAutoFit/>
            </a:bodyPr>
            <a:lstStyle/>
            <a:p>
              <a:pPr eaLnBrk="0" hangingPunct="0"/>
              <a:r>
                <a:rPr lang="en-US" sz="1600"/>
                <a:t>t13</a:t>
              </a:r>
            </a:p>
          </p:txBody>
        </p:sp>
        <p:sp>
          <p:nvSpPr>
            <p:cNvPr id="135" name="Text Box 75"/>
            <p:cNvSpPr txBox="1">
              <a:spLocks noChangeArrowheads="1"/>
            </p:cNvSpPr>
            <p:nvPr/>
          </p:nvSpPr>
          <p:spPr bwMode="auto">
            <a:xfrm>
              <a:off x="8052250" y="1387582"/>
              <a:ext cx="477838" cy="336550"/>
            </a:xfrm>
            <a:prstGeom prst="rect">
              <a:avLst/>
            </a:prstGeom>
            <a:noFill/>
            <a:ln w="25400">
              <a:noFill/>
              <a:miter lim="800000"/>
              <a:headEnd/>
              <a:tailEnd/>
            </a:ln>
          </p:spPr>
          <p:txBody>
            <a:bodyPr wrap="none">
              <a:spAutoFit/>
            </a:bodyPr>
            <a:lstStyle/>
            <a:p>
              <a:pPr eaLnBrk="0" hangingPunct="0"/>
              <a:r>
                <a:rPr lang="en-US" sz="1600"/>
                <a:t>t14</a:t>
              </a:r>
            </a:p>
          </p:txBody>
        </p:sp>
        <p:sp>
          <p:nvSpPr>
            <p:cNvPr id="136" name="Rectangle 45"/>
            <p:cNvSpPr>
              <a:spLocks noChangeArrowheads="1"/>
            </p:cNvSpPr>
            <p:nvPr/>
          </p:nvSpPr>
          <p:spPr bwMode="auto">
            <a:xfrm>
              <a:off x="5455726"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37" name="Rectangle 46"/>
            <p:cNvSpPr>
              <a:spLocks noChangeArrowheads="1"/>
            </p:cNvSpPr>
            <p:nvPr/>
          </p:nvSpPr>
          <p:spPr bwMode="auto">
            <a:xfrm>
              <a:off x="5825261"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38" name="Rectangle 47"/>
            <p:cNvSpPr>
              <a:spLocks noChangeArrowheads="1"/>
            </p:cNvSpPr>
            <p:nvPr/>
          </p:nvSpPr>
          <p:spPr bwMode="auto">
            <a:xfrm>
              <a:off x="6206614"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39" name="Rectangle 48"/>
            <p:cNvSpPr>
              <a:spLocks noChangeArrowheads="1"/>
            </p:cNvSpPr>
            <p:nvPr/>
          </p:nvSpPr>
          <p:spPr bwMode="auto">
            <a:xfrm>
              <a:off x="5062026"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smtClean="0"/>
                <a:t>D</a:t>
              </a:r>
              <a:endParaRPr lang="en-US" dirty="0"/>
            </a:p>
          </p:txBody>
        </p:sp>
        <p:sp>
          <p:nvSpPr>
            <p:cNvPr id="140" name="Rectangle 49"/>
            <p:cNvSpPr>
              <a:spLocks noChangeArrowheads="1"/>
            </p:cNvSpPr>
            <p:nvPr/>
          </p:nvSpPr>
          <p:spPr bwMode="auto">
            <a:xfrm>
              <a:off x="4327014"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smtClean="0"/>
                <a:t>D</a:t>
              </a:r>
              <a:endParaRPr lang="en-US" dirty="0"/>
            </a:p>
          </p:txBody>
        </p:sp>
        <p:sp>
          <p:nvSpPr>
            <p:cNvPr id="141" name="Rectangle 50"/>
            <p:cNvSpPr>
              <a:spLocks noChangeArrowheads="1"/>
            </p:cNvSpPr>
            <p:nvPr/>
          </p:nvSpPr>
          <p:spPr bwMode="auto">
            <a:xfrm>
              <a:off x="4668326"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smtClean="0"/>
                <a:t>D</a:t>
              </a:r>
              <a:endParaRPr lang="en-US" dirty="0"/>
            </a:p>
          </p:txBody>
        </p:sp>
      </p:grpSp>
    </p:spTree>
    <p:extLst>
      <p:ext uri="{BB962C8B-B14F-4D97-AF65-F5344CB8AC3E}">
        <p14:creationId xmlns:p14="http://schemas.microsoft.com/office/powerpoint/2010/main" val="275526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allAtOnce"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Scheduling </a:t>
            </a:r>
            <a:r>
              <a:rPr lang="en-US" sz="2400" i="1" dirty="0"/>
              <a:t>[Fisher, Ellis]</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40</a:t>
            </a:fld>
            <a:endParaRPr lang="en-US" dirty="0"/>
          </a:p>
        </p:txBody>
      </p:sp>
      <p:sp>
        <p:nvSpPr>
          <p:cNvPr id="7" name="Freeform 27"/>
          <p:cNvSpPr>
            <a:spLocks/>
          </p:cNvSpPr>
          <p:nvPr/>
        </p:nvSpPr>
        <p:spPr bwMode="auto">
          <a:xfrm>
            <a:off x="484188" y="1085850"/>
            <a:ext cx="2149475" cy="5219700"/>
          </a:xfrm>
          <a:custGeom>
            <a:avLst/>
            <a:gdLst>
              <a:gd name="T0" fmla="*/ 1318 w 1354"/>
              <a:gd name="T1" fmla="*/ 2189 h 3288"/>
              <a:gd name="T2" fmla="*/ 1271 w 1354"/>
              <a:gd name="T3" fmla="*/ 2357 h 3288"/>
              <a:gd name="T4" fmla="*/ 1203 w 1354"/>
              <a:gd name="T5" fmla="*/ 2440 h 3288"/>
              <a:gd name="T6" fmla="*/ 1145 w 1354"/>
              <a:gd name="T7" fmla="*/ 2509 h 3288"/>
              <a:gd name="T8" fmla="*/ 1098 w 1354"/>
              <a:gd name="T9" fmla="*/ 2550 h 3288"/>
              <a:gd name="T10" fmla="*/ 1030 w 1354"/>
              <a:gd name="T11" fmla="*/ 2613 h 3288"/>
              <a:gd name="T12" fmla="*/ 999 w 1354"/>
              <a:gd name="T13" fmla="*/ 2660 h 3288"/>
              <a:gd name="T14" fmla="*/ 946 w 1354"/>
              <a:gd name="T15" fmla="*/ 2728 h 3288"/>
              <a:gd name="T16" fmla="*/ 905 w 1354"/>
              <a:gd name="T17" fmla="*/ 2828 h 3288"/>
              <a:gd name="T18" fmla="*/ 857 w 1354"/>
              <a:gd name="T19" fmla="*/ 2948 h 3288"/>
              <a:gd name="T20" fmla="*/ 732 w 1354"/>
              <a:gd name="T21" fmla="*/ 3163 h 3288"/>
              <a:gd name="T22" fmla="*/ 669 w 1354"/>
              <a:gd name="T23" fmla="*/ 3221 h 3288"/>
              <a:gd name="T24" fmla="*/ 622 w 1354"/>
              <a:gd name="T25" fmla="*/ 3236 h 3288"/>
              <a:gd name="T26" fmla="*/ 297 w 1354"/>
              <a:gd name="T27" fmla="*/ 3215 h 3288"/>
              <a:gd name="T28" fmla="*/ 172 w 1354"/>
              <a:gd name="T29" fmla="*/ 3090 h 3288"/>
              <a:gd name="T30" fmla="*/ 130 w 1354"/>
              <a:gd name="T31" fmla="*/ 2760 h 3288"/>
              <a:gd name="T32" fmla="*/ 250 w 1354"/>
              <a:gd name="T33" fmla="*/ 2566 h 3288"/>
              <a:gd name="T34" fmla="*/ 376 w 1354"/>
              <a:gd name="T35" fmla="*/ 2467 h 3288"/>
              <a:gd name="T36" fmla="*/ 444 w 1354"/>
              <a:gd name="T37" fmla="*/ 2420 h 3288"/>
              <a:gd name="T38" fmla="*/ 559 w 1354"/>
              <a:gd name="T39" fmla="*/ 2336 h 3288"/>
              <a:gd name="T40" fmla="*/ 596 w 1354"/>
              <a:gd name="T41" fmla="*/ 2121 h 3288"/>
              <a:gd name="T42" fmla="*/ 454 w 1354"/>
              <a:gd name="T43" fmla="*/ 1885 h 3288"/>
              <a:gd name="T44" fmla="*/ 323 w 1354"/>
              <a:gd name="T45" fmla="*/ 1812 h 3288"/>
              <a:gd name="T46" fmla="*/ 82 w 1354"/>
              <a:gd name="T47" fmla="*/ 1676 h 3288"/>
              <a:gd name="T48" fmla="*/ 25 w 1354"/>
              <a:gd name="T49" fmla="*/ 1477 h 3288"/>
              <a:gd name="T50" fmla="*/ 67 w 1354"/>
              <a:gd name="T51" fmla="*/ 1079 h 3288"/>
              <a:gd name="T52" fmla="*/ 135 w 1354"/>
              <a:gd name="T53" fmla="*/ 948 h 3288"/>
              <a:gd name="T54" fmla="*/ 240 w 1354"/>
              <a:gd name="T55" fmla="*/ 801 h 3288"/>
              <a:gd name="T56" fmla="*/ 308 w 1354"/>
              <a:gd name="T57" fmla="*/ 712 h 3288"/>
              <a:gd name="T58" fmla="*/ 386 w 1354"/>
              <a:gd name="T59" fmla="*/ 639 h 3288"/>
              <a:gd name="T60" fmla="*/ 528 w 1354"/>
              <a:gd name="T61" fmla="*/ 335 h 3288"/>
              <a:gd name="T62" fmla="*/ 674 w 1354"/>
              <a:gd name="T63" fmla="*/ 37 h 3288"/>
              <a:gd name="T64" fmla="*/ 889 w 1354"/>
              <a:gd name="T65" fmla="*/ 0 h 3288"/>
              <a:gd name="T66" fmla="*/ 1051 w 1354"/>
              <a:gd name="T67" fmla="*/ 32 h 3288"/>
              <a:gd name="T68" fmla="*/ 1125 w 1354"/>
              <a:gd name="T69" fmla="*/ 68 h 3288"/>
              <a:gd name="T70" fmla="*/ 1156 w 1354"/>
              <a:gd name="T71" fmla="*/ 89 h 3288"/>
              <a:gd name="T72" fmla="*/ 1219 w 1354"/>
              <a:gd name="T73" fmla="*/ 225 h 3288"/>
              <a:gd name="T74" fmla="*/ 1125 w 1354"/>
              <a:gd name="T75" fmla="*/ 754 h 3288"/>
              <a:gd name="T76" fmla="*/ 1025 w 1354"/>
              <a:gd name="T77" fmla="*/ 880 h 3288"/>
              <a:gd name="T78" fmla="*/ 957 w 1354"/>
              <a:gd name="T79" fmla="*/ 974 h 3288"/>
              <a:gd name="T80" fmla="*/ 894 w 1354"/>
              <a:gd name="T81" fmla="*/ 1058 h 3288"/>
              <a:gd name="T82" fmla="*/ 878 w 1354"/>
              <a:gd name="T83" fmla="*/ 1084 h 3288"/>
              <a:gd name="T84" fmla="*/ 831 w 1354"/>
              <a:gd name="T85" fmla="*/ 1278 h 3288"/>
              <a:gd name="T86" fmla="*/ 941 w 1354"/>
              <a:gd name="T87" fmla="*/ 1561 h 3288"/>
              <a:gd name="T88" fmla="*/ 1114 w 1354"/>
              <a:gd name="T89" fmla="*/ 1665 h 3288"/>
              <a:gd name="T90" fmla="*/ 1240 w 1354"/>
              <a:gd name="T91" fmla="*/ 1749 h 3288"/>
              <a:gd name="T92" fmla="*/ 1324 w 1354"/>
              <a:gd name="T93" fmla="*/ 1870 h 32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54"/>
              <a:gd name="T142" fmla="*/ 0 h 3288"/>
              <a:gd name="T143" fmla="*/ 1354 w 1354"/>
              <a:gd name="T144" fmla="*/ 3288 h 32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54" h="3288">
                <a:moveTo>
                  <a:pt x="1324" y="2074"/>
                </a:moveTo>
                <a:cubicBezTo>
                  <a:pt x="1333" y="2102"/>
                  <a:pt x="1321" y="2170"/>
                  <a:pt x="1318" y="2189"/>
                </a:cubicBezTo>
                <a:cubicBezTo>
                  <a:pt x="1313" y="2225"/>
                  <a:pt x="1298" y="2260"/>
                  <a:pt x="1287" y="2294"/>
                </a:cubicBezTo>
                <a:cubicBezTo>
                  <a:pt x="1281" y="2313"/>
                  <a:pt x="1280" y="2339"/>
                  <a:pt x="1271" y="2357"/>
                </a:cubicBezTo>
                <a:cubicBezTo>
                  <a:pt x="1261" y="2377"/>
                  <a:pt x="1253" y="2385"/>
                  <a:pt x="1240" y="2399"/>
                </a:cubicBezTo>
                <a:cubicBezTo>
                  <a:pt x="1231" y="2421"/>
                  <a:pt x="1223" y="2426"/>
                  <a:pt x="1203" y="2440"/>
                </a:cubicBezTo>
                <a:cubicBezTo>
                  <a:pt x="1196" y="2456"/>
                  <a:pt x="1184" y="2476"/>
                  <a:pt x="1172" y="2488"/>
                </a:cubicBezTo>
                <a:cubicBezTo>
                  <a:pt x="1138" y="2522"/>
                  <a:pt x="1171" y="2476"/>
                  <a:pt x="1145" y="2509"/>
                </a:cubicBezTo>
                <a:cubicBezTo>
                  <a:pt x="1141" y="2514"/>
                  <a:pt x="1140" y="2520"/>
                  <a:pt x="1135" y="2524"/>
                </a:cubicBezTo>
                <a:cubicBezTo>
                  <a:pt x="1124" y="2534"/>
                  <a:pt x="1098" y="2550"/>
                  <a:pt x="1098" y="2550"/>
                </a:cubicBezTo>
                <a:cubicBezTo>
                  <a:pt x="1072" y="2592"/>
                  <a:pt x="1106" y="2545"/>
                  <a:pt x="1072" y="2571"/>
                </a:cubicBezTo>
                <a:cubicBezTo>
                  <a:pt x="1056" y="2583"/>
                  <a:pt x="1044" y="2599"/>
                  <a:pt x="1030" y="2613"/>
                </a:cubicBezTo>
                <a:cubicBezTo>
                  <a:pt x="1018" y="2652"/>
                  <a:pt x="1036" y="2607"/>
                  <a:pt x="1009" y="2639"/>
                </a:cubicBezTo>
                <a:cubicBezTo>
                  <a:pt x="1004" y="2645"/>
                  <a:pt x="1003" y="2654"/>
                  <a:pt x="999" y="2660"/>
                </a:cubicBezTo>
                <a:cubicBezTo>
                  <a:pt x="996" y="2664"/>
                  <a:pt x="992" y="2667"/>
                  <a:pt x="988" y="2671"/>
                </a:cubicBezTo>
                <a:cubicBezTo>
                  <a:pt x="978" y="2692"/>
                  <a:pt x="964" y="2712"/>
                  <a:pt x="946" y="2728"/>
                </a:cubicBezTo>
                <a:cubicBezTo>
                  <a:pt x="933" y="2770"/>
                  <a:pt x="951" y="2721"/>
                  <a:pt x="931" y="2755"/>
                </a:cubicBezTo>
                <a:cubicBezTo>
                  <a:pt x="918" y="2777"/>
                  <a:pt x="919" y="2805"/>
                  <a:pt x="905" y="2828"/>
                </a:cubicBezTo>
                <a:cubicBezTo>
                  <a:pt x="899" y="2839"/>
                  <a:pt x="888" y="2847"/>
                  <a:pt x="884" y="2859"/>
                </a:cubicBezTo>
                <a:cubicBezTo>
                  <a:pt x="873" y="2888"/>
                  <a:pt x="869" y="2919"/>
                  <a:pt x="857" y="2948"/>
                </a:cubicBezTo>
                <a:cubicBezTo>
                  <a:pt x="843" y="2984"/>
                  <a:pt x="818" y="3011"/>
                  <a:pt x="805" y="3048"/>
                </a:cubicBezTo>
                <a:cubicBezTo>
                  <a:pt x="796" y="3112"/>
                  <a:pt x="777" y="3118"/>
                  <a:pt x="732" y="3163"/>
                </a:cubicBezTo>
                <a:cubicBezTo>
                  <a:pt x="724" y="3171"/>
                  <a:pt x="719" y="3182"/>
                  <a:pt x="711" y="3189"/>
                </a:cubicBezTo>
                <a:cubicBezTo>
                  <a:pt x="698" y="3200"/>
                  <a:pt x="685" y="3213"/>
                  <a:pt x="669" y="3221"/>
                </a:cubicBezTo>
                <a:cubicBezTo>
                  <a:pt x="659" y="3226"/>
                  <a:pt x="648" y="3228"/>
                  <a:pt x="638" y="3231"/>
                </a:cubicBezTo>
                <a:cubicBezTo>
                  <a:pt x="633" y="3233"/>
                  <a:pt x="622" y="3236"/>
                  <a:pt x="622" y="3236"/>
                </a:cubicBezTo>
                <a:cubicBezTo>
                  <a:pt x="570" y="3288"/>
                  <a:pt x="438" y="3248"/>
                  <a:pt x="402" y="3247"/>
                </a:cubicBezTo>
                <a:cubicBezTo>
                  <a:pt x="367" y="3235"/>
                  <a:pt x="332" y="3227"/>
                  <a:pt x="297" y="3215"/>
                </a:cubicBezTo>
                <a:cubicBezTo>
                  <a:pt x="275" y="3208"/>
                  <a:pt x="234" y="3189"/>
                  <a:pt x="234" y="3189"/>
                </a:cubicBezTo>
                <a:cubicBezTo>
                  <a:pt x="208" y="3151"/>
                  <a:pt x="213" y="3117"/>
                  <a:pt x="172" y="3090"/>
                </a:cubicBezTo>
                <a:cubicBezTo>
                  <a:pt x="159" y="3056"/>
                  <a:pt x="141" y="3024"/>
                  <a:pt x="130" y="2990"/>
                </a:cubicBezTo>
                <a:cubicBezTo>
                  <a:pt x="122" y="2912"/>
                  <a:pt x="109" y="2839"/>
                  <a:pt x="130" y="2760"/>
                </a:cubicBezTo>
                <a:cubicBezTo>
                  <a:pt x="137" y="2733"/>
                  <a:pt x="142" y="2697"/>
                  <a:pt x="161" y="2676"/>
                </a:cubicBezTo>
                <a:cubicBezTo>
                  <a:pt x="173" y="2638"/>
                  <a:pt x="217" y="2589"/>
                  <a:pt x="250" y="2566"/>
                </a:cubicBezTo>
                <a:cubicBezTo>
                  <a:pt x="267" y="2541"/>
                  <a:pt x="300" y="2514"/>
                  <a:pt x="329" y="2503"/>
                </a:cubicBezTo>
                <a:cubicBezTo>
                  <a:pt x="342" y="2483"/>
                  <a:pt x="355" y="2477"/>
                  <a:pt x="376" y="2467"/>
                </a:cubicBezTo>
                <a:cubicBezTo>
                  <a:pt x="388" y="2454"/>
                  <a:pt x="395" y="2447"/>
                  <a:pt x="412" y="2440"/>
                </a:cubicBezTo>
                <a:cubicBezTo>
                  <a:pt x="435" y="2409"/>
                  <a:pt x="408" y="2439"/>
                  <a:pt x="444" y="2420"/>
                </a:cubicBezTo>
                <a:cubicBezTo>
                  <a:pt x="457" y="2414"/>
                  <a:pt x="469" y="2397"/>
                  <a:pt x="480" y="2388"/>
                </a:cubicBezTo>
                <a:cubicBezTo>
                  <a:pt x="505" y="2368"/>
                  <a:pt x="530" y="2350"/>
                  <a:pt x="559" y="2336"/>
                </a:cubicBezTo>
                <a:cubicBezTo>
                  <a:pt x="571" y="2286"/>
                  <a:pt x="562" y="2307"/>
                  <a:pt x="580" y="2273"/>
                </a:cubicBezTo>
                <a:cubicBezTo>
                  <a:pt x="587" y="2222"/>
                  <a:pt x="592" y="2172"/>
                  <a:pt x="596" y="2121"/>
                </a:cubicBezTo>
                <a:cubicBezTo>
                  <a:pt x="591" y="2040"/>
                  <a:pt x="595" y="1918"/>
                  <a:pt x="491" y="1901"/>
                </a:cubicBezTo>
                <a:cubicBezTo>
                  <a:pt x="479" y="1896"/>
                  <a:pt x="467" y="1890"/>
                  <a:pt x="454" y="1885"/>
                </a:cubicBezTo>
                <a:cubicBezTo>
                  <a:pt x="442" y="1881"/>
                  <a:pt x="430" y="1880"/>
                  <a:pt x="418" y="1875"/>
                </a:cubicBezTo>
                <a:cubicBezTo>
                  <a:pt x="383" y="1861"/>
                  <a:pt x="360" y="1823"/>
                  <a:pt x="323" y="1812"/>
                </a:cubicBezTo>
                <a:cubicBezTo>
                  <a:pt x="296" y="1792"/>
                  <a:pt x="283" y="1765"/>
                  <a:pt x="250" y="1755"/>
                </a:cubicBezTo>
                <a:cubicBezTo>
                  <a:pt x="205" y="1706"/>
                  <a:pt x="132" y="1717"/>
                  <a:pt x="82" y="1676"/>
                </a:cubicBezTo>
                <a:cubicBezTo>
                  <a:pt x="52" y="1652"/>
                  <a:pt x="48" y="1605"/>
                  <a:pt x="35" y="1571"/>
                </a:cubicBezTo>
                <a:cubicBezTo>
                  <a:pt x="31" y="1540"/>
                  <a:pt x="30" y="1508"/>
                  <a:pt x="25" y="1477"/>
                </a:cubicBezTo>
                <a:cubicBezTo>
                  <a:pt x="22" y="1461"/>
                  <a:pt x="14" y="1430"/>
                  <a:pt x="14" y="1430"/>
                </a:cubicBezTo>
                <a:cubicBezTo>
                  <a:pt x="5" y="1321"/>
                  <a:pt x="0" y="1177"/>
                  <a:pt x="67" y="1079"/>
                </a:cubicBezTo>
                <a:cubicBezTo>
                  <a:pt x="76" y="1053"/>
                  <a:pt x="84" y="1021"/>
                  <a:pt x="103" y="1000"/>
                </a:cubicBezTo>
                <a:cubicBezTo>
                  <a:pt x="110" y="982"/>
                  <a:pt x="121" y="962"/>
                  <a:pt x="135" y="948"/>
                </a:cubicBezTo>
                <a:cubicBezTo>
                  <a:pt x="142" y="926"/>
                  <a:pt x="155" y="912"/>
                  <a:pt x="172" y="896"/>
                </a:cubicBezTo>
                <a:cubicBezTo>
                  <a:pt x="183" y="861"/>
                  <a:pt x="217" y="830"/>
                  <a:pt x="240" y="801"/>
                </a:cubicBezTo>
                <a:cubicBezTo>
                  <a:pt x="252" y="786"/>
                  <a:pt x="257" y="767"/>
                  <a:pt x="271" y="754"/>
                </a:cubicBezTo>
                <a:cubicBezTo>
                  <a:pt x="285" y="741"/>
                  <a:pt x="295" y="725"/>
                  <a:pt x="308" y="712"/>
                </a:cubicBezTo>
                <a:cubicBezTo>
                  <a:pt x="316" y="704"/>
                  <a:pt x="326" y="700"/>
                  <a:pt x="334" y="692"/>
                </a:cubicBezTo>
                <a:cubicBezTo>
                  <a:pt x="353" y="673"/>
                  <a:pt x="364" y="654"/>
                  <a:pt x="386" y="639"/>
                </a:cubicBezTo>
                <a:cubicBezTo>
                  <a:pt x="398" y="601"/>
                  <a:pt x="452" y="565"/>
                  <a:pt x="470" y="524"/>
                </a:cubicBezTo>
                <a:cubicBezTo>
                  <a:pt x="496" y="463"/>
                  <a:pt x="505" y="397"/>
                  <a:pt x="528" y="335"/>
                </a:cubicBezTo>
                <a:cubicBezTo>
                  <a:pt x="544" y="239"/>
                  <a:pt x="561" y="119"/>
                  <a:pt x="643" y="53"/>
                </a:cubicBezTo>
                <a:cubicBezTo>
                  <a:pt x="652" y="46"/>
                  <a:pt x="665" y="44"/>
                  <a:pt x="674" y="37"/>
                </a:cubicBezTo>
                <a:cubicBezTo>
                  <a:pt x="695" y="22"/>
                  <a:pt x="731" y="8"/>
                  <a:pt x="758" y="6"/>
                </a:cubicBezTo>
                <a:cubicBezTo>
                  <a:pt x="802" y="3"/>
                  <a:pt x="845" y="2"/>
                  <a:pt x="889" y="0"/>
                </a:cubicBezTo>
                <a:cubicBezTo>
                  <a:pt x="936" y="2"/>
                  <a:pt x="983" y="1"/>
                  <a:pt x="1030" y="6"/>
                </a:cubicBezTo>
                <a:cubicBezTo>
                  <a:pt x="1038" y="7"/>
                  <a:pt x="1048" y="29"/>
                  <a:pt x="1051" y="32"/>
                </a:cubicBezTo>
                <a:cubicBezTo>
                  <a:pt x="1062" y="45"/>
                  <a:pt x="1078" y="47"/>
                  <a:pt x="1093" y="53"/>
                </a:cubicBezTo>
                <a:cubicBezTo>
                  <a:pt x="1122" y="79"/>
                  <a:pt x="1081" y="45"/>
                  <a:pt x="1125" y="68"/>
                </a:cubicBezTo>
                <a:cubicBezTo>
                  <a:pt x="1129" y="70"/>
                  <a:pt x="1131" y="76"/>
                  <a:pt x="1135" y="79"/>
                </a:cubicBezTo>
                <a:cubicBezTo>
                  <a:pt x="1141" y="83"/>
                  <a:pt x="1149" y="86"/>
                  <a:pt x="1156" y="89"/>
                </a:cubicBezTo>
                <a:cubicBezTo>
                  <a:pt x="1162" y="107"/>
                  <a:pt x="1172" y="115"/>
                  <a:pt x="1182" y="131"/>
                </a:cubicBezTo>
                <a:cubicBezTo>
                  <a:pt x="1192" y="163"/>
                  <a:pt x="1208" y="193"/>
                  <a:pt x="1219" y="225"/>
                </a:cubicBezTo>
                <a:cubicBezTo>
                  <a:pt x="1238" y="347"/>
                  <a:pt x="1245" y="541"/>
                  <a:pt x="1182" y="671"/>
                </a:cubicBezTo>
                <a:cubicBezTo>
                  <a:pt x="1168" y="701"/>
                  <a:pt x="1140" y="724"/>
                  <a:pt x="1125" y="754"/>
                </a:cubicBezTo>
                <a:cubicBezTo>
                  <a:pt x="1108" y="787"/>
                  <a:pt x="1101" y="825"/>
                  <a:pt x="1062" y="838"/>
                </a:cubicBezTo>
                <a:cubicBezTo>
                  <a:pt x="1051" y="854"/>
                  <a:pt x="1039" y="867"/>
                  <a:pt x="1025" y="880"/>
                </a:cubicBezTo>
                <a:cubicBezTo>
                  <a:pt x="1009" y="929"/>
                  <a:pt x="1005" y="907"/>
                  <a:pt x="978" y="943"/>
                </a:cubicBezTo>
                <a:cubicBezTo>
                  <a:pt x="971" y="953"/>
                  <a:pt x="964" y="964"/>
                  <a:pt x="957" y="974"/>
                </a:cubicBezTo>
                <a:cubicBezTo>
                  <a:pt x="953" y="979"/>
                  <a:pt x="946" y="990"/>
                  <a:pt x="946" y="990"/>
                </a:cubicBezTo>
                <a:cubicBezTo>
                  <a:pt x="937" y="1019"/>
                  <a:pt x="916" y="1038"/>
                  <a:pt x="894" y="1058"/>
                </a:cubicBezTo>
                <a:cubicBezTo>
                  <a:pt x="892" y="1063"/>
                  <a:pt x="892" y="1069"/>
                  <a:pt x="889" y="1074"/>
                </a:cubicBezTo>
                <a:cubicBezTo>
                  <a:pt x="886" y="1078"/>
                  <a:pt x="880" y="1080"/>
                  <a:pt x="878" y="1084"/>
                </a:cubicBezTo>
                <a:cubicBezTo>
                  <a:pt x="844" y="1152"/>
                  <a:pt x="887" y="1090"/>
                  <a:pt x="857" y="1131"/>
                </a:cubicBezTo>
                <a:cubicBezTo>
                  <a:pt x="852" y="1182"/>
                  <a:pt x="841" y="1228"/>
                  <a:pt x="831" y="1278"/>
                </a:cubicBezTo>
                <a:cubicBezTo>
                  <a:pt x="833" y="1333"/>
                  <a:pt x="819" y="1501"/>
                  <a:pt x="910" y="1529"/>
                </a:cubicBezTo>
                <a:cubicBezTo>
                  <a:pt x="918" y="1538"/>
                  <a:pt x="930" y="1554"/>
                  <a:pt x="941" y="1561"/>
                </a:cubicBezTo>
                <a:cubicBezTo>
                  <a:pt x="957" y="1571"/>
                  <a:pt x="973" y="1574"/>
                  <a:pt x="988" y="1587"/>
                </a:cubicBezTo>
                <a:cubicBezTo>
                  <a:pt x="1025" y="1619"/>
                  <a:pt x="1065" y="1653"/>
                  <a:pt x="1114" y="1665"/>
                </a:cubicBezTo>
                <a:cubicBezTo>
                  <a:pt x="1150" y="1689"/>
                  <a:pt x="1133" y="1682"/>
                  <a:pt x="1161" y="1692"/>
                </a:cubicBezTo>
                <a:cubicBezTo>
                  <a:pt x="1175" y="1710"/>
                  <a:pt x="1217" y="1744"/>
                  <a:pt x="1240" y="1749"/>
                </a:cubicBezTo>
                <a:cubicBezTo>
                  <a:pt x="1268" y="1770"/>
                  <a:pt x="1278" y="1798"/>
                  <a:pt x="1303" y="1823"/>
                </a:cubicBezTo>
                <a:cubicBezTo>
                  <a:pt x="1309" y="1842"/>
                  <a:pt x="1318" y="1850"/>
                  <a:pt x="1324" y="1870"/>
                </a:cubicBezTo>
                <a:cubicBezTo>
                  <a:pt x="1324" y="1876"/>
                  <a:pt x="1354" y="2135"/>
                  <a:pt x="1324" y="2074"/>
                </a:cubicBezTo>
                <a:close/>
              </a:path>
            </a:pathLst>
          </a:custGeom>
          <a:solidFill>
            <a:schemeClr val="bg2"/>
          </a:solidFill>
          <a:ln w="3175" cap="flat" cmpd="sng">
            <a:solidFill>
              <a:srgbClr val="FF0000"/>
            </a:solidFill>
            <a:prstDash val="solid"/>
            <a:round/>
            <a:headEnd/>
            <a:tailEnd/>
          </a:ln>
        </p:spPr>
        <p:txBody>
          <a:bodyPr wrap="none">
            <a:spAutoFit/>
          </a:bodyPr>
          <a:lstStyle/>
          <a:p>
            <a:endParaRPr lang="en-US"/>
          </a:p>
        </p:txBody>
      </p:sp>
      <p:sp>
        <p:nvSpPr>
          <p:cNvPr id="8" name="Rectangle 3"/>
          <p:cNvSpPr>
            <a:spLocks noGrp="1" noChangeArrowheads="1"/>
          </p:cNvSpPr>
          <p:nvPr>
            <p:ph idx="1"/>
          </p:nvPr>
        </p:nvSpPr>
        <p:spPr>
          <a:xfrm>
            <a:off x="3457297" y="1712821"/>
            <a:ext cx="5350528" cy="2062103"/>
          </a:xfrm>
          <a:noFill/>
        </p:spPr>
        <p:txBody>
          <a:bodyPr wrap="square" anchor="t">
            <a:spAutoFit/>
          </a:bodyPr>
          <a:lstStyle/>
          <a:p>
            <a:pPr eaLnBrk="1" hangingPunct="1"/>
            <a:r>
              <a:rPr lang="en-US" sz="2000" dirty="0" smtClean="0"/>
              <a:t>Pick string of basic blocks, a </a:t>
            </a:r>
            <a:r>
              <a:rPr lang="en-US" sz="2000" i="1" dirty="0" smtClean="0"/>
              <a:t>trace</a:t>
            </a:r>
            <a:r>
              <a:rPr lang="en-US" sz="2000" dirty="0" smtClean="0"/>
              <a:t>, that represents most frequent branch path</a:t>
            </a:r>
          </a:p>
          <a:p>
            <a:pPr eaLnBrk="1" hangingPunct="1"/>
            <a:r>
              <a:rPr lang="en-US" sz="2000" dirty="0" smtClean="0"/>
              <a:t>Schedule whole “trace” at once</a:t>
            </a:r>
          </a:p>
          <a:p>
            <a:pPr eaLnBrk="1" hangingPunct="1"/>
            <a:r>
              <a:rPr lang="en-US" sz="2000" dirty="0" smtClean="0"/>
              <a:t>Add </a:t>
            </a:r>
            <a:r>
              <a:rPr lang="en-US" sz="2000" dirty="0" err="1" smtClean="0"/>
              <a:t>fixup</a:t>
            </a:r>
            <a:r>
              <a:rPr lang="en-US" sz="2000" dirty="0" smtClean="0"/>
              <a:t> code to cope with branches jumping out of trace</a:t>
            </a:r>
          </a:p>
        </p:txBody>
      </p:sp>
      <p:sp>
        <p:nvSpPr>
          <p:cNvPr id="9" name="Line 21"/>
          <p:cNvSpPr>
            <a:spLocks noChangeShapeType="1"/>
          </p:cNvSpPr>
          <p:nvPr/>
        </p:nvSpPr>
        <p:spPr bwMode="auto">
          <a:xfrm flipH="1">
            <a:off x="1143000" y="2124075"/>
            <a:ext cx="762000" cy="533400"/>
          </a:xfrm>
          <a:prstGeom prst="line">
            <a:avLst/>
          </a:prstGeom>
          <a:noFill/>
          <a:ln w="57150">
            <a:solidFill>
              <a:schemeClr val="tx1"/>
            </a:solidFill>
            <a:round/>
            <a:headEnd/>
            <a:tailEnd type="triangle" w="med" len="med"/>
          </a:ln>
        </p:spPr>
        <p:txBody>
          <a:bodyPr wrap="none">
            <a:spAutoFit/>
          </a:bodyPr>
          <a:lstStyle/>
          <a:p>
            <a:endParaRPr lang="en-US"/>
          </a:p>
        </p:txBody>
      </p:sp>
      <p:sp>
        <p:nvSpPr>
          <p:cNvPr id="10" name="Line 22"/>
          <p:cNvSpPr>
            <a:spLocks noChangeShapeType="1"/>
          </p:cNvSpPr>
          <p:nvPr/>
        </p:nvSpPr>
        <p:spPr bwMode="auto">
          <a:xfrm>
            <a:off x="1143000" y="3724275"/>
            <a:ext cx="914400" cy="381000"/>
          </a:xfrm>
          <a:prstGeom prst="line">
            <a:avLst/>
          </a:prstGeom>
          <a:noFill/>
          <a:ln w="57150">
            <a:solidFill>
              <a:schemeClr val="tx1"/>
            </a:solidFill>
            <a:round/>
            <a:headEnd/>
            <a:tailEnd type="triangle" w="med" len="med"/>
          </a:ln>
        </p:spPr>
        <p:txBody>
          <a:bodyPr wrap="none">
            <a:spAutoFit/>
          </a:bodyPr>
          <a:lstStyle/>
          <a:p>
            <a:endParaRPr lang="en-US"/>
          </a:p>
        </p:txBody>
      </p:sp>
      <p:sp>
        <p:nvSpPr>
          <p:cNvPr id="11" name="Line 23"/>
          <p:cNvSpPr>
            <a:spLocks noChangeShapeType="1"/>
          </p:cNvSpPr>
          <p:nvPr/>
        </p:nvSpPr>
        <p:spPr bwMode="auto">
          <a:xfrm flipH="1">
            <a:off x="1219200" y="4867275"/>
            <a:ext cx="685800" cy="381000"/>
          </a:xfrm>
          <a:prstGeom prst="line">
            <a:avLst/>
          </a:prstGeom>
          <a:noFill/>
          <a:ln w="57150">
            <a:solidFill>
              <a:schemeClr val="tx1"/>
            </a:solidFill>
            <a:round/>
            <a:headEnd/>
            <a:tailEnd type="triangle" w="med" len="med"/>
          </a:ln>
        </p:spPr>
        <p:txBody>
          <a:bodyPr wrap="none">
            <a:spAutoFit/>
          </a:bodyPr>
          <a:lstStyle/>
          <a:p>
            <a:endParaRPr lang="en-US"/>
          </a:p>
        </p:txBody>
      </p:sp>
      <p:grpSp>
        <p:nvGrpSpPr>
          <p:cNvPr id="12" name="Group 28"/>
          <p:cNvGrpSpPr>
            <a:grpSpLocks/>
          </p:cNvGrpSpPr>
          <p:nvPr/>
        </p:nvGrpSpPr>
        <p:grpSpPr bwMode="auto">
          <a:xfrm>
            <a:off x="457200" y="1362075"/>
            <a:ext cx="2667000" cy="4876800"/>
            <a:chOff x="288" y="912"/>
            <a:chExt cx="1680" cy="3072"/>
          </a:xfrm>
        </p:grpSpPr>
        <p:sp>
          <p:nvSpPr>
            <p:cNvPr id="13" name="Line 11"/>
            <p:cNvSpPr>
              <a:spLocks noChangeShapeType="1"/>
            </p:cNvSpPr>
            <p:nvPr/>
          </p:nvSpPr>
          <p:spPr bwMode="auto">
            <a:xfrm flipH="1">
              <a:off x="720" y="1392"/>
              <a:ext cx="480" cy="336"/>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4" name="Line 12"/>
            <p:cNvSpPr>
              <a:spLocks noChangeShapeType="1"/>
            </p:cNvSpPr>
            <p:nvPr/>
          </p:nvSpPr>
          <p:spPr bwMode="auto">
            <a:xfrm>
              <a:off x="1200" y="1392"/>
              <a:ext cx="528" cy="336"/>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5" name="Line 13"/>
            <p:cNvSpPr>
              <a:spLocks noChangeShapeType="1"/>
            </p:cNvSpPr>
            <p:nvPr/>
          </p:nvSpPr>
          <p:spPr bwMode="auto">
            <a:xfrm>
              <a:off x="720" y="2400"/>
              <a:ext cx="576" cy="240"/>
            </a:xfrm>
            <a:prstGeom prst="line">
              <a:avLst/>
            </a:prstGeom>
            <a:noFill/>
            <a:ln w="3175">
              <a:solidFill>
                <a:schemeClr val="tx1"/>
              </a:solidFill>
              <a:round/>
              <a:headEnd/>
              <a:tailEnd type="triangle" w="med" len="med"/>
            </a:ln>
          </p:spPr>
          <p:txBody>
            <a:bodyPr anchor="ctr">
              <a:spAutoFit/>
            </a:bodyPr>
            <a:lstStyle/>
            <a:p>
              <a:endParaRPr lang="en-US"/>
            </a:p>
          </p:txBody>
        </p:sp>
        <p:sp>
          <p:nvSpPr>
            <p:cNvPr id="16" name="Line 14"/>
            <p:cNvSpPr>
              <a:spLocks noChangeShapeType="1"/>
            </p:cNvSpPr>
            <p:nvPr/>
          </p:nvSpPr>
          <p:spPr bwMode="auto">
            <a:xfrm flipH="1">
              <a:off x="1296" y="2208"/>
              <a:ext cx="432" cy="432"/>
            </a:xfrm>
            <a:prstGeom prst="line">
              <a:avLst/>
            </a:prstGeom>
            <a:noFill/>
            <a:ln w="3175">
              <a:solidFill>
                <a:schemeClr val="tx1"/>
              </a:solidFill>
              <a:round/>
              <a:headEnd/>
              <a:tailEnd type="triangle" w="med" len="med"/>
            </a:ln>
          </p:spPr>
          <p:txBody>
            <a:bodyPr anchor="ctr">
              <a:spAutoFit/>
            </a:bodyPr>
            <a:lstStyle/>
            <a:p>
              <a:endParaRPr lang="en-US"/>
            </a:p>
          </p:txBody>
        </p:sp>
        <p:sp>
          <p:nvSpPr>
            <p:cNvPr id="17" name="Line 15"/>
            <p:cNvSpPr>
              <a:spLocks noChangeShapeType="1"/>
            </p:cNvSpPr>
            <p:nvPr/>
          </p:nvSpPr>
          <p:spPr bwMode="auto">
            <a:xfrm flipH="1">
              <a:off x="768" y="3120"/>
              <a:ext cx="432" cy="24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8" name="Line 16"/>
            <p:cNvSpPr>
              <a:spLocks noChangeShapeType="1"/>
            </p:cNvSpPr>
            <p:nvPr/>
          </p:nvSpPr>
          <p:spPr bwMode="auto">
            <a:xfrm>
              <a:off x="1344" y="3120"/>
              <a:ext cx="480"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9" name="Line 17"/>
            <p:cNvSpPr>
              <a:spLocks noChangeShapeType="1"/>
            </p:cNvSpPr>
            <p:nvPr/>
          </p:nvSpPr>
          <p:spPr bwMode="auto">
            <a:xfrm>
              <a:off x="1776" y="3600"/>
              <a:ext cx="192"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20" name="Line 18"/>
            <p:cNvSpPr>
              <a:spLocks noChangeShapeType="1"/>
            </p:cNvSpPr>
            <p:nvPr/>
          </p:nvSpPr>
          <p:spPr bwMode="auto">
            <a:xfrm flipH="1">
              <a:off x="288" y="3840"/>
              <a:ext cx="480"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21" name="Rectangle 5"/>
            <p:cNvSpPr>
              <a:spLocks noChangeArrowheads="1"/>
            </p:cNvSpPr>
            <p:nvPr/>
          </p:nvSpPr>
          <p:spPr bwMode="auto">
            <a:xfrm>
              <a:off x="528" y="1728"/>
              <a:ext cx="384" cy="672"/>
            </a:xfrm>
            <a:prstGeom prst="rect">
              <a:avLst/>
            </a:prstGeom>
            <a:solidFill>
              <a:schemeClr val="bg1"/>
            </a:solidFill>
            <a:ln w="3175">
              <a:solidFill>
                <a:schemeClr val="tx1"/>
              </a:solidFill>
              <a:miter lim="800000"/>
              <a:headEnd/>
              <a:tailEnd/>
            </a:ln>
          </p:spPr>
          <p:txBody>
            <a:bodyPr anchor="ctr">
              <a:spAutoFit/>
            </a:bodyPr>
            <a:lstStyle/>
            <a:p>
              <a:endParaRPr lang="en-US"/>
            </a:p>
          </p:txBody>
        </p:sp>
        <p:sp>
          <p:nvSpPr>
            <p:cNvPr id="22" name="Rectangle 6"/>
            <p:cNvSpPr>
              <a:spLocks noChangeArrowheads="1"/>
            </p:cNvSpPr>
            <p:nvPr/>
          </p:nvSpPr>
          <p:spPr bwMode="auto">
            <a:xfrm>
              <a:off x="1536" y="1728"/>
              <a:ext cx="384" cy="480"/>
            </a:xfrm>
            <a:prstGeom prst="rect">
              <a:avLst/>
            </a:prstGeom>
            <a:solidFill>
              <a:schemeClr val="bg1"/>
            </a:solidFill>
            <a:ln w="3175">
              <a:solidFill>
                <a:schemeClr val="tx1"/>
              </a:solidFill>
              <a:miter lim="800000"/>
              <a:headEnd/>
              <a:tailEnd/>
            </a:ln>
          </p:spPr>
          <p:txBody>
            <a:bodyPr anchor="ctr">
              <a:spAutoFit/>
            </a:bodyPr>
            <a:lstStyle/>
            <a:p>
              <a:endParaRPr lang="en-US"/>
            </a:p>
          </p:txBody>
        </p:sp>
        <p:sp>
          <p:nvSpPr>
            <p:cNvPr id="23" name="Rectangle 7"/>
            <p:cNvSpPr>
              <a:spLocks noChangeArrowheads="1"/>
            </p:cNvSpPr>
            <p:nvPr/>
          </p:nvSpPr>
          <p:spPr bwMode="auto">
            <a:xfrm>
              <a:off x="1008" y="912"/>
              <a:ext cx="384" cy="480"/>
            </a:xfrm>
            <a:prstGeom prst="rect">
              <a:avLst/>
            </a:prstGeom>
            <a:solidFill>
              <a:schemeClr val="bg1"/>
            </a:solidFill>
            <a:ln w="3175">
              <a:solidFill>
                <a:schemeClr val="tx1"/>
              </a:solidFill>
              <a:miter lim="800000"/>
              <a:headEnd/>
              <a:tailEnd/>
            </a:ln>
          </p:spPr>
          <p:txBody>
            <a:bodyPr anchor="ctr">
              <a:spAutoFit/>
            </a:bodyPr>
            <a:lstStyle/>
            <a:p>
              <a:endParaRPr lang="en-US"/>
            </a:p>
          </p:txBody>
        </p:sp>
        <p:sp>
          <p:nvSpPr>
            <p:cNvPr id="24" name="Rectangle 8"/>
            <p:cNvSpPr>
              <a:spLocks noChangeArrowheads="1"/>
            </p:cNvSpPr>
            <p:nvPr/>
          </p:nvSpPr>
          <p:spPr bwMode="auto">
            <a:xfrm>
              <a:off x="1104" y="2640"/>
              <a:ext cx="384" cy="480"/>
            </a:xfrm>
            <a:prstGeom prst="rect">
              <a:avLst/>
            </a:prstGeom>
            <a:solidFill>
              <a:schemeClr val="bg1"/>
            </a:solidFill>
            <a:ln w="3175">
              <a:solidFill>
                <a:schemeClr val="tx1"/>
              </a:solidFill>
              <a:miter lim="800000"/>
              <a:headEnd/>
              <a:tailEnd/>
            </a:ln>
          </p:spPr>
          <p:txBody>
            <a:bodyPr anchor="ctr">
              <a:spAutoFit/>
            </a:bodyPr>
            <a:lstStyle/>
            <a:p>
              <a:endParaRPr lang="en-US"/>
            </a:p>
          </p:txBody>
        </p:sp>
        <p:sp>
          <p:nvSpPr>
            <p:cNvPr id="25" name="Rectangle 9"/>
            <p:cNvSpPr>
              <a:spLocks noChangeArrowheads="1"/>
            </p:cNvSpPr>
            <p:nvPr/>
          </p:nvSpPr>
          <p:spPr bwMode="auto">
            <a:xfrm>
              <a:off x="576" y="3360"/>
              <a:ext cx="384" cy="480"/>
            </a:xfrm>
            <a:prstGeom prst="rect">
              <a:avLst/>
            </a:prstGeom>
            <a:solidFill>
              <a:schemeClr val="bg1"/>
            </a:solidFill>
            <a:ln w="3175">
              <a:solidFill>
                <a:schemeClr val="tx1"/>
              </a:solidFill>
              <a:miter lim="800000"/>
              <a:headEnd/>
              <a:tailEnd/>
            </a:ln>
          </p:spPr>
          <p:txBody>
            <a:bodyPr anchor="ctr">
              <a:spAutoFit/>
            </a:bodyPr>
            <a:lstStyle/>
            <a:p>
              <a:endParaRPr lang="en-US"/>
            </a:p>
          </p:txBody>
        </p:sp>
        <p:sp>
          <p:nvSpPr>
            <p:cNvPr id="26" name="Rectangle 10"/>
            <p:cNvSpPr>
              <a:spLocks noChangeArrowheads="1"/>
            </p:cNvSpPr>
            <p:nvPr/>
          </p:nvSpPr>
          <p:spPr bwMode="auto">
            <a:xfrm>
              <a:off x="1584" y="3264"/>
              <a:ext cx="384" cy="336"/>
            </a:xfrm>
            <a:prstGeom prst="rect">
              <a:avLst/>
            </a:prstGeom>
            <a:solidFill>
              <a:schemeClr val="bg1"/>
            </a:solidFill>
            <a:ln w="3175">
              <a:solidFill>
                <a:schemeClr val="tx1"/>
              </a:solidFill>
              <a:miter lim="800000"/>
              <a:headEnd/>
              <a:tailEnd/>
            </a:ln>
          </p:spPr>
          <p:txBody>
            <a:bodyPr anchor="ctr">
              <a:spAutoFit/>
            </a:bodyPr>
            <a:lstStyle/>
            <a:p>
              <a:endParaRPr lang="en-US"/>
            </a:p>
          </p:txBody>
        </p:sp>
      </p:grpSp>
      <p:sp>
        <p:nvSpPr>
          <p:cNvPr id="27" name="Text Box 29"/>
          <p:cNvSpPr txBox="1">
            <a:spLocks noChangeArrowheads="1"/>
          </p:cNvSpPr>
          <p:nvPr/>
        </p:nvSpPr>
        <p:spPr bwMode="auto">
          <a:xfrm>
            <a:off x="3368675" y="4422775"/>
            <a:ext cx="5162550" cy="396875"/>
          </a:xfrm>
          <a:prstGeom prst="rect">
            <a:avLst/>
          </a:prstGeom>
          <a:noFill/>
          <a:ln w="3175">
            <a:noFill/>
            <a:miter lim="800000"/>
            <a:headEnd/>
            <a:tailEnd/>
          </a:ln>
        </p:spPr>
        <p:txBody>
          <a:bodyPr>
            <a:spAutoFit/>
          </a:bodyPr>
          <a:lstStyle/>
          <a:p>
            <a:pPr>
              <a:spcBef>
                <a:spcPct val="20000"/>
              </a:spcBef>
            </a:pPr>
            <a:r>
              <a:rPr lang="en-US" sz="2000" b="0">
                <a:solidFill>
                  <a:srgbClr val="002060"/>
                </a:solidFill>
              </a:rPr>
              <a:t>How do we know which trace to pick?</a:t>
            </a:r>
            <a:endParaRPr lang="en-US">
              <a:solidFill>
                <a:srgbClr val="002060"/>
              </a:solidFill>
            </a:endParaRPr>
          </a:p>
        </p:txBody>
      </p:sp>
      <p:sp>
        <p:nvSpPr>
          <p:cNvPr id="28" name="Text Box 31"/>
          <p:cNvSpPr txBox="1">
            <a:spLocks noChangeArrowheads="1"/>
          </p:cNvSpPr>
          <p:nvPr/>
        </p:nvSpPr>
        <p:spPr bwMode="auto">
          <a:xfrm>
            <a:off x="3892642" y="4994612"/>
            <a:ext cx="5079907" cy="707886"/>
          </a:xfrm>
          <a:prstGeom prst="rect">
            <a:avLst/>
          </a:prstGeom>
          <a:noFill/>
          <a:ln w="3175">
            <a:noFill/>
            <a:miter lim="800000"/>
            <a:headEnd/>
            <a:tailEnd/>
          </a:ln>
        </p:spPr>
        <p:txBody>
          <a:bodyPr wrap="square">
            <a:spAutoFit/>
          </a:bodyPr>
          <a:lstStyle/>
          <a:p>
            <a:pPr>
              <a:spcBef>
                <a:spcPct val="20000"/>
              </a:spcBef>
            </a:pPr>
            <a:r>
              <a:rPr lang="en-US" sz="2000" b="0" dirty="0">
                <a:solidFill>
                  <a:srgbClr val="FF0000"/>
                </a:solidFill>
              </a:rPr>
              <a:t>Use profiling feedback or compiler heuristics to find common branch paths</a:t>
            </a:r>
            <a:r>
              <a:rPr lang="en-US" dirty="0">
                <a:solidFill>
                  <a:srgbClr val="FF0000"/>
                </a:solidFill>
              </a:rPr>
              <a:t> </a:t>
            </a:r>
          </a:p>
        </p:txBody>
      </p:sp>
    </p:spTree>
    <p:extLst>
      <p:ext uri="{BB962C8B-B14F-4D97-AF65-F5344CB8AC3E}">
        <p14:creationId xmlns:p14="http://schemas.microsoft.com/office/powerpoint/2010/main" val="70288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utoUpdateAnimBg="0"/>
      <p:bldP spid="2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“Classic” VLIW</a:t>
            </a:r>
            <a:endParaRPr lang="en-US" dirty="0"/>
          </a:p>
        </p:txBody>
      </p:sp>
      <p:sp>
        <p:nvSpPr>
          <p:cNvPr id="3" name="Content Placeholder 2"/>
          <p:cNvSpPr>
            <a:spLocks noGrp="1"/>
          </p:cNvSpPr>
          <p:nvPr>
            <p:ph idx="1"/>
          </p:nvPr>
        </p:nvSpPr>
        <p:spPr/>
        <p:txBody>
          <a:bodyPr>
            <a:normAutofit fontScale="85000" lnSpcReduction="20000"/>
          </a:bodyPr>
          <a:lstStyle/>
          <a:p>
            <a:r>
              <a:rPr lang="en-US" dirty="0"/>
              <a:t>Knowing branch probabilities</a:t>
            </a:r>
          </a:p>
          <a:p>
            <a:pPr lvl="1"/>
            <a:r>
              <a:rPr lang="en-US" dirty="0"/>
              <a:t>Profiling requires an significant extra step in build process</a:t>
            </a:r>
          </a:p>
          <a:p>
            <a:r>
              <a:rPr lang="en-US" dirty="0"/>
              <a:t>Object code size</a:t>
            </a:r>
          </a:p>
          <a:p>
            <a:pPr lvl="1"/>
            <a:r>
              <a:rPr lang="en-US" dirty="0"/>
              <a:t>instruction padding wastes instruction memory/cache</a:t>
            </a:r>
          </a:p>
          <a:p>
            <a:pPr lvl="1"/>
            <a:r>
              <a:rPr lang="en-US" dirty="0"/>
              <a:t>loop unrolling/software pipelining replicates code</a:t>
            </a:r>
          </a:p>
          <a:p>
            <a:r>
              <a:rPr lang="en-US" dirty="0"/>
              <a:t>Scheduling variable latency memory operations</a:t>
            </a:r>
          </a:p>
          <a:p>
            <a:pPr lvl="1"/>
            <a:r>
              <a:rPr lang="en-US" dirty="0"/>
              <a:t>caches and/or memory bank conflicts impose statically unpredictable variability</a:t>
            </a:r>
          </a:p>
          <a:p>
            <a:r>
              <a:rPr lang="en-US" dirty="0"/>
              <a:t>Scheduling for statically unpredictable branches</a:t>
            </a:r>
          </a:p>
          <a:p>
            <a:pPr lvl="1"/>
            <a:r>
              <a:rPr lang="en-US" dirty="0"/>
              <a:t>optimal schedule varies with branch path</a:t>
            </a:r>
          </a:p>
          <a:p>
            <a:r>
              <a:rPr lang="en-US" dirty="0"/>
              <a:t>Object-code compatibility</a:t>
            </a:r>
          </a:p>
          <a:p>
            <a:pPr lvl="1"/>
            <a:r>
              <a:rPr lang="en-US" dirty="0"/>
              <a:t>have to recompile all code for every machine, even for two machines in same generation</a:t>
            </a:r>
          </a:p>
          <a:p>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41</a:t>
            </a:fld>
            <a:endParaRPr lang="en-US" dirty="0"/>
          </a:p>
        </p:txBody>
      </p:sp>
    </p:spTree>
    <p:extLst>
      <p:ext uri="{BB962C8B-B14F-4D97-AF65-F5344CB8AC3E}">
        <p14:creationId xmlns:p14="http://schemas.microsoft.com/office/powerpoint/2010/main" val="39534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1462"/>
            <a:ext cx="7686676" cy="913751"/>
          </a:xfrm>
        </p:spPr>
        <p:txBody>
          <a:bodyPr/>
          <a:lstStyle/>
          <a:p>
            <a:r>
              <a:rPr lang="en-US" dirty="0"/>
              <a:t>Cydra-5:</a:t>
            </a:r>
            <a:br>
              <a:rPr lang="en-US" dirty="0"/>
            </a:br>
            <a:r>
              <a:rPr lang="en-US" dirty="0"/>
              <a:t>Memory Latency Register (MLR)</a:t>
            </a:r>
          </a:p>
        </p:txBody>
      </p:sp>
      <p:sp>
        <p:nvSpPr>
          <p:cNvPr id="3" name="Content Placeholder 2"/>
          <p:cNvSpPr>
            <a:spLocks noGrp="1"/>
          </p:cNvSpPr>
          <p:nvPr>
            <p:ph idx="1"/>
          </p:nvPr>
        </p:nvSpPr>
        <p:spPr/>
        <p:txBody>
          <a:bodyPr>
            <a:normAutofit/>
          </a:bodyPr>
          <a:lstStyle/>
          <a:p>
            <a:r>
              <a:rPr lang="en-US" b="1" dirty="0"/>
              <a:t>Problem: </a:t>
            </a:r>
            <a:r>
              <a:rPr lang="en-US" dirty="0"/>
              <a:t>Loads have variable latency</a:t>
            </a:r>
          </a:p>
          <a:p>
            <a:r>
              <a:rPr lang="en-US" b="1" dirty="0" smtClean="0"/>
              <a:t>Solution: </a:t>
            </a:r>
            <a:r>
              <a:rPr lang="en-US" dirty="0" smtClean="0"/>
              <a:t>Let software choose desired memory latency</a:t>
            </a:r>
          </a:p>
          <a:p>
            <a:pPr lvl="1"/>
            <a:r>
              <a:rPr lang="en-US" dirty="0" smtClean="0"/>
              <a:t>Compiler </a:t>
            </a:r>
            <a:r>
              <a:rPr lang="en-US" dirty="0"/>
              <a:t>schedules code for maximum load-use distance</a:t>
            </a:r>
          </a:p>
          <a:p>
            <a:pPr lvl="1"/>
            <a:r>
              <a:rPr lang="en-US" dirty="0"/>
              <a:t>Software sets MLR to latency that matches code schedule </a:t>
            </a:r>
          </a:p>
          <a:p>
            <a:pPr lvl="1"/>
            <a:r>
              <a:rPr lang="en-US" dirty="0"/>
              <a:t>Hardware ensures that loads take exactly MLR cycles to return values into processor pipeline</a:t>
            </a:r>
          </a:p>
          <a:p>
            <a:pPr lvl="2"/>
            <a:r>
              <a:rPr lang="en-US" dirty="0"/>
              <a:t>Hardware buffers loads that return early</a:t>
            </a:r>
          </a:p>
          <a:p>
            <a:pPr lvl="2"/>
            <a:r>
              <a:rPr lang="en-US" dirty="0"/>
              <a:t>Hardware stalls processor if loads return late</a:t>
            </a:r>
          </a:p>
          <a:p>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42</a:t>
            </a:fld>
            <a:endParaRPr lang="en-US" dirty="0"/>
          </a:p>
        </p:txBody>
      </p:sp>
    </p:spTree>
    <p:extLst>
      <p:ext uri="{BB962C8B-B14F-4D97-AF65-F5344CB8AC3E}">
        <p14:creationId xmlns:p14="http://schemas.microsoft.com/office/powerpoint/2010/main" val="114118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EPIC IA-64</a:t>
            </a:r>
            <a:endParaRPr lang="en-US" i="1" dirty="0"/>
          </a:p>
        </p:txBody>
      </p:sp>
      <p:sp>
        <p:nvSpPr>
          <p:cNvPr id="3" name="Content Placeholder 2"/>
          <p:cNvSpPr>
            <a:spLocks noGrp="1"/>
          </p:cNvSpPr>
          <p:nvPr>
            <p:ph idx="1"/>
          </p:nvPr>
        </p:nvSpPr>
        <p:spPr/>
        <p:txBody>
          <a:bodyPr>
            <a:normAutofit fontScale="92500" lnSpcReduction="10000"/>
          </a:bodyPr>
          <a:lstStyle/>
          <a:p>
            <a:r>
              <a:rPr lang="en-US" dirty="0" smtClean="0"/>
              <a:t>Explicitly </a:t>
            </a:r>
            <a:r>
              <a:rPr lang="en-US" dirty="0"/>
              <a:t>Parallel Instruction </a:t>
            </a:r>
            <a:r>
              <a:rPr lang="en-US" dirty="0" smtClean="0"/>
              <a:t>Computing</a:t>
            </a:r>
          </a:p>
          <a:p>
            <a:pPr lvl="1"/>
            <a:r>
              <a:rPr lang="en-US" dirty="0"/>
              <a:t>EPIC is the style of architecture (cf. CISC, </a:t>
            </a:r>
            <a:r>
              <a:rPr lang="en-US" dirty="0" smtClean="0"/>
              <a:t>RISC</a:t>
            </a:r>
            <a:r>
              <a:rPr lang="en-US" dirty="0"/>
              <a:t>)</a:t>
            </a:r>
            <a:br>
              <a:rPr lang="en-US" dirty="0"/>
            </a:br>
            <a:endParaRPr lang="en-US" dirty="0"/>
          </a:p>
          <a:p>
            <a:r>
              <a:rPr lang="en-US" dirty="0"/>
              <a:t>IA-64 </a:t>
            </a:r>
            <a:r>
              <a:rPr lang="en-US" dirty="0" smtClean="0"/>
              <a:t>was </a:t>
            </a:r>
            <a:r>
              <a:rPr lang="en-US" dirty="0"/>
              <a:t>Intel’s chosen ISA (cf. x86, MIPS)</a:t>
            </a:r>
          </a:p>
          <a:p>
            <a:pPr lvl="1"/>
            <a:r>
              <a:rPr lang="en-US" dirty="0"/>
              <a:t>IA-64 = Intel Architecture 64-bit</a:t>
            </a:r>
          </a:p>
          <a:p>
            <a:pPr lvl="1"/>
            <a:r>
              <a:rPr lang="en-US" dirty="0"/>
              <a:t>An object-code compatible VLIW</a:t>
            </a:r>
            <a:br>
              <a:rPr lang="en-US" dirty="0"/>
            </a:br>
            <a:endParaRPr lang="en-US" dirty="0"/>
          </a:p>
          <a:p>
            <a:r>
              <a:rPr lang="en-US" dirty="0"/>
              <a:t>Itanium (aka Merced) </a:t>
            </a:r>
            <a:r>
              <a:rPr lang="en-US" dirty="0" smtClean="0"/>
              <a:t>was </a:t>
            </a:r>
            <a:r>
              <a:rPr lang="en-US" dirty="0"/>
              <a:t>first </a:t>
            </a:r>
            <a:r>
              <a:rPr lang="en-US" dirty="0" smtClean="0"/>
              <a:t>implementation (c.f. 8086)</a:t>
            </a:r>
            <a:endParaRPr lang="en-US" dirty="0"/>
          </a:p>
          <a:p>
            <a:pPr lvl="1"/>
            <a:r>
              <a:rPr lang="en-US" dirty="0"/>
              <a:t>First customer shipment expected 1997 (actually 2001)</a:t>
            </a:r>
          </a:p>
          <a:p>
            <a:pPr lvl="1"/>
            <a:r>
              <a:rPr lang="en-US" dirty="0"/>
              <a:t>McKinley, second implementation shipped in </a:t>
            </a:r>
            <a:r>
              <a:rPr lang="en-US" dirty="0" smtClean="0"/>
              <a:t>2002</a:t>
            </a:r>
          </a:p>
          <a:p>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43</a:t>
            </a:fld>
            <a:endParaRPr lang="en-US" dirty="0"/>
          </a:p>
        </p:txBody>
      </p:sp>
    </p:spTree>
    <p:extLst>
      <p:ext uri="{BB962C8B-B14F-4D97-AF65-F5344CB8AC3E}">
        <p14:creationId xmlns:p14="http://schemas.microsoft.com/office/powerpoint/2010/main" val="18019931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IA-64 Instruction </a:t>
            </a:r>
            <a:r>
              <a:rPr lang="en-US" dirty="0" smtClean="0"/>
              <a:t>Format and Registers</a:t>
            </a:r>
            <a:endParaRPr lang="en-US" dirty="0"/>
          </a:p>
        </p:txBody>
      </p:sp>
      <p:sp>
        <p:nvSpPr>
          <p:cNvPr id="16" name="Content Placeholder 15"/>
          <p:cNvSpPr>
            <a:spLocks noGrp="1"/>
          </p:cNvSpPr>
          <p:nvPr>
            <p:ph idx="1"/>
          </p:nvPr>
        </p:nvSpPr>
        <p:spPr>
          <a:xfrm>
            <a:off x="457199" y="3368676"/>
            <a:ext cx="8305801" cy="2909694"/>
          </a:xfrm>
        </p:spPr>
        <p:txBody>
          <a:bodyPr>
            <a:normAutofit fontScale="85000" lnSpcReduction="20000"/>
          </a:bodyPr>
          <a:lstStyle/>
          <a:p>
            <a:r>
              <a:rPr lang="en-US" dirty="0"/>
              <a:t>128 General Purpose 64-bit Integer Registers</a:t>
            </a:r>
          </a:p>
          <a:p>
            <a:r>
              <a:rPr lang="en-US" dirty="0"/>
              <a:t>128 General Purpose 64/80-bit Floating Point Registers</a:t>
            </a:r>
          </a:p>
          <a:p>
            <a:r>
              <a:rPr lang="en-US" dirty="0"/>
              <a:t>64 1-bit Predicate </a:t>
            </a:r>
            <a:r>
              <a:rPr lang="en-US" dirty="0" smtClean="0"/>
              <a:t>Registers</a:t>
            </a:r>
          </a:p>
          <a:p>
            <a:endParaRPr lang="en-US" dirty="0"/>
          </a:p>
          <a:p>
            <a:r>
              <a:rPr lang="en-US" dirty="0"/>
              <a:t>GPRs rotate to reduce code size for software pipelined loops</a:t>
            </a:r>
          </a:p>
          <a:p>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44</a:t>
            </a:fld>
            <a:endParaRPr lang="en-US" dirty="0"/>
          </a:p>
        </p:txBody>
      </p:sp>
      <p:grpSp>
        <p:nvGrpSpPr>
          <p:cNvPr id="7" name="Group 65"/>
          <p:cNvGrpSpPr>
            <a:grpSpLocks/>
          </p:cNvGrpSpPr>
          <p:nvPr/>
        </p:nvGrpSpPr>
        <p:grpSpPr bwMode="auto">
          <a:xfrm>
            <a:off x="1143000" y="1676400"/>
            <a:ext cx="7086600" cy="381000"/>
            <a:chOff x="720" y="1056"/>
            <a:chExt cx="4464" cy="240"/>
          </a:xfrm>
        </p:grpSpPr>
        <p:sp>
          <p:nvSpPr>
            <p:cNvPr id="8" name="Rectangle 4"/>
            <p:cNvSpPr>
              <a:spLocks noChangeArrowheads="1"/>
            </p:cNvSpPr>
            <p:nvPr/>
          </p:nvSpPr>
          <p:spPr bwMode="auto">
            <a:xfrm>
              <a:off x="720" y="1056"/>
              <a:ext cx="1160" cy="240"/>
            </a:xfrm>
            <a:prstGeom prst="rect">
              <a:avLst/>
            </a:prstGeom>
            <a:noFill/>
            <a:ln w="3175">
              <a:solidFill>
                <a:schemeClr val="tx1"/>
              </a:solidFill>
              <a:miter lim="800000"/>
              <a:headEnd/>
              <a:tailEnd/>
            </a:ln>
          </p:spPr>
          <p:txBody>
            <a:bodyPr anchor="ctr"/>
            <a:lstStyle/>
            <a:p>
              <a:pPr algn="ctr" eaLnBrk="0" hangingPunct="0">
                <a:spcBef>
                  <a:spcPct val="50000"/>
                </a:spcBef>
              </a:pPr>
              <a:r>
                <a:rPr lang="en-US" sz="2000" b="0">
                  <a:solidFill>
                    <a:srgbClr val="002060"/>
                  </a:solidFill>
                </a:rPr>
                <a:t>Instruction 2</a:t>
              </a:r>
            </a:p>
          </p:txBody>
        </p:sp>
        <p:sp>
          <p:nvSpPr>
            <p:cNvPr id="9" name="Rectangle 5"/>
            <p:cNvSpPr>
              <a:spLocks noChangeArrowheads="1"/>
            </p:cNvSpPr>
            <p:nvPr/>
          </p:nvSpPr>
          <p:spPr bwMode="auto">
            <a:xfrm>
              <a:off x="1872" y="1056"/>
              <a:ext cx="1160" cy="240"/>
            </a:xfrm>
            <a:prstGeom prst="rect">
              <a:avLst/>
            </a:prstGeom>
            <a:noFill/>
            <a:ln w="3175">
              <a:solidFill>
                <a:schemeClr val="tx1"/>
              </a:solidFill>
              <a:miter lim="800000"/>
              <a:headEnd/>
              <a:tailEnd/>
            </a:ln>
          </p:spPr>
          <p:txBody>
            <a:bodyPr anchor="ctr"/>
            <a:lstStyle/>
            <a:p>
              <a:pPr algn="ctr" eaLnBrk="0" hangingPunct="0">
                <a:spcBef>
                  <a:spcPct val="50000"/>
                </a:spcBef>
              </a:pPr>
              <a:r>
                <a:rPr lang="en-US" sz="2000" b="0">
                  <a:solidFill>
                    <a:srgbClr val="002060"/>
                  </a:solidFill>
                </a:rPr>
                <a:t>Instruction 1</a:t>
              </a:r>
            </a:p>
          </p:txBody>
        </p:sp>
        <p:sp>
          <p:nvSpPr>
            <p:cNvPr id="10" name="Rectangle 6"/>
            <p:cNvSpPr>
              <a:spLocks noChangeArrowheads="1"/>
            </p:cNvSpPr>
            <p:nvPr/>
          </p:nvSpPr>
          <p:spPr bwMode="auto">
            <a:xfrm>
              <a:off x="3024" y="1056"/>
              <a:ext cx="1160" cy="240"/>
            </a:xfrm>
            <a:prstGeom prst="rect">
              <a:avLst/>
            </a:prstGeom>
            <a:noFill/>
            <a:ln w="3175">
              <a:solidFill>
                <a:schemeClr val="tx1"/>
              </a:solidFill>
              <a:miter lim="800000"/>
              <a:headEnd/>
              <a:tailEnd/>
            </a:ln>
          </p:spPr>
          <p:txBody>
            <a:bodyPr anchor="ctr"/>
            <a:lstStyle/>
            <a:p>
              <a:pPr algn="ctr" eaLnBrk="0" hangingPunct="0">
                <a:spcBef>
                  <a:spcPct val="50000"/>
                </a:spcBef>
              </a:pPr>
              <a:r>
                <a:rPr lang="en-US" sz="2000" b="0">
                  <a:solidFill>
                    <a:srgbClr val="002060"/>
                  </a:solidFill>
                </a:rPr>
                <a:t>Instruction 0</a:t>
              </a:r>
            </a:p>
          </p:txBody>
        </p:sp>
        <p:sp>
          <p:nvSpPr>
            <p:cNvPr id="11" name="Rectangle 7"/>
            <p:cNvSpPr>
              <a:spLocks noChangeArrowheads="1"/>
            </p:cNvSpPr>
            <p:nvPr/>
          </p:nvSpPr>
          <p:spPr bwMode="auto">
            <a:xfrm>
              <a:off x="4176" y="1056"/>
              <a:ext cx="1008" cy="240"/>
            </a:xfrm>
            <a:prstGeom prst="rect">
              <a:avLst/>
            </a:prstGeom>
            <a:noFill/>
            <a:ln w="3175">
              <a:solidFill>
                <a:schemeClr val="tx1"/>
              </a:solidFill>
              <a:miter lim="800000"/>
              <a:headEnd/>
              <a:tailEnd/>
            </a:ln>
          </p:spPr>
          <p:txBody>
            <a:bodyPr anchor="ctr"/>
            <a:lstStyle/>
            <a:p>
              <a:pPr algn="ctr" eaLnBrk="0" hangingPunct="0">
                <a:spcBef>
                  <a:spcPct val="50000"/>
                </a:spcBef>
              </a:pPr>
              <a:r>
                <a:rPr lang="en-US" sz="2000" b="0">
                  <a:solidFill>
                    <a:srgbClr val="002060"/>
                  </a:solidFill>
                </a:rPr>
                <a:t>Template</a:t>
              </a:r>
            </a:p>
          </p:txBody>
        </p:sp>
        <p:sp>
          <p:nvSpPr>
            <p:cNvPr id="12" name="Rectangle 8"/>
            <p:cNvSpPr>
              <a:spLocks noChangeArrowheads="1"/>
            </p:cNvSpPr>
            <p:nvPr/>
          </p:nvSpPr>
          <p:spPr bwMode="auto">
            <a:xfrm>
              <a:off x="720" y="1056"/>
              <a:ext cx="4464" cy="240"/>
            </a:xfrm>
            <a:prstGeom prst="rect">
              <a:avLst/>
            </a:prstGeom>
            <a:noFill/>
            <a:ln w="38100">
              <a:solidFill>
                <a:schemeClr val="tx1"/>
              </a:solidFill>
              <a:miter lim="800000"/>
              <a:headEnd/>
              <a:tailEnd/>
            </a:ln>
          </p:spPr>
          <p:txBody>
            <a:bodyPr anchor="ctr">
              <a:spAutoFit/>
            </a:bodyPr>
            <a:lstStyle/>
            <a:p>
              <a:endParaRPr lang="en-US">
                <a:solidFill>
                  <a:srgbClr val="002060"/>
                </a:solidFill>
              </a:endParaRPr>
            </a:p>
          </p:txBody>
        </p:sp>
      </p:grpSp>
      <p:sp>
        <p:nvSpPr>
          <p:cNvPr id="13" name="AutoShape 10"/>
          <p:cNvSpPr>
            <a:spLocks/>
          </p:cNvSpPr>
          <p:nvPr/>
        </p:nvSpPr>
        <p:spPr bwMode="auto">
          <a:xfrm rot="-5400000">
            <a:off x="4343400" y="2147173"/>
            <a:ext cx="304800" cy="430054"/>
          </a:xfrm>
          <a:prstGeom prst="leftBrace">
            <a:avLst>
              <a:gd name="adj1" fmla="val 187500"/>
              <a:gd name="adj2" fmla="val 50000"/>
            </a:avLst>
          </a:prstGeom>
          <a:noFill/>
          <a:ln w="3175">
            <a:solidFill>
              <a:schemeClr val="tx1"/>
            </a:solidFill>
            <a:round/>
            <a:headEnd/>
            <a:tailEnd/>
          </a:ln>
        </p:spPr>
        <p:txBody>
          <a:bodyPr anchor="ctr">
            <a:spAutoFit/>
          </a:bodyPr>
          <a:lstStyle/>
          <a:p>
            <a:endParaRPr lang="en-US">
              <a:solidFill>
                <a:srgbClr val="002060"/>
              </a:solidFill>
            </a:endParaRPr>
          </a:p>
        </p:txBody>
      </p:sp>
      <p:sp>
        <p:nvSpPr>
          <p:cNvPr id="14" name="Text Box 11"/>
          <p:cNvSpPr txBox="1">
            <a:spLocks noChangeArrowheads="1"/>
          </p:cNvSpPr>
          <p:nvPr/>
        </p:nvSpPr>
        <p:spPr bwMode="auto">
          <a:xfrm>
            <a:off x="3045428" y="2512983"/>
            <a:ext cx="3289682" cy="400110"/>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a:solidFill>
                  <a:srgbClr val="002060"/>
                </a:solidFill>
              </a:rPr>
              <a:t>128-bit instruction bundle</a:t>
            </a:r>
          </a:p>
        </p:txBody>
      </p:sp>
    </p:spTree>
    <p:extLst>
      <p:ext uri="{BB962C8B-B14F-4D97-AF65-F5344CB8AC3E}">
        <p14:creationId xmlns:p14="http://schemas.microsoft.com/office/powerpoint/2010/main" val="3449004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IA-64 Predicated Execution</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45</a:t>
            </a:fld>
            <a:endParaRPr lang="en-US" dirty="0"/>
          </a:p>
        </p:txBody>
      </p:sp>
      <p:sp>
        <p:nvSpPr>
          <p:cNvPr id="7" name="Rectangle 3"/>
          <p:cNvSpPr>
            <a:spLocks noGrp="1" noChangeArrowheads="1"/>
          </p:cNvSpPr>
          <p:nvPr>
            <p:ph idx="1"/>
          </p:nvPr>
        </p:nvSpPr>
        <p:spPr>
          <a:xfrm>
            <a:off x="214874" y="1060451"/>
            <a:ext cx="8938450" cy="938719"/>
          </a:xfrm>
          <a:noFill/>
        </p:spPr>
        <p:txBody>
          <a:bodyPr wrap="square" anchor="t">
            <a:spAutoFit/>
          </a:bodyPr>
          <a:lstStyle/>
          <a:p>
            <a:pPr eaLnBrk="1" hangingPunct="1">
              <a:buFontTx/>
              <a:buNone/>
            </a:pPr>
            <a:r>
              <a:rPr lang="en-US" sz="2000" b="1" dirty="0" smtClean="0"/>
              <a:t>Problem: </a:t>
            </a:r>
            <a:r>
              <a:rPr lang="en-US" sz="2000" dirty="0" err="1" smtClean="0"/>
              <a:t>Mispredicted</a:t>
            </a:r>
            <a:r>
              <a:rPr lang="en-US" sz="2000" dirty="0" smtClean="0"/>
              <a:t> branches limit ILP</a:t>
            </a:r>
          </a:p>
          <a:p>
            <a:pPr eaLnBrk="1" hangingPunct="1">
              <a:buFontTx/>
              <a:buNone/>
            </a:pPr>
            <a:r>
              <a:rPr lang="en-US" sz="2000" b="1" dirty="0" smtClean="0"/>
              <a:t>Solution: </a:t>
            </a:r>
            <a:r>
              <a:rPr lang="en-US" sz="2000" dirty="0" smtClean="0"/>
              <a:t>Eliminate hard to predict branches with predicated execution</a:t>
            </a:r>
          </a:p>
        </p:txBody>
      </p:sp>
      <p:grpSp>
        <p:nvGrpSpPr>
          <p:cNvPr id="8" name="Group 22"/>
          <p:cNvGrpSpPr>
            <a:grpSpLocks/>
          </p:cNvGrpSpPr>
          <p:nvPr/>
        </p:nvGrpSpPr>
        <p:grpSpPr bwMode="auto">
          <a:xfrm>
            <a:off x="675249" y="2134529"/>
            <a:ext cx="2668588" cy="4184650"/>
            <a:chOff x="527" y="1631"/>
            <a:chExt cx="1681" cy="2636"/>
          </a:xfrm>
        </p:grpSpPr>
        <p:sp>
          <p:nvSpPr>
            <p:cNvPr id="9" name="Text Box 4"/>
            <p:cNvSpPr txBox="1">
              <a:spLocks noChangeArrowheads="1"/>
            </p:cNvSpPr>
            <p:nvPr/>
          </p:nvSpPr>
          <p:spPr bwMode="auto">
            <a:xfrm>
              <a:off x="816" y="1632"/>
              <a:ext cx="1091" cy="528"/>
            </a:xfrm>
            <a:prstGeom prst="rect">
              <a:avLst/>
            </a:prstGeom>
            <a:noFill/>
            <a:ln w="3175">
              <a:solidFill>
                <a:schemeClr val="tx1"/>
              </a:solidFill>
              <a:miter lim="800000"/>
              <a:headEnd/>
              <a:tailEnd/>
            </a:ln>
          </p:spPr>
          <p:txBody>
            <a:bodyPr anchor="ctr"/>
            <a:lstStyle/>
            <a:p>
              <a:pPr eaLnBrk="0" hangingPunct="0">
                <a:spcBef>
                  <a:spcPct val="50000"/>
                </a:spcBef>
              </a:pPr>
              <a:r>
                <a:rPr lang="en-US" sz="1600" b="0">
                  <a:solidFill>
                    <a:srgbClr val="002060"/>
                  </a:solidFill>
                </a:rPr>
                <a:t>Inst 1</a:t>
              </a:r>
            </a:p>
            <a:p>
              <a:pPr eaLnBrk="0" hangingPunct="0">
                <a:lnSpc>
                  <a:spcPct val="90000"/>
                </a:lnSpc>
              </a:pPr>
              <a:r>
                <a:rPr lang="en-US" sz="1600" b="0">
                  <a:solidFill>
                    <a:srgbClr val="002060"/>
                  </a:solidFill>
                </a:rPr>
                <a:t>Inst 2</a:t>
              </a:r>
            </a:p>
            <a:p>
              <a:pPr eaLnBrk="0" hangingPunct="0">
                <a:lnSpc>
                  <a:spcPct val="90000"/>
                </a:lnSpc>
              </a:pPr>
              <a:r>
                <a:rPr lang="en-US" sz="1600" b="0">
                  <a:solidFill>
                    <a:srgbClr val="002060"/>
                  </a:solidFill>
                </a:rPr>
                <a:t>br a==b, b2</a:t>
              </a:r>
            </a:p>
          </p:txBody>
        </p:sp>
        <p:sp>
          <p:nvSpPr>
            <p:cNvPr id="10" name="Text Box 5"/>
            <p:cNvSpPr txBox="1">
              <a:spLocks noChangeArrowheads="1"/>
            </p:cNvSpPr>
            <p:nvPr/>
          </p:nvSpPr>
          <p:spPr bwMode="auto">
            <a:xfrm>
              <a:off x="816" y="2256"/>
              <a:ext cx="1091" cy="528"/>
            </a:xfrm>
            <a:prstGeom prst="rect">
              <a:avLst/>
            </a:prstGeom>
            <a:noFill/>
            <a:ln w="3175">
              <a:solidFill>
                <a:schemeClr val="tx1"/>
              </a:solidFill>
              <a:miter lim="800000"/>
              <a:headEnd/>
              <a:tailEnd/>
            </a:ln>
          </p:spPr>
          <p:txBody>
            <a:bodyPr anchor="ctr"/>
            <a:lstStyle/>
            <a:p>
              <a:pPr eaLnBrk="0" hangingPunct="0">
                <a:spcBef>
                  <a:spcPct val="50000"/>
                </a:spcBef>
              </a:pPr>
              <a:r>
                <a:rPr lang="en-US" sz="1600" b="0">
                  <a:solidFill>
                    <a:srgbClr val="002060"/>
                  </a:solidFill>
                </a:rPr>
                <a:t>Inst 3</a:t>
              </a:r>
            </a:p>
            <a:p>
              <a:pPr eaLnBrk="0" hangingPunct="0">
                <a:lnSpc>
                  <a:spcPct val="90000"/>
                </a:lnSpc>
              </a:pPr>
              <a:r>
                <a:rPr lang="en-US" sz="1600" b="0">
                  <a:solidFill>
                    <a:srgbClr val="002060"/>
                  </a:solidFill>
                </a:rPr>
                <a:t>Inst 4</a:t>
              </a:r>
            </a:p>
            <a:p>
              <a:pPr eaLnBrk="0" hangingPunct="0">
                <a:lnSpc>
                  <a:spcPct val="90000"/>
                </a:lnSpc>
              </a:pPr>
              <a:r>
                <a:rPr lang="en-US" sz="1600" b="0">
                  <a:solidFill>
                    <a:srgbClr val="002060"/>
                  </a:solidFill>
                </a:rPr>
                <a:t>br b3</a:t>
              </a:r>
            </a:p>
          </p:txBody>
        </p:sp>
        <p:sp>
          <p:nvSpPr>
            <p:cNvPr id="11" name="Text Box 6"/>
            <p:cNvSpPr txBox="1">
              <a:spLocks noChangeArrowheads="1"/>
            </p:cNvSpPr>
            <p:nvPr/>
          </p:nvSpPr>
          <p:spPr bwMode="auto">
            <a:xfrm>
              <a:off x="816" y="2880"/>
              <a:ext cx="1091" cy="528"/>
            </a:xfrm>
            <a:prstGeom prst="rect">
              <a:avLst/>
            </a:prstGeom>
            <a:noFill/>
            <a:ln w="3175">
              <a:solidFill>
                <a:schemeClr val="tx1"/>
              </a:solidFill>
              <a:miter lim="800000"/>
              <a:headEnd/>
              <a:tailEnd/>
            </a:ln>
          </p:spPr>
          <p:txBody>
            <a:bodyPr anchor="ctr"/>
            <a:lstStyle/>
            <a:p>
              <a:pPr eaLnBrk="0" hangingPunct="0">
                <a:spcBef>
                  <a:spcPct val="50000"/>
                </a:spcBef>
              </a:pPr>
              <a:r>
                <a:rPr lang="en-US" sz="1600" b="0">
                  <a:solidFill>
                    <a:srgbClr val="002060"/>
                  </a:solidFill>
                </a:rPr>
                <a:t>Inst 5</a:t>
              </a:r>
            </a:p>
            <a:p>
              <a:pPr eaLnBrk="0" hangingPunct="0">
                <a:lnSpc>
                  <a:spcPct val="90000"/>
                </a:lnSpc>
              </a:pPr>
              <a:r>
                <a:rPr lang="en-US" sz="1600" b="0">
                  <a:solidFill>
                    <a:srgbClr val="002060"/>
                  </a:solidFill>
                </a:rPr>
                <a:t>Inst 6</a:t>
              </a:r>
            </a:p>
            <a:p>
              <a:pPr eaLnBrk="0" hangingPunct="0">
                <a:lnSpc>
                  <a:spcPct val="90000"/>
                </a:lnSpc>
              </a:pPr>
              <a:endParaRPr lang="en-US" sz="1600" b="0">
                <a:solidFill>
                  <a:srgbClr val="002060"/>
                </a:solidFill>
              </a:endParaRPr>
            </a:p>
          </p:txBody>
        </p:sp>
        <p:sp>
          <p:nvSpPr>
            <p:cNvPr id="12" name="Text Box 7"/>
            <p:cNvSpPr txBox="1">
              <a:spLocks noChangeArrowheads="1"/>
            </p:cNvSpPr>
            <p:nvPr/>
          </p:nvSpPr>
          <p:spPr bwMode="auto">
            <a:xfrm>
              <a:off x="816" y="3504"/>
              <a:ext cx="1091" cy="528"/>
            </a:xfrm>
            <a:prstGeom prst="rect">
              <a:avLst/>
            </a:prstGeom>
            <a:noFill/>
            <a:ln w="3175">
              <a:solidFill>
                <a:schemeClr val="tx1"/>
              </a:solidFill>
              <a:miter lim="800000"/>
              <a:headEnd/>
              <a:tailEnd/>
            </a:ln>
          </p:spPr>
          <p:txBody>
            <a:bodyPr anchor="ctr"/>
            <a:lstStyle/>
            <a:p>
              <a:pPr eaLnBrk="0" hangingPunct="0">
                <a:spcBef>
                  <a:spcPct val="50000"/>
                </a:spcBef>
              </a:pPr>
              <a:r>
                <a:rPr lang="en-US" sz="1600" b="0">
                  <a:solidFill>
                    <a:srgbClr val="002060"/>
                  </a:solidFill>
                </a:rPr>
                <a:t>Inst 7</a:t>
              </a:r>
            </a:p>
            <a:p>
              <a:pPr eaLnBrk="0" hangingPunct="0">
                <a:lnSpc>
                  <a:spcPct val="90000"/>
                </a:lnSpc>
              </a:pPr>
              <a:r>
                <a:rPr lang="en-US" sz="1600" b="0">
                  <a:solidFill>
                    <a:srgbClr val="002060"/>
                  </a:solidFill>
                </a:rPr>
                <a:t>Inst 8</a:t>
              </a:r>
            </a:p>
            <a:p>
              <a:pPr eaLnBrk="0" hangingPunct="0">
                <a:lnSpc>
                  <a:spcPct val="90000"/>
                </a:lnSpc>
              </a:pPr>
              <a:endParaRPr lang="en-US" sz="1600" b="0">
                <a:solidFill>
                  <a:srgbClr val="002060"/>
                </a:solidFill>
              </a:endParaRPr>
            </a:p>
          </p:txBody>
        </p:sp>
        <p:sp>
          <p:nvSpPr>
            <p:cNvPr id="13" name="Text Box 8"/>
            <p:cNvSpPr txBox="1">
              <a:spLocks noChangeArrowheads="1"/>
            </p:cNvSpPr>
            <p:nvPr/>
          </p:nvSpPr>
          <p:spPr bwMode="auto">
            <a:xfrm>
              <a:off x="527" y="1631"/>
              <a:ext cx="320" cy="252"/>
            </a:xfrm>
            <a:prstGeom prst="rect">
              <a:avLst/>
            </a:prstGeom>
            <a:noFill/>
            <a:ln w="3175">
              <a:noFill/>
              <a:miter lim="800000"/>
              <a:headEnd/>
              <a:tailEnd/>
            </a:ln>
          </p:spPr>
          <p:txBody>
            <a:bodyPr wrap="none" anchor="ctr">
              <a:spAutoFit/>
            </a:bodyPr>
            <a:lstStyle/>
            <a:p>
              <a:pPr algn="ctr" eaLnBrk="0" hangingPunct="0">
                <a:spcBef>
                  <a:spcPct val="50000"/>
                </a:spcBef>
              </a:pPr>
              <a:r>
                <a:rPr lang="en-US" sz="1600" b="0">
                  <a:solidFill>
                    <a:srgbClr val="660066"/>
                  </a:solidFill>
                </a:rPr>
                <a:t>b0</a:t>
              </a:r>
              <a:r>
                <a:rPr lang="en-US" sz="2000" b="0">
                  <a:solidFill>
                    <a:srgbClr val="660066"/>
                  </a:solidFill>
                </a:rPr>
                <a:t>:</a:t>
              </a:r>
            </a:p>
          </p:txBody>
        </p:sp>
        <p:sp>
          <p:nvSpPr>
            <p:cNvPr id="14" name="Text Box 9"/>
            <p:cNvSpPr txBox="1">
              <a:spLocks noChangeArrowheads="1"/>
            </p:cNvSpPr>
            <p:nvPr/>
          </p:nvSpPr>
          <p:spPr bwMode="auto">
            <a:xfrm>
              <a:off x="527" y="2255"/>
              <a:ext cx="320" cy="252"/>
            </a:xfrm>
            <a:prstGeom prst="rect">
              <a:avLst/>
            </a:prstGeom>
            <a:noFill/>
            <a:ln w="3175">
              <a:noFill/>
              <a:miter lim="800000"/>
              <a:headEnd/>
              <a:tailEnd/>
            </a:ln>
          </p:spPr>
          <p:txBody>
            <a:bodyPr wrap="none" anchor="ctr">
              <a:spAutoFit/>
            </a:bodyPr>
            <a:lstStyle/>
            <a:p>
              <a:pPr algn="ctr" eaLnBrk="0" hangingPunct="0">
                <a:spcBef>
                  <a:spcPct val="50000"/>
                </a:spcBef>
              </a:pPr>
              <a:r>
                <a:rPr lang="en-US" sz="1600" b="0">
                  <a:solidFill>
                    <a:srgbClr val="660066"/>
                  </a:solidFill>
                </a:rPr>
                <a:t>b1</a:t>
              </a:r>
              <a:r>
                <a:rPr lang="en-US" sz="2000" b="0">
                  <a:solidFill>
                    <a:srgbClr val="660066"/>
                  </a:solidFill>
                </a:rPr>
                <a:t>:</a:t>
              </a:r>
            </a:p>
          </p:txBody>
        </p:sp>
        <p:sp>
          <p:nvSpPr>
            <p:cNvPr id="15" name="Text Box 10"/>
            <p:cNvSpPr txBox="1">
              <a:spLocks noChangeArrowheads="1"/>
            </p:cNvSpPr>
            <p:nvPr/>
          </p:nvSpPr>
          <p:spPr bwMode="auto">
            <a:xfrm>
              <a:off x="527" y="2831"/>
              <a:ext cx="320" cy="252"/>
            </a:xfrm>
            <a:prstGeom prst="rect">
              <a:avLst/>
            </a:prstGeom>
            <a:noFill/>
            <a:ln w="3175">
              <a:noFill/>
              <a:miter lim="800000"/>
              <a:headEnd/>
              <a:tailEnd/>
            </a:ln>
          </p:spPr>
          <p:txBody>
            <a:bodyPr wrap="none" anchor="ctr">
              <a:spAutoFit/>
            </a:bodyPr>
            <a:lstStyle/>
            <a:p>
              <a:pPr algn="ctr" eaLnBrk="0" hangingPunct="0">
                <a:spcBef>
                  <a:spcPct val="50000"/>
                </a:spcBef>
              </a:pPr>
              <a:r>
                <a:rPr lang="en-US" sz="1600" b="0">
                  <a:solidFill>
                    <a:srgbClr val="660066"/>
                  </a:solidFill>
                </a:rPr>
                <a:t>b2</a:t>
              </a:r>
              <a:r>
                <a:rPr lang="en-US" sz="2000" b="0">
                  <a:solidFill>
                    <a:srgbClr val="660066"/>
                  </a:solidFill>
                </a:rPr>
                <a:t>:</a:t>
              </a:r>
            </a:p>
          </p:txBody>
        </p:sp>
        <p:sp>
          <p:nvSpPr>
            <p:cNvPr id="16" name="Text Box 11"/>
            <p:cNvSpPr txBox="1">
              <a:spLocks noChangeArrowheads="1"/>
            </p:cNvSpPr>
            <p:nvPr/>
          </p:nvSpPr>
          <p:spPr bwMode="auto">
            <a:xfrm>
              <a:off x="527" y="3455"/>
              <a:ext cx="320" cy="252"/>
            </a:xfrm>
            <a:prstGeom prst="rect">
              <a:avLst/>
            </a:prstGeom>
            <a:noFill/>
            <a:ln w="3175">
              <a:noFill/>
              <a:miter lim="800000"/>
              <a:headEnd/>
              <a:tailEnd/>
            </a:ln>
          </p:spPr>
          <p:txBody>
            <a:bodyPr wrap="none" anchor="ctr">
              <a:spAutoFit/>
            </a:bodyPr>
            <a:lstStyle/>
            <a:p>
              <a:pPr algn="ctr" eaLnBrk="0" hangingPunct="0">
                <a:spcBef>
                  <a:spcPct val="50000"/>
                </a:spcBef>
              </a:pPr>
              <a:r>
                <a:rPr lang="en-US" sz="1600" b="0">
                  <a:solidFill>
                    <a:srgbClr val="660066"/>
                  </a:solidFill>
                </a:rPr>
                <a:t>b3</a:t>
              </a:r>
              <a:r>
                <a:rPr lang="en-US" sz="2000" b="0">
                  <a:solidFill>
                    <a:srgbClr val="660066"/>
                  </a:solidFill>
                </a:rPr>
                <a:t>:</a:t>
              </a:r>
            </a:p>
          </p:txBody>
        </p:sp>
        <p:sp>
          <p:nvSpPr>
            <p:cNvPr id="17" name="AutoShape 12"/>
            <p:cNvSpPr>
              <a:spLocks/>
            </p:cNvSpPr>
            <p:nvPr/>
          </p:nvSpPr>
          <p:spPr bwMode="auto">
            <a:xfrm>
              <a:off x="1920" y="2361"/>
              <a:ext cx="288" cy="271"/>
            </a:xfrm>
            <a:prstGeom prst="rightBracket">
              <a:avLst>
                <a:gd name="adj" fmla="val 25000"/>
              </a:avLst>
            </a:prstGeom>
            <a:noFill/>
            <a:ln w="38100">
              <a:solidFill>
                <a:schemeClr val="tx1"/>
              </a:solidFill>
              <a:round/>
              <a:headEnd/>
              <a:tailEnd type="triangle" w="med" len="med"/>
            </a:ln>
          </p:spPr>
          <p:txBody>
            <a:bodyPr anchor="ctr">
              <a:spAutoFit/>
            </a:bodyPr>
            <a:lstStyle/>
            <a:p>
              <a:endParaRPr lang="en-US" b="0"/>
            </a:p>
          </p:txBody>
        </p:sp>
        <p:sp>
          <p:nvSpPr>
            <p:cNvPr id="18" name="AutoShape 13"/>
            <p:cNvSpPr>
              <a:spLocks/>
            </p:cNvSpPr>
            <p:nvPr/>
          </p:nvSpPr>
          <p:spPr bwMode="auto">
            <a:xfrm>
              <a:off x="1920" y="3009"/>
              <a:ext cx="164" cy="269"/>
            </a:xfrm>
            <a:prstGeom prst="rightBracket">
              <a:avLst>
                <a:gd name="adj" fmla="val 39583"/>
              </a:avLst>
            </a:prstGeom>
            <a:noFill/>
            <a:ln w="38100">
              <a:solidFill>
                <a:schemeClr val="tx1"/>
              </a:solidFill>
              <a:round/>
              <a:headEnd/>
              <a:tailEnd type="triangle" w="med" len="med"/>
            </a:ln>
          </p:spPr>
          <p:txBody>
            <a:bodyPr wrap="none" anchor="ctr">
              <a:spAutoFit/>
            </a:bodyPr>
            <a:lstStyle/>
            <a:p>
              <a:endParaRPr lang="en-US" b="0"/>
            </a:p>
          </p:txBody>
        </p:sp>
        <p:sp>
          <p:nvSpPr>
            <p:cNvPr id="19" name="Text Box 14"/>
            <p:cNvSpPr txBox="1">
              <a:spLocks noChangeArrowheads="1"/>
            </p:cNvSpPr>
            <p:nvPr/>
          </p:nvSpPr>
          <p:spPr bwMode="auto">
            <a:xfrm>
              <a:off x="1639" y="1679"/>
              <a:ext cx="199" cy="252"/>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i="1">
                  <a:solidFill>
                    <a:srgbClr val="C00000"/>
                  </a:solidFill>
                </a:rPr>
                <a:t>if</a:t>
              </a:r>
              <a:endParaRPr lang="en-US" sz="2000" b="0">
                <a:solidFill>
                  <a:srgbClr val="C00000"/>
                </a:solidFill>
              </a:endParaRPr>
            </a:p>
          </p:txBody>
        </p:sp>
        <p:sp>
          <p:nvSpPr>
            <p:cNvPr id="20" name="Text Box 15"/>
            <p:cNvSpPr txBox="1">
              <a:spLocks noChangeArrowheads="1"/>
            </p:cNvSpPr>
            <p:nvPr/>
          </p:nvSpPr>
          <p:spPr bwMode="auto">
            <a:xfrm>
              <a:off x="1477" y="2256"/>
              <a:ext cx="427" cy="250"/>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i="1">
                  <a:solidFill>
                    <a:srgbClr val="C00000"/>
                  </a:solidFill>
                </a:rPr>
                <a:t>else</a:t>
              </a:r>
              <a:endParaRPr lang="en-US" sz="2000" b="0">
                <a:solidFill>
                  <a:srgbClr val="C00000"/>
                </a:solidFill>
              </a:endParaRPr>
            </a:p>
          </p:txBody>
        </p:sp>
        <p:sp>
          <p:nvSpPr>
            <p:cNvPr id="21" name="Text Box 16"/>
            <p:cNvSpPr txBox="1">
              <a:spLocks noChangeArrowheads="1"/>
            </p:cNvSpPr>
            <p:nvPr/>
          </p:nvSpPr>
          <p:spPr bwMode="auto">
            <a:xfrm>
              <a:off x="1430" y="2927"/>
              <a:ext cx="474" cy="252"/>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i="1" dirty="0">
                  <a:solidFill>
                    <a:srgbClr val="C00000"/>
                  </a:solidFill>
                </a:rPr>
                <a:t>then</a:t>
              </a:r>
              <a:endParaRPr lang="en-US" sz="2000" b="0" dirty="0">
                <a:solidFill>
                  <a:srgbClr val="C00000"/>
                </a:solidFill>
              </a:endParaRPr>
            </a:p>
          </p:txBody>
        </p:sp>
        <p:sp>
          <p:nvSpPr>
            <p:cNvPr id="22" name="Text Box 19"/>
            <p:cNvSpPr txBox="1">
              <a:spLocks noChangeArrowheads="1"/>
            </p:cNvSpPr>
            <p:nvPr/>
          </p:nvSpPr>
          <p:spPr bwMode="auto">
            <a:xfrm>
              <a:off x="610" y="4015"/>
              <a:ext cx="1504" cy="252"/>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dirty="0"/>
                <a:t>Four basic blocks</a:t>
              </a:r>
            </a:p>
          </p:txBody>
        </p:sp>
      </p:grpSp>
      <p:grpSp>
        <p:nvGrpSpPr>
          <p:cNvPr id="23" name="Group 23"/>
          <p:cNvGrpSpPr>
            <a:grpSpLocks/>
          </p:cNvGrpSpPr>
          <p:nvPr/>
        </p:nvGrpSpPr>
        <p:grpSpPr bwMode="auto">
          <a:xfrm>
            <a:off x="3588497" y="3014656"/>
            <a:ext cx="5140325" cy="3278188"/>
            <a:chOff x="2252" y="2016"/>
            <a:chExt cx="3238" cy="2065"/>
          </a:xfrm>
        </p:grpSpPr>
        <p:sp>
          <p:nvSpPr>
            <p:cNvPr id="24" name="Text Box 17"/>
            <p:cNvSpPr txBox="1">
              <a:spLocks noChangeArrowheads="1"/>
            </p:cNvSpPr>
            <p:nvPr/>
          </p:nvSpPr>
          <p:spPr bwMode="auto">
            <a:xfrm>
              <a:off x="3504" y="2016"/>
              <a:ext cx="1824" cy="1248"/>
            </a:xfrm>
            <a:prstGeom prst="rect">
              <a:avLst/>
            </a:prstGeom>
            <a:noFill/>
            <a:ln w="3175">
              <a:solidFill>
                <a:schemeClr val="tx1"/>
              </a:solidFill>
              <a:miter lim="800000"/>
              <a:headEnd/>
              <a:tailEnd/>
            </a:ln>
          </p:spPr>
          <p:txBody>
            <a:bodyPr anchor="ctr"/>
            <a:lstStyle/>
            <a:p>
              <a:pPr eaLnBrk="0" hangingPunct="0">
                <a:spcBef>
                  <a:spcPct val="50000"/>
                </a:spcBef>
              </a:pPr>
              <a:r>
                <a:rPr lang="en-US" sz="1600" b="0">
                  <a:solidFill>
                    <a:srgbClr val="002060"/>
                  </a:solidFill>
                </a:rPr>
                <a:t>Inst 1</a:t>
              </a:r>
            </a:p>
            <a:p>
              <a:pPr eaLnBrk="0" hangingPunct="0"/>
              <a:r>
                <a:rPr lang="en-US" sz="1600" b="0">
                  <a:solidFill>
                    <a:srgbClr val="002060"/>
                  </a:solidFill>
                </a:rPr>
                <a:t>Inst 2</a:t>
              </a:r>
            </a:p>
            <a:p>
              <a:pPr eaLnBrk="0" hangingPunct="0"/>
              <a:r>
                <a:rPr lang="en-US" sz="1600" b="0">
                  <a:solidFill>
                    <a:srgbClr val="002060"/>
                  </a:solidFill>
                </a:rPr>
                <a:t>p1,p2 &lt;- cmp(a==b)</a:t>
              </a:r>
            </a:p>
            <a:p>
              <a:pPr eaLnBrk="0" hangingPunct="0"/>
              <a:r>
                <a:rPr lang="en-US" sz="1600" b="0">
                  <a:solidFill>
                    <a:srgbClr val="002060"/>
                  </a:solidFill>
                </a:rPr>
                <a:t>(p1) Inst 3     ||   (p2) Inst 5</a:t>
              </a:r>
            </a:p>
            <a:p>
              <a:pPr eaLnBrk="0" hangingPunct="0"/>
              <a:r>
                <a:rPr lang="en-US" sz="1600" b="0">
                  <a:solidFill>
                    <a:srgbClr val="002060"/>
                  </a:solidFill>
                </a:rPr>
                <a:t>(p1) Inst 4     ||   (p2) Inst 6</a:t>
              </a:r>
            </a:p>
            <a:p>
              <a:pPr eaLnBrk="0" hangingPunct="0"/>
              <a:r>
                <a:rPr lang="en-US" sz="1600" b="0">
                  <a:solidFill>
                    <a:srgbClr val="002060"/>
                  </a:solidFill>
                </a:rPr>
                <a:t>Inst 7</a:t>
              </a:r>
            </a:p>
            <a:p>
              <a:pPr eaLnBrk="0" hangingPunct="0"/>
              <a:r>
                <a:rPr lang="en-US" sz="1600" b="0">
                  <a:solidFill>
                    <a:srgbClr val="002060"/>
                  </a:solidFill>
                </a:rPr>
                <a:t>Inst 8</a:t>
              </a:r>
            </a:p>
          </p:txBody>
        </p:sp>
        <p:sp>
          <p:nvSpPr>
            <p:cNvPr id="25" name="AutoShape 18"/>
            <p:cNvSpPr>
              <a:spLocks noChangeArrowheads="1"/>
            </p:cNvSpPr>
            <p:nvPr/>
          </p:nvSpPr>
          <p:spPr bwMode="auto">
            <a:xfrm>
              <a:off x="2252" y="2342"/>
              <a:ext cx="1169" cy="501"/>
            </a:xfrm>
            <a:prstGeom prst="rightArrow">
              <a:avLst>
                <a:gd name="adj1" fmla="val 50000"/>
                <a:gd name="adj2" fmla="val 63739"/>
              </a:avLst>
            </a:prstGeom>
            <a:noFill/>
            <a:ln w="3175">
              <a:solidFill>
                <a:schemeClr val="tx1"/>
              </a:solidFill>
              <a:miter lim="800000"/>
              <a:headEnd/>
              <a:tailEnd/>
            </a:ln>
          </p:spPr>
          <p:txBody>
            <a:bodyPr wrap="none" anchor="ctr">
              <a:spAutoFit/>
            </a:bodyPr>
            <a:lstStyle/>
            <a:p>
              <a:pPr algn="ctr" eaLnBrk="0" hangingPunct="0">
                <a:spcBef>
                  <a:spcPct val="50000"/>
                </a:spcBef>
              </a:pPr>
              <a:r>
                <a:rPr lang="en-US" sz="2000" b="0"/>
                <a:t>Predication</a:t>
              </a:r>
            </a:p>
          </p:txBody>
        </p:sp>
        <p:sp>
          <p:nvSpPr>
            <p:cNvPr id="26" name="Text Box 20"/>
            <p:cNvSpPr txBox="1">
              <a:spLocks noChangeArrowheads="1"/>
            </p:cNvSpPr>
            <p:nvPr/>
          </p:nvSpPr>
          <p:spPr bwMode="auto">
            <a:xfrm>
              <a:off x="3762" y="3263"/>
              <a:ext cx="1404" cy="252"/>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a:t>One basic block</a:t>
              </a:r>
            </a:p>
          </p:txBody>
        </p:sp>
        <p:sp>
          <p:nvSpPr>
            <p:cNvPr id="27" name="Text Box 21"/>
            <p:cNvSpPr txBox="1">
              <a:spLocks noChangeArrowheads="1"/>
            </p:cNvSpPr>
            <p:nvPr/>
          </p:nvSpPr>
          <p:spPr bwMode="auto">
            <a:xfrm>
              <a:off x="2776" y="3674"/>
              <a:ext cx="2714" cy="407"/>
            </a:xfrm>
            <a:prstGeom prst="rect">
              <a:avLst/>
            </a:prstGeom>
            <a:noFill/>
            <a:ln w="3175">
              <a:solidFill>
                <a:schemeClr val="tx1"/>
              </a:solidFill>
              <a:miter lim="800000"/>
              <a:headEnd/>
              <a:tailEnd/>
            </a:ln>
          </p:spPr>
          <p:txBody>
            <a:bodyPr anchor="ctr">
              <a:spAutoFit/>
            </a:bodyPr>
            <a:lstStyle/>
            <a:p>
              <a:pPr algn="ctr" eaLnBrk="0" hangingPunct="0">
                <a:spcBef>
                  <a:spcPct val="50000"/>
                </a:spcBef>
              </a:pPr>
              <a:r>
                <a:rPr lang="en-US" sz="1800" b="0" i="1"/>
                <a:t>Mahlke et al, ISCA95: On average &gt;50% branches removed</a:t>
              </a:r>
            </a:p>
          </p:txBody>
        </p:sp>
      </p:grpSp>
      <p:sp>
        <p:nvSpPr>
          <p:cNvPr id="28" name="TextBox 27"/>
          <p:cNvSpPr txBox="1"/>
          <p:nvPr/>
        </p:nvSpPr>
        <p:spPr>
          <a:xfrm>
            <a:off x="2837331" y="1996649"/>
            <a:ext cx="6037730" cy="880241"/>
          </a:xfrm>
          <a:prstGeom prst="rect">
            <a:avLst/>
          </a:prstGeom>
          <a:noFill/>
        </p:spPr>
        <p:txBody>
          <a:bodyPr wrap="square" rtlCol="0">
            <a:spAutoFit/>
          </a:bodyPr>
          <a:lstStyle/>
          <a:p>
            <a:pPr marL="742950" lvl="1" indent="-285750">
              <a:spcBef>
                <a:spcPct val="20000"/>
              </a:spcBef>
              <a:buFontTx/>
              <a:buChar char="–"/>
            </a:pPr>
            <a:r>
              <a:rPr lang="en-US" sz="1600" b="0" kern="0" dirty="0" smtClean="0">
                <a:solidFill>
                  <a:srgbClr val="002060"/>
                </a:solidFill>
              </a:rPr>
              <a:t>Instruction becomes NOP if predicate register false</a:t>
            </a:r>
            <a:endParaRPr lang="en-US" sz="1600" dirty="0" smtClean="0">
              <a:solidFill>
                <a:srgbClr val="002060"/>
              </a:solidFill>
            </a:endParaRPr>
          </a:p>
          <a:p>
            <a:pPr marL="742950" lvl="1" indent="-285750">
              <a:spcBef>
                <a:spcPct val="20000"/>
              </a:spcBef>
              <a:buFontTx/>
              <a:buChar char="–"/>
            </a:pPr>
            <a:r>
              <a:rPr lang="en-US" sz="1600" b="0" kern="0" dirty="0" smtClean="0">
                <a:solidFill>
                  <a:srgbClr val="002060"/>
                </a:solidFill>
              </a:rPr>
              <a:t>Almost all IA-64 instructions can be executed conditionally under predicate</a:t>
            </a:r>
          </a:p>
        </p:txBody>
      </p:sp>
    </p:spTree>
    <p:extLst>
      <p:ext uri="{BB962C8B-B14F-4D97-AF65-F5344CB8AC3E}">
        <p14:creationId xmlns:p14="http://schemas.microsoft.com/office/powerpoint/2010/main" val="171443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2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IA-64 Speculative Execution</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46</a:t>
            </a:fld>
            <a:endParaRPr lang="en-US" dirty="0"/>
          </a:p>
        </p:txBody>
      </p:sp>
      <p:sp>
        <p:nvSpPr>
          <p:cNvPr id="7" name="Rectangle 3"/>
          <p:cNvSpPr>
            <a:spLocks noGrp="1" noChangeArrowheads="1"/>
          </p:cNvSpPr>
          <p:nvPr>
            <p:ph idx="1"/>
          </p:nvPr>
        </p:nvSpPr>
        <p:spPr>
          <a:xfrm>
            <a:off x="671109" y="1194423"/>
            <a:ext cx="6907212" cy="400110"/>
          </a:xfrm>
          <a:noFill/>
        </p:spPr>
        <p:txBody>
          <a:bodyPr wrap="square" anchor="ctr">
            <a:spAutoFit/>
          </a:bodyPr>
          <a:lstStyle/>
          <a:p>
            <a:pPr eaLnBrk="1" hangingPunct="1">
              <a:buFontTx/>
              <a:buNone/>
            </a:pPr>
            <a:r>
              <a:rPr lang="en-US" sz="2000" b="1" dirty="0" smtClean="0"/>
              <a:t>Problem: </a:t>
            </a:r>
            <a:r>
              <a:rPr lang="en-US" sz="2000" dirty="0" smtClean="0"/>
              <a:t>Branches </a:t>
            </a:r>
            <a:r>
              <a:rPr lang="en-US" sz="2000" dirty="0" smtClean="0"/>
              <a:t>restrict compiler code motion</a:t>
            </a:r>
          </a:p>
        </p:txBody>
      </p:sp>
      <p:sp>
        <p:nvSpPr>
          <p:cNvPr id="8" name="Text Box 5"/>
          <p:cNvSpPr txBox="1">
            <a:spLocks noChangeArrowheads="1"/>
          </p:cNvSpPr>
          <p:nvPr/>
        </p:nvSpPr>
        <p:spPr bwMode="auto">
          <a:xfrm>
            <a:off x="1204912" y="2365373"/>
            <a:ext cx="1731963" cy="838200"/>
          </a:xfrm>
          <a:prstGeom prst="rect">
            <a:avLst/>
          </a:prstGeom>
          <a:noFill/>
          <a:ln w="3175">
            <a:solidFill>
              <a:schemeClr val="tx1"/>
            </a:solidFill>
            <a:miter lim="800000"/>
            <a:headEnd/>
            <a:tailEnd/>
          </a:ln>
        </p:spPr>
        <p:txBody>
          <a:bodyPr anchor="ctr"/>
          <a:lstStyle/>
          <a:p>
            <a:pPr eaLnBrk="0" hangingPunct="0">
              <a:spcBef>
                <a:spcPct val="50000"/>
              </a:spcBef>
            </a:pPr>
            <a:r>
              <a:rPr lang="en-US" sz="1600" b="0">
                <a:solidFill>
                  <a:srgbClr val="002060"/>
                </a:solidFill>
              </a:rPr>
              <a:t>Inst 1</a:t>
            </a:r>
          </a:p>
          <a:p>
            <a:pPr eaLnBrk="0" hangingPunct="0">
              <a:lnSpc>
                <a:spcPct val="90000"/>
              </a:lnSpc>
            </a:pPr>
            <a:r>
              <a:rPr lang="en-US" sz="1600" b="0">
                <a:solidFill>
                  <a:srgbClr val="002060"/>
                </a:solidFill>
              </a:rPr>
              <a:t>Inst 2</a:t>
            </a:r>
          </a:p>
          <a:p>
            <a:pPr eaLnBrk="0" hangingPunct="0">
              <a:lnSpc>
                <a:spcPct val="90000"/>
              </a:lnSpc>
            </a:pPr>
            <a:r>
              <a:rPr lang="en-US" sz="1600" b="0">
                <a:solidFill>
                  <a:srgbClr val="002060"/>
                </a:solidFill>
              </a:rPr>
              <a:t>br a==b, b2</a:t>
            </a:r>
          </a:p>
        </p:txBody>
      </p:sp>
      <p:sp>
        <p:nvSpPr>
          <p:cNvPr id="9" name="Text Box 6"/>
          <p:cNvSpPr txBox="1">
            <a:spLocks noChangeArrowheads="1"/>
          </p:cNvSpPr>
          <p:nvPr/>
        </p:nvSpPr>
        <p:spPr bwMode="auto">
          <a:xfrm>
            <a:off x="1204912" y="3660773"/>
            <a:ext cx="1731963" cy="838200"/>
          </a:xfrm>
          <a:prstGeom prst="rect">
            <a:avLst/>
          </a:prstGeom>
          <a:noFill/>
          <a:ln w="3175">
            <a:solidFill>
              <a:schemeClr val="tx1"/>
            </a:solidFill>
            <a:miter lim="800000"/>
            <a:headEnd/>
            <a:tailEnd/>
          </a:ln>
        </p:spPr>
        <p:txBody>
          <a:bodyPr anchor="ctr"/>
          <a:lstStyle/>
          <a:p>
            <a:pPr eaLnBrk="0" hangingPunct="0">
              <a:spcBef>
                <a:spcPct val="50000"/>
              </a:spcBef>
            </a:pPr>
            <a:r>
              <a:rPr lang="en-US" sz="1600" b="0" dirty="0">
                <a:solidFill>
                  <a:srgbClr val="002060"/>
                </a:solidFill>
              </a:rPr>
              <a:t>Load r1</a:t>
            </a:r>
          </a:p>
          <a:p>
            <a:pPr eaLnBrk="0" hangingPunct="0">
              <a:lnSpc>
                <a:spcPct val="90000"/>
              </a:lnSpc>
            </a:pPr>
            <a:r>
              <a:rPr lang="en-US" sz="1600" b="0" dirty="0">
                <a:solidFill>
                  <a:srgbClr val="002060"/>
                </a:solidFill>
              </a:rPr>
              <a:t>Use r1</a:t>
            </a:r>
          </a:p>
          <a:p>
            <a:pPr eaLnBrk="0" hangingPunct="0">
              <a:lnSpc>
                <a:spcPct val="90000"/>
              </a:lnSpc>
            </a:pPr>
            <a:r>
              <a:rPr lang="en-US" sz="1600" b="0" dirty="0">
                <a:solidFill>
                  <a:srgbClr val="002060"/>
                </a:solidFill>
              </a:rPr>
              <a:t>Inst 3</a:t>
            </a:r>
          </a:p>
        </p:txBody>
      </p:sp>
      <p:sp>
        <p:nvSpPr>
          <p:cNvPr id="10" name="Line 7"/>
          <p:cNvSpPr>
            <a:spLocks noChangeShapeType="1"/>
          </p:cNvSpPr>
          <p:nvPr/>
        </p:nvSpPr>
        <p:spPr bwMode="auto">
          <a:xfrm>
            <a:off x="2043112" y="3203573"/>
            <a:ext cx="0" cy="457200"/>
          </a:xfrm>
          <a:prstGeom prst="line">
            <a:avLst/>
          </a:prstGeom>
          <a:noFill/>
          <a:ln w="38100">
            <a:solidFill>
              <a:schemeClr val="tx1"/>
            </a:solidFill>
            <a:round/>
            <a:headEnd/>
            <a:tailEnd type="triangle" w="med" len="med"/>
          </a:ln>
        </p:spPr>
        <p:txBody>
          <a:bodyPr wrap="none" anchor="ctr">
            <a:spAutoFit/>
          </a:bodyPr>
          <a:lstStyle/>
          <a:p>
            <a:endParaRPr lang="en-US" b="0"/>
          </a:p>
        </p:txBody>
      </p:sp>
      <p:sp>
        <p:nvSpPr>
          <p:cNvPr id="11" name="Text Box 9"/>
          <p:cNvSpPr txBox="1">
            <a:spLocks noChangeArrowheads="1"/>
          </p:cNvSpPr>
          <p:nvPr/>
        </p:nvSpPr>
        <p:spPr bwMode="auto">
          <a:xfrm>
            <a:off x="442912" y="4602458"/>
            <a:ext cx="3352800" cy="923330"/>
          </a:xfrm>
          <a:prstGeom prst="rect">
            <a:avLst/>
          </a:prstGeom>
          <a:noFill/>
          <a:ln w="3175">
            <a:noFill/>
            <a:miter lim="800000"/>
            <a:headEnd/>
            <a:tailEnd/>
          </a:ln>
        </p:spPr>
        <p:txBody>
          <a:bodyPr anchor="ctr">
            <a:spAutoFit/>
          </a:bodyPr>
          <a:lstStyle/>
          <a:p>
            <a:pPr algn="ctr" eaLnBrk="0" hangingPunct="0">
              <a:spcBef>
                <a:spcPct val="50000"/>
              </a:spcBef>
            </a:pPr>
            <a:r>
              <a:rPr lang="en-US" sz="1800" b="0" dirty="0"/>
              <a:t>Can’t move load above branch because might cause spurious exception</a:t>
            </a:r>
          </a:p>
        </p:txBody>
      </p:sp>
      <p:grpSp>
        <p:nvGrpSpPr>
          <p:cNvPr id="12" name="Group 21"/>
          <p:cNvGrpSpPr>
            <a:grpSpLocks/>
          </p:cNvGrpSpPr>
          <p:nvPr/>
        </p:nvGrpSpPr>
        <p:grpSpPr bwMode="auto">
          <a:xfrm>
            <a:off x="4405313" y="2206623"/>
            <a:ext cx="4594226" cy="2911477"/>
            <a:chOff x="2784" y="1480"/>
            <a:chExt cx="2894" cy="1834"/>
          </a:xfrm>
        </p:grpSpPr>
        <p:sp>
          <p:nvSpPr>
            <p:cNvPr id="13" name="Text Box 10"/>
            <p:cNvSpPr txBox="1">
              <a:spLocks noChangeArrowheads="1"/>
            </p:cNvSpPr>
            <p:nvPr/>
          </p:nvSpPr>
          <p:spPr bwMode="auto">
            <a:xfrm>
              <a:off x="2784" y="1533"/>
              <a:ext cx="1091" cy="816"/>
            </a:xfrm>
            <a:prstGeom prst="rect">
              <a:avLst/>
            </a:prstGeom>
            <a:noFill/>
            <a:ln w="3175">
              <a:solidFill>
                <a:schemeClr val="tx1"/>
              </a:solidFill>
              <a:miter lim="800000"/>
              <a:headEnd/>
              <a:tailEnd/>
            </a:ln>
          </p:spPr>
          <p:txBody>
            <a:bodyPr anchor="ctr"/>
            <a:lstStyle/>
            <a:p>
              <a:pPr eaLnBrk="0" hangingPunct="0">
                <a:spcBef>
                  <a:spcPct val="50000"/>
                </a:spcBef>
              </a:pPr>
              <a:r>
                <a:rPr lang="en-US" sz="1600" b="0">
                  <a:solidFill>
                    <a:srgbClr val="002060"/>
                  </a:solidFill>
                </a:rPr>
                <a:t>Load.s r1</a:t>
              </a:r>
            </a:p>
            <a:p>
              <a:pPr eaLnBrk="0" hangingPunct="0">
                <a:lnSpc>
                  <a:spcPct val="90000"/>
                </a:lnSpc>
              </a:pPr>
              <a:r>
                <a:rPr lang="en-US" sz="1600" b="0">
                  <a:solidFill>
                    <a:srgbClr val="002060"/>
                  </a:solidFill>
                </a:rPr>
                <a:t>Inst 1</a:t>
              </a:r>
            </a:p>
            <a:p>
              <a:pPr eaLnBrk="0" hangingPunct="0">
                <a:lnSpc>
                  <a:spcPct val="90000"/>
                </a:lnSpc>
              </a:pPr>
              <a:r>
                <a:rPr lang="en-US" sz="1600" b="0">
                  <a:solidFill>
                    <a:srgbClr val="002060"/>
                  </a:solidFill>
                </a:rPr>
                <a:t>Inst 2</a:t>
              </a:r>
            </a:p>
            <a:p>
              <a:pPr eaLnBrk="0" hangingPunct="0">
                <a:lnSpc>
                  <a:spcPct val="90000"/>
                </a:lnSpc>
              </a:pPr>
              <a:r>
                <a:rPr lang="en-US" sz="1600" b="0">
                  <a:solidFill>
                    <a:srgbClr val="002060"/>
                  </a:solidFill>
                </a:rPr>
                <a:t>br a==b, b2</a:t>
              </a:r>
            </a:p>
          </p:txBody>
        </p:sp>
        <p:sp>
          <p:nvSpPr>
            <p:cNvPr id="14" name="Text Box 11"/>
            <p:cNvSpPr txBox="1">
              <a:spLocks noChangeArrowheads="1"/>
            </p:cNvSpPr>
            <p:nvPr/>
          </p:nvSpPr>
          <p:spPr bwMode="auto">
            <a:xfrm>
              <a:off x="2784" y="2637"/>
              <a:ext cx="1091" cy="528"/>
            </a:xfrm>
            <a:prstGeom prst="rect">
              <a:avLst/>
            </a:prstGeom>
            <a:noFill/>
            <a:ln w="3175">
              <a:solidFill>
                <a:schemeClr val="tx1"/>
              </a:solidFill>
              <a:miter lim="800000"/>
              <a:headEnd/>
              <a:tailEnd/>
            </a:ln>
          </p:spPr>
          <p:txBody>
            <a:bodyPr anchor="ctr"/>
            <a:lstStyle/>
            <a:p>
              <a:pPr eaLnBrk="0" hangingPunct="0">
                <a:spcBef>
                  <a:spcPct val="50000"/>
                </a:spcBef>
              </a:pPr>
              <a:r>
                <a:rPr lang="en-US" sz="1600" b="0">
                  <a:solidFill>
                    <a:srgbClr val="002060"/>
                  </a:solidFill>
                </a:rPr>
                <a:t>Chk.s r1</a:t>
              </a:r>
            </a:p>
            <a:p>
              <a:pPr eaLnBrk="0" hangingPunct="0">
                <a:lnSpc>
                  <a:spcPct val="90000"/>
                </a:lnSpc>
              </a:pPr>
              <a:r>
                <a:rPr lang="en-US" sz="1600" b="0">
                  <a:solidFill>
                    <a:srgbClr val="002060"/>
                  </a:solidFill>
                </a:rPr>
                <a:t>Use r1</a:t>
              </a:r>
            </a:p>
            <a:p>
              <a:pPr eaLnBrk="0" hangingPunct="0">
                <a:lnSpc>
                  <a:spcPct val="90000"/>
                </a:lnSpc>
              </a:pPr>
              <a:r>
                <a:rPr lang="en-US" sz="1600" b="0">
                  <a:solidFill>
                    <a:srgbClr val="002060"/>
                  </a:solidFill>
                </a:rPr>
                <a:t>Inst 3</a:t>
              </a:r>
            </a:p>
          </p:txBody>
        </p:sp>
        <p:sp>
          <p:nvSpPr>
            <p:cNvPr id="15" name="Line 12"/>
            <p:cNvSpPr>
              <a:spLocks noChangeShapeType="1"/>
            </p:cNvSpPr>
            <p:nvPr/>
          </p:nvSpPr>
          <p:spPr bwMode="auto">
            <a:xfrm>
              <a:off x="3312" y="2349"/>
              <a:ext cx="0" cy="288"/>
            </a:xfrm>
            <a:prstGeom prst="line">
              <a:avLst/>
            </a:prstGeom>
            <a:noFill/>
            <a:ln w="38100">
              <a:solidFill>
                <a:schemeClr val="tx1"/>
              </a:solidFill>
              <a:round/>
              <a:headEnd/>
              <a:tailEnd type="triangle" w="med" len="med"/>
            </a:ln>
          </p:spPr>
          <p:txBody>
            <a:bodyPr wrap="none" anchor="ctr">
              <a:spAutoFit/>
            </a:bodyPr>
            <a:lstStyle/>
            <a:p>
              <a:endParaRPr lang="en-US" b="0"/>
            </a:p>
          </p:txBody>
        </p:sp>
        <p:sp>
          <p:nvSpPr>
            <p:cNvPr id="16" name="Text Box 13"/>
            <p:cNvSpPr txBox="1">
              <a:spLocks noChangeArrowheads="1"/>
            </p:cNvSpPr>
            <p:nvPr/>
          </p:nvSpPr>
          <p:spPr bwMode="auto">
            <a:xfrm>
              <a:off x="3984" y="1480"/>
              <a:ext cx="1539" cy="1018"/>
            </a:xfrm>
            <a:prstGeom prst="rect">
              <a:avLst/>
            </a:prstGeom>
            <a:noFill/>
            <a:ln w="3175">
              <a:noFill/>
              <a:miter lim="800000"/>
              <a:headEnd/>
              <a:tailEnd/>
            </a:ln>
          </p:spPr>
          <p:txBody>
            <a:bodyPr wrap="square" anchor="ctr">
              <a:spAutoFit/>
            </a:bodyPr>
            <a:lstStyle/>
            <a:p>
              <a:pPr algn="ctr" eaLnBrk="0" hangingPunct="0">
                <a:spcBef>
                  <a:spcPct val="50000"/>
                </a:spcBef>
              </a:pPr>
              <a:r>
                <a:rPr lang="en-US" sz="1800" b="0" i="1" dirty="0"/>
                <a:t>Speculative load </a:t>
              </a:r>
              <a:r>
                <a:rPr lang="en-US" sz="1800" b="0" i="1" dirty="0" smtClean="0"/>
                <a:t>but </a:t>
              </a:r>
              <a:r>
                <a:rPr lang="en-US" sz="1800" b="0" i="1" dirty="0"/>
                <a:t>sets “poison” bit on destination </a:t>
              </a:r>
              <a:r>
                <a:rPr lang="en-US" sz="1800" b="0" i="1" dirty="0" smtClean="0"/>
                <a:t>register </a:t>
              </a:r>
              <a:r>
                <a:rPr lang="en-US" sz="1800" b="0" i="1" smtClean="0"/>
                <a:t>if exception</a:t>
              </a:r>
              <a:endParaRPr lang="en-US" sz="1800" b="0" i="1" dirty="0"/>
            </a:p>
            <a:p>
              <a:pPr algn="ctr" eaLnBrk="0" hangingPunct="0">
                <a:spcBef>
                  <a:spcPct val="50000"/>
                </a:spcBef>
              </a:pPr>
              <a:endParaRPr lang="en-US" sz="1800" b="0" i="1" dirty="0"/>
            </a:p>
          </p:txBody>
        </p:sp>
        <p:sp>
          <p:nvSpPr>
            <p:cNvPr id="17" name="Line 14"/>
            <p:cNvSpPr>
              <a:spLocks noChangeShapeType="1"/>
            </p:cNvSpPr>
            <p:nvPr/>
          </p:nvSpPr>
          <p:spPr bwMode="auto">
            <a:xfrm flipH="1">
              <a:off x="3504" y="1677"/>
              <a:ext cx="480" cy="48"/>
            </a:xfrm>
            <a:prstGeom prst="line">
              <a:avLst/>
            </a:prstGeom>
            <a:noFill/>
            <a:ln w="3175">
              <a:solidFill>
                <a:schemeClr val="tx1"/>
              </a:solidFill>
              <a:round/>
              <a:headEnd/>
              <a:tailEnd type="triangle" w="med" len="med"/>
            </a:ln>
          </p:spPr>
          <p:txBody>
            <a:bodyPr wrap="none" anchor="ctr">
              <a:spAutoFit/>
            </a:bodyPr>
            <a:lstStyle/>
            <a:p>
              <a:endParaRPr lang="en-US" b="0"/>
            </a:p>
          </p:txBody>
        </p:sp>
        <p:sp>
          <p:nvSpPr>
            <p:cNvPr id="18" name="Text Box 15"/>
            <p:cNvSpPr txBox="1">
              <a:spLocks noChangeArrowheads="1"/>
            </p:cNvSpPr>
            <p:nvPr/>
          </p:nvSpPr>
          <p:spPr bwMode="auto">
            <a:xfrm>
              <a:off x="3984" y="2558"/>
              <a:ext cx="1694" cy="756"/>
            </a:xfrm>
            <a:prstGeom prst="rect">
              <a:avLst/>
            </a:prstGeom>
            <a:noFill/>
            <a:ln w="3175">
              <a:noFill/>
              <a:miter lim="800000"/>
              <a:headEnd/>
              <a:tailEnd/>
            </a:ln>
          </p:spPr>
          <p:txBody>
            <a:bodyPr wrap="square" anchor="ctr">
              <a:spAutoFit/>
            </a:bodyPr>
            <a:lstStyle/>
            <a:p>
              <a:pPr algn="ctr" eaLnBrk="0" hangingPunct="0">
                <a:spcBef>
                  <a:spcPct val="50000"/>
                </a:spcBef>
              </a:pPr>
              <a:r>
                <a:rPr lang="en-US" sz="1800" b="0" i="1" dirty="0"/>
                <a:t>Check for exception in original home block jumps to </a:t>
              </a:r>
              <a:r>
                <a:rPr lang="en-US" sz="1800" b="0" i="1" dirty="0" err="1"/>
                <a:t>fixup</a:t>
              </a:r>
              <a:r>
                <a:rPr lang="en-US" sz="1800" b="0" i="1" dirty="0"/>
                <a:t> code if exception detected</a:t>
              </a:r>
            </a:p>
          </p:txBody>
        </p:sp>
        <p:sp>
          <p:nvSpPr>
            <p:cNvPr id="19" name="Line 16"/>
            <p:cNvSpPr>
              <a:spLocks noChangeShapeType="1"/>
            </p:cNvSpPr>
            <p:nvPr/>
          </p:nvSpPr>
          <p:spPr bwMode="auto">
            <a:xfrm flipH="1" flipV="1">
              <a:off x="3360" y="2781"/>
              <a:ext cx="624" cy="96"/>
            </a:xfrm>
            <a:prstGeom prst="line">
              <a:avLst/>
            </a:prstGeom>
            <a:noFill/>
            <a:ln w="3175">
              <a:solidFill>
                <a:schemeClr val="tx1"/>
              </a:solidFill>
              <a:round/>
              <a:headEnd/>
              <a:tailEnd type="triangle" w="med" len="med"/>
            </a:ln>
          </p:spPr>
          <p:txBody>
            <a:bodyPr anchor="ctr">
              <a:spAutoFit/>
            </a:bodyPr>
            <a:lstStyle/>
            <a:p>
              <a:endParaRPr lang="en-US" b="0"/>
            </a:p>
          </p:txBody>
        </p:sp>
      </p:grpSp>
      <p:sp>
        <p:nvSpPr>
          <p:cNvPr id="20" name="Text Box 18"/>
          <p:cNvSpPr txBox="1">
            <a:spLocks noChangeArrowheads="1"/>
          </p:cNvSpPr>
          <p:nvPr/>
        </p:nvSpPr>
        <p:spPr bwMode="auto">
          <a:xfrm>
            <a:off x="941387" y="5878325"/>
            <a:ext cx="7454900" cy="396875"/>
          </a:xfrm>
          <a:prstGeom prst="rect">
            <a:avLst/>
          </a:prstGeom>
          <a:noFill/>
          <a:ln w="3175">
            <a:noFill/>
            <a:miter lim="800000"/>
            <a:headEnd/>
            <a:tailEnd/>
          </a:ln>
        </p:spPr>
        <p:txBody>
          <a:bodyPr wrap="none" anchor="ctr">
            <a:spAutoFit/>
          </a:bodyPr>
          <a:lstStyle/>
          <a:p>
            <a:pPr algn="ctr" eaLnBrk="0" hangingPunct="0">
              <a:spcBef>
                <a:spcPct val="50000"/>
              </a:spcBef>
            </a:pPr>
            <a:r>
              <a:rPr lang="en-US" sz="2000" b="0" dirty="0"/>
              <a:t>Particularly useful for scheduling long latency loads early</a:t>
            </a:r>
          </a:p>
        </p:txBody>
      </p:sp>
      <p:sp>
        <p:nvSpPr>
          <p:cNvPr id="21" name="Rectangle 22"/>
          <p:cNvSpPr>
            <a:spLocks noChangeArrowheads="1"/>
          </p:cNvSpPr>
          <p:nvPr/>
        </p:nvSpPr>
        <p:spPr bwMode="auto">
          <a:xfrm>
            <a:off x="685397" y="1612656"/>
            <a:ext cx="8093075" cy="400110"/>
          </a:xfrm>
          <a:prstGeom prst="rect">
            <a:avLst/>
          </a:prstGeom>
          <a:noFill/>
          <a:ln w="3175">
            <a:noFill/>
            <a:miter lim="800000"/>
            <a:headEnd/>
            <a:tailEnd/>
          </a:ln>
        </p:spPr>
        <p:txBody>
          <a:bodyPr anchor="ctr">
            <a:spAutoFit/>
          </a:bodyPr>
          <a:lstStyle/>
          <a:p>
            <a:pPr marL="342900" indent="-342900">
              <a:spcBef>
                <a:spcPct val="20000"/>
              </a:spcBef>
            </a:pPr>
            <a:r>
              <a:rPr lang="en-US" sz="2000" b="1" dirty="0"/>
              <a:t>Solution: </a:t>
            </a:r>
            <a:r>
              <a:rPr lang="en-US" sz="2000" b="0" dirty="0"/>
              <a:t>Speculative operations that don’t cause exceptions</a:t>
            </a:r>
          </a:p>
        </p:txBody>
      </p:sp>
    </p:spTree>
    <p:extLst>
      <p:ext uri="{BB962C8B-B14F-4D97-AF65-F5344CB8AC3E}">
        <p14:creationId xmlns:p14="http://schemas.microsoft.com/office/powerpoint/2010/main" val="135269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P spid="2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151462"/>
            <a:ext cx="8305801" cy="913751"/>
          </a:xfrm>
        </p:spPr>
        <p:txBody>
          <a:bodyPr/>
          <a:lstStyle/>
          <a:p>
            <a:r>
              <a:rPr lang="en-US" dirty="0"/>
              <a:t>Eight Core Itanium “Poulson” </a:t>
            </a:r>
            <a:r>
              <a:rPr lang="en-US" dirty="0" smtClean="0"/>
              <a:t>[2012]</a:t>
            </a:r>
            <a:endParaRPr lang="en-US" dirty="0"/>
          </a:p>
        </p:txBody>
      </p:sp>
      <p:sp>
        <p:nvSpPr>
          <p:cNvPr id="3" name="Content Placeholder 2"/>
          <p:cNvSpPr>
            <a:spLocks noGrp="1"/>
          </p:cNvSpPr>
          <p:nvPr>
            <p:ph idx="1"/>
          </p:nvPr>
        </p:nvSpPr>
        <p:spPr>
          <a:xfrm>
            <a:off x="457199" y="1300163"/>
            <a:ext cx="8305801" cy="4978207"/>
          </a:xfrm>
        </p:spPr>
        <p:txBody>
          <a:bodyPr>
            <a:normAutofit fontScale="85000" lnSpcReduction="20000"/>
          </a:bodyPr>
          <a:lstStyle/>
          <a:p>
            <a:r>
              <a:rPr lang="en-US" dirty="0"/>
              <a:t>544mm</a:t>
            </a:r>
            <a:r>
              <a:rPr lang="en-US" baseline="30000" dirty="0"/>
              <a:t>2</a:t>
            </a:r>
            <a:r>
              <a:rPr lang="en-US" dirty="0"/>
              <a:t> in 32nm CMOS</a:t>
            </a:r>
          </a:p>
          <a:p>
            <a:r>
              <a:rPr lang="en-US" dirty="0"/>
              <a:t>Over 3 billion </a:t>
            </a:r>
            <a:r>
              <a:rPr lang="en-US" dirty="0" smtClean="0"/>
              <a:t>transistors</a:t>
            </a:r>
          </a:p>
          <a:p>
            <a:r>
              <a:rPr lang="en-US" dirty="0" smtClean="0"/>
              <a:t>8 cores</a:t>
            </a:r>
          </a:p>
          <a:p>
            <a:pPr lvl="1"/>
            <a:r>
              <a:rPr lang="en-US" dirty="0" smtClean="0"/>
              <a:t>2-way multi-threaded</a:t>
            </a:r>
          </a:p>
          <a:p>
            <a:pPr lvl="1"/>
            <a:r>
              <a:rPr lang="en-US" sz="2200" dirty="0"/>
              <a:t>6 instruction/cycle fetch</a:t>
            </a:r>
          </a:p>
          <a:p>
            <a:pPr lvl="2"/>
            <a:r>
              <a:rPr lang="en-US" sz="1800" dirty="0"/>
              <a:t>Two 128-bit </a:t>
            </a:r>
            <a:r>
              <a:rPr lang="en-US" sz="1800" dirty="0" smtClean="0"/>
              <a:t>bundles</a:t>
            </a:r>
          </a:p>
          <a:p>
            <a:pPr lvl="1"/>
            <a:r>
              <a:rPr lang="en-US" sz="2000" dirty="0"/>
              <a:t>Up to 12 </a:t>
            </a:r>
            <a:r>
              <a:rPr lang="en-US" sz="2000" dirty="0" err="1"/>
              <a:t>insts</a:t>
            </a:r>
            <a:r>
              <a:rPr lang="en-US" sz="2000" dirty="0"/>
              <a:t>/cycle </a:t>
            </a:r>
            <a:r>
              <a:rPr lang="en-US" sz="2000" dirty="0" smtClean="0"/>
              <a:t>execute</a:t>
            </a:r>
            <a:endParaRPr lang="en-US" dirty="0"/>
          </a:p>
          <a:p>
            <a:r>
              <a:rPr lang="en-US" dirty="0"/>
              <a:t>1-cycle 16KB L1 I&amp;D caches</a:t>
            </a:r>
          </a:p>
          <a:p>
            <a:r>
              <a:rPr lang="en-US" dirty="0"/>
              <a:t>9-cycle 512KB L2 I-cache</a:t>
            </a:r>
          </a:p>
          <a:p>
            <a:r>
              <a:rPr lang="en-US" dirty="0"/>
              <a:t>8-cycle 256KB L2 D-cache</a:t>
            </a:r>
          </a:p>
          <a:p>
            <a:r>
              <a:rPr lang="en-US" dirty="0"/>
              <a:t>32 MB shared L3 </a:t>
            </a:r>
            <a:r>
              <a:rPr lang="en-US" dirty="0" smtClean="0"/>
              <a:t>cache</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47</a:t>
            </a:fld>
            <a:endParaRPr lang="en-US" dirty="0"/>
          </a:p>
        </p:txBody>
      </p:sp>
      <p:pic>
        <p:nvPicPr>
          <p:cNvPr id="8" name="Picture 7"/>
          <p:cNvPicPr>
            <a:picLocks noChangeAspect="1"/>
          </p:cNvPicPr>
          <p:nvPr/>
        </p:nvPicPr>
        <p:blipFill>
          <a:blip r:embed="rId2"/>
          <a:stretch>
            <a:fillRect/>
          </a:stretch>
        </p:blipFill>
        <p:spPr>
          <a:xfrm>
            <a:off x="4427528" y="1222183"/>
            <a:ext cx="4420547" cy="2750188"/>
          </a:xfrm>
          <a:prstGeom prst="rect">
            <a:avLst/>
          </a:prstGeom>
        </p:spPr>
      </p:pic>
      <p:sp>
        <p:nvSpPr>
          <p:cNvPr id="10" name="TextBox 9"/>
          <p:cNvSpPr txBox="1"/>
          <p:nvPr/>
        </p:nvSpPr>
        <p:spPr>
          <a:xfrm>
            <a:off x="4996365" y="4342524"/>
            <a:ext cx="4028069" cy="923330"/>
          </a:xfrm>
          <a:prstGeom prst="rect">
            <a:avLst/>
          </a:prstGeom>
          <a:noFill/>
        </p:spPr>
        <p:txBody>
          <a:bodyPr wrap="square" rtlCol="0">
            <a:spAutoFit/>
          </a:bodyPr>
          <a:lstStyle/>
          <a:p>
            <a:r>
              <a:rPr lang="en-US" i="1" dirty="0" smtClean="0">
                <a:solidFill>
                  <a:srgbClr val="C00000"/>
                </a:solidFill>
              </a:rPr>
              <a:t>Last Itanium to be released so far.</a:t>
            </a:r>
          </a:p>
          <a:p>
            <a:r>
              <a:rPr lang="en-US" i="1" dirty="0" smtClean="0">
                <a:solidFill>
                  <a:srgbClr val="C00000"/>
                </a:solidFill>
              </a:rPr>
              <a:t>Rumors of one more “Kittson” to be released mid-2017.</a:t>
            </a:r>
            <a:endParaRPr lang="en-US" i="1" dirty="0">
              <a:solidFill>
                <a:srgbClr val="C00000"/>
              </a:solidFill>
            </a:endParaRPr>
          </a:p>
        </p:txBody>
      </p:sp>
    </p:spTree>
    <p:extLst>
      <p:ext uri="{BB962C8B-B14F-4D97-AF65-F5344CB8AC3E}">
        <p14:creationId xmlns:p14="http://schemas.microsoft.com/office/powerpoint/2010/main" val="112272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Itanium Sales</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48</a:t>
            </a:fld>
            <a:endParaRPr lang="en-US" dirty="0"/>
          </a:p>
        </p:txBody>
      </p:sp>
      <p:pic>
        <p:nvPicPr>
          <p:cNvPr id="7" name="Picture 6"/>
          <p:cNvPicPr>
            <a:picLocks noChangeAspect="1"/>
          </p:cNvPicPr>
          <p:nvPr/>
        </p:nvPicPr>
        <p:blipFill>
          <a:blip r:embed="rId3"/>
          <a:stretch>
            <a:fillRect/>
          </a:stretch>
        </p:blipFill>
        <p:spPr>
          <a:xfrm>
            <a:off x="685799" y="1103368"/>
            <a:ext cx="7672387" cy="5214826"/>
          </a:xfrm>
          <a:prstGeom prst="rect">
            <a:avLst/>
          </a:prstGeom>
        </p:spPr>
      </p:pic>
      <p:sp>
        <p:nvSpPr>
          <p:cNvPr id="8" name="Freeform 7"/>
          <p:cNvSpPr/>
          <p:nvPr/>
        </p:nvSpPr>
        <p:spPr>
          <a:xfrm>
            <a:off x="3900487" y="5500690"/>
            <a:ext cx="2685429" cy="407512"/>
          </a:xfrm>
          <a:custGeom>
            <a:avLst/>
            <a:gdLst>
              <a:gd name="connsiteX0" fmla="*/ 0 w 2685429"/>
              <a:gd name="connsiteY0" fmla="*/ 285750 h 371475"/>
              <a:gd name="connsiteX1" fmla="*/ 228600 w 2685429"/>
              <a:gd name="connsiteY1" fmla="*/ 257175 h 371475"/>
              <a:gd name="connsiteX2" fmla="*/ 342900 w 2685429"/>
              <a:gd name="connsiteY2" fmla="*/ 228600 h 371475"/>
              <a:gd name="connsiteX3" fmla="*/ 671513 w 2685429"/>
              <a:gd name="connsiteY3" fmla="*/ 200025 h 371475"/>
              <a:gd name="connsiteX4" fmla="*/ 842963 w 2685429"/>
              <a:gd name="connsiteY4" fmla="*/ 185737 h 371475"/>
              <a:gd name="connsiteX5" fmla="*/ 1128713 w 2685429"/>
              <a:gd name="connsiteY5" fmla="*/ 157162 h 371475"/>
              <a:gd name="connsiteX6" fmla="*/ 1200150 w 2685429"/>
              <a:gd name="connsiteY6" fmla="*/ 142875 h 371475"/>
              <a:gd name="connsiteX7" fmla="*/ 1914525 w 2685429"/>
              <a:gd name="connsiteY7" fmla="*/ 114300 h 371475"/>
              <a:gd name="connsiteX8" fmla="*/ 2043113 w 2685429"/>
              <a:gd name="connsiteY8" fmla="*/ 100012 h 371475"/>
              <a:gd name="connsiteX9" fmla="*/ 2085975 w 2685429"/>
              <a:gd name="connsiteY9" fmla="*/ 85725 h 371475"/>
              <a:gd name="connsiteX10" fmla="*/ 2243138 w 2685429"/>
              <a:gd name="connsiteY10" fmla="*/ 57150 h 371475"/>
              <a:gd name="connsiteX11" fmla="*/ 2343150 w 2685429"/>
              <a:gd name="connsiteY11" fmla="*/ 42862 h 371475"/>
              <a:gd name="connsiteX12" fmla="*/ 2457450 w 2685429"/>
              <a:gd name="connsiteY12" fmla="*/ 28575 h 371475"/>
              <a:gd name="connsiteX13" fmla="*/ 2600325 w 2685429"/>
              <a:gd name="connsiteY13" fmla="*/ 0 h 371475"/>
              <a:gd name="connsiteX14" fmla="*/ 2657475 w 2685429"/>
              <a:gd name="connsiteY14" fmla="*/ 128587 h 371475"/>
              <a:gd name="connsiteX15" fmla="*/ 2614613 w 2685429"/>
              <a:gd name="connsiteY15" fmla="*/ 157162 h 371475"/>
              <a:gd name="connsiteX16" fmla="*/ 2528888 w 2685429"/>
              <a:gd name="connsiteY16" fmla="*/ 185737 h 371475"/>
              <a:gd name="connsiteX17" fmla="*/ 2486025 w 2685429"/>
              <a:gd name="connsiteY17" fmla="*/ 214312 h 371475"/>
              <a:gd name="connsiteX18" fmla="*/ 2386013 w 2685429"/>
              <a:gd name="connsiteY18" fmla="*/ 242887 h 371475"/>
              <a:gd name="connsiteX19" fmla="*/ 2228850 w 2685429"/>
              <a:gd name="connsiteY19" fmla="*/ 285750 h 371475"/>
              <a:gd name="connsiteX20" fmla="*/ 1900238 w 2685429"/>
              <a:gd name="connsiteY20" fmla="*/ 314325 h 371475"/>
              <a:gd name="connsiteX21" fmla="*/ 1528763 w 2685429"/>
              <a:gd name="connsiteY21" fmla="*/ 300037 h 371475"/>
              <a:gd name="connsiteX22" fmla="*/ 1485900 w 2685429"/>
              <a:gd name="connsiteY22" fmla="*/ 285750 h 371475"/>
              <a:gd name="connsiteX23" fmla="*/ 1385888 w 2685429"/>
              <a:gd name="connsiteY23" fmla="*/ 271462 h 371475"/>
              <a:gd name="connsiteX24" fmla="*/ 971550 w 2685429"/>
              <a:gd name="connsiteY24" fmla="*/ 300037 h 371475"/>
              <a:gd name="connsiteX25" fmla="*/ 785813 w 2685429"/>
              <a:gd name="connsiteY25" fmla="*/ 328612 h 371475"/>
              <a:gd name="connsiteX26" fmla="*/ 442913 w 2685429"/>
              <a:gd name="connsiteY26" fmla="*/ 342900 h 371475"/>
              <a:gd name="connsiteX27" fmla="*/ 357188 w 2685429"/>
              <a:gd name="connsiteY27" fmla="*/ 357187 h 371475"/>
              <a:gd name="connsiteX28" fmla="*/ 300038 w 2685429"/>
              <a:gd name="connsiteY28" fmla="*/ 371475 h 371475"/>
              <a:gd name="connsiteX29" fmla="*/ 28575 w 2685429"/>
              <a:gd name="connsiteY29" fmla="*/ 357187 h 371475"/>
              <a:gd name="connsiteX30" fmla="*/ 0 w 2685429"/>
              <a:gd name="connsiteY30" fmla="*/ 28575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85429" h="371475">
                <a:moveTo>
                  <a:pt x="0" y="285750"/>
                </a:moveTo>
                <a:cubicBezTo>
                  <a:pt x="76200" y="276225"/>
                  <a:pt x="155748" y="281460"/>
                  <a:pt x="228600" y="257175"/>
                </a:cubicBezTo>
                <a:cubicBezTo>
                  <a:pt x="272554" y="242523"/>
                  <a:pt x="292081" y="234045"/>
                  <a:pt x="342900" y="228600"/>
                </a:cubicBezTo>
                <a:cubicBezTo>
                  <a:pt x="452225" y="216887"/>
                  <a:pt x="561964" y="209415"/>
                  <a:pt x="671513" y="200025"/>
                </a:cubicBezTo>
                <a:cubicBezTo>
                  <a:pt x="728652" y="195127"/>
                  <a:pt x="786058" y="192850"/>
                  <a:pt x="842963" y="185737"/>
                </a:cubicBezTo>
                <a:cubicBezTo>
                  <a:pt x="1014168" y="164337"/>
                  <a:pt x="918999" y="174639"/>
                  <a:pt x="1128713" y="157162"/>
                </a:cubicBezTo>
                <a:cubicBezTo>
                  <a:pt x="1152525" y="152400"/>
                  <a:pt x="1176110" y="146309"/>
                  <a:pt x="1200150" y="142875"/>
                </a:cubicBezTo>
                <a:cubicBezTo>
                  <a:pt x="1436395" y="109126"/>
                  <a:pt x="1677243" y="120087"/>
                  <a:pt x="1914525" y="114300"/>
                </a:cubicBezTo>
                <a:cubicBezTo>
                  <a:pt x="1957388" y="109537"/>
                  <a:pt x="2000573" y="107102"/>
                  <a:pt x="2043113" y="100012"/>
                </a:cubicBezTo>
                <a:cubicBezTo>
                  <a:pt x="2057968" y="97536"/>
                  <a:pt x="2071365" y="89378"/>
                  <a:pt x="2085975" y="85725"/>
                </a:cubicBezTo>
                <a:cubicBezTo>
                  <a:pt x="2121653" y="76806"/>
                  <a:pt x="2210004" y="62247"/>
                  <a:pt x="2243138" y="57150"/>
                </a:cubicBezTo>
                <a:cubicBezTo>
                  <a:pt x="2276422" y="52029"/>
                  <a:pt x="2309770" y="47313"/>
                  <a:pt x="2343150" y="42862"/>
                </a:cubicBezTo>
                <a:cubicBezTo>
                  <a:pt x="2381210" y="37787"/>
                  <a:pt x="2419576" y="34887"/>
                  <a:pt x="2457450" y="28575"/>
                </a:cubicBezTo>
                <a:cubicBezTo>
                  <a:pt x="2505357" y="20591"/>
                  <a:pt x="2552700" y="9525"/>
                  <a:pt x="2600325" y="0"/>
                </a:cubicBezTo>
                <a:cubicBezTo>
                  <a:pt x="2687126" y="17360"/>
                  <a:pt x="2710015" y="-2762"/>
                  <a:pt x="2657475" y="128587"/>
                </a:cubicBezTo>
                <a:cubicBezTo>
                  <a:pt x="2651098" y="144530"/>
                  <a:pt x="2630304" y="150188"/>
                  <a:pt x="2614613" y="157162"/>
                </a:cubicBezTo>
                <a:cubicBezTo>
                  <a:pt x="2587088" y="169395"/>
                  <a:pt x="2528888" y="185737"/>
                  <a:pt x="2528888" y="185737"/>
                </a:cubicBezTo>
                <a:cubicBezTo>
                  <a:pt x="2514600" y="195262"/>
                  <a:pt x="2501384" y="206633"/>
                  <a:pt x="2486025" y="214312"/>
                </a:cubicBezTo>
                <a:cubicBezTo>
                  <a:pt x="2462011" y="226319"/>
                  <a:pt x="2408910" y="236018"/>
                  <a:pt x="2386013" y="242887"/>
                </a:cubicBezTo>
                <a:cubicBezTo>
                  <a:pt x="2305597" y="267012"/>
                  <a:pt x="2306970" y="275334"/>
                  <a:pt x="2228850" y="285750"/>
                </a:cubicBezTo>
                <a:cubicBezTo>
                  <a:pt x="2145143" y="296911"/>
                  <a:pt x="1976773" y="308437"/>
                  <a:pt x="1900238" y="314325"/>
                </a:cubicBezTo>
                <a:cubicBezTo>
                  <a:pt x="1776413" y="309562"/>
                  <a:pt x="1652386" y="308563"/>
                  <a:pt x="1528763" y="300037"/>
                </a:cubicBezTo>
                <a:cubicBezTo>
                  <a:pt x="1513738" y="299001"/>
                  <a:pt x="1500668" y="288704"/>
                  <a:pt x="1485900" y="285750"/>
                </a:cubicBezTo>
                <a:cubicBezTo>
                  <a:pt x="1452878" y="279146"/>
                  <a:pt x="1419225" y="276225"/>
                  <a:pt x="1385888" y="271462"/>
                </a:cubicBezTo>
                <a:cubicBezTo>
                  <a:pt x="1260366" y="277738"/>
                  <a:pt x="1102990" y="279816"/>
                  <a:pt x="971550" y="300037"/>
                </a:cubicBezTo>
                <a:cubicBezTo>
                  <a:pt x="806995" y="325353"/>
                  <a:pt x="1077917" y="310909"/>
                  <a:pt x="785813" y="328612"/>
                </a:cubicBezTo>
                <a:cubicBezTo>
                  <a:pt x="671623" y="335533"/>
                  <a:pt x="557213" y="338137"/>
                  <a:pt x="442913" y="342900"/>
                </a:cubicBezTo>
                <a:cubicBezTo>
                  <a:pt x="414338" y="347662"/>
                  <a:pt x="385595" y="351506"/>
                  <a:pt x="357188" y="357187"/>
                </a:cubicBezTo>
                <a:cubicBezTo>
                  <a:pt x="337933" y="361038"/>
                  <a:pt x="319674" y="371475"/>
                  <a:pt x="300038" y="371475"/>
                </a:cubicBezTo>
                <a:cubicBezTo>
                  <a:pt x="209425" y="371475"/>
                  <a:pt x="119063" y="361950"/>
                  <a:pt x="28575" y="357187"/>
                </a:cubicBezTo>
                <a:lnTo>
                  <a:pt x="0" y="28575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708375" y="5233295"/>
            <a:ext cx="1299621" cy="646331"/>
          </a:xfrm>
          <a:prstGeom prst="rect">
            <a:avLst/>
          </a:prstGeom>
          <a:noFill/>
        </p:spPr>
        <p:txBody>
          <a:bodyPr wrap="square" rtlCol="0">
            <a:spAutoFit/>
          </a:bodyPr>
          <a:lstStyle/>
          <a:p>
            <a:r>
              <a:rPr lang="en-US" smtClean="0"/>
              <a:t>Source</a:t>
            </a:r>
            <a:r>
              <a:rPr lang="en-US" dirty="0" smtClean="0"/>
              <a:t>: Wikipedia</a:t>
            </a:r>
            <a:endParaRPr lang="en-US" dirty="0"/>
          </a:p>
        </p:txBody>
      </p:sp>
      <p:sp>
        <p:nvSpPr>
          <p:cNvPr id="11" name="Rectangle 10"/>
          <p:cNvSpPr/>
          <p:nvPr/>
        </p:nvSpPr>
        <p:spPr>
          <a:xfrm>
            <a:off x="3925211" y="462543"/>
            <a:ext cx="1317990" cy="461665"/>
          </a:xfrm>
          <a:prstGeom prst="rect">
            <a:avLst/>
          </a:prstGeom>
        </p:spPr>
        <p:txBody>
          <a:bodyPr wrap="none">
            <a:spAutoFit/>
          </a:bodyPr>
          <a:lstStyle/>
          <a:p>
            <a:pPr algn="ctr"/>
            <a:r>
              <a:rPr lang="en-US" sz="2400" i="1">
                <a:solidFill>
                  <a:srgbClr val="C00000"/>
                </a:solidFill>
              </a:rPr>
              <a:t>“</a:t>
            </a:r>
            <a:r>
              <a:rPr lang="en-US" sz="2400" i="1" dirty="0" err="1">
                <a:solidFill>
                  <a:srgbClr val="C00000"/>
                </a:solidFill>
              </a:rPr>
              <a:t>Itanic</a:t>
            </a:r>
            <a:r>
              <a:rPr lang="en-US" sz="2400" i="1" dirty="0">
                <a:solidFill>
                  <a:srgbClr val="C00000"/>
                </a:solidFill>
              </a:rPr>
              <a:t>”</a:t>
            </a:r>
            <a:endParaRPr lang="en-US" sz="2400" i="1" dirty="0">
              <a:solidFill>
                <a:srgbClr val="C00000"/>
              </a:solidFill>
            </a:endParaRPr>
          </a:p>
        </p:txBody>
      </p:sp>
    </p:spTree>
    <p:extLst>
      <p:ext uri="{BB962C8B-B14F-4D97-AF65-F5344CB8AC3E}">
        <p14:creationId xmlns:p14="http://schemas.microsoft.com/office/powerpoint/2010/main" val="141779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VLIW Summary</a:t>
            </a:r>
            <a:endParaRPr lang="en-US" dirty="0"/>
          </a:p>
        </p:txBody>
      </p:sp>
      <p:sp>
        <p:nvSpPr>
          <p:cNvPr id="3" name="Content Placeholder 2"/>
          <p:cNvSpPr>
            <a:spLocks noGrp="1"/>
          </p:cNvSpPr>
          <p:nvPr>
            <p:ph idx="1"/>
          </p:nvPr>
        </p:nvSpPr>
        <p:spPr>
          <a:xfrm>
            <a:off x="457199" y="1174538"/>
            <a:ext cx="8472489" cy="5103832"/>
          </a:xfrm>
        </p:spPr>
        <p:txBody>
          <a:bodyPr>
            <a:normAutofit fontScale="70000" lnSpcReduction="20000"/>
          </a:bodyPr>
          <a:lstStyle/>
          <a:p>
            <a:r>
              <a:rPr lang="en-US" dirty="0"/>
              <a:t>Motivation: reduce hardware complexity by putting static analysis (compiler) to work</a:t>
            </a:r>
          </a:p>
          <a:p>
            <a:r>
              <a:rPr lang="en-US" dirty="0" smtClean="0"/>
              <a:t>Limits </a:t>
            </a:r>
            <a:r>
              <a:rPr lang="en-US" dirty="0"/>
              <a:t>of Static Scheduling</a:t>
            </a:r>
          </a:p>
          <a:p>
            <a:pPr lvl="1"/>
            <a:r>
              <a:rPr lang="en-US" altLang="ko-KR" dirty="0"/>
              <a:t>Unpredictable branches</a:t>
            </a:r>
          </a:p>
          <a:p>
            <a:pPr lvl="1"/>
            <a:r>
              <a:rPr lang="en-US" altLang="ko-KR" dirty="0"/>
              <a:t>Variable memory latency (unpredictable cache misses)</a:t>
            </a:r>
          </a:p>
          <a:p>
            <a:pPr lvl="1"/>
            <a:r>
              <a:rPr lang="en-US" altLang="ko-KR" dirty="0"/>
              <a:t>Code size explosion</a:t>
            </a:r>
          </a:p>
          <a:p>
            <a:pPr lvl="1"/>
            <a:r>
              <a:rPr lang="en-US" altLang="ko-KR" dirty="0"/>
              <a:t>Compiler </a:t>
            </a:r>
            <a:r>
              <a:rPr lang="en-US" altLang="ko-KR" dirty="0" smtClean="0"/>
              <a:t>complexity</a:t>
            </a:r>
          </a:p>
          <a:p>
            <a:pPr lvl="1"/>
            <a:r>
              <a:rPr lang="en-US" dirty="0"/>
              <a:t>Machine code is specific to a </a:t>
            </a:r>
            <a:r>
              <a:rPr lang="en-US" dirty="0" smtClean="0"/>
              <a:t>model</a:t>
            </a:r>
            <a:endParaRPr lang="en-US" altLang="ko-KR" dirty="0"/>
          </a:p>
          <a:p>
            <a:r>
              <a:rPr lang="en-US" altLang="ko-KR" dirty="0"/>
              <a:t>Despite several attempts, VLIW has failed in general-purpose computing arena (so far).</a:t>
            </a:r>
          </a:p>
          <a:p>
            <a:pPr lvl="1"/>
            <a:r>
              <a:rPr lang="en-US" altLang="ko-KR" dirty="0"/>
              <a:t>More complex VLIW architectures close to in-order superscalar in complexity, no real advantage on large complex apps.</a:t>
            </a:r>
          </a:p>
          <a:p>
            <a:r>
              <a:rPr lang="en-US" altLang="ko-KR" dirty="0"/>
              <a:t>Successful in embedded DSP market</a:t>
            </a:r>
          </a:p>
          <a:p>
            <a:pPr lvl="1"/>
            <a:r>
              <a:rPr lang="en-US" altLang="ko-KR" dirty="0"/>
              <a:t>Simpler VLIWs with more constrained environment, friendlier code.</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49</a:t>
            </a:fld>
            <a:endParaRPr lang="en-US" dirty="0"/>
          </a:p>
        </p:txBody>
      </p:sp>
    </p:spTree>
    <p:extLst>
      <p:ext uri="{BB962C8B-B14F-4D97-AF65-F5344CB8AC3E}">
        <p14:creationId xmlns:p14="http://schemas.microsoft.com/office/powerpoint/2010/main" val="58367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Memory Delays</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5</a:t>
            </a:fld>
            <a:endParaRPr lang="en-US" dirty="0"/>
          </a:p>
        </p:txBody>
      </p:sp>
      <p:sp>
        <p:nvSpPr>
          <p:cNvPr id="96" name="TextBox 95"/>
          <p:cNvSpPr txBox="1"/>
          <p:nvPr/>
        </p:nvSpPr>
        <p:spPr>
          <a:xfrm>
            <a:off x="1178201" y="4332111"/>
            <a:ext cx="6584693" cy="1107996"/>
          </a:xfrm>
          <a:prstGeom prst="rect">
            <a:avLst/>
          </a:prstGeom>
          <a:noFill/>
        </p:spPr>
        <p:txBody>
          <a:bodyPr wrap="square" rtlCol="0">
            <a:spAutoFit/>
          </a:bodyPr>
          <a:lstStyle/>
          <a:p>
            <a:r>
              <a:rPr lang="en-US" sz="2200" i="1" dirty="0" smtClean="0">
                <a:solidFill>
                  <a:srgbClr val="000090"/>
                </a:solidFill>
              </a:rPr>
              <a:t>Superscalar and Out of Order Execution can help hide some of the stalls, but extracting enough ILP to hide all of the stalls is very hard.</a:t>
            </a:r>
            <a:endParaRPr lang="en-US" sz="2200" i="1" dirty="0">
              <a:solidFill>
                <a:srgbClr val="000090"/>
              </a:solidFill>
            </a:endParaRPr>
          </a:p>
        </p:txBody>
      </p:sp>
      <p:grpSp>
        <p:nvGrpSpPr>
          <p:cNvPr id="132" name="Group 131"/>
          <p:cNvGrpSpPr/>
          <p:nvPr/>
        </p:nvGrpSpPr>
        <p:grpSpPr>
          <a:xfrm>
            <a:off x="261134" y="1387582"/>
            <a:ext cx="8268954" cy="2133600"/>
            <a:chOff x="261134" y="1387582"/>
            <a:chExt cx="8268954" cy="2133600"/>
          </a:xfrm>
        </p:grpSpPr>
        <p:sp>
          <p:nvSpPr>
            <p:cNvPr id="9" name="Rectangle 6"/>
            <p:cNvSpPr>
              <a:spLocks noChangeArrowheads="1"/>
            </p:cNvSpPr>
            <p:nvPr/>
          </p:nvSpPr>
          <p:spPr bwMode="auto">
            <a:xfrm>
              <a:off x="2794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F</a:t>
              </a:r>
            </a:p>
          </p:txBody>
        </p:sp>
        <p:sp>
          <p:nvSpPr>
            <p:cNvPr id="10" name="Rectangle 7"/>
            <p:cNvSpPr>
              <a:spLocks noChangeArrowheads="1"/>
            </p:cNvSpPr>
            <p:nvPr/>
          </p:nvSpPr>
          <p:spPr bwMode="auto">
            <a:xfrm>
              <a:off x="3175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D</a:t>
              </a:r>
            </a:p>
          </p:txBody>
        </p:sp>
        <p:sp>
          <p:nvSpPr>
            <p:cNvPr id="11" name="Rectangle 8"/>
            <p:cNvSpPr>
              <a:spLocks noChangeArrowheads="1"/>
            </p:cNvSpPr>
            <p:nvPr/>
          </p:nvSpPr>
          <p:spPr bwMode="auto">
            <a:xfrm>
              <a:off x="3556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X</a:t>
              </a:r>
            </a:p>
          </p:txBody>
        </p:sp>
        <p:sp>
          <p:nvSpPr>
            <p:cNvPr id="12" name="Rectangle 9"/>
            <p:cNvSpPr>
              <a:spLocks noChangeArrowheads="1"/>
            </p:cNvSpPr>
            <p:nvPr/>
          </p:nvSpPr>
          <p:spPr bwMode="auto">
            <a:xfrm>
              <a:off x="3951561" y="1851131"/>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M</a:t>
              </a:r>
            </a:p>
          </p:txBody>
        </p:sp>
        <p:sp>
          <p:nvSpPr>
            <p:cNvPr id="13" name="Rectangle 10"/>
            <p:cNvSpPr>
              <a:spLocks noChangeArrowheads="1"/>
            </p:cNvSpPr>
            <p:nvPr/>
          </p:nvSpPr>
          <p:spPr bwMode="auto">
            <a:xfrm>
              <a:off x="6613975"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W</a:t>
              </a:r>
            </a:p>
          </p:txBody>
        </p:sp>
        <p:grpSp>
          <p:nvGrpSpPr>
            <p:cNvPr id="14" name="Group 11"/>
            <p:cNvGrpSpPr>
              <a:grpSpLocks/>
            </p:cNvGrpSpPr>
            <p:nvPr/>
          </p:nvGrpSpPr>
          <p:grpSpPr bwMode="auto">
            <a:xfrm>
              <a:off x="2794450" y="1616182"/>
              <a:ext cx="3429000" cy="1905000"/>
              <a:chOff x="1824" y="2688"/>
              <a:chExt cx="2160" cy="1200"/>
            </a:xfrm>
          </p:grpSpPr>
          <p:sp>
            <p:nvSpPr>
              <p:cNvPr id="68" name="Line 12"/>
              <p:cNvSpPr>
                <a:spLocks noChangeShapeType="1"/>
              </p:cNvSpPr>
              <p:nvPr/>
            </p:nvSpPr>
            <p:spPr bwMode="auto">
              <a:xfrm>
                <a:off x="1824" y="2688"/>
                <a:ext cx="0" cy="1200"/>
              </a:xfrm>
              <a:prstGeom prst="line">
                <a:avLst/>
              </a:prstGeom>
              <a:noFill/>
              <a:ln w="25400">
                <a:solidFill>
                  <a:schemeClr val="tx1"/>
                </a:solidFill>
                <a:prstDash val="sysDot"/>
                <a:round/>
                <a:headEnd/>
                <a:tailEnd/>
              </a:ln>
            </p:spPr>
            <p:txBody>
              <a:bodyPr/>
              <a:lstStyle/>
              <a:p>
                <a:endParaRPr lang="en-US"/>
              </a:p>
            </p:txBody>
          </p:sp>
          <p:sp>
            <p:nvSpPr>
              <p:cNvPr id="69" name="Line 13"/>
              <p:cNvSpPr>
                <a:spLocks noChangeShapeType="1"/>
              </p:cNvSpPr>
              <p:nvPr/>
            </p:nvSpPr>
            <p:spPr bwMode="auto">
              <a:xfrm>
                <a:off x="2064" y="2688"/>
                <a:ext cx="0" cy="1200"/>
              </a:xfrm>
              <a:prstGeom prst="line">
                <a:avLst/>
              </a:prstGeom>
              <a:noFill/>
              <a:ln w="25400">
                <a:solidFill>
                  <a:schemeClr val="tx1"/>
                </a:solidFill>
                <a:prstDash val="sysDot"/>
                <a:round/>
                <a:headEnd/>
                <a:tailEnd/>
              </a:ln>
            </p:spPr>
            <p:txBody>
              <a:bodyPr/>
              <a:lstStyle/>
              <a:p>
                <a:endParaRPr lang="en-US"/>
              </a:p>
            </p:txBody>
          </p:sp>
          <p:sp>
            <p:nvSpPr>
              <p:cNvPr id="70" name="Line 14"/>
              <p:cNvSpPr>
                <a:spLocks noChangeShapeType="1"/>
              </p:cNvSpPr>
              <p:nvPr/>
            </p:nvSpPr>
            <p:spPr bwMode="auto">
              <a:xfrm>
                <a:off x="2304" y="2688"/>
                <a:ext cx="0" cy="1200"/>
              </a:xfrm>
              <a:prstGeom prst="line">
                <a:avLst/>
              </a:prstGeom>
              <a:noFill/>
              <a:ln w="25400">
                <a:solidFill>
                  <a:schemeClr val="tx1"/>
                </a:solidFill>
                <a:prstDash val="sysDot"/>
                <a:round/>
                <a:headEnd/>
                <a:tailEnd/>
              </a:ln>
            </p:spPr>
            <p:txBody>
              <a:bodyPr/>
              <a:lstStyle/>
              <a:p>
                <a:endParaRPr lang="en-US"/>
              </a:p>
            </p:txBody>
          </p:sp>
          <p:sp>
            <p:nvSpPr>
              <p:cNvPr id="71" name="Line 15"/>
              <p:cNvSpPr>
                <a:spLocks noChangeShapeType="1"/>
              </p:cNvSpPr>
              <p:nvPr/>
            </p:nvSpPr>
            <p:spPr bwMode="auto">
              <a:xfrm>
                <a:off x="2544" y="2688"/>
                <a:ext cx="0" cy="1200"/>
              </a:xfrm>
              <a:prstGeom prst="line">
                <a:avLst/>
              </a:prstGeom>
              <a:noFill/>
              <a:ln w="25400">
                <a:solidFill>
                  <a:schemeClr val="tx1"/>
                </a:solidFill>
                <a:prstDash val="sysDot"/>
                <a:round/>
                <a:headEnd/>
                <a:tailEnd/>
              </a:ln>
            </p:spPr>
            <p:txBody>
              <a:bodyPr/>
              <a:lstStyle/>
              <a:p>
                <a:endParaRPr lang="en-US"/>
              </a:p>
            </p:txBody>
          </p:sp>
          <p:sp>
            <p:nvSpPr>
              <p:cNvPr id="72" name="Line 16"/>
              <p:cNvSpPr>
                <a:spLocks noChangeShapeType="1"/>
              </p:cNvSpPr>
              <p:nvPr/>
            </p:nvSpPr>
            <p:spPr bwMode="auto">
              <a:xfrm>
                <a:off x="2784" y="2688"/>
                <a:ext cx="0" cy="1200"/>
              </a:xfrm>
              <a:prstGeom prst="line">
                <a:avLst/>
              </a:prstGeom>
              <a:noFill/>
              <a:ln w="25400">
                <a:solidFill>
                  <a:schemeClr val="tx1"/>
                </a:solidFill>
                <a:prstDash val="sysDot"/>
                <a:round/>
                <a:headEnd/>
                <a:tailEnd/>
              </a:ln>
            </p:spPr>
            <p:txBody>
              <a:bodyPr/>
              <a:lstStyle/>
              <a:p>
                <a:endParaRPr lang="en-US"/>
              </a:p>
            </p:txBody>
          </p:sp>
          <p:sp>
            <p:nvSpPr>
              <p:cNvPr id="73" name="Line 17"/>
              <p:cNvSpPr>
                <a:spLocks noChangeShapeType="1"/>
              </p:cNvSpPr>
              <p:nvPr/>
            </p:nvSpPr>
            <p:spPr bwMode="auto">
              <a:xfrm>
                <a:off x="3024" y="2688"/>
                <a:ext cx="0" cy="1200"/>
              </a:xfrm>
              <a:prstGeom prst="line">
                <a:avLst/>
              </a:prstGeom>
              <a:noFill/>
              <a:ln w="25400">
                <a:solidFill>
                  <a:schemeClr val="tx1"/>
                </a:solidFill>
                <a:prstDash val="sysDot"/>
                <a:round/>
                <a:headEnd/>
                <a:tailEnd/>
              </a:ln>
            </p:spPr>
            <p:txBody>
              <a:bodyPr/>
              <a:lstStyle/>
              <a:p>
                <a:endParaRPr lang="en-US"/>
              </a:p>
            </p:txBody>
          </p:sp>
          <p:sp>
            <p:nvSpPr>
              <p:cNvPr id="74" name="Line 18"/>
              <p:cNvSpPr>
                <a:spLocks noChangeShapeType="1"/>
              </p:cNvSpPr>
              <p:nvPr/>
            </p:nvSpPr>
            <p:spPr bwMode="auto">
              <a:xfrm>
                <a:off x="3264" y="2688"/>
                <a:ext cx="0" cy="1200"/>
              </a:xfrm>
              <a:prstGeom prst="line">
                <a:avLst/>
              </a:prstGeom>
              <a:noFill/>
              <a:ln w="25400">
                <a:solidFill>
                  <a:schemeClr val="tx1"/>
                </a:solidFill>
                <a:prstDash val="sysDot"/>
                <a:round/>
                <a:headEnd/>
                <a:tailEnd/>
              </a:ln>
            </p:spPr>
            <p:txBody>
              <a:bodyPr/>
              <a:lstStyle/>
              <a:p>
                <a:endParaRPr lang="en-US"/>
              </a:p>
            </p:txBody>
          </p:sp>
          <p:sp>
            <p:nvSpPr>
              <p:cNvPr id="75" name="Line 19"/>
              <p:cNvSpPr>
                <a:spLocks noChangeShapeType="1"/>
              </p:cNvSpPr>
              <p:nvPr/>
            </p:nvSpPr>
            <p:spPr bwMode="auto">
              <a:xfrm>
                <a:off x="3504" y="2688"/>
                <a:ext cx="0" cy="1200"/>
              </a:xfrm>
              <a:prstGeom prst="line">
                <a:avLst/>
              </a:prstGeom>
              <a:noFill/>
              <a:ln w="25400">
                <a:solidFill>
                  <a:schemeClr val="tx1"/>
                </a:solidFill>
                <a:prstDash val="sysDot"/>
                <a:round/>
                <a:headEnd/>
                <a:tailEnd/>
              </a:ln>
            </p:spPr>
            <p:txBody>
              <a:bodyPr/>
              <a:lstStyle/>
              <a:p>
                <a:endParaRPr lang="en-US"/>
              </a:p>
            </p:txBody>
          </p:sp>
          <p:sp>
            <p:nvSpPr>
              <p:cNvPr id="76" name="Line 20"/>
              <p:cNvSpPr>
                <a:spLocks noChangeShapeType="1"/>
              </p:cNvSpPr>
              <p:nvPr/>
            </p:nvSpPr>
            <p:spPr bwMode="auto">
              <a:xfrm>
                <a:off x="3744" y="2688"/>
                <a:ext cx="0" cy="1200"/>
              </a:xfrm>
              <a:prstGeom prst="line">
                <a:avLst/>
              </a:prstGeom>
              <a:noFill/>
              <a:ln w="25400">
                <a:solidFill>
                  <a:schemeClr val="tx1"/>
                </a:solidFill>
                <a:prstDash val="sysDot"/>
                <a:round/>
                <a:headEnd/>
                <a:tailEnd/>
              </a:ln>
            </p:spPr>
            <p:txBody>
              <a:bodyPr/>
              <a:lstStyle/>
              <a:p>
                <a:endParaRPr lang="en-US"/>
              </a:p>
            </p:txBody>
          </p:sp>
          <p:sp>
            <p:nvSpPr>
              <p:cNvPr id="77" name="Line 21"/>
              <p:cNvSpPr>
                <a:spLocks noChangeShapeType="1"/>
              </p:cNvSpPr>
              <p:nvPr/>
            </p:nvSpPr>
            <p:spPr bwMode="auto">
              <a:xfrm>
                <a:off x="3984" y="2688"/>
                <a:ext cx="0" cy="1200"/>
              </a:xfrm>
              <a:prstGeom prst="line">
                <a:avLst/>
              </a:prstGeom>
              <a:noFill/>
              <a:ln w="25400">
                <a:solidFill>
                  <a:schemeClr val="tx1"/>
                </a:solidFill>
                <a:prstDash val="sysDot"/>
                <a:round/>
                <a:headEnd/>
                <a:tailEnd/>
              </a:ln>
            </p:spPr>
            <p:txBody>
              <a:bodyPr/>
              <a:lstStyle/>
              <a:p>
                <a:endParaRPr lang="en-US"/>
              </a:p>
            </p:txBody>
          </p:sp>
        </p:grpSp>
        <p:sp>
          <p:nvSpPr>
            <p:cNvPr id="15" name="Text Box 22"/>
            <p:cNvSpPr txBox="1">
              <a:spLocks noChangeArrowheads="1"/>
            </p:cNvSpPr>
            <p:nvPr/>
          </p:nvSpPr>
          <p:spPr bwMode="auto">
            <a:xfrm>
              <a:off x="2756350" y="1387582"/>
              <a:ext cx="365125" cy="336550"/>
            </a:xfrm>
            <a:prstGeom prst="rect">
              <a:avLst/>
            </a:prstGeom>
            <a:noFill/>
            <a:ln w="25400">
              <a:noFill/>
              <a:miter lim="800000"/>
              <a:headEnd/>
              <a:tailEnd/>
            </a:ln>
          </p:spPr>
          <p:txBody>
            <a:bodyPr wrap="none">
              <a:spAutoFit/>
            </a:bodyPr>
            <a:lstStyle/>
            <a:p>
              <a:pPr eaLnBrk="0" hangingPunct="0"/>
              <a:r>
                <a:rPr lang="en-US" sz="1600"/>
                <a:t>t0</a:t>
              </a:r>
            </a:p>
          </p:txBody>
        </p:sp>
        <p:sp>
          <p:nvSpPr>
            <p:cNvPr id="16" name="Text Box 23"/>
            <p:cNvSpPr txBox="1">
              <a:spLocks noChangeArrowheads="1"/>
            </p:cNvSpPr>
            <p:nvPr/>
          </p:nvSpPr>
          <p:spPr bwMode="auto">
            <a:xfrm>
              <a:off x="3137350" y="1387582"/>
              <a:ext cx="365125" cy="336550"/>
            </a:xfrm>
            <a:prstGeom prst="rect">
              <a:avLst/>
            </a:prstGeom>
            <a:noFill/>
            <a:ln w="25400">
              <a:noFill/>
              <a:miter lim="800000"/>
              <a:headEnd/>
              <a:tailEnd/>
            </a:ln>
          </p:spPr>
          <p:txBody>
            <a:bodyPr wrap="none">
              <a:spAutoFit/>
            </a:bodyPr>
            <a:lstStyle/>
            <a:p>
              <a:pPr eaLnBrk="0" hangingPunct="0"/>
              <a:r>
                <a:rPr lang="en-US" sz="1600"/>
                <a:t>t1</a:t>
              </a:r>
            </a:p>
          </p:txBody>
        </p:sp>
        <p:sp>
          <p:nvSpPr>
            <p:cNvPr id="17" name="Text Box 24"/>
            <p:cNvSpPr txBox="1">
              <a:spLocks noChangeArrowheads="1"/>
            </p:cNvSpPr>
            <p:nvPr/>
          </p:nvSpPr>
          <p:spPr bwMode="auto">
            <a:xfrm>
              <a:off x="3518350" y="1387582"/>
              <a:ext cx="365125" cy="336550"/>
            </a:xfrm>
            <a:prstGeom prst="rect">
              <a:avLst/>
            </a:prstGeom>
            <a:noFill/>
            <a:ln w="25400">
              <a:noFill/>
              <a:miter lim="800000"/>
              <a:headEnd/>
              <a:tailEnd/>
            </a:ln>
          </p:spPr>
          <p:txBody>
            <a:bodyPr wrap="none">
              <a:spAutoFit/>
            </a:bodyPr>
            <a:lstStyle/>
            <a:p>
              <a:pPr eaLnBrk="0" hangingPunct="0"/>
              <a:r>
                <a:rPr lang="en-US" sz="1600"/>
                <a:t>t2</a:t>
              </a:r>
            </a:p>
          </p:txBody>
        </p:sp>
        <p:sp>
          <p:nvSpPr>
            <p:cNvPr id="18" name="Text Box 25"/>
            <p:cNvSpPr txBox="1">
              <a:spLocks noChangeArrowheads="1"/>
            </p:cNvSpPr>
            <p:nvPr/>
          </p:nvSpPr>
          <p:spPr bwMode="auto">
            <a:xfrm>
              <a:off x="3899350" y="1387582"/>
              <a:ext cx="365125" cy="336550"/>
            </a:xfrm>
            <a:prstGeom prst="rect">
              <a:avLst/>
            </a:prstGeom>
            <a:noFill/>
            <a:ln w="25400">
              <a:noFill/>
              <a:miter lim="800000"/>
              <a:headEnd/>
              <a:tailEnd/>
            </a:ln>
          </p:spPr>
          <p:txBody>
            <a:bodyPr wrap="none">
              <a:spAutoFit/>
            </a:bodyPr>
            <a:lstStyle/>
            <a:p>
              <a:pPr eaLnBrk="0" hangingPunct="0"/>
              <a:r>
                <a:rPr lang="en-US" sz="1600"/>
                <a:t>t3</a:t>
              </a:r>
            </a:p>
          </p:txBody>
        </p:sp>
        <p:sp>
          <p:nvSpPr>
            <p:cNvPr id="19" name="Text Box 26"/>
            <p:cNvSpPr txBox="1">
              <a:spLocks noChangeArrowheads="1"/>
            </p:cNvSpPr>
            <p:nvPr/>
          </p:nvSpPr>
          <p:spPr bwMode="auto">
            <a:xfrm>
              <a:off x="4280350" y="1387582"/>
              <a:ext cx="365125" cy="336550"/>
            </a:xfrm>
            <a:prstGeom prst="rect">
              <a:avLst/>
            </a:prstGeom>
            <a:noFill/>
            <a:ln w="25400">
              <a:noFill/>
              <a:miter lim="800000"/>
              <a:headEnd/>
              <a:tailEnd/>
            </a:ln>
          </p:spPr>
          <p:txBody>
            <a:bodyPr wrap="none">
              <a:spAutoFit/>
            </a:bodyPr>
            <a:lstStyle/>
            <a:p>
              <a:pPr eaLnBrk="0" hangingPunct="0"/>
              <a:r>
                <a:rPr lang="en-US" sz="1600"/>
                <a:t>t4</a:t>
              </a:r>
            </a:p>
          </p:txBody>
        </p:sp>
        <p:sp>
          <p:nvSpPr>
            <p:cNvPr id="20" name="Text Box 27"/>
            <p:cNvSpPr txBox="1">
              <a:spLocks noChangeArrowheads="1"/>
            </p:cNvSpPr>
            <p:nvPr/>
          </p:nvSpPr>
          <p:spPr bwMode="auto">
            <a:xfrm>
              <a:off x="4661350" y="1387582"/>
              <a:ext cx="365125" cy="336550"/>
            </a:xfrm>
            <a:prstGeom prst="rect">
              <a:avLst/>
            </a:prstGeom>
            <a:noFill/>
            <a:ln w="25400">
              <a:noFill/>
              <a:miter lim="800000"/>
              <a:headEnd/>
              <a:tailEnd/>
            </a:ln>
          </p:spPr>
          <p:txBody>
            <a:bodyPr wrap="none">
              <a:spAutoFit/>
            </a:bodyPr>
            <a:lstStyle/>
            <a:p>
              <a:pPr eaLnBrk="0" hangingPunct="0"/>
              <a:r>
                <a:rPr lang="en-US" sz="1600"/>
                <a:t>t5</a:t>
              </a:r>
            </a:p>
          </p:txBody>
        </p:sp>
        <p:sp>
          <p:nvSpPr>
            <p:cNvPr id="21" name="Text Box 28"/>
            <p:cNvSpPr txBox="1">
              <a:spLocks noChangeArrowheads="1"/>
            </p:cNvSpPr>
            <p:nvPr/>
          </p:nvSpPr>
          <p:spPr bwMode="auto">
            <a:xfrm>
              <a:off x="5042350" y="1387582"/>
              <a:ext cx="365125" cy="336550"/>
            </a:xfrm>
            <a:prstGeom prst="rect">
              <a:avLst/>
            </a:prstGeom>
            <a:noFill/>
            <a:ln w="25400">
              <a:noFill/>
              <a:miter lim="800000"/>
              <a:headEnd/>
              <a:tailEnd/>
            </a:ln>
          </p:spPr>
          <p:txBody>
            <a:bodyPr wrap="none">
              <a:spAutoFit/>
            </a:bodyPr>
            <a:lstStyle/>
            <a:p>
              <a:pPr eaLnBrk="0" hangingPunct="0"/>
              <a:r>
                <a:rPr lang="en-US" sz="1600"/>
                <a:t>t6</a:t>
              </a:r>
            </a:p>
          </p:txBody>
        </p:sp>
        <p:sp>
          <p:nvSpPr>
            <p:cNvPr id="22" name="Text Box 29"/>
            <p:cNvSpPr txBox="1">
              <a:spLocks noChangeArrowheads="1"/>
            </p:cNvSpPr>
            <p:nvPr/>
          </p:nvSpPr>
          <p:spPr bwMode="auto">
            <a:xfrm>
              <a:off x="5423350" y="1387582"/>
              <a:ext cx="365125" cy="336550"/>
            </a:xfrm>
            <a:prstGeom prst="rect">
              <a:avLst/>
            </a:prstGeom>
            <a:noFill/>
            <a:ln w="25400">
              <a:noFill/>
              <a:miter lim="800000"/>
              <a:headEnd/>
              <a:tailEnd/>
            </a:ln>
          </p:spPr>
          <p:txBody>
            <a:bodyPr wrap="none">
              <a:spAutoFit/>
            </a:bodyPr>
            <a:lstStyle/>
            <a:p>
              <a:pPr eaLnBrk="0" hangingPunct="0"/>
              <a:r>
                <a:rPr lang="en-US" sz="1600"/>
                <a:t>t7</a:t>
              </a:r>
            </a:p>
          </p:txBody>
        </p:sp>
        <p:sp>
          <p:nvSpPr>
            <p:cNvPr id="23" name="Text Box 30"/>
            <p:cNvSpPr txBox="1">
              <a:spLocks noChangeArrowheads="1"/>
            </p:cNvSpPr>
            <p:nvPr/>
          </p:nvSpPr>
          <p:spPr bwMode="auto">
            <a:xfrm>
              <a:off x="5804350" y="1387582"/>
              <a:ext cx="365125" cy="336550"/>
            </a:xfrm>
            <a:prstGeom prst="rect">
              <a:avLst/>
            </a:prstGeom>
            <a:noFill/>
            <a:ln w="25400">
              <a:noFill/>
              <a:miter lim="800000"/>
              <a:headEnd/>
              <a:tailEnd/>
            </a:ln>
          </p:spPr>
          <p:txBody>
            <a:bodyPr wrap="none">
              <a:spAutoFit/>
            </a:bodyPr>
            <a:lstStyle/>
            <a:p>
              <a:pPr eaLnBrk="0" hangingPunct="0"/>
              <a:r>
                <a:rPr lang="en-US" sz="1600"/>
                <a:t>t8</a:t>
              </a:r>
            </a:p>
          </p:txBody>
        </p:sp>
        <p:sp>
          <p:nvSpPr>
            <p:cNvPr id="24" name="Rectangle 32"/>
            <p:cNvSpPr>
              <a:spLocks noChangeArrowheads="1"/>
            </p:cNvSpPr>
            <p:nvPr/>
          </p:nvSpPr>
          <p:spPr bwMode="auto">
            <a:xfrm>
              <a:off x="3175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F</a:t>
              </a:r>
            </a:p>
          </p:txBody>
        </p:sp>
        <p:sp>
          <p:nvSpPr>
            <p:cNvPr id="25" name="Rectangle 33"/>
            <p:cNvSpPr>
              <a:spLocks noChangeArrowheads="1"/>
            </p:cNvSpPr>
            <p:nvPr/>
          </p:nvSpPr>
          <p:spPr bwMode="auto">
            <a:xfrm>
              <a:off x="6985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D</a:t>
              </a:r>
            </a:p>
          </p:txBody>
        </p:sp>
        <p:sp>
          <p:nvSpPr>
            <p:cNvPr id="26" name="Rectangle 34"/>
            <p:cNvSpPr>
              <a:spLocks noChangeArrowheads="1"/>
            </p:cNvSpPr>
            <p:nvPr/>
          </p:nvSpPr>
          <p:spPr bwMode="auto">
            <a:xfrm>
              <a:off x="7366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X</a:t>
              </a:r>
            </a:p>
          </p:txBody>
        </p:sp>
        <p:sp>
          <p:nvSpPr>
            <p:cNvPr id="27" name="Rectangle 35"/>
            <p:cNvSpPr>
              <a:spLocks noChangeArrowheads="1"/>
            </p:cNvSpPr>
            <p:nvPr/>
          </p:nvSpPr>
          <p:spPr bwMode="auto">
            <a:xfrm>
              <a:off x="7747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M</a:t>
              </a:r>
            </a:p>
          </p:txBody>
        </p:sp>
        <p:sp>
          <p:nvSpPr>
            <p:cNvPr id="28" name="Rectangle 36"/>
            <p:cNvSpPr>
              <a:spLocks noChangeArrowheads="1"/>
            </p:cNvSpPr>
            <p:nvPr/>
          </p:nvSpPr>
          <p:spPr bwMode="auto">
            <a:xfrm>
              <a:off x="8128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W</a:t>
              </a:r>
            </a:p>
          </p:txBody>
        </p:sp>
        <p:sp>
          <p:nvSpPr>
            <p:cNvPr id="29" name="Rectangle 37"/>
            <p:cNvSpPr>
              <a:spLocks noChangeArrowheads="1"/>
            </p:cNvSpPr>
            <p:nvPr/>
          </p:nvSpPr>
          <p:spPr bwMode="auto">
            <a:xfrm>
              <a:off x="3556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30" name="Rectangle 38"/>
            <p:cNvSpPr>
              <a:spLocks noChangeArrowheads="1"/>
            </p:cNvSpPr>
            <p:nvPr/>
          </p:nvSpPr>
          <p:spPr bwMode="auto">
            <a:xfrm>
              <a:off x="3937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31" name="Rectangle 39"/>
            <p:cNvSpPr>
              <a:spLocks noChangeArrowheads="1"/>
            </p:cNvSpPr>
            <p:nvPr/>
          </p:nvSpPr>
          <p:spPr bwMode="auto">
            <a:xfrm>
              <a:off x="4318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32" name="Rectangle 40"/>
            <p:cNvSpPr>
              <a:spLocks noChangeArrowheads="1"/>
            </p:cNvSpPr>
            <p:nvPr/>
          </p:nvSpPr>
          <p:spPr bwMode="auto">
            <a:xfrm>
              <a:off x="3556450" y="2606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F</a:t>
              </a:r>
            </a:p>
          </p:txBody>
        </p:sp>
        <p:grpSp>
          <p:nvGrpSpPr>
            <p:cNvPr id="43" name="Group 51"/>
            <p:cNvGrpSpPr>
              <a:grpSpLocks/>
            </p:cNvGrpSpPr>
            <p:nvPr/>
          </p:nvGrpSpPr>
          <p:grpSpPr bwMode="auto">
            <a:xfrm>
              <a:off x="5080450" y="1616182"/>
              <a:ext cx="3429000" cy="1905000"/>
              <a:chOff x="1824" y="2688"/>
              <a:chExt cx="2160" cy="1200"/>
            </a:xfrm>
          </p:grpSpPr>
          <p:sp>
            <p:nvSpPr>
              <p:cNvPr id="58" name="Line 52"/>
              <p:cNvSpPr>
                <a:spLocks noChangeShapeType="1"/>
              </p:cNvSpPr>
              <p:nvPr/>
            </p:nvSpPr>
            <p:spPr bwMode="auto">
              <a:xfrm>
                <a:off x="1824" y="2688"/>
                <a:ext cx="0" cy="1200"/>
              </a:xfrm>
              <a:prstGeom prst="line">
                <a:avLst/>
              </a:prstGeom>
              <a:noFill/>
              <a:ln w="25400">
                <a:solidFill>
                  <a:schemeClr val="tx1"/>
                </a:solidFill>
                <a:prstDash val="sysDot"/>
                <a:round/>
                <a:headEnd/>
                <a:tailEnd/>
              </a:ln>
            </p:spPr>
            <p:txBody>
              <a:bodyPr/>
              <a:lstStyle/>
              <a:p>
                <a:endParaRPr lang="en-US"/>
              </a:p>
            </p:txBody>
          </p:sp>
          <p:sp>
            <p:nvSpPr>
              <p:cNvPr id="59" name="Line 53"/>
              <p:cNvSpPr>
                <a:spLocks noChangeShapeType="1"/>
              </p:cNvSpPr>
              <p:nvPr/>
            </p:nvSpPr>
            <p:spPr bwMode="auto">
              <a:xfrm>
                <a:off x="2064" y="2688"/>
                <a:ext cx="0" cy="1200"/>
              </a:xfrm>
              <a:prstGeom prst="line">
                <a:avLst/>
              </a:prstGeom>
              <a:noFill/>
              <a:ln w="25400">
                <a:solidFill>
                  <a:schemeClr val="tx1"/>
                </a:solidFill>
                <a:prstDash val="sysDot"/>
                <a:round/>
                <a:headEnd/>
                <a:tailEnd/>
              </a:ln>
            </p:spPr>
            <p:txBody>
              <a:bodyPr/>
              <a:lstStyle/>
              <a:p>
                <a:endParaRPr lang="en-US"/>
              </a:p>
            </p:txBody>
          </p:sp>
          <p:sp>
            <p:nvSpPr>
              <p:cNvPr id="60" name="Line 54"/>
              <p:cNvSpPr>
                <a:spLocks noChangeShapeType="1"/>
              </p:cNvSpPr>
              <p:nvPr/>
            </p:nvSpPr>
            <p:spPr bwMode="auto">
              <a:xfrm>
                <a:off x="2304" y="2688"/>
                <a:ext cx="0" cy="1200"/>
              </a:xfrm>
              <a:prstGeom prst="line">
                <a:avLst/>
              </a:prstGeom>
              <a:noFill/>
              <a:ln w="25400">
                <a:solidFill>
                  <a:schemeClr val="tx1"/>
                </a:solidFill>
                <a:prstDash val="sysDot"/>
                <a:round/>
                <a:headEnd/>
                <a:tailEnd/>
              </a:ln>
            </p:spPr>
            <p:txBody>
              <a:bodyPr/>
              <a:lstStyle/>
              <a:p>
                <a:endParaRPr lang="en-US"/>
              </a:p>
            </p:txBody>
          </p:sp>
          <p:sp>
            <p:nvSpPr>
              <p:cNvPr id="61" name="Line 55"/>
              <p:cNvSpPr>
                <a:spLocks noChangeShapeType="1"/>
              </p:cNvSpPr>
              <p:nvPr/>
            </p:nvSpPr>
            <p:spPr bwMode="auto">
              <a:xfrm>
                <a:off x="2544" y="2688"/>
                <a:ext cx="0" cy="1200"/>
              </a:xfrm>
              <a:prstGeom prst="line">
                <a:avLst/>
              </a:prstGeom>
              <a:noFill/>
              <a:ln w="25400">
                <a:solidFill>
                  <a:schemeClr val="tx1"/>
                </a:solidFill>
                <a:prstDash val="sysDot"/>
                <a:round/>
                <a:headEnd/>
                <a:tailEnd/>
              </a:ln>
            </p:spPr>
            <p:txBody>
              <a:bodyPr/>
              <a:lstStyle/>
              <a:p>
                <a:endParaRPr lang="en-US"/>
              </a:p>
            </p:txBody>
          </p:sp>
          <p:sp>
            <p:nvSpPr>
              <p:cNvPr id="62" name="Line 56"/>
              <p:cNvSpPr>
                <a:spLocks noChangeShapeType="1"/>
              </p:cNvSpPr>
              <p:nvPr/>
            </p:nvSpPr>
            <p:spPr bwMode="auto">
              <a:xfrm>
                <a:off x="2784" y="2688"/>
                <a:ext cx="0" cy="1200"/>
              </a:xfrm>
              <a:prstGeom prst="line">
                <a:avLst/>
              </a:prstGeom>
              <a:noFill/>
              <a:ln w="25400">
                <a:solidFill>
                  <a:schemeClr val="tx1"/>
                </a:solidFill>
                <a:prstDash val="sysDot"/>
                <a:round/>
                <a:headEnd/>
                <a:tailEnd/>
              </a:ln>
            </p:spPr>
            <p:txBody>
              <a:bodyPr/>
              <a:lstStyle/>
              <a:p>
                <a:endParaRPr lang="en-US"/>
              </a:p>
            </p:txBody>
          </p:sp>
          <p:sp>
            <p:nvSpPr>
              <p:cNvPr id="63" name="Line 57"/>
              <p:cNvSpPr>
                <a:spLocks noChangeShapeType="1"/>
              </p:cNvSpPr>
              <p:nvPr/>
            </p:nvSpPr>
            <p:spPr bwMode="auto">
              <a:xfrm>
                <a:off x="3024" y="2688"/>
                <a:ext cx="0" cy="1200"/>
              </a:xfrm>
              <a:prstGeom prst="line">
                <a:avLst/>
              </a:prstGeom>
              <a:noFill/>
              <a:ln w="25400">
                <a:solidFill>
                  <a:schemeClr val="tx1"/>
                </a:solidFill>
                <a:prstDash val="sysDot"/>
                <a:round/>
                <a:headEnd/>
                <a:tailEnd/>
              </a:ln>
            </p:spPr>
            <p:txBody>
              <a:bodyPr/>
              <a:lstStyle/>
              <a:p>
                <a:endParaRPr lang="en-US"/>
              </a:p>
            </p:txBody>
          </p:sp>
          <p:sp>
            <p:nvSpPr>
              <p:cNvPr id="64" name="Line 58"/>
              <p:cNvSpPr>
                <a:spLocks noChangeShapeType="1"/>
              </p:cNvSpPr>
              <p:nvPr/>
            </p:nvSpPr>
            <p:spPr bwMode="auto">
              <a:xfrm>
                <a:off x="3264" y="2688"/>
                <a:ext cx="0" cy="1200"/>
              </a:xfrm>
              <a:prstGeom prst="line">
                <a:avLst/>
              </a:prstGeom>
              <a:noFill/>
              <a:ln w="25400">
                <a:solidFill>
                  <a:schemeClr val="tx1"/>
                </a:solidFill>
                <a:prstDash val="sysDot"/>
                <a:round/>
                <a:headEnd/>
                <a:tailEnd/>
              </a:ln>
            </p:spPr>
            <p:txBody>
              <a:bodyPr/>
              <a:lstStyle/>
              <a:p>
                <a:endParaRPr lang="en-US"/>
              </a:p>
            </p:txBody>
          </p:sp>
          <p:sp>
            <p:nvSpPr>
              <p:cNvPr id="65" name="Line 59"/>
              <p:cNvSpPr>
                <a:spLocks noChangeShapeType="1"/>
              </p:cNvSpPr>
              <p:nvPr/>
            </p:nvSpPr>
            <p:spPr bwMode="auto">
              <a:xfrm>
                <a:off x="3504" y="2688"/>
                <a:ext cx="0" cy="1200"/>
              </a:xfrm>
              <a:prstGeom prst="line">
                <a:avLst/>
              </a:prstGeom>
              <a:noFill/>
              <a:ln w="25400">
                <a:solidFill>
                  <a:schemeClr val="tx1"/>
                </a:solidFill>
                <a:prstDash val="sysDot"/>
                <a:round/>
                <a:headEnd/>
                <a:tailEnd/>
              </a:ln>
            </p:spPr>
            <p:txBody>
              <a:bodyPr/>
              <a:lstStyle/>
              <a:p>
                <a:endParaRPr lang="en-US"/>
              </a:p>
            </p:txBody>
          </p:sp>
          <p:sp>
            <p:nvSpPr>
              <p:cNvPr id="66" name="Line 60"/>
              <p:cNvSpPr>
                <a:spLocks noChangeShapeType="1"/>
              </p:cNvSpPr>
              <p:nvPr/>
            </p:nvSpPr>
            <p:spPr bwMode="auto">
              <a:xfrm>
                <a:off x="3744" y="2688"/>
                <a:ext cx="0" cy="1200"/>
              </a:xfrm>
              <a:prstGeom prst="line">
                <a:avLst/>
              </a:prstGeom>
              <a:noFill/>
              <a:ln w="25400">
                <a:solidFill>
                  <a:schemeClr val="tx1"/>
                </a:solidFill>
                <a:prstDash val="sysDot"/>
                <a:round/>
                <a:headEnd/>
                <a:tailEnd/>
              </a:ln>
            </p:spPr>
            <p:txBody>
              <a:bodyPr/>
              <a:lstStyle/>
              <a:p>
                <a:endParaRPr lang="en-US"/>
              </a:p>
            </p:txBody>
          </p:sp>
          <p:sp>
            <p:nvSpPr>
              <p:cNvPr id="67" name="Line 61"/>
              <p:cNvSpPr>
                <a:spLocks noChangeShapeType="1"/>
              </p:cNvSpPr>
              <p:nvPr/>
            </p:nvSpPr>
            <p:spPr bwMode="auto">
              <a:xfrm>
                <a:off x="3984" y="2688"/>
                <a:ext cx="0" cy="1200"/>
              </a:xfrm>
              <a:prstGeom prst="line">
                <a:avLst/>
              </a:prstGeom>
              <a:noFill/>
              <a:ln w="25400">
                <a:solidFill>
                  <a:schemeClr val="tx1"/>
                </a:solidFill>
                <a:prstDash val="sysDot"/>
                <a:round/>
                <a:headEnd/>
                <a:tailEnd/>
              </a:ln>
            </p:spPr>
            <p:txBody>
              <a:bodyPr/>
              <a:lstStyle/>
              <a:p>
                <a:endParaRPr lang="en-US"/>
              </a:p>
            </p:txBody>
          </p:sp>
        </p:grpSp>
        <p:sp>
          <p:nvSpPr>
            <p:cNvPr id="52" name="Text Box 70"/>
            <p:cNvSpPr txBox="1">
              <a:spLocks noChangeArrowheads="1"/>
            </p:cNvSpPr>
            <p:nvPr/>
          </p:nvSpPr>
          <p:spPr bwMode="auto">
            <a:xfrm>
              <a:off x="6223450" y="1387582"/>
              <a:ext cx="365125" cy="336550"/>
            </a:xfrm>
            <a:prstGeom prst="rect">
              <a:avLst/>
            </a:prstGeom>
            <a:noFill/>
            <a:ln w="25400">
              <a:noFill/>
              <a:miter lim="800000"/>
              <a:headEnd/>
              <a:tailEnd/>
            </a:ln>
          </p:spPr>
          <p:txBody>
            <a:bodyPr wrap="none">
              <a:spAutoFit/>
            </a:bodyPr>
            <a:lstStyle/>
            <a:p>
              <a:pPr eaLnBrk="0" hangingPunct="0"/>
              <a:r>
                <a:rPr lang="en-US" sz="1600"/>
                <a:t>t9</a:t>
              </a:r>
            </a:p>
          </p:txBody>
        </p:sp>
        <p:sp>
          <p:nvSpPr>
            <p:cNvPr id="53" name="Text Box 71"/>
            <p:cNvSpPr txBox="1">
              <a:spLocks noChangeArrowheads="1"/>
            </p:cNvSpPr>
            <p:nvPr/>
          </p:nvSpPr>
          <p:spPr bwMode="auto">
            <a:xfrm>
              <a:off x="6528250" y="1387582"/>
              <a:ext cx="477838" cy="336550"/>
            </a:xfrm>
            <a:prstGeom prst="rect">
              <a:avLst/>
            </a:prstGeom>
            <a:noFill/>
            <a:ln w="25400">
              <a:noFill/>
              <a:miter lim="800000"/>
              <a:headEnd/>
              <a:tailEnd/>
            </a:ln>
          </p:spPr>
          <p:txBody>
            <a:bodyPr wrap="none">
              <a:spAutoFit/>
            </a:bodyPr>
            <a:lstStyle/>
            <a:p>
              <a:pPr eaLnBrk="0" hangingPunct="0"/>
              <a:r>
                <a:rPr lang="en-US" sz="1600"/>
                <a:t>t10</a:t>
              </a:r>
            </a:p>
          </p:txBody>
        </p:sp>
        <p:sp>
          <p:nvSpPr>
            <p:cNvPr id="54" name="Text Box 72"/>
            <p:cNvSpPr txBox="1">
              <a:spLocks noChangeArrowheads="1"/>
            </p:cNvSpPr>
            <p:nvPr/>
          </p:nvSpPr>
          <p:spPr bwMode="auto">
            <a:xfrm>
              <a:off x="6909250" y="1387582"/>
              <a:ext cx="477838" cy="336550"/>
            </a:xfrm>
            <a:prstGeom prst="rect">
              <a:avLst/>
            </a:prstGeom>
            <a:noFill/>
            <a:ln w="25400">
              <a:noFill/>
              <a:miter lim="800000"/>
              <a:headEnd/>
              <a:tailEnd/>
            </a:ln>
          </p:spPr>
          <p:txBody>
            <a:bodyPr wrap="none">
              <a:spAutoFit/>
            </a:bodyPr>
            <a:lstStyle/>
            <a:p>
              <a:pPr eaLnBrk="0" hangingPunct="0"/>
              <a:r>
                <a:rPr lang="en-US" sz="1600"/>
                <a:t>t11</a:t>
              </a:r>
            </a:p>
          </p:txBody>
        </p:sp>
        <p:sp>
          <p:nvSpPr>
            <p:cNvPr id="55" name="Text Box 73"/>
            <p:cNvSpPr txBox="1">
              <a:spLocks noChangeArrowheads="1"/>
            </p:cNvSpPr>
            <p:nvPr/>
          </p:nvSpPr>
          <p:spPr bwMode="auto">
            <a:xfrm>
              <a:off x="7290250" y="1387582"/>
              <a:ext cx="477838" cy="336550"/>
            </a:xfrm>
            <a:prstGeom prst="rect">
              <a:avLst/>
            </a:prstGeom>
            <a:noFill/>
            <a:ln w="25400">
              <a:noFill/>
              <a:miter lim="800000"/>
              <a:headEnd/>
              <a:tailEnd/>
            </a:ln>
          </p:spPr>
          <p:txBody>
            <a:bodyPr wrap="none">
              <a:spAutoFit/>
            </a:bodyPr>
            <a:lstStyle/>
            <a:p>
              <a:pPr eaLnBrk="0" hangingPunct="0"/>
              <a:r>
                <a:rPr lang="en-US" sz="1600"/>
                <a:t>t12</a:t>
              </a:r>
            </a:p>
          </p:txBody>
        </p:sp>
        <p:sp>
          <p:nvSpPr>
            <p:cNvPr id="56" name="Text Box 74"/>
            <p:cNvSpPr txBox="1">
              <a:spLocks noChangeArrowheads="1"/>
            </p:cNvSpPr>
            <p:nvPr/>
          </p:nvSpPr>
          <p:spPr bwMode="auto">
            <a:xfrm>
              <a:off x="7671250" y="1387582"/>
              <a:ext cx="477838" cy="336550"/>
            </a:xfrm>
            <a:prstGeom prst="rect">
              <a:avLst/>
            </a:prstGeom>
            <a:noFill/>
            <a:ln w="25400">
              <a:noFill/>
              <a:miter lim="800000"/>
              <a:headEnd/>
              <a:tailEnd/>
            </a:ln>
          </p:spPr>
          <p:txBody>
            <a:bodyPr wrap="none">
              <a:spAutoFit/>
            </a:bodyPr>
            <a:lstStyle/>
            <a:p>
              <a:pPr eaLnBrk="0" hangingPunct="0"/>
              <a:r>
                <a:rPr lang="en-US" sz="1600"/>
                <a:t>t13</a:t>
              </a:r>
            </a:p>
          </p:txBody>
        </p:sp>
        <p:sp>
          <p:nvSpPr>
            <p:cNvPr id="57" name="Text Box 75"/>
            <p:cNvSpPr txBox="1">
              <a:spLocks noChangeArrowheads="1"/>
            </p:cNvSpPr>
            <p:nvPr/>
          </p:nvSpPr>
          <p:spPr bwMode="auto">
            <a:xfrm>
              <a:off x="8052250" y="1387582"/>
              <a:ext cx="477838" cy="336550"/>
            </a:xfrm>
            <a:prstGeom prst="rect">
              <a:avLst/>
            </a:prstGeom>
            <a:noFill/>
            <a:ln w="25400">
              <a:noFill/>
              <a:miter lim="800000"/>
              <a:headEnd/>
              <a:tailEnd/>
            </a:ln>
          </p:spPr>
          <p:txBody>
            <a:bodyPr wrap="none">
              <a:spAutoFit/>
            </a:bodyPr>
            <a:lstStyle/>
            <a:p>
              <a:pPr eaLnBrk="0" hangingPunct="0"/>
              <a:r>
                <a:rPr lang="en-US" sz="1600"/>
                <a:t>t14</a:t>
              </a:r>
            </a:p>
          </p:txBody>
        </p:sp>
        <p:sp>
          <p:nvSpPr>
            <p:cNvPr id="78" name="Rectangle 37"/>
            <p:cNvSpPr>
              <a:spLocks noChangeArrowheads="1"/>
            </p:cNvSpPr>
            <p:nvPr/>
          </p:nvSpPr>
          <p:spPr bwMode="auto">
            <a:xfrm>
              <a:off x="4699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79" name="Rectangle 38"/>
            <p:cNvSpPr>
              <a:spLocks noChangeArrowheads="1"/>
            </p:cNvSpPr>
            <p:nvPr/>
          </p:nvSpPr>
          <p:spPr bwMode="auto">
            <a:xfrm>
              <a:off x="5080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80" name="Rectangle 39"/>
            <p:cNvSpPr>
              <a:spLocks noChangeArrowheads="1"/>
            </p:cNvSpPr>
            <p:nvPr/>
          </p:nvSpPr>
          <p:spPr bwMode="auto">
            <a:xfrm>
              <a:off x="5461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81" name="Rectangle 37"/>
            <p:cNvSpPr>
              <a:spLocks noChangeArrowheads="1"/>
            </p:cNvSpPr>
            <p:nvPr/>
          </p:nvSpPr>
          <p:spPr bwMode="auto">
            <a:xfrm>
              <a:off x="5842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82" name="Rectangle 38"/>
            <p:cNvSpPr>
              <a:spLocks noChangeArrowheads="1"/>
            </p:cNvSpPr>
            <p:nvPr/>
          </p:nvSpPr>
          <p:spPr bwMode="auto">
            <a:xfrm>
              <a:off x="6223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83" name="Rectangle 39"/>
            <p:cNvSpPr>
              <a:spLocks noChangeArrowheads="1"/>
            </p:cNvSpPr>
            <p:nvPr/>
          </p:nvSpPr>
          <p:spPr bwMode="auto">
            <a:xfrm>
              <a:off x="6604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87" name="Rectangle 45"/>
            <p:cNvSpPr>
              <a:spLocks noChangeArrowheads="1"/>
            </p:cNvSpPr>
            <p:nvPr/>
          </p:nvSpPr>
          <p:spPr bwMode="auto">
            <a:xfrm>
              <a:off x="7401473"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88" name="Rectangle 46"/>
            <p:cNvSpPr>
              <a:spLocks noChangeArrowheads="1"/>
            </p:cNvSpPr>
            <p:nvPr/>
          </p:nvSpPr>
          <p:spPr bwMode="auto">
            <a:xfrm>
              <a:off x="7742786"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89" name="Rectangle 46"/>
            <p:cNvSpPr>
              <a:spLocks noChangeArrowheads="1"/>
            </p:cNvSpPr>
            <p:nvPr/>
          </p:nvSpPr>
          <p:spPr bwMode="auto">
            <a:xfrm>
              <a:off x="8135073" y="2603961"/>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09" name="Rectangle 37"/>
            <p:cNvSpPr>
              <a:spLocks noChangeArrowheads="1"/>
            </p:cNvSpPr>
            <p:nvPr/>
          </p:nvSpPr>
          <p:spPr bwMode="auto">
            <a:xfrm>
              <a:off x="3951561" y="2617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10" name="Rectangle 38"/>
            <p:cNvSpPr>
              <a:spLocks noChangeArrowheads="1"/>
            </p:cNvSpPr>
            <p:nvPr/>
          </p:nvSpPr>
          <p:spPr bwMode="auto">
            <a:xfrm>
              <a:off x="4332561" y="2617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11" name="Rectangle 39"/>
            <p:cNvSpPr>
              <a:spLocks noChangeArrowheads="1"/>
            </p:cNvSpPr>
            <p:nvPr/>
          </p:nvSpPr>
          <p:spPr bwMode="auto">
            <a:xfrm>
              <a:off x="4713561" y="2617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12" name="Rectangle 37"/>
            <p:cNvSpPr>
              <a:spLocks noChangeArrowheads="1"/>
            </p:cNvSpPr>
            <p:nvPr/>
          </p:nvSpPr>
          <p:spPr bwMode="auto">
            <a:xfrm>
              <a:off x="5094561" y="2617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13" name="Rectangle 38"/>
            <p:cNvSpPr>
              <a:spLocks noChangeArrowheads="1"/>
            </p:cNvSpPr>
            <p:nvPr/>
          </p:nvSpPr>
          <p:spPr bwMode="auto">
            <a:xfrm>
              <a:off x="5475561" y="2617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14" name="Rectangle 39"/>
            <p:cNvSpPr>
              <a:spLocks noChangeArrowheads="1"/>
            </p:cNvSpPr>
            <p:nvPr/>
          </p:nvSpPr>
          <p:spPr bwMode="auto">
            <a:xfrm>
              <a:off x="5856561" y="2617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15" name="Rectangle 37"/>
            <p:cNvSpPr>
              <a:spLocks noChangeArrowheads="1"/>
            </p:cNvSpPr>
            <p:nvPr/>
          </p:nvSpPr>
          <p:spPr bwMode="auto">
            <a:xfrm>
              <a:off x="6237561" y="2617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16" name="Rectangle 38"/>
            <p:cNvSpPr>
              <a:spLocks noChangeArrowheads="1"/>
            </p:cNvSpPr>
            <p:nvPr/>
          </p:nvSpPr>
          <p:spPr bwMode="auto">
            <a:xfrm>
              <a:off x="6618561" y="2617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17" name="Rectangle 39"/>
            <p:cNvSpPr>
              <a:spLocks noChangeArrowheads="1"/>
            </p:cNvSpPr>
            <p:nvPr/>
          </p:nvSpPr>
          <p:spPr bwMode="auto">
            <a:xfrm>
              <a:off x="6999561" y="2617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18" name="Rectangle 37"/>
            <p:cNvSpPr>
              <a:spLocks noChangeArrowheads="1"/>
            </p:cNvSpPr>
            <p:nvPr/>
          </p:nvSpPr>
          <p:spPr bwMode="auto">
            <a:xfrm>
              <a:off x="4332561" y="2998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19" name="Rectangle 38"/>
            <p:cNvSpPr>
              <a:spLocks noChangeArrowheads="1"/>
            </p:cNvSpPr>
            <p:nvPr/>
          </p:nvSpPr>
          <p:spPr bwMode="auto">
            <a:xfrm>
              <a:off x="4713561" y="2998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20" name="Rectangle 39"/>
            <p:cNvSpPr>
              <a:spLocks noChangeArrowheads="1"/>
            </p:cNvSpPr>
            <p:nvPr/>
          </p:nvSpPr>
          <p:spPr bwMode="auto">
            <a:xfrm>
              <a:off x="5094561" y="2998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21" name="Rectangle 37"/>
            <p:cNvSpPr>
              <a:spLocks noChangeArrowheads="1"/>
            </p:cNvSpPr>
            <p:nvPr/>
          </p:nvSpPr>
          <p:spPr bwMode="auto">
            <a:xfrm>
              <a:off x="5475561" y="2998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22" name="Rectangle 38"/>
            <p:cNvSpPr>
              <a:spLocks noChangeArrowheads="1"/>
            </p:cNvSpPr>
            <p:nvPr/>
          </p:nvSpPr>
          <p:spPr bwMode="auto">
            <a:xfrm>
              <a:off x="5856561" y="2998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23" name="Rectangle 39"/>
            <p:cNvSpPr>
              <a:spLocks noChangeArrowheads="1"/>
            </p:cNvSpPr>
            <p:nvPr/>
          </p:nvSpPr>
          <p:spPr bwMode="auto">
            <a:xfrm>
              <a:off x="6237561" y="2998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24" name="Rectangle 37"/>
            <p:cNvSpPr>
              <a:spLocks noChangeArrowheads="1"/>
            </p:cNvSpPr>
            <p:nvPr/>
          </p:nvSpPr>
          <p:spPr bwMode="auto">
            <a:xfrm>
              <a:off x="6618561" y="2998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25" name="Rectangle 38"/>
            <p:cNvSpPr>
              <a:spLocks noChangeArrowheads="1"/>
            </p:cNvSpPr>
            <p:nvPr/>
          </p:nvSpPr>
          <p:spPr bwMode="auto">
            <a:xfrm>
              <a:off x="6999561" y="2998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26" name="Rectangle 39"/>
            <p:cNvSpPr>
              <a:spLocks noChangeArrowheads="1"/>
            </p:cNvSpPr>
            <p:nvPr/>
          </p:nvSpPr>
          <p:spPr bwMode="auto">
            <a:xfrm>
              <a:off x="7380561" y="2998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27" name="Rectangle 38"/>
            <p:cNvSpPr>
              <a:spLocks noChangeArrowheads="1"/>
            </p:cNvSpPr>
            <p:nvPr/>
          </p:nvSpPr>
          <p:spPr bwMode="auto">
            <a:xfrm>
              <a:off x="7754073" y="2998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28" name="Rectangle 39"/>
            <p:cNvSpPr>
              <a:spLocks noChangeArrowheads="1"/>
            </p:cNvSpPr>
            <p:nvPr/>
          </p:nvSpPr>
          <p:spPr bwMode="auto">
            <a:xfrm>
              <a:off x="8135073" y="29989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29" name="Rectangle 40"/>
            <p:cNvSpPr>
              <a:spLocks noChangeArrowheads="1"/>
            </p:cNvSpPr>
            <p:nvPr/>
          </p:nvSpPr>
          <p:spPr bwMode="auto">
            <a:xfrm>
              <a:off x="3937450" y="2998988"/>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F</a:t>
              </a:r>
            </a:p>
          </p:txBody>
        </p:sp>
        <p:sp>
          <p:nvSpPr>
            <p:cNvPr id="130" name="Rectangle 129"/>
            <p:cNvSpPr/>
            <p:nvPr/>
          </p:nvSpPr>
          <p:spPr>
            <a:xfrm>
              <a:off x="4297381" y="1839595"/>
              <a:ext cx="2321180" cy="381000"/>
            </a:xfrm>
            <a:prstGeom prst="rect">
              <a:avLst/>
            </a:prstGeom>
            <a:solidFill>
              <a:schemeClr val="bg1">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Cache Miss</a:t>
              </a:r>
              <a:endParaRPr lang="en-US" dirty="0">
                <a:solidFill>
                  <a:schemeClr val="tx1"/>
                </a:solidFill>
              </a:endParaRPr>
            </a:p>
          </p:txBody>
        </p:sp>
        <p:sp>
          <p:nvSpPr>
            <p:cNvPr id="131" name="Text Box 31"/>
            <p:cNvSpPr txBox="1">
              <a:spLocks noChangeArrowheads="1"/>
            </p:cNvSpPr>
            <p:nvPr/>
          </p:nvSpPr>
          <p:spPr bwMode="auto">
            <a:xfrm>
              <a:off x="261134" y="1819427"/>
              <a:ext cx="2401018" cy="1661993"/>
            </a:xfrm>
            <a:prstGeom prst="rect">
              <a:avLst/>
            </a:prstGeom>
            <a:noFill/>
            <a:ln w="25400">
              <a:noFill/>
              <a:miter lim="800000"/>
              <a:headEnd/>
              <a:tailEnd/>
            </a:ln>
          </p:spPr>
          <p:txBody>
            <a:bodyPr wrap="none">
              <a:spAutoFit/>
            </a:bodyPr>
            <a:lstStyle/>
            <a:p>
              <a:pPr eaLnBrk="0" hangingPunct="0"/>
              <a:r>
                <a:rPr lang="en-US" b="0" dirty="0">
                  <a:solidFill>
                    <a:schemeClr val="accent2"/>
                  </a:solidFill>
                  <a:latin typeface="Courier"/>
                  <a:cs typeface="Courier"/>
                </a:rPr>
                <a:t>LW r1, 0(r2</a:t>
              </a:r>
              <a:r>
                <a:rPr lang="en-US" b="0" dirty="0" smtClean="0">
                  <a:solidFill>
                    <a:schemeClr val="accent2"/>
                  </a:solidFill>
                  <a:latin typeface="Courier"/>
                  <a:cs typeface="Courier"/>
                </a:rPr>
                <a:t>)</a:t>
              </a:r>
            </a:p>
            <a:p>
              <a:pPr eaLnBrk="0" hangingPunct="0"/>
              <a:endParaRPr lang="en-US" sz="1000" b="0" dirty="0">
                <a:solidFill>
                  <a:schemeClr val="accent2"/>
                </a:solidFill>
                <a:latin typeface="Courier"/>
                <a:cs typeface="Courier"/>
              </a:endParaRPr>
            </a:p>
            <a:p>
              <a:pPr eaLnBrk="0" hangingPunct="0"/>
              <a:r>
                <a:rPr lang="en-US" b="0" dirty="0">
                  <a:solidFill>
                    <a:schemeClr val="accent2"/>
                  </a:solidFill>
                  <a:latin typeface="Courier"/>
                  <a:cs typeface="Courier"/>
                </a:rPr>
                <a:t>LW r5, 12(r1</a:t>
              </a:r>
              <a:r>
                <a:rPr lang="en-US" b="0" dirty="0" smtClean="0">
                  <a:solidFill>
                    <a:schemeClr val="accent2"/>
                  </a:solidFill>
                  <a:latin typeface="Courier"/>
                  <a:cs typeface="Courier"/>
                </a:rPr>
                <a:t>)</a:t>
              </a:r>
            </a:p>
            <a:p>
              <a:pPr eaLnBrk="0" hangingPunct="0"/>
              <a:endParaRPr lang="en-US" sz="1000" b="0" dirty="0">
                <a:solidFill>
                  <a:schemeClr val="accent2"/>
                </a:solidFill>
                <a:latin typeface="Courier"/>
                <a:cs typeface="Courier"/>
              </a:endParaRPr>
            </a:p>
            <a:p>
              <a:pPr eaLnBrk="0" hangingPunct="0"/>
              <a:r>
                <a:rPr lang="en-US" b="0" dirty="0">
                  <a:solidFill>
                    <a:schemeClr val="accent2"/>
                  </a:solidFill>
                  <a:latin typeface="Courier"/>
                  <a:cs typeface="Courier"/>
                </a:rPr>
                <a:t>ADDI r5, r5, #12</a:t>
              </a:r>
            </a:p>
            <a:p>
              <a:pPr eaLnBrk="0" hangingPunct="0"/>
              <a:endParaRPr lang="en-US" sz="1000" b="0" dirty="0" smtClean="0">
                <a:solidFill>
                  <a:schemeClr val="accent2"/>
                </a:solidFill>
                <a:latin typeface="Courier"/>
                <a:cs typeface="Courier"/>
              </a:endParaRPr>
            </a:p>
            <a:p>
              <a:pPr eaLnBrk="0" hangingPunct="0"/>
              <a:r>
                <a:rPr lang="en-US" b="0" dirty="0" smtClean="0">
                  <a:solidFill>
                    <a:schemeClr val="accent2"/>
                  </a:solidFill>
                  <a:latin typeface="Courier"/>
                  <a:cs typeface="Courier"/>
                </a:rPr>
                <a:t>SW </a:t>
              </a:r>
              <a:r>
                <a:rPr lang="en-US" b="0" dirty="0">
                  <a:solidFill>
                    <a:schemeClr val="accent2"/>
                  </a:solidFill>
                  <a:latin typeface="Courier"/>
                  <a:cs typeface="Courier"/>
                </a:rPr>
                <a:t>12(r1), r5</a:t>
              </a:r>
            </a:p>
          </p:txBody>
        </p:sp>
      </p:grpSp>
    </p:spTree>
    <p:extLst>
      <p:ext uri="{BB962C8B-B14F-4D97-AF65-F5344CB8AC3E}">
        <p14:creationId xmlns:p14="http://schemas.microsoft.com/office/powerpoint/2010/main" val="340350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7" name="Rectangle 3"/>
          <p:cNvSpPr>
            <a:spLocks noGrp="1" noChangeArrowheads="1"/>
          </p:cNvSpPr>
          <p:nvPr>
            <p:ph idx="1"/>
          </p:nvPr>
        </p:nvSpPr>
        <p:spPr>
          <a:noFill/>
        </p:spPr>
        <p:txBody>
          <a:bodyPr>
            <a:normAutofit/>
          </a:bodyPr>
          <a:lstStyle/>
          <a:p>
            <a:pPr eaLnBrk="1" hangingPunct="1">
              <a:buFont typeface="Wingdings" charset="2"/>
              <a:buChar char="§"/>
            </a:pPr>
            <a:r>
              <a:rPr lang="en-US" dirty="0" smtClean="0"/>
              <a:t>How can we guarantee no dependencies between instructions in a pipeline?</a:t>
            </a:r>
          </a:p>
          <a:p>
            <a:pPr eaLnBrk="1" hangingPunct="1">
              <a:buFont typeface="Wingdings" charset="2"/>
              <a:buChar char="§"/>
            </a:pPr>
            <a:r>
              <a:rPr lang="en-US" dirty="0" smtClean="0"/>
              <a:t>How can we perform useful work while pipeline is stalled due to memory?</a:t>
            </a:r>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6</a:t>
            </a:fld>
            <a:endParaRPr lang="en-US" dirty="0"/>
          </a:p>
        </p:txBody>
      </p:sp>
      <p:sp>
        <p:nvSpPr>
          <p:cNvPr id="132" name="Rectangle 131"/>
          <p:cNvSpPr/>
          <p:nvPr/>
        </p:nvSpPr>
        <p:spPr>
          <a:xfrm>
            <a:off x="1035755" y="3507166"/>
            <a:ext cx="7233356" cy="1384995"/>
          </a:xfrm>
          <a:prstGeom prst="rect">
            <a:avLst/>
          </a:prstGeom>
        </p:spPr>
        <p:txBody>
          <a:bodyPr wrap="square">
            <a:spAutoFit/>
          </a:bodyPr>
          <a:lstStyle/>
          <a:p>
            <a:r>
              <a:rPr lang="en-US" sz="2800" i="1" dirty="0">
                <a:solidFill>
                  <a:srgbClr val="FF0000"/>
                </a:solidFill>
              </a:rPr>
              <a:t>One way is to interleave execution of instructions from different program threads on same pipeline</a:t>
            </a:r>
          </a:p>
        </p:txBody>
      </p:sp>
    </p:spTree>
    <p:extLst>
      <p:ext uri="{BB962C8B-B14F-4D97-AF65-F5344CB8AC3E}">
        <p14:creationId xmlns:p14="http://schemas.microsoft.com/office/powerpoint/2010/main" val="24382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br>
              <a:rPr lang="en-US" dirty="0" smtClean="0"/>
            </a:br>
            <a:r>
              <a:rPr lang="en-US" dirty="0" smtClean="0"/>
              <a:t>Hiding Pipeline Dependencies</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7</a:t>
            </a:fld>
            <a:endParaRPr lang="en-US" dirty="0"/>
          </a:p>
        </p:txBody>
      </p:sp>
      <p:grpSp>
        <p:nvGrpSpPr>
          <p:cNvPr id="8" name="Group 4"/>
          <p:cNvGrpSpPr>
            <a:grpSpLocks/>
          </p:cNvGrpSpPr>
          <p:nvPr/>
        </p:nvGrpSpPr>
        <p:grpSpPr bwMode="auto">
          <a:xfrm>
            <a:off x="-1911" y="3462431"/>
            <a:ext cx="8167699" cy="2814638"/>
            <a:chOff x="15" y="2131"/>
            <a:chExt cx="5145" cy="1773"/>
          </a:xfrm>
        </p:grpSpPr>
        <p:grpSp>
          <p:nvGrpSpPr>
            <p:cNvPr id="9" name="Group 5"/>
            <p:cNvGrpSpPr>
              <a:grpSpLocks/>
            </p:cNvGrpSpPr>
            <p:nvPr/>
          </p:nvGrpSpPr>
          <p:grpSpPr bwMode="auto">
            <a:xfrm>
              <a:off x="1972" y="2496"/>
              <a:ext cx="2184" cy="1392"/>
              <a:chOff x="1824" y="2688"/>
              <a:chExt cx="2160" cy="1200"/>
            </a:xfrm>
          </p:grpSpPr>
          <p:sp>
            <p:nvSpPr>
              <p:cNvPr id="47" name="Line 6"/>
              <p:cNvSpPr>
                <a:spLocks noChangeShapeType="1"/>
              </p:cNvSpPr>
              <p:nvPr/>
            </p:nvSpPr>
            <p:spPr bwMode="auto">
              <a:xfrm>
                <a:off x="1824" y="2688"/>
                <a:ext cx="0" cy="1200"/>
              </a:xfrm>
              <a:prstGeom prst="line">
                <a:avLst/>
              </a:prstGeom>
              <a:noFill/>
              <a:ln w="25400">
                <a:solidFill>
                  <a:schemeClr val="tx1"/>
                </a:solidFill>
                <a:prstDash val="sysDot"/>
                <a:round/>
                <a:headEnd/>
                <a:tailEnd/>
              </a:ln>
            </p:spPr>
            <p:txBody>
              <a:bodyPr/>
              <a:lstStyle/>
              <a:p>
                <a:endParaRPr lang="en-US"/>
              </a:p>
            </p:txBody>
          </p:sp>
          <p:sp>
            <p:nvSpPr>
              <p:cNvPr id="48" name="Line 7"/>
              <p:cNvSpPr>
                <a:spLocks noChangeShapeType="1"/>
              </p:cNvSpPr>
              <p:nvPr/>
            </p:nvSpPr>
            <p:spPr bwMode="auto">
              <a:xfrm>
                <a:off x="2064" y="2688"/>
                <a:ext cx="0" cy="1200"/>
              </a:xfrm>
              <a:prstGeom prst="line">
                <a:avLst/>
              </a:prstGeom>
              <a:noFill/>
              <a:ln w="25400">
                <a:solidFill>
                  <a:schemeClr val="tx1"/>
                </a:solidFill>
                <a:prstDash val="sysDot"/>
                <a:round/>
                <a:headEnd/>
                <a:tailEnd/>
              </a:ln>
            </p:spPr>
            <p:txBody>
              <a:bodyPr/>
              <a:lstStyle/>
              <a:p>
                <a:endParaRPr lang="en-US"/>
              </a:p>
            </p:txBody>
          </p:sp>
          <p:sp>
            <p:nvSpPr>
              <p:cNvPr id="49" name="Line 8"/>
              <p:cNvSpPr>
                <a:spLocks noChangeShapeType="1"/>
              </p:cNvSpPr>
              <p:nvPr/>
            </p:nvSpPr>
            <p:spPr bwMode="auto">
              <a:xfrm>
                <a:off x="2304" y="2688"/>
                <a:ext cx="0" cy="1200"/>
              </a:xfrm>
              <a:prstGeom prst="line">
                <a:avLst/>
              </a:prstGeom>
              <a:noFill/>
              <a:ln w="25400">
                <a:solidFill>
                  <a:schemeClr val="tx1"/>
                </a:solidFill>
                <a:prstDash val="sysDot"/>
                <a:round/>
                <a:headEnd/>
                <a:tailEnd/>
              </a:ln>
            </p:spPr>
            <p:txBody>
              <a:bodyPr/>
              <a:lstStyle/>
              <a:p>
                <a:endParaRPr lang="en-US"/>
              </a:p>
            </p:txBody>
          </p:sp>
          <p:sp>
            <p:nvSpPr>
              <p:cNvPr id="50" name="Line 9"/>
              <p:cNvSpPr>
                <a:spLocks noChangeShapeType="1"/>
              </p:cNvSpPr>
              <p:nvPr/>
            </p:nvSpPr>
            <p:spPr bwMode="auto">
              <a:xfrm>
                <a:off x="2544" y="2688"/>
                <a:ext cx="0" cy="1200"/>
              </a:xfrm>
              <a:prstGeom prst="line">
                <a:avLst/>
              </a:prstGeom>
              <a:noFill/>
              <a:ln w="25400">
                <a:solidFill>
                  <a:schemeClr val="tx1"/>
                </a:solidFill>
                <a:prstDash val="sysDot"/>
                <a:round/>
                <a:headEnd/>
                <a:tailEnd/>
              </a:ln>
            </p:spPr>
            <p:txBody>
              <a:bodyPr/>
              <a:lstStyle/>
              <a:p>
                <a:endParaRPr lang="en-US"/>
              </a:p>
            </p:txBody>
          </p:sp>
          <p:sp>
            <p:nvSpPr>
              <p:cNvPr id="51" name="Line 10"/>
              <p:cNvSpPr>
                <a:spLocks noChangeShapeType="1"/>
              </p:cNvSpPr>
              <p:nvPr/>
            </p:nvSpPr>
            <p:spPr bwMode="auto">
              <a:xfrm>
                <a:off x="2784" y="2688"/>
                <a:ext cx="0" cy="1200"/>
              </a:xfrm>
              <a:prstGeom prst="line">
                <a:avLst/>
              </a:prstGeom>
              <a:noFill/>
              <a:ln w="25400">
                <a:solidFill>
                  <a:schemeClr val="tx1"/>
                </a:solidFill>
                <a:prstDash val="sysDot"/>
                <a:round/>
                <a:headEnd/>
                <a:tailEnd/>
              </a:ln>
            </p:spPr>
            <p:txBody>
              <a:bodyPr/>
              <a:lstStyle/>
              <a:p>
                <a:endParaRPr lang="en-US"/>
              </a:p>
            </p:txBody>
          </p:sp>
          <p:sp>
            <p:nvSpPr>
              <p:cNvPr id="52" name="Line 11"/>
              <p:cNvSpPr>
                <a:spLocks noChangeShapeType="1"/>
              </p:cNvSpPr>
              <p:nvPr/>
            </p:nvSpPr>
            <p:spPr bwMode="auto">
              <a:xfrm>
                <a:off x="3024" y="2688"/>
                <a:ext cx="0" cy="1200"/>
              </a:xfrm>
              <a:prstGeom prst="line">
                <a:avLst/>
              </a:prstGeom>
              <a:noFill/>
              <a:ln w="25400">
                <a:solidFill>
                  <a:schemeClr val="tx1"/>
                </a:solidFill>
                <a:prstDash val="sysDot"/>
                <a:round/>
                <a:headEnd/>
                <a:tailEnd/>
              </a:ln>
            </p:spPr>
            <p:txBody>
              <a:bodyPr/>
              <a:lstStyle/>
              <a:p>
                <a:endParaRPr lang="en-US"/>
              </a:p>
            </p:txBody>
          </p:sp>
          <p:sp>
            <p:nvSpPr>
              <p:cNvPr id="53" name="Line 12"/>
              <p:cNvSpPr>
                <a:spLocks noChangeShapeType="1"/>
              </p:cNvSpPr>
              <p:nvPr/>
            </p:nvSpPr>
            <p:spPr bwMode="auto">
              <a:xfrm>
                <a:off x="3264" y="2688"/>
                <a:ext cx="0" cy="1200"/>
              </a:xfrm>
              <a:prstGeom prst="line">
                <a:avLst/>
              </a:prstGeom>
              <a:noFill/>
              <a:ln w="25400">
                <a:solidFill>
                  <a:schemeClr val="tx1"/>
                </a:solidFill>
                <a:prstDash val="sysDot"/>
                <a:round/>
                <a:headEnd/>
                <a:tailEnd/>
              </a:ln>
            </p:spPr>
            <p:txBody>
              <a:bodyPr/>
              <a:lstStyle/>
              <a:p>
                <a:endParaRPr lang="en-US"/>
              </a:p>
            </p:txBody>
          </p:sp>
          <p:sp>
            <p:nvSpPr>
              <p:cNvPr id="54" name="Line 13"/>
              <p:cNvSpPr>
                <a:spLocks noChangeShapeType="1"/>
              </p:cNvSpPr>
              <p:nvPr/>
            </p:nvSpPr>
            <p:spPr bwMode="auto">
              <a:xfrm>
                <a:off x="3504" y="2688"/>
                <a:ext cx="0" cy="1200"/>
              </a:xfrm>
              <a:prstGeom prst="line">
                <a:avLst/>
              </a:prstGeom>
              <a:noFill/>
              <a:ln w="25400">
                <a:solidFill>
                  <a:schemeClr val="tx1"/>
                </a:solidFill>
                <a:prstDash val="sysDot"/>
                <a:round/>
                <a:headEnd/>
                <a:tailEnd/>
              </a:ln>
            </p:spPr>
            <p:txBody>
              <a:bodyPr/>
              <a:lstStyle/>
              <a:p>
                <a:endParaRPr lang="en-US"/>
              </a:p>
            </p:txBody>
          </p:sp>
          <p:sp>
            <p:nvSpPr>
              <p:cNvPr id="55" name="Line 14"/>
              <p:cNvSpPr>
                <a:spLocks noChangeShapeType="1"/>
              </p:cNvSpPr>
              <p:nvPr/>
            </p:nvSpPr>
            <p:spPr bwMode="auto">
              <a:xfrm>
                <a:off x="3744" y="2688"/>
                <a:ext cx="0" cy="1200"/>
              </a:xfrm>
              <a:prstGeom prst="line">
                <a:avLst/>
              </a:prstGeom>
              <a:noFill/>
              <a:ln w="25400">
                <a:solidFill>
                  <a:schemeClr val="tx1"/>
                </a:solidFill>
                <a:prstDash val="sysDot"/>
                <a:round/>
                <a:headEnd/>
                <a:tailEnd/>
              </a:ln>
            </p:spPr>
            <p:txBody>
              <a:bodyPr/>
              <a:lstStyle/>
              <a:p>
                <a:endParaRPr lang="en-US"/>
              </a:p>
            </p:txBody>
          </p:sp>
          <p:sp>
            <p:nvSpPr>
              <p:cNvPr id="56" name="Line 15"/>
              <p:cNvSpPr>
                <a:spLocks noChangeShapeType="1"/>
              </p:cNvSpPr>
              <p:nvPr/>
            </p:nvSpPr>
            <p:spPr bwMode="auto">
              <a:xfrm>
                <a:off x="3984" y="2688"/>
                <a:ext cx="0" cy="1200"/>
              </a:xfrm>
              <a:prstGeom prst="line">
                <a:avLst/>
              </a:prstGeom>
              <a:noFill/>
              <a:ln w="25400">
                <a:solidFill>
                  <a:schemeClr val="tx1"/>
                </a:solidFill>
                <a:prstDash val="sysDot"/>
                <a:round/>
                <a:headEnd/>
                <a:tailEnd/>
              </a:ln>
            </p:spPr>
            <p:txBody>
              <a:bodyPr/>
              <a:lstStyle/>
              <a:p>
                <a:endParaRPr lang="en-US"/>
              </a:p>
            </p:txBody>
          </p:sp>
        </p:grpSp>
        <p:sp>
          <p:nvSpPr>
            <p:cNvPr id="10" name="Rectangle 16"/>
            <p:cNvSpPr>
              <a:spLocks noChangeArrowheads="1"/>
            </p:cNvSpPr>
            <p:nvPr/>
          </p:nvSpPr>
          <p:spPr bwMode="auto">
            <a:xfrm>
              <a:off x="1972" y="2640"/>
              <a:ext cx="240" cy="24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F</a:t>
              </a:r>
            </a:p>
          </p:txBody>
        </p:sp>
        <p:sp>
          <p:nvSpPr>
            <p:cNvPr id="11" name="Rectangle 17"/>
            <p:cNvSpPr>
              <a:spLocks noChangeArrowheads="1"/>
            </p:cNvSpPr>
            <p:nvPr/>
          </p:nvSpPr>
          <p:spPr bwMode="auto">
            <a:xfrm>
              <a:off x="2212" y="2640"/>
              <a:ext cx="240" cy="24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D</a:t>
              </a:r>
            </a:p>
          </p:txBody>
        </p:sp>
        <p:sp>
          <p:nvSpPr>
            <p:cNvPr id="12" name="Rectangle 18"/>
            <p:cNvSpPr>
              <a:spLocks noChangeArrowheads="1"/>
            </p:cNvSpPr>
            <p:nvPr/>
          </p:nvSpPr>
          <p:spPr bwMode="auto">
            <a:xfrm>
              <a:off x="2452" y="2640"/>
              <a:ext cx="240" cy="24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X</a:t>
              </a:r>
            </a:p>
          </p:txBody>
        </p:sp>
        <p:sp>
          <p:nvSpPr>
            <p:cNvPr id="13" name="Rectangle 19"/>
            <p:cNvSpPr>
              <a:spLocks noChangeArrowheads="1"/>
            </p:cNvSpPr>
            <p:nvPr/>
          </p:nvSpPr>
          <p:spPr bwMode="auto">
            <a:xfrm>
              <a:off x="2692" y="2640"/>
              <a:ext cx="240" cy="24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M</a:t>
              </a:r>
            </a:p>
          </p:txBody>
        </p:sp>
        <p:sp>
          <p:nvSpPr>
            <p:cNvPr id="14" name="Rectangle 20"/>
            <p:cNvSpPr>
              <a:spLocks noChangeArrowheads="1"/>
            </p:cNvSpPr>
            <p:nvPr/>
          </p:nvSpPr>
          <p:spPr bwMode="auto">
            <a:xfrm>
              <a:off x="2932" y="2640"/>
              <a:ext cx="240" cy="24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W</a:t>
              </a:r>
            </a:p>
          </p:txBody>
        </p:sp>
        <p:sp>
          <p:nvSpPr>
            <p:cNvPr id="15" name="Text Box 21"/>
            <p:cNvSpPr txBox="1">
              <a:spLocks noChangeArrowheads="1"/>
            </p:cNvSpPr>
            <p:nvPr/>
          </p:nvSpPr>
          <p:spPr bwMode="auto">
            <a:xfrm>
              <a:off x="1924" y="2352"/>
              <a:ext cx="230" cy="212"/>
            </a:xfrm>
            <a:prstGeom prst="rect">
              <a:avLst/>
            </a:prstGeom>
            <a:noFill/>
            <a:ln w="25400">
              <a:noFill/>
              <a:miter lim="800000"/>
              <a:headEnd/>
              <a:tailEnd/>
            </a:ln>
          </p:spPr>
          <p:txBody>
            <a:bodyPr wrap="none">
              <a:spAutoFit/>
            </a:bodyPr>
            <a:lstStyle/>
            <a:p>
              <a:pPr eaLnBrk="0" hangingPunct="0"/>
              <a:r>
                <a:rPr lang="en-US" sz="1600"/>
                <a:t>t0</a:t>
              </a:r>
            </a:p>
          </p:txBody>
        </p:sp>
        <p:sp>
          <p:nvSpPr>
            <p:cNvPr id="16" name="Text Box 22"/>
            <p:cNvSpPr txBox="1">
              <a:spLocks noChangeArrowheads="1"/>
            </p:cNvSpPr>
            <p:nvPr/>
          </p:nvSpPr>
          <p:spPr bwMode="auto">
            <a:xfrm>
              <a:off x="2164" y="2352"/>
              <a:ext cx="230" cy="212"/>
            </a:xfrm>
            <a:prstGeom prst="rect">
              <a:avLst/>
            </a:prstGeom>
            <a:noFill/>
            <a:ln w="25400">
              <a:noFill/>
              <a:miter lim="800000"/>
              <a:headEnd/>
              <a:tailEnd/>
            </a:ln>
          </p:spPr>
          <p:txBody>
            <a:bodyPr wrap="none">
              <a:spAutoFit/>
            </a:bodyPr>
            <a:lstStyle/>
            <a:p>
              <a:pPr eaLnBrk="0" hangingPunct="0"/>
              <a:r>
                <a:rPr lang="en-US" sz="1600"/>
                <a:t>t1</a:t>
              </a:r>
            </a:p>
          </p:txBody>
        </p:sp>
        <p:sp>
          <p:nvSpPr>
            <p:cNvPr id="17" name="Text Box 23"/>
            <p:cNvSpPr txBox="1">
              <a:spLocks noChangeArrowheads="1"/>
            </p:cNvSpPr>
            <p:nvPr/>
          </p:nvSpPr>
          <p:spPr bwMode="auto">
            <a:xfrm>
              <a:off x="2404" y="2352"/>
              <a:ext cx="230" cy="212"/>
            </a:xfrm>
            <a:prstGeom prst="rect">
              <a:avLst/>
            </a:prstGeom>
            <a:noFill/>
            <a:ln w="25400">
              <a:noFill/>
              <a:miter lim="800000"/>
              <a:headEnd/>
              <a:tailEnd/>
            </a:ln>
          </p:spPr>
          <p:txBody>
            <a:bodyPr wrap="none">
              <a:spAutoFit/>
            </a:bodyPr>
            <a:lstStyle/>
            <a:p>
              <a:pPr eaLnBrk="0" hangingPunct="0"/>
              <a:r>
                <a:rPr lang="en-US" sz="1600"/>
                <a:t>t2</a:t>
              </a:r>
            </a:p>
          </p:txBody>
        </p:sp>
        <p:sp>
          <p:nvSpPr>
            <p:cNvPr id="18" name="Text Box 24"/>
            <p:cNvSpPr txBox="1">
              <a:spLocks noChangeArrowheads="1"/>
            </p:cNvSpPr>
            <p:nvPr/>
          </p:nvSpPr>
          <p:spPr bwMode="auto">
            <a:xfrm>
              <a:off x="2644" y="2352"/>
              <a:ext cx="230" cy="212"/>
            </a:xfrm>
            <a:prstGeom prst="rect">
              <a:avLst/>
            </a:prstGeom>
            <a:noFill/>
            <a:ln w="25400">
              <a:noFill/>
              <a:miter lim="800000"/>
              <a:headEnd/>
              <a:tailEnd/>
            </a:ln>
          </p:spPr>
          <p:txBody>
            <a:bodyPr wrap="none">
              <a:spAutoFit/>
            </a:bodyPr>
            <a:lstStyle/>
            <a:p>
              <a:pPr eaLnBrk="0" hangingPunct="0"/>
              <a:r>
                <a:rPr lang="en-US" sz="1600"/>
                <a:t>t3</a:t>
              </a:r>
            </a:p>
          </p:txBody>
        </p:sp>
        <p:sp>
          <p:nvSpPr>
            <p:cNvPr id="19" name="Text Box 25"/>
            <p:cNvSpPr txBox="1">
              <a:spLocks noChangeArrowheads="1"/>
            </p:cNvSpPr>
            <p:nvPr/>
          </p:nvSpPr>
          <p:spPr bwMode="auto">
            <a:xfrm>
              <a:off x="2884" y="2352"/>
              <a:ext cx="230" cy="212"/>
            </a:xfrm>
            <a:prstGeom prst="rect">
              <a:avLst/>
            </a:prstGeom>
            <a:noFill/>
            <a:ln w="25400">
              <a:noFill/>
              <a:miter lim="800000"/>
              <a:headEnd/>
              <a:tailEnd/>
            </a:ln>
          </p:spPr>
          <p:txBody>
            <a:bodyPr wrap="none">
              <a:spAutoFit/>
            </a:bodyPr>
            <a:lstStyle/>
            <a:p>
              <a:pPr eaLnBrk="0" hangingPunct="0"/>
              <a:r>
                <a:rPr lang="en-US" sz="1600"/>
                <a:t>t4</a:t>
              </a:r>
            </a:p>
          </p:txBody>
        </p:sp>
        <p:sp>
          <p:nvSpPr>
            <p:cNvPr id="20" name="Text Box 26"/>
            <p:cNvSpPr txBox="1">
              <a:spLocks noChangeArrowheads="1"/>
            </p:cNvSpPr>
            <p:nvPr/>
          </p:nvSpPr>
          <p:spPr bwMode="auto">
            <a:xfrm>
              <a:off x="3124" y="2352"/>
              <a:ext cx="230" cy="212"/>
            </a:xfrm>
            <a:prstGeom prst="rect">
              <a:avLst/>
            </a:prstGeom>
            <a:noFill/>
            <a:ln w="25400">
              <a:noFill/>
              <a:miter lim="800000"/>
              <a:headEnd/>
              <a:tailEnd/>
            </a:ln>
          </p:spPr>
          <p:txBody>
            <a:bodyPr wrap="none">
              <a:spAutoFit/>
            </a:bodyPr>
            <a:lstStyle/>
            <a:p>
              <a:pPr eaLnBrk="0" hangingPunct="0"/>
              <a:r>
                <a:rPr lang="en-US" sz="1600"/>
                <a:t>t5</a:t>
              </a:r>
            </a:p>
          </p:txBody>
        </p:sp>
        <p:sp>
          <p:nvSpPr>
            <p:cNvPr id="21" name="Text Box 27"/>
            <p:cNvSpPr txBox="1">
              <a:spLocks noChangeArrowheads="1"/>
            </p:cNvSpPr>
            <p:nvPr/>
          </p:nvSpPr>
          <p:spPr bwMode="auto">
            <a:xfrm>
              <a:off x="3364" y="2352"/>
              <a:ext cx="230" cy="212"/>
            </a:xfrm>
            <a:prstGeom prst="rect">
              <a:avLst/>
            </a:prstGeom>
            <a:noFill/>
            <a:ln w="25400">
              <a:noFill/>
              <a:miter lim="800000"/>
              <a:headEnd/>
              <a:tailEnd/>
            </a:ln>
          </p:spPr>
          <p:txBody>
            <a:bodyPr wrap="none">
              <a:spAutoFit/>
            </a:bodyPr>
            <a:lstStyle/>
            <a:p>
              <a:pPr eaLnBrk="0" hangingPunct="0"/>
              <a:r>
                <a:rPr lang="en-US" sz="1600"/>
                <a:t>t6</a:t>
              </a:r>
            </a:p>
          </p:txBody>
        </p:sp>
        <p:sp>
          <p:nvSpPr>
            <p:cNvPr id="22" name="Text Box 28"/>
            <p:cNvSpPr txBox="1">
              <a:spLocks noChangeArrowheads="1"/>
            </p:cNvSpPr>
            <p:nvPr/>
          </p:nvSpPr>
          <p:spPr bwMode="auto">
            <a:xfrm>
              <a:off x="3604" y="2352"/>
              <a:ext cx="230" cy="212"/>
            </a:xfrm>
            <a:prstGeom prst="rect">
              <a:avLst/>
            </a:prstGeom>
            <a:noFill/>
            <a:ln w="25400">
              <a:noFill/>
              <a:miter lim="800000"/>
              <a:headEnd/>
              <a:tailEnd/>
            </a:ln>
          </p:spPr>
          <p:txBody>
            <a:bodyPr wrap="none">
              <a:spAutoFit/>
            </a:bodyPr>
            <a:lstStyle/>
            <a:p>
              <a:pPr eaLnBrk="0" hangingPunct="0"/>
              <a:r>
                <a:rPr lang="en-US" sz="1600"/>
                <a:t>t7</a:t>
              </a:r>
            </a:p>
          </p:txBody>
        </p:sp>
        <p:sp>
          <p:nvSpPr>
            <p:cNvPr id="23" name="Text Box 29"/>
            <p:cNvSpPr txBox="1">
              <a:spLocks noChangeArrowheads="1"/>
            </p:cNvSpPr>
            <p:nvPr/>
          </p:nvSpPr>
          <p:spPr bwMode="auto">
            <a:xfrm>
              <a:off x="3892" y="2352"/>
              <a:ext cx="230" cy="212"/>
            </a:xfrm>
            <a:prstGeom prst="rect">
              <a:avLst/>
            </a:prstGeom>
            <a:noFill/>
            <a:ln w="25400">
              <a:noFill/>
              <a:miter lim="800000"/>
              <a:headEnd/>
              <a:tailEnd/>
            </a:ln>
          </p:spPr>
          <p:txBody>
            <a:bodyPr wrap="none">
              <a:spAutoFit/>
            </a:bodyPr>
            <a:lstStyle/>
            <a:p>
              <a:pPr eaLnBrk="0" hangingPunct="0"/>
              <a:r>
                <a:rPr lang="en-US" sz="1600"/>
                <a:t>t8</a:t>
              </a:r>
            </a:p>
          </p:txBody>
        </p:sp>
        <p:sp>
          <p:nvSpPr>
            <p:cNvPr id="24" name="Text Box 30"/>
            <p:cNvSpPr txBox="1">
              <a:spLocks noChangeArrowheads="1"/>
            </p:cNvSpPr>
            <p:nvPr/>
          </p:nvSpPr>
          <p:spPr bwMode="auto">
            <a:xfrm>
              <a:off x="15" y="2586"/>
              <a:ext cx="1861" cy="1318"/>
            </a:xfrm>
            <a:prstGeom prst="rect">
              <a:avLst/>
            </a:prstGeom>
            <a:noFill/>
            <a:ln w="25400">
              <a:noFill/>
              <a:miter lim="800000"/>
              <a:headEnd/>
              <a:tailEnd/>
            </a:ln>
          </p:spPr>
          <p:txBody>
            <a:bodyPr wrap="none">
              <a:spAutoFit/>
            </a:bodyPr>
            <a:lstStyle/>
            <a:p>
              <a:pPr eaLnBrk="0" hangingPunct="0"/>
              <a:r>
                <a:rPr lang="en-US" b="0" dirty="0">
                  <a:solidFill>
                    <a:schemeClr val="accent2"/>
                  </a:solidFill>
                  <a:latin typeface="Courier"/>
                  <a:cs typeface="Courier"/>
                </a:rPr>
                <a:t>T1: LW r1, 0(r2</a:t>
              </a:r>
              <a:r>
                <a:rPr lang="en-US" b="0" dirty="0" smtClean="0">
                  <a:solidFill>
                    <a:schemeClr val="accent2"/>
                  </a:solidFill>
                  <a:latin typeface="Courier"/>
                  <a:cs typeface="Courier"/>
                </a:rPr>
                <a:t>)</a:t>
              </a:r>
            </a:p>
            <a:p>
              <a:pPr eaLnBrk="0" hangingPunct="0"/>
              <a:endParaRPr lang="en-US" sz="1000" b="0" dirty="0">
                <a:solidFill>
                  <a:schemeClr val="accent2"/>
                </a:solidFill>
                <a:latin typeface="Courier"/>
                <a:cs typeface="Courier"/>
              </a:endParaRPr>
            </a:p>
            <a:p>
              <a:pPr eaLnBrk="0" hangingPunct="0"/>
              <a:r>
                <a:rPr lang="en-US" b="0" dirty="0">
                  <a:solidFill>
                    <a:schemeClr val="accent2"/>
                  </a:solidFill>
                  <a:latin typeface="Courier"/>
                  <a:cs typeface="Courier"/>
                </a:rPr>
                <a:t>T2: ADD r7, r1, r4</a:t>
              </a:r>
            </a:p>
            <a:p>
              <a:pPr eaLnBrk="0" hangingPunct="0"/>
              <a:endParaRPr lang="en-US" sz="1000" b="0" dirty="0" smtClean="0">
                <a:solidFill>
                  <a:schemeClr val="accent2"/>
                </a:solidFill>
                <a:latin typeface="Courier"/>
                <a:cs typeface="Courier"/>
              </a:endParaRPr>
            </a:p>
            <a:p>
              <a:pPr eaLnBrk="0" hangingPunct="0"/>
              <a:r>
                <a:rPr lang="en-US" b="0" dirty="0" smtClean="0">
                  <a:solidFill>
                    <a:schemeClr val="accent2"/>
                  </a:solidFill>
                  <a:latin typeface="Courier"/>
                  <a:cs typeface="Courier"/>
                </a:rPr>
                <a:t>T3</a:t>
              </a:r>
              <a:r>
                <a:rPr lang="en-US" b="0" dirty="0">
                  <a:solidFill>
                    <a:schemeClr val="accent2"/>
                  </a:solidFill>
                  <a:latin typeface="Courier"/>
                  <a:cs typeface="Courier"/>
                </a:rPr>
                <a:t>: XORI r5, r4, #12</a:t>
              </a:r>
            </a:p>
            <a:p>
              <a:pPr eaLnBrk="0" hangingPunct="0"/>
              <a:endParaRPr lang="en-US" sz="1000" b="0" dirty="0" smtClean="0">
                <a:solidFill>
                  <a:schemeClr val="accent2"/>
                </a:solidFill>
                <a:latin typeface="Courier"/>
                <a:cs typeface="Courier"/>
              </a:endParaRPr>
            </a:p>
            <a:p>
              <a:pPr eaLnBrk="0" hangingPunct="0"/>
              <a:r>
                <a:rPr lang="en-US" b="0" dirty="0" smtClean="0">
                  <a:solidFill>
                    <a:schemeClr val="accent2"/>
                  </a:solidFill>
                  <a:latin typeface="Courier"/>
                  <a:cs typeface="Courier"/>
                </a:rPr>
                <a:t>T4</a:t>
              </a:r>
              <a:r>
                <a:rPr lang="en-US" b="0" dirty="0">
                  <a:solidFill>
                    <a:schemeClr val="accent2"/>
                  </a:solidFill>
                  <a:latin typeface="Courier"/>
                  <a:cs typeface="Courier"/>
                </a:rPr>
                <a:t>: SW 0(r7),  </a:t>
              </a:r>
              <a:r>
                <a:rPr lang="en-US" b="0" dirty="0" smtClean="0">
                  <a:solidFill>
                    <a:schemeClr val="accent2"/>
                  </a:solidFill>
                  <a:latin typeface="Courier"/>
                  <a:cs typeface="Courier"/>
                </a:rPr>
                <a:t>r5</a:t>
              </a:r>
            </a:p>
            <a:p>
              <a:pPr eaLnBrk="0" hangingPunct="0"/>
              <a:endParaRPr lang="en-US" sz="1000" b="0" dirty="0">
                <a:solidFill>
                  <a:schemeClr val="accent2"/>
                </a:solidFill>
                <a:latin typeface="Courier"/>
                <a:cs typeface="Courier"/>
              </a:endParaRPr>
            </a:p>
            <a:p>
              <a:pPr eaLnBrk="0" hangingPunct="0"/>
              <a:r>
                <a:rPr lang="en-US" b="0" dirty="0">
                  <a:solidFill>
                    <a:schemeClr val="accent2"/>
                  </a:solidFill>
                  <a:latin typeface="Courier"/>
                  <a:cs typeface="Courier"/>
                </a:rPr>
                <a:t>T1: LW r5, 12(r1)</a:t>
              </a:r>
            </a:p>
          </p:txBody>
        </p:sp>
        <p:sp>
          <p:nvSpPr>
            <p:cNvPr id="25" name="Text Box 31"/>
            <p:cNvSpPr txBox="1">
              <a:spLocks noChangeArrowheads="1"/>
            </p:cNvSpPr>
            <p:nvPr/>
          </p:nvSpPr>
          <p:spPr bwMode="auto">
            <a:xfrm>
              <a:off x="4180" y="2352"/>
              <a:ext cx="230" cy="212"/>
            </a:xfrm>
            <a:prstGeom prst="rect">
              <a:avLst/>
            </a:prstGeom>
            <a:noFill/>
            <a:ln w="25400">
              <a:noFill/>
              <a:miter lim="800000"/>
              <a:headEnd/>
              <a:tailEnd/>
            </a:ln>
          </p:spPr>
          <p:txBody>
            <a:bodyPr wrap="none">
              <a:spAutoFit/>
            </a:bodyPr>
            <a:lstStyle/>
            <a:p>
              <a:pPr eaLnBrk="0" hangingPunct="0"/>
              <a:r>
                <a:rPr lang="en-US" sz="1600"/>
                <a:t>t9</a:t>
              </a:r>
            </a:p>
          </p:txBody>
        </p:sp>
        <p:sp>
          <p:nvSpPr>
            <p:cNvPr id="26" name="Rectangle 32"/>
            <p:cNvSpPr>
              <a:spLocks noChangeArrowheads="1"/>
            </p:cNvSpPr>
            <p:nvPr/>
          </p:nvSpPr>
          <p:spPr bwMode="auto">
            <a:xfrm>
              <a:off x="2212" y="2880"/>
              <a:ext cx="240" cy="240"/>
            </a:xfrm>
            <a:prstGeom prst="rect">
              <a:avLst/>
            </a:prstGeom>
            <a:solidFill>
              <a:srgbClr val="FF9933"/>
            </a:solidFill>
            <a:ln w="25400">
              <a:solidFill>
                <a:schemeClr val="tx1"/>
              </a:solidFill>
              <a:miter lim="800000"/>
              <a:headEnd/>
              <a:tailEnd/>
            </a:ln>
          </p:spPr>
          <p:txBody>
            <a:bodyPr wrap="none" anchor="ctr"/>
            <a:lstStyle/>
            <a:p>
              <a:pPr algn="ctr" eaLnBrk="0" hangingPunct="0"/>
              <a:r>
                <a:rPr lang="en-US"/>
                <a:t>F</a:t>
              </a:r>
            </a:p>
          </p:txBody>
        </p:sp>
        <p:sp>
          <p:nvSpPr>
            <p:cNvPr id="27" name="Rectangle 33"/>
            <p:cNvSpPr>
              <a:spLocks noChangeArrowheads="1"/>
            </p:cNvSpPr>
            <p:nvPr/>
          </p:nvSpPr>
          <p:spPr bwMode="auto">
            <a:xfrm>
              <a:off x="2452" y="2880"/>
              <a:ext cx="240" cy="240"/>
            </a:xfrm>
            <a:prstGeom prst="rect">
              <a:avLst/>
            </a:prstGeom>
            <a:solidFill>
              <a:srgbClr val="FF9933"/>
            </a:solidFill>
            <a:ln w="25400">
              <a:solidFill>
                <a:schemeClr val="tx1"/>
              </a:solidFill>
              <a:miter lim="800000"/>
              <a:headEnd/>
              <a:tailEnd/>
            </a:ln>
          </p:spPr>
          <p:txBody>
            <a:bodyPr wrap="none" anchor="ctr"/>
            <a:lstStyle/>
            <a:p>
              <a:pPr algn="ctr" eaLnBrk="0" hangingPunct="0"/>
              <a:r>
                <a:rPr lang="en-US"/>
                <a:t>D</a:t>
              </a:r>
            </a:p>
          </p:txBody>
        </p:sp>
        <p:sp>
          <p:nvSpPr>
            <p:cNvPr id="28" name="Rectangle 34"/>
            <p:cNvSpPr>
              <a:spLocks noChangeArrowheads="1"/>
            </p:cNvSpPr>
            <p:nvPr/>
          </p:nvSpPr>
          <p:spPr bwMode="auto">
            <a:xfrm>
              <a:off x="2692" y="2880"/>
              <a:ext cx="240" cy="240"/>
            </a:xfrm>
            <a:prstGeom prst="rect">
              <a:avLst/>
            </a:prstGeom>
            <a:solidFill>
              <a:srgbClr val="FF9933"/>
            </a:solidFill>
            <a:ln w="25400">
              <a:solidFill>
                <a:schemeClr val="tx1"/>
              </a:solidFill>
              <a:miter lim="800000"/>
              <a:headEnd/>
              <a:tailEnd/>
            </a:ln>
          </p:spPr>
          <p:txBody>
            <a:bodyPr wrap="none" anchor="ctr"/>
            <a:lstStyle/>
            <a:p>
              <a:pPr algn="ctr" eaLnBrk="0" hangingPunct="0"/>
              <a:r>
                <a:rPr lang="en-US"/>
                <a:t>X</a:t>
              </a:r>
            </a:p>
          </p:txBody>
        </p:sp>
        <p:sp>
          <p:nvSpPr>
            <p:cNvPr id="29" name="Rectangle 35"/>
            <p:cNvSpPr>
              <a:spLocks noChangeArrowheads="1"/>
            </p:cNvSpPr>
            <p:nvPr/>
          </p:nvSpPr>
          <p:spPr bwMode="auto">
            <a:xfrm>
              <a:off x="2932" y="2880"/>
              <a:ext cx="240" cy="240"/>
            </a:xfrm>
            <a:prstGeom prst="rect">
              <a:avLst/>
            </a:prstGeom>
            <a:solidFill>
              <a:srgbClr val="FF9933"/>
            </a:solidFill>
            <a:ln w="25400">
              <a:solidFill>
                <a:schemeClr val="tx1"/>
              </a:solidFill>
              <a:miter lim="800000"/>
              <a:headEnd/>
              <a:tailEnd/>
            </a:ln>
          </p:spPr>
          <p:txBody>
            <a:bodyPr wrap="none" anchor="ctr"/>
            <a:lstStyle/>
            <a:p>
              <a:pPr algn="ctr" eaLnBrk="0" hangingPunct="0"/>
              <a:r>
                <a:rPr lang="en-US"/>
                <a:t>M</a:t>
              </a:r>
            </a:p>
          </p:txBody>
        </p:sp>
        <p:sp>
          <p:nvSpPr>
            <p:cNvPr id="30" name="Rectangle 36"/>
            <p:cNvSpPr>
              <a:spLocks noChangeArrowheads="1"/>
            </p:cNvSpPr>
            <p:nvPr/>
          </p:nvSpPr>
          <p:spPr bwMode="auto">
            <a:xfrm>
              <a:off x="3172" y="2880"/>
              <a:ext cx="240" cy="240"/>
            </a:xfrm>
            <a:prstGeom prst="rect">
              <a:avLst/>
            </a:prstGeom>
            <a:solidFill>
              <a:srgbClr val="FF9933"/>
            </a:solidFill>
            <a:ln w="25400">
              <a:solidFill>
                <a:schemeClr val="tx1"/>
              </a:solidFill>
              <a:miter lim="800000"/>
              <a:headEnd/>
              <a:tailEnd/>
            </a:ln>
          </p:spPr>
          <p:txBody>
            <a:bodyPr wrap="none" anchor="ctr"/>
            <a:lstStyle/>
            <a:p>
              <a:pPr algn="ctr" eaLnBrk="0" hangingPunct="0"/>
              <a:r>
                <a:rPr lang="en-US"/>
                <a:t>W</a:t>
              </a:r>
            </a:p>
          </p:txBody>
        </p:sp>
        <p:sp>
          <p:nvSpPr>
            <p:cNvPr id="31" name="Rectangle 37"/>
            <p:cNvSpPr>
              <a:spLocks noChangeArrowheads="1"/>
            </p:cNvSpPr>
            <p:nvPr/>
          </p:nvSpPr>
          <p:spPr bwMode="auto">
            <a:xfrm>
              <a:off x="2452" y="3120"/>
              <a:ext cx="240" cy="240"/>
            </a:xfrm>
            <a:prstGeom prst="rect">
              <a:avLst/>
            </a:prstGeom>
            <a:solidFill>
              <a:srgbClr val="9999FF"/>
            </a:solidFill>
            <a:ln w="25400">
              <a:solidFill>
                <a:schemeClr val="tx1"/>
              </a:solidFill>
              <a:miter lim="800000"/>
              <a:headEnd/>
              <a:tailEnd/>
            </a:ln>
          </p:spPr>
          <p:txBody>
            <a:bodyPr wrap="none" anchor="ctr"/>
            <a:lstStyle/>
            <a:p>
              <a:pPr algn="ctr" eaLnBrk="0" hangingPunct="0"/>
              <a:r>
                <a:rPr lang="en-US" dirty="0"/>
                <a:t>F</a:t>
              </a:r>
            </a:p>
          </p:txBody>
        </p:sp>
        <p:sp>
          <p:nvSpPr>
            <p:cNvPr id="32" name="Rectangle 38"/>
            <p:cNvSpPr>
              <a:spLocks noChangeArrowheads="1"/>
            </p:cNvSpPr>
            <p:nvPr/>
          </p:nvSpPr>
          <p:spPr bwMode="auto">
            <a:xfrm>
              <a:off x="2692" y="3120"/>
              <a:ext cx="240" cy="240"/>
            </a:xfrm>
            <a:prstGeom prst="rect">
              <a:avLst/>
            </a:prstGeom>
            <a:solidFill>
              <a:srgbClr val="9999FF"/>
            </a:solidFill>
            <a:ln w="25400">
              <a:solidFill>
                <a:schemeClr val="tx1"/>
              </a:solidFill>
              <a:miter lim="800000"/>
              <a:headEnd/>
              <a:tailEnd/>
            </a:ln>
          </p:spPr>
          <p:txBody>
            <a:bodyPr wrap="none" anchor="ctr"/>
            <a:lstStyle/>
            <a:p>
              <a:pPr algn="ctr" eaLnBrk="0" hangingPunct="0"/>
              <a:r>
                <a:rPr lang="en-US"/>
                <a:t>D</a:t>
              </a:r>
            </a:p>
          </p:txBody>
        </p:sp>
        <p:sp>
          <p:nvSpPr>
            <p:cNvPr id="33" name="Rectangle 39"/>
            <p:cNvSpPr>
              <a:spLocks noChangeArrowheads="1"/>
            </p:cNvSpPr>
            <p:nvPr/>
          </p:nvSpPr>
          <p:spPr bwMode="auto">
            <a:xfrm>
              <a:off x="2932" y="3120"/>
              <a:ext cx="240" cy="240"/>
            </a:xfrm>
            <a:prstGeom prst="rect">
              <a:avLst/>
            </a:prstGeom>
            <a:solidFill>
              <a:srgbClr val="9999FF"/>
            </a:solidFill>
            <a:ln w="25400">
              <a:solidFill>
                <a:schemeClr val="tx1"/>
              </a:solidFill>
              <a:miter lim="800000"/>
              <a:headEnd/>
              <a:tailEnd/>
            </a:ln>
          </p:spPr>
          <p:txBody>
            <a:bodyPr wrap="none" anchor="ctr"/>
            <a:lstStyle/>
            <a:p>
              <a:pPr algn="ctr" eaLnBrk="0" hangingPunct="0"/>
              <a:r>
                <a:rPr lang="en-US"/>
                <a:t>X</a:t>
              </a:r>
            </a:p>
          </p:txBody>
        </p:sp>
        <p:sp>
          <p:nvSpPr>
            <p:cNvPr id="34" name="Rectangle 40"/>
            <p:cNvSpPr>
              <a:spLocks noChangeArrowheads="1"/>
            </p:cNvSpPr>
            <p:nvPr/>
          </p:nvSpPr>
          <p:spPr bwMode="auto">
            <a:xfrm>
              <a:off x="3172" y="3120"/>
              <a:ext cx="240" cy="240"/>
            </a:xfrm>
            <a:prstGeom prst="rect">
              <a:avLst/>
            </a:prstGeom>
            <a:solidFill>
              <a:srgbClr val="9999FF"/>
            </a:solidFill>
            <a:ln w="25400">
              <a:solidFill>
                <a:schemeClr val="tx1"/>
              </a:solidFill>
              <a:miter lim="800000"/>
              <a:headEnd/>
              <a:tailEnd/>
            </a:ln>
          </p:spPr>
          <p:txBody>
            <a:bodyPr wrap="none" anchor="ctr"/>
            <a:lstStyle/>
            <a:p>
              <a:pPr algn="ctr" eaLnBrk="0" hangingPunct="0"/>
              <a:r>
                <a:rPr lang="en-US"/>
                <a:t>M</a:t>
              </a:r>
            </a:p>
          </p:txBody>
        </p:sp>
        <p:sp>
          <p:nvSpPr>
            <p:cNvPr id="35" name="Rectangle 41"/>
            <p:cNvSpPr>
              <a:spLocks noChangeArrowheads="1"/>
            </p:cNvSpPr>
            <p:nvPr/>
          </p:nvSpPr>
          <p:spPr bwMode="auto">
            <a:xfrm>
              <a:off x="3412" y="3120"/>
              <a:ext cx="240" cy="240"/>
            </a:xfrm>
            <a:prstGeom prst="rect">
              <a:avLst/>
            </a:prstGeom>
            <a:solidFill>
              <a:srgbClr val="9999FF"/>
            </a:solidFill>
            <a:ln w="25400">
              <a:solidFill>
                <a:schemeClr val="tx1"/>
              </a:solidFill>
              <a:miter lim="800000"/>
              <a:headEnd/>
              <a:tailEnd/>
            </a:ln>
          </p:spPr>
          <p:txBody>
            <a:bodyPr wrap="none" anchor="ctr"/>
            <a:lstStyle/>
            <a:p>
              <a:pPr algn="ctr" eaLnBrk="0" hangingPunct="0"/>
              <a:r>
                <a:rPr lang="en-US"/>
                <a:t>W</a:t>
              </a:r>
            </a:p>
          </p:txBody>
        </p:sp>
        <p:sp>
          <p:nvSpPr>
            <p:cNvPr id="36" name="Rectangle 42"/>
            <p:cNvSpPr>
              <a:spLocks noChangeArrowheads="1"/>
            </p:cNvSpPr>
            <p:nvPr/>
          </p:nvSpPr>
          <p:spPr bwMode="auto">
            <a:xfrm>
              <a:off x="2692" y="3360"/>
              <a:ext cx="240" cy="240"/>
            </a:xfrm>
            <a:prstGeom prst="rect">
              <a:avLst/>
            </a:prstGeom>
            <a:solidFill>
              <a:srgbClr val="C5E176"/>
            </a:solidFill>
            <a:ln w="25400">
              <a:solidFill>
                <a:schemeClr val="tx1"/>
              </a:solidFill>
              <a:miter lim="800000"/>
              <a:headEnd/>
              <a:tailEnd/>
            </a:ln>
          </p:spPr>
          <p:txBody>
            <a:bodyPr wrap="none" anchor="ctr"/>
            <a:lstStyle/>
            <a:p>
              <a:pPr algn="ctr" eaLnBrk="0" hangingPunct="0"/>
              <a:r>
                <a:rPr lang="en-US" dirty="0"/>
                <a:t>F</a:t>
              </a:r>
            </a:p>
          </p:txBody>
        </p:sp>
        <p:sp>
          <p:nvSpPr>
            <p:cNvPr id="37" name="Rectangle 43"/>
            <p:cNvSpPr>
              <a:spLocks noChangeArrowheads="1"/>
            </p:cNvSpPr>
            <p:nvPr/>
          </p:nvSpPr>
          <p:spPr bwMode="auto">
            <a:xfrm>
              <a:off x="2932" y="3360"/>
              <a:ext cx="240" cy="240"/>
            </a:xfrm>
            <a:prstGeom prst="rect">
              <a:avLst/>
            </a:prstGeom>
            <a:solidFill>
              <a:srgbClr val="C5E176"/>
            </a:solidFill>
            <a:ln w="25400">
              <a:solidFill>
                <a:schemeClr val="tx1"/>
              </a:solidFill>
              <a:miter lim="800000"/>
              <a:headEnd/>
              <a:tailEnd/>
            </a:ln>
          </p:spPr>
          <p:txBody>
            <a:bodyPr wrap="none" anchor="ctr"/>
            <a:lstStyle/>
            <a:p>
              <a:pPr algn="ctr" eaLnBrk="0" hangingPunct="0"/>
              <a:r>
                <a:rPr lang="en-US"/>
                <a:t>D</a:t>
              </a:r>
            </a:p>
          </p:txBody>
        </p:sp>
        <p:sp>
          <p:nvSpPr>
            <p:cNvPr id="38" name="Rectangle 44"/>
            <p:cNvSpPr>
              <a:spLocks noChangeArrowheads="1"/>
            </p:cNvSpPr>
            <p:nvPr/>
          </p:nvSpPr>
          <p:spPr bwMode="auto">
            <a:xfrm>
              <a:off x="3172" y="3360"/>
              <a:ext cx="240" cy="240"/>
            </a:xfrm>
            <a:prstGeom prst="rect">
              <a:avLst/>
            </a:prstGeom>
            <a:solidFill>
              <a:srgbClr val="C5E176"/>
            </a:solidFill>
            <a:ln w="25400">
              <a:solidFill>
                <a:schemeClr val="tx1"/>
              </a:solidFill>
              <a:miter lim="800000"/>
              <a:headEnd/>
              <a:tailEnd/>
            </a:ln>
          </p:spPr>
          <p:txBody>
            <a:bodyPr wrap="none" anchor="ctr"/>
            <a:lstStyle/>
            <a:p>
              <a:pPr algn="ctr" eaLnBrk="0" hangingPunct="0"/>
              <a:r>
                <a:rPr lang="en-US"/>
                <a:t>X</a:t>
              </a:r>
            </a:p>
          </p:txBody>
        </p:sp>
        <p:sp>
          <p:nvSpPr>
            <p:cNvPr id="39" name="Rectangle 45"/>
            <p:cNvSpPr>
              <a:spLocks noChangeArrowheads="1"/>
            </p:cNvSpPr>
            <p:nvPr/>
          </p:nvSpPr>
          <p:spPr bwMode="auto">
            <a:xfrm>
              <a:off x="3412" y="3360"/>
              <a:ext cx="240" cy="240"/>
            </a:xfrm>
            <a:prstGeom prst="rect">
              <a:avLst/>
            </a:prstGeom>
            <a:solidFill>
              <a:srgbClr val="C5E176"/>
            </a:solidFill>
            <a:ln w="25400">
              <a:solidFill>
                <a:schemeClr val="tx1"/>
              </a:solidFill>
              <a:miter lim="800000"/>
              <a:headEnd/>
              <a:tailEnd/>
            </a:ln>
          </p:spPr>
          <p:txBody>
            <a:bodyPr wrap="none" anchor="ctr"/>
            <a:lstStyle/>
            <a:p>
              <a:pPr algn="ctr" eaLnBrk="0" hangingPunct="0"/>
              <a:r>
                <a:rPr lang="en-US"/>
                <a:t>M</a:t>
              </a:r>
            </a:p>
          </p:txBody>
        </p:sp>
        <p:sp>
          <p:nvSpPr>
            <p:cNvPr id="40" name="Rectangle 46"/>
            <p:cNvSpPr>
              <a:spLocks noChangeArrowheads="1"/>
            </p:cNvSpPr>
            <p:nvPr/>
          </p:nvSpPr>
          <p:spPr bwMode="auto">
            <a:xfrm>
              <a:off x="3652" y="3360"/>
              <a:ext cx="240" cy="240"/>
            </a:xfrm>
            <a:prstGeom prst="rect">
              <a:avLst/>
            </a:prstGeom>
            <a:solidFill>
              <a:srgbClr val="C5E176"/>
            </a:solidFill>
            <a:ln w="25400">
              <a:solidFill>
                <a:schemeClr val="tx1"/>
              </a:solidFill>
              <a:miter lim="800000"/>
              <a:headEnd/>
              <a:tailEnd/>
            </a:ln>
          </p:spPr>
          <p:txBody>
            <a:bodyPr wrap="none" anchor="ctr"/>
            <a:lstStyle/>
            <a:p>
              <a:pPr algn="ctr" eaLnBrk="0" hangingPunct="0"/>
              <a:r>
                <a:rPr lang="en-US"/>
                <a:t>W</a:t>
              </a:r>
            </a:p>
          </p:txBody>
        </p:sp>
        <p:sp>
          <p:nvSpPr>
            <p:cNvPr id="41" name="Rectangle 47"/>
            <p:cNvSpPr>
              <a:spLocks noChangeArrowheads="1"/>
            </p:cNvSpPr>
            <p:nvPr/>
          </p:nvSpPr>
          <p:spPr bwMode="auto">
            <a:xfrm>
              <a:off x="2932" y="3600"/>
              <a:ext cx="240" cy="24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F</a:t>
              </a:r>
            </a:p>
          </p:txBody>
        </p:sp>
        <p:sp>
          <p:nvSpPr>
            <p:cNvPr id="42" name="Rectangle 48"/>
            <p:cNvSpPr>
              <a:spLocks noChangeArrowheads="1"/>
            </p:cNvSpPr>
            <p:nvPr/>
          </p:nvSpPr>
          <p:spPr bwMode="auto">
            <a:xfrm>
              <a:off x="3172" y="3600"/>
              <a:ext cx="240" cy="24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D</a:t>
              </a:r>
            </a:p>
          </p:txBody>
        </p:sp>
        <p:sp>
          <p:nvSpPr>
            <p:cNvPr id="43" name="Rectangle 49"/>
            <p:cNvSpPr>
              <a:spLocks noChangeArrowheads="1"/>
            </p:cNvSpPr>
            <p:nvPr/>
          </p:nvSpPr>
          <p:spPr bwMode="auto">
            <a:xfrm>
              <a:off x="3412" y="3600"/>
              <a:ext cx="240" cy="24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X</a:t>
              </a:r>
            </a:p>
          </p:txBody>
        </p:sp>
        <p:sp>
          <p:nvSpPr>
            <p:cNvPr id="44" name="Rectangle 50"/>
            <p:cNvSpPr>
              <a:spLocks noChangeArrowheads="1"/>
            </p:cNvSpPr>
            <p:nvPr/>
          </p:nvSpPr>
          <p:spPr bwMode="auto">
            <a:xfrm>
              <a:off x="3652" y="3600"/>
              <a:ext cx="240" cy="24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M</a:t>
              </a:r>
            </a:p>
          </p:txBody>
        </p:sp>
        <p:sp>
          <p:nvSpPr>
            <p:cNvPr id="45" name="Rectangle 51"/>
            <p:cNvSpPr>
              <a:spLocks noChangeArrowheads="1"/>
            </p:cNvSpPr>
            <p:nvPr/>
          </p:nvSpPr>
          <p:spPr bwMode="auto">
            <a:xfrm>
              <a:off x="3892" y="3600"/>
              <a:ext cx="240" cy="24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W</a:t>
              </a:r>
            </a:p>
          </p:txBody>
        </p:sp>
        <p:sp>
          <p:nvSpPr>
            <p:cNvPr id="46" name="Text Box 52"/>
            <p:cNvSpPr txBox="1">
              <a:spLocks noChangeArrowheads="1"/>
            </p:cNvSpPr>
            <p:nvPr/>
          </p:nvSpPr>
          <p:spPr bwMode="auto">
            <a:xfrm>
              <a:off x="517" y="2131"/>
              <a:ext cx="4643" cy="252"/>
            </a:xfrm>
            <a:prstGeom prst="rect">
              <a:avLst/>
            </a:prstGeom>
            <a:noFill/>
            <a:ln w="25400">
              <a:noFill/>
              <a:miter lim="800000"/>
              <a:headEnd/>
              <a:tailEnd/>
            </a:ln>
          </p:spPr>
          <p:txBody>
            <a:bodyPr wrap="none">
              <a:spAutoFit/>
            </a:bodyPr>
            <a:lstStyle/>
            <a:p>
              <a:pPr eaLnBrk="0" hangingPunct="0"/>
              <a:r>
                <a:rPr lang="en-US" sz="2000" b="1" i="1" dirty="0"/>
                <a:t>Interleave 4 threads, T1-T4, on non-bypassed 5-stage pipe</a:t>
              </a:r>
            </a:p>
          </p:txBody>
        </p:sp>
      </p:grpSp>
      <p:grpSp>
        <p:nvGrpSpPr>
          <p:cNvPr id="57" name="Group 53"/>
          <p:cNvGrpSpPr>
            <a:grpSpLocks/>
          </p:cNvGrpSpPr>
          <p:nvPr/>
        </p:nvGrpSpPr>
        <p:grpSpPr bwMode="auto">
          <a:xfrm>
            <a:off x="5043102" y="4178489"/>
            <a:ext cx="4038600" cy="2014538"/>
            <a:chOff x="3216" y="2448"/>
            <a:chExt cx="2544" cy="1269"/>
          </a:xfrm>
        </p:grpSpPr>
        <p:sp>
          <p:nvSpPr>
            <p:cNvPr id="58" name="Text Box 54"/>
            <p:cNvSpPr txBox="1">
              <a:spLocks noChangeArrowheads="1"/>
            </p:cNvSpPr>
            <p:nvPr/>
          </p:nvSpPr>
          <p:spPr bwMode="auto">
            <a:xfrm>
              <a:off x="4272" y="2448"/>
              <a:ext cx="1488" cy="1269"/>
            </a:xfrm>
            <a:prstGeom prst="rect">
              <a:avLst/>
            </a:prstGeom>
            <a:noFill/>
            <a:ln w="25400">
              <a:noFill/>
              <a:miter lim="800000"/>
              <a:headEnd/>
              <a:tailEnd/>
            </a:ln>
          </p:spPr>
          <p:txBody>
            <a:bodyPr>
              <a:spAutoFit/>
            </a:bodyPr>
            <a:lstStyle/>
            <a:p>
              <a:pPr eaLnBrk="0" hangingPunct="0"/>
              <a:r>
                <a:rPr lang="en-US" sz="1800" b="0" i="1" dirty="0"/>
                <a:t>Prior instruction in a thread always completes write-back before next instruction in same thread reads register file</a:t>
              </a:r>
            </a:p>
          </p:txBody>
        </p:sp>
        <p:sp>
          <p:nvSpPr>
            <p:cNvPr id="59" name="Line 55"/>
            <p:cNvSpPr>
              <a:spLocks noChangeShapeType="1"/>
            </p:cNvSpPr>
            <p:nvPr/>
          </p:nvSpPr>
          <p:spPr bwMode="auto">
            <a:xfrm flipH="1">
              <a:off x="3216" y="2592"/>
              <a:ext cx="1056" cy="48"/>
            </a:xfrm>
            <a:prstGeom prst="line">
              <a:avLst/>
            </a:prstGeom>
            <a:noFill/>
            <a:ln w="25400">
              <a:solidFill>
                <a:schemeClr val="tx1"/>
              </a:solidFill>
              <a:round/>
              <a:headEnd/>
              <a:tailEnd type="triangle" w="med" len="med"/>
            </a:ln>
          </p:spPr>
          <p:txBody>
            <a:bodyPr/>
            <a:lstStyle/>
            <a:p>
              <a:endParaRPr lang="en-US"/>
            </a:p>
          </p:txBody>
        </p:sp>
        <p:sp>
          <p:nvSpPr>
            <p:cNvPr id="60" name="Line 56"/>
            <p:cNvSpPr>
              <a:spLocks noChangeShapeType="1"/>
            </p:cNvSpPr>
            <p:nvPr/>
          </p:nvSpPr>
          <p:spPr bwMode="auto">
            <a:xfrm flipH="1">
              <a:off x="3312" y="3360"/>
              <a:ext cx="1008" cy="144"/>
            </a:xfrm>
            <a:prstGeom prst="line">
              <a:avLst/>
            </a:prstGeom>
            <a:noFill/>
            <a:ln w="25400">
              <a:solidFill>
                <a:schemeClr val="tx1"/>
              </a:solidFill>
              <a:round/>
              <a:headEnd/>
              <a:tailEnd type="triangle" w="med" len="med"/>
            </a:ln>
          </p:spPr>
          <p:txBody>
            <a:bodyPr/>
            <a:lstStyle/>
            <a:p>
              <a:endParaRPr lang="en-US"/>
            </a:p>
          </p:txBody>
        </p:sp>
      </p:grpSp>
      <p:grpSp>
        <p:nvGrpSpPr>
          <p:cNvPr id="61" name="Group 60"/>
          <p:cNvGrpSpPr/>
          <p:nvPr/>
        </p:nvGrpSpPr>
        <p:grpSpPr>
          <a:xfrm>
            <a:off x="40961" y="1055181"/>
            <a:ext cx="8501866" cy="2133600"/>
            <a:chOff x="28222" y="1387582"/>
            <a:chExt cx="8501866" cy="2133600"/>
          </a:xfrm>
        </p:grpSpPr>
        <p:sp>
          <p:nvSpPr>
            <p:cNvPr id="62" name="Text Box 31"/>
            <p:cNvSpPr txBox="1">
              <a:spLocks noChangeArrowheads="1"/>
            </p:cNvSpPr>
            <p:nvPr/>
          </p:nvSpPr>
          <p:spPr bwMode="auto">
            <a:xfrm>
              <a:off x="28222" y="1841008"/>
              <a:ext cx="2401018" cy="1661993"/>
            </a:xfrm>
            <a:prstGeom prst="rect">
              <a:avLst/>
            </a:prstGeom>
            <a:noFill/>
            <a:ln w="25400">
              <a:noFill/>
              <a:miter lim="800000"/>
              <a:headEnd/>
              <a:tailEnd/>
            </a:ln>
          </p:spPr>
          <p:txBody>
            <a:bodyPr wrap="none">
              <a:spAutoFit/>
            </a:bodyPr>
            <a:lstStyle/>
            <a:p>
              <a:pPr eaLnBrk="0" hangingPunct="0"/>
              <a:r>
                <a:rPr lang="en-US" b="0" dirty="0">
                  <a:solidFill>
                    <a:schemeClr val="accent2"/>
                  </a:solidFill>
                  <a:latin typeface="Courier"/>
                  <a:cs typeface="Courier"/>
                </a:rPr>
                <a:t>LW r1, 0(r2</a:t>
              </a:r>
              <a:r>
                <a:rPr lang="en-US" b="0" dirty="0" smtClean="0">
                  <a:solidFill>
                    <a:schemeClr val="accent2"/>
                  </a:solidFill>
                  <a:latin typeface="Courier"/>
                  <a:cs typeface="Courier"/>
                </a:rPr>
                <a:t>)</a:t>
              </a:r>
            </a:p>
            <a:p>
              <a:pPr eaLnBrk="0" hangingPunct="0"/>
              <a:endParaRPr lang="en-US" sz="1000" b="0" dirty="0">
                <a:solidFill>
                  <a:schemeClr val="accent2"/>
                </a:solidFill>
                <a:latin typeface="Courier"/>
                <a:cs typeface="Courier"/>
              </a:endParaRPr>
            </a:p>
            <a:p>
              <a:pPr eaLnBrk="0" hangingPunct="0"/>
              <a:r>
                <a:rPr lang="en-US" b="0" dirty="0">
                  <a:solidFill>
                    <a:schemeClr val="accent2"/>
                  </a:solidFill>
                  <a:latin typeface="Courier"/>
                  <a:cs typeface="Courier"/>
                </a:rPr>
                <a:t>LW r5, 12(r1</a:t>
              </a:r>
              <a:r>
                <a:rPr lang="en-US" b="0" dirty="0" smtClean="0">
                  <a:solidFill>
                    <a:schemeClr val="accent2"/>
                  </a:solidFill>
                  <a:latin typeface="Courier"/>
                  <a:cs typeface="Courier"/>
                </a:rPr>
                <a:t>)</a:t>
              </a:r>
            </a:p>
            <a:p>
              <a:pPr eaLnBrk="0" hangingPunct="0"/>
              <a:endParaRPr lang="en-US" sz="1000" b="0" dirty="0">
                <a:solidFill>
                  <a:schemeClr val="accent2"/>
                </a:solidFill>
                <a:latin typeface="Courier"/>
                <a:cs typeface="Courier"/>
              </a:endParaRPr>
            </a:p>
            <a:p>
              <a:pPr eaLnBrk="0" hangingPunct="0"/>
              <a:r>
                <a:rPr lang="en-US" b="0" dirty="0">
                  <a:solidFill>
                    <a:schemeClr val="accent2"/>
                  </a:solidFill>
                  <a:latin typeface="Courier"/>
                  <a:cs typeface="Courier"/>
                </a:rPr>
                <a:t>ADDI r5, r5, #12</a:t>
              </a:r>
            </a:p>
            <a:p>
              <a:pPr eaLnBrk="0" hangingPunct="0"/>
              <a:endParaRPr lang="en-US" sz="1000" b="0" dirty="0" smtClean="0">
                <a:solidFill>
                  <a:schemeClr val="accent2"/>
                </a:solidFill>
                <a:latin typeface="Courier"/>
                <a:cs typeface="Courier"/>
              </a:endParaRPr>
            </a:p>
            <a:p>
              <a:pPr eaLnBrk="0" hangingPunct="0"/>
              <a:r>
                <a:rPr lang="en-US" b="0" dirty="0" smtClean="0">
                  <a:solidFill>
                    <a:schemeClr val="accent2"/>
                  </a:solidFill>
                  <a:latin typeface="Courier"/>
                  <a:cs typeface="Courier"/>
                </a:rPr>
                <a:t>SW </a:t>
              </a:r>
              <a:r>
                <a:rPr lang="en-US" b="0" dirty="0">
                  <a:solidFill>
                    <a:schemeClr val="accent2"/>
                  </a:solidFill>
                  <a:latin typeface="Courier"/>
                  <a:cs typeface="Courier"/>
                </a:rPr>
                <a:t>12(r1), r5</a:t>
              </a:r>
            </a:p>
          </p:txBody>
        </p:sp>
        <p:sp>
          <p:nvSpPr>
            <p:cNvPr id="63" name="Rectangle 6"/>
            <p:cNvSpPr>
              <a:spLocks noChangeArrowheads="1"/>
            </p:cNvSpPr>
            <p:nvPr/>
          </p:nvSpPr>
          <p:spPr bwMode="auto">
            <a:xfrm>
              <a:off x="2794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F</a:t>
              </a:r>
            </a:p>
          </p:txBody>
        </p:sp>
        <p:sp>
          <p:nvSpPr>
            <p:cNvPr id="64" name="Rectangle 7"/>
            <p:cNvSpPr>
              <a:spLocks noChangeArrowheads="1"/>
            </p:cNvSpPr>
            <p:nvPr/>
          </p:nvSpPr>
          <p:spPr bwMode="auto">
            <a:xfrm>
              <a:off x="3175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D</a:t>
              </a:r>
            </a:p>
          </p:txBody>
        </p:sp>
        <p:sp>
          <p:nvSpPr>
            <p:cNvPr id="65" name="Rectangle 8"/>
            <p:cNvSpPr>
              <a:spLocks noChangeArrowheads="1"/>
            </p:cNvSpPr>
            <p:nvPr/>
          </p:nvSpPr>
          <p:spPr bwMode="auto">
            <a:xfrm>
              <a:off x="3556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X</a:t>
              </a:r>
            </a:p>
          </p:txBody>
        </p:sp>
        <p:sp>
          <p:nvSpPr>
            <p:cNvPr id="66" name="Rectangle 9"/>
            <p:cNvSpPr>
              <a:spLocks noChangeArrowheads="1"/>
            </p:cNvSpPr>
            <p:nvPr/>
          </p:nvSpPr>
          <p:spPr bwMode="auto">
            <a:xfrm>
              <a:off x="3937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M</a:t>
              </a:r>
            </a:p>
          </p:txBody>
        </p:sp>
        <p:sp>
          <p:nvSpPr>
            <p:cNvPr id="67" name="Rectangle 10"/>
            <p:cNvSpPr>
              <a:spLocks noChangeArrowheads="1"/>
            </p:cNvSpPr>
            <p:nvPr/>
          </p:nvSpPr>
          <p:spPr bwMode="auto">
            <a:xfrm>
              <a:off x="4318450" y="1844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W</a:t>
              </a:r>
            </a:p>
          </p:txBody>
        </p:sp>
        <p:grpSp>
          <p:nvGrpSpPr>
            <p:cNvPr id="68" name="Group 11"/>
            <p:cNvGrpSpPr>
              <a:grpSpLocks/>
            </p:cNvGrpSpPr>
            <p:nvPr/>
          </p:nvGrpSpPr>
          <p:grpSpPr bwMode="auto">
            <a:xfrm>
              <a:off x="2794450" y="1616182"/>
              <a:ext cx="3429000" cy="1905000"/>
              <a:chOff x="1824" y="2688"/>
              <a:chExt cx="2160" cy="1200"/>
            </a:xfrm>
          </p:grpSpPr>
          <p:sp>
            <p:nvSpPr>
              <p:cNvPr id="125" name="Line 12"/>
              <p:cNvSpPr>
                <a:spLocks noChangeShapeType="1"/>
              </p:cNvSpPr>
              <p:nvPr/>
            </p:nvSpPr>
            <p:spPr bwMode="auto">
              <a:xfrm>
                <a:off x="1824" y="2688"/>
                <a:ext cx="0" cy="1200"/>
              </a:xfrm>
              <a:prstGeom prst="line">
                <a:avLst/>
              </a:prstGeom>
              <a:noFill/>
              <a:ln w="25400">
                <a:solidFill>
                  <a:schemeClr val="tx1"/>
                </a:solidFill>
                <a:prstDash val="sysDot"/>
                <a:round/>
                <a:headEnd/>
                <a:tailEnd/>
              </a:ln>
            </p:spPr>
            <p:txBody>
              <a:bodyPr/>
              <a:lstStyle/>
              <a:p>
                <a:endParaRPr lang="en-US"/>
              </a:p>
            </p:txBody>
          </p:sp>
          <p:sp>
            <p:nvSpPr>
              <p:cNvPr id="126" name="Line 13"/>
              <p:cNvSpPr>
                <a:spLocks noChangeShapeType="1"/>
              </p:cNvSpPr>
              <p:nvPr/>
            </p:nvSpPr>
            <p:spPr bwMode="auto">
              <a:xfrm>
                <a:off x="2064" y="2688"/>
                <a:ext cx="0" cy="1200"/>
              </a:xfrm>
              <a:prstGeom prst="line">
                <a:avLst/>
              </a:prstGeom>
              <a:noFill/>
              <a:ln w="25400">
                <a:solidFill>
                  <a:schemeClr val="tx1"/>
                </a:solidFill>
                <a:prstDash val="sysDot"/>
                <a:round/>
                <a:headEnd/>
                <a:tailEnd/>
              </a:ln>
            </p:spPr>
            <p:txBody>
              <a:bodyPr/>
              <a:lstStyle/>
              <a:p>
                <a:endParaRPr lang="en-US"/>
              </a:p>
            </p:txBody>
          </p:sp>
          <p:sp>
            <p:nvSpPr>
              <p:cNvPr id="127" name="Line 14"/>
              <p:cNvSpPr>
                <a:spLocks noChangeShapeType="1"/>
              </p:cNvSpPr>
              <p:nvPr/>
            </p:nvSpPr>
            <p:spPr bwMode="auto">
              <a:xfrm>
                <a:off x="2304" y="2688"/>
                <a:ext cx="0" cy="1200"/>
              </a:xfrm>
              <a:prstGeom prst="line">
                <a:avLst/>
              </a:prstGeom>
              <a:noFill/>
              <a:ln w="25400">
                <a:solidFill>
                  <a:schemeClr val="tx1"/>
                </a:solidFill>
                <a:prstDash val="sysDot"/>
                <a:round/>
                <a:headEnd/>
                <a:tailEnd/>
              </a:ln>
            </p:spPr>
            <p:txBody>
              <a:bodyPr/>
              <a:lstStyle/>
              <a:p>
                <a:endParaRPr lang="en-US"/>
              </a:p>
            </p:txBody>
          </p:sp>
          <p:sp>
            <p:nvSpPr>
              <p:cNvPr id="128" name="Line 15"/>
              <p:cNvSpPr>
                <a:spLocks noChangeShapeType="1"/>
              </p:cNvSpPr>
              <p:nvPr/>
            </p:nvSpPr>
            <p:spPr bwMode="auto">
              <a:xfrm>
                <a:off x="2544" y="2688"/>
                <a:ext cx="0" cy="1200"/>
              </a:xfrm>
              <a:prstGeom prst="line">
                <a:avLst/>
              </a:prstGeom>
              <a:noFill/>
              <a:ln w="25400">
                <a:solidFill>
                  <a:schemeClr val="tx1"/>
                </a:solidFill>
                <a:prstDash val="sysDot"/>
                <a:round/>
                <a:headEnd/>
                <a:tailEnd/>
              </a:ln>
            </p:spPr>
            <p:txBody>
              <a:bodyPr/>
              <a:lstStyle/>
              <a:p>
                <a:endParaRPr lang="en-US"/>
              </a:p>
            </p:txBody>
          </p:sp>
          <p:sp>
            <p:nvSpPr>
              <p:cNvPr id="129" name="Line 16"/>
              <p:cNvSpPr>
                <a:spLocks noChangeShapeType="1"/>
              </p:cNvSpPr>
              <p:nvPr/>
            </p:nvSpPr>
            <p:spPr bwMode="auto">
              <a:xfrm>
                <a:off x="2784" y="2688"/>
                <a:ext cx="0" cy="1200"/>
              </a:xfrm>
              <a:prstGeom prst="line">
                <a:avLst/>
              </a:prstGeom>
              <a:noFill/>
              <a:ln w="25400">
                <a:solidFill>
                  <a:schemeClr val="tx1"/>
                </a:solidFill>
                <a:prstDash val="sysDot"/>
                <a:round/>
                <a:headEnd/>
                <a:tailEnd/>
              </a:ln>
            </p:spPr>
            <p:txBody>
              <a:bodyPr/>
              <a:lstStyle/>
              <a:p>
                <a:endParaRPr lang="en-US"/>
              </a:p>
            </p:txBody>
          </p:sp>
          <p:sp>
            <p:nvSpPr>
              <p:cNvPr id="130" name="Line 17"/>
              <p:cNvSpPr>
                <a:spLocks noChangeShapeType="1"/>
              </p:cNvSpPr>
              <p:nvPr/>
            </p:nvSpPr>
            <p:spPr bwMode="auto">
              <a:xfrm>
                <a:off x="3024" y="2688"/>
                <a:ext cx="0" cy="1200"/>
              </a:xfrm>
              <a:prstGeom prst="line">
                <a:avLst/>
              </a:prstGeom>
              <a:noFill/>
              <a:ln w="25400">
                <a:solidFill>
                  <a:schemeClr val="tx1"/>
                </a:solidFill>
                <a:prstDash val="sysDot"/>
                <a:round/>
                <a:headEnd/>
                <a:tailEnd/>
              </a:ln>
            </p:spPr>
            <p:txBody>
              <a:bodyPr/>
              <a:lstStyle/>
              <a:p>
                <a:endParaRPr lang="en-US"/>
              </a:p>
            </p:txBody>
          </p:sp>
          <p:sp>
            <p:nvSpPr>
              <p:cNvPr id="131" name="Line 18"/>
              <p:cNvSpPr>
                <a:spLocks noChangeShapeType="1"/>
              </p:cNvSpPr>
              <p:nvPr/>
            </p:nvSpPr>
            <p:spPr bwMode="auto">
              <a:xfrm>
                <a:off x="3264" y="2688"/>
                <a:ext cx="0" cy="1200"/>
              </a:xfrm>
              <a:prstGeom prst="line">
                <a:avLst/>
              </a:prstGeom>
              <a:noFill/>
              <a:ln w="25400">
                <a:solidFill>
                  <a:schemeClr val="tx1"/>
                </a:solidFill>
                <a:prstDash val="sysDot"/>
                <a:round/>
                <a:headEnd/>
                <a:tailEnd/>
              </a:ln>
            </p:spPr>
            <p:txBody>
              <a:bodyPr/>
              <a:lstStyle/>
              <a:p>
                <a:endParaRPr lang="en-US"/>
              </a:p>
            </p:txBody>
          </p:sp>
          <p:sp>
            <p:nvSpPr>
              <p:cNvPr id="132" name="Line 19"/>
              <p:cNvSpPr>
                <a:spLocks noChangeShapeType="1"/>
              </p:cNvSpPr>
              <p:nvPr/>
            </p:nvSpPr>
            <p:spPr bwMode="auto">
              <a:xfrm>
                <a:off x="3504" y="2688"/>
                <a:ext cx="0" cy="1200"/>
              </a:xfrm>
              <a:prstGeom prst="line">
                <a:avLst/>
              </a:prstGeom>
              <a:noFill/>
              <a:ln w="25400">
                <a:solidFill>
                  <a:schemeClr val="tx1"/>
                </a:solidFill>
                <a:prstDash val="sysDot"/>
                <a:round/>
                <a:headEnd/>
                <a:tailEnd/>
              </a:ln>
            </p:spPr>
            <p:txBody>
              <a:bodyPr/>
              <a:lstStyle/>
              <a:p>
                <a:endParaRPr lang="en-US"/>
              </a:p>
            </p:txBody>
          </p:sp>
          <p:sp>
            <p:nvSpPr>
              <p:cNvPr id="133" name="Line 20"/>
              <p:cNvSpPr>
                <a:spLocks noChangeShapeType="1"/>
              </p:cNvSpPr>
              <p:nvPr/>
            </p:nvSpPr>
            <p:spPr bwMode="auto">
              <a:xfrm>
                <a:off x="3744" y="2688"/>
                <a:ext cx="0" cy="1200"/>
              </a:xfrm>
              <a:prstGeom prst="line">
                <a:avLst/>
              </a:prstGeom>
              <a:noFill/>
              <a:ln w="25400">
                <a:solidFill>
                  <a:schemeClr val="tx1"/>
                </a:solidFill>
                <a:prstDash val="sysDot"/>
                <a:round/>
                <a:headEnd/>
                <a:tailEnd/>
              </a:ln>
            </p:spPr>
            <p:txBody>
              <a:bodyPr/>
              <a:lstStyle/>
              <a:p>
                <a:endParaRPr lang="en-US"/>
              </a:p>
            </p:txBody>
          </p:sp>
          <p:sp>
            <p:nvSpPr>
              <p:cNvPr id="134" name="Line 21"/>
              <p:cNvSpPr>
                <a:spLocks noChangeShapeType="1"/>
              </p:cNvSpPr>
              <p:nvPr/>
            </p:nvSpPr>
            <p:spPr bwMode="auto">
              <a:xfrm>
                <a:off x="3984" y="2688"/>
                <a:ext cx="0" cy="1200"/>
              </a:xfrm>
              <a:prstGeom prst="line">
                <a:avLst/>
              </a:prstGeom>
              <a:noFill/>
              <a:ln w="25400">
                <a:solidFill>
                  <a:schemeClr val="tx1"/>
                </a:solidFill>
                <a:prstDash val="sysDot"/>
                <a:round/>
                <a:headEnd/>
                <a:tailEnd/>
              </a:ln>
            </p:spPr>
            <p:txBody>
              <a:bodyPr/>
              <a:lstStyle/>
              <a:p>
                <a:endParaRPr lang="en-US"/>
              </a:p>
            </p:txBody>
          </p:sp>
        </p:grpSp>
        <p:sp>
          <p:nvSpPr>
            <p:cNvPr id="69" name="Text Box 22"/>
            <p:cNvSpPr txBox="1">
              <a:spLocks noChangeArrowheads="1"/>
            </p:cNvSpPr>
            <p:nvPr/>
          </p:nvSpPr>
          <p:spPr bwMode="auto">
            <a:xfrm>
              <a:off x="2756350" y="1387582"/>
              <a:ext cx="365125" cy="336550"/>
            </a:xfrm>
            <a:prstGeom prst="rect">
              <a:avLst/>
            </a:prstGeom>
            <a:noFill/>
            <a:ln w="25400">
              <a:noFill/>
              <a:miter lim="800000"/>
              <a:headEnd/>
              <a:tailEnd/>
            </a:ln>
          </p:spPr>
          <p:txBody>
            <a:bodyPr wrap="none">
              <a:spAutoFit/>
            </a:bodyPr>
            <a:lstStyle/>
            <a:p>
              <a:pPr eaLnBrk="0" hangingPunct="0"/>
              <a:r>
                <a:rPr lang="en-US" sz="1600"/>
                <a:t>t0</a:t>
              </a:r>
            </a:p>
          </p:txBody>
        </p:sp>
        <p:sp>
          <p:nvSpPr>
            <p:cNvPr id="70" name="Text Box 23"/>
            <p:cNvSpPr txBox="1">
              <a:spLocks noChangeArrowheads="1"/>
            </p:cNvSpPr>
            <p:nvPr/>
          </p:nvSpPr>
          <p:spPr bwMode="auto">
            <a:xfrm>
              <a:off x="3137350" y="1387582"/>
              <a:ext cx="365125" cy="336550"/>
            </a:xfrm>
            <a:prstGeom prst="rect">
              <a:avLst/>
            </a:prstGeom>
            <a:noFill/>
            <a:ln w="25400">
              <a:noFill/>
              <a:miter lim="800000"/>
              <a:headEnd/>
              <a:tailEnd/>
            </a:ln>
          </p:spPr>
          <p:txBody>
            <a:bodyPr wrap="none">
              <a:spAutoFit/>
            </a:bodyPr>
            <a:lstStyle/>
            <a:p>
              <a:pPr eaLnBrk="0" hangingPunct="0"/>
              <a:r>
                <a:rPr lang="en-US" sz="1600"/>
                <a:t>t1</a:t>
              </a:r>
            </a:p>
          </p:txBody>
        </p:sp>
        <p:sp>
          <p:nvSpPr>
            <p:cNvPr id="71" name="Text Box 24"/>
            <p:cNvSpPr txBox="1">
              <a:spLocks noChangeArrowheads="1"/>
            </p:cNvSpPr>
            <p:nvPr/>
          </p:nvSpPr>
          <p:spPr bwMode="auto">
            <a:xfrm>
              <a:off x="3518350" y="1387582"/>
              <a:ext cx="365125" cy="336550"/>
            </a:xfrm>
            <a:prstGeom prst="rect">
              <a:avLst/>
            </a:prstGeom>
            <a:noFill/>
            <a:ln w="25400">
              <a:noFill/>
              <a:miter lim="800000"/>
              <a:headEnd/>
              <a:tailEnd/>
            </a:ln>
          </p:spPr>
          <p:txBody>
            <a:bodyPr wrap="none">
              <a:spAutoFit/>
            </a:bodyPr>
            <a:lstStyle/>
            <a:p>
              <a:pPr eaLnBrk="0" hangingPunct="0"/>
              <a:r>
                <a:rPr lang="en-US" sz="1600"/>
                <a:t>t2</a:t>
              </a:r>
            </a:p>
          </p:txBody>
        </p:sp>
        <p:sp>
          <p:nvSpPr>
            <p:cNvPr id="72" name="Text Box 25"/>
            <p:cNvSpPr txBox="1">
              <a:spLocks noChangeArrowheads="1"/>
            </p:cNvSpPr>
            <p:nvPr/>
          </p:nvSpPr>
          <p:spPr bwMode="auto">
            <a:xfrm>
              <a:off x="3899350" y="1387582"/>
              <a:ext cx="365125" cy="336550"/>
            </a:xfrm>
            <a:prstGeom prst="rect">
              <a:avLst/>
            </a:prstGeom>
            <a:noFill/>
            <a:ln w="25400">
              <a:noFill/>
              <a:miter lim="800000"/>
              <a:headEnd/>
              <a:tailEnd/>
            </a:ln>
          </p:spPr>
          <p:txBody>
            <a:bodyPr wrap="none">
              <a:spAutoFit/>
            </a:bodyPr>
            <a:lstStyle/>
            <a:p>
              <a:pPr eaLnBrk="0" hangingPunct="0"/>
              <a:r>
                <a:rPr lang="en-US" sz="1600"/>
                <a:t>t3</a:t>
              </a:r>
            </a:p>
          </p:txBody>
        </p:sp>
        <p:sp>
          <p:nvSpPr>
            <p:cNvPr id="73" name="Text Box 26"/>
            <p:cNvSpPr txBox="1">
              <a:spLocks noChangeArrowheads="1"/>
            </p:cNvSpPr>
            <p:nvPr/>
          </p:nvSpPr>
          <p:spPr bwMode="auto">
            <a:xfrm>
              <a:off x="4280350" y="1387582"/>
              <a:ext cx="365125" cy="336550"/>
            </a:xfrm>
            <a:prstGeom prst="rect">
              <a:avLst/>
            </a:prstGeom>
            <a:noFill/>
            <a:ln w="25400">
              <a:noFill/>
              <a:miter lim="800000"/>
              <a:headEnd/>
              <a:tailEnd/>
            </a:ln>
          </p:spPr>
          <p:txBody>
            <a:bodyPr wrap="none">
              <a:spAutoFit/>
            </a:bodyPr>
            <a:lstStyle/>
            <a:p>
              <a:pPr eaLnBrk="0" hangingPunct="0"/>
              <a:r>
                <a:rPr lang="en-US" sz="1600"/>
                <a:t>t4</a:t>
              </a:r>
            </a:p>
          </p:txBody>
        </p:sp>
        <p:sp>
          <p:nvSpPr>
            <p:cNvPr id="74" name="Text Box 27"/>
            <p:cNvSpPr txBox="1">
              <a:spLocks noChangeArrowheads="1"/>
            </p:cNvSpPr>
            <p:nvPr/>
          </p:nvSpPr>
          <p:spPr bwMode="auto">
            <a:xfrm>
              <a:off x="4661350" y="1387582"/>
              <a:ext cx="365125" cy="336550"/>
            </a:xfrm>
            <a:prstGeom prst="rect">
              <a:avLst/>
            </a:prstGeom>
            <a:noFill/>
            <a:ln w="25400">
              <a:noFill/>
              <a:miter lim="800000"/>
              <a:headEnd/>
              <a:tailEnd/>
            </a:ln>
          </p:spPr>
          <p:txBody>
            <a:bodyPr wrap="none">
              <a:spAutoFit/>
            </a:bodyPr>
            <a:lstStyle/>
            <a:p>
              <a:pPr eaLnBrk="0" hangingPunct="0"/>
              <a:r>
                <a:rPr lang="en-US" sz="1600"/>
                <a:t>t5</a:t>
              </a:r>
            </a:p>
          </p:txBody>
        </p:sp>
        <p:sp>
          <p:nvSpPr>
            <p:cNvPr id="75" name="Text Box 28"/>
            <p:cNvSpPr txBox="1">
              <a:spLocks noChangeArrowheads="1"/>
            </p:cNvSpPr>
            <p:nvPr/>
          </p:nvSpPr>
          <p:spPr bwMode="auto">
            <a:xfrm>
              <a:off x="5042350" y="1387582"/>
              <a:ext cx="365125" cy="336550"/>
            </a:xfrm>
            <a:prstGeom prst="rect">
              <a:avLst/>
            </a:prstGeom>
            <a:noFill/>
            <a:ln w="25400">
              <a:noFill/>
              <a:miter lim="800000"/>
              <a:headEnd/>
              <a:tailEnd/>
            </a:ln>
          </p:spPr>
          <p:txBody>
            <a:bodyPr wrap="none">
              <a:spAutoFit/>
            </a:bodyPr>
            <a:lstStyle/>
            <a:p>
              <a:pPr eaLnBrk="0" hangingPunct="0"/>
              <a:r>
                <a:rPr lang="en-US" sz="1600"/>
                <a:t>t6</a:t>
              </a:r>
            </a:p>
          </p:txBody>
        </p:sp>
        <p:sp>
          <p:nvSpPr>
            <p:cNvPr id="76" name="Text Box 29"/>
            <p:cNvSpPr txBox="1">
              <a:spLocks noChangeArrowheads="1"/>
            </p:cNvSpPr>
            <p:nvPr/>
          </p:nvSpPr>
          <p:spPr bwMode="auto">
            <a:xfrm>
              <a:off x="5423350" y="1387582"/>
              <a:ext cx="365125" cy="336550"/>
            </a:xfrm>
            <a:prstGeom prst="rect">
              <a:avLst/>
            </a:prstGeom>
            <a:noFill/>
            <a:ln w="25400">
              <a:noFill/>
              <a:miter lim="800000"/>
              <a:headEnd/>
              <a:tailEnd/>
            </a:ln>
          </p:spPr>
          <p:txBody>
            <a:bodyPr wrap="none">
              <a:spAutoFit/>
            </a:bodyPr>
            <a:lstStyle/>
            <a:p>
              <a:pPr eaLnBrk="0" hangingPunct="0"/>
              <a:r>
                <a:rPr lang="en-US" sz="1600"/>
                <a:t>t7</a:t>
              </a:r>
            </a:p>
          </p:txBody>
        </p:sp>
        <p:sp>
          <p:nvSpPr>
            <p:cNvPr id="77" name="Text Box 30"/>
            <p:cNvSpPr txBox="1">
              <a:spLocks noChangeArrowheads="1"/>
            </p:cNvSpPr>
            <p:nvPr/>
          </p:nvSpPr>
          <p:spPr bwMode="auto">
            <a:xfrm>
              <a:off x="5804350" y="1387582"/>
              <a:ext cx="365125" cy="336550"/>
            </a:xfrm>
            <a:prstGeom prst="rect">
              <a:avLst/>
            </a:prstGeom>
            <a:noFill/>
            <a:ln w="25400">
              <a:noFill/>
              <a:miter lim="800000"/>
              <a:headEnd/>
              <a:tailEnd/>
            </a:ln>
          </p:spPr>
          <p:txBody>
            <a:bodyPr wrap="none">
              <a:spAutoFit/>
            </a:bodyPr>
            <a:lstStyle/>
            <a:p>
              <a:pPr eaLnBrk="0" hangingPunct="0"/>
              <a:r>
                <a:rPr lang="en-US" sz="1600"/>
                <a:t>t8</a:t>
              </a:r>
            </a:p>
          </p:txBody>
        </p:sp>
        <p:sp>
          <p:nvSpPr>
            <p:cNvPr id="78" name="Rectangle 32"/>
            <p:cNvSpPr>
              <a:spLocks noChangeArrowheads="1"/>
            </p:cNvSpPr>
            <p:nvPr/>
          </p:nvSpPr>
          <p:spPr bwMode="auto">
            <a:xfrm>
              <a:off x="3175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F</a:t>
              </a:r>
            </a:p>
          </p:txBody>
        </p:sp>
        <p:sp>
          <p:nvSpPr>
            <p:cNvPr id="79" name="Rectangle 33"/>
            <p:cNvSpPr>
              <a:spLocks noChangeArrowheads="1"/>
            </p:cNvSpPr>
            <p:nvPr/>
          </p:nvSpPr>
          <p:spPr bwMode="auto">
            <a:xfrm>
              <a:off x="4699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D</a:t>
              </a:r>
            </a:p>
          </p:txBody>
        </p:sp>
        <p:sp>
          <p:nvSpPr>
            <p:cNvPr id="80" name="Rectangle 34"/>
            <p:cNvSpPr>
              <a:spLocks noChangeArrowheads="1"/>
            </p:cNvSpPr>
            <p:nvPr/>
          </p:nvSpPr>
          <p:spPr bwMode="auto">
            <a:xfrm>
              <a:off x="5080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X</a:t>
              </a:r>
            </a:p>
          </p:txBody>
        </p:sp>
        <p:sp>
          <p:nvSpPr>
            <p:cNvPr id="81" name="Rectangle 35"/>
            <p:cNvSpPr>
              <a:spLocks noChangeArrowheads="1"/>
            </p:cNvSpPr>
            <p:nvPr/>
          </p:nvSpPr>
          <p:spPr bwMode="auto">
            <a:xfrm>
              <a:off x="5461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M</a:t>
              </a:r>
            </a:p>
          </p:txBody>
        </p:sp>
        <p:sp>
          <p:nvSpPr>
            <p:cNvPr id="82" name="Rectangle 36"/>
            <p:cNvSpPr>
              <a:spLocks noChangeArrowheads="1"/>
            </p:cNvSpPr>
            <p:nvPr/>
          </p:nvSpPr>
          <p:spPr bwMode="auto">
            <a:xfrm>
              <a:off x="5842450" y="2225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W</a:t>
              </a:r>
            </a:p>
          </p:txBody>
        </p:sp>
        <p:sp>
          <p:nvSpPr>
            <p:cNvPr id="83" name="Rectangle 37"/>
            <p:cNvSpPr>
              <a:spLocks noChangeArrowheads="1"/>
            </p:cNvSpPr>
            <p:nvPr/>
          </p:nvSpPr>
          <p:spPr bwMode="auto">
            <a:xfrm>
              <a:off x="3556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84" name="Rectangle 38"/>
            <p:cNvSpPr>
              <a:spLocks noChangeArrowheads="1"/>
            </p:cNvSpPr>
            <p:nvPr/>
          </p:nvSpPr>
          <p:spPr bwMode="auto">
            <a:xfrm>
              <a:off x="3937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85" name="Rectangle 39"/>
            <p:cNvSpPr>
              <a:spLocks noChangeArrowheads="1"/>
            </p:cNvSpPr>
            <p:nvPr/>
          </p:nvSpPr>
          <p:spPr bwMode="auto">
            <a:xfrm>
              <a:off x="4318450" y="2225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86" name="Rectangle 40"/>
            <p:cNvSpPr>
              <a:spLocks noChangeArrowheads="1"/>
            </p:cNvSpPr>
            <p:nvPr/>
          </p:nvSpPr>
          <p:spPr bwMode="auto">
            <a:xfrm>
              <a:off x="3583438" y="2606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F</a:t>
              </a:r>
            </a:p>
          </p:txBody>
        </p:sp>
        <p:sp>
          <p:nvSpPr>
            <p:cNvPr id="87" name="Rectangle 41"/>
            <p:cNvSpPr>
              <a:spLocks noChangeArrowheads="1"/>
            </p:cNvSpPr>
            <p:nvPr/>
          </p:nvSpPr>
          <p:spPr bwMode="auto">
            <a:xfrm>
              <a:off x="6223450" y="2606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D</a:t>
              </a:r>
            </a:p>
          </p:txBody>
        </p:sp>
        <p:sp>
          <p:nvSpPr>
            <p:cNvPr id="88" name="Rectangle 42"/>
            <p:cNvSpPr>
              <a:spLocks noChangeArrowheads="1"/>
            </p:cNvSpPr>
            <p:nvPr/>
          </p:nvSpPr>
          <p:spPr bwMode="auto">
            <a:xfrm>
              <a:off x="6604450" y="2606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X</a:t>
              </a:r>
            </a:p>
          </p:txBody>
        </p:sp>
        <p:sp>
          <p:nvSpPr>
            <p:cNvPr id="89" name="Rectangle 43"/>
            <p:cNvSpPr>
              <a:spLocks noChangeArrowheads="1"/>
            </p:cNvSpPr>
            <p:nvPr/>
          </p:nvSpPr>
          <p:spPr bwMode="auto">
            <a:xfrm>
              <a:off x="6985450" y="2606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M</a:t>
              </a:r>
            </a:p>
          </p:txBody>
        </p:sp>
        <p:sp>
          <p:nvSpPr>
            <p:cNvPr id="90" name="Rectangle 44"/>
            <p:cNvSpPr>
              <a:spLocks noChangeArrowheads="1"/>
            </p:cNvSpPr>
            <p:nvPr/>
          </p:nvSpPr>
          <p:spPr bwMode="auto">
            <a:xfrm>
              <a:off x="7366450" y="2606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W</a:t>
              </a:r>
            </a:p>
          </p:txBody>
        </p:sp>
        <p:sp>
          <p:nvSpPr>
            <p:cNvPr id="91" name="Rectangle 45"/>
            <p:cNvSpPr>
              <a:spLocks noChangeArrowheads="1"/>
            </p:cNvSpPr>
            <p:nvPr/>
          </p:nvSpPr>
          <p:spPr bwMode="auto">
            <a:xfrm>
              <a:off x="5093150"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92" name="Rectangle 46"/>
            <p:cNvSpPr>
              <a:spLocks noChangeArrowheads="1"/>
            </p:cNvSpPr>
            <p:nvPr/>
          </p:nvSpPr>
          <p:spPr bwMode="auto">
            <a:xfrm>
              <a:off x="5462685"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93" name="Rectangle 47"/>
            <p:cNvSpPr>
              <a:spLocks noChangeArrowheads="1"/>
            </p:cNvSpPr>
            <p:nvPr/>
          </p:nvSpPr>
          <p:spPr bwMode="auto">
            <a:xfrm>
              <a:off x="5844038"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94" name="Rectangle 48"/>
            <p:cNvSpPr>
              <a:spLocks noChangeArrowheads="1"/>
            </p:cNvSpPr>
            <p:nvPr/>
          </p:nvSpPr>
          <p:spPr bwMode="auto">
            <a:xfrm>
              <a:off x="4699450"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smtClean="0"/>
                <a:t>D</a:t>
              </a:r>
              <a:endParaRPr lang="en-US" dirty="0"/>
            </a:p>
          </p:txBody>
        </p:sp>
        <p:sp>
          <p:nvSpPr>
            <p:cNvPr id="95" name="Rectangle 49"/>
            <p:cNvSpPr>
              <a:spLocks noChangeArrowheads="1"/>
            </p:cNvSpPr>
            <p:nvPr/>
          </p:nvSpPr>
          <p:spPr bwMode="auto">
            <a:xfrm>
              <a:off x="3964438"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smtClean="0"/>
                <a:t>D</a:t>
              </a:r>
              <a:endParaRPr lang="en-US" dirty="0"/>
            </a:p>
          </p:txBody>
        </p:sp>
        <p:sp>
          <p:nvSpPr>
            <p:cNvPr id="96" name="Rectangle 50"/>
            <p:cNvSpPr>
              <a:spLocks noChangeArrowheads="1"/>
            </p:cNvSpPr>
            <p:nvPr/>
          </p:nvSpPr>
          <p:spPr bwMode="auto">
            <a:xfrm>
              <a:off x="4305750" y="2606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smtClean="0"/>
                <a:t>D</a:t>
              </a:r>
              <a:endParaRPr lang="en-US" dirty="0"/>
            </a:p>
          </p:txBody>
        </p:sp>
        <p:grpSp>
          <p:nvGrpSpPr>
            <p:cNvPr id="97" name="Group 51"/>
            <p:cNvGrpSpPr>
              <a:grpSpLocks/>
            </p:cNvGrpSpPr>
            <p:nvPr/>
          </p:nvGrpSpPr>
          <p:grpSpPr bwMode="auto">
            <a:xfrm>
              <a:off x="5080450" y="1616182"/>
              <a:ext cx="3429000" cy="1905000"/>
              <a:chOff x="1824" y="2688"/>
              <a:chExt cx="2160" cy="1200"/>
            </a:xfrm>
          </p:grpSpPr>
          <p:sp>
            <p:nvSpPr>
              <p:cNvPr id="115" name="Line 52"/>
              <p:cNvSpPr>
                <a:spLocks noChangeShapeType="1"/>
              </p:cNvSpPr>
              <p:nvPr/>
            </p:nvSpPr>
            <p:spPr bwMode="auto">
              <a:xfrm>
                <a:off x="1824" y="2688"/>
                <a:ext cx="0" cy="1200"/>
              </a:xfrm>
              <a:prstGeom prst="line">
                <a:avLst/>
              </a:prstGeom>
              <a:noFill/>
              <a:ln w="25400">
                <a:solidFill>
                  <a:schemeClr val="tx1"/>
                </a:solidFill>
                <a:prstDash val="sysDot"/>
                <a:round/>
                <a:headEnd/>
                <a:tailEnd/>
              </a:ln>
            </p:spPr>
            <p:txBody>
              <a:bodyPr/>
              <a:lstStyle/>
              <a:p>
                <a:endParaRPr lang="en-US"/>
              </a:p>
            </p:txBody>
          </p:sp>
          <p:sp>
            <p:nvSpPr>
              <p:cNvPr id="116" name="Line 53"/>
              <p:cNvSpPr>
                <a:spLocks noChangeShapeType="1"/>
              </p:cNvSpPr>
              <p:nvPr/>
            </p:nvSpPr>
            <p:spPr bwMode="auto">
              <a:xfrm>
                <a:off x="2064" y="2688"/>
                <a:ext cx="0" cy="1200"/>
              </a:xfrm>
              <a:prstGeom prst="line">
                <a:avLst/>
              </a:prstGeom>
              <a:noFill/>
              <a:ln w="25400">
                <a:solidFill>
                  <a:schemeClr val="tx1"/>
                </a:solidFill>
                <a:prstDash val="sysDot"/>
                <a:round/>
                <a:headEnd/>
                <a:tailEnd/>
              </a:ln>
            </p:spPr>
            <p:txBody>
              <a:bodyPr/>
              <a:lstStyle/>
              <a:p>
                <a:endParaRPr lang="en-US"/>
              </a:p>
            </p:txBody>
          </p:sp>
          <p:sp>
            <p:nvSpPr>
              <p:cNvPr id="117" name="Line 54"/>
              <p:cNvSpPr>
                <a:spLocks noChangeShapeType="1"/>
              </p:cNvSpPr>
              <p:nvPr/>
            </p:nvSpPr>
            <p:spPr bwMode="auto">
              <a:xfrm>
                <a:off x="2304" y="2688"/>
                <a:ext cx="0" cy="1200"/>
              </a:xfrm>
              <a:prstGeom prst="line">
                <a:avLst/>
              </a:prstGeom>
              <a:noFill/>
              <a:ln w="25400">
                <a:solidFill>
                  <a:schemeClr val="tx1"/>
                </a:solidFill>
                <a:prstDash val="sysDot"/>
                <a:round/>
                <a:headEnd/>
                <a:tailEnd/>
              </a:ln>
            </p:spPr>
            <p:txBody>
              <a:bodyPr/>
              <a:lstStyle/>
              <a:p>
                <a:endParaRPr lang="en-US"/>
              </a:p>
            </p:txBody>
          </p:sp>
          <p:sp>
            <p:nvSpPr>
              <p:cNvPr id="118" name="Line 55"/>
              <p:cNvSpPr>
                <a:spLocks noChangeShapeType="1"/>
              </p:cNvSpPr>
              <p:nvPr/>
            </p:nvSpPr>
            <p:spPr bwMode="auto">
              <a:xfrm>
                <a:off x="2544" y="2688"/>
                <a:ext cx="0" cy="1200"/>
              </a:xfrm>
              <a:prstGeom prst="line">
                <a:avLst/>
              </a:prstGeom>
              <a:noFill/>
              <a:ln w="25400">
                <a:solidFill>
                  <a:schemeClr val="tx1"/>
                </a:solidFill>
                <a:prstDash val="sysDot"/>
                <a:round/>
                <a:headEnd/>
                <a:tailEnd/>
              </a:ln>
            </p:spPr>
            <p:txBody>
              <a:bodyPr/>
              <a:lstStyle/>
              <a:p>
                <a:endParaRPr lang="en-US"/>
              </a:p>
            </p:txBody>
          </p:sp>
          <p:sp>
            <p:nvSpPr>
              <p:cNvPr id="119" name="Line 56"/>
              <p:cNvSpPr>
                <a:spLocks noChangeShapeType="1"/>
              </p:cNvSpPr>
              <p:nvPr/>
            </p:nvSpPr>
            <p:spPr bwMode="auto">
              <a:xfrm>
                <a:off x="2784" y="2688"/>
                <a:ext cx="0" cy="1200"/>
              </a:xfrm>
              <a:prstGeom prst="line">
                <a:avLst/>
              </a:prstGeom>
              <a:noFill/>
              <a:ln w="25400">
                <a:solidFill>
                  <a:schemeClr val="tx1"/>
                </a:solidFill>
                <a:prstDash val="sysDot"/>
                <a:round/>
                <a:headEnd/>
                <a:tailEnd/>
              </a:ln>
            </p:spPr>
            <p:txBody>
              <a:bodyPr/>
              <a:lstStyle/>
              <a:p>
                <a:endParaRPr lang="en-US"/>
              </a:p>
            </p:txBody>
          </p:sp>
          <p:sp>
            <p:nvSpPr>
              <p:cNvPr id="120" name="Line 57"/>
              <p:cNvSpPr>
                <a:spLocks noChangeShapeType="1"/>
              </p:cNvSpPr>
              <p:nvPr/>
            </p:nvSpPr>
            <p:spPr bwMode="auto">
              <a:xfrm>
                <a:off x="3024" y="2688"/>
                <a:ext cx="0" cy="1200"/>
              </a:xfrm>
              <a:prstGeom prst="line">
                <a:avLst/>
              </a:prstGeom>
              <a:noFill/>
              <a:ln w="25400">
                <a:solidFill>
                  <a:schemeClr val="tx1"/>
                </a:solidFill>
                <a:prstDash val="sysDot"/>
                <a:round/>
                <a:headEnd/>
                <a:tailEnd/>
              </a:ln>
            </p:spPr>
            <p:txBody>
              <a:bodyPr/>
              <a:lstStyle/>
              <a:p>
                <a:endParaRPr lang="en-US"/>
              </a:p>
            </p:txBody>
          </p:sp>
          <p:sp>
            <p:nvSpPr>
              <p:cNvPr id="121" name="Line 58"/>
              <p:cNvSpPr>
                <a:spLocks noChangeShapeType="1"/>
              </p:cNvSpPr>
              <p:nvPr/>
            </p:nvSpPr>
            <p:spPr bwMode="auto">
              <a:xfrm>
                <a:off x="3264" y="2688"/>
                <a:ext cx="0" cy="1200"/>
              </a:xfrm>
              <a:prstGeom prst="line">
                <a:avLst/>
              </a:prstGeom>
              <a:noFill/>
              <a:ln w="25400">
                <a:solidFill>
                  <a:schemeClr val="tx1"/>
                </a:solidFill>
                <a:prstDash val="sysDot"/>
                <a:round/>
                <a:headEnd/>
                <a:tailEnd/>
              </a:ln>
            </p:spPr>
            <p:txBody>
              <a:bodyPr/>
              <a:lstStyle/>
              <a:p>
                <a:endParaRPr lang="en-US"/>
              </a:p>
            </p:txBody>
          </p:sp>
          <p:sp>
            <p:nvSpPr>
              <p:cNvPr id="122" name="Line 59"/>
              <p:cNvSpPr>
                <a:spLocks noChangeShapeType="1"/>
              </p:cNvSpPr>
              <p:nvPr/>
            </p:nvSpPr>
            <p:spPr bwMode="auto">
              <a:xfrm>
                <a:off x="3504" y="2688"/>
                <a:ext cx="0" cy="1200"/>
              </a:xfrm>
              <a:prstGeom prst="line">
                <a:avLst/>
              </a:prstGeom>
              <a:noFill/>
              <a:ln w="25400">
                <a:solidFill>
                  <a:schemeClr val="tx1"/>
                </a:solidFill>
                <a:prstDash val="sysDot"/>
                <a:round/>
                <a:headEnd/>
                <a:tailEnd/>
              </a:ln>
            </p:spPr>
            <p:txBody>
              <a:bodyPr/>
              <a:lstStyle/>
              <a:p>
                <a:endParaRPr lang="en-US"/>
              </a:p>
            </p:txBody>
          </p:sp>
          <p:sp>
            <p:nvSpPr>
              <p:cNvPr id="123" name="Line 60"/>
              <p:cNvSpPr>
                <a:spLocks noChangeShapeType="1"/>
              </p:cNvSpPr>
              <p:nvPr/>
            </p:nvSpPr>
            <p:spPr bwMode="auto">
              <a:xfrm>
                <a:off x="3744" y="2688"/>
                <a:ext cx="0" cy="1200"/>
              </a:xfrm>
              <a:prstGeom prst="line">
                <a:avLst/>
              </a:prstGeom>
              <a:noFill/>
              <a:ln w="25400">
                <a:solidFill>
                  <a:schemeClr val="tx1"/>
                </a:solidFill>
                <a:prstDash val="sysDot"/>
                <a:round/>
                <a:headEnd/>
                <a:tailEnd/>
              </a:ln>
            </p:spPr>
            <p:txBody>
              <a:bodyPr/>
              <a:lstStyle/>
              <a:p>
                <a:endParaRPr lang="en-US"/>
              </a:p>
            </p:txBody>
          </p:sp>
          <p:sp>
            <p:nvSpPr>
              <p:cNvPr id="124" name="Line 61"/>
              <p:cNvSpPr>
                <a:spLocks noChangeShapeType="1"/>
              </p:cNvSpPr>
              <p:nvPr/>
            </p:nvSpPr>
            <p:spPr bwMode="auto">
              <a:xfrm>
                <a:off x="3984" y="2688"/>
                <a:ext cx="0" cy="1200"/>
              </a:xfrm>
              <a:prstGeom prst="line">
                <a:avLst/>
              </a:prstGeom>
              <a:noFill/>
              <a:ln w="25400">
                <a:solidFill>
                  <a:schemeClr val="tx1"/>
                </a:solidFill>
                <a:prstDash val="sysDot"/>
                <a:round/>
                <a:headEnd/>
                <a:tailEnd/>
              </a:ln>
            </p:spPr>
            <p:txBody>
              <a:bodyPr/>
              <a:lstStyle/>
              <a:p>
                <a:endParaRPr lang="en-US"/>
              </a:p>
            </p:txBody>
          </p:sp>
        </p:grpSp>
        <p:sp>
          <p:nvSpPr>
            <p:cNvPr id="98" name="Rectangle 62"/>
            <p:cNvSpPr>
              <a:spLocks noChangeArrowheads="1"/>
            </p:cNvSpPr>
            <p:nvPr/>
          </p:nvSpPr>
          <p:spPr bwMode="auto">
            <a:xfrm>
              <a:off x="3964438" y="2987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F</a:t>
              </a:r>
            </a:p>
          </p:txBody>
        </p:sp>
        <p:sp>
          <p:nvSpPr>
            <p:cNvPr id="99" name="Rectangle 63"/>
            <p:cNvSpPr>
              <a:spLocks noChangeArrowheads="1"/>
            </p:cNvSpPr>
            <p:nvPr/>
          </p:nvSpPr>
          <p:spPr bwMode="auto">
            <a:xfrm>
              <a:off x="7747450" y="2987782"/>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D</a:t>
              </a:r>
            </a:p>
          </p:txBody>
        </p:sp>
        <p:sp>
          <p:nvSpPr>
            <p:cNvPr id="100" name="Rectangle 64"/>
            <p:cNvSpPr>
              <a:spLocks noChangeArrowheads="1"/>
            </p:cNvSpPr>
            <p:nvPr/>
          </p:nvSpPr>
          <p:spPr bwMode="auto">
            <a:xfrm>
              <a:off x="6603039"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01" name="Rectangle 65"/>
            <p:cNvSpPr>
              <a:spLocks noChangeArrowheads="1"/>
            </p:cNvSpPr>
            <p:nvPr/>
          </p:nvSpPr>
          <p:spPr bwMode="auto">
            <a:xfrm>
              <a:off x="6998150"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02" name="Rectangle 66"/>
            <p:cNvSpPr>
              <a:spLocks noChangeArrowheads="1"/>
            </p:cNvSpPr>
            <p:nvPr/>
          </p:nvSpPr>
          <p:spPr bwMode="auto">
            <a:xfrm>
              <a:off x="7339463"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03" name="Text Box 70"/>
            <p:cNvSpPr txBox="1">
              <a:spLocks noChangeArrowheads="1"/>
            </p:cNvSpPr>
            <p:nvPr/>
          </p:nvSpPr>
          <p:spPr bwMode="auto">
            <a:xfrm>
              <a:off x="6223450" y="1387582"/>
              <a:ext cx="365125" cy="336550"/>
            </a:xfrm>
            <a:prstGeom prst="rect">
              <a:avLst/>
            </a:prstGeom>
            <a:noFill/>
            <a:ln w="25400">
              <a:noFill/>
              <a:miter lim="800000"/>
              <a:headEnd/>
              <a:tailEnd/>
            </a:ln>
          </p:spPr>
          <p:txBody>
            <a:bodyPr wrap="none">
              <a:spAutoFit/>
            </a:bodyPr>
            <a:lstStyle/>
            <a:p>
              <a:pPr eaLnBrk="0" hangingPunct="0"/>
              <a:r>
                <a:rPr lang="en-US" sz="1600"/>
                <a:t>t9</a:t>
              </a:r>
            </a:p>
          </p:txBody>
        </p:sp>
        <p:sp>
          <p:nvSpPr>
            <p:cNvPr id="104" name="Text Box 71"/>
            <p:cNvSpPr txBox="1">
              <a:spLocks noChangeArrowheads="1"/>
            </p:cNvSpPr>
            <p:nvPr/>
          </p:nvSpPr>
          <p:spPr bwMode="auto">
            <a:xfrm>
              <a:off x="6528250" y="1387582"/>
              <a:ext cx="477838" cy="336550"/>
            </a:xfrm>
            <a:prstGeom prst="rect">
              <a:avLst/>
            </a:prstGeom>
            <a:noFill/>
            <a:ln w="25400">
              <a:noFill/>
              <a:miter lim="800000"/>
              <a:headEnd/>
              <a:tailEnd/>
            </a:ln>
          </p:spPr>
          <p:txBody>
            <a:bodyPr wrap="none">
              <a:spAutoFit/>
            </a:bodyPr>
            <a:lstStyle/>
            <a:p>
              <a:pPr eaLnBrk="0" hangingPunct="0"/>
              <a:r>
                <a:rPr lang="en-US" sz="1600"/>
                <a:t>t10</a:t>
              </a:r>
            </a:p>
          </p:txBody>
        </p:sp>
        <p:sp>
          <p:nvSpPr>
            <p:cNvPr id="105" name="Text Box 72"/>
            <p:cNvSpPr txBox="1">
              <a:spLocks noChangeArrowheads="1"/>
            </p:cNvSpPr>
            <p:nvPr/>
          </p:nvSpPr>
          <p:spPr bwMode="auto">
            <a:xfrm>
              <a:off x="6909250" y="1387582"/>
              <a:ext cx="477838" cy="336550"/>
            </a:xfrm>
            <a:prstGeom prst="rect">
              <a:avLst/>
            </a:prstGeom>
            <a:noFill/>
            <a:ln w="25400">
              <a:noFill/>
              <a:miter lim="800000"/>
              <a:headEnd/>
              <a:tailEnd/>
            </a:ln>
          </p:spPr>
          <p:txBody>
            <a:bodyPr wrap="none">
              <a:spAutoFit/>
            </a:bodyPr>
            <a:lstStyle/>
            <a:p>
              <a:pPr eaLnBrk="0" hangingPunct="0"/>
              <a:r>
                <a:rPr lang="en-US" sz="1600"/>
                <a:t>t11</a:t>
              </a:r>
            </a:p>
          </p:txBody>
        </p:sp>
        <p:sp>
          <p:nvSpPr>
            <p:cNvPr id="106" name="Text Box 73"/>
            <p:cNvSpPr txBox="1">
              <a:spLocks noChangeArrowheads="1"/>
            </p:cNvSpPr>
            <p:nvPr/>
          </p:nvSpPr>
          <p:spPr bwMode="auto">
            <a:xfrm>
              <a:off x="7290250" y="1387582"/>
              <a:ext cx="477838" cy="336550"/>
            </a:xfrm>
            <a:prstGeom prst="rect">
              <a:avLst/>
            </a:prstGeom>
            <a:noFill/>
            <a:ln w="25400">
              <a:noFill/>
              <a:miter lim="800000"/>
              <a:headEnd/>
              <a:tailEnd/>
            </a:ln>
          </p:spPr>
          <p:txBody>
            <a:bodyPr wrap="none">
              <a:spAutoFit/>
            </a:bodyPr>
            <a:lstStyle/>
            <a:p>
              <a:pPr eaLnBrk="0" hangingPunct="0"/>
              <a:r>
                <a:rPr lang="en-US" sz="1600"/>
                <a:t>t12</a:t>
              </a:r>
            </a:p>
          </p:txBody>
        </p:sp>
        <p:sp>
          <p:nvSpPr>
            <p:cNvPr id="107" name="Text Box 74"/>
            <p:cNvSpPr txBox="1">
              <a:spLocks noChangeArrowheads="1"/>
            </p:cNvSpPr>
            <p:nvPr/>
          </p:nvSpPr>
          <p:spPr bwMode="auto">
            <a:xfrm>
              <a:off x="7671250" y="1387582"/>
              <a:ext cx="477838" cy="336550"/>
            </a:xfrm>
            <a:prstGeom prst="rect">
              <a:avLst/>
            </a:prstGeom>
            <a:noFill/>
            <a:ln w="25400">
              <a:noFill/>
              <a:miter lim="800000"/>
              <a:headEnd/>
              <a:tailEnd/>
            </a:ln>
          </p:spPr>
          <p:txBody>
            <a:bodyPr wrap="none">
              <a:spAutoFit/>
            </a:bodyPr>
            <a:lstStyle/>
            <a:p>
              <a:pPr eaLnBrk="0" hangingPunct="0"/>
              <a:r>
                <a:rPr lang="en-US" sz="1600"/>
                <a:t>t13</a:t>
              </a:r>
            </a:p>
          </p:txBody>
        </p:sp>
        <p:sp>
          <p:nvSpPr>
            <p:cNvPr id="108" name="Text Box 75"/>
            <p:cNvSpPr txBox="1">
              <a:spLocks noChangeArrowheads="1"/>
            </p:cNvSpPr>
            <p:nvPr/>
          </p:nvSpPr>
          <p:spPr bwMode="auto">
            <a:xfrm>
              <a:off x="8052250" y="1387582"/>
              <a:ext cx="477838" cy="336550"/>
            </a:xfrm>
            <a:prstGeom prst="rect">
              <a:avLst/>
            </a:prstGeom>
            <a:noFill/>
            <a:ln w="25400">
              <a:noFill/>
              <a:miter lim="800000"/>
              <a:headEnd/>
              <a:tailEnd/>
            </a:ln>
          </p:spPr>
          <p:txBody>
            <a:bodyPr wrap="none">
              <a:spAutoFit/>
            </a:bodyPr>
            <a:lstStyle/>
            <a:p>
              <a:pPr eaLnBrk="0" hangingPunct="0"/>
              <a:r>
                <a:rPr lang="en-US" sz="1600"/>
                <a:t>t14</a:t>
              </a:r>
            </a:p>
          </p:txBody>
        </p:sp>
        <p:sp>
          <p:nvSpPr>
            <p:cNvPr id="109" name="Rectangle 45"/>
            <p:cNvSpPr>
              <a:spLocks noChangeArrowheads="1"/>
            </p:cNvSpPr>
            <p:nvPr/>
          </p:nvSpPr>
          <p:spPr bwMode="auto">
            <a:xfrm>
              <a:off x="5455726"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10" name="Rectangle 46"/>
            <p:cNvSpPr>
              <a:spLocks noChangeArrowheads="1"/>
            </p:cNvSpPr>
            <p:nvPr/>
          </p:nvSpPr>
          <p:spPr bwMode="auto">
            <a:xfrm>
              <a:off x="5825261"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11" name="Rectangle 47"/>
            <p:cNvSpPr>
              <a:spLocks noChangeArrowheads="1"/>
            </p:cNvSpPr>
            <p:nvPr/>
          </p:nvSpPr>
          <p:spPr bwMode="auto">
            <a:xfrm>
              <a:off x="6206614"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12" name="Rectangle 48"/>
            <p:cNvSpPr>
              <a:spLocks noChangeArrowheads="1"/>
            </p:cNvSpPr>
            <p:nvPr/>
          </p:nvSpPr>
          <p:spPr bwMode="auto">
            <a:xfrm>
              <a:off x="5062026"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smtClean="0"/>
                <a:t>D</a:t>
              </a:r>
              <a:endParaRPr lang="en-US" dirty="0"/>
            </a:p>
          </p:txBody>
        </p:sp>
        <p:sp>
          <p:nvSpPr>
            <p:cNvPr id="113" name="Rectangle 49"/>
            <p:cNvSpPr>
              <a:spLocks noChangeArrowheads="1"/>
            </p:cNvSpPr>
            <p:nvPr/>
          </p:nvSpPr>
          <p:spPr bwMode="auto">
            <a:xfrm>
              <a:off x="4327014"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smtClean="0"/>
                <a:t>D</a:t>
              </a:r>
              <a:endParaRPr lang="en-US" dirty="0"/>
            </a:p>
          </p:txBody>
        </p:sp>
        <p:sp>
          <p:nvSpPr>
            <p:cNvPr id="114" name="Rectangle 50"/>
            <p:cNvSpPr>
              <a:spLocks noChangeArrowheads="1"/>
            </p:cNvSpPr>
            <p:nvPr/>
          </p:nvSpPr>
          <p:spPr bwMode="auto">
            <a:xfrm>
              <a:off x="4668326" y="2987782"/>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smtClean="0"/>
                <a:t>D</a:t>
              </a:r>
              <a:endParaRPr lang="en-US" dirty="0"/>
            </a:p>
          </p:txBody>
        </p:sp>
      </p:grpSp>
    </p:spTree>
    <p:extLst>
      <p:ext uri="{BB962C8B-B14F-4D97-AF65-F5344CB8AC3E}">
        <p14:creationId xmlns:p14="http://schemas.microsoft.com/office/powerpoint/2010/main" val="86106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a:t>
            </a:r>
            <a:br>
              <a:rPr lang="en-US" dirty="0" smtClean="0"/>
            </a:br>
            <a:r>
              <a:rPr lang="en-US" dirty="0" smtClean="0"/>
              <a:t>Hiding Memory Delay</a:t>
            </a:r>
            <a:endParaRPr lang="en-US" dirty="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8</a:t>
            </a:fld>
            <a:endParaRPr lang="en-US" dirty="0"/>
          </a:p>
        </p:txBody>
      </p:sp>
      <p:sp>
        <p:nvSpPr>
          <p:cNvPr id="99" name="Rectangle 6"/>
          <p:cNvSpPr>
            <a:spLocks noChangeArrowheads="1"/>
          </p:cNvSpPr>
          <p:nvPr/>
        </p:nvSpPr>
        <p:spPr bwMode="auto">
          <a:xfrm>
            <a:off x="3215137" y="1703588"/>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F</a:t>
            </a:r>
          </a:p>
        </p:txBody>
      </p:sp>
      <p:sp>
        <p:nvSpPr>
          <p:cNvPr id="100" name="Rectangle 7"/>
          <p:cNvSpPr>
            <a:spLocks noChangeArrowheads="1"/>
          </p:cNvSpPr>
          <p:nvPr/>
        </p:nvSpPr>
        <p:spPr bwMode="auto">
          <a:xfrm>
            <a:off x="3596137" y="1703588"/>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D</a:t>
            </a:r>
          </a:p>
        </p:txBody>
      </p:sp>
      <p:sp>
        <p:nvSpPr>
          <p:cNvPr id="101" name="Rectangle 8"/>
          <p:cNvSpPr>
            <a:spLocks noChangeArrowheads="1"/>
          </p:cNvSpPr>
          <p:nvPr/>
        </p:nvSpPr>
        <p:spPr bwMode="auto">
          <a:xfrm>
            <a:off x="3977137" y="1703588"/>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X</a:t>
            </a:r>
          </a:p>
        </p:txBody>
      </p:sp>
      <p:sp>
        <p:nvSpPr>
          <p:cNvPr id="102" name="Rectangle 9"/>
          <p:cNvSpPr>
            <a:spLocks noChangeArrowheads="1"/>
          </p:cNvSpPr>
          <p:nvPr/>
        </p:nvSpPr>
        <p:spPr bwMode="auto">
          <a:xfrm>
            <a:off x="4372248" y="1709937"/>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M</a:t>
            </a:r>
          </a:p>
        </p:txBody>
      </p:sp>
      <p:sp>
        <p:nvSpPr>
          <p:cNvPr id="103" name="Rectangle 10"/>
          <p:cNvSpPr>
            <a:spLocks noChangeArrowheads="1"/>
          </p:cNvSpPr>
          <p:nvPr/>
        </p:nvSpPr>
        <p:spPr bwMode="auto">
          <a:xfrm>
            <a:off x="6639554" y="1703588"/>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W</a:t>
            </a:r>
          </a:p>
        </p:txBody>
      </p:sp>
      <p:grpSp>
        <p:nvGrpSpPr>
          <p:cNvPr id="104" name="Group 11"/>
          <p:cNvGrpSpPr>
            <a:grpSpLocks/>
          </p:cNvGrpSpPr>
          <p:nvPr/>
        </p:nvGrpSpPr>
        <p:grpSpPr bwMode="auto">
          <a:xfrm>
            <a:off x="3215137" y="1474988"/>
            <a:ext cx="3429000" cy="1905000"/>
            <a:chOff x="1824" y="2688"/>
            <a:chExt cx="2160" cy="1200"/>
          </a:xfrm>
        </p:grpSpPr>
        <p:sp>
          <p:nvSpPr>
            <p:cNvPr id="172" name="Line 12"/>
            <p:cNvSpPr>
              <a:spLocks noChangeShapeType="1"/>
            </p:cNvSpPr>
            <p:nvPr/>
          </p:nvSpPr>
          <p:spPr bwMode="auto">
            <a:xfrm>
              <a:off x="1824" y="2688"/>
              <a:ext cx="0" cy="1200"/>
            </a:xfrm>
            <a:prstGeom prst="line">
              <a:avLst/>
            </a:prstGeom>
            <a:noFill/>
            <a:ln w="25400">
              <a:solidFill>
                <a:schemeClr val="tx1"/>
              </a:solidFill>
              <a:prstDash val="sysDot"/>
              <a:round/>
              <a:headEnd/>
              <a:tailEnd/>
            </a:ln>
          </p:spPr>
          <p:txBody>
            <a:bodyPr/>
            <a:lstStyle/>
            <a:p>
              <a:endParaRPr lang="en-US"/>
            </a:p>
          </p:txBody>
        </p:sp>
        <p:sp>
          <p:nvSpPr>
            <p:cNvPr id="173" name="Line 13"/>
            <p:cNvSpPr>
              <a:spLocks noChangeShapeType="1"/>
            </p:cNvSpPr>
            <p:nvPr/>
          </p:nvSpPr>
          <p:spPr bwMode="auto">
            <a:xfrm>
              <a:off x="2064" y="2688"/>
              <a:ext cx="0" cy="1200"/>
            </a:xfrm>
            <a:prstGeom prst="line">
              <a:avLst/>
            </a:prstGeom>
            <a:noFill/>
            <a:ln w="25400">
              <a:solidFill>
                <a:schemeClr val="tx1"/>
              </a:solidFill>
              <a:prstDash val="sysDot"/>
              <a:round/>
              <a:headEnd/>
              <a:tailEnd/>
            </a:ln>
          </p:spPr>
          <p:txBody>
            <a:bodyPr/>
            <a:lstStyle/>
            <a:p>
              <a:endParaRPr lang="en-US"/>
            </a:p>
          </p:txBody>
        </p:sp>
        <p:sp>
          <p:nvSpPr>
            <p:cNvPr id="174" name="Line 14"/>
            <p:cNvSpPr>
              <a:spLocks noChangeShapeType="1"/>
            </p:cNvSpPr>
            <p:nvPr/>
          </p:nvSpPr>
          <p:spPr bwMode="auto">
            <a:xfrm>
              <a:off x="2304" y="2688"/>
              <a:ext cx="0" cy="1200"/>
            </a:xfrm>
            <a:prstGeom prst="line">
              <a:avLst/>
            </a:prstGeom>
            <a:noFill/>
            <a:ln w="25400">
              <a:solidFill>
                <a:schemeClr val="tx1"/>
              </a:solidFill>
              <a:prstDash val="sysDot"/>
              <a:round/>
              <a:headEnd/>
              <a:tailEnd/>
            </a:ln>
          </p:spPr>
          <p:txBody>
            <a:bodyPr/>
            <a:lstStyle/>
            <a:p>
              <a:endParaRPr lang="en-US"/>
            </a:p>
          </p:txBody>
        </p:sp>
        <p:sp>
          <p:nvSpPr>
            <p:cNvPr id="175" name="Line 15"/>
            <p:cNvSpPr>
              <a:spLocks noChangeShapeType="1"/>
            </p:cNvSpPr>
            <p:nvPr/>
          </p:nvSpPr>
          <p:spPr bwMode="auto">
            <a:xfrm>
              <a:off x="2544" y="2688"/>
              <a:ext cx="0" cy="1200"/>
            </a:xfrm>
            <a:prstGeom prst="line">
              <a:avLst/>
            </a:prstGeom>
            <a:noFill/>
            <a:ln w="25400">
              <a:solidFill>
                <a:schemeClr val="tx1"/>
              </a:solidFill>
              <a:prstDash val="sysDot"/>
              <a:round/>
              <a:headEnd/>
              <a:tailEnd/>
            </a:ln>
          </p:spPr>
          <p:txBody>
            <a:bodyPr/>
            <a:lstStyle/>
            <a:p>
              <a:endParaRPr lang="en-US"/>
            </a:p>
          </p:txBody>
        </p:sp>
        <p:sp>
          <p:nvSpPr>
            <p:cNvPr id="176" name="Line 16"/>
            <p:cNvSpPr>
              <a:spLocks noChangeShapeType="1"/>
            </p:cNvSpPr>
            <p:nvPr/>
          </p:nvSpPr>
          <p:spPr bwMode="auto">
            <a:xfrm>
              <a:off x="2784" y="2688"/>
              <a:ext cx="0" cy="1200"/>
            </a:xfrm>
            <a:prstGeom prst="line">
              <a:avLst/>
            </a:prstGeom>
            <a:noFill/>
            <a:ln w="25400">
              <a:solidFill>
                <a:schemeClr val="tx1"/>
              </a:solidFill>
              <a:prstDash val="sysDot"/>
              <a:round/>
              <a:headEnd/>
              <a:tailEnd/>
            </a:ln>
          </p:spPr>
          <p:txBody>
            <a:bodyPr/>
            <a:lstStyle/>
            <a:p>
              <a:endParaRPr lang="en-US"/>
            </a:p>
          </p:txBody>
        </p:sp>
        <p:sp>
          <p:nvSpPr>
            <p:cNvPr id="177" name="Line 17"/>
            <p:cNvSpPr>
              <a:spLocks noChangeShapeType="1"/>
            </p:cNvSpPr>
            <p:nvPr/>
          </p:nvSpPr>
          <p:spPr bwMode="auto">
            <a:xfrm>
              <a:off x="3024" y="2688"/>
              <a:ext cx="0" cy="1200"/>
            </a:xfrm>
            <a:prstGeom prst="line">
              <a:avLst/>
            </a:prstGeom>
            <a:noFill/>
            <a:ln w="25400">
              <a:solidFill>
                <a:schemeClr val="tx1"/>
              </a:solidFill>
              <a:prstDash val="sysDot"/>
              <a:round/>
              <a:headEnd/>
              <a:tailEnd/>
            </a:ln>
          </p:spPr>
          <p:txBody>
            <a:bodyPr/>
            <a:lstStyle/>
            <a:p>
              <a:endParaRPr lang="en-US"/>
            </a:p>
          </p:txBody>
        </p:sp>
        <p:sp>
          <p:nvSpPr>
            <p:cNvPr id="178" name="Line 18"/>
            <p:cNvSpPr>
              <a:spLocks noChangeShapeType="1"/>
            </p:cNvSpPr>
            <p:nvPr/>
          </p:nvSpPr>
          <p:spPr bwMode="auto">
            <a:xfrm>
              <a:off x="3264" y="2688"/>
              <a:ext cx="0" cy="1200"/>
            </a:xfrm>
            <a:prstGeom prst="line">
              <a:avLst/>
            </a:prstGeom>
            <a:noFill/>
            <a:ln w="25400">
              <a:solidFill>
                <a:schemeClr val="tx1"/>
              </a:solidFill>
              <a:prstDash val="sysDot"/>
              <a:round/>
              <a:headEnd/>
              <a:tailEnd/>
            </a:ln>
          </p:spPr>
          <p:txBody>
            <a:bodyPr/>
            <a:lstStyle/>
            <a:p>
              <a:endParaRPr lang="en-US"/>
            </a:p>
          </p:txBody>
        </p:sp>
        <p:sp>
          <p:nvSpPr>
            <p:cNvPr id="179" name="Line 19"/>
            <p:cNvSpPr>
              <a:spLocks noChangeShapeType="1"/>
            </p:cNvSpPr>
            <p:nvPr/>
          </p:nvSpPr>
          <p:spPr bwMode="auto">
            <a:xfrm>
              <a:off x="3504" y="2688"/>
              <a:ext cx="0" cy="1200"/>
            </a:xfrm>
            <a:prstGeom prst="line">
              <a:avLst/>
            </a:prstGeom>
            <a:noFill/>
            <a:ln w="25400">
              <a:solidFill>
                <a:schemeClr val="tx1"/>
              </a:solidFill>
              <a:prstDash val="sysDot"/>
              <a:round/>
              <a:headEnd/>
              <a:tailEnd/>
            </a:ln>
          </p:spPr>
          <p:txBody>
            <a:bodyPr/>
            <a:lstStyle/>
            <a:p>
              <a:endParaRPr lang="en-US"/>
            </a:p>
          </p:txBody>
        </p:sp>
        <p:sp>
          <p:nvSpPr>
            <p:cNvPr id="180" name="Line 20"/>
            <p:cNvSpPr>
              <a:spLocks noChangeShapeType="1"/>
            </p:cNvSpPr>
            <p:nvPr/>
          </p:nvSpPr>
          <p:spPr bwMode="auto">
            <a:xfrm>
              <a:off x="3744" y="2688"/>
              <a:ext cx="0" cy="1200"/>
            </a:xfrm>
            <a:prstGeom prst="line">
              <a:avLst/>
            </a:prstGeom>
            <a:noFill/>
            <a:ln w="25400">
              <a:solidFill>
                <a:schemeClr val="tx1"/>
              </a:solidFill>
              <a:prstDash val="sysDot"/>
              <a:round/>
              <a:headEnd/>
              <a:tailEnd/>
            </a:ln>
          </p:spPr>
          <p:txBody>
            <a:bodyPr/>
            <a:lstStyle/>
            <a:p>
              <a:endParaRPr lang="en-US"/>
            </a:p>
          </p:txBody>
        </p:sp>
        <p:sp>
          <p:nvSpPr>
            <p:cNvPr id="181" name="Line 21"/>
            <p:cNvSpPr>
              <a:spLocks noChangeShapeType="1"/>
            </p:cNvSpPr>
            <p:nvPr/>
          </p:nvSpPr>
          <p:spPr bwMode="auto">
            <a:xfrm>
              <a:off x="3984" y="2688"/>
              <a:ext cx="0" cy="1200"/>
            </a:xfrm>
            <a:prstGeom prst="line">
              <a:avLst/>
            </a:prstGeom>
            <a:noFill/>
            <a:ln w="25400">
              <a:solidFill>
                <a:schemeClr val="tx1"/>
              </a:solidFill>
              <a:prstDash val="sysDot"/>
              <a:round/>
              <a:headEnd/>
              <a:tailEnd/>
            </a:ln>
          </p:spPr>
          <p:txBody>
            <a:bodyPr/>
            <a:lstStyle/>
            <a:p>
              <a:endParaRPr lang="en-US"/>
            </a:p>
          </p:txBody>
        </p:sp>
      </p:grpSp>
      <p:sp>
        <p:nvSpPr>
          <p:cNvPr id="105" name="Text Box 22"/>
          <p:cNvSpPr txBox="1">
            <a:spLocks noChangeArrowheads="1"/>
          </p:cNvSpPr>
          <p:nvPr/>
        </p:nvSpPr>
        <p:spPr bwMode="auto">
          <a:xfrm>
            <a:off x="3177037" y="1246388"/>
            <a:ext cx="365125" cy="336550"/>
          </a:xfrm>
          <a:prstGeom prst="rect">
            <a:avLst/>
          </a:prstGeom>
          <a:noFill/>
          <a:ln w="25400">
            <a:noFill/>
            <a:miter lim="800000"/>
            <a:headEnd/>
            <a:tailEnd/>
          </a:ln>
        </p:spPr>
        <p:txBody>
          <a:bodyPr wrap="none">
            <a:spAutoFit/>
          </a:bodyPr>
          <a:lstStyle/>
          <a:p>
            <a:pPr eaLnBrk="0" hangingPunct="0"/>
            <a:r>
              <a:rPr lang="en-US" sz="1600"/>
              <a:t>t0</a:t>
            </a:r>
          </a:p>
        </p:txBody>
      </p:sp>
      <p:sp>
        <p:nvSpPr>
          <p:cNvPr id="106" name="Text Box 23"/>
          <p:cNvSpPr txBox="1">
            <a:spLocks noChangeArrowheads="1"/>
          </p:cNvSpPr>
          <p:nvPr/>
        </p:nvSpPr>
        <p:spPr bwMode="auto">
          <a:xfrm>
            <a:off x="3558037" y="1246388"/>
            <a:ext cx="365125" cy="336550"/>
          </a:xfrm>
          <a:prstGeom prst="rect">
            <a:avLst/>
          </a:prstGeom>
          <a:noFill/>
          <a:ln w="25400">
            <a:noFill/>
            <a:miter lim="800000"/>
            <a:headEnd/>
            <a:tailEnd/>
          </a:ln>
        </p:spPr>
        <p:txBody>
          <a:bodyPr wrap="none">
            <a:spAutoFit/>
          </a:bodyPr>
          <a:lstStyle/>
          <a:p>
            <a:pPr eaLnBrk="0" hangingPunct="0"/>
            <a:r>
              <a:rPr lang="en-US" sz="1600"/>
              <a:t>t1</a:t>
            </a:r>
          </a:p>
        </p:txBody>
      </p:sp>
      <p:sp>
        <p:nvSpPr>
          <p:cNvPr id="107" name="Text Box 24"/>
          <p:cNvSpPr txBox="1">
            <a:spLocks noChangeArrowheads="1"/>
          </p:cNvSpPr>
          <p:nvPr/>
        </p:nvSpPr>
        <p:spPr bwMode="auto">
          <a:xfrm>
            <a:off x="3939037" y="1246388"/>
            <a:ext cx="365125" cy="336550"/>
          </a:xfrm>
          <a:prstGeom prst="rect">
            <a:avLst/>
          </a:prstGeom>
          <a:noFill/>
          <a:ln w="25400">
            <a:noFill/>
            <a:miter lim="800000"/>
            <a:headEnd/>
            <a:tailEnd/>
          </a:ln>
        </p:spPr>
        <p:txBody>
          <a:bodyPr wrap="none">
            <a:spAutoFit/>
          </a:bodyPr>
          <a:lstStyle/>
          <a:p>
            <a:pPr eaLnBrk="0" hangingPunct="0"/>
            <a:r>
              <a:rPr lang="en-US" sz="1600"/>
              <a:t>t2</a:t>
            </a:r>
          </a:p>
        </p:txBody>
      </p:sp>
      <p:sp>
        <p:nvSpPr>
          <p:cNvPr id="108" name="Text Box 25"/>
          <p:cNvSpPr txBox="1">
            <a:spLocks noChangeArrowheads="1"/>
          </p:cNvSpPr>
          <p:nvPr/>
        </p:nvSpPr>
        <p:spPr bwMode="auto">
          <a:xfrm>
            <a:off x="4320037" y="1246388"/>
            <a:ext cx="365125" cy="336550"/>
          </a:xfrm>
          <a:prstGeom prst="rect">
            <a:avLst/>
          </a:prstGeom>
          <a:noFill/>
          <a:ln w="25400">
            <a:noFill/>
            <a:miter lim="800000"/>
            <a:headEnd/>
            <a:tailEnd/>
          </a:ln>
        </p:spPr>
        <p:txBody>
          <a:bodyPr wrap="none">
            <a:spAutoFit/>
          </a:bodyPr>
          <a:lstStyle/>
          <a:p>
            <a:pPr eaLnBrk="0" hangingPunct="0"/>
            <a:r>
              <a:rPr lang="en-US" sz="1600"/>
              <a:t>t3</a:t>
            </a:r>
          </a:p>
        </p:txBody>
      </p:sp>
      <p:sp>
        <p:nvSpPr>
          <p:cNvPr id="109" name="Text Box 26"/>
          <p:cNvSpPr txBox="1">
            <a:spLocks noChangeArrowheads="1"/>
          </p:cNvSpPr>
          <p:nvPr/>
        </p:nvSpPr>
        <p:spPr bwMode="auto">
          <a:xfrm>
            <a:off x="4701037" y="1246388"/>
            <a:ext cx="365125" cy="336550"/>
          </a:xfrm>
          <a:prstGeom prst="rect">
            <a:avLst/>
          </a:prstGeom>
          <a:noFill/>
          <a:ln w="25400">
            <a:noFill/>
            <a:miter lim="800000"/>
            <a:headEnd/>
            <a:tailEnd/>
          </a:ln>
        </p:spPr>
        <p:txBody>
          <a:bodyPr wrap="none">
            <a:spAutoFit/>
          </a:bodyPr>
          <a:lstStyle/>
          <a:p>
            <a:pPr eaLnBrk="0" hangingPunct="0"/>
            <a:r>
              <a:rPr lang="en-US" sz="1600"/>
              <a:t>t4</a:t>
            </a:r>
          </a:p>
        </p:txBody>
      </p:sp>
      <p:sp>
        <p:nvSpPr>
          <p:cNvPr id="110" name="Text Box 27"/>
          <p:cNvSpPr txBox="1">
            <a:spLocks noChangeArrowheads="1"/>
          </p:cNvSpPr>
          <p:nvPr/>
        </p:nvSpPr>
        <p:spPr bwMode="auto">
          <a:xfrm>
            <a:off x="5082037" y="1246388"/>
            <a:ext cx="365125" cy="336550"/>
          </a:xfrm>
          <a:prstGeom prst="rect">
            <a:avLst/>
          </a:prstGeom>
          <a:noFill/>
          <a:ln w="25400">
            <a:noFill/>
            <a:miter lim="800000"/>
            <a:headEnd/>
            <a:tailEnd/>
          </a:ln>
        </p:spPr>
        <p:txBody>
          <a:bodyPr wrap="none">
            <a:spAutoFit/>
          </a:bodyPr>
          <a:lstStyle/>
          <a:p>
            <a:pPr eaLnBrk="0" hangingPunct="0"/>
            <a:r>
              <a:rPr lang="en-US" sz="1600"/>
              <a:t>t5</a:t>
            </a:r>
          </a:p>
        </p:txBody>
      </p:sp>
      <p:sp>
        <p:nvSpPr>
          <p:cNvPr id="111" name="Text Box 28"/>
          <p:cNvSpPr txBox="1">
            <a:spLocks noChangeArrowheads="1"/>
          </p:cNvSpPr>
          <p:nvPr/>
        </p:nvSpPr>
        <p:spPr bwMode="auto">
          <a:xfrm>
            <a:off x="5463037" y="1246388"/>
            <a:ext cx="365125" cy="336550"/>
          </a:xfrm>
          <a:prstGeom prst="rect">
            <a:avLst/>
          </a:prstGeom>
          <a:noFill/>
          <a:ln w="25400">
            <a:noFill/>
            <a:miter lim="800000"/>
            <a:headEnd/>
            <a:tailEnd/>
          </a:ln>
        </p:spPr>
        <p:txBody>
          <a:bodyPr wrap="none">
            <a:spAutoFit/>
          </a:bodyPr>
          <a:lstStyle/>
          <a:p>
            <a:pPr eaLnBrk="0" hangingPunct="0"/>
            <a:r>
              <a:rPr lang="en-US" sz="1600"/>
              <a:t>t6</a:t>
            </a:r>
          </a:p>
        </p:txBody>
      </p:sp>
      <p:sp>
        <p:nvSpPr>
          <p:cNvPr id="112" name="Text Box 29"/>
          <p:cNvSpPr txBox="1">
            <a:spLocks noChangeArrowheads="1"/>
          </p:cNvSpPr>
          <p:nvPr/>
        </p:nvSpPr>
        <p:spPr bwMode="auto">
          <a:xfrm>
            <a:off x="5844037" y="1246388"/>
            <a:ext cx="365125" cy="336550"/>
          </a:xfrm>
          <a:prstGeom prst="rect">
            <a:avLst/>
          </a:prstGeom>
          <a:noFill/>
          <a:ln w="25400">
            <a:noFill/>
            <a:miter lim="800000"/>
            <a:headEnd/>
            <a:tailEnd/>
          </a:ln>
        </p:spPr>
        <p:txBody>
          <a:bodyPr wrap="none">
            <a:spAutoFit/>
          </a:bodyPr>
          <a:lstStyle/>
          <a:p>
            <a:pPr eaLnBrk="0" hangingPunct="0"/>
            <a:r>
              <a:rPr lang="en-US" sz="1600"/>
              <a:t>t7</a:t>
            </a:r>
          </a:p>
        </p:txBody>
      </p:sp>
      <p:sp>
        <p:nvSpPr>
          <p:cNvPr id="113" name="Text Box 30"/>
          <p:cNvSpPr txBox="1">
            <a:spLocks noChangeArrowheads="1"/>
          </p:cNvSpPr>
          <p:nvPr/>
        </p:nvSpPr>
        <p:spPr bwMode="auto">
          <a:xfrm>
            <a:off x="6225037" y="1246388"/>
            <a:ext cx="365125" cy="336550"/>
          </a:xfrm>
          <a:prstGeom prst="rect">
            <a:avLst/>
          </a:prstGeom>
          <a:noFill/>
          <a:ln w="25400">
            <a:noFill/>
            <a:miter lim="800000"/>
            <a:headEnd/>
            <a:tailEnd/>
          </a:ln>
        </p:spPr>
        <p:txBody>
          <a:bodyPr wrap="none">
            <a:spAutoFit/>
          </a:bodyPr>
          <a:lstStyle/>
          <a:p>
            <a:pPr eaLnBrk="0" hangingPunct="0"/>
            <a:r>
              <a:rPr lang="en-US" sz="1600"/>
              <a:t>t8</a:t>
            </a:r>
          </a:p>
        </p:txBody>
      </p:sp>
      <p:sp>
        <p:nvSpPr>
          <p:cNvPr id="114" name="Rectangle 32"/>
          <p:cNvSpPr>
            <a:spLocks noChangeArrowheads="1"/>
          </p:cNvSpPr>
          <p:nvPr/>
        </p:nvSpPr>
        <p:spPr bwMode="auto">
          <a:xfrm>
            <a:off x="3596137" y="2084588"/>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F</a:t>
            </a:r>
          </a:p>
        </p:txBody>
      </p:sp>
      <p:sp>
        <p:nvSpPr>
          <p:cNvPr id="115" name="Rectangle 33"/>
          <p:cNvSpPr>
            <a:spLocks noChangeArrowheads="1"/>
          </p:cNvSpPr>
          <p:nvPr/>
        </p:nvSpPr>
        <p:spPr bwMode="auto">
          <a:xfrm>
            <a:off x="7025140" y="2084588"/>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D</a:t>
            </a:r>
          </a:p>
        </p:txBody>
      </p:sp>
      <p:sp>
        <p:nvSpPr>
          <p:cNvPr id="116" name="Rectangle 34"/>
          <p:cNvSpPr>
            <a:spLocks noChangeArrowheads="1"/>
          </p:cNvSpPr>
          <p:nvPr/>
        </p:nvSpPr>
        <p:spPr bwMode="auto">
          <a:xfrm>
            <a:off x="7406140" y="2084588"/>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X</a:t>
            </a:r>
          </a:p>
        </p:txBody>
      </p:sp>
      <p:sp>
        <p:nvSpPr>
          <p:cNvPr id="117" name="Rectangle 35"/>
          <p:cNvSpPr>
            <a:spLocks noChangeArrowheads="1"/>
          </p:cNvSpPr>
          <p:nvPr/>
        </p:nvSpPr>
        <p:spPr bwMode="auto">
          <a:xfrm>
            <a:off x="7787140" y="2084588"/>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M</a:t>
            </a:r>
          </a:p>
        </p:txBody>
      </p:sp>
      <p:sp>
        <p:nvSpPr>
          <p:cNvPr id="118" name="Rectangle 36"/>
          <p:cNvSpPr>
            <a:spLocks noChangeArrowheads="1"/>
          </p:cNvSpPr>
          <p:nvPr/>
        </p:nvSpPr>
        <p:spPr bwMode="auto">
          <a:xfrm>
            <a:off x="8168140" y="2084588"/>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W</a:t>
            </a:r>
          </a:p>
        </p:txBody>
      </p:sp>
      <p:sp>
        <p:nvSpPr>
          <p:cNvPr id="119" name="Rectangle 37"/>
          <p:cNvSpPr>
            <a:spLocks noChangeArrowheads="1"/>
          </p:cNvSpPr>
          <p:nvPr/>
        </p:nvSpPr>
        <p:spPr bwMode="auto">
          <a:xfrm>
            <a:off x="3977137" y="20845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20" name="Rectangle 38"/>
          <p:cNvSpPr>
            <a:spLocks noChangeArrowheads="1"/>
          </p:cNvSpPr>
          <p:nvPr/>
        </p:nvSpPr>
        <p:spPr bwMode="auto">
          <a:xfrm>
            <a:off x="4358137" y="20845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21" name="Rectangle 39"/>
          <p:cNvSpPr>
            <a:spLocks noChangeArrowheads="1"/>
          </p:cNvSpPr>
          <p:nvPr/>
        </p:nvSpPr>
        <p:spPr bwMode="auto">
          <a:xfrm>
            <a:off x="4739137" y="20845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22" name="Rectangle 40"/>
          <p:cNvSpPr>
            <a:spLocks noChangeArrowheads="1"/>
          </p:cNvSpPr>
          <p:nvPr/>
        </p:nvSpPr>
        <p:spPr bwMode="auto">
          <a:xfrm>
            <a:off x="3977137" y="2465588"/>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F</a:t>
            </a:r>
          </a:p>
        </p:txBody>
      </p:sp>
      <p:grpSp>
        <p:nvGrpSpPr>
          <p:cNvPr id="123" name="Group 51"/>
          <p:cNvGrpSpPr>
            <a:grpSpLocks/>
          </p:cNvGrpSpPr>
          <p:nvPr/>
        </p:nvGrpSpPr>
        <p:grpSpPr bwMode="auto">
          <a:xfrm>
            <a:off x="5501137" y="1474988"/>
            <a:ext cx="3429000" cy="1905000"/>
            <a:chOff x="1824" y="2688"/>
            <a:chExt cx="2160" cy="1200"/>
          </a:xfrm>
        </p:grpSpPr>
        <p:sp>
          <p:nvSpPr>
            <p:cNvPr id="162" name="Line 52"/>
            <p:cNvSpPr>
              <a:spLocks noChangeShapeType="1"/>
            </p:cNvSpPr>
            <p:nvPr/>
          </p:nvSpPr>
          <p:spPr bwMode="auto">
            <a:xfrm>
              <a:off x="1824" y="2688"/>
              <a:ext cx="0" cy="1200"/>
            </a:xfrm>
            <a:prstGeom prst="line">
              <a:avLst/>
            </a:prstGeom>
            <a:noFill/>
            <a:ln w="25400">
              <a:solidFill>
                <a:schemeClr val="tx1"/>
              </a:solidFill>
              <a:prstDash val="sysDot"/>
              <a:round/>
              <a:headEnd/>
              <a:tailEnd/>
            </a:ln>
          </p:spPr>
          <p:txBody>
            <a:bodyPr/>
            <a:lstStyle/>
            <a:p>
              <a:endParaRPr lang="en-US"/>
            </a:p>
          </p:txBody>
        </p:sp>
        <p:sp>
          <p:nvSpPr>
            <p:cNvPr id="163" name="Line 53"/>
            <p:cNvSpPr>
              <a:spLocks noChangeShapeType="1"/>
            </p:cNvSpPr>
            <p:nvPr/>
          </p:nvSpPr>
          <p:spPr bwMode="auto">
            <a:xfrm>
              <a:off x="2064" y="2688"/>
              <a:ext cx="0" cy="1200"/>
            </a:xfrm>
            <a:prstGeom prst="line">
              <a:avLst/>
            </a:prstGeom>
            <a:noFill/>
            <a:ln w="25400">
              <a:solidFill>
                <a:schemeClr val="tx1"/>
              </a:solidFill>
              <a:prstDash val="sysDot"/>
              <a:round/>
              <a:headEnd/>
              <a:tailEnd/>
            </a:ln>
          </p:spPr>
          <p:txBody>
            <a:bodyPr/>
            <a:lstStyle/>
            <a:p>
              <a:endParaRPr lang="en-US"/>
            </a:p>
          </p:txBody>
        </p:sp>
        <p:sp>
          <p:nvSpPr>
            <p:cNvPr id="164" name="Line 54"/>
            <p:cNvSpPr>
              <a:spLocks noChangeShapeType="1"/>
            </p:cNvSpPr>
            <p:nvPr/>
          </p:nvSpPr>
          <p:spPr bwMode="auto">
            <a:xfrm>
              <a:off x="2304" y="2688"/>
              <a:ext cx="0" cy="1200"/>
            </a:xfrm>
            <a:prstGeom prst="line">
              <a:avLst/>
            </a:prstGeom>
            <a:noFill/>
            <a:ln w="25400">
              <a:solidFill>
                <a:schemeClr val="tx1"/>
              </a:solidFill>
              <a:prstDash val="sysDot"/>
              <a:round/>
              <a:headEnd/>
              <a:tailEnd/>
            </a:ln>
          </p:spPr>
          <p:txBody>
            <a:bodyPr/>
            <a:lstStyle/>
            <a:p>
              <a:endParaRPr lang="en-US"/>
            </a:p>
          </p:txBody>
        </p:sp>
        <p:sp>
          <p:nvSpPr>
            <p:cNvPr id="165" name="Line 55"/>
            <p:cNvSpPr>
              <a:spLocks noChangeShapeType="1"/>
            </p:cNvSpPr>
            <p:nvPr/>
          </p:nvSpPr>
          <p:spPr bwMode="auto">
            <a:xfrm>
              <a:off x="2544" y="2688"/>
              <a:ext cx="0" cy="1200"/>
            </a:xfrm>
            <a:prstGeom prst="line">
              <a:avLst/>
            </a:prstGeom>
            <a:noFill/>
            <a:ln w="25400">
              <a:solidFill>
                <a:schemeClr val="tx1"/>
              </a:solidFill>
              <a:prstDash val="sysDot"/>
              <a:round/>
              <a:headEnd/>
              <a:tailEnd/>
            </a:ln>
          </p:spPr>
          <p:txBody>
            <a:bodyPr/>
            <a:lstStyle/>
            <a:p>
              <a:endParaRPr lang="en-US"/>
            </a:p>
          </p:txBody>
        </p:sp>
        <p:sp>
          <p:nvSpPr>
            <p:cNvPr id="166" name="Line 56"/>
            <p:cNvSpPr>
              <a:spLocks noChangeShapeType="1"/>
            </p:cNvSpPr>
            <p:nvPr/>
          </p:nvSpPr>
          <p:spPr bwMode="auto">
            <a:xfrm>
              <a:off x="2784" y="2688"/>
              <a:ext cx="0" cy="1200"/>
            </a:xfrm>
            <a:prstGeom prst="line">
              <a:avLst/>
            </a:prstGeom>
            <a:noFill/>
            <a:ln w="25400">
              <a:solidFill>
                <a:schemeClr val="tx1"/>
              </a:solidFill>
              <a:prstDash val="sysDot"/>
              <a:round/>
              <a:headEnd/>
              <a:tailEnd/>
            </a:ln>
          </p:spPr>
          <p:txBody>
            <a:bodyPr/>
            <a:lstStyle/>
            <a:p>
              <a:endParaRPr lang="en-US"/>
            </a:p>
          </p:txBody>
        </p:sp>
        <p:sp>
          <p:nvSpPr>
            <p:cNvPr id="167" name="Line 57"/>
            <p:cNvSpPr>
              <a:spLocks noChangeShapeType="1"/>
            </p:cNvSpPr>
            <p:nvPr/>
          </p:nvSpPr>
          <p:spPr bwMode="auto">
            <a:xfrm>
              <a:off x="3024" y="2688"/>
              <a:ext cx="0" cy="1200"/>
            </a:xfrm>
            <a:prstGeom prst="line">
              <a:avLst/>
            </a:prstGeom>
            <a:noFill/>
            <a:ln w="25400">
              <a:solidFill>
                <a:schemeClr val="tx1"/>
              </a:solidFill>
              <a:prstDash val="sysDot"/>
              <a:round/>
              <a:headEnd/>
              <a:tailEnd/>
            </a:ln>
          </p:spPr>
          <p:txBody>
            <a:bodyPr/>
            <a:lstStyle/>
            <a:p>
              <a:endParaRPr lang="en-US"/>
            </a:p>
          </p:txBody>
        </p:sp>
        <p:sp>
          <p:nvSpPr>
            <p:cNvPr id="168" name="Line 58"/>
            <p:cNvSpPr>
              <a:spLocks noChangeShapeType="1"/>
            </p:cNvSpPr>
            <p:nvPr/>
          </p:nvSpPr>
          <p:spPr bwMode="auto">
            <a:xfrm>
              <a:off x="3264" y="2688"/>
              <a:ext cx="0" cy="1200"/>
            </a:xfrm>
            <a:prstGeom prst="line">
              <a:avLst/>
            </a:prstGeom>
            <a:noFill/>
            <a:ln w="25400">
              <a:solidFill>
                <a:schemeClr val="tx1"/>
              </a:solidFill>
              <a:prstDash val="sysDot"/>
              <a:round/>
              <a:headEnd/>
              <a:tailEnd/>
            </a:ln>
          </p:spPr>
          <p:txBody>
            <a:bodyPr/>
            <a:lstStyle/>
            <a:p>
              <a:endParaRPr lang="en-US"/>
            </a:p>
          </p:txBody>
        </p:sp>
        <p:sp>
          <p:nvSpPr>
            <p:cNvPr id="169" name="Line 59"/>
            <p:cNvSpPr>
              <a:spLocks noChangeShapeType="1"/>
            </p:cNvSpPr>
            <p:nvPr/>
          </p:nvSpPr>
          <p:spPr bwMode="auto">
            <a:xfrm>
              <a:off x="3504" y="2688"/>
              <a:ext cx="0" cy="1200"/>
            </a:xfrm>
            <a:prstGeom prst="line">
              <a:avLst/>
            </a:prstGeom>
            <a:noFill/>
            <a:ln w="25400">
              <a:solidFill>
                <a:schemeClr val="tx1"/>
              </a:solidFill>
              <a:prstDash val="sysDot"/>
              <a:round/>
              <a:headEnd/>
              <a:tailEnd/>
            </a:ln>
          </p:spPr>
          <p:txBody>
            <a:bodyPr/>
            <a:lstStyle/>
            <a:p>
              <a:endParaRPr lang="en-US"/>
            </a:p>
          </p:txBody>
        </p:sp>
        <p:sp>
          <p:nvSpPr>
            <p:cNvPr id="170" name="Line 60"/>
            <p:cNvSpPr>
              <a:spLocks noChangeShapeType="1"/>
            </p:cNvSpPr>
            <p:nvPr/>
          </p:nvSpPr>
          <p:spPr bwMode="auto">
            <a:xfrm>
              <a:off x="3744" y="2688"/>
              <a:ext cx="0" cy="1200"/>
            </a:xfrm>
            <a:prstGeom prst="line">
              <a:avLst/>
            </a:prstGeom>
            <a:noFill/>
            <a:ln w="25400">
              <a:solidFill>
                <a:schemeClr val="tx1"/>
              </a:solidFill>
              <a:prstDash val="sysDot"/>
              <a:round/>
              <a:headEnd/>
              <a:tailEnd/>
            </a:ln>
          </p:spPr>
          <p:txBody>
            <a:bodyPr/>
            <a:lstStyle/>
            <a:p>
              <a:endParaRPr lang="en-US"/>
            </a:p>
          </p:txBody>
        </p:sp>
        <p:sp>
          <p:nvSpPr>
            <p:cNvPr id="171" name="Line 61"/>
            <p:cNvSpPr>
              <a:spLocks noChangeShapeType="1"/>
            </p:cNvSpPr>
            <p:nvPr/>
          </p:nvSpPr>
          <p:spPr bwMode="auto">
            <a:xfrm>
              <a:off x="3984" y="2688"/>
              <a:ext cx="0" cy="1200"/>
            </a:xfrm>
            <a:prstGeom prst="line">
              <a:avLst/>
            </a:prstGeom>
            <a:noFill/>
            <a:ln w="25400">
              <a:solidFill>
                <a:schemeClr val="tx1"/>
              </a:solidFill>
              <a:prstDash val="sysDot"/>
              <a:round/>
              <a:headEnd/>
              <a:tailEnd/>
            </a:ln>
          </p:spPr>
          <p:txBody>
            <a:bodyPr/>
            <a:lstStyle/>
            <a:p>
              <a:endParaRPr lang="en-US"/>
            </a:p>
          </p:txBody>
        </p:sp>
      </p:grpSp>
      <p:sp>
        <p:nvSpPr>
          <p:cNvPr id="124" name="Text Box 70"/>
          <p:cNvSpPr txBox="1">
            <a:spLocks noChangeArrowheads="1"/>
          </p:cNvSpPr>
          <p:nvPr/>
        </p:nvSpPr>
        <p:spPr bwMode="auto">
          <a:xfrm>
            <a:off x="6644137" y="1246388"/>
            <a:ext cx="365125" cy="336550"/>
          </a:xfrm>
          <a:prstGeom prst="rect">
            <a:avLst/>
          </a:prstGeom>
          <a:noFill/>
          <a:ln w="25400">
            <a:noFill/>
            <a:miter lim="800000"/>
            <a:headEnd/>
            <a:tailEnd/>
          </a:ln>
        </p:spPr>
        <p:txBody>
          <a:bodyPr wrap="none">
            <a:spAutoFit/>
          </a:bodyPr>
          <a:lstStyle/>
          <a:p>
            <a:pPr eaLnBrk="0" hangingPunct="0"/>
            <a:r>
              <a:rPr lang="en-US" sz="1600"/>
              <a:t>t9</a:t>
            </a:r>
          </a:p>
        </p:txBody>
      </p:sp>
      <p:sp>
        <p:nvSpPr>
          <p:cNvPr id="125" name="Text Box 71"/>
          <p:cNvSpPr txBox="1">
            <a:spLocks noChangeArrowheads="1"/>
          </p:cNvSpPr>
          <p:nvPr/>
        </p:nvSpPr>
        <p:spPr bwMode="auto">
          <a:xfrm>
            <a:off x="6948937" y="1246388"/>
            <a:ext cx="477838" cy="336550"/>
          </a:xfrm>
          <a:prstGeom prst="rect">
            <a:avLst/>
          </a:prstGeom>
          <a:noFill/>
          <a:ln w="25400">
            <a:noFill/>
            <a:miter lim="800000"/>
            <a:headEnd/>
            <a:tailEnd/>
          </a:ln>
        </p:spPr>
        <p:txBody>
          <a:bodyPr wrap="none">
            <a:spAutoFit/>
          </a:bodyPr>
          <a:lstStyle/>
          <a:p>
            <a:pPr eaLnBrk="0" hangingPunct="0"/>
            <a:r>
              <a:rPr lang="en-US" sz="1600"/>
              <a:t>t10</a:t>
            </a:r>
          </a:p>
        </p:txBody>
      </p:sp>
      <p:sp>
        <p:nvSpPr>
          <p:cNvPr id="126" name="Text Box 72"/>
          <p:cNvSpPr txBox="1">
            <a:spLocks noChangeArrowheads="1"/>
          </p:cNvSpPr>
          <p:nvPr/>
        </p:nvSpPr>
        <p:spPr bwMode="auto">
          <a:xfrm>
            <a:off x="7329937" y="1246388"/>
            <a:ext cx="477838" cy="336550"/>
          </a:xfrm>
          <a:prstGeom prst="rect">
            <a:avLst/>
          </a:prstGeom>
          <a:noFill/>
          <a:ln w="25400">
            <a:noFill/>
            <a:miter lim="800000"/>
            <a:headEnd/>
            <a:tailEnd/>
          </a:ln>
        </p:spPr>
        <p:txBody>
          <a:bodyPr wrap="none">
            <a:spAutoFit/>
          </a:bodyPr>
          <a:lstStyle/>
          <a:p>
            <a:pPr eaLnBrk="0" hangingPunct="0"/>
            <a:r>
              <a:rPr lang="en-US" sz="1600"/>
              <a:t>t11</a:t>
            </a:r>
          </a:p>
        </p:txBody>
      </p:sp>
      <p:sp>
        <p:nvSpPr>
          <p:cNvPr id="127" name="Text Box 73"/>
          <p:cNvSpPr txBox="1">
            <a:spLocks noChangeArrowheads="1"/>
          </p:cNvSpPr>
          <p:nvPr/>
        </p:nvSpPr>
        <p:spPr bwMode="auto">
          <a:xfrm>
            <a:off x="7710937" y="1246388"/>
            <a:ext cx="477838" cy="336550"/>
          </a:xfrm>
          <a:prstGeom prst="rect">
            <a:avLst/>
          </a:prstGeom>
          <a:noFill/>
          <a:ln w="25400">
            <a:noFill/>
            <a:miter lim="800000"/>
            <a:headEnd/>
            <a:tailEnd/>
          </a:ln>
        </p:spPr>
        <p:txBody>
          <a:bodyPr wrap="none">
            <a:spAutoFit/>
          </a:bodyPr>
          <a:lstStyle/>
          <a:p>
            <a:pPr eaLnBrk="0" hangingPunct="0"/>
            <a:r>
              <a:rPr lang="en-US" sz="1600"/>
              <a:t>t12</a:t>
            </a:r>
          </a:p>
        </p:txBody>
      </p:sp>
      <p:sp>
        <p:nvSpPr>
          <p:cNvPr id="128" name="Text Box 74"/>
          <p:cNvSpPr txBox="1">
            <a:spLocks noChangeArrowheads="1"/>
          </p:cNvSpPr>
          <p:nvPr/>
        </p:nvSpPr>
        <p:spPr bwMode="auto">
          <a:xfrm>
            <a:off x="8091937" y="1246388"/>
            <a:ext cx="477838" cy="336550"/>
          </a:xfrm>
          <a:prstGeom prst="rect">
            <a:avLst/>
          </a:prstGeom>
          <a:noFill/>
          <a:ln w="25400">
            <a:noFill/>
            <a:miter lim="800000"/>
            <a:headEnd/>
            <a:tailEnd/>
          </a:ln>
        </p:spPr>
        <p:txBody>
          <a:bodyPr wrap="none">
            <a:spAutoFit/>
          </a:bodyPr>
          <a:lstStyle/>
          <a:p>
            <a:pPr eaLnBrk="0" hangingPunct="0"/>
            <a:r>
              <a:rPr lang="en-US" sz="1600"/>
              <a:t>t13</a:t>
            </a:r>
          </a:p>
        </p:txBody>
      </p:sp>
      <p:sp>
        <p:nvSpPr>
          <p:cNvPr id="129" name="Text Box 75"/>
          <p:cNvSpPr txBox="1">
            <a:spLocks noChangeArrowheads="1"/>
          </p:cNvSpPr>
          <p:nvPr/>
        </p:nvSpPr>
        <p:spPr bwMode="auto">
          <a:xfrm>
            <a:off x="8472937" y="1246388"/>
            <a:ext cx="477838" cy="336550"/>
          </a:xfrm>
          <a:prstGeom prst="rect">
            <a:avLst/>
          </a:prstGeom>
          <a:noFill/>
          <a:ln w="25400">
            <a:noFill/>
            <a:miter lim="800000"/>
            <a:headEnd/>
            <a:tailEnd/>
          </a:ln>
        </p:spPr>
        <p:txBody>
          <a:bodyPr wrap="none">
            <a:spAutoFit/>
          </a:bodyPr>
          <a:lstStyle/>
          <a:p>
            <a:pPr eaLnBrk="0" hangingPunct="0"/>
            <a:r>
              <a:rPr lang="en-US" sz="1600"/>
              <a:t>t14</a:t>
            </a:r>
          </a:p>
        </p:txBody>
      </p:sp>
      <p:sp>
        <p:nvSpPr>
          <p:cNvPr id="130" name="Rectangle 37"/>
          <p:cNvSpPr>
            <a:spLocks noChangeArrowheads="1"/>
          </p:cNvSpPr>
          <p:nvPr/>
        </p:nvSpPr>
        <p:spPr bwMode="auto">
          <a:xfrm>
            <a:off x="5120137" y="20845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31" name="Rectangle 38"/>
          <p:cNvSpPr>
            <a:spLocks noChangeArrowheads="1"/>
          </p:cNvSpPr>
          <p:nvPr/>
        </p:nvSpPr>
        <p:spPr bwMode="auto">
          <a:xfrm>
            <a:off x="5501137" y="20845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32" name="Rectangle 39"/>
          <p:cNvSpPr>
            <a:spLocks noChangeArrowheads="1"/>
          </p:cNvSpPr>
          <p:nvPr/>
        </p:nvSpPr>
        <p:spPr bwMode="auto">
          <a:xfrm>
            <a:off x="5882137" y="20845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33" name="Rectangle 37"/>
          <p:cNvSpPr>
            <a:spLocks noChangeArrowheads="1"/>
          </p:cNvSpPr>
          <p:nvPr/>
        </p:nvSpPr>
        <p:spPr bwMode="auto">
          <a:xfrm>
            <a:off x="6263137" y="20845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34" name="Rectangle 38"/>
          <p:cNvSpPr>
            <a:spLocks noChangeArrowheads="1"/>
          </p:cNvSpPr>
          <p:nvPr/>
        </p:nvSpPr>
        <p:spPr bwMode="auto">
          <a:xfrm>
            <a:off x="6644137" y="20845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36" name="Rectangle 45"/>
          <p:cNvSpPr>
            <a:spLocks noChangeArrowheads="1"/>
          </p:cNvSpPr>
          <p:nvPr/>
        </p:nvSpPr>
        <p:spPr bwMode="auto">
          <a:xfrm>
            <a:off x="7822160" y="24655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37" name="Rectangle 46"/>
          <p:cNvSpPr>
            <a:spLocks noChangeArrowheads="1"/>
          </p:cNvSpPr>
          <p:nvPr/>
        </p:nvSpPr>
        <p:spPr bwMode="auto">
          <a:xfrm>
            <a:off x="8163473" y="2465588"/>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39" name="Rectangle 37"/>
          <p:cNvSpPr>
            <a:spLocks noChangeArrowheads="1"/>
          </p:cNvSpPr>
          <p:nvPr/>
        </p:nvSpPr>
        <p:spPr bwMode="auto">
          <a:xfrm>
            <a:off x="4372248" y="2476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40" name="Rectangle 38"/>
          <p:cNvSpPr>
            <a:spLocks noChangeArrowheads="1"/>
          </p:cNvSpPr>
          <p:nvPr/>
        </p:nvSpPr>
        <p:spPr bwMode="auto">
          <a:xfrm>
            <a:off x="4753248" y="2476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41" name="Rectangle 39"/>
          <p:cNvSpPr>
            <a:spLocks noChangeArrowheads="1"/>
          </p:cNvSpPr>
          <p:nvPr/>
        </p:nvSpPr>
        <p:spPr bwMode="auto">
          <a:xfrm>
            <a:off x="5134248" y="2476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42" name="Rectangle 37"/>
          <p:cNvSpPr>
            <a:spLocks noChangeArrowheads="1"/>
          </p:cNvSpPr>
          <p:nvPr/>
        </p:nvSpPr>
        <p:spPr bwMode="auto">
          <a:xfrm>
            <a:off x="5515248" y="2476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43" name="Rectangle 38"/>
          <p:cNvSpPr>
            <a:spLocks noChangeArrowheads="1"/>
          </p:cNvSpPr>
          <p:nvPr/>
        </p:nvSpPr>
        <p:spPr bwMode="auto">
          <a:xfrm>
            <a:off x="5896248" y="2476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44" name="Rectangle 39"/>
          <p:cNvSpPr>
            <a:spLocks noChangeArrowheads="1"/>
          </p:cNvSpPr>
          <p:nvPr/>
        </p:nvSpPr>
        <p:spPr bwMode="auto">
          <a:xfrm>
            <a:off x="6277248" y="2476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45" name="Rectangle 37"/>
          <p:cNvSpPr>
            <a:spLocks noChangeArrowheads="1"/>
          </p:cNvSpPr>
          <p:nvPr/>
        </p:nvSpPr>
        <p:spPr bwMode="auto">
          <a:xfrm>
            <a:off x="6658248" y="2476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46" name="Rectangle 38"/>
          <p:cNvSpPr>
            <a:spLocks noChangeArrowheads="1"/>
          </p:cNvSpPr>
          <p:nvPr/>
        </p:nvSpPr>
        <p:spPr bwMode="auto">
          <a:xfrm>
            <a:off x="7039248" y="2476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47" name="Rectangle 39"/>
          <p:cNvSpPr>
            <a:spLocks noChangeArrowheads="1"/>
          </p:cNvSpPr>
          <p:nvPr/>
        </p:nvSpPr>
        <p:spPr bwMode="auto">
          <a:xfrm>
            <a:off x="7420248" y="2476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48" name="Rectangle 37"/>
          <p:cNvSpPr>
            <a:spLocks noChangeArrowheads="1"/>
          </p:cNvSpPr>
          <p:nvPr/>
        </p:nvSpPr>
        <p:spPr bwMode="auto">
          <a:xfrm>
            <a:off x="4753248" y="2857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49" name="Rectangle 38"/>
          <p:cNvSpPr>
            <a:spLocks noChangeArrowheads="1"/>
          </p:cNvSpPr>
          <p:nvPr/>
        </p:nvSpPr>
        <p:spPr bwMode="auto">
          <a:xfrm>
            <a:off x="5134248" y="2857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50" name="Rectangle 39"/>
          <p:cNvSpPr>
            <a:spLocks noChangeArrowheads="1"/>
          </p:cNvSpPr>
          <p:nvPr/>
        </p:nvSpPr>
        <p:spPr bwMode="auto">
          <a:xfrm>
            <a:off x="5515248" y="2857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51" name="Rectangle 37"/>
          <p:cNvSpPr>
            <a:spLocks noChangeArrowheads="1"/>
          </p:cNvSpPr>
          <p:nvPr/>
        </p:nvSpPr>
        <p:spPr bwMode="auto">
          <a:xfrm>
            <a:off x="5896248" y="2857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52" name="Rectangle 38"/>
          <p:cNvSpPr>
            <a:spLocks noChangeArrowheads="1"/>
          </p:cNvSpPr>
          <p:nvPr/>
        </p:nvSpPr>
        <p:spPr bwMode="auto">
          <a:xfrm>
            <a:off x="6277248" y="2857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53" name="Rectangle 39"/>
          <p:cNvSpPr>
            <a:spLocks noChangeArrowheads="1"/>
          </p:cNvSpPr>
          <p:nvPr/>
        </p:nvSpPr>
        <p:spPr bwMode="auto">
          <a:xfrm>
            <a:off x="6658248" y="2857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54" name="Rectangle 37"/>
          <p:cNvSpPr>
            <a:spLocks noChangeArrowheads="1"/>
          </p:cNvSpPr>
          <p:nvPr/>
        </p:nvSpPr>
        <p:spPr bwMode="auto">
          <a:xfrm>
            <a:off x="7039248" y="2857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55" name="Rectangle 38"/>
          <p:cNvSpPr>
            <a:spLocks noChangeArrowheads="1"/>
          </p:cNvSpPr>
          <p:nvPr/>
        </p:nvSpPr>
        <p:spPr bwMode="auto">
          <a:xfrm>
            <a:off x="7420248" y="2857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56" name="Rectangle 39"/>
          <p:cNvSpPr>
            <a:spLocks noChangeArrowheads="1"/>
          </p:cNvSpPr>
          <p:nvPr/>
        </p:nvSpPr>
        <p:spPr bwMode="auto">
          <a:xfrm>
            <a:off x="7801248" y="2857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57" name="Rectangle 38"/>
          <p:cNvSpPr>
            <a:spLocks noChangeArrowheads="1"/>
          </p:cNvSpPr>
          <p:nvPr/>
        </p:nvSpPr>
        <p:spPr bwMode="auto">
          <a:xfrm>
            <a:off x="8174760" y="2857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158" name="Rectangle 39"/>
          <p:cNvSpPr>
            <a:spLocks noChangeArrowheads="1"/>
          </p:cNvSpPr>
          <p:nvPr/>
        </p:nvSpPr>
        <p:spPr bwMode="auto">
          <a:xfrm>
            <a:off x="8555760" y="2857794"/>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59" name="Rectangle 40"/>
          <p:cNvSpPr>
            <a:spLocks noChangeArrowheads="1"/>
          </p:cNvSpPr>
          <p:nvPr/>
        </p:nvSpPr>
        <p:spPr bwMode="auto">
          <a:xfrm>
            <a:off x="4358137" y="2857794"/>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F</a:t>
            </a:r>
          </a:p>
        </p:txBody>
      </p:sp>
      <p:sp>
        <p:nvSpPr>
          <p:cNvPr id="160" name="Rectangle 159"/>
          <p:cNvSpPr/>
          <p:nvPr/>
        </p:nvSpPr>
        <p:spPr>
          <a:xfrm>
            <a:off x="4718067" y="1698401"/>
            <a:ext cx="1926069" cy="381000"/>
          </a:xfrm>
          <a:prstGeom prst="rect">
            <a:avLst/>
          </a:prstGeom>
          <a:solidFill>
            <a:schemeClr val="bg1">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Cache Miss</a:t>
            </a:r>
            <a:endParaRPr lang="en-US" dirty="0">
              <a:solidFill>
                <a:schemeClr val="tx1"/>
              </a:solidFill>
            </a:endParaRPr>
          </a:p>
        </p:txBody>
      </p:sp>
      <p:sp>
        <p:nvSpPr>
          <p:cNvPr id="161" name="Text Box 31"/>
          <p:cNvSpPr txBox="1">
            <a:spLocks noChangeArrowheads="1"/>
          </p:cNvSpPr>
          <p:nvPr/>
        </p:nvSpPr>
        <p:spPr bwMode="auto">
          <a:xfrm>
            <a:off x="681821" y="1678233"/>
            <a:ext cx="2401018" cy="1661993"/>
          </a:xfrm>
          <a:prstGeom prst="rect">
            <a:avLst/>
          </a:prstGeom>
          <a:noFill/>
          <a:ln w="25400">
            <a:noFill/>
            <a:miter lim="800000"/>
            <a:headEnd/>
            <a:tailEnd/>
          </a:ln>
        </p:spPr>
        <p:txBody>
          <a:bodyPr wrap="none">
            <a:spAutoFit/>
          </a:bodyPr>
          <a:lstStyle/>
          <a:p>
            <a:pPr eaLnBrk="0" hangingPunct="0"/>
            <a:r>
              <a:rPr lang="en-US" b="0" dirty="0">
                <a:solidFill>
                  <a:schemeClr val="accent2"/>
                </a:solidFill>
                <a:latin typeface="Courier"/>
                <a:cs typeface="Courier"/>
              </a:rPr>
              <a:t>LW r1, 0(r2</a:t>
            </a:r>
            <a:r>
              <a:rPr lang="en-US" b="0" dirty="0" smtClean="0">
                <a:solidFill>
                  <a:schemeClr val="accent2"/>
                </a:solidFill>
                <a:latin typeface="Courier"/>
                <a:cs typeface="Courier"/>
              </a:rPr>
              <a:t>)</a:t>
            </a:r>
          </a:p>
          <a:p>
            <a:pPr eaLnBrk="0" hangingPunct="0"/>
            <a:endParaRPr lang="en-US" sz="1000" b="0" dirty="0">
              <a:solidFill>
                <a:schemeClr val="accent2"/>
              </a:solidFill>
              <a:latin typeface="Courier"/>
              <a:cs typeface="Courier"/>
            </a:endParaRPr>
          </a:p>
          <a:p>
            <a:pPr eaLnBrk="0" hangingPunct="0"/>
            <a:r>
              <a:rPr lang="en-US" b="0" dirty="0">
                <a:solidFill>
                  <a:schemeClr val="accent2"/>
                </a:solidFill>
                <a:latin typeface="Courier"/>
                <a:cs typeface="Courier"/>
              </a:rPr>
              <a:t>LW r5, 12(r1</a:t>
            </a:r>
            <a:r>
              <a:rPr lang="en-US" b="0" dirty="0" smtClean="0">
                <a:solidFill>
                  <a:schemeClr val="accent2"/>
                </a:solidFill>
                <a:latin typeface="Courier"/>
                <a:cs typeface="Courier"/>
              </a:rPr>
              <a:t>)</a:t>
            </a:r>
          </a:p>
          <a:p>
            <a:pPr eaLnBrk="0" hangingPunct="0"/>
            <a:endParaRPr lang="en-US" sz="1000" b="0" dirty="0">
              <a:solidFill>
                <a:schemeClr val="accent2"/>
              </a:solidFill>
              <a:latin typeface="Courier"/>
              <a:cs typeface="Courier"/>
            </a:endParaRPr>
          </a:p>
          <a:p>
            <a:pPr eaLnBrk="0" hangingPunct="0"/>
            <a:r>
              <a:rPr lang="en-US" b="0" dirty="0">
                <a:solidFill>
                  <a:schemeClr val="accent2"/>
                </a:solidFill>
                <a:latin typeface="Courier"/>
                <a:cs typeface="Courier"/>
              </a:rPr>
              <a:t>ADDI r5, r5, #12</a:t>
            </a:r>
          </a:p>
          <a:p>
            <a:pPr eaLnBrk="0" hangingPunct="0"/>
            <a:endParaRPr lang="en-US" sz="1000" b="0" dirty="0" smtClean="0">
              <a:solidFill>
                <a:schemeClr val="accent2"/>
              </a:solidFill>
              <a:latin typeface="Courier"/>
              <a:cs typeface="Courier"/>
            </a:endParaRPr>
          </a:p>
          <a:p>
            <a:pPr eaLnBrk="0" hangingPunct="0"/>
            <a:r>
              <a:rPr lang="en-US" b="0" dirty="0" smtClean="0">
                <a:solidFill>
                  <a:schemeClr val="accent2"/>
                </a:solidFill>
                <a:latin typeface="Courier"/>
                <a:cs typeface="Courier"/>
              </a:rPr>
              <a:t>SW </a:t>
            </a:r>
            <a:r>
              <a:rPr lang="en-US" b="0" dirty="0">
                <a:solidFill>
                  <a:schemeClr val="accent2"/>
                </a:solidFill>
                <a:latin typeface="Courier"/>
                <a:cs typeface="Courier"/>
              </a:rPr>
              <a:t>12(r1), r5</a:t>
            </a:r>
          </a:p>
        </p:txBody>
      </p:sp>
      <p:grpSp>
        <p:nvGrpSpPr>
          <p:cNvPr id="186" name="Group 185"/>
          <p:cNvGrpSpPr/>
          <p:nvPr/>
        </p:nvGrpSpPr>
        <p:grpSpPr>
          <a:xfrm>
            <a:off x="222695" y="3841750"/>
            <a:ext cx="8748718" cy="2428875"/>
            <a:chOff x="222695" y="3841750"/>
            <a:chExt cx="8748718" cy="2428875"/>
          </a:xfrm>
        </p:grpSpPr>
        <p:sp>
          <p:nvSpPr>
            <p:cNvPr id="9" name="Rectangle 6"/>
            <p:cNvSpPr>
              <a:spLocks noChangeArrowheads="1"/>
            </p:cNvSpPr>
            <p:nvPr/>
          </p:nvSpPr>
          <p:spPr bwMode="auto">
            <a:xfrm>
              <a:off x="3235775" y="4298950"/>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F</a:t>
              </a:r>
            </a:p>
          </p:txBody>
        </p:sp>
        <p:sp>
          <p:nvSpPr>
            <p:cNvPr id="10" name="Rectangle 7"/>
            <p:cNvSpPr>
              <a:spLocks noChangeArrowheads="1"/>
            </p:cNvSpPr>
            <p:nvPr/>
          </p:nvSpPr>
          <p:spPr bwMode="auto">
            <a:xfrm>
              <a:off x="3616775" y="4298950"/>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D</a:t>
              </a:r>
            </a:p>
          </p:txBody>
        </p:sp>
        <p:sp>
          <p:nvSpPr>
            <p:cNvPr id="11" name="Rectangle 8"/>
            <p:cNvSpPr>
              <a:spLocks noChangeArrowheads="1"/>
            </p:cNvSpPr>
            <p:nvPr/>
          </p:nvSpPr>
          <p:spPr bwMode="auto">
            <a:xfrm>
              <a:off x="3997775" y="4298950"/>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X</a:t>
              </a:r>
            </a:p>
          </p:txBody>
        </p:sp>
        <p:sp>
          <p:nvSpPr>
            <p:cNvPr id="12" name="Rectangle 9"/>
            <p:cNvSpPr>
              <a:spLocks noChangeArrowheads="1"/>
            </p:cNvSpPr>
            <p:nvPr/>
          </p:nvSpPr>
          <p:spPr bwMode="auto">
            <a:xfrm>
              <a:off x="4378775" y="4298950"/>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M</a:t>
              </a:r>
            </a:p>
          </p:txBody>
        </p:sp>
        <p:sp>
          <p:nvSpPr>
            <p:cNvPr id="13" name="Rectangle 10"/>
            <p:cNvSpPr>
              <a:spLocks noChangeArrowheads="1"/>
            </p:cNvSpPr>
            <p:nvPr/>
          </p:nvSpPr>
          <p:spPr bwMode="auto">
            <a:xfrm>
              <a:off x="6669005" y="4298950"/>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W</a:t>
              </a:r>
            </a:p>
          </p:txBody>
        </p:sp>
        <p:grpSp>
          <p:nvGrpSpPr>
            <p:cNvPr id="14" name="Group 11"/>
            <p:cNvGrpSpPr>
              <a:grpSpLocks/>
            </p:cNvGrpSpPr>
            <p:nvPr/>
          </p:nvGrpSpPr>
          <p:grpSpPr bwMode="auto">
            <a:xfrm>
              <a:off x="3235775" y="4070350"/>
              <a:ext cx="3429000" cy="1905000"/>
              <a:chOff x="1824" y="2688"/>
              <a:chExt cx="2160" cy="1200"/>
            </a:xfrm>
          </p:grpSpPr>
          <p:sp>
            <p:nvSpPr>
              <p:cNvPr id="53" name="Line 12"/>
              <p:cNvSpPr>
                <a:spLocks noChangeShapeType="1"/>
              </p:cNvSpPr>
              <p:nvPr/>
            </p:nvSpPr>
            <p:spPr bwMode="auto">
              <a:xfrm>
                <a:off x="1824" y="2688"/>
                <a:ext cx="0" cy="1200"/>
              </a:xfrm>
              <a:prstGeom prst="line">
                <a:avLst/>
              </a:prstGeom>
              <a:noFill/>
              <a:ln w="25400">
                <a:solidFill>
                  <a:schemeClr val="tx1"/>
                </a:solidFill>
                <a:prstDash val="sysDot"/>
                <a:round/>
                <a:headEnd/>
                <a:tailEnd/>
              </a:ln>
            </p:spPr>
            <p:txBody>
              <a:bodyPr/>
              <a:lstStyle/>
              <a:p>
                <a:endParaRPr lang="en-US"/>
              </a:p>
            </p:txBody>
          </p:sp>
          <p:sp>
            <p:nvSpPr>
              <p:cNvPr id="54" name="Line 13"/>
              <p:cNvSpPr>
                <a:spLocks noChangeShapeType="1"/>
              </p:cNvSpPr>
              <p:nvPr/>
            </p:nvSpPr>
            <p:spPr bwMode="auto">
              <a:xfrm>
                <a:off x="2064" y="2688"/>
                <a:ext cx="0" cy="1200"/>
              </a:xfrm>
              <a:prstGeom prst="line">
                <a:avLst/>
              </a:prstGeom>
              <a:noFill/>
              <a:ln w="25400">
                <a:solidFill>
                  <a:schemeClr val="tx1"/>
                </a:solidFill>
                <a:prstDash val="sysDot"/>
                <a:round/>
                <a:headEnd/>
                <a:tailEnd/>
              </a:ln>
            </p:spPr>
            <p:txBody>
              <a:bodyPr/>
              <a:lstStyle/>
              <a:p>
                <a:endParaRPr lang="en-US"/>
              </a:p>
            </p:txBody>
          </p:sp>
          <p:sp>
            <p:nvSpPr>
              <p:cNvPr id="55" name="Line 14"/>
              <p:cNvSpPr>
                <a:spLocks noChangeShapeType="1"/>
              </p:cNvSpPr>
              <p:nvPr/>
            </p:nvSpPr>
            <p:spPr bwMode="auto">
              <a:xfrm>
                <a:off x="2304" y="2688"/>
                <a:ext cx="0" cy="1200"/>
              </a:xfrm>
              <a:prstGeom prst="line">
                <a:avLst/>
              </a:prstGeom>
              <a:noFill/>
              <a:ln w="25400">
                <a:solidFill>
                  <a:schemeClr val="tx1"/>
                </a:solidFill>
                <a:prstDash val="sysDot"/>
                <a:round/>
                <a:headEnd/>
                <a:tailEnd/>
              </a:ln>
            </p:spPr>
            <p:txBody>
              <a:bodyPr/>
              <a:lstStyle/>
              <a:p>
                <a:endParaRPr lang="en-US"/>
              </a:p>
            </p:txBody>
          </p:sp>
          <p:sp>
            <p:nvSpPr>
              <p:cNvPr id="56" name="Line 15"/>
              <p:cNvSpPr>
                <a:spLocks noChangeShapeType="1"/>
              </p:cNvSpPr>
              <p:nvPr/>
            </p:nvSpPr>
            <p:spPr bwMode="auto">
              <a:xfrm>
                <a:off x="2544" y="2688"/>
                <a:ext cx="0" cy="1200"/>
              </a:xfrm>
              <a:prstGeom prst="line">
                <a:avLst/>
              </a:prstGeom>
              <a:noFill/>
              <a:ln w="25400">
                <a:solidFill>
                  <a:schemeClr val="tx1"/>
                </a:solidFill>
                <a:prstDash val="sysDot"/>
                <a:round/>
                <a:headEnd/>
                <a:tailEnd/>
              </a:ln>
            </p:spPr>
            <p:txBody>
              <a:bodyPr/>
              <a:lstStyle/>
              <a:p>
                <a:endParaRPr lang="en-US"/>
              </a:p>
            </p:txBody>
          </p:sp>
          <p:sp>
            <p:nvSpPr>
              <p:cNvPr id="57" name="Line 16"/>
              <p:cNvSpPr>
                <a:spLocks noChangeShapeType="1"/>
              </p:cNvSpPr>
              <p:nvPr/>
            </p:nvSpPr>
            <p:spPr bwMode="auto">
              <a:xfrm>
                <a:off x="2784" y="2688"/>
                <a:ext cx="0" cy="1200"/>
              </a:xfrm>
              <a:prstGeom prst="line">
                <a:avLst/>
              </a:prstGeom>
              <a:noFill/>
              <a:ln w="25400">
                <a:solidFill>
                  <a:schemeClr val="tx1"/>
                </a:solidFill>
                <a:prstDash val="sysDot"/>
                <a:round/>
                <a:headEnd/>
                <a:tailEnd/>
              </a:ln>
            </p:spPr>
            <p:txBody>
              <a:bodyPr/>
              <a:lstStyle/>
              <a:p>
                <a:endParaRPr lang="en-US"/>
              </a:p>
            </p:txBody>
          </p:sp>
          <p:sp>
            <p:nvSpPr>
              <p:cNvPr id="58" name="Line 17"/>
              <p:cNvSpPr>
                <a:spLocks noChangeShapeType="1"/>
              </p:cNvSpPr>
              <p:nvPr/>
            </p:nvSpPr>
            <p:spPr bwMode="auto">
              <a:xfrm>
                <a:off x="3024" y="2688"/>
                <a:ext cx="0" cy="1200"/>
              </a:xfrm>
              <a:prstGeom prst="line">
                <a:avLst/>
              </a:prstGeom>
              <a:noFill/>
              <a:ln w="25400">
                <a:solidFill>
                  <a:schemeClr val="tx1"/>
                </a:solidFill>
                <a:prstDash val="sysDot"/>
                <a:round/>
                <a:headEnd/>
                <a:tailEnd/>
              </a:ln>
            </p:spPr>
            <p:txBody>
              <a:bodyPr/>
              <a:lstStyle/>
              <a:p>
                <a:endParaRPr lang="en-US"/>
              </a:p>
            </p:txBody>
          </p:sp>
          <p:sp>
            <p:nvSpPr>
              <p:cNvPr id="59" name="Line 18"/>
              <p:cNvSpPr>
                <a:spLocks noChangeShapeType="1"/>
              </p:cNvSpPr>
              <p:nvPr/>
            </p:nvSpPr>
            <p:spPr bwMode="auto">
              <a:xfrm>
                <a:off x="3264" y="2688"/>
                <a:ext cx="0" cy="1200"/>
              </a:xfrm>
              <a:prstGeom prst="line">
                <a:avLst/>
              </a:prstGeom>
              <a:noFill/>
              <a:ln w="25400">
                <a:solidFill>
                  <a:schemeClr val="tx1"/>
                </a:solidFill>
                <a:prstDash val="sysDot"/>
                <a:round/>
                <a:headEnd/>
                <a:tailEnd/>
              </a:ln>
            </p:spPr>
            <p:txBody>
              <a:bodyPr/>
              <a:lstStyle/>
              <a:p>
                <a:endParaRPr lang="en-US"/>
              </a:p>
            </p:txBody>
          </p:sp>
          <p:sp>
            <p:nvSpPr>
              <p:cNvPr id="60" name="Line 19"/>
              <p:cNvSpPr>
                <a:spLocks noChangeShapeType="1"/>
              </p:cNvSpPr>
              <p:nvPr/>
            </p:nvSpPr>
            <p:spPr bwMode="auto">
              <a:xfrm>
                <a:off x="3504" y="2688"/>
                <a:ext cx="0" cy="1200"/>
              </a:xfrm>
              <a:prstGeom prst="line">
                <a:avLst/>
              </a:prstGeom>
              <a:noFill/>
              <a:ln w="25400">
                <a:solidFill>
                  <a:schemeClr val="tx1"/>
                </a:solidFill>
                <a:prstDash val="sysDot"/>
                <a:round/>
                <a:headEnd/>
                <a:tailEnd/>
              </a:ln>
            </p:spPr>
            <p:txBody>
              <a:bodyPr/>
              <a:lstStyle/>
              <a:p>
                <a:endParaRPr lang="en-US"/>
              </a:p>
            </p:txBody>
          </p:sp>
          <p:sp>
            <p:nvSpPr>
              <p:cNvPr id="61" name="Line 20"/>
              <p:cNvSpPr>
                <a:spLocks noChangeShapeType="1"/>
              </p:cNvSpPr>
              <p:nvPr/>
            </p:nvSpPr>
            <p:spPr bwMode="auto">
              <a:xfrm>
                <a:off x="3744" y="2688"/>
                <a:ext cx="0" cy="1200"/>
              </a:xfrm>
              <a:prstGeom prst="line">
                <a:avLst/>
              </a:prstGeom>
              <a:noFill/>
              <a:ln w="25400">
                <a:solidFill>
                  <a:schemeClr val="tx1"/>
                </a:solidFill>
                <a:prstDash val="sysDot"/>
                <a:round/>
                <a:headEnd/>
                <a:tailEnd/>
              </a:ln>
            </p:spPr>
            <p:txBody>
              <a:bodyPr/>
              <a:lstStyle/>
              <a:p>
                <a:endParaRPr lang="en-US"/>
              </a:p>
            </p:txBody>
          </p:sp>
          <p:sp>
            <p:nvSpPr>
              <p:cNvPr id="62" name="Line 21"/>
              <p:cNvSpPr>
                <a:spLocks noChangeShapeType="1"/>
              </p:cNvSpPr>
              <p:nvPr/>
            </p:nvSpPr>
            <p:spPr bwMode="auto">
              <a:xfrm>
                <a:off x="3984" y="2688"/>
                <a:ext cx="0" cy="1200"/>
              </a:xfrm>
              <a:prstGeom prst="line">
                <a:avLst/>
              </a:prstGeom>
              <a:noFill/>
              <a:ln w="25400">
                <a:solidFill>
                  <a:schemeClr val="tx1"/>
                </a:solidFill>
                <a:prstDash val="sysDot"/>
                <a:round/>
                <a:headEnd/>
                <a:tailEnd/>
              </a:ln>
            </p:spPr>
            <p:txBody>
              <a:bodyPr/>
              <a:lstStyle/>
              <a:p>
                <a:endParaRPr lang="en-US"/>
              </a:p>
            </p:txBody>
          </p:sp>
        </p:grpSp>
        <p:sp>
          <p:nvSpPr>
            <p:cNvPr id="15" name="Text Box 22"/>
            <p:cNvSpPr txBox="1">
              <a:spLocks noChangeArrowheads="1"/>
            </p:cNvSpPr>
            <p:nvPr/>
          </p:nvSpPr>
          <p:spPr bwMode="auto">
            <a:xfrm>
              <a:off x="3197675" y="3841750"/>
              <a:ext cx="365125" cy="336550"/>
            </a:xfrm>
            <a:prstGeom prst="rect">
              <a:avLst/>
            </a:prstGeom>
            <a:noFill/>
            <a:ln w="25400">
              <a:noFill/>
              <a:miter lim="800000"/>
              <a:headEnd/>
              <a:tailEnd/>
            </a:ln>
          </p:spPr>
          <p:txBody>
            <a:bodyPr wrap="none">
              <a:spAutoFit/>
            </a:bodyPr>
            <a:lstStyle/>
            <a:p>
              <a:pPr eaLnBrk="0" hangingPunct="0"/>
              <a:r>
                <a:rPr lang="en-US" sz="1600"/>
                <a:t>t0</a:t>
              </a:r>
            </a:p>
          </p:txBody>
        </p:sp>
        <p:sp>
          <p:nvSpPr>
            <p:cNvPr id="16" name="Text Box 23"/>
            <p:cNvSpPr txBox="1">
              <a:spLocks noChangeArrowheads="1"/>
            </p:cNvSpPr>
            <p:nvPr/>
          </p:nvSpPr>
          <p:spPr bwMode="auto">
            <a:xfrm>
              <a:off x="3578675" y="3841750"/>
              <a:ext cx="365125" cy="336550"/>
            </a:xfrm>
            <a:prstGeom prst="rect">
              <a:avLst/>
            </a:prstGeom>
            <a:noFill/>
            <a:ln w="25400">
              <a:noFill/>
              <a:miter lim="800000"/>
              <a:headEnd/>
              <a:tailEnd/>
            </a:ln>
          </p:spPr>
          <p:txBody>
            <a:bodyPr wrap="none">
              <a:spAutoFit/>
            </a:bodyPr>
            <a:lstStyle/>
            <a:p>
              <a:pPr eaLnBrk="0" hangingPunct="0"/>
              <a:r>
                <a:rPr lang="en-US" sz="1600"/>
                <a:t>t1</a:t>
              </a:r>
            </a:p>
          </p:txBody>
        </p:sp>
        <p:sp>
          <p:nvSpPr>
            <p:cNvPr id="17" name="Text Box 24"/>
            <p:cNvSpPr txBox="1">
              <a:spLocks noChangeArrowheads="1"/>
            </p:cNvSpPr>
            <p:nvPr/>
          </p:nvSpPr>
          <p:spPr bwMode="auto">
            <a:xfrm>
              <a:off x="3959675" y="3841750"/>
              <a:ext cx="365125" cy="336550"/>
            </a:xfrm>
            <a:prstGeom prst="rect">
              <a:avLst/>
            </a:prstGeom>
            <a:noFill/>
            <a:ln w="25400">
              <a:noFill/>
              <a:miter lim="800000"/>
              <a:headEnd/>
              <a:tailEnd/>
            </a:ln>
          </p:spPr>
          <p:txBody>
            <a:bodyPr wrap="none">
              <a:spAutoFit/>
            </a:bodyPr>
            <a:lstStyle/>
            <a:p>
              <a:pPr eaLnBrk="0" hangingPunct="0"/>
              <a:r>
                <a:rPr lang="en-US" sz="1600"/>
                <a:t>t2</a:t>
              </a:r>
            </a:p>
          </p:txBody>
        </p:sp>
        <p:sp>
          <p:nvSpPr>
            <p:cNvPr id="18" name="Text Box 25"/>
            <p:cNvSpPr txBox="1">
              <a:spLocks noChangeArrowheads="1"/>
            </p:cNvSpPr>
            <p:nvPr/>
          </p:nvSpPr>
          <p:spPr bwMode="auto">
            <a:xfrm>
              <a:off x="4340675" y="3841750"/>
              <a:ext cx="365125" cy="336550"/>
            </a:xfrm>
            <a:prstGeom prst="rect">
              <a:avLst/>
            </a:prstGeom>
            <a:noFill/>
            <a:ln w="25400">
              <a:noFill/>
              <a:miter lim="800000"/>
              <a:headEnd/>
              <a:tailEnd/>
            </a:ln>
          </p:spPr>
          <p:txBody>
            <a:bodyPr wrap="none">
              <a:spAutoFit/>
            </a:bodyPr>
            <a:lstStyle/>
            <a:p>
              <a:pPr eaLnBrk="0" hangingPunct="0"/>
              <a:r>
                <a:rPr lang="en-US" sz="1600"/>
                <a:t>t3</a:t>
              </a:r>
            </a:p>
          </p:txBody>
        </p:sp>
        <p:sp>
          <p:nvSpPr>
            <p:cNvPr id="19" name="Text Box 26"/>
            <p:cNvSpPr txBox="1">
              <a:spLocks noChangeArrowheads="1"/>
            </p:cNvSpPr>
            <p:nvPr/>
          </p:nvSpPr>
          <p:spPr bwMode="auto">
            <a:xfrm>
              <a:off x="4721675" y="3841750"/>
              <a:ext cx="365125" cy="336550"/>
            </a:xfrm>
            <a:prstGeom prst="rect">
              <a:avLst/>
            </a:prstGeom>
            <a:noFill/>
            <a:ln w="25400">
              <a:noFill/>
              <a:miter lim="800000"/>
              <a:headEnd/>
              <a:tailEnd/>
            </a:ln>
          </p:spPr>
          <p:txBody>
            <a:bodyPr wrap="none">
              <a:spAutoFit/>
            </a:bodyPr>
            <a:lstStyle/>
            <a:p>
              <a:pPr eaLnBrk="0" hangingPunct="0"/>
              <a:r>
                <a:rPr lang="en-US" sz="1600"/>
                <a:t>t4</a:t>
              </a:r>
            </a:p>
          </p:txBody>
        </p:sp>
        <p:sp>
          <p:nvSpPr>
            <p:cNvPr id="20" name="Text Box 27"/>
            <p:cNvSpPr txBox="1">
              <a:spLocks noChangeArrowheads="1"/>
            </p:cNvSpPr>
            <p:nvPr/>
          </p:nvSpPr>
          <p:spPr bwMode="auto">
            <a:xfrm>
              <a:off x="5102675" y="3841750"/>
              <a:ext cx="365125" cy="336550"/>
            </a:xfrm>
            <a:prstGeom prst="rect">
              <a:avLst/>
            </a:prstGeom>
            <a:noFill/>
            <a:ln w="25400">
              <a:noFill/>
              <a:miter lim="800000"/>
              <a:headEnd/>
              <a:tailEnd/>
            </a:ln>
          </p:spPr>
          <p:txBody>
            <a:bodyPr wrap="none">
              <a:spAutoFit/>
            </a:bodyPr>
            <a:lstStyle/>
            <a:p>
              <a:pPr eaLnBrk="0" hangingPunct="0"/>
              <a:r>
                <a:rPr lang="en-US" sz="1600"/>
                <a:t>t5</a:t>
              </a:r>
            </a:p>
          </p:txBody>
        </p:sp>
        <p:sp>
          <p:nvSpPr>
            <p:cNvPr id="21" name="Text Box 28"/>
            <p:cNvSpPr txBox="1">
              <a:spLocks noChangeArrowheads="1"/>
            </p:cNvSpPr>
            <p:nvPr/>
          </p:nvSpPr>
          <p:spPr bwMode="auto">
            <a:xfrm>
              <a:off x="5483675" y="3841750"/>
              <a:ext cx="365125" cy="336550"/>
            </a:xfrm>
            <a:prstGeom prst="rect">
              <a:avLst/>
            </a:prstGeom>
            <a:noFill/>
            <a:ln w="25400">
              <a:noFill/>
              <a:miter lim="800000"/>
              <a:headEnd/>
              <a:tailEnd/>
            </a:ln>
          </p:spPr>
          <p:txBody>
            <a:bodyPr wrap="none">
              <a:spAutoFit/>
            </a:bodyPr>
            <a:lstStyle/>
            <a:p>
              <a:pPr eaLnBrk="0" hangingPunct="0"/>
              <a:r>
                <a:rPr lang="en-US" sz="1600"/>
                <a:t>t6</a:t>
              </a:r>
            </a:p>
          </p:txBody>
        </p:sp>
        <p:sp>
          <p:nvSpPr>
            <p:cNvPr id="22" name="Text Box 29"/>
            <p:cNvSpPr txBox="1">
              <a:spLocks noChangeArrowheads="1"/>
            </p:cNvSpPr>
            <p:nvPr/>
          </p:nvSpPr>
          <p:spPr bwMode="auto">
            <a:xfrm>
              <a:off x="5864675" y="3841750"/>
              <a:ext cx="365125" cy="336550"/>
            </a:xfrm>
            <a:prstGeom prst="rect">
              <a:avLst/>
            </a:prstGeom>
            <a:noFill/>
            <a:ln w="25400">
              <a:noFill/>
              <a:miter lim="800000"/>
              <a:headEnd/>
              <a:tailEnd/>
            </a:ln>
          </p:spPr>
          <p:txBody>
            <a:bodyPr wrap="none">
              <a:spAutoFit/>
            </a:bodyPr>
            <a:lstStyle/>
            <a:p>
              <a:pPr eaLnBrk="0" hangingPunct="0"/>
              <a:r>
                <a:rPr lang="en-US" sz="1600"/>
                <a:t>t7</a:t>
              </a:r>
            </a:p>
          </p:txBody>
        </p:sp>
        <p:sp>
          <p:nvSpPr>
            <p:cNvPr id="23" name="Text Box 30"/>
            <p:cNvSpPr txBox="1">
              <a:spLocks noChangeArrowheads="1"/>
            </p:cNvSpPr>
            <p:nvPr/>
          </p:nvSpPr>
          <p:spPr bwMode="auto">
            <a:xfrm>
              <a:off x="6245675" y="3841750"/>
              <a:ext cx="365125" cy="336550"/>
            </a:xfrm>
            <a:prstGeom prst="rect">
              <a:avLst/>
            </a:prstGeom>
            <a:noFill/>
            <a:ln w="25400">
              <a:noFill/>
              <a:miter lim="800000"/>
              <a:headEnd/>
              <a:tailEnd/>
            </a:ln>
          </p:spPr>
          <p:txBody>
            <a:bodyPr wrap="none">
              <a:spAutoFit/>
            </a:bodyPr>
            <a:lstStyle/>
            <a:p>
              <a:pPr eaLnBrk="0" hangingPunct="0"/>
              <a:r>
                <a:rPr lang="en-US" sz="1600"/>
                <a:t>t8</a:t>
              </a:r>
            </a:p>
          </p:txBody>
        </p:sp>
        <p:sp>
          <p:nvSpPr>
            <p:cNvPr id="24" name="Rectangle 32"/>
            <p:cNvSpPr>
              <a:spLocks noChangeArrowheads="1"/>
            </p:cNvSpPr>
            <p:nvPr/>
          </p:nvSpPr>
          <p:spPr bwMode="auto">
            <a:xfrm>
              <a:off x="3616775" y="4679950"/>
              <a:ext cx="381000" cy="381000"/>
            </a:xfrm>
            <a:prstGeom prst="rect">
              <a:avLst/>
            </a:prstGeom>
            <a:solidFill>
              <a:schemeClr val="accent3">
                <a:lumMod val="60000"/>
                <a:lumOff val="40000"/>
              </a:schemeClr>
            </a:solidFill>
            <a:ln w="25400">
              <a:solidFill>
                <a:schemeClr val="tx1"/>
              </a:solidFill>
              <a:miter lim="800000"/>
              <a:headEnd/>
              <a:tailEnd/>
            </a:ln>
          </p:spPr>
          <p:txBody>
            <a:bodyPr wrap="none" anchor="ctr"/>
            <a:lstStyle/>
            <a:p>
              <a:pPr algn="ctr" eaLnBrk="0" hangingPunct="0"/>
              <a:r>
                <a:rPr lang="en-US" dirty="0"/>
                <a:t>F</a:t>
              </a:r>
            </a:p>
          </p:txBody>
        </p:sp>
        <p:sp>
          <p:nvSpPr>
            <p:cNvPr id="29" name="Rectangle 37"/>
            <p:cNvSpPr>
              <a:spLocks noChangeArrowheads="1"/>
            </p:cNvSpPr>
            <p:nvPr/>
          </p:nvSpPr>
          <p:spPr bwMode="auto">
            <a:xfrm>
              <a:off x="3997775" y="4679950"/>
              <a:ext cx="381000" cy="381000"/>
            </a:xfrm>
            <a:prstGeom prst="rect">
              <a:avLst/>
            </a:prstGeom>
            <a:solidFill>
              <a:schemeClr val="accent3">
                <a:lumMod val="60000"/>
                <a:lumOff val="40000"/>
              </a:schemeClr>
            </a:solidFill>
            <a:ln w="25400">
              <a:solidFill>
                <a:schemeClr val="tx1"/>
              </a:solidFill>
              <a:miter lim="800000"/>
              <a:headEnd/>
              <a:tailEnd/>
            </a:ln>
          </p:spPr>
          <p:txBody>
            <a:bodyPr wrap="none" anchor="ctr"/>
            <a:lstStyle/>
            <a:p>
              <a:pPr algn="ctr" eaLnBrk="0" hangingPunct="0"/>
              <a:r>
                <a:rPr lang="en-US" dirty="0"/>
                <a:t>D</a:t>
              </a:r>
            </a:p>
          </p:txBody>
        </p:sp>
        <p:sp>
          <p:nvSpPr>
            <p:cNvPr id="30" name="Rectangle 38"/>
            <p:cNvSpPr>
              <a:spLocks noChangeArrowheads="1"/>
            </p:cNvSpPr>
            <p:nvPr/>
          </p:nvSpPr>
          <p:spPr bwMode="auto">
            <a:xfrm>
              <a:off x="4378775" y="4679950"/>
              <a:ext cx="381000" cy="381000"/>
            </a:xfrm>
            <a:prstGeom prst="rect">
              <a:avLst/>
            </a:prstGeom>
            <a:solidFill>
              <a:schemeClr val="accent3">
                <a:lumMod val="60000"/>
                <a:lumOff val="40000"/>
              </a:schemeClr>
            </a:solidFill>
            <a:ln w="25400">
              <a:solidFill>
                <a:schemeClr val="tx1"/>
              </a:solidFill>
              <a:miter lim="800000"/>
              <a:headEnd/>
              <a:tailEnd/>
            </a:ln>
          </p:spPr>
          <p:txBody>
            <a:bodyPr wrap="none" anchor="ctr"/>
            <a:lstStyle/>
            <a:p>
              <a:pPr algn="ctr" eaLnBrk="0" hangingPunct="0"/>
              <a:r>
                <a:rPr lang="en-US" dirty="0" smtClean="0"/>
                <a:t>X</a:t>
              </a:r>
              <a:endParaRPr lang="en-US" dirty="0"/>
            </a:p>
          </p:txBody>
        </p:sp>
        <p:sp>
          <p:nvSpPr>
            <p:cNvPr id="31" name="Rectangle 39"/>
            <p:cNvSpPr>
              <a:spLocks noChangeArrowheads="1"/>
            </p:cNvSpPr>
            <p:nvPr/>
          </p:nvSpPr>
          <p:spPr bwMode="auto">
            <a:xfrm>
              <a:off x="4759775" y="4679950"/>
              <a:ext cx="381000" cy="381000"/>
            </a:xfrm>
            <a:prstGeom prst="rect">
              <a:avLst/>
            </a:prstGeom>
            <a:solidFill>
              <a:schemeClr val="accent3">
                <a:lumMod val="60000"/>
                <a:lumOff val="40000"/>
              </a:schemeClr>
            </a:solidFill>
            <a:ln w="25400">
              <a:solidFill>
                <a:schemeClr val="tx1"/>
              </a:solidFill>
              <a:miter lim="800000"/>
              <a:headEnd/>
              <a:tailEnd/>
            </a:ln>
          </p:spPr>
          <p:txBody>
            <a:bodyPr wrap="none" anchor="ctr"/>
            <a:lstStyle/>
            <a:p>
              <a:pPr algn="ctr" eaLnBrk="0" hangingPunct="0"/>
              <a:r>
                <a:rPr lang="en-US" dirty="0"/>
                <a:t>M</a:t>
              </a:r>
            </a:p>
          </p:txBody>
        </p:sp>
        <p:grpSp>
          <p:nvGrpSpPr>
            <p:cNvPr id="36" name="Group 51"/>
            <p:cNvGrpSpPr>
              <a:grpSpLocks/>
            </p:cNvGrpSpPr>
            <p:nvPr/>
          </p:nvGrpSpPr>
          <p:grpSpPr bwMode="auto">
            <a:xfrm>
              <a:off x="5521775" y="4070350"/>
              <a:ext cx="3429000" cy="1905000"/>
              <a:chOff x="1824" y="2688"/>
              <a:chExt cx="2160" cy="1200"/>
            </a:xfrm>
          </p:grpSpPr>
          <p:sp>
            <p:nvSpPr>
              <p:cNvPr id="43" name="Line 52"/>
              <p:cNvSpPr>
                <a:spLocks noChangeShapeType="1"/>
              </p:cNvSpPr>
              <p:nvPr/>
            </p:nvSpPr>
            <p:spPr bwMode="auto">
              <a:xfrm>
                <a:off x="1824" y="2688"/>
                <a:ext cx="0" cy="1200"/>
              </a:xfrm>
              <a:prstGeom prst="line">
                <a:avLst/>
              </a:prstGeom>
              <a:noFill/>
              <a:ln w="25400">
                <a:solidFill>
                  <a:schemeClr val="tx1"/>
                </a:solidFill>
                <a:prstDash val="sysDot"/>
                <a:round/>
                <a:headEnd/>
                <a:tailEnd/>
              </a:ln>
            </p:spPr>
            <p:txBody>
              <a:bodyPr/>
              <a:lstStyle/>
              <a:p>
                <a:endParaRPr lang="en-US"/>
              </a:p>
            </p:txBody>
          </p:sp>
          <p:sp>
            <p:nvSpPr>
              <p:cNvPr id="44" name="Line 53"/>
              <p:cNvSpPr>
                <a:spLocks noChangeShapeType="1"/>
              </p:cNvSpPr>
              <p:nvPr/>
            </p:nvSpPr>
            <p:spPr bwMode="auto">
              <a:xfrm>
                <a:off x="2064" y="2688"/>
                <a:ext cx="0" cy="1200"/>
              </a:xfrm>
              <a:prstGeom prst="line">
                <a:avLst/>
              </a:prstGeom>
              <a:noFill/>
              <a:ln w="25400">
                <a:solidFill>
                  <a:schemeClr val="tx1"/>
                </a:solidFill>
                <a:prstDash val="sysDot"/>
                <a:round/>
                <a:headEnd/>
                <a:tailEnd/>
              </a:ln>
            </p:spPr>
            <p:txBody>
              <a:bodyPr/>
              <a:lstStyle/>
              <a:p>
                <a:endParaRPr lang="en-US"/>
              </a:p>
            </p:txBody>
          </p:sp>
          <p:sp>
            <p:nvSpPr>
              <p:cNvPr id="45" name="Line 54"/>
              <p:cNvSpPr>
                <a:spLocks noChangeShapeType="1"/>
              </p:cNvSpPr>
              <p:nvPr/>
            </p:nvSpPr>
            <p:spPr bwMode="auto">
              <a:xfrm>
                <a:off x="2304" y="2688"/>
                <a:ext cx="0" cy="1200"/>
              </a:xfrm>
              <a:prstGeom prst="line">
                <a:avLst/>
              </a:prstGeom>
              <a:noFill/>
              <a:ln w="25400">
                <a:solidFill>
                  <a:schemeClr val="tx1"/>
                </a:solidFill>
                <a:prstDash val="sysDot"/>
                <a:round/>
                <a:headEnd/>
                <a:tailEnd/>
              </a:ln>
            </p:spPr>
            <p:txBody>
              <a:bodyPr/>
              <a:lstStyle/>
              <a:p>
                <a:endParaRPr lang="en-US"/>
              </a:p>
            </p:txBody>
          </p:sp>
          <p:sp>
            <p:nvSpPr>
              <p:cNvPr id="46" name="Line 55"/>
              <p:cNvSpPr>
                <a:spLocks noChangeShapeType="1"/>
              </p:cNvSpPr>
              <p:nvPr/>
            </p:nvSpPr>
            <p:spPr bwMode="auto">
              <a:xfrm>
                <a:off x="2544" y="2688"/>
                <a:ext cx="0" cy="1200"/>
              </a:xfrm>
              <a:prstGeom prst="line">
                <a:avLst/>
              </a:prstGeom>
              <a:noFill/>
              <a:ln w="25400">
                <a:solidFill>
                  <a:schemeClr val="tx1"/>
                </a:solidFill>
                <a:prstDash val="sysDot"/>
                <a:round/>
                <a:headEnd/>
                <a:tailEnd/>
              </a:ln>
            </p:spPr>
            <p:txBody>
              <a:bodyPr/>
              <a:lstStyle/>
              <a:p>
                <a:endParaRPr lang="en-US"/>
              </a:p>
            </p:txBody>
          </p:sp>
          <p:sp>
            <p:nvSpPr>
              <p:cNvPr id="47" name="Line 56"/>
              <p:cNvSpPr>
                <a:spLocks noChangeShapeType="1"/>
              </p:cNvSpPr>
              <p:nvPr/>
            </p:nvSpPr>
            <p:spPr bwMode="auto">
              <a:xfrm>
                <a:off x="2784" y="2688"/>
                <a:ext cx="0" cy="1200"/>
              </a:xfrm>
              <a:prstGeom prst="line">
                <a:avLst/>
              </a:prstGeom>
              <a:noFill/>
              <a:ln w="25400">
                <a:solidFill>
                  <a:schemeClr val="tx1"/>
                </a:solidFill>
                <a:prstDash val="sysDot"/>
                <a:round/>
                <a:headEnd/>
                <a:tailEnd/>
              </a:ln>
            </p:spPr>
            <p:txBody>
              <a:bodyPr/>
              <a:lstStyle/>
              <a:p>
                <a:endParaRPr lang="en-US"/>
              </a:p>
            </p:txBody>
          </p:sp>
          <p:sp>
            <p:nvSpPr>
              <p:cNvPr id="48" name="Line 57"/>
              <p:cNvSpPr>
                <a:spLocks noChangeShapeType="1"/>
              </p:cNvSpPr>
              <p:nvPr/>
            </p:nvSpPr>
            <p:spPr bwMode="auto">
              <a:xfrm>
                <a:off x="3024" y="2688"/>
                <a:ext cx="0" cy="1200"/>
              </a:xfrm>
              <a:prstGeom prst="line">
                <a:avLst/>
              </a:prstGeom>
              <a:noFill/>
              <a:ln w="25400">
                <a:solidFill>
                  <a:schemeClr val="tx1"/>
                </a:solidFill>
                <a:prstDash val="sysDot"/>
                <a:round/>
                <a:headEnd/>
                <a:tailEnd/>
              </a:ln>
            </p:spPr>
            <p:txBody>
              <a:bodyPr/>
              <a:lstStyle/>
              <a:p>
                <a:endParaRPr lang="en-US"/>
              </a:p>
            </p:txBody>
          </p:sp>
          <p:sp>
            <p:nvSpPr>
              <p:cNvPr id="49" name="Line 58"/>
              <p:cNvSpPr>
                <a:spLocks noChangeShapeType="1"/>
              </p:cNvSpPr>
              <p:nvPr/>
            </p:nvSpPr>
            <p:spPr bwMode="auto">
              <a:xfrm>
                <a:off x="3264" y="2688"/>
                <a:ext cx="0" cy="1200"/>
              </a:xfrm>
              <a:prstGeom prst="line">
                <a:avLst/>
              </a:prstGeom>
              <a:noFill/>
              <a:ln w="25400">
                <a:solidFill>
                  <a:schemeClr val="tx1"/>
                </a:solidFill>
                <a:prstDash val="sysDot"/>
                <a:round/>
                <a:headEnd/>
                <a:tailEnd/>
              </a:ln>
            </p:spPr>
            <p:txBody>
              <a:bodyPr/>
              <a:lstStyle/>
              <a:p>
                <a:endParaRPr lang="en-US"/>
              </a:p>
            </p:txBody>
          </p:sp>
          <p:sp>
            <p:nvSpPr>
              <p:cNvPr id="50" name="Line 59"/>
              <p:cNvSpPr>
                <a:spLocks noChangeShapeType="1"/>
              </p:cNvSpPr>
              <p:nvPr/>
            </p:nvSpPr>
            <p:spPr bwMode="auto">
              <a:xfrm>
                <a:off x="3504" y="2688"/>
                <a:ext cx="0" cy="1200"/>
              </a:xfrm>
              <a:prstGeom prst="line">
                <a:avLst/>
              </a:prstGeom>
              <a:noFill/>
              <a:ln w="25400">
                <a:solidFill>
                  <a:schemeClr val="tx1"/>
                </a:solidFill>
                <a:prstDash val="sysDot"/>
                <a:round/>
                <a:headEnd/>
                <a:tailEnd/>
              </a:ln>
            </p:spPr>
            <p:txBody>
              <a:bodyPr/>
              <a:lstStyle/>
              <a:p>
                <a:endParaRPr lang="en-US"/>
              </a:p>
            </p:txBody>
          </p:sp>
          <p:sp>
            <p:nvSpPr>
              <p:cNvPr id="51" name="Line 60"/>
              <p:cNvSpPr>
                <a:spLocks noChangeShapeType="1"/>
              </p:cNvSpPr>
              <p:nvPr/>
            </p:nvSpPr>
            <p:spPr bwMode="auto">
              <a:xfrm>
                <a:off x="3744" y="2688"/>
                <a:ext cx="0" cy="1200"/>
              </a:xfrm>
              <a:prstGeom prst="line">
                <a:avLst/>
              </a:prstGeom>
              <a:noFill/>
              <a:ln w="25400">
                <a:solidFill>
                  <a:schemeClr val="tx1"/>
                </a:solidFill>
                <a:prstDash val="sysDot"/>
                <a:round/>
                <a:headEnd/>
                <a:tailEnd/>
              </a:ln>
            </p:spPr>
            <p:txBody>
              <a:bodyPr/>
              <a:lstStyle/>
              <a:p>
                <a:endParaRPr lang="en-US"/>
              </a:p>
            </p:txBody>
          </p:sp>
          <p:sp>
            <p:nvSpPr>
              <p:cNvPr id="52" name="Line 61"/>
              <p:cNvSpPr>
                <a:spLocks noChangeShapeType="1"/>
              </p:cNvSpPr>
              <p:nvPr/>
            </p:nvSpPr>
            <p:spPr bwMode="auto">
              <a:xfrm>
                <a:off x="3984" y="2688"/>
                <a:ext cx="0" cy="1200"/>
              </a:xfrm>
              <a:prstGeom prst="line">
                <a:avLst/>
              </a:prstGeom>
              <a:noFill/>
              <a:ln w="25400">
                <a:solidFill>
                  <a:schemeClr val="tx1"/>
                </a:solidFill>
                <a:prstDash val="sysDot"/>
                <a:round/>
                <a:headEnd/>
                <a:tailEnd/>
              </a:ln>
            </p:spPr>
            <p:txBody>
              <a:bodyPr/>
              <a:lstStyle/>
              <a:p>
                <a:endParaRPr lang="en-US"/>
              </a:p>
            </p:txBody>
          </p:sp>
        </p:grpSp>
        <p:sp>
          <p:nvSpPr>
            <p:cNvPr id="37" name="Text Box 70"/>
            <p:cNvSpPr txBox="1">
              <a:spLocks noChangeArrowheads="1"/>
            </p:cNvSpPr>
            <p:nvPr/>
          </p:nvSpPr>
          <p:spPr bwMode="auto">
            <a:xfrm>
              <a:off x="6664775" y="3841750"/>
              <a:ext cx="365125" cy="336550"/>
            </a:xfrm>
            <a:prstGeom prst="rect">
              <a:avLst/>
            </a:prstGeom>
            <a:noFill/>
            <a:ln w="25400">
              <a:noFill/>
              <a:miter lim="800000"/>
              <a:headEnd/>
              <a:tailEnd/>
            </a:ln>
          </p:spPr>
          <p:txBody>
            <a:bodyPr wrap="none">
              <a:spAutoFit/>
            </a:bodyPr>
            <a:lstStyle/>
            <a:p>
              <a:pPr eaLnBrk="0" hangingPunct="0"/>
              <a:r>
                <a:rPr lang="en-US" sz="1600"/>
                <a:t>t9</a:t>
              </a:r>
            </a:p>
          </p:txBody>
        </p:sp>
        <p:sp>
          <p:nvSpPr>
            <p:cNvPr id="38" name="Text Box 71"/>
            <p:cNvSpPr txBox="1">
              <a:spLocks noChangeArrowheads="1"/>
            </p:cNvSpPr>
            <p:nvPr/>
          </p:nvSpPr>
          <p:spPr bwMode="auto">
            <a:xfrm>
              <a:off x="6969575" y="3841750"/>
              <a:ext cx="477838" cy="336550"/>
            </a:xfrm>
            <a:prstGeom prst="rect">
              <a:avLst/>
            </a:prstGeom>
            <a:noFill/>
            <a:ln w="25400">
              <a:noFill/>
              <a:miter lim="800000"/>
              <a:headEnd/>
              <a:tailEnd/>
            </a:ln>
          </p:spPr>
          <p:txBody>
            <a:bodyPr wrap="none">
              <a:spAutoFit/>
            </a:bodyPr>
            <a:lstStyle/>
            <a:p>
              <a:pPr eaLnBrk="0" hangingPunct="0"/>
              <a:r>
                <a:rPr lang="en-US" sz="1600"/>
                <a:t>t10</a:t>
              </a:r>
            </a:p>
          </p:txBody>
        </p:sp>
        <p:sp>
          <p:nvSpPr>
            <p:cNvPr id="39" name="Text Box 72"/>
            <p:cNvSpPr txBox="1">
              <a:spLocks noChangeArrowheads="1"/>
            </p:cNvSpPr>
            <p:nvPr/>
          </p:nvSpPr>
          <p:spPr bwMode="auto">
            <a:xfrm>
              <a:off x="7350575" y="3841750"/>
              <a:ext cx="477838" cy="336550"/>
            </a:xfrm>
            <a:prstGeom prst="rect">
              <a:avLst/>
            </a:prstGeom>
            <a:noFill/>
            <a:ln w="25400">
              <a:noFill/>
              <a:miter lim="800000"/>
              <a:headEnd/>
              <a:tailEnd/>
            </a:ln>
          </p:spPr>
          <p:txBody>
            <a:bodyPr wrap="none">
              <a:spAutoFit/>
            </a:bodyPr>
            <a:lstStyle/>
            <a:p>
              <a:pPr eaLnBrk="0" hangingPunct="0"/>
              <a:r>
                <a:rPr lang="en-US" sz="1600"/>
                <a:t>t11</a:t>
              </a:r>
            </a:p>
          </p:txBody>
        </p:sp>
        <p:sp>
          <p:nvSpPr>
            <p:cNvPr id="40" name="Text Box 73"/>
            <p:cNvSpPr txBox="1">
              <a:spLocks noChangeArrowheads="1"/>
            </p:cNvSpPr>
            <p:nvPr/>
          </p:nvSpPr>
          <p:spPr bwMode="auto">
            <a:xfrm>
              <a:off x="7731575" y="3841750"/>
              <a:ext cx="477838" cy="336550"/>
            </a:xfrm>
            <a:prstGeom prst="rect">
              <a:avLst/>
            </a:prstGeom>
            <a:noFill/>
            <a:ln w="25400">
              <a:noFill/>
              <a:miter lim="800000"/>
              <a:headEnd/>
              <a:tailEnd/>
            </a:ln>
          </p:spPr>
          <p:txBody>
            <a:bodyPr wrap="none">
              <a:spAutoFit/>
            </a:bodyPr>
            <a:lstStyle/>
            <a:p>
              <a:pPr eaLnBrk="0" hangingPunct="0"/>
              <a:r>
                <a:rPr lang="en-US" sz="1600"/>
                <a:t>t12</a:t>
              </a:r>
            </a:p>
          </p:txBody>
        </p:sp>
        <p:sp>
          <p:nvSpPr>
            <p:cNvPr id="41" name="Text Box 74"/>
            <p:cNvSpPr txBox="1">
              <a:spLocks noChangeArrowheads="1"/>
            </p:cNvSpPr>
            <p:nvPr/>
          </p:nvSpPr>
          <p:spPr bwMode="auto">
            <a:xfrm>
              <a:off x="8112575" y="3841750"/>
              <a:ext cx="477838" cy="336550"/>
            </a:xfrm>
            <a:prstGeom prst="rect">
              <a:avLst/>
            </a:prstGeom>
            <a:noFill/>
            <a:ln w="25400">
              <a:noFill/>
              <a:miter lim="800000"/>
              <a:headEnd/>
              <a:tailEnd/>
            </a:ln>
          </p:spPr>
          <p:txBody>
            <a:bodyPr wrap="none">
              <a:spAutoFit/>
            </a:bodyPr>
            <a:lstStyle/>
            <a:p>
              <a:pPr eaLnBrk="0" hangingPunct="0"/>
              <a:r>
                <a:rPr lang="en-US" sz="1600"/>
                <a:t>t13</a:t>
              </a:r>
            </a:p>
          </p:txBody>
        </p:sp>
        <p:sp>
          <p:nvSpPr>
            <p:cNvPr id="42" name="Text Box 75"/>
            <p:cNvSpPr txBox="1">
              <a:spLocks noChangeArrowheads="1"/>
            </p:cNvSpPr>
            <p:nvPr/>
          </p:nvSpPr>
          <p:spPr bwMode="auto">
            <a:xfrm>
              <a:off x="8493575" y="3841750"/>
              <a:ext cx="477838" cy="336550"/>
            </a:xfrm>
            <a:prstGeom prst="rect">
              <a:avLst/>
            </a:prstGeom>
            <a:noFill/>
            <a:ln w="25400">
              <a:noFill/>
              <a:miter lim="800000"/>
              <a:headEnd/>
              <a:tailEnd/>
            </a:ln>
          </p:spPr>
          <p:txBody>
            <a:bodyPr wrap="none">
              <a:spAutoFit/>
            </a:bodyPr>
            <a:lstStyle/>
            <a:p>
              <a:pPr eaLnBrk="0" hangingPunct="0"/>
              <a:r>
                <a:rPr lang="en-US" sz="1600"/>
                <a:t>t14</a:t>
              </a:r>
            </a:p>
          </p:txBody>
        </p:sp>
        <p:sp>
          <p:nvSpPr>
            <p:cNvPr id="63" name="Rectangle 37"/>
            <p:cNvSpPr>
              <a:spLocks noChangeArrowheads="1"/>
            </p:cNvSpPr>
            <p:nvPr/>
          </p:nvSpPr>
          <p:spPr bwMode="auto">
            <a:xfrm>
              <a:off x="5140775" y="4679950"/>
              <a:ext cx="381000" cy="381000"/>
            </a:xfrm>
            <a:prstGeom prst="rect">
              <a:avLst/>
            </a:prstGeom>
            <a:solidFill>
              <a:schemeClr val="accent3">
                <a:lumMod val="60000"/>
                <a:lumOff val="40000"/>
              </a:schemeClr>
            </a:solidFill>
            <a:ln w="25400">
              <a:solidFill>
                <a:schemeClr val="tx1"/>
              </a:solidFill>
              <a:miter lim="800000"/>
              <a:headEnd/>
              <a:tailEnd/>
            </a:ln>
          </p:spPr>
          <p:txBody>
            <a:bodyPr wrap="none" anchor="ctr"/>
            <a:lstStyle/>
            <a:p>
              <a:pPr algn="ctr" eaLnBrk="0" hangingPunct="0"/>
              <a:r>
                <a:rPr lang="en-US" dirty="0" smtClean="0"/>
                <a:t>W</a:t>
              </a:r>
              <a:endParaRPr lang="en-US" dirty="0"/>
            </a:p>
          </p:txBody>
        </p:sp>
        <p:sp>
          <p:nvSpPr>
            <p:cNvPr id="79" name="Rectangle 37"/>
            <p:cNvSpPr>
              <a:spLocks noChangeArrowheads="1"/>
            </p:cNvSpPr>
            <p:nvPr/>
          </p:nvSpPr>
          <p:spPr bwMode="auto">
            <a:xfrm>
              <a:off x="3997775" y="5060950"/>
              <a:ext cx="381000" cy="381000"/>
            </a:xfrm>
            <a:prstGeom prst="rect">
              <a:avLst/>
            </a:prstGeom>
            <a:solidFill>
              <a:srgbClr val="9999FF"/>
            </a:solidFill>
            <a:ln w="25400">
              <a:solidFill>
                <a:schemeClr val="tx1"/>
              </a:solidFill>
              <a:miter lim="800000"/>
              <a:headEnd/>
              <a:tailEnd/>
            </a:ln>
          </p:spPr>
          <p:txBody>
            <a:bodyPr wrap="none" anchor="ctr"/>
            <a:lstStyle/>
            <a:p>
              <a:pPr algn="ctr" eaLnBrk="0" hangingPunct="0"/>
              <a:r>
                <a:rPr lang="en-US" dirty="0"/>
                <a:t>F</a:t>
              </a:r>
            </a:p>
          </p:txBody>
        </p:sp>
        <p:sp>
          <p:nvSpPr>
            <p:cNvPr id="80" name="Rectangle 38"/>
            <p:cNvSpPr>
              <a:spLocks noChangeArrowheads="1"/>
            </p:cNvSpPr>
            <p:nvPr/>
          </p:nvSpPr>
          <p:spPr bwMode="auto">
            <a:xfrm>
              <a:off x="4378775" y="5060950"/>
              <a:ext cx="381000" cy="381000"/>
            </a:xfrm>
            <a:prstGeom prst="rect">
              <a:avLst/>
            </a:prstGeom>
            <a:solidFill>
              <a:srgbClr val="9999FF"/>
            </a:solidFill>
            <a:ln w="25400">
              <a:solidFill>
                <a:schemeClr val="tx1"/>
              </a:solidFill>
              <a:miter lim="800000"/>
              <a:headEnd/>
              <a:tailEnd/>
            </a:ln>
          </p:spPr>
          <p:txBody>
            <a:bodyPr wrap="none" anchor="ctr"/>
            <a:lstStyle/>
            <a:p>
              <a:pPr algn="ctr" eaLnBrk="0" hangingPunct="0"/>
              <a:r>
                <a:rPr lang="en-US"/>
                <a:t>D</a:t>
              </a:r>
            </a:p>
          </p:txBody>
        </p:sp>
        <p:sp>
          <p:nvSpPr>
            <p:cNvPr id="81" name="Rectangle 39"/>
            <p:cNvSpPr>
              <a:spLocks noChangeArrowheads="1"/>
            </p:cNvSpPr>
            <p:nvPr/>
          </p:nvSpPr>
          <p:spPr bwMode="auto">
            <a:xfrm>
              <a:off x="4759776" y="5060950"/>
              <a:ext cx="381000" cy="381000"/>
            </a:xfrm>
            <a:prstGeom prst="rect">
              <a:avLst/>
            </a:prstGeom>
            <a:solidFill>
              <a:srgbClr val="9999FF"/>
            </a:solidFill>
            <a:ln w="25400">
              <a:solidFill>
                <a:schemeClr val="tx1"/>
              </a:solidFill>
              <a:miter lim="800000"/>
              <a:headEnd/>
              <a:tailEnd/>
            </a:ln>
          </p:spPr>
          <p:txBody>
            <a:bodyPr wrap="none" anchor="ctr"/>
            <a:lstStyle/>
            <a:p>
              <a:pPr algn="ctr" eaLnBrk="0" hangingPunct="0"/>
              <a:r>
                <a:rPr lang="en-US"/>
                <a:t>X</a:t>
              </a:r>
            </a:p>
          </p:txBody>
        </p:sp>
        <p:sp>
          <p:nvSpPr>
            <p:cNvPr id="82" name="Rectangle 40"/>
            <p:cNvSpPr>
              <a:spLocks noChangeArrowheads="1"/>
            </p:cNvSpPr>
            <p:nvPr/>
          </p:nvSpPr>
          <p:spPr bwMode="auto">
            <a:xfrm>
              <a:off x="5140776" y="5060950"/>
              <a:ext cx="381000" cy="381000"/>
            </a:xfrm>
            <a:prstGeom prst="rect">
              <a:avLst/>
            </a:prstGeom>
            <a:solidFill>
              <a:srgbClr val="9999FF"/>
            </a:solidFill>
            <a:ln w="25400">
              <a:solidFill>
                <a:schemeClr val="tx1"/>
              </a:solidFill>
              <a:miter lim="800000"/>
              <a:headEnd/>
              <a:tailEnd/>
            </a:ln>
          </p:spPr>
          <p:txBody>
            <a:bodyPr wrap="none" anchor="ctr"/>
            <a:lstStyle/>
            <a:p>
              <a:pPr algn="ctr" eaLnBrk="0" hangingPunct="0"/>
              <a:r>
                <a:rPr lang="en-US"/>
                <a:t>M</a:t>
              </a:r>
            </a:p>
          </p:txBody>
        </p:sp>
        <p:sp>
          <p:nvSpPr>
            <p:cNvPr id="83" name="Rectangle 41"/>
            <p:cNvSpPr>
              <a:spLocks noChangeArrowheads="1"/>
            </p:cNvSpPr>
            <p:nvPr/>
          </p:nvSpPr>
          <p:spPr bwMode="auto">
            <a:xfrm>
              <a:off x="6283775" y="5060950"/>
              <a:ext cx="381000" cy="381000"/>
            </a:xfrm>
            <a:prstGeom prst="rect">
              <a:avLst/>
            </a:prstGeom>
            <a:solidFill>
              <a:srgbClr val="9999FF"/>
            </a:solidFill>
            <a:ln w="25400">
              <a:solidFill>
                <a:schemeClr val="tx1"/>
              </a:solidFill>
              <a:miter lim="800000"/>
              <a:headEnd/>
              <a:tailEnd/>
            </a:ln>
          </p:spPr>
          <p:txBody>
            <a:bodyPr wrap="none" anchor="ctr"/>
            <a:lstStyle/>
            <a:p>
              <a:pPr algn="ctr" eaLnBrk="0" hangingPunct="0"/>
              <a:r>
                <a:rPr lang="en-US" dirty="0"/>
                <a:t>W</a:t>
              </a:r>
            </a:p>
          </p:txBody>
        </p:sp>
        <p:sp>
          <p:nvSpPr>
            <p:cNvPr id="84" name="Rectangle 42"/>
            <p:cNvSpPr>
              <a:spLocks noChangeArrowheads="1"/>
            </p:cNvSpPr>
            <p:nvPr/>
          </p:nvSpPr>
          <p:spPr bwMode="auto">
            <a:xfrm>
              <a:off x="4378775" y="5441950"/>
              <a:ext cx="381000" cy="381000"/>
            </a:xfrm>
            <a:prstGeom prst="rect">
              <a:avLst/>
            </a:prstGeom>
            <a:solidFill>
              <a:srgbClr val="C5E176"/>
            </a:solidFill>
            <a:ln w="25400">
              <a:solidFill>
                <a:schemeClr val="tx1"/>
              </a:solidFill>
              <a:miter lim="800000"/>
              <a:headEnd/>
              <a:tailEnd/>
            </a:ln>
          </p:spPr>
          <p:txBody>
            <a:bodyPr wrap="none" anchor="ctr"/>
            <a:lstStyle/>
            <a:p>
              <a:pPr algn="ctr" eaLnBrk="0" hangingPunct="0"/>
              <a:r>
                <a:rPr lang="en-US" dirty="0"/>
                <a:t>F</a:t>
              </a:r>
            </a:p>
          </p:txBody>
        </p:sp>
        <p:sp>
          <p:nvSpPr>
            <p:cNvPr id="85" name="Rectangle 43"/>
            <p:cNvSpPr>
              <a:spLocks noChangeArrowheads="1"/>
            </p:cNvSpPr>
            <p:nvPr/>
          </p:nvSpPr>
          <p:spPr bwMode="auto">
            <a:xfrm>
              <a:off x="4759776" y="5441950"/>
              <a:ext cx="381000" cy="381000"/>
            </a:xfrm>
            <a:prstGeom prst="rect">
              <a:avLst/>
            </a:prstGeom>
            <a:solidFill>
              <a:srgbClr val="C5E176"/>
            </a:solidFill>
            <a:ln w="25400">
              <a:solidFill>
                <a:schemeClr val="tx1"/>
              </a:solidFill>
              <a:miter lim="800000"/>
              <a:headEnd/>
              <a:tailEnd/>
            </a:ln>
          </p:spPr>
          <p:txBody>
            <a:bodyPr wrap="none" anchor="ctr"/>
            <a:lstStyle/>
            <a:p>
              <a:pPr algn="ctr" eaLnBrk="0" hangingPunct="0"/>
              <a:r>
                <a:rPr lang="en-US"/>
                <a:t>D</a:t>
              </a:r>
            </a:p>
          </p:txBody>
        </p:sp>
        <p:sp>
          <p:nvSpPr>
            <p:cNvPr id="86" name="Rectangle 44"/>
            <p:cNvSpPr>
              <a:spLocks noChangeArrowheads="1"/>
            </p:cNvSpPr>
            <p:nvPr/>
          </p:nvSpPr>
          <p:spPr bwMode="auto">
            <a:xfrm>
              <a:off x="5140776" y="5441950"/>
              <a:ext cx="381000" cy="381000"/>
            </a:xfrm>
            <a:prstGeom prst="rect">
              <a:avLst/>
            </a:prstGeom>
            <a:solidFill>
              <a:srgbClr val="C5E176"/>
            </a:solidFill>
            <a:ln w="25400">
              <a:solidFill>
                <a:schemeClr val="tx1"/>
              </a:solidFill>
              <a:miter lim="800000"/>
              <a:headEnd/>
              <a:tailEnd/>
            </a:ln>
          </p:spPr>
          <p:txBody>
            <a:bodyPr wrap="none" anchor="ctr"/>
            <a:lstStyle/>
            <a:p>
              <a:pPr algn="ctr" eaLnBrk="0" hangingPunct="0"/>
              <a:r>
                <a:rPr lang="en-US"/>
                <a:t>X</a:t>
              </a:r>
            </a:p>
          </p:txBody>
        </p:sp>
        <p:sp>
          <p:nvSpPr>
            <p:cNvPr id="87" name="Rectangle 45"/>
            <p:cNvSpPr>
              <a:spLocks noChangeArrowheads="1"/>
            </p:cNvSpPr>
            <p:nvPr/>
          </p:nvSpPr>
          <p:spPr bwMode="auto">
            <a:xfrm>
              <a:off x="5521777" y="5441950"/>
              <a:ext cx="381000" cy="381000"/>
            </a:xfrm>
            <a:prstGeom prst="rect">
              <a:avLst/>
            </a:prstGeom>
            <a:solidFill>
              <a:srgbClr val="C5E176"/>
            </a:solidFill>
            <a:ln w="25400">
              <a:solidFill>
                <a:schemeClr val="tx1"/>
              </a:solidFill>
              <a:miter lim="800000"/>
              <a:headEnd/>
              <a:tailEnd/>
            </a:ln>
          </p:spPr>
          <p:txBody>
            <a:bodyPr wrap="none" anchor="ctr"/>
            <a:lstStyle/>
            <a:p>
              <a:pPr algn="ctr" eaLnBrk="0" hangingPunct="0"/>
              <a:r>
                <a:rPr lang="en-US"/>
                <a:t>M</a:t>
              </a:r>
            </a:p>
          </p:txBody>
        </p:sp>
        <p:sp>
          <p:nvSpPr>
            <p:cNvPr id="88" name="Rectangle 46"/>
            <p:cNvSpPr>
              <a:spLocks noChangeArrowheads="1"/>
            </p:cNvSpPr>
            <p:nvPr/>
          </p:nvSpPr>
          <p:spPr bwMode="auto">
            <a:xfrm>
              <a:off x="5902777" y="5441950"/>
              <a:ext cx="381000" cy="381000"/>
            </a:xfrm>
            <a:prstGeom prst="rect">
              <a:avLst/>
            </a:prstGeom>
            <a:solidFill>
              <a:srgbClr val="C5E176"/>
            </a:solidFill>
            <a:ln w="25400">
              <a:solidFill>
                <a:schemeClr val="tx1"/>
              </a:solidFill>
              <a:miter lim="800000"/>
              <a:headEnd/>
              <a:tailEnd/>
            </a:ln>
          </p:spPr>
          <p:txBody>
            <a:bodyPr wrap="none" anchor="ctr"/>
            <a:lstStyle/>
            <a:p>
              <a:pPr algn="ctr" eaLnBrk="0" hangingPunct="0"/>
              <a:r>
                <a:rPr lang="en-US"/>
                <a:t>W</a:t>
              </a:r>
            </a:p>
          </p:txBody>
        </p:sp>
        <p:sp>
          <p:nvSpPr>
            <p:cNvPr id="89" name="Rectangle 88"/>
            <p:cNvSpPr/>
            <p:nvPr/>
          </p:nvSpPr>
          <p:spPr>
            <a:xfrm>
              <a:off x="4773887" y="4298950"/>
              <a:ext cx="1913819" cy="381000"/>
            </a:xfrm>
            <a:prstGeom prst="rect">
              <a:avLst/>
            </a:prstGeom>
            <a:solidFill>
              <a:schemeClr val="bg1">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Cache Miss</a:t>
              </a:r>
              <a:endParaRPr lang="en-US" dirty="0">
                <a:solidFill>
                  <a:schemeClr val="tx1"/>
                </a:solidFill>
              </a:endParaRPr>
            </a:p>
          </p:txBody>
        </p:sp>
        <p:sp>
          <p:nvSpPr>
            <p:cNvPr id="90" name="Rectangle 6"/>
            <p:cNvSpPr>
              <a:spLocks noChangeArrowheads="1"/>
            </p:cNvSpPr>
            <p:nvPr/>
          </p:nvSpPr>
          <p:spPr bwMode="auto">
            <a:xfrm>
              <a:off x="4773887" y="5822950"/>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a:t>F</a:t>
              </a:r>
            </a:p>
          </p:txBody>
        </p:sp>
        <p:sp>
          <p:nvSpPr>
            <p:cNvPr id="91" name="Rectangle 7"/>
            <p:cNvSpPr>
              <a:spLocks noChangeArrowheads="1"/>
            </p:cNvSpPr>
            <p:nvPr/>
          </p:nvSpPr>
          <p:spPr bwMode="auto">
            <a:xfrm>
              <a:off x="7076761" y="5822950"/>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D</a:t>
              </a:r>
            </a:p>
          </p:txBody>
        </p:sp>
        <p:sp>
          <p:nvSpPr>
            <p:cNvPr id="92" name="Rectangle 37"/>
            <p:cNvSpPr>
              <a:spLocks noChangeArrowheads="1"/>
            </p:cNvSpPr>
            <p:nvPr/>
          </p:nvSpPr>
          <p:spPr bwMode="auto">
            <a:xfrm>
              <a:off x="5163706" y="5822950"/>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93" name="Rectangle 38"/>
            <p:cNvSpPr>
              <a:spLocks noChangeArrowheads="1"/>
            </p:cNvSpPr>
            <p:nvPr/>
          </p:nvSpPr>
          <p:spPr bwMode="auto">
            <a:xfrm>
              <a:off x="5544706" y="5822950"/>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a:t>D</a:t>
              </a:r>
            </a:p>
          </p:txBody>
        </p:sp>
        <p:sp>
          <p:nvSpPr>
            <p:cNvPr id="94" name="Rectangle 39"/>
            <p:cNvSpPr>
              <a:spLocks noChangeArrowheads="1"/>
            </p:cNvSpPr>
            <p:nvPr/>
          </p:nvSpPr>
          <p:spPr bwMode="auto">
            <a:xfrm>
              <a:off x="5925706" y="5822950"/>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95" name="Rectangle 37"/>
            <p:cNvSpPr>
              <a:spLocks noChangeArrowheads="1"/>
            </p:cNvSpPr>
            <p:nvPr/>
          </p:nvSpPr>
          <p:spPr bwMode="auto">
            <a:xfrm>
              <a:off x="6306706" y="5822950"/>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96" name="Rectangle 38"/>
            <p:cNvSpPr>
              <a:spLocks noChangeArrowheads="1"/>
            </p:cNvSpPr>
            <p:nvPr/>
          </p:nvSpPr>
          <p:spPr bwMode="auto">
            <a:xfrm>
              <a:off x="6687706" y="5822950"/>
              <a:ext cx="381000" cy="381000"/>
            </a:xfrm>
            <a:prstGeom prst="rect">
              <a:avLst/>
            </a:prstGeom>
            <a:solidFill>
              <a:srgbClr val="FFFF00"/>
            </a:solidFill>
            <a:ln w="25400">
              <a:solidFill>
                <a:schemeClr val="tx1"/>
              </a:solidFill>
              <a:miter lim="800000"/>
              <a:headEnd/>
              <a:tailEnd/>
            </a:ln>
          </p:spPr>
          <p:txBody>
            <a:bodyPr wrap="none" anchor="ctr"/>
            <a:lstStyle/>
            <a:p>
              <a:pPr algn="ctr" eaLnBrk="0" hangingPunct="0"/>
              <a:r>
                <a:rPr lang="en-US" dirty="0"/>
                <a:t>D</a:t>
              </a:r>
            </a:p>
          </p:txBody>
        </p:sp>
        <p:sp>
          <p:nvSpPr>
            <p:cNvPr id="182" name="Text Box 30"/>
            <p:cNvSpPr txBox="1">
              <a:spLocks noChangeArrowheads="1"/>
            </p:cNvSpPr>
            <p:nvPr/>
          </p:nvSpPr>
          <p:spPr bwMode="auto">
            <a:xfrm>
              <a:off x="222695" y="4178300"/>
              <a:ext cx="2954342" cy="2092325"/>
            </a:xfrm>
            <a:prstGeom prst="rect">
              <a:avLst/>
            </a:prstGeom>
            <a:noFill/>
            <a:ln w="25400">
              <a:noFill/>
              <a:miter lim="800000"/>
              <a:headEnd/>
              <a:tailEnd/>
            </a:ln>
          </p:spPr>
          <p:txBody>
            <a:bodyPr wrap="none">
              <a:spAutoFit/>
            </a:bodyPr>
            <a:lstStyle/>
            <a:p>
              <a:pPr eaLnBrk="0" hangingPunct="0"/>
              <a:r>
                <a:rPr lang="en-US" b="0" dirty="0">
                  <a:solidFill>
                    <a:schemeClr val="accent2"/>
                  </a:solidFill>
                  <a:latin typeface="Courier"/>
                  <a:cs typeface="Courier"/>
                </a:rPr>
                <a:t>T1: LW r1, 0(r2</a:t>
              </a:r>
              <a:r>
                <a:rPr lang="en-US" b="0" dirty="0" smtClean="0">
                  <a:solidFill>
                    <a:schemeClr val="accent2"/>
                  </a:solidFill>
                  <a:latin typeface="Courier"/>
                  <a:cs typeface="Courier"/>
                </a:rPr>
                <a:t>)</a:t>
              </a:r>
            </a:p>
            <a:p>
              <a:pPr eaLnBrk="0" hangingPunct="0"/>
              <a:endParaRPr lang="en-US" sz="1000" b="0" dirty="0">
                <a:solidFill>
                  <a:schemeClr val="accent2"/>
                </a:solidFill>
                <a:latin typeface="Courier"/>
                <a:cs typeface="Courier"/>
              </a:endParaRPr>
            </a:p>
            <a:p>
              <a:pPr eaLnBrk="0" hangingPunct="0"/>
              <a:r>
                <a:rPr lang="en-US" b="0" dirty="0">
                  <a:solidFill>
                    <a:schemeClr val="accent2"/>
                  </a:solidFill>
                  <a:latin typeface="Courier"/>
                  <a:cs typeface="Courier"/>
                </a:rPr>
                <a:t>T2: ADD r7, r1, r4</a:t>
              </a:r>
            </a:p>
            <a:p>
              <a:pPr eaLnBrk="0" hangingPunct="0"/>
              <a:endParaRPr lang="en-US" sz="1000" b="0" dirty="0" smtClean="0">
                <a:solidFill>
                  <a:schemeClr val="accent2"/>
                </a:solidFill>
                <a:latin typeface="Courier"/>
                <a:cs typeface="Courier"/>
              </a:endParaRPr>
            </a:p>
            <a:p>
              <a:pPr eaLnBrk="0" hangingPunct="0"/>
              <a:r>
                <a:rPr lang="en-US" b="0" dirty="0" smtClean="0">
                  <a:solidFill>
                    <a:schemeClr val="accent2"/>
                  </a:solidFill>
                  <a:latin typeface="Courier"/>
                  <a:cs typeface="Courier"/>
                </a:rPr>
                <a:t>T3</a:t>
              </a:r>
              <a:r>
                <a:rPr lang="en-US" b="0" dirty="0">
                  <a:solidFill>
                    <a:schemeClr val="accent2"/>
                  </a:solidFill>
                  <a:latin typeface="Courier"/>
                  <a:cs typeface="Courier"/>
                </a:rPr>
                <a:t>: XORI r5, r4, #12</a:t>
              </a:r>
            </a:p>
            <a:p>
              <a:pPr eaLnBrk="0" hangingPunct="0"/>
              <a:endParaRPr lang="en-US" sz="1000" b="0" dirty="0" smtClean="0">
                <a:solidFill>
                  <a:schemeClr val="accent2"/>
                </a:solidFill>
                <a:latin typeface="Courier"/>
                <a:cs typeface="Courier"/>
              </a:endParaRPr>
            </a:p>
            <a:p>
              <a:pPr eaLnBrk="0" hangingPunct="0"/>
              <a:r>
                <a:rPr lang="en-US" b="0" dirty="0" smtClean="0">
                  <a:solidFill>
                    <a:schemeClr val="accent2"/>
                  </a:solidFill>
                  <a:latin typeface="Courier"/>
                  <a:cs typeface="Courier"/>
                </a:rPr>
                <a:t>T4</a:t>
              </a:r>
              <a:r>
                <a:rPr lang="en-US" b="0" dirty="0">
                  <a:solidFill>
                    <a:schemeClr val="accent2"/>
                  </a:solidFill>
                  <a:latin typeface="Courier"/>
                  <a:cs typeface="Courier"/>
                </a:rPr>
                <a:t>: SW 0(r7),  </a:t>
              </a:r>
              <a:r>
                <a:rPr lang="en-US" b="0" dirty="0" smtClean="0">
                  <a:solidFill>
                    <a:schemeClr val="accent2"/>
                  </a:solidFill>
                  <a:latin typeface="Courier"/>
                  <a:cs typeface="Courier"/>
                </a:rPr>
                <a:t>r5</a:t>
              </a:r>
            </a:p>
            <a:p>
              <a:pPr eaLnBrk="0" hangingPunct="0"/>
              <a:endParaRPr lang="en-US" sz="1000" b="0" dirty="0">
                <a:solidFill>
                  <a:schemeClr val="accent2"/>
                </a:solidFill>
                <a:latin typeface="Courier"/>
                <a:cs typeface="Courier"/>
              </a:endParaRPr>
            </a:p>
            <a:p>
              <a:pPr eaLnBrk="0" hangingPunct="0"/>
              <a:r>
                <a:rPr lang="en-US" b="0" dirty="0">
                  <a:solidFill>
                    <a:schemeClr val="accent2"/>
                  </a:solidFill>
                  <a:latin typeface="Courier"/>
                  <a:cs typeface="Courier"/>
                </a:rPr>
                <a:t>T1: LW r5, 12(r1)</a:t>
              </a:r>
            </a:p>
          </p:txBody>
        </p:sp>
      </p:grpSp>
      <p:sp>
        <p:nvSpPr>
          <p:cNvPr id="184" name="Rectangle 33"/>
          <p:cNvSpPr>
            <a:spLocks noChangeArrowheads="1"/>
          </p:cNvSpPr>
          <p:nvPr/>
        </p:nvSpPr>
        <p:spPr bwMode="auto">
          <a:xfrm>
            <a:off x="8555760" y="2465588"/>
            <a:ext cx="381000" cy="381000"/>
          </a:xfrm>
          <a:prstGeom prst="rect">
            <a:avLst/>
          </a:prstGeom>
          <a:solidFill>
            <a:srgbClr val="00FFFF"/>
          </a:solidFill>
          <a:ln w="25400">
            <a:solidFill>
              <a:schemeClr val="tx1"/>
            </a:solidFill>
            <a:miter lim="800000"/>
            <a:headEnd/>
            <a:tailEnd/>
          </a:ln>
        </p:spPr>
        <p:txBody>
          <a:bodyPr wrap="none" anchor="ctr"/>
          <a:lstStyle/>
          <a:p>
            <a:pPr algn="ctr" eaLnBrk="0" hangingPunct="0"/>
            <a:r>
              <a:rPr lang="en-US" dirty="0"/>
              <a:t>D</a:t>
            </a:r>
          </a:p>
        </p:txBody>
      </p:sp>
      <p:sp>
        <p:nvSpPr>
          <p:cNvPr id="185" name="Text Box 52"/>
          <p:cNvSpPr txBox="1">
            <a:spLocks noChangeArrowheads="1"/>
          </p:cNvSpPr>
          <p:nvPr/>
        </p:nvSpPr>
        <p:spPr bwMode="auto">
          <a:xfrm>
            <a:off x="795015" y="3462431"/>
            <a:ext cx="7370773" cy="400050"/>
          </a:xfrm>
          <a:prstGeom prst="rect">
            <a:avLst/>
          </a:prstGeom>
          <a:noFill/>
          <a:ln w="25400">
            <a:noFill/>
            <a:miter lim="800000"/>
            <a:headEnd/>
            <a:tailEnd/>
          </a:ln>
        </p:spPr>
        <p:txBody>
          <a:bodyPr wrap="none">
            <a:spAutoFit/>
          </a:bodyPr>
          <a:lstStyle/>
          <a:p>
            <a:pPr eaLnBrk="0" hangingPunct="0"/>
            <a:r>
              <a:rPr lang="en-US" sz="2000" b="1" i="1" dirty="0"/>
              <a:t>Interleave 4 threads, T1-T4, on non-bypassed 5-stage pipe</a:t>
            </a:r>
          </a:p>
        </p:txBody>
      </p:sp>
    </p:spTree>
    <p:extLst>
      <p:ext uri="{BB962C8B-B14F-4D97-AF65-F5344CB8AC3E}">
        <p14:creationId xmlns:p14="http://schemas.microsoft.com/office/powerpoint/2010/main" val="26091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Multithreading</a:t>
            </a:r>
            <a:endParaRPr lang="en-US" dirty="0"/>
          </a:p>
        </p:txBody>
      </p:sp>
      <p:sp>
        <p:nvSpPr>
          <p:cNvPr id="3" name="Content Placeholder 2"/>
          <p:cNvSpPr>
            <a:spLocks noGrp="1"/>
          </p:cNvSpPr>
          <p:nvPr>
            <p:ph idx="1"/>
          </p:nvPr>
        </p:nvSpPr>
        <p:spPr>
          <a:xfrm>
            <a:off x="457199" y="1174538"/>
            <a:ext cx="8489245" cy="1788795"/>
          </a:xfrm>
        </p:spPr>
        <p:txBody>
          <a:bodyPr>
            <a:normAutofit/>
          </a:bodyPr>
          <a:lstStyle/>
          <a:p>
            <a:r>
              <a:rPr lang="en-US" dirty="0" smtClean="0"/>
              <a:t>What does it mean to be a hardware thread?</a:t>
            </a:r>
          </a:p>
          <a:p>
            <a:pPr lvl="1"/>
            <a:r>
              <a:rPr lang="en-US" dirty="0" smtClean="0"/>
              <a:t>Each thread has its own PC</a:t>
            </a:r>
          </a:p>
          <a:p>
            <a:pPr lvl="1"/>
            <a:r>
              <a:rPr lang="en-US" dirty="0" smtClean="0"/>
              <a:t>Each thread has its own GPRs</a:t>
            </a:r>
          </a:p>
          <a:p>
            <a:pPr lvl="1"/>
            <a:endParaRPr lang="en-US" dirty="0" smtClean="0"/>
          </a:p>
        </p:txBody>
      </p:sp>
      <p:sp>
        <p:nvSpPr>
          <p:cNvPr id="4" name="Date Placeholder 3"/>
          <p:cNvSpPr>
            <a:spLocks noGrp="1"/>
          </p:cNvSpPr>
          <p:nvPr>
            <p:ph type="dt" sz="half" idx="10"/>
          </p:nvPr>
        </p:nvSpPr>
        <p:spPr/>
        <p:txBody>
          <a:bodyPr/>
          <a:lstStyle/>
          <a:p>
            <a:r>
              <a:rPr lang="en-US" smtClean="0"/>
              <a:t>September 27, 2016</a:t>
            </a:r>
            <a:endParaRPr lang="en-US" dirty="0"/>
          </a:p>
        </p:txBody>
      </p:sp>
      <p:sp>
        <p:nvSpPr>
          <p:cNvPr id="5" name="Footer Placeholder 4"/>
          <p:cNvSpPr>
            <a:spLocks noGrp="1"/>
          </p:cNvSpPr>
          <p:nvPr>
            <p:ph type="ftr" sz="quarter" idx="11"/>
          </p:nvPr>
        </p:nvSpPr>
        <p:spPr/>
        <p:txBody>
          <a:bodyPr/>
          <a:lstStyle/>
          <a:p>
            <a:r>
              <a:rPr lang="en-US" smtClean="0"/>
              <a:t>ECE 4100/6100 | Fall 2016 | L11: Multithreading+VLIW             Tushar Krishna, Georgia Tech </a:t>
            </a:r>
            <a:endParaRPr lang="en-US" dirty="0"/>
          </a:p>
        </p:txBody>
      </p:sp>
      <p:sp>
        <p:nvSpPr>
          <p:cNvPr id="6" name="Slide Number Placeholder 5"/>
          <p:cNvSpPr>
            <a:spLocks noGrp="1"/>
          </p:cNvSpPr>
          <p:nvPr>
            <p:ph type="sldNum" sz="quarter" idx="12"/>
          </p:nvPr>
        </p:nvSpPr>
        <p:spPr/>
        <p:txBody>
          <a:bodyPr/>
          <a:lstStyle/>
          <a:p>
            <a:fld id="{6F8C6899-B7E0-724F-AFA7-9CBD82D6A34A}" type="slidenum">
              <a:rPr lang="en-US" smtClean="0"/>
              <a:pPr/>
              <a:t>9</a:t>
            </a:fld>
            <a:endParaRPr lang="en-US" dirty="0"/>
          </a:p>
        </p:txBody>
      </p:sp>
    </p:spTree>
    <p:extLst>
      <p:ext uri="{BB962C8B-B14F-4D97-AF65-F5344CB8AC3E}">
        <p14:creationId xmlns:p14="http://schemas.microsoft.com/office/powerpoint/2010/main" val="399471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48290</TotalTime>
  <Words>4419</Words>
  <Application>Microsoft Macintosh PowerPoint</Application>
  <PresentationFormat>On-screen Show (4:3)</PresentationFormat>
  <Paragraphs>1114</Paragraphs>
  <Slides>49</Slides>
  <Notes>10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Calibri</vt:lpstr>
      <vt:lpstr>Century Gothic</vt:lpstr>
      <vt:lpstr>Courier</vt:lpstr>
      <vt:lpstr>Tahoma</vt:lpstr>
      <vt:lpstr>Verdana</vt:lpstr>
      <vt:lpstr>Wingdings</vt:lpstr>
      <vt:lpstr>Wingdings 2</vt:lpstr>
      <vt:lpstr>Arial</vt:lpstr>
      <vt:lpstr>Courier New</vt:lpstr>
      <vt:lpstr>Symbol</vt:lpstr>
      <vt:lpstr>Times New Roman</vt:lpstr>
      <vt:lpstr>Plaza</vt:lpstr>
      <vt:lpstr>Lecture 11: Multithreading +  VLIW</vt:lpstr>
      <vt:lpstr>Announcement</vt:lpstr>
      <vt:lpstr>Topics for Today</vt:lpstr>
      <vt:lpstr>Motivation: Pipeline Hazards</vt:lpstr>
      <vt:lpstr>Motivation: Memory Delays</vt:lpstr>
      <vt:lpstr>Multithreading</vt:lpstr>
      <vt:lpstr>Multithreading: Hiding Pipeline Dependencies</vt:lpstr>
      <vt:lpstr>Multithreading:  Hiding Memory Delay</vt:lpstr>
      <vt:lpstr>Implementing Multithreading</vt:lpstr>
      <vt:lpstr>Simple Multithreaded Pipeline</vt:lpstr>
      <vt:lpstr>Implementing Multithreading</vt:lpstr>
      <vt:lpstr>Implementing Multithreading</vt:lpstr>
      <vt:lpstr>Types of Threads</vt:lpstr>
      <vt:lpstr>CDC 6600 Peripheral Processors (Cray, 1964)</vt:lpstr>
      <vt:lpstr>Thread Scheduling Policies</vt:lpstr>
      <vt:lpstr>Hardware Thread Scheduling</vt:lpstr>
      <vt:lpstr>Commercial Machines with Coarse Grain Multi-Threading</vt:lpstr>
      <vt:lpstr>How many threads?</vt:lpstr>
      <vt:lpstr>Thread Selection</vt:lpstr>
      <vt:lpstr>O-o-O Simultaneous Multithreading [Tullsen, Eggers, Emer, Levy, Stamm, Lo, DEC/UW, 1996]</vt:lpstr>
      <vt:lpstr>Basic Out-of-Order Pipeline</vt:lpstr>
      <vt:lpstr>SMT Pipeline</vt:lpstr>
      <vt:lpstr>SMT adapts to parallelism type</vt:lpstr>
      <vt:lpstr>Pentium-4 Hyperthreading (2002)</vt:lpstr>
      <vt:lpstr>Pentium-4 Hyperthreading Execution Pipeline</vt:lpstr>
      <vt:lpstr>Topics for Today</vt:lpstr>
      <vt:lpstr>ILP needed to keep pipelines full</vt:lpstr>
      <vt:lpstr>Example: Pipelined ILP Machine</vt:lpstr>
      <vt:lpstr>Superscalar Control Logic Scaling</vt:lpstr>
      <vt:lpstr>Sequential ISA Bottleneck</vt:lpstr>
      <vt:lpstr>VLIW: Very Long Instruction Word</vt:lpstr>
      <vt:lpstr>VLIW Design Principles</vt:lpstr>
      <vt:lpstr>Early VLIW Machines</vt:lpstr>
      <vt:lpstr>Loop Execution</vt:lpstr>
      <vt:lpstr>Loop Unrolling</vt:lpstr>
      <vt:lpstr>Scheduling Loop Unrolled Code</vt:lpstr>
      <vt:lpstr>Software Pipelining</vt:lpstr>
      <vt:lpstr>Software Pipelining vs. Loop Unrolling</vt:lpstr>
      <vt:lpstr>What if there are no loops?</vt:lpstr>
      <vt:lpstr>Trace Scheduling [Fisher, Ellis]</vt:lpstr>
      <vt:lpstr>Problems with “Classic” VLIW</vt:lpstr>
      <vt:lpstr>Cydra-5: Memory Latency Register (MLR)</vt:lpstr>
      <vt:lpstr>Intel EPIC IA-64</vt:lpstr>
      <vt:lpstr>IA-64 Instruction Format and Registers</vt:lpstr>
      <vt:lpstr>IA-64 Predicated Execution</vt:lpstr>
      <vt:lpstr>IA-64 Speculative Execution</vt:lpstr>
      <vt:lpstr>Eight Core Itanium “Poulson” [2012]</vt:lpstr>
      <vt:lpstr>Itanium Sales</vt:lpstr>
      <vt:lpstr>VLIW Summary</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Krishna</dc:creator>
  <cp:lastModifiedBy>Microsoft Office User</cp:lastModifiedBy>
  <cp:revision>3448</cp:revision>
  <cp:lastPrinted>2015-09-15T20:25:11Z</cp:lastPrinted>
  <dcterms:created xsi:type="dcterms:W3CDTF">2015-01-11T02:17:33Z</dcterms:created>
  <dcterms:modified xsi:type="dcterms:W3CDTF">2016-09-27T04:30:50Z</dcterms:modified>
</cp:coreProperties>
</file>