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43"/>
  </p:notesMasterIdLst>
  <p:handoutMasterIdLst>
    <p:handoutMasterId r:id="rId44"/>
  </p:handoutMasterIdLst>
  <p:sldIdLst>
    <p:sldId id="573" r:id="rId2"/>
    <p:sldId id="751" r:id="rId3"/>
    <p:sldId id="701" r:id="rId4"/>
    <p:sldId id="752" r:id="rId5"/>
    <p:sldId id="753" r:id="rId6"/>
    <p:sldId id="754" r:id="rId7"/>
    <p:sldId id="755" r:id="rId8"/>
    <p:sldId id="757" r:id="rId9"/>
    <p:sldId id="703" r:id="rId10"/>
    <p:sldId id="758" r:id="rId11"/>
    <p:sldId id="705" r:id="rId12"/>
    <p:sldId id="706" r:id="rId13"/>
    <p:sldId id="708" r:id="rId14"/>
    <p:sldId id="709" r:id="rId15"/>
    <p:sldId id="767" r:id="rId16"/>
    <p:sldId id="768" r:id="rId17"/>
    <p:sldId id="769" r:id="rId18"/>
    <p:sldId id="710" r:id="rId19"/>
    <p:sldId id="759" r:id="rId20"/>
    <p:sldId id="763" r:id="rId21"/>
    <p:sldId id="761" r:id="rId22"/>
    <p:sldId id="765" r:id="rId23"/>
    <p:sldId id="762" r:id="rId24"/>
    <p:sldId id="715" r:id="rId25"/>
    <p:sldId id="716" r:id="rId26"/>
    <p:sldId id="717" r:id="rId27"/>
    <p:sldId id="721" r:id="rId28"/>
    <p:sldId id="722" r:id="rId29"/>
    <p:sldId id="719" r:id="rId30"/>
    <p:sldId id="720" r:id="rId31"/>
    <p:sldId id="723" r:id="rId32"/>
    <p:sldId id="764" r:id="rId33"/>
    <p:sldId id="766" r:id="rId34"/>
    <p:sldId id="731" r:id="rId35"/>
    <p:sldId id="770" r:id="rId36"/>
    <p:sldId id="771" r:id="rId37"/>
    <p:sldId id="772" r:id="rId38"/>
    <p:sldId id="773" r:id="rId39"/>
    <p:sldId id="774" r:id="rId40"/>
    <p:sldId id="775" r:id="rId41"/>
    <p:sldId id="77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80"/>
    <a:srgbClr val="0000C7"/>
    <a:srgbClr val="6666FF"/>
    <a:srgbClr val="66FFFF"/>
    <a:srgbClr val="00FFFF"/>
    <a:srgbClr val="FFFF66"/>
    <a:srgbClr val="F8B33C"/>
    <a:srgbClr val="000041"/>
    <a:srgbClr val="C5E176"/>
    <a:srgbClr val="7FC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0" autoAdjust="0"/>
    <p:restoredTop sz="82067" autoAdjust="0"/>
  </p:normalViewPr>
  <p:slideViewPr>
    <p:cSldViewPr snapToGrid="0" snapToObjects="1">
      <p:cViewPr>
        <p:scale>
          <a:sx n="80" d="100"/>
          <a:sy n="80" d="100"/>
        </p:scale>
        <p:origin x="2176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access</a:t>
            </a:r>
            <a:r>
              <a:rPr lang="en-US" baseline="0" dirty="0" smtClean="0"/>
              <a:t> stream:</a:t>
            </a:r>
          </a:p>
          <a:p>
            <a:r>
              <a:rPr lang="en-US" baseline="0" dirty="0" smtClean="0"/>
              <a:t>LD 0x160 (A=3)</a:t>
            </a:r>
          </a:p>
          <a:p>
            <a:r>
              <a:rPr lang="en-US" baseline="0" dirty="0" smtClean="0"/>
              <a:t>ST 0x160, 5</a:t>
            </a:r>
          </a:p>
          <a:p>
            <a:r>
              <a:rPr lang="en-US" baseline="0" dirty="0" smtClean="0"/>
              <a:t>ST 0x160, 7</a:t>
            </a:r>
          </a:p>
          <a:p>
            <a:r>
              <a:rPr lang="en-US" baseline="0" dirty="0" smtClean="0"/>
              <a:t>ST 0x160, 8</a:t>
            </a:r>
          </a:p>
          <a:p>
            <a:r>
              <a:rPr lang="en-US" baseline="0" dirty="0" smtClean="0"/>
              <a:t>LD 0x160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is better?</a:t>
            </a:r>
          </a:p>
          <a:p>
            <a:r>
              <a:rPr lang="en-US" baseline="0" dirty="0" err="1" smtClean="0"/>
              <a:t>Writeback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Suppose 2 processors</a:t>
            </a:r>
          </a:p>
          <a:p>
            <a:r>
              <a:rPr lang="en-US" baseline="0" dirty="0" smtClean="0"/>
              <a:t>P1: LD 0x160 (A=3)</a:t>
            </a:r>
          </a:p>
          <a:p>
            <a:r>
              <a:rPr lang="en-US" baseline="0" dirty="0" smtClean="0"/>
              <a:t>ST A 0x160</a:t>
            </a:r>
          </a:p>
          <a:p>
            <a:endParaRPr lang="en-US" dirty="0" smtClean="0"/>
          </a:p>
          <a:p>
            <a:r>
              <a:rPr lang="en-US" dirty="0" smtClean="0"/>
              <a:t>P2: LD 0x160</a:t>
            </a:r>
          </a:p>
          <a:p>
            <a:endParaRPr lang="en-US" dirty="0" smtClean="0"/>
          </a:p>
          <a:p>
            <a:r>
              <a:rPr lang="en-US" dirty="0" smtClean="0"/>
              <a:t>Which is better?</a:t>
            </a:r>
          </a:p>
          <a:p>
            <a:r>
              <a:rPr lang="en-US" dirty="0" smtClean="0"/>
              <a:t>Write-through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: Why does w</a:t>
            </a:r>
            <a:r>
              <a:rPr lang="en-US" dirty="0" smtClean="0"/>
              <a:t>rite miss need</a:t>
            </a:r>
            <a:r>
              <a:rPr lang="en-US" baseline="0" dirty="0" smtClean="0"/>
              <a:t> to bring line into cache? It will be over-written anyway.</a:t>
            </a:r>
          </a:p>
          <a:p>
            <a:r>
              <a:rPr lang="en-US" baseline="0" dirty="0" err="1" smtClean="0"/>
              <a:t>Ans</a:t>
            </a:r>
            <a:r>
              <a:rPr lang="en-US" baseline="0" dirty="0" smtClean="0"/>
              <a:t>) A word in the line will be over-written. Still need rest of the line.</a:t>
            </a:r>
          </a:p>
          <a:p>
            <a:endParaRPr lang="en-US" dirty="0" smtClean="0"/>
          </a:p>
          <a:p>
            <a:r>
              <a:rPr lang="en-US" dirty="0" smtClean="0"/>
              <a:t>If a line is written but not likely to be read, better to do write</a:t>
            </a:r>
            <a:r>
              <a:rPr lang="en-US" baseline="0" dirty="0" smtClean="0"/>
              <a:t> no-allocate.</a:t>
            </a:r>
          </a:p>
          <a:p>
            <a:r>
              <a:rPr lang="en-US" baseline="0" dirty="0" smtClean="0"/>
              <a:t>Otherwise it may kick out a useful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90F00-F8D2-4839-9FD1-D9EF52BE8C32}" type="slidenum">
              <a:rPr lang="en-US"/>
              <a:pPr/>
              <a:t>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994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5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non-volatile?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saw multi-threading</a:t>
            </a:r>
            <a:r>
              <a:rPr lang="en-US" baseline="0" dirty="0" smtClean="0"/>
              <a:t> as one solution for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Due to cost</a:t>
            </a:r>
          </a:p>
          <a:p>
            <a:pPr eaLnBrk="1" hangingPunct="1"/>
            <a:r>
              <a:rPr lang="en-US" dirty="0" smtClean="0"/>
              <a:t>Due to size of DRAM</a:t>
            </a:r>
          </a:p>
          <a:p>
            <a:pPr eaLnBrk="1" hangingPunct="1"/>
            <a:r>
              <a:rPr lang="en-US" dirty="0" smtClean="0"/>
              <a:t>Due to cost and wire delays (wires on-chip cost much less, and are faster)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Memory: DRAM</a:t>
            </a:r>
          </a:p>
          <a:p>
            <a:r>
              <a:rPr lang="en-US" dirty="0" smtClean="0"/>
              <a:t>Cache: SRAM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Corresponding</a:t>
            </a:r>
            <a:r>
              <a:rPr lang="en-US" baseline="0" dirty="0" smtClean="0"/>
              <a:t> misses are called “conflict misses”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Access Pattern:</a:t>
            </a:r>
          </a:p>
          <a:p>
            <a:endParaRPr lang="en-US" dirty="0" smtClean="0"/>
          </a:p>
          <a:p>
            <a:r>
              <a:rPr lang="en-US" dirty="0" smtClean="0"/>
              <a:t>B 10x</a:t>
            </a:r>
          </a:p>
          <a:p>
            <a:r>
              <a:rPr lang="en-US" dirty="0" smtClean="0"/>
              <a:t>A 11x</a:t>
            </a:r>
          </a:p>
          <a:p>
            <a:r>
              <a:rPr lang="en-US" dirty="0" smtClean="0"/>
              <a:t>C 011</a:t>
            </a:r>
          </a:p>
          <a:p>
            <a:r>
              <a:rPr lang="en-US" dirty="0" smtClean="0"/>
              <a:t>D 010</a:t>
            </a:r>
          </a:p>
          <a:p>
            <a:r>
              <a:rPr lang="en-US" dirty="0" smtClean="0"/>
              <a:t>Replace</a:t>
            </a:r>
            <a:r>
              <a:rPr lang="en-US" baseline="0" dirty="0" smtClean="0"/>
              <a:t> B =&gt;</a:t>
            </a:r>
            <a:endParaRPr lang="en-US" dirty="0" smtClean="0"/>
          </a:p>
          <a:p>
            <a:r>
              <a:rPr lang="en-US" dirty="0" smtClean="0"/>
              <a:t>B 100</a:t>
            </a:r>
          </a:p>
          <a:p>
            <a:r>
              <a:rPr lang="en-US" dirty="0" smtClean="0"/>
              <a:t>Replace C</a:t>
            </a:r>
            <a:r>
              <a:rPr lang="en-US" baseline="0" dirty="0" smtClean="0"/>
              <a:t> [should have been A in true LRU]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0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October 4,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smtClean="0"/>
              <a:t>ECE 4100/6100 | Fall 2016 | L12: Cache Basics        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October 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Lecture 12: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Cache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85" y="6230490"/>
            <a:ext cx="8407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Lecture slides adapted from UCB CS252 (K.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Asanovic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</a:p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MIT EECS 6.823 (Arvind and J.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Emer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and GT CS 4290/6290 (M.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Pruvolic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Processor-DRAM Gap (latency)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104900"/>
            <a:ext cx="8801100" cy="4648200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35750" y="3629025"/>
            <a:ext cx="193675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1" dirty="0" smtClean="0"/>
              <a:t>DRAM</a:t>
            </a:r>
            <a:r>
              <a:rPr lang="en-US" sz="2000" b="1" dirty="0" smtClean="0"/>
              <a:t>: </a:t>
            </a:r>
          </a:p>
          <a:p>
            <a:pPr eaLnBrk="0" hangingPunct="0"/>
            <a:r>
              <a:rPr lang="en-US" sz="2000" b="1" dirty="0" smtClean="0"/>
              <a:t>7</a:t>
            </a:r>
            <a:r>
              <a:rPr lang="en-US" sz="2000" b="1" dirty="0"/>
              <a:t>%/year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157662" y="1468382"/>
            <a:ext cx="28019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 dirty="0" err="1" smtClean="0"/>
              <a:t>MicroProccessors</a:t>
            </a:r>
            <a:r>
              <a:rPr lang="en-US" b="1" dirty="0" smtClean="0"/>
              <a:t>:</a:t>
            </a:r>
          </a:p>
          <a:p>
            <a:pPr eaLnBrk="0" hangingPunct="0"/>
            <a:r>
              <a:rPr lang="en-US" b="1" dirty="0" smtClean="0"/>
              <a:t> </a:t>
            </a:r>
            <a:r>
              <a:rPr lang="en-US" b="1" dirty="0"/>
              <a:t>60%/year</a:t>
            </a:r>
          </a:p>
        </p:txBody>
      </p:sp>
      <p:sp>
        <p:nvSpPr>
          <p:cNvPr id="22" name="Arc 308"/>
          <p:cNvSpPr>
            <a:spLocks/>
          </p:cNvSpPr>
          <p:nvPr/>
        </p:nvSpPr>
        <p:spPr bwMode="auto">
          <a:xfrm flipH="1">
            <a:off x="4157662" y="1893066"/>
            <a:ext cx="2133600" cy="368300"/>
          </a:xfrm>
          <a:custGeom>
            <a:avLst/>
            <a:gdLst>
              <a:gd name="T0" fmla="*/ 0 w 21599"/>
              <a:gd name="T1" fmla="*/ 364052 h 14827"/>
              <a:gd name="T2" fmla="*/ 582026 w 21599"/>
              <a:gd name="T3" fmla="*/ 0 h 14827"/>
              <a:gd name="T4" fmla="*/ 2133600 w 21599"/>
              <a:gd name="T5" fmla="*/ 368300 h 14827"/>
              <a:gd name="T6" fmla="*/ 0 60000 65536"/>
              <a:gd name="T7" fmla="*/ 0 60000 65536"/>
              <a:gd name="T8" fmla="*/ 0 60000 65536"/>
              <a:gd name="T9" fmla="*/ 0 w 21599"/>
              <a:gd name="T10" fmla="*/ 0 h 14827"/>
              <a:gd name="T11" fmla="*/ 21599 w 21599"/>
              <a:gd name="T12" fmla="*/ 14827 h 148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14827" fill="none" extrusionOk="0">
                <a:moveTo>
                  <a:pt x="-1" y="14655"/>
                </a:moveTo>
                <a:cubicBezTo>
                  <a:pt x="42" y="9201"/>
                  <a:pt x="2147" y="3966"/>
                  <a:pt x="5891" y="-1"/>
                </a:cubicBezTo>
              </a:path>
              <a:path w="21599" h="14827" stroke="0" extrusionOk="0">
                <a:moveTo>
                  <a:pt x="-1" y="14655"/>
                </a:moveTo>
                <a:cubicBezTo>
                  <a:pt x="42" y="9201"/>
                  <a:pt x="2147" y="3966"/>
                  <a:pt x="5891" y="-1"/>
                </a:cubicBezTo>
                <a:lnTo>
                  <a:pt x="21599" y="14827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13"/>
          <p:cNvSpPr>
            <a:spLocks noChangeArrowheads="1"/>
          </p:cNvSpPr>
          <p:nvPr/>
        </p:nvSpPr>
        <p:spPr bwMode="auto">
          <a:xfrm>
            <a:off x="4457300" y="2317695"/>
            <a:ext cx="183396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FC0128"/>
                </a:solidFill>
              </a:rPr>
              <a:t>“Moore’s Law”</a:t>
            </a:r>
          </a:p>
        </p:txBody>
      </p:sp>
      <p:sp>
        <p:nvSpPr>
          <p:cNvPr id="24" name="Arc 6"/>
          <p:cNvSpPr>
            <a:spLocks/>
          </p:cNvSpPr>
          <p:nvPr/>
        </p:nvSpPr>
        <p:spPr bwMode="auto">
          <a:xfrm>
            <a:off x="6535737" y="4175596"/>
            <a:ext cx="200025" cy="317500"/>
          </a:xfrm>
          <a:custGeom>
            <a:avLst/>
            <a:gdLst>
              <a:gd name="T0" fmla="*/ 0 w 21599"/>
              <a:gd name="T1" fmla="*/ 198 h 20439"/>
              <a:gd name="T2" fmla="*/ 85 w 21599"/>
              <a:gd name="T3" fmla="*/ 0 h 20439"/>
              <a:gd name="T4" fmla="*/ 126 w 21599"/>
              <a:gd name="T5" fmla="*/ 200 h 20439"/>
              <a:gd name="T6" fmla="*/ 0 60000 65536"/>
              <a:gd name="T7" fmla="*/ 0 60000 65536"/>
              <a:gd name="T8" fmla="*/ 0 60000 65536"/>
              <a:gd name="T9" fmla="*/ 0 w 21599"/>
              <a:gd name="T10" fmla="*/ 0 h 20439"/>
              <a:gd name="T11" fmla="*/ 21599 w 21599"/>
              <a:gd name="T12" fmla="*/ 20439 h 20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0439" fill="none" extrusionOk="0">
                <a:moveTo>
                  <a:pt x="-1" y="20267"/>
                </a:moveTo>
                <a:cubicBezTo>
                  <a:pt x="72" y="11093"/>
                  <a:pt x="5932" y="2966"/>
                  <a:pt x="14613" y="-1"/>
                </a:cubicBezTo>
              </a:path>
              <a:path w="21599" h="20439" stroke="0" extrusionOk="0">
                <a:moveTo>
                  <a:pt x="-1" y="20267"/>
                </a:moveTo>
                <a:cubicBezTo>
                  <a:pt x="72" y="11093"/>
                  <a:pt x="5932" y="2966"/>
                  <a:pt x="14613" y="-1"/>
                </a:cubicBezTo>
                <a:lnTo>
                  <a:pt x="21599" y="2043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310"/>
          <p:cNvSpPr>
            <a:spLocks noChangeShapeType="1"/>
          </p:cNvSpPr>
          <p:nvPr/>
        </p:nvSpPr>
        <p:spPr bwMode="auto">
          <a:xfrm>
            <a:off x="6160220" y="2735535"/>
            <a:ext cx="0" cy="18288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311"/>
          <p:cNvSpPr>
            <a:spLocks noChangeArrowheads="1"/>
          </p:cNvSpPr>
          <p:nvPr/>
        </p:nvSpPr>
        <p:spPr bwMode="auto">
          <a:xfrm>
            <a:off x="6422158" y="2638424"/>
            <a:ext cx="2544042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Processor-Memory</a:t>
            </a:r>
          </a:p>
          <a:p>
            <a:pPr eaLnBrk="0" hangingPunct="0"/>
            <a:r>
              <a:rPr lang="en-US" sz="2000" b="1" dirty="0"/>
              <a:t>Performance Gap:</a:t>
            </a:r>
            <a:br>
              <a:rPr lang="en-US" sz="2000" b="1" dirty="0"/>
            </a:br>
            <a:r>
              <a:rPr lang="en-US" sz="2000" b="1" dirty="0"/>
              <a:t>(grows 50% / year)</a:t>
            </a:r>
          </a:p>
        </p:txBody>
      </p:sp>
      <p:sp>
        <p:nvSpPr>
          <p:cNvPr id="27" name="Rectangle 315"/>
          <p:cNvSpPr>
            <a:spLocks noChangeArrowheads="1"/>
          </p:cNvSpPr>
          <p:nvPr/>
        </p:nvSpPr>
        <p:spPr bwMode="auto">
          <a:xfrm>
            <a:off x="244476" y="5638755"/>
            <a:ext cx="8534400" cy="711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C7"/>
                </a:solidFill>
              </a:rPr>
              <a:t>Four-issue 2GHz superscalar accessing 100ns DRAM could execute 800 instructions during time for one memory access!</a:t>
            </a:r>
          </a:p>
        </p:txBody>
      </p:sp>
      <p:sp>
        <p:nvSpPr>
          <p:cNvPr id="28" name="Oval 27"/>
          <p:cNvSpPr/>
          <p:nvPr/>
        </p:nvSpPr>
        <p:spPr>
          <a:xfrm>
            <a:off x="7159625" y="1908941"/>
            <a:ext cx="1603376" cy="424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13"/>
          <p:cNvSpPr>
            <a:spLocks noChangeArrowheads="1"/>
          </p:cNvSpPr>
          <p:nvPr/>
        </p:nvSpPr>
        <p:spPr bwMode="auto">
          <a:xfrm>
            <a:off x="6814738" y="1328675"/>
            <a:ext cx="223129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FC0128"/>
                </a:solidFill>
              </a:rPr>
              <a:t>What happened? </a:t>
            </a:r>
          </a:p>
          <a:p>
            <a:pPr eaLnBrk="0" hangingPunct="0"/>
            <a:r>
              <a:rPr lang="en-US" i="1" dirty="0" smtClean="0">
                <a:solidFill>
                  <a:srgbClr val="FC0128"/>
                </a:solidFill>
              </a:rPr>
              <a:t>Later!</a:t>
            </a:r>
            <a:endParaRPr lang="en-US" i="1" dirty="0">
              <a:solidFill>
                <a:srgbClr val="FC01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Little’s Law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158750" y="3162300"/>
            <a:ext cx="8842375" cy="523220"/>
          </a:xfrm>
          <a:noFill/>
        </p:spPr>
        <p:txBody>
          <a:bodyPr wrap="square" anchor="ctr">
            <a:spAutoFit/>
          </a:bodyPr>
          <a:lstStyle/>
          <a:p>
            <a:pPr algn="ctr" eaLnBrk="1" hangingPunct="1">
              <a:buFontTx/>
              <a:buNone/>
            </a:pPr>
            <a:r>
              <a:rPr lang="en-US" i="1" dirty="0" smtClean="0"/>
              <a:t>Throughput (T) = Number in Flight (N) / Latency (L)</a:t>
            </a:r>
            <a:endParaRPr lang="en-US" dirty="0" smtClean="0"/>
          </a:p>
        </p:txBody>
      </p:sp>
      <p:sp>
        <p:nvSpPr>
          <p:cNvPr id="8199" name="Rectangle 34"/>
          <p:cNvSpPr>
            <a:spLocks noChangeArrowheads="1"/>
          </p:cNvSpPr>
          <p:nvPr/>
        </p:nvSpPr>
        <p:spPr bwMode="auto">
          <a:xfrm>
            <a:off x="6451600" y="1460500"/>
            <a:ext cx="1473200" cy="1398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C7"/>
                </a:solidFill>
              </a:rPr>
              <a:t>Memory</a:t>
            </a:r>
          </a:p>
        </p:txBody>
      </p:sp>
      <p:sp>
        <p:nvSpPr>
          <p:cNvPr id="8200" name="Rectangle 35"/>
          <p:cNvSpPr>
            <a:spLocks noChangeArrowheads="1"/>
          </p:cNvSpPr>
          <p:nvPr/>
        </p:nvSpPr>
        <p:spPr bwMode="auto">
          <a:xfrm>
            <a:off x="1308100" y="1620838"/>
            <a:ext cx="1168400" cy="1079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C7"/>
                </a:solidFill>
              </a:rPr>
              <a:t>CPU</a:t>
            </a:r>
          </a:p>
        </p:txBody>
      </p:sp>
      <p:sp>
        <p:nvSpPr>
          <p:cNvPr id="8201" name="Line 36"/>
          <p:cNvSpPr>
            <a:spLocks noChangeShapeType="1"/>
          </p:cNvSpPr>
          <p:nvPr/>
        </p:nvSpPr>
        <p:spPr bwMode="auto">
          <a:xfrm flipV="1">
            <a:off x="2476500" y="1906588"/>
            <a:ext cx="1155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00C7"/>
              </a:solidFill>
            </a:endParaRPr>
          </a:p>
        </p:txBody>
      </p:sp>
      <p:sp>
        <p:nvSpPr>
          <p:cNvPr id="8202" name="Rectangle 37"/>
          <p:cNvSpPr>
            <a:spLocks noChangeArrowheads="1"/>
          </p:cNvSpPr>
          <p:nvPr/>
        </p:nvSpPr>
        <p:spPr bwMode="auto">
          <a:xfrm>
            <a:off x="3630613" y="1539875"/>
            <a:ext cx="1784350" cy="13350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US">
                <a:solidFill>
                  <a:srgbClr val="0000C7"/>
                </a:solidFill>
              </a:rPr>
              <a:t>Table of accesses in </a:t>
            </a:r>
            <a:br>
              <a:rPr lang="en-US">
                <a:solidFill>
                  <a:srgbClr val="0000C7"/>
                </a:solidFill>
              </a:rPr>
            </a:br>
            <a:r>
              <a:rPr lang="en-US">
                <a:solidFill>
                  <a:srgbClr val="0000C7"/>
                </a:solidFill>
              </a:rPr>
              <a:t>flight</a:t>
            </a:r>
          </a:p>
        </p:txBody>
      </p:sp>
      <p:sp>
        <p:nvSpPr>
          <p:cNvPr id="8203" name="Rectangle 39"/>
          <p:cNvSpPr>
            <a:spLocks noChangeArrowheads="1"/>
          </p:cNvSpPr>
          <p:nvPr/>
        </p:nvSpPr>
        <p:spPr bwMode="auto">
          <a:xfrm>
            <a:off x="342900" y="3735665"/>
            <a:ext cx="8131175" cy="2190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dirty="0"/>
              <a:t>Example:	</a:t>
            </a:r>
            <a:endParaRPr lang="en-US" sz="1200" dirty="0"/>
          </a:p>
          <a:p>
            <a:pPr lvl="3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>
                <a:solidFill>
                  <a:srgbClr val="0000C7"/>
                </a:solidFill>
              </a:rPr>
              <a:t>--- Assume infinite bandwidth memory</a:t>
            </a:r>
          </a:p>
          <a:p>
            <a:pPr lvl="3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>
                <a:solidFill>
                  <a:srgbClr val="0000C7"/>
                </a:solidFill>
              </a:rPr>
              <a:t>--- 100 cycles / memory reference</a:t>
            </a:r>
          </a:p>
          <a:p>
            <a:pPr lvl="3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2000" i="1" dirty="0">
                <a:solidFill>
                  <a:srgbClr val="0000C7"/>
                </a:solidFill>
              </a:rPr>
              <a:t>--- 1 + 0.2 memory references / instruction</a:t>
            </a:r>
          </a:p>
          <a:p>
            <a:pPr lvl="3" eaLnBrk="0" hangingPunct="0"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endParaRPr lang="en-US" sz="2000" i="1" dirty="0">
              <a:solidFill>
                <a:srgbClr val="0000C7"/>
              </a:solidFill>
            </a:endParaRPr>
          </a:p>
          <a:p>
            <a:pPr lvl="3" eaLnBrk="0" hangingPunct="0">
              <a:lnSpc>
                <a:spcPct val="90000"/>
              </a:lnSpc>
              <a:spcBef>
                <a:spcPct val="10000"/>
              </a:spcBef>
              <a:buFont typeface="Symbol" pitchFamily="18" charset="2"/>
              <a:buChar char="Þ"/>
            </a:pPr>
            <a:r>
              <a:rPr lang="en-US" sz="2000" i="1" dirty="0">
                <a:solidFill>
                  <a:srgbClr val="0000C7"/>
                </a:solidFill>
              </a:rPr>
              <a:t> Table size = 1.2 * 100  = 120 entries </a:t>
            </a:r>
          </a:p>
          <a:p>
            <a:pPr lvl="3" eaLnBrk="0" hangingPunct="0">
              <a:lnSpc>
                <a:spcPct val="90000"/>
              </a:lnSpc>
              <a:spcBef>
                <a:spcPct val="10000"/>
              </a:spcBef>
              <a:buFont typeface="Symbol" pitchFamily="18" charset="2"/>
              <a:buChar char="Þ"/>
            </a:pPr>
            <a:endParaRPr lang="en-US" sz="2000" i="1" dirty="0">
              <a:solidFill>
                <a:srgbClr val="56127A"/>
              </a:solidFill>
            </a:endParaRPr>
          </a:p>
        </p:txBody>
      </p:sp>
      <p:sp>
        <p:nvSpPr>
          <p:cNvPr id="8204" name="Rectangle 40"/>
          <p:cNvSpPr>
            <a:spLocks noChangeArrowheads="1"/>
          </p:cNvSpPr>
          <p:nvPr/>
        </p:nvSpPr>
        <p:spPr bwMode="auto">
          <a:xfrm>
            <a:off x="3251200" y="1320800"/>
            <a:ext cx="5207000" cy="18415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C7"/>
              </a:solidFill>
            </a:endParaRPr>
          </a:p>
        </p:txBody>
      </p:sp>
      <p:sp>
        <p:nvSpPr>
          <p:cNvPr id="8205" name="Line 41"/>
          <p:cNvSpPr>
            <a:spLocks noChangeShapeType="1"/>
          </p:cNvSpPr>
          <p:nvPr/>
        </p:nvSpPr>
        <p:spPr bwMode="auto">
          <a:xfrm flipV="1">
            <a:off x="5372100" y="188118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00C7"/>
              </a:solidFill>
            </a:endParaRPr>
          </a:p>
        </p:txBody>
      </p:sp>
      <p:sp>
        <p:nvSpPr>
          <p:cNvPr id="8206" name="Line 42"/>
          <p:cNvSpPr>
            <a:spLocks noChangeShapeType="1"/>
          </p:cNvSpPr>
          <p:nvPr/>
        </p:nvSpPr>
        <p:spPr bwMode="auto">
          <a:xfrm flipV="1">
            <a:off x="2451100" y="2300288"/>
            <a:ext cx="1155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>
              <a:solidFill>
                <a:srgbClr val="0000C7"/>
              </a:solidFill>
            </a:endParaRPr>
          </a:p>
        </p:txBody>
      </p:sp>
      <p:sp>
        <p:nvSpPr>
          <p:cNvPr id="8207" name="Line 43"/>
          <p:cNvSpPr>
            <a:spLocks noChangeShapeType="1"/>
          </p:cNvSpPr>
          <p:nvPr/>
        </p:nvSpPr>
        <p:spPr bwMode="auto">
          <a:xfrm flipV="1">
            <a:off x="5372100" y="231298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>
              <a:solidFill>
                <a:srgbClr val="0000C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13" y="5698893"/>
            <a:ext cx="522605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en-US" b="1" dirty="0"/>
              <a:t>120 independent memory operations in flight!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56226" y="5551722"/>
            <a:ext cx="3406774" cy="844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Is it even possible  for CPU to generate 120 </a:t>
            </a:r>
            <a:r>
              <a:rPr lang="en-US" i="1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>
                <a:solidFill>
                  <a:srgbClr val="FF0000"/>
                </a:solidFill>
              </a:rPr>
              <a:t> memory requests?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Mitigate Latency using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7630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Reduce average memory access latency (and energy) by using </a:t>
            </a:r>
            <a:r>
              <a:rPr lang="en-US" sz="2800" dirty="0" smtClean="0">
                <a:solidFill>
                  <a:srgbClr val="FF0000"/>
                </a:solidFill>
              </a:rPr>
              <a:t>caches</a:t>
            </a:r>
            <a:r>
              <a:rPr lang="en-US" sz="2800" dirty="0" smtClean="0"/>
              <a:t> – small and fast memories that retain recently-accessed data</a:t>
            </a:r>
          </a:p>
          <a:p>
            <a:pPr lvl="1"/>
            <a:r>
              <a:rPr lang="en-US" sz="2400" dirty="0" smtClean="0"/>
              <a:t>Why would this help?</a:t>
            </a:r>
          </a:p>
          <a:p>
            <a:pPr lvl="2"/>
            <a:r>
              <a:rPr lang="en-US" sz="2200" i="1" dirty="0" smtClean="0">
                <a:solidFill>
                  <a:srgbClr val="FF0000"/>
                </a:solidFill>
              </a:rPr>
              <a:t>Locality</a:t>
            </a:r>
            <a:r>
              <a:rPr lang="en-US" sz="2200" dirty="0" smtClean="0">
                <a:solidFill>
                  <a:srgbClr val="FF0000"/>
                </a:solidFill>
              </a:rPr>
              <a:t>: Patterns </a:t>
            </a:r>
            <a:r>
              <a:rPr lang="en-US" sz="2200" dirty="0">
                <a:solidFill>
                  <a:srgbClr val="FF0000"/>
                </a:solidFill>
              </a:rPr>
              <a:t>of memory references made by a processor are often highly </a:t>
            </a:r>
            <a:r>
              <a:rPr lang="en-US" sz="2200" dirty="0" smtClean="0">
                <a:solidFill>
                  <a:srgbClr val="FF0000"/>
                </a:solidFill>
              </a:rPr>
              <a:t>predictable</a:t>
            </a: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9846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u="sng" dirty="0" smtClean="0"/>
              <a:t>PC</a:t>
            </a:r>
            <a:endParaRPr lang="en-US" sz="2400" dirty="0"/>
          </a:p>
          <a:p>
            <a:r>
              <a:rPr lang="en-US" sz="2400" dirty="0" smtClean="0"/>
              <a:t>96 </a:t>
            </a:r>
            <a:r>
              <a:rPr lang="en-US" sz="2400" dirty="0"/>
              <a:t>	  …      </a:t>
            </a:r>
          </a:p>
          <a:p>
            <a:r>
              <a:rPr lang="en-US" sz="2400" i="1" dirty="0"/>
              <a:t>100    loop: </a:t>
            </a:r>
            <a:r>
              <a:rPr lang="en-US" sz="2400" i="1" dirty="0" smtClean="0"/>
              <a:t>  ADD </a:t>
            </a:r>
            <a:r>
              <a:rPr lang="en-US" sz="2400" i="1" dirty="0"/>
              <a:t>r2, r1, r1  </a:t>
            </a:r>
          </a:p>
          <a:p>
            <a:r>
              <a:rPr lang="en-US" sz="2400" i="1" dirty="0"/>
              <a:t>104         </a:t>
            </a:r>
            <a:r>
              <a:rPr lang="en-US" sz="2400" i="1" dirty="0" smtClean="0"/>
              <a:t>		SUBI </a:t>
            </a:r>
            <a:r>
              <a:rPr lang="en-US" sz="2400" i="1" dirty="0"/>
              <a:t>r3, r3, #1 </a:t>
            </a:r>
          </a:p>
          <a:p>
            <a:pPr marL="457200" indent="-457200">
              <a:buFontTx/>
              <a:buAutoNum type="arabicPlain" startAt="108"/>
            </a:pPr>
            <a:r>
              <a:rPr lang="en-US" sz="2400" i="1" dirty="0"/>
              <a:t>          </a:t>
            </a:r>
            <a:r>
              <a:rPr lang="en-US" sz="2400" i="1" dirty="0" smtClean="0"/>
              <a:t>		BNEZ </a:t>
            </a:r>
            <a:r>
              <a:rPr lang="en-US" sz="2400" i="1" dirty="0"/>
              <a:t>r3, loop      </a:t>
            </a:r>
          </a:p>
          <a:p>
            <a:r>
              <a:rPr lang="en-US" sz="2400" i="1" dirty="0"/>
              <a:t>112      …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Why would Caches help?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393825"/>
            <a:ext cx="8237538" cy="425291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Two predictable properties of memory references: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Temporal Locality:</a:t>
            </a:r>
            <a:r>
              <a:rPr lang="en-US" sz="2400" dirty="0" smtClean="0"/>
              <a:t> If a location is referenced it is likely to be referenced again in the near future.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Spatial Locality</a:t>
            </a:r>
            <a:r>
              <a:rPr lang="en-US" sz="2400" i="1" dirty="0" smtClean="0"/>
              <a:t>:</a:t>
            </a:r>
            <a:r>
              <a:rPr lang="en-US" sz="2400" dirty="0" smtClean="0"/>
              <a:t> If a location is referenced it is likely that locations near it will be referenced in the near future.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0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5591175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Memory addresses A, B, C, A, B, C, A, B, 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700" y="5057775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Memory addresses A, A+1, A+2, A+3, A+4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7300" y="5667375"/>
            <a:ext cx="1347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>
                <a:solidFill>
                  <a:srgbClr val="FF0000"/>
                </a:solidFill>
              </a:rPr>
              <a:t>Temporal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579795" y="5133975"/>
            <a:ext cx="1027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rgbClr val="FF0000"/>
                </a:solidFill>
              </a:rPr>
              <a:t>Spatial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5344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Temporal locality</a:t>
            </a:r>
            <a:endParaRPr lang="en-US" sz="2800" dirty="0"/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Store recently accessed data in </a:t>
            </a:r>
            <a:r>
              <a:rPr lang="en-US" sz="2800" dirty="0" smtClean="0">
                <a:solidFill>
                  <a:srgbClr val="FF0000"/>
                </a:solidFill>
              </a:rPr>
              <a:t>cache</a:t>
            </a:r>
            <a:endParaRPr lang="en-US" sz="28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Anticipation: the data will be accessed again soon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Spatial locality</a:t>
            </a:r>
            <a:endParaRPr lang="en-US" sz="28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Store addresses adjacent to the recently accessed one in automatically managed fast memory</a:t>
            </a:r>
          </a:p>
          <a:p>
            <a:pPr lvl="2"/>
            <a:r>
              <a:rPr lang="en-US" dirty="0">
                <a:ea typeface="ＭＳ Ｐゴシック" charset="0"/>
              </a:rPr>
              <a:t>Logically divide memory into equal size blocks (called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</a:rPr>
              <a:t>cache block </a:t>
            </a:r>
            <a:r>
              <a:rPr lang="en-US" dirty="0">
                <a:ea typeface="ＭＳ Ｐゴシック" charset="0"/>
              </a:rPr>
              <a:t>or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</a:rPr>
              <a:t>cache line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/>
            <a:r>
              <a:rPr lang="en-US" dirty="0">
                <a:ea typeface="ＭＳ Ｐゴシック" charset="0"/>
              </a:rPr>
              <a:t>On accessing any </a:t>
            </a:r>
            <a:r>
              <a:rPr lang="en-US" b="1" dirty="0">
                <a:ea typeface="ＭＳ Ｐゴシック" charset="0"/>
              </a:rPr>
              <a:t>word</a:t>
            </a:r>
            <a:r>
              <a:rPr lang="en-US" dirty="0">
                <a:ea typeface="ＭＳ Ｐゴシック" charset="0"/>
              </a:rPr>
              <a:t> in the block, fetch the entire </a:t>
            </a:r>
            <a:r>
              <a:rPr lang="en-US" b="1" dirty="0">
                <a:ea typeface="ＭＳ Ｐゴシック" charset="0"/>
              </a:rPr>
              <a:t>line</a:t>
            </a:r>
          </a:p>
          <a:p>
            <a:pPr lvl="2"/>
            <a:r>
              <a:rPr lang="en-US" dirty="0"/>
              <a:t>Anticipation: </a:t>
            </a:r>
            <a:r>
              <a:rPr lang="en-US" dirty="0">
                <a:solidFill>
                  <a:srgbClr val="0000FF"/>
                </a:solidFill>
              </a:rPr>
              <a:t>nearby data will be accessed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 </a:t>
            </a:r>
            <a:r>
              <a:rPr lang="en-US" dirty="0" smtClean="0">
                <a:sym typeface="Wingdings"/>
              </a:rPr>
              <a:t> 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random access memory</a:t>
            </a:r>
          </a:p>
          <a:p>
            <a:r>
              <a:rPr lang="en-US" dirty="0"/>
              <a:t>Two cross coupled inverters store a single bit</a:t>
            </a:r>
          </a:p>
          <a:p>
            <a:pPr lvl="1"/>
            <a:r>
              <a:rPr lang="en-US" dirty="0">
                <a:ea typeface="ＭＳ Ｐゴシック" charset="0"/>
              </a:rPr>
              <a:t>Feedback path enables the stored value to persist in the “cell”</a:t>
            </a:r>
          </a:p>
          <a:p>
            <a:pPr lvl="1"/>
            <a:r>
              <a:rPr lang="en-US" dirty="0">
                <a:ea typeface="ＭＳ Ｐゴシック" charset="0"/>
              </a:rPr>
              <a:t>4 transistors for storage</a:t>
            </a:r>
          </a:p>
          <a:p>
            <a:pPr lvl="1"/>
            <a:r>
              <a:rPr lang="en-US" dirty="0">
                <a:ea typeface="ＭＳ Ｐゴシック" charset="0"/>
              </a:rPr>
              <a:t>2 transistors for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200863" y="4648388"/>
            <a:ext cx="1143000" cy="990600"/>
            <a:chOff x="3600" y="960"/>
            <a:chExt cx="864" cy="816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29" name="AutoShape 24"/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676863" y="3783200"/>
            <a:ext cx="4267200" cy="2133600"/>
            <a:chOff x="-2438400" y="2971800"/>
            <a:chExt cx="4267200" cy="2133600"/>
          </a:xfrm>
        </p:grpSpPr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-2438400" y="3505200"/>
              <a:ext cx="42672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3" name="Group 26"/>
            <p:cNvGrpSpPr>
              <a:grpSpLocks/>
            </p:cNvGrpSpPr>
            <p:nvPr/>
          </p:nvGrpSpPr>
          <p:grpSpPr bwMode="auto">
            <a:xfrm>
              <a:off x="-2095587" y="2971800"/>
              <a:ext cx="3505374" cy="2133600"/>
              <a:chOff x="-2095587" y="2971800"/>
              <a:chExt cx="3505374" cy="2133600"/>
            </a:xfrm>
          </p:grpSpPr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-1752600" y="41148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auto">
              <a:xfrm flipH="1">
                <a:off x="228600" y="4114800"/>
                <a:ext cx="838200" cy="228600"/>
              </a:xfrm>
              <a:custGeom>
                <a:avLst/>
                <a:gdLst>
                  <a:gd name="T0" fmla="*/ 0 w 624"/>
                  <a:gd name="T1" fmla="*/ 2147483647 h 144"/>
                  <a:gd name="T2" fmla="*/ 2147483647 w 624"/>
                  <a:gd name="T3" fmla="*/ 2147483647 h 144"/>
                  <a:gd name="T4" fmla="*/ 2147483647 w 624"/>
                  <a:gd name="T5" fmla="*/ 0 h 144"/>
                  <a:gd name="T6" fmla="*/ 2147483647 w 624"/>
                  <a:gd name="T7" fmla="*/ 0 h 144"/>
                  <a:gd name="T8" fmla="*/ 2147483647 w 624"/>
                  <a:gd name="T9" fmla="*/ 2147483647 h 144"/>
                  <a:gd name="T10" fmla="*/ 2147483647 w 624"/>
                  <a:gd name="T11" fmla="*/ 2147483647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-1524000" y="4038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 flipH="1">
                <a:off x="-1447800" y="3886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auto">
              <a:xfrm flipH="1">
                <a:off x="609600" y="3886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-1752600" y="29718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1066800" y="29718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-1371600" y="35052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685800" y="35052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533400" y="4038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-1088902" y="3182938"/>
                <a:ext cx="1269758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charset="0"/>
                  </a:rPr>
                  <a:t>Word line</a:t>
                </a:r>
                <a:endParaRPr lang="en-US" sz="1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 rot="16200000">
                <a:off x="-2366183" y="4165513"/>
                <a:ext cx="887442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charset="0"/>
                  </a:rPr>
                  <a:t>bitline</a:t>
                </a:r>
                <a:endParaRPr lang="en-US" sz="1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 rot="16200000">
                <a:off x="735234" y="4159163"/>
                <a:ext cx="1002858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charset="0"/>
                  </a:rPr>
                  <a:t>_bitline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7500" y="3937000"/>
            <a:ext cx="8534400" cy="224420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dirty="0"/>
              <a:t> </a:t>
            </a:r>
            <a:r>
              <a:rPr lang="en-US" sz="2000" i="1" dirty="0"/>
              <a:t>size</a:t>
            </a:r>
            <a:r>
              <a:rPr lang="en-US" sz="2000" dirty="0"/>
              <a:t>:	</a:t>
            </a:r>
            <a:r>
              <a:rPr lang="en-US" sz="2000" dirty="0" smtClean="0"/>
              <a:t>	       Register </a:t>
            </a:r>
            <a:r>
              <a:rPr lang="en-US" sz="2000" dirty="0"/>
              <a:t>&lt;&lt; SRAM &lt;&lt; DRAM   </a:t>
            </a:r>
            <a:r>
              <a:rPr lang="en-US" sz="2000" i="1" dirty="0" smtClean="0"/>
              <a:t>why</a:t>
            </a:r>
            <a:r>
              <a:rPr lang="en-US" sz="2000" i="1" dirty="0"/>
              <a:t>?</a:t>
            </a:r>
          </a:p>
          <a:p>
            <a:pPr eaLnBrk="0" hangingPunct="0">
              <a:buFontTx/>
              <a:buChar char="•"/>
            </a:pPr>
            <a:r>
              <a:rPr lang="en-US" sz="2000" i="1" dirty="0"/>
              <a:t> latency:	 </a:t>
            </a:r>
            <a:r>
              <a:rPr lang="en-US" sz="2000" i="1" dirty="0" smtClean="0"/>
              <a:t>	 </a:t>
            </a:r>
            <a:r>
              <a:rPr lang="en-US" sz="2000" dirty="0" smtClean="0"/>
              <a:t>Register </a:t>
            </a:r>
            <a:r>
              <a:rPr lang="en-US" sz="2000" dirty="0"/>
              <a:t>&lt;&lt; SRAM &lt;&lt; DRAM   </a:t>
            </a:r>
            <a:r>
              <a:rPr lang="en-US" sz="2000" i="1" dirty="0" smtClean="0"/>
              <a:t>why</a:t>
            </a:r>
            <a:r>
              <a:rPr lang="en-US" sz="2000" i="1" dirty="0"/>
              <a:t>?</a:t>
            </a:r>
          </a:p>
          <a:p>
            <a:pPr eaLnBrk="0" hangingPunct="0">
              <a:buFontTx/>
              <a:buChar char="•"/>
            </a:pPr>
            <a:r>
              <a:rPr lang="en-US" sz="2000" dirty="0"/>
              <a:t> </a:t>
            </a:r>
            <a:r>
              <a:rPr lang="en-US" sz="2000" i="1" dirty="0"/>
              <a:t>bandwidth:</a:t>
            </a:r>
            <a:r>
              <a:rPr lang="en-US" sz="2000" dirty="0"/>
              <a:t>	 on-chip &gt;&gt; off-chip       </a:t>
            </a:r>
            <a:r>
              <a:rPr lang="en-US" sz="2000" dirty="0" smtClean="0"/>
              <a:t>	      </a:t>
            </a:r>
            <a:r>
              <a:rPr lang="en-US" sz="2000" i="1" dirty="0" smtClean="0"/>
              <a:t>why</a:t>
            </a:r>
            <a:r>
              <a:rPr lang="en-US" sz="2000" i="1" dirty="0"/>
              <a:t>?</a:t>
            </a:r>
          </a:p>
          <a:p>
            <a:pPr lvl="1" eaLnBrk="0" hangingPunct="0"/>
            <a:endParaRPr lang="en-US" sz="2000" i="1" dirty="0"/>
          </a:p>
          <a:p>
            <a:pPr eaLnBrk="0" hangingPunct="0"/>
            <a:r>
              <a:rPr lang="en-US" sz="2000" dirty="0"/>
              <a:t>On a data access:</a:t>
            </a:r>
          </a:p>
          <a:p>
            <a:pPr lvl="1" eaLnBrk="0" hangingPunct="0"/>
            <a:r>
              <a:rPr lang="en-US" sz="2000" i="1" dirty="0">
                <a:solidFill>
                  <a:srgbClr val="0000FF"/>
                </a:solidFill>
              </a:rPr>
              <a:t>hit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smtClean="0">
                <a:solidFill>
                  <a:srgbClr val="0000FF"/>
                </a:solidFill>
              </a:rPr>
              <a:t>data </a:t>
            </a:r>
            <a:r>
              <a:rPr lang="en-US" sz="2000" dirty="0" err="1" smtClean="0">
                <a:solidFill>
                  <a:srgbClr val="0000FF"/>
                </a:solidFill>
                <a:latin typeface="Symbol" pitchFamily="18" charset="2"/>
              </a:rPr>
              <a:t>Î</a:t>
            </a:r>
            <a:r>
              <a:rPr lang="en-US" sz="2000" dirty="0" smtClean="0">
                <a:solidFill>
                  <a:srgbClr val="0000FF"/>
                </a:solidFill>
              </a:rPr>
              <a:t> fast </a:t>
            </a:r>
            <a:r>
              <a:rPr lang="en-US" sz="2000" dirty="0">
                <a:solidFill>
                  <a:srgbClr val="0000FF"/>
                </a:solidFill>
              </a:rPr>
              <a:t>memory)	    </a:t>
            </a: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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low latency access</a:t>
            </a:r>
          </a:p>
          <a:p>
            <a:pPr lvl="1" eaLnBrk="0" hangingPunct="0"/>
            <a:r>
              <a:rPr lang="en-US" sz="2000" i="1" dirty="0">
                <a:solidFill>
                  <a:srgbClr val="0000FF"/>
                </a:solidFill>
              </a:rPr>
              <a:t>miss </a:t>
            </a:r>
            <a:r>
              <a:rPr lang="en-US" sz="2000" dirty="0">
                <a:solidFill>
                  <a:srgbClr val="0000FF"/>
                </a:solidFill>
              </a:rPr>
              <a:t>(data </a:t>
            </a:r>
            <a:r>
              <a:rPr lang="en-US" sz="2000" dirty="0" err="1">
                <a:solidFill>
                  <a:srgbClr val="0000FF"/>
                </a:solidFill>
                <a:latin typeface="Symbol" pitchFamily="18" charset="2"/>
              </a:rPr>
              <a:t>Ï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fast memory</a:t>
            </a:r>
            <a:r>
              <a:rPr lang="en-US" sz="2000" dirty="0" smtClean="0">
                <a:solidFill>
                  <a:srgbClr val="0000FF"/>
                </a:solidFill>
              </a:rPr>
              <a:t>)   	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</a:t>
            </a:r>
            <a:r>
              <a:rPr lang="en-US" sz="2000" dirty="0" smtClean="0">
                <a:solidFill>
                  <a:srgbClr val="0000FF"/>
                </a:solidFill>
              </a:rPr>
              <a:t> high latency </a:t>
            </a:r>
            <a:r>
              <a:rPr lang="en-US" sz="2000" dirty="0">
                <a:solidFill>
                  <a:srgbClr val="0000FF"/>
                </a:solidFill>
              </a:rPr>
              <a:t>access </a:t>
            </a:r>
            <a:r>
              <a:rPr lang="en-US" sz="2000" i="1" dirty="0">
                <a:solidFill>
                  <a:srgbClr val="0000FF"/>
                </a:solidFill>
              </a:rPr>
              <a:t>(DRAM)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838200" y="1343025"/>
            <a:ext cx="7924800" cy="2514600"/>
            <a:chOff x="528" y="576"/>
            <a:chExt cx="4992" cy="158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872" y="864"/>
              <a:ext cx="1248" cy="960"/>
            </a:xfrm>
            <a:prstGeom prst="rect">
              <a:avLst/>
            </a:prstGeom>
            <a:solidFill>
              <a:srgbClr val="CFBDC8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/>
                <a:t>Small,</a:t>
              </a:r>
            </a:p>
            <a:p>
              <a:pPr algn="ctr" eaLnBrk="0" hangingPunct="0"/>
              <a:r>
                <a:rPr lang="en-US"/>
                <a:t>Fast Memory</a:t>
              </a:r>
            </a:p>
            <a:p>
              <a:pPr algn="ctr" eaLnBrk="0" hangingPunct="0"/>
              <a:r>
                <a:rPr lang="en-US"/>
                <a:t>(RF, SRAM)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28" y="1104"/>
              <a:ext cx="640" cy="52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CPU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44" y="576"/>
              <a:ext cx="1776" cy="15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dirty="0"/>
                <a:t>Big, Slow Memory</a:t>
              </a:r>
            </a:p>
            <a:p>
              <a:pPr algn="ctr" eaLnBrk="0" hangingPunct="0"/>
              <a:r>
                <a:rPr lang="en-US" dirty="0"/>
                <a:t>(DRAM)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392" y="912"/>
              <a:ext cx="224" cy="19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312" y="912"/>
              <a:ext cx="224" cy="19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04" y="1824"/>
              <a:ext cx="26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i="1" dirty="0"/>
                <a:t>holds frequently used data</a:t>
              </a: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120" y="1344"/>
              <a:ext cx="624" cy="96"/>
            </a:xfrm>
            <a:prstGeom prst="leftRightArrow">
              <a:avLst>
                <a:gd name="adj1" fmla="val 50000"/>
                <a:gd name="adj2" fmla="val 13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152" y="1104"/>
              <a:ext cx="720" cy="528"/>
            </a:xfrm>
            <a:prstGeom prst="leftRightArrow">
              <a:avLst>
                <a:gd name="adj1" fmla="val 50000"/>
                <a:gd name="adj2" fmla="val 2727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571624" y="1343025"/>
            <a:ext cx="140017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i="1" dirty="0" smtClean="0"/>
              <a:t>On-chip</a:t>
            </a:r>
            <a:endParaRPr lang="en-US" sz="2000" i="1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543425" y="1393825"/>
            <a:ext cx="140017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i="1" dirty="0" smtClean="0"/>
              <a:t>Off-chip</a:t>
            </a:r>
            <a:endParaRPr lang="en-US" sz="2000" i="1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603744" y="3857625"/>
            <a:ext cx="140017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i="1" dirty="0" smtClean="0">
                <a:solidFill>
                  <a:srgbClr val="FF0000"/>
                </a:solidFill>
              </a:rPr>
              <a:t>Cost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587869" y="4172010"/>
            <a:ext cx="140017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i="1" dirty="0" smtClean="0">
                <a:solidFill>
                  <a:srgbClr val="FF0000"/>
                </a:solidFill>
              </a:rPr>
              <a:t>Size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508750" y="4531085"/>
            <a:ext cx="27781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i="1" dirty="0" smtClean="0">
                <a:solidFill>
                  <a:srgbClr val="FF0000"/>
                </a:solidFill>
              </a:rPr>
              <a:t>Cost + wire-delays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6503C-FC7F-4334-B6D0-4D7B9DE4843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43200" y="1571625"/>
            <a:ext cx="1066510" cy="6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100s Bytes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&lt;10 ns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$$$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43200" y="2352675"/>
            <a:ext cx="1333698" cy="6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K Bytes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10-100 ns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1-0.1 cents/bit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14600" y="3571875"/>
            <a:ext cx="2128788" cy="6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 Bytes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200ns- 500ns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$.0001-.00001 cents /bit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14600" y="4562475"/>
            <a:ext cx="1628651" cy="83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G Bytes, 10 </a:t>
            </a:r>
            <a:r>
              <a:rPr lang="en-US" sz="1400" b="1" dirty="0" err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ms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</a:t>
            </a:r>
            <a:b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(10,000,000 ns)</a:t>
            </a:r>
          </a:p>
          <a:p>
            <a:pPr eaLnBrk="0" hangingPunct="0"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Arial" charset="0"/>
              <a:ea typeface="新細明體" charset="0"/>
              <a:cs typeface="新細明體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10   - 10  cents/bit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43200" y="5005387"/>
            <a:ext cx="2841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-5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149600" y="4979987"/>
            <a:ext cx="2841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-6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03650" y="1178719"/>
            <a:ext cx="1333500" cy="6270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i="1" dirty="0" smtClean="0">
                <a:solidFill>
                  <a:srgbClr val="000066"/>
                </a:solidFill>
                <a:latin typeface="Arial" charset="0"/>
                <a:ea typeface="新細明體" charset="0"/>
                <a:cs typeface="新細明體" charset="0"/>
              </a:rPr>
              <a:t>Capacity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i="1" dirty="0" smtClean="0">
                <a:solidFill>
                  <a:srgbClr val="000066"/>
                </a:solidFill>
                <a:latin typeface="Arial" charset="0"/>
                <a:ea typeface="新細明體" charset="0"/>
                <a:cs typeface="新細明體" charset="0"/>
              </a:rPr>
              <a:t>Access Time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i="1" dirty="0" smtClean="0">
                <a:solidFill>
                  <a:srgbClr val="000066"/>
                </a:solidFill>
                <a:latin typeface="Arial" charset="0"/>
                <a:ea typeface="新細明體" charset="0"/>
                <a:cs typeface="新細明體" charset="0"/>
              </a:rPr>
              <a:t>Cost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667000" y="5705475"/>
            <a:ext cx="1372171" cy="6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infinite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sec-min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10     cents/bit  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99100" y="1590675"/>
            <a:ext cx="1193800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516563" y="1679575"/>
            <a:ext cx="1168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Registers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562600" y="2670175"/>
            <a:ext cx="81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Cache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638800" y="3736975"/>
            <a:ext cx="10033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Memory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638800" y="4803775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Disk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715000" y="5946775"/>
            <a:ext cx="660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Tape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105400" y="2581275"/>
            <a:ext cx="19558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800600" y="3648075"/>
            <a:ext cx="28702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267200" y="4714875"/>
            <a:ext cx="3937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962400" y="5781675"/>
            <a:ext cx="4699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6083300" y="2041525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083300" y="3108325"/>
            <a:ext cx="0" cy="520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083300" y="4175125"/>
            <a:ext cx="0" cy="520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083300" y="5241925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72200" y="2136775"/>
            <a:ext cx="1701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Instr. Operands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096000" y="3203575"/>
            <a:ext cx="1460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Cache  Lines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172200" y="4270375"/>
            <a:ext cx="774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Pages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172200" y="5337175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Files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6852443" y="1178719"/>
            <a:ext cx="1230313" cy="434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i="1" dirty="0" smtClean="0">
                <a:solidFill>
                  <a:srgbClr val="000066"/>
                </a:solidFill>
                <a:latin typeface="Arial" charset="0"/>
                <a:ea typeface="新細明體" charset="0"/>
                <a:cs typeface="新細明體" charset="0"/>
              </a:rPr>
              <a:t>Staging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i="1" dirty="0" smtClean="0">
                <a:solidFill>
                  <a:srgbClr val="000066"/>
                </a:solidFill>
                <a:latin typeface="Arial" charset="0"/>
                <a:ea typeface="新細明體" charset="0"/>
                <a:cs typeface="新細明體" charset="0"/>
              </a:rPr>
              <a:t>Transfer Unit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924800" y="2047875"/>
            <a:ext cx="89693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Compiler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1-8 bytes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696200" y="3060700"/>
            <a:ext cx="152558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Cache controller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8-128 bytes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596187" y="4203700"/>
            <a:ext cx="16240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Operating system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512-4K bytes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8185634" y="5210175"/>
            <a:ext cx="73818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User</a:t>
            </a:r>
          </a:p>
          <a:p>
            <a:pPr eaLnBrk="0" hangingPunct="0"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Mbytes</a:t>
            </a:r>
          </a:p>
        </p:txBody>
      </p:sp>
      <p:sp>
        <p:nvSpPr>
          <p:cNvPr id="46" name="AutoShape 13"/>
          <p:cNvSpPr>
            <a:spLocks noChangeArrowheads="1"/>
          </p:cNvSpPr>
          <p:nvPr/>
        </p:nvSpPr>
        <p:spPr bwMode="auto">
          <a:xfrm flipV="1">
            <a:off x="228600" y="1666875"/>
            <a:ext cx="990600" cy="3429000"/>
          </a:xfrm>
          <a:prstGeom prst="upArrow">
            <a:avLst>
              <a:gd name="adj1" fmla="val 50000"/>
              <a:gd name="adj2" fmla="val 86538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r>
              <a:rPr lang="en-US" sz="2000" dirty="0">
                <a:latin typeface="Tahoma" charset="0"/>
              </a:rPr>
              <a:t>CAPACITY</a:t>
            </a: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 flipV="1">
            <a:off x="1371600" y="1666875"/>
            <a:ext cx="990600" cy="3429000"/>
          </a:xfrm>
          <a:prstGeom prst="downArrow">
            <a:avLst>
              <a:gd name="adj1" fmla="val 50000"/>
              <a:gd name="adj2" fmla="val 86538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r>
              <a:rPr lang="en-US" sz="2000" dirty="0">
                <a:latin typeface="Tahoma" charset="0"/>
              </a:rPr>
              <a:t>SPEED and COST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2895600" y="6049962"/>
            <a:ext cx="287877" cy="24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-8</a:t>
            </a:r>
          </a:p>
        </p:txBody>
      </p:sp>
    </p:spTree>
    <p:extLst>
      <p:ext uri="{BB962C8B-B14F-4D97-AF65-F5344CB8AC3E}">
        <p14:creationId xmlns:p14="http://schemas.microsoft.com/office/powerpoint/2010/main" val="267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Basics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When data referenced</a:t>
            </a:r>
          </a:p>
          <a:p>
            <a:pPr lvl="1">
              <a:defRPr/>
            </a:pPr>
            <a:r>
              <a:rPr lang="en-US" b="1" dirty="0">
                <a:ea typeface="ＭＳ Ｐゴシック" charset="0"/>
              </a:rPr>
              <a:t>HIT: </a:t>
            </a:r>
            <a:r>
              <a:rPr lang="en-US" dirty="0">
                <a:ea typeface="ＭＳ Ｐゴシック" charset="0"/>
              </a:rPr>
              <a:t>If in cache, use cached data instead of accessing memory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Hit ratio</a:t>
            </a:r>
            <a:r>
              <a:rPr lang="en-US" dirty="0"/>
              <a:t>: hits/accesses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b="1" dirty="0">
                <a:ea typeface="ＭＳ Ｐゴシック" charset="0"/>
              </a:rPr>
              <a:t>MISS: </a:t>
            </a:r>
            <a:r>
              <a:rPr lang="en-US" dirty="0">
                <a:ea typeface="ＭＳ Ｐゴシック" charset="0"/>
              </a:rPr>
              <a:t>If not in cache, bring block into cache from memory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Maybe have to kick something else out to do it</a:t>
            </a:r>
          </a:p>
          <a:p>
            <a:pPr lvl="2"/>
            <a:r>
              <a:rPr lang="en-US" dirty="0"/>
              <a:t>Time taken: </a:t>
            </a:r>
            <a:r>
              <a:rPr lang="en-US" dirty="0">
                <a:solidFill>
                  <a:srgbClr val="FF0000"/>
                </a:solidFill>
              </a:rPr>
              <a:t>miss penalty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Miss ratio</a:t>
            </a:r>
            <a:r>
              <a:rPr lang="en-US" dirty="0"/>
              <a:t>: misses/accesses</a:t>
            </a:r>
            <a:br>
              <a:rPr lang="en-US" dirty="0"/>
            </a:br>
            <a:r>
              <a:rPr lang="en-US" dirty="0"/>
              <a:t>= 1 – </a:t>
            </a:r>
            <a:r>
              <a:rPr lang="en-US" dirty="0">
                <a:solidFill>
                  <a:srgbClr val="FF0000"/>
                </a:solidFill>
              </a:rPr>
              <a:t>hit </a:t>
            </a:r>
            <a:r>
              <a:rPr lang="en-US" dirty="0" smtClean="0">
                <a:solidFill>
                  <a:srgbClr val="FF0000"/>
                </a:solidFill>
              </a:rPr>
              <a:t>ratio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8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Placement: </a:t>
            </a:r>
            <a:r>
              <a:rPr lang="en-US" dirty="0"/>
              <a:t>where in the cache can a block go?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Identification: </a:t>
            </a:r>
            <a:r>
              <a:rPr lang="en-US" dirty="0"/>
              <a:t>how do we find a block in cache?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Replacement: </a:t>
            </a:r>
            <a:r>
              <a:rPr lang="en-US" dirty="0"/>
              <a:t>what to kick out to make room in cache?</a:t>
            </a:r>
          </a:p>
          <a:p>
            <a:pPr>
              <a:lnSpc>
                <a:spcPct val="90000"/>
              </a:lnSpc>
            </a:pPr>
            <a:r>
              <a:rPr lang="en-US" b="1" dirty="0"/>
              <a:t>Write policy: </a:t>
            </a:r>
            <a:r>
              <a:rPr lang="en-US" dirty="0"/>
              <a:t>What do we do about stores?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 a Modern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Content Placeholder 6" descr="barcelona-die-photo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14450"/>
            <a:ext cx="48768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33"/>
          <p:cNvSpPr>
            <a:spLocks noChangeArrowheads="1"/>
          </p:cNvSpPr>
          <p:nvPr/>
        </p:nvSpPr>
        <p:spPr bwMode="auto">
          <a:xfrm rot="5400000">
            <a:off x="3489325" y="2051051"/>
            <a:ext cx="1603375" cy="12192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3676650" y="2468563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 dirty="0">
                <a:cs typeface="Arial" charset="0"/>
              </a:rPr>
              <a:t>CORE 1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 rot="5400000">
            <a:off x="2156619" y="2442369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 bwMode="auto">
          <a:xfrm rot="5400000">
            <a:off x="2196306" y="2482057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cs typeface="Arial" charset="0"/>
              </a:rPr>
              <a:t>L2 CACHE 0</a:t>
            </a: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 rot="5400000">
            <a:off x="-1308100" y="3333750"/>
            <a:ext cx="4756150" cy="717550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38"/>
          <p:cNvSpPr txBox="1">
            <a:spLocks noChangeArrowheads="1"/>
          </p:cNvSpPr>
          <p:nvPr/>
        </p:nvSpPr>
        <p:spPr bwMode="auto">
          <a:xfrm rot="5400000">
            <a:off x="-477837" y="3451225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cs typeface="Arial" charset="0"/>
              </a:rPr>
              <a:t>SHARED L3 CACHE</a:t>
            </a:r>
          </a:p>
        </p:txBody>
      </p:sp>
      <p:sp>
        <p:nvSpPr>
          <p:cNvPr id="15" name="TextBox 40"/>
          <p:cNvSpPr txBox="1">
            <a:spLocks noChangeArrowheads="1"/>
          </p:cNvSpPr>
          <p:nvPr/>
        </p:nvSpPr>
        <p:spPr bwMode="auto">
          <a:xfrm rot="5400000">
            <a:off x="3691732" y="3453606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</a:rPr>
              <a:t>DRAM INTERFACE</a:t>
            </a:r>
          </a:p>
        </p:txBody>
      </p:sp>
      <p:pic>
        <p:nvPicPr>
          <p:cNvPr id="16" name="Picture 37" descr="samsung-dimm-bet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162050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42"/>
          <p:cNvSpPr>
            <a:spLocks noChangeArrowheads="1"/>
          </p:cNvSpPr>
          <p:nvPr/>
        </p:nvSpPr>
        <p:spPr bwMode="auto">
          <a:xfrm rot="5400000">
            <a:off x="1280319" y="2042319"/>
            <a:ext cx="1601788" cy="12192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1466850" y="2460625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cs typeface="Arial" charset="0"/>
              </a:rPr>
              <a:t>CORE 0</a:t>
            </a:r>
          </a:p>
        </p:txBody>
      </p:sp>
      <p:sp>
        <p:nvSpPr>
          <p:cNvPr id="19" name="Rounded Rectangle 44"/>
          <p:cNvSpPr>
            <a:spLocks noChangeArrowheads="1"/>
          </p:cNvSpPr>
          <p:nvPr/>
        </p:nvSpPr>
        <p:spPr bwMode="auto">
          <a:xfrm rot="5400000">
            <a:off x="1290637" y="4229101"/>
            <a:ext cx="1603375" cy="12192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Box 45"/>
          <p:cNvSpPr txBox="1">
            <a:spLocks noChangeArrowheads="1"/>
          </p:cNvSpPr>
          <p:nvPr/>
        </p:nvSpPr>
        <p:spPr bwMode="auto">
          <a:xfrm>
            <a:off x="1477963" y="4646613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cs typeface="Arial" charset="0"/>
              </a:rPr>
              <a:t>CORE 2</a:t>
            </a:r>
          </a:p>
        </p:txBody>
      </p:sp>
      <p:sp>
        <p:nvSpPr>
          <p:cNvPr id="21" name="Rounded Rectangle 46"/>
          <p:cNvSpPr>
            <a:spLocks noChangeArrowheads="1"/>
          </p:cNvSpPr>
          <p:nvPr/>
        </p:nvSpPr>
        <p:spPr bwMode="auto">
          <a:xfrm rot="5400000">
            <a:off x="3478212" y="4224338"/>
            <a:ext cx="1603375" cy="1219200"/>
          </a:xfrm>
          <a:prstGeom prst="roundRect">
            <a:avLst>
              <a:gd name="adj" fmla="val 16667"/>
            </a:avLst>
          </a:prstGeom>
          <a:noFill/>
          <a:ln w="57150" cmpd="sng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47"/>
          <p:cNvSpPr txBox="1">
            <a:spLocks noChangeArrowheads="1"/>
          </p:cNvSpPr>
          <p:nvPr/>
        </p:nvSpPr>
        <p:spPr bwMode="auto">
          <a:xfrm>
            <a:off x="3665538" y="4641850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cs typeface="Arial" charset="0"/>
              </a:rPr>
              <a:t>CORE 3</a:t>
            </a:r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 rot="5400000">
            <a:off x="2640807" y="2442369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49"/>
          <p:cNvSpPr txBox="1">
            <a:spLocks noChangeArrowheads="1"/>
          </p:cNvSpPr>
          <p:nvPr/>
        </p:nvSpPr>
        <p:spPr bwMode="auto">
          <a:xfrm rot="5400000">
            <a:off x="2680494" y="2472531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cs typeface="Arial" charset="0"/>
              </a:rPr>
              <a:t>L2 CACHE 1</a:t>
            </a:r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 rot="5400000">
            <a:off x="2157413" y="4614863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51"/>
          <p:cNvSpPr txBox="1">
            <a:spLocks noChangeArrowheads="1"/>
          </p:cNvSpPr>
          <p:nvPr/>
        </p:nvSpPr>
        <p:spPr bwMode="auto">
          <a:xfrm rot="5400000">
            <a:off x="2197100" y="4645025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cs typeface="Arial" charset="0"/>
              </a:rPr>
              <a:t>L2 CACHE 2</a:t>
            </a:r>
          </a:p>
        </p:txBody>
      </p:sp>
      <p:sp>
        <p:nvSpPr>
          <p:cNvPr id="27" name="Rectangle 52"/>
          <p:cNvSpPr>
            <a:spLocks noChangeArrowheads="1"/>
          </p:cNvSpPr>
          <p:nvPr/>
        </p:nvSpPr>
        <p:spPr bwMode="auto">
          <a:xfrm rot="5400000">
            <a:off x="2630488" y="4614863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53"/>
          <p:cNvSpPr txBox="1">
            <a:spLocks noChangeArrowheads="1"/>
          </p:cNvSpPr>
          <p:nvPr/>
        </p:nvSpPr>
        <p:spPr bwMode="auto">
          <a:xfrm rot="5400000">
            <a:off x="2670175" y="4645025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cs typeface="Arial" charset="0"/>
              </a:rPr>
              <a:t>L2 CACHE 3</a:t>
            </a: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 rot="5400000">
            <a:off x="4071937" y="3109913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" name="Straight Arrow Connector 48"/>
          <p:cNvCxnSpPr>
            <a:cxnSpLocks noChangeShapeType="1"/>
          </p:cNvCxnSpPr>
          <p:nvPr/>
        </p:nvCxnSpPr>
        <p:spPr bwMode="auto">
          <a:xfrm>
            <a:off x="5491163" y="3562350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Rectangle 56"/>
          <p:cNvSpPr>
            <a:spLocks noChangeArrowheads="1"/>
          </p:cNvSpPr>
          <p:nvPr/>
        </p:nvSpPr>
        <p:spPr bwMode="auto">
          <a:xfrm rot="5400000">
            <a:off x="4170363" y="3359150"/>
            <a:ext cx="4756150" cy="666750"/>
          </a:xfrm>
          <a:prstGeom prst="rect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57"/>
          <p:cNvSpPr txBox="1">
            <a:spLocks noChangeArrowheads="1"/>
          </p:cNvSpPr>
          <p:nvPr/>
        </p:nvSpPr>
        <p:spPr bwMode="auto">
          <a:xfrm rot="5400000">
            <a:off x="5244306" y="3509169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cs typeface="Arial" charset="0"/>
              </a:rPr>
              <a:t>DRAM BANKS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6163" y="3517900"/>
            <a:ext cx="1417637" cy="477054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50" b="1" dirty="0">
                <a:ea typeface="+mn-ea"/>
                <a:cs typeface="+mn-cs"/>
              </a:rPr>
              <a:t>DRAM MEMORY CONTROLLER</a:t>
            </a: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 rot="5400000">
            <a:off x="2794002" y="3465513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7508081" y="2938463"/>
            <a:ext cx="1254919" cy="458788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508081" y="2214562"/>
            <a:ext cx="1254919" cy="458788"/>
          </a:xfrm>
          <a:prstGeom prst="rect">
            <a:avLst/>
          </a:prstGeom>
          <a:noFill/>
          <a:ln w="50800">
            <a:solidFill>
              <a:srgbClr val="0000C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4482" y="4016375"/>
            <a:ext cx="193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50-80% of area dedicated to </a:t>
            </a:r>
            <a:r>
              <a:rPr lang="en-US" b="1" i="1" dirty="0" smtClean="0"/>
              <a:t>memory</a:t>
            </a:r>
            <a:r>
              <a:rPr lang="en-US" i="1" dirty="0" smtClean="0"/>
              <a:t>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4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80"/>
                </a:solidFill>
              </a:rPr>
              <a:t>Placement: </a:t>
            </a:r>
            <a:r>
              <a:rPr lang="en-US" dirty="0">
                <a:solidFill>
                  <a:srgbClr val="000080"/>
                </a:solidFill>
              </a:rPr>
              <a:t>where in the cache can a block go?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Identification: </a:t>
            </a:r>
            <a:r>
              <a:rPr lang="en-US" dirty="0"/>
              <a:t>how do we find a block in cache?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Replacement: </a:t>
            </a:r>
            <a:r>
              <a:rPr lang="en-US" dirty="0"/>
              <a:t>what to kick out to make room in cache?</a:t>
            </a:r>
          </a:p>
          <a:p>
            <a:pPr>
              <a:lnSpc>
                <a:spcPct val="90000"/>
              </a:lnSpc>
            </a:pPr>
            <a:r>
              <a:rPr lang="en-US" b="1" dirty="0"/>
              <a:t>Write policy: </a:t>
            </a:r>
            <a:r>
              <a:rPr lang="en-US" dirty="0"/>
              <a:t>What do we do about stores?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Placement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64" name="Group 263"/>
          <p:cNvGrpSpPr/>
          <p:nvPr/>
        </p:nvGrpSpPr>
        <p:grpSpPr>
          <a:xfrm rot="5400000">
            <a:off x="-1037355" y="3285202"/>
            <a:ext cx="4851400" cy="1066800"/>
            <a:chOff x="2553441" y="5029200"/>
            <a:chExt cx="4851400" cy="106680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65" name="Rectangle 38"/>
            <p:cNvSpPr>
              <a:spLocks noChangeArrowheads="1"/>
            </p:cNvSpPr>
            <p:nvPr/>
          </p:nvSpPr>
          <p:spPr bwMode="auto">
            <a:xfrm>
              <a:off x="4369541" y="5029200"/>
              <a:ext cx="152400" cy="1066800"/>
            </a:xfrm>
            <a:prstGeom prst="rect">
              <a:avLst/>
            </a:prstGeom>
            <a:solidFill>
              <a:srgbClr val="7FC30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39"/>
            <p:cNvSpPr>
              <a:spLocks noChangeArrowheads="1"/>
            </p:cNvSpPr>
            <p:nvPr/>
          </p:nvSpPr>
          <p:spPr bwMode="auto">
            <a:xfrm>
              <a:off x="2553441" y="5041900"/>
              <a:ext cx="4851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40"/>
            <p:cNvSpPr>
              <a:spLocks noChangeShapeType="1"/>
            </p:cNvSpPr>
            <p:nvPr/>
          </p:nvSpPr>
          <p:spPr bwMode="auto">
            <a:xfrm>
              <a:off x="26931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41"/>
            <p:cNvSpPr>
              <a:spLocks noChangeShapeType="1"/>
            </p:cNvSpPr>
            <p:nvPr/>
          </p:nvSpPr>
          <p:spPr bwMode="auto">
            <a:xfrm>
              <a:off x="28455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42"/>
            <p:cNvSpPr>
              <a:spLocks noChangeShapeType="1"/>
            </p:cNvSpPr>
            <p:nvPr/>
          </p:nvSpPr>
          <p:spPr bwMode="auto">
            <a:xfrm>
              <a:off x="29979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43"/>
            <p:cNvSpPr>
              <a:spLocks noChangeShapeType="1"/>
            </p:cNvSpPr>
            <p:nvPr/>
          </p:nvSpPr>
          <p:spPr bwMode="auto">
            <a:xfrm>
              <a:off x="31503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44"/>
            <p:cNvSpPr>
              <a:spLocks noChangeShapeType="1"/>
            </p:cNvSpPr>
            <p:nvPr/>
          </p:nvSpPr>
          <p:spPr bwMode="auto">
            <a:xfrm>
              <a:off x="33027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45"/>
            <p:cNvSpPr>
              <a:spLocks noChangeShapeType="1"/>
            </p:cNvSpPr>
            <p:nvPr/>
          </p:nvSpPr>
          <p:spPr bwMode="auto">
            <a:xfrm>
              <a:off x="34551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46"/>
            <p:cNvSpPr>
              <a:spLocks noChangeShapeType="1"/>
            </p:cNvSpPr>
            <p:nvPr/>
          </p:nvSpPr>
          <p:spPr bwMode="auto">
            <a:xfrm>
              <a:off x="36075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47"/>
            <p:cNvSpPr>
              <a:spLocks noChangeShapeType="1"/>
            </p:cNvSpPr>
            <p:nvPr/>
          </p:nvSpPr>
          <p:spPr bwMode="auto">
            <a:xfrm>
              <a:off x="37599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48"/>
            <p:cNvSpPr>
              <a:spLocks noChangeShapeType="1"/>
            </p:cNvSpPr>
            <p:nvPr/>
          </p:nvSpPr>
          <p:spPr bwMode="auto">
            <a:xfrm>
              <a:off x="39123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49"/>
            <p:cNvSpPr>
              <a:spLocks noChangeShapeType="1"/>
            </p:cNvSpPr>
            <p:nvPr/>
          </p:nvSpPr>
          <p:spPr bwMode="auto">
            <a:xfrm>
              <a:off x="40647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50"/>
            <p:cNvSpPr>
              <a:spLocks noChangeShapeType="1"/>
            </p:cNvSpPr>
            <p:nvPr/>
          </p:nvSpPr>
          <p:spPr bwMode="auto">
            <a:xfrm>
              <a:off x="42171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51"/>
            <p:cNvSpPr>
              <a:spLocks noChangeShapeType="1"/>
            </p:cNvSpPr>
            <p:nvPr/>
          </p:nvSpPr>
          <p:spPr bwMode="auto">
            <a:xfrm>
              <a:off x="43695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52"/>
            <p:cNvSpPr>
              <a:spLocks noChangeShapeType="1"/>
            </p:cNvSpPr>
            <p:nvPr/>
          </p:nvSpPr>
          <p:spPr bwMode="auto">
            <a:xfrm>
              <a:off x="45219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53"/>
            <p:cNvSpPr>
              <a:spLocks noChangeShapeType="1"/>
            </p:cNvSpPr>
            <p:nvPr/>
          </p:nvSpPr>
          <p:spPr bwMode="auto">
            <a:xfrm>
              <a:off x="46743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54"/>
            <p:cNvSpPr>
              <a:spLocks noChangeShapeType="1"/>
            </p:cNvSpPr>
            <p:nvPr/>
          </p:nvSpPr>
          <p:spPr bwMode="auto">
            <a:xfrm>
              <a:off x="48267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55"/>
            <p:cNvSpPr>
              <a:spLocks noChangeShapeType="1"/>
            </p:cNvSpPr>
            <p:nvPr/>
          </p:nvSpPr>
          <p:spPr bwMode="auto">
            <a:xfrm>
              <a:off x="49791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56"/>
            <p:cNvSpPr>
              <a:spLocks noChangeShapeType="1"/>
            </p:cNvSpPr>
            <p:nvPr/>
          </p:nvSpPr>
          <p:spPr bwMode="auto">
            <a:xfrm>
              <a:off x="51315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Line 57"/>
            <p:cNvSpPr>
              <a:spLocks noChangeShapeType="1"/>
            </p:cNvSpPr>
            <p:nvPr/>
          </p:nvSpPr>
          <p:spPr bwMode="auto">
            <a:xfrm>
              <a:off x="52839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58"/>
            <p:cNvSpPr>
              <a:spLocks noChangeShapeType="1"/>
            </p:cNvSpPr>
            <p:nvPr/>
          </p:nvSpPr>
          <p:spPr bwMode="auto">
            <a:xfrm>
              <a:off x="54363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59"/>
            <p:cNvSpPr>
              <a:spLocks noChangeShapeType="1"/>
            </p:cNvSpPr>
            <p:nvPr/>
          </p:nvSpPr>
          <p:spPr bwMode="auto">
            <a:xfrm>
              <a:off x="55887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60"/>
            <p:cNvSpPr>
              <a:spLocks noChangeShapeType="1"/>
            </p:cNvSpPr>
            <p:nvPr/>
          </p:nvSpPr>
          <p:spPr bwMode="auto">
            <a:xfrm>
              <a:off x="57411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61"/>
            <p:cNvSpPr>
              <a:spLocks noChangeShapeType="1"/>
            </p:cNvSpPr>
            <p:nvPr/>
          </p:nvSpPr>
          <p:spPr bwMode="auto">
            <a:xfrm>
              <a:off x="58935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62"/>
            <p:cNvSpPr>
              <a:spLocks noChangeShapeType="1"/>
            </p:cNvSpPr>
            <p:nvPr/>
          </p:nvSpPr>
          <p:spPr bwMode="auto">
            <a:xfrm>
              <a:off x="60459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63"/>
            <p:cNvSpPr>
              <a:spLocks noChangeShapeType="1"/>
            </p:cNvSpPr>
            <p:nvPr/>
          </p:nvSpPr>
          <p:spPr bwMode="auto">
            <a:xfrm>
              <a:off x="61983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64"/>
            <p:cNvSpPr>
              <a:spLocks noChangeShapeType="1"/>
            </p:cNvSpPr>
            <p:nvPr/>
          </p:nvSpPr>
          <p:spPr bwMode="auto">
            <a:xfrm>
              <a:off x="63507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65"/>
            <p:cNvSpPr>
              <a:spLocks noChangeShapeType="1"/>
            </p:cNvSpPr>
            <p:nvPr/>
          </p:nvSpPr>
          <p:spPr bwMode="auto">
            <a:xfrm>
              <a:off x="65031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66"/>
            <p:cNvSpPr>
              <a:spLocks noChangeShapeType="1"/>
            </p:cNvSpPr>
            <p:nvPr/>
          </p:nvSpPr>
          <p:spPr bwMode="auto">
            <a:xfrm>
              <a:off x="66555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67"/>
            <p:cNvSpPr>
              <a:spLocks noChangeShapeType="1"/>
            </p:cNvSpPr>
            <p:nvPr/>
          </p:nvSpPr>
          <p:spPr bwMode="auto">
            <a:xfrm>
              <a:off x="68079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68"/>
            <p:cNvSpPr>
              <a:spLocks noChangeShapeType="1"/>
            </p:cNvSpPr>
            <p:nvPr/>
          </p:nvSpPr>
          <p:spPr bwMode="auto">
            <a:xfrm>
              <a:off x="69603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69"/>
            <p:cNvSpPr>
              <a:spLocks noChangeShapeType="1"/>
            </p:cNvSpPr>
            <p:nvPr/>
          </p:nvSpPr>
          <p:spPr bwMode="auto">
            <a:xfrm>
              <a:off x="71127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70"/>
            <p:cNvSpPr>
              <a:spLocks noChangeShapeType="1"/>
            </p:cNvSpPr>
            <p:nvPr/>
          </p:nvSpPr>
          <p:spPr bwMode="auto">
            <a:xfrm>
              <a:off x="7265141" y="50355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-1060433" y="3567283"/>
            <a:ext cx="4911407" cy="501650"/>
            <a:chOff x="311363" y="4862490"/>
            <a:chExt cx="4911407" cy="501650"/>
          </a:xfrm>
        </p:grpSpPr>
        <p:cxnSp>
          <p:nvCxnSpPr>
            <p:cNvPr id="358" name="Straight Connector 357"/>
            <p:cNvCxnSpPr/>
            <p:nvPr/>
          </p:nvCxnSpPr>
          <p:spPr>
            <a:xfrm>
              <a:off x="350297" y="4862490"/>
              <a:ext cx="4872473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311363" y="5126016"/>
              <a:ext cx="4872473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343947" y="5364140"/>
              <a:ext cx="4872473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Rectangle 76"/>
          <p:cNvSpPr>
            <a:spLocks noChangeArrowheads="1"/>
          </p:cNvSpPr>
          <p:nvPr/>
        </p:nvSpPr>
        <p:spPr bwMode="auto">
          <a:xfrm>
            <a:off x="614018" y="1027191"/>
            <a:ext cx="1567738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 smtClean="0"/>
              <a:t>Word Number</a:t>
            </a:r>
            <a:endParaRPr lang="en-US" sz="1600" dirty="0"/>
          </a:p>
        </p:txBody>
      </p:sp>
      <p:cxnSp>
        <p:nvCxnSpPr>
          <p:cNvPr id="362" name="Straight Arrow Connector 361"/>
          <p:cNvCxnSpPr/>
          <p:nvPr/>
        </p:nvCxnSpPr>
        <p:spPr>
          <a:xfrm>
            <a:off x="784971" y="1310073"/>
            <a:ext cx="1206748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 flipH="1">
            <a:off x="465080" y="1462053"/>
            <a:ext cx="0" cy="471023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76"/>
          <p:cNvSpPr>
            <a:spLocks noChangeArrowheads="1"/>
          </p:cNvSpPr>
          <p:nvPr/>
        </p:nvSpPr>
        <p:spPr bwMode="auto">
          <a:xfrm>
            <a:off x="577698" y="1310073"/>
            <a:ext cx="327014" cy="50141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000" b="1" dirty="0" smtClean="0"/>
              <a:t>0</a:t>
            </a:r>
          </a:p>
          <a:p>
            <a:pPr eaLnBrk="0" hangingPunct="0"/>
            <a:r>
              <a:rPr lang="en-US" sz="1000" b="1" dirty="0" smtClean="0"/>
              <a:t>1</a:t>
            </a:r>
          </a:p>
          <a:p>
            <a:pPr eaLnBrk="0" hangingPunct="0"/>
            <a:r>
              <a:rPr lang="en-US" sz="1000" b="1" dirty="0" smtClean="0"/>
              <a:t>2</a:t>
            </a:r>
          </a:p>
          <a:p>
            <a:pPr eaLnBrk="0" hangingPunct="0"/>
            <a:r>
              <a:rPr lang="en-US" sz="1000" b="1" dirty="0" smtClean="0"/>
              <a:t>3</a:t>
            </a:r>
          </a:p>
          <a:p>
            <a:pPr eaLnBrk="0" hangingPunct="0"/>
            <a:r>
              <a:rPr lang="en-US" sz="1000" b="1" dirty="0" smtClean="0"/>
              <a:t>4</a:t>
            </a:r>
          </a:p>
          <a:p>
            <a:pPr eaLnBrk="0" hangingPunct="0"/>
            <a:r>
              <a:rPr lang="en-US" sz="1000" b="1" dirty="0" smtClean="0"/>
              <a:t>5</a:t>
            </a:r>
          </a:p>
          <a:p>
            <a:pPr eaLnBrk="0" hangingPunct="0"/>
            <a:r>
              <a:rPr lang="en-US" sz="1000" b="1" dirty="0" smtClean="0"/>
              <a:t>6</a:t>
            </a:r>
          </a:p>
          <a:p>
            <a:pPr eaLnBrk="0" hangingPunct="0"/>
            <a:r>
              <a:rPr lang="en-US" sz="1000" b="1" dirty="0" smtClean="0"/>
              <a:t>7</a:t>
            </a:r>
          </a:p>
          <a:p>
            <a:pPr eaLnBrk="0" hangingPunct="0"/>
            <a:r>
              <a:rPr lang="en-US" sz="1000" b="1" dirty="0" smtClean="0"/>
              <a:t>8</a:t>
            </a:r>
          </a:p>
          <a:p>
            <a:pPr eaLnBrk="0" hangingPunct="0"/>
            <a:r>
              <a:rPr lang="en-US" sz="1000" b="1" dirty="0" smtClean="0"/>
              <a:t>9</a:t>
            </a:r>
          </a:p>
          <a:p>
            <a:pPr eaLnBrk="0" hangingPunct="0"/>
            <a:r>
              <a:rPr lang="en-US" sz="1000" b="1" dirty="0" smtClean="0"/>
              <a:t>10</a:t>
            </a:r>
          </a:p>
          <a:p>
            <a:pPr eaLnBrk="0" hangingPunct="0"/>
            <a:r>
              <a:rPr lang="en-US" sz="1000" b="1" dirty="0" smtClean="0"/>
              <a:t>11</a:t>
            </a:r>
          </a:p>
          <a:p>
            <a:pPr eaLnBrk="0" hangingPunct="0"/>
            <a:r>
              <a:rPr lang="en-US" sz="1000" b="1" dirty="0" smtClean="0"/>
              <a:t>12</a:t>
            </a:r>
          </a:p>
          <a:p>
            <a:pPr eaLnBrk="0" hangingPunct="0"/>
            <a:r>
              <a:rPr lang="en-US" sz="1000" b="1" dirty="0" smtClean="0"/>
              <a:t>13</a:t>
            </a:r>
          </a:p>
          <a:p>
            <a:pPr eaLnBrk="0" hangingPunct="0"/>
            <a:r>
              <a:rPr lang="en-US" sz="1000" b="1" dirty="0" smtClean="0"/>
              <a:t>14</a:t>
            </a:r>
          </a:p>
          <a:p>
            <a:pPr eaLnBrk="0" hangingPunct="0"/>
            <a:r>
              <a:rPr lang="en-US" sz="1000" b="1" dirty="0" smtClean="0"/>
              <a:t>15</a:t>
            </a:r>
          </a:p>
          <a:p>
            <a:pPr eaLnBrk="0" hangingPunct="0"/>
            <a:r>
              <a:rPr lang="en-US" sz="1000" b="1" dirty="0" smtClean="0"/>
              <a:t>16</a:t>
            </a:r>
          </a:p>
          <a:p>
            <a:pPr eaLnBrk="0" hangingPunct="0"/>
            <a:r>
              <a:rPr lang="en-US" sz="1000" b="1" dirty="0" smtClean="0"/>
              <a:t>17</a:t>
            </a:r>
          </a:p>
          <a:p>
            <a:pPr eaLnBrk="0" hangingPunct="0"/>
            <a:r>
              <a:rPr lang="en-US" sz="1000" b="1" dirty="0" smtClean="0"/>
              <a:t>18</a:t>
            </a:r>
          </a:p>
          <a:p>
            <a:pPr eaLnBrk="0" hangingPunct="0"/>
            <a:r>
              <a:rPr lang="en-US" sz="1000" b="1" dirty="0" smtClean="0"/>
              <a:t>19</a:t>
            </a:r>
          </a:p>
          <a:p>
            <a:pPr eaLnBrk="0" hangingPunct="0"/>
            <a:r>
              <a:rPr lang="en-US" sz="1000" b="1" dirty="0" smtClean="0"/>
              <a:t>20</a:t>
            </a:r>
          </a:p>
          <a:p>
            <a:pPr eaLnBrk="0" hangingPunct="0"/>
            <a:r>
              <a:rPr lang="en-US" sz="1000" b="1" dirty="0" smtClean="0"/>
              <a:t>21</a:t>
            </a:r>
          </a:p>
          <a:p>
            <a:pPr eaLnBrk="0" hangingPunct="0"/>
            <a:r>
              <a:rPr lang="en-US" sz="1000" b="1" dirty="0" smtClean="0"/>
              <a:t>22</a:t>
            </a:r>
          </a:p>
          <a:p>
            <a:pPr eaLnBrk="0" hangingPunct="0"/>
            <a:r>
              <a:rPr lang="en-US" sz="1000" b="1" dirty="0" smtClean="0"/>
              <a:t>23</a:t>
            </a:r>
          </a:p>
          <a:p>
            <a:pPr eaLnBrk="0" hangingPunct="0"/>
            <a:r>
              <a:rPr lang="en-US" sz="1000" b="1" dirty="0" smtClean="0"/>
              <a:t>24</a:t>
            </a:r>
          </a:p>
          <a:p>
            <a:pPr eaLnBrk="0" hangingPunct="0"/>
            <a:r>
              <a:rPr lang="en-US" sz="1000" b="1" dirty="0" smtClean="0"/>
              <a:t>25</a:t>
            </a:r>
          </a:p>
          <a:p>
            <a:pPr eaLnBrk="0" hangingPunct="0"/>
            <a:r>
              <a:rPr lang="en-US" sz="1000" b="1" dirty="0" smtClean="0"/>
              <a:t>26</a:t>
            </a:r>
          </a:p>
          <a:p>
            <a:pPr eaLnBrk="0" hangingPunct="0"/>
            <a:r>
              <a:rPr lang="en-US" sz="1000" b="1" dirty="0" smtClean="0"/>
              <a:t>27</a:t>
            </a:r>
          </a:p>
          <a:p>
            <a:pPr eaLnBrk="0" hangingPunct="0"/>
            <a:r>
              <a:rPr lang="en-US" sz="1000" b="1" dirty="0" smtClean="0"/>
              <a:t>28</a:t>
            </a:r>
          </a:p>
          <a:p>
            <a:pPr eaLnBrk="0" hangingPunct="0"/>
            <a:r>
              <a:rPr lang="en-US" sz="1000" b="1" dirty="0" smtClean="0"/>
              <a:t>29</a:t>
            </a:r>
          </a:p>
          <a:p>
            <a:pPr eaLnBrk="0" hangingPunct="0"/>
            <a:r>
              <a:rPr lang="en-US" sz="1000" b="1" dirty="0" smtClean="0"/>
              <a:t>30</a:t>
            </a:r>
          </a:p>
          <a:p>
            <a:pPr eaLnBrk="0" hangingPunct="0"/>
            <a:r>
              <a:rPr lang="en-US" sz="1000" b="1" dirty="0" smtClean="0"/>
              <a:t>31</a:t>
            </a:r>
          </a:p>
        </p:txBody>
      </p:sp>
      <p:sp>
        <p:nvSpPr>
          <p:cNvPr id="132" name="Rectangle 76"/>
          <p:cNvSpPr>
            <a:spLocks noChangeArrowheads="1"/>
          </p:cNvSpPr>
          <p:nvPr/>
        </p:nvSpPr>
        <p:spPr bwMode="auto">
          <a:xfrm rot="16200000">
            <a:off x="-431197" y="3471254"/>
            <a:ext cx="1439498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 smtClean="0"/>
              <a:t>Line Number</a:t>
            </a:r>
            <a:endParaRPr lang="en-US" sz="1600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3043413" y="2928100"/>
            <a:ext cx="1240949" cy="1066670"/>
            <a:chOff x="1259585" y="1596922"/>
            <a:chExt cx="1240949" cy="1066670"/>
          </a:xfrm>
        </p:grpSpPr>
        <p:grpSp>
          <p:nvGrpSpPr>
            <p:cNvPr id="135" name="Group 82"/>
            <p:cNvGrpSpPr>
              <a:grpSpLocks/>
            </p:cNvGrpSpPr>
            <p:nvPr/>
          </p:nvGrpSpPr>
          <p:grpSpPr bwMode="auto">
            <a:xfrm>
              <a:off x="1259585" y="1596922"/>
              <a:ext cx="1218706" cy="1066670"/>
              <a:chOff x="2763838" y="3657600"/>
              <a:chExt cx="1219200" cy="1066800"/>
            </a:xfrm>
            <a:solidFill>
              <a:srgbClr val="FFFFFF"/>
            </a:solidFill>
          </p:grpSpPr>
          <p:sp>
            <p:nvSpPr>
              <p:cNvPr id="139" name="Rectangle 3"/>
              <p:cNvSpPr>
                <a:spLocks noChangeArrowheads="1"/>
              </p:cNvSpPr>
              <p:nvPr/>
            </p:nvSpPr>
            <p:spPr bwMode="auto">
              <a:xfrm>
                <a:off x="2763838" y="3657600"/>
                <a:ext cx="1219200" cy="1066800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" name="Group 4"/>
              <p:cNvGrpSpPr>
                <a:grpSpLocks/>
              </p:cNvGrpSpPr>
              <p:nvPr/>
            </p:nvGrpSpPr>
            <p:grpSpPr bwMode="auto">
              <a:xfrm>
                <a:off x="2776538" y="3663950"/>
                <a:ext cx="1193800" cy="1054100"/>
                <a:chOff x="1749" y="2308"/>
                <a:chExt cx="752" cy="664"/>
              </a:xfrm>
              <a:grpFill/>
            </p:grpSpPr>
            <p:sp>
              <p:nvSpPr>
                <p:cNvPr id="141" name="Rectangle 5"/>
                <p:cNvSpPr>
                  <a:spLocks noChangeArrowheads="1"/>
                </p:cNvSpPr>
                <p:nvPr/>
              </p:nvSpPr>
              <p:spPr bwMode="auto">
                <a:xfrm>
                  <a:off x="1749" y="2312"/>
                  <a:ext cx="752" cy="65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6"/>
                <p:cNvSpPr>
                  <a:spLocks noChangeShapeType="1"/>
                </p:cNvSpPr>
                <p:nvPr/>
              </p:nvSpPr>
              <p:spPr bwMode="auto">
                <a:xfrm>
                  <a:off x="1837" y="2308"/>
                  <a:ext cx="0" cy="6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7"/>
                <p:cNvSpPr>
                  <a:spLocks noChangeShapeType="1"/>
                </p:cNvSpPr>
                <p:nvPr/>
              </p:nvSpPr>
              <p:spPr bwMode="auto">
                <a:xfrm>
                  <a:off x="1933" y="2308"/>
                  <a:ext cx="0" cy="6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8"/>
                <p:cNvSpPr>
                  <a:spLocks noChangeShapeType="1"/>
                </p:cNvSpPr>
                <p:nvPr/>
              </p:nvSpPr>
              <p:spPr bwMode="auto">
                <a:xfrm>
                  <a:off x="2029" y="2308"/>
                  <a:ext cx="0" cy="6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9"/>
                <p:cNvSpPr>
                  <a:spLocks noChangeShapeType="1"/>
                </p:cNvSpPr>
                <p:nvPr/>
              </p:nvSpPr>
              <p:spPr bwMode="auto">
                <a:xfrm>
                  <a:off x="2125" y="2308"/>
                  <a:ext cx="0" cy="6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Line 10"/>
                <p:cNvSpPr>
                  <a:spLocks noChangeShapeType="1"/>
                </p:cNvSpPr>
                <p:nvPr/>
              </p:nvSpPr>
              <p:spPr bwMode="auto">
                <a:xfrm>
                  <a:off x="2221" y="2308"/>
                  <a:ext cx="0" cy="6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11"/>
                <p:cNvSpPr>
                  <a:spLocks noChangeShapeType="1"/>
                </p:cNvSpPr>
                <p:nvPr/>
              </p:nvSpPr>
              <p:spPr bwMode="auto">
                <a:xfrm>
                  <a:off x="2317" y="2308"/>
                  <a:ext cx="0" cy="6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Line 12"/>
                <p:cNvSpPr>
                  <a:spLocks noChangeShapeType="1"/>
                </p:cNvSpPr>
                <p:nvPr/>
              </p:nvSpPr>
              <p:spPr bwMode="auto">
                <a:xfrm>
                  <a:off x="2413" y="2308"/>
                  <a:ext cx="0" cy="6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6" name="Straight Connector 135"/>
            <p:cNvCxnSpPr/>
            <p:nvPr/>
          </p:nvCxnSpPr>
          <p:spPr>
            <a:xfrm>
              <a:off x="1279206" y="1855015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287470" y="2116180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287470" y="2387697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/>
          <p:cNvCxnSpPr/>
          <p:nvPr/>
        </p:nvCxnSpPr>
        <p:spPr>
          <a:xfrm>
            <a:off x="2055224" y="3361402"/>
            <a:ext cx="912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296726" y="3420862"/>
            <a:ext cx="5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Tahoma"/>
              </a:rPr>
              <a:t>?</a:t>
            </a:r>
            <a:endParaRPr lang="en-US" b="1" dirty="0">
              <a:cs typeface="Tahoma"/>
            </a:endParaRPr>
          </a:p>
        </p:txBody>
      </p:sp>
      <p:grpSp>
        <p:nvGrpSpPr>
          <p:cNvPr id="154" name="Group 153"/>
          <p:cNvGrpSpPr/>
          <p:nvPr/>
        </p:nvGrpSpPr>
        <p:grpSpPr>
          <a:xfrm rot="5400000">
            <a:off x="5912153" y="1627524"/>
            <a:ext cx="1221328" cy="1066845"/>
            <a:chOff x="6866070" y="1598452"/>
            <a:chExt cx="1221328" cy="1066845"/>
          </a:xfrm>
        </p:grpSpPr>
        <p:sp>
          <p:nvSpPr>
            <p:cNvPr id="155" name="Rectangle 13"/>
            <p:cNvSpPr>
              <a:spLocks noChangeArrowheads="1"/>
            </p:cNvSpPr>
            <p:nvPr/>
          </p:nvSpPr>
          <p:spPr bwMode="auto">
            <a:xfrm>
              <a:off x="7482404" y="1598452"/>
              <a:ext cx="152357" cy="1066845"/>
            </a:xfrm>
            <a:prstGeom prst="rect">
              <a:avLst/>
            </a:prstGeom>
            <a:solidFill>
              <a:srgbClr val="7FC30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" name="Group 14"/>
            <p:cNvGrpSpPr>
              <a:grpSpLocks/>
            </p:cNvGrpSpPr>
            <p:nvPr/>
          </p:nvGrpSpPr>
          <p:grpSpPr bwMode="auto">
            <a:xfrm>
              <a:off x="6885674" y="1604802"/>
              <a:ext cx="1193460" cy="1054145"/>
              <a:chOff x="4149" y="2308"/>
              <a:chExt cx="752" cy="664"/>
            </a:xfrm>
          </p:grpSpPr>
          <p:sp>
            <p:nvSpPr>
              <p:cNvPr id="160" name="Rectangle 15"/>
              <p:cNvSpPr>
                <a:spLocks noChangeArrowheads="1"/>
              </p:cNvSpPr>
              <p:nvPr/>
            </p:nvSpPr>
            <p:spPr bwMode="auto">
              <a:xfrm>
                <a:off x="41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6"/>
              <p:cNvSpPr>
                <a:spLocks noChangeShapeType="1"/>
              </p:cNvSpPr>
              <p:nvPr/>
            </p:nvSpPr>
            <p:spPr bwMode="auto">
              <a:xfrm>
                <a:off x="42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7"/>
              <p:cNvSpPr>
                <a:spLocks noChangeShapeType="1"/>
              </p:cNvSpPr>
              <p:nvPr/>
            </p:nvSpPr>
            <p:spPr bwMode="auto">
              <a:xfrm>
                <a:off x="43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"/>
              <p:cNvSpPr>
                <a:spLocks noChangeShapeType="1"/>
              </p:cNvSpPr>
              <p:nvPr/>
            </p:nvSpPr>
            <p:spPr bwMode="auto">
              <a:xfrm>
                <a:off x="44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19"/>
              <p:cNvSpPr>
                <a:spLocks noChangeShapeType="1"/>
              </p:cNvSpPr>
              <p:nvPr/>
            </p:nvSpPr>
            <p:spPr bwMode="auto">
              <a:xfrm>
                <a:off x="45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20"/>
              <p:cNvSpPr>
                <a:spLocks noChangeShapeType="1"/>
              </p:cNvSpPr>
              <p:nvPr/>
            </p:nvSpPr>
            <p:spPr bwMode="auto">
              <a:xfrm>
                <a:off x="46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21"/>
              <p:cNvSpPr>
                <a:spLocks noChangeShapeType="1"/>
              </p:cNvSpPr>
              <p:nvPr/>
            </p:nvSpPr>
            <p:spPr bwMode="auto">
              <a:xfrm>
                <a:off x="47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22"/>
              <p:cNvSpPr>
                <a:spLocks noChangeShapeType="1"/>
              </p:cNvSpPr>
              <p:nvPr/>
            </p:nvSpPr>
            <p:spPr bwMode="auto">
              <a:xfrm>
                <a:off x="48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57" name="Straight Connector 156"/>
            <p:cNvCxnSpPr/>
            <p:nvPr/>
          </p:nvCxnSpPr>
          <p:spPr>
            <a:xfrm>
              <a:off x="6866070" y="1855015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874334" y="2116180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874334" y="2387697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34"/>
          <p:cNvSpPr>
            <a:spLocks noChangeArrowheads="1"/>
          </p:cNvSpPr>
          <p:nvPr/>
        </p:nvSpPr>
        <p:spPr bwMode="auto">
          <a:xfrm>
            <a:off x="5430502" y="1206364"/>
            <a:ext cx="663644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Set </a:t>
            </a:r>
            <a:r>
              <a:rPr lang="en-US" sz="1600" b="1" smtClean="0"/>
              <a:t>#</a:t>
            </a:r>
            <a:endParaRPr lang="en-US" sz="1600" b="1" dirty="0"/>
          </a:p>
        </p:txBody>
      </p:sp>
      <p:sp>
        <p:nvSpPr>
          <p:cNvPr id="183" name="Rectangle 23"/>
          <p:cNvSpPr>
            <a:spLocks noChangeArrowheads="1"/>
          </p:cNvSpPr>
          <p:nvPr/>
        </p:nvSpPr>
        <p:spPr bwMode="auto">
          <a:xfrm>
            <a:off x="5739145" y="1512338"/>
            <a:ext cx="355001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11225" eaLnBrk="0" hangingPunct="0"/>
            <a:r>
              <a:rPr lang="en-US" sz="1000" b="1" dirty="0"/>
              <a:t>0 </a:t>
            </a:r>
            <a:endParaRPr lang="en-US" sz="1000" b="1" dirty="0" smtClean="0"/>
          </a:p>
          <a:p>
            <a:pPr defTabSz="911225" eaLnBrk="0" hangingPunct="0"/>
            <a:r>
              <a:rPr lang="en-US" sz="1000" b="1" dirty="0" smtClean="0"/>
              <a:t>1 </a:t>
            </a:r>
          </a:p>
          <a:p>
            <a:pPr defTabSz="911225" eaLnBrk="0" hangingPunct="0"/>
            <a:r>
              <a:rPr lang="en-US" sz="1000" b="1" dirty="0" smtClean="0"/>
              <a:t>2 </a:t>
            </a:r>
          </a:p>
          <a:p>
            <a:pPr defTabSz="911225" eaLnBrk="0" hangingPunct="0"/>
            <a:r>
              <a:rPr lang="en-US" sz="1000" b="1" dirty="0" smtClean="0"/>
              <a:t>3 </a:t>
            </a:r>
          </a:p>
          <a:p>
            <a:pPr defTabSz="911225" eaLnBrk="0" hangingPunct="0"/>
            <a:r>
              <a:rPr lang="en-US" sz="1000" b="1" dirty="0" smtClean="0"/>
              <a:t>4 </a:t>
            </a:r>
          </a:p>
          <a:p>
            <a:pPr defTabSz="911225" eaLnBrk="0" hangingPunct="0"/>
            <a:r>
              <a:rPr lang="en-US" sz="1000" b="1" dirty="0" smtClean="0"/>
              <a:t>5 </a:t>
            </a:r>
          </a:p>
          <a:p>
            <a:pPr defTabSz="911225" eaLnBrk="0" hangingPunct="0"/>
            <a:r>
              <a:rPr lang="en-US" sz="1000" b="1" dirty="0" smtClean="0"/>
              <a:t>6 </a:t>
            </a:r>
          </a:p>
          <a:p>
            <a:pPr defTabSz="911225" eaLnBrk="0" hangingPunct="0"/>
            <a:r>
              <a:rPr lang="en-US" sz="1000" b="1" dirty="0" smtClean="0"/>
              <a:t>7</a:t>
            </a:r>
            <a:endParaRPr lang="en-US" sz="1000" b="1" dirty="0"/>
          </a:p>
        </p:txBody>
      </p:sp>
      <p:sp>
        <p:nvSpPr>
          <p:cNvPr id="185" name="Rectangle 36"/>
          <p:cNvSpPr>
            <a:spLocks noChangeArrowheads="1"/>
          </p:cNvSpPr>
          <p:nvPr/>
        </p:nvSpPr>
        <p:spPr bwMode="auto">
          <a:xfrm>
            <a:off x="7205294" y="1595125"/>
            <a:ext cx="1791113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000" dirty="0"/>
              <a:t>     </a:t>
            </a:r>
            <a:r>
              <a:rPr lang="en-US" sz="2000" b="1" dirty="0"/>
              <a:t> Direct</a:t>
            </a:r>
          </a:p>
          <a:p>
            <a:pPr eaLnBrk="0" hangingPunct="0"/>
            <a:r>
              <a:rPr lang="en-US" sz="2000" b="1" dirty="0"/>
              <a:t>    Mapped</a:t>
            </a:r>
          </a:p>
          <a:p>
            <a:pPr eaLnBrk="0" hangingPunct="0"/>
            <a:r>
              <a:rPr lang="en-US" sz="2000" dirty="0" smtClean="0">
                <a:solidFill>
                  <a:srgbClr val="000090"/>
                </a:solidFill>
              </a:rPr>
              <a:t>one location</a:t>
            </a:r>
            <a:endParaRPr lang="en-US" sz="2000" i="1" dirty="0">
              <a:solidFill>
                <a:srgbClr val="000090"/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 rot="5400000">
            <a:off x="5799007" y="3373905"/>
            <a:ext cx="1434921" cy="1066845"/>
            <a:chOff x="4630184" y="1596921"/>
            <a:chExt cx="1434921" cy="1066845"/>
          </a:xfrm>
        </p:grpSpPr>
        <p:sp>
          <p:nvSpPr>
            <p:cNvPr id="187" name="Rectangle 25"/>
            <p:cNvSpPr>
              <a:spLocks noChangeArrowheads="1"/>
            </p:cNvSpPr>
            <p:nvPr/>
          </p:nvSpPr>
          <p:spPr bwMode="auto">
            <a:xfrm>
              <a:off x="4630184" y="1596921"/>
              <a:ext cx="304762" cy="1066845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26"/>
            <p:cNvSpPr>
              <a:spLocks noChangeArrowheads="1"/>
            </p:cNvSpPr>
            <p:nvPr/>
          </p:nvSpPr>
          <p:spPr bwMode="auto">
            <a:xfrm>
              <a:off x="4642883" y="1609621"/>
              <a:ext cx="279365" cy="1041444"/>
            </a:xfrm>
            <a:prstGeom prst="rect">
              <a:avLst/>
            </a:prstGeom>
            <a:solidFill>
              <a:srgbClr val="7FC304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7"/>
            <p:cNvSpPr>
              <a:spLocks noChangeShapeType="1"/>
            </p:cNvSpPr>
            <p:nvPr/>
          </p:nvSpPr>
          <p:spPr bwMode="auto">
            <a:xfrm>
              <a:off x="4782565" y="1603271"/>
              <a:ext cx="0" cy="1054144"/>
            </a:xfrm>
            <a:prstGeom prst="line">
              <a:avLst/>
            </a:prstGeom>
            <a:solidFill>
              <a:srgbClr val="7FC30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28"/>
            <p:cNvSpPr>
              <a:spLocks noChangeArrowheads="1"/>
            </p:cNvSpPr>
            <p:nvPr/>
          </p:nvSpPr>
          <p:spPr bwMode="auto">
            <a:xfrm>
              <a:off x="5023835" y="1609621"/>
              <a:ext cx="279365" cy="10414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29"/>
            <p:cNvSpPr>
              <a:spLocks noChangeShapeType="1"/>
            </p:cNvSpPr>
            <p:nvPr/>
          </p:nvSpPr>
          <p:spPr bwMode="auto">
            <a:xfrm>
              <a:off x="5163518" y="1603271"/>
              <a:ext cx="0" cy="1054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30"/>
            <p:cNvSpPr>
              <a:spLocks noChangeArrowheads="1"/>
            </p:cNvSpPr>
            <p:nvPr/>
          </p:nvSpPr>
          <p:spPr bwMode="auto">
            <a:xfrm>
              <a:off x="5404787" y="1609621"/>
              <a:ext cx="279365" cy="10414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31"/>
            <p:cNvSpPr>
              <a:spLocks noChangeShapeType="1"/>
            </p:cNvSpPr>
            <p:nvPr/>
          </p:nvSpPr>
          <p:spPr bwMode="auto">
            <a:xfrm>
              <a:off x="5544470" y="1603271"/>
              <a:ext cx="0" cy="1054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32"/>
            <p:cNvSpPr>
              <a:spLocks noChangeArrowheads="1"/>
            </p:cNvSpPr>
            <p:nvPr/>
          </p:nvSpPr>
          <p:spPr bwMode="auto">
            <a:xfrm>
              <a:off x="5785740" y="1609621"/>
              <a:ext cx="279365" cy="10414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33"/>
            <p:cNvSpPr>
              <a:spLocks noChangeShapeType="1"/>
            </p:cNvSpPr>
            <p:nvPr/>
          </p:nvSpPr>
          <p:spPr bwMode="auto">
            <a:xfrm>
              <a:off x="5925422" y="1603271"/>
              <a:ext cx="0" cy="1054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4668111" y="1846305"/>
              <a:ext cx="139699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644625" y="2107470"/>
              <a:ext cx="1420480" cy="22873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644625" y="2378987"/>
              <a:ext cx="1420480" cy="871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ectangle 23"/>
          <p:cNvSpPr>
            <a:spLocks noChangeArrowheads="1"/>
          </p:cNvSpPr>
          <p:nvPr/>
        </p:nvSpPr>
        <p:spPr bwMode="auto">
          <a:xfrm>
            <a:off x="5730283" y="3235521"/>
            <a:ext cx="355001" cy="13824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11225" eaLnBrk="0" hangingPunct="0"/>
            <a:r>
              <a:rPr lang="en-US" sz="1200" b="1" dirty="0" smtClean="0"/>
              <a:t>0</a:t>
            </a:r>
          </a:p>
          <a:p>
            <a:pPr defTabSz="911225" eaLnBrk="0" hangingPunct="0"/>
            <a:endParaRPr lang="en-US" sz="1200" b="1" dirty="0" smtClean="0"/>
          </a:p>
          <a:p>
            <a:pPr defTabSz="911225" eaLnBrk="0" hangingPunct="0"/>
            <a:r>
              <a:rPr lang="en-US" sz="1200" b="1" dirty="0" smtClean="0"/>
              <a:t>1</a:t>
            </a:r>
          </a:p>
          <a:p>
            <a:pPr defTabSz="911225" eaLnBrk="0" hangingPunct="0"/>
            <a:r>
              <a:rPr lang="en-US" sz="1200" b="1" dirty="0" smtClean="0"/>
              <a:t> </a:t>
            </a:r>
          </a:p>
          <a:p>
            <a:pPr defTabSz="911225" eaLnBrk="0" hangingPunct="0"/>
            <a:r>
              <a:rPr lang="en-US" sz="1200" b="1" dirty="0" smtClean="0"/>
              <a:t>2 </a:t>
            </a:r>
          </a:p>
          <a:p>
            <a:pPr defTabSz="911225" eaLnBrk="0" hangingPunct="0"/>
            <a:endParaRPr lang="en-US" sz="1200" b="1" dirty="0" smtClean="0"/>
          </a:p>
          <a:p>
            <a:pPr defTabSz="911225" eaLnBrk="0" hangingPunct="0"/>
            <a:r>
              <a:rPr lang="en-US" sz="1200" b="1" dirty="0" smtClean="0"/>
              <a:t>3 </a:t>
            </a:r>
          </a:p>
        </p:txBody>
      </p:sp>
      <p:sp>
        <p:nvSpPr>
          <p:cNvPr id="200" name="Rectangle 34"/>
          <p:cNvSpPr>
            <a:spLocks noChangeArrowheads="1"/>
          </p:cNvSpPr>
          <p:nvPr/>
        </p:nvSpPr>
        <p:spPr bwMode="auto">
          <a:xfrm>
            <a:off x="6946232" y="2897984"/>
            <a:ext cx="80310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smtClean="0"/>
              <a:t>Way #</a:t>
            </a:r>
            <a:endParaRPr lang="en-US" sz="1600" b="1" dirty="0"/>
          </a:p>
        </p:txBody>
      </p:sp>
      <p:sp>
        <p:nvSpPr>
          <p:cNvPr id="201" name="Rectangle 23"/>
          <p:cNvSpPr>
            <a:spLocks noChangeArrowheads="1"/>
          </p:cNvSpPr>
          <p:nvPr/>
        </p:nvSpPr>
        <p:spPr bwMode="auto">
          <a:xfrm>
            <a:off x="7027794" y="3140689"/>
            <a:ext cx="35500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11225" eaLnBrk="0" hangingPunct="0"/>
            <a:r>
              <a:rPr lang="en-US" sz="1000" b="1" dirty="0"/>
              <a:t>0 </a:t>
            </a:r>
            <a:endParaRPr lang="en-US" sz="1000" b="1" dirty="0" smtClean="0"/>
          </a:p>
          <a:p>
            <a:pPr defTabSz="911225" eaLnBrk="0" hangingPunct="0"/>
            <a:r>
              <a:rPr lang="en-US" sz="1000" b="1" dirty="0" smtClean="0"/>
              <a:t>1 </a:t>
            </a:r>
          </a:p>
        </p:txBody>
      </p:sp>
      <p:sp>
        <p:nvSpPr>
          <p:cNvPr id="202" name="Rectangle 23"/>
          <p:cNvSpPr>
            <a:spLocks noChangeArrowheads="1"/>
          </p:cNvSpPr>
          <p:nvPr/>
        </p:nvSpPr>
        <p:spPr bwMode="auto">
          <a:xfrm>
            <a:off x="7051858" y="3501635"/>
            <a:ext cx="35500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11225" eaLnBrk="0" hangingPunct="0"/>
            <a:r>
              <a:rPr lang="en-US" sz="1000" b="1" dirty="0"/>
              <a:t>0 </a:t>
            </a:r>
            <a:endParaRPr lang="en-US" sz="1000" b="1" dirty="0" smtClean="0"/>
          </a:p>
          <a:p>
            <a:pPr defTabSz="911225" eaLnBrk="0" hangingPunct="0"/>
            <a:r>
              <a:rPr lang="en-US" sz="1000" b="1" dirty="0" smtClean="0"/>
              <a:t>1 </a:t>
            </a:r>
          </a:p>
        </p:txBody>
      </p:sp>
      <p:sp>
        <p:nvSpPr>
          <p:cNvPr id="203" name="Rectangle 23"/>
          <p:cNvSpPr>
            <a:spLocks noChangeArrowheads="1"/>
          </p:cNvSpPr>
          <p:nvPr/>
        </p:nvSpPr>
        <p:spPr bwMode="auto">
          <a:xfrm>
            <a:off x="7035815" y="3918729"/>
            <a:ext cx="35500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11225" eaLnBrk="0" hangingPunct="0"/>
            <a:r>
              <a:rPr lang="en-US" sz="1000" b="1" dirty="0"/>
              <a:t>0 </a:t>
            </a:r>
            <a:endParaRPr lang="en-US" sz="1000" b="1" dirty="0" smtClean="0"/>
          </a:p>
          <a:p>
            <a:pPr defTabSz="911225" eaLnBrk="0" hangingPunct="0"/>
            <a:r>
              <a:rPr lang="en-US" sz="1000" b="1" dirty="0" smtClean="0"/>
              <a:t>1 </a:t>
            </a:r>
          </a:p>
        </p:txBody>
      </p:sp>
      <p:sp>
        <p:nvSpPr>
          <p:cNvPr id="204" name="Rectangle 23"/>
          <p:cNvSpPr>
            <a:spLocks noChangeArrowheads="1"/>
          </p:cNvSpPr>
          <p:nvPr/>
        </p:nvSpPr>
        <p:spPr bwMode="auto">
          <a:xfrm>
            <a:off x="7059879" y="4279675"/>
            <a:ext cx="35500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11225" eaLnBrk="0" hangingPunct="0"/>
            <a:r>
              <a:rPr lang="en-US" sz="1000" b="1" dirty="0"/>
              <a:t>0 </a:t>
            </a:r>
            <a:endParaRPr lang="en-US" sz="1000" b="1" dirty="0" smtClean="0"/>
          </a:p>
          <a:p>
            <a:pPr defTabSz="911225" eaLnBrk="0" hangingPunct="0"/>
            <a:r>
              <a:rPr lang="en-US" sz="1000" b="1" dirty="0" smtClean="0"/>
              <a:t>1 </a:t>
            </a:r>
          </a:p>
        </p:txBody>
      </p:sp>
      <p:sp>
        <p:nvSpPr>
          <p:cNvPr id="205" name="Rectangle 36"/>
          <p:cNvSpPr>
            <a:spLocks noChangeArrowheads="1"/>
          </p:cNvSpPr>
          <p:nvPr/>
        </p:nvSpPr>
        <p:spPr bwMode="auto">
          <a:xfrm>
            <a:off x="7485626" y="3400779"/>
            <a:ext cx="160353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 smtClean="0"/>
              <a:t>(</a:t>
            </a:r>
            <a:r>
              <a:rPr lang="en-US" sz="2000" b="1" dirty="0"/>
              <a:t>2-way) Set</a:t>
            </a:r>
          </a:p>
          <a:p>
            <a:pPr eaLnBrk="0" hangingPunct="0"/>
            <a:r>
              <a:rPr lang="en-US" sz="2000" b="1" dirty="0"/>
              <a:t>Associative</a:t>
            </a:r>
          </a:p>
          <a:p>
            <a:pPr eaLnBrk="0" hangingPunct="0"/>
            <a:r>
              <a:rPr lang="en-US" sz="2000" dirty="0" smtClean="0">
                <a:solidFill>
                  <a:srgbClr val="000090"/>
                </a:solidFill>
              </a:rPr>
              <a:t>2 locations</a:t>
            </a:r>
            <a:endParaRPr lang="en-US" sz="2000" i="1" dirty="0">
              <a:solidFill>
                <a:srgbClr val="000090"/>
              </a:solidFill>
            </a:endParaRPr>
          </a:p>
        </p:txBody>
      </p:sp>
      <p:grpSp>
        <p:nvGrpSpPr>
          <p:cNvPr id="206" name="Group 205"/>
          <p:cNvGrpSpPr/>
          <p:nvPr/>
        </p:nvGrpSpPr>
        <p:grpSpPr>
          <a:xfrm rot="5400000">
            <a:off x="5909174" y="5111139"/>
            <a:ext cx="1258677" cy="1066670"/>
            <a:chOff x="2869309" y="1597899"/>
            <a:chExt cx="1258677" cy="1066670"/>
          </a:xfrm>
        </p:grpSpPr>
        <p:sp>
          <p:nvSpPr>
            <p:cNvPr id="207" name="Rectangle 3"/>
            <p:cNvSpPr>
              <a:spLocks noChangeArrowheads="1"/>
            </p:cNvSpPr>
            <p:nvPr/>
          </p:nvSpPr>
          <p:spPr bwMode="auto">
            <a:xfrm>
              <a:off x="2869309" y="1597899"/>
              <a:ext cx="1218706" cy="1066670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"/>
            <p:cNvGrpSpPr>
              <a:grpSpLocks/>
            </p:cNvGrpSpPr>
            <p:nvPr/>
          </p:nvGrpSpPr>
          <p:grpSpPr bwMode="auto">
            <a:xfrm>
              <a:off x="2882004" y="1604248"/>
              <a:ext cx="1193316" cy="1053971"/>
              <a:chOff x="1749" y="2308"/>
              <a:chExt cx="752" cy="664"/>
            </a:xfrm>
          </p:grpSpPr>
          <p:sp>
            <p:nvSpPr>
              <p:cNvPr id="212" name="Rectangle 5"/>
              <p:cNvSpPr>
                <a:spLocks noChangeArrowheads="1"/>
              </p:cNvSpPr>
              <p:nvPr/>
            </p:nvSpPr>
            <p:spPr bwMode="auto">
              <a:xfrm>
                <a:off x="1749" y="2312"/>
                <a:ext cx="752" cy="656"/>
              </a:xfrm>
              <a:prstGeom prst="rect">
                <a:avLst/>
              </a:prstGeom>
              <a:solidFill>
                <a:srgbClr val="7FC304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6"/>
              <p:cNvSpPr>
                <a:spLocks noChangeShapeType="1"/>
              </p:cNvSpPr>
              <p:nvPr/>
            </p:nvSpPr>
            <p:spPr bwMode="auto">
              <a:xfrm>
                <a:off x="18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>
                <a:off x="19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8"/>
              <p:cNvSpPr>
                <a:spLocks noChangeShapeType="1"/>
              </p:cNvSpPr>
              <p:nvPr/>
            </p:nvSpPr>
            <p:spPr bwMode="auto">
              <a:xfrm>
                <a:off x="20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9"/>
              <p:cNvSpPr>
                <a:spLocks noChangeShapeType="1"/>
              </p:cNvSpPr>
              <p:nvPr/>
            </p:nvSpPr>
            <p:spPr bwMode="auto">
              <a:xfrm>
                <a:off x="21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0"/>
              <p:cNvSpPr>
                <a:spLocks noChangeShapeType="1"/>
              </p:cNvSpPr>
              <p:nvPr/>
            </p:nvSpPr>
            <p:spPr bwMode="auto">
              <a:xfrm>
                <a:off x="22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11"/>
              <p:cNvSpPr>
                <a:spLocks noChangeShapeType="1"/>
              </p:cNvSpPr>
              <p:nvPr/>
            </p:nvSpPr>
            <p:spPr bwMode="auto">
              <a:xfrm>
                <a:off x="23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2"/>
              <p:cNvSpPr>
                <a:spLocks noChangeShapeType="1"/>
              </p:cNvSpPr>
              <p:nvPr/>
            </p:nvSpPr>
            <p:spPr bwMode="auto">
              <a:xfrm>
                <a:off x="24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9" name="Straight Connector 208"/>
            <p:cNvCxnSpPr/>
            <p:nvPr/>
          </p:nvCxnSpPr>
          <p:spPr>
            <a:xfrm>
              <a:off x="2906658" y="1855015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914922" y="2116180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914922" y="2387697"/>
              <a:ext cx="1213064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3"/>
          <p:cNvSpPr>
            <a:spLocks noChangeArrowheads="1"/>
          </p:cNvSpPr>
          <p:nvPr/>
        </p:nvSpPr>
        <p:spPr bwMode="auto">
          <a:xfrm>
            <a:off x="7061533" y="4969189"/>
            <a:ext cx="355001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11225" eaLnBrk="0" hangingPunct="0"/>
            <a:r>
              <a:rPr lang="en-US" sz="1000" b="1" dirty="0"/>
              <a:t>0 </a:t>
            </a:r>
            <a:endParaRPr lang="en-US" sz="1000" b="1" dirty="0" smtClean="0"/>
          </a:p>
          <a:p>
            <a:pPr defTabSz="911225" eaLnBrk="0" hangingPunct="0"/>
            <a:r>
              <a:rPr lang="en-US" sz="1000" b="1" dirty="0" smtClean="0"/>
              <a:t>1 </a:t>
            </a:r>
          </a:p>
          <a:p>
            <a:pPr defTabSz="911225" eaLnBrk="0" hangingPunct="0"/>
            <a:r>
              <a:rPr lang="en-US" sz="1000" b="1" dirty="0" smtClean="0"/>
              <a:t>2 </a:t>
            </a:r>
          </a:p>
          <a:p>
            <a:pPr defTabSz="911225" eaLnBrk="0" hangingPunct="0"/>
            <a:r>
              <a:rPr lang="en-US" sz="1000" b="1" dirty="0" smtClean="0"/>
              <a:t>3 </a:t>
            </a:r>
          </a:p>
          <a:p>
            <a:pPr defTabSz="911225" eaLnBrk="0" hangingPunct="0"/>
            <a:r>
              <a:rPr lang="en-US" sz="1000" b="1" dirty="0" smtClean="0"/>
              <a:t>4 </a:t>
            </a:r>
          </a:p>
          <a:p>
            <a:pPr defTabSz="911225" eaLnBrk="0" hangingPunct="0"/>
            <a:r>
              <a:rPr lang="en-US" sz="1000" b="1" dirty="0" smtClean="0"/>
              <a:t>5 </a:t>
            </a:r>
          </a:p>
          <a:p>
            <a:pPr defTabSz="911225" eaLnBrk="0" hangingPunct="0"/>
            <a:r>
              <a:rPr lang="en-US" sz="1000" b="1" dirty="0" smtClean="0"/>
              <a:t>6 </a:t>
            </a:r>
          </a:p>
          <a:p>
            <a:pPr defTabSz="911225" eaLnBrk="0" hangingPunct="0"/>
            <a:r>
              <a:rPr lang="en-US" sz="1000" b="1" dirty="0" smtClean="0"/>
              <a:t>7</a:t>
            </a:r>
            <a:endParaRPr lang="en-US" sz="1000" b="1" dirty="0"/>
          </a:p>
        </p:txBody>
      </p:sp>
      <p:sp>
        <p:nvSpPr>
          <p:cNvPr id="225" name="Rectangle 36"/>
          <p:cNvSpPr>
            <a:spLocks noChangeArrowheads="1"/>
          </p:cNvSpPr>
          <p:nvPr/>
        </p:nvSpPr>
        <p:spPr bwMode="auto">
          <a:xfrm>
            <a:off x="7436701" y="5104815"/>
            <a:ext cx="1609725" cy="10129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/>
              <a:t>     </a:t>
            </a:r>
            <a:r>
              <a:rPr lang="en-US" sz="2000" b="1" dirty="0"/>
              <a:t>Fully</a:t>
            </a:r>
          </a:p>
          <a:p>
            <a:pPr eaLnBrk="0" hangingPunct="0"/>
            <a:r>
              <a:rPr lang="en-US" sz="2000" b="1" dirty="0"/>
              <a:t>Associative</a:t>
            </a:r>
          </a:p>
          <a:p>
            <a:pPr eaLnBrk="0" hangingPunct="0"/>
            <a:r>
              <a:rPr lang="en-US" sz="2000" dirty="0">
                <a:solidFill>
                  <a:srgbClr val="000090"/>
                </a:solidFill>
              </a:rPr>
              <a:t>a</a:t>
            </a:r>
            <a:r>
              <a:rPr lang="en-US" sz="2000" dirty="0" smtClean="0">
                <a:solidFill>
                  <a:srgbClr val="000090"/>
                </a:solidFill>
              </a:rPr>
              <a:t>nywhere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619211" y="1647491"/>
            <a:ext cx="214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Searching easy but inefficient use of space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990672" y="5556811"/>
            <a:ext cx="199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Searching more expensive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1486" y="41060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Cache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1944297" y="5925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DRAM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63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82" grpId="0"/>
      <p:bldP spid="183" grpId="0"/>
      <p:bldP spid="185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22" grpId="0"/>
      <p:bldP spid="225" grpId="0"/>
      <p:bldP spid="226" grpId="0"/>
      <p:bldP spid="2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Placement: </a:t>
            </a:r>
            <a:r>
              <a:rPr lang="en-US" dirty="0"/>
              <a:t>where in the cache can a block go?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80"/>
                </a:solidFill>
              </a:rPr>
              <a:t>Identification: </a:t>
            </a:r>
            <a:r>
              <a:rPr lang="en-US" dirty="0">
                <a:solidFill>
                  <a:srgbClr val="000080"/>
                </a:solidFill>
              </a:rPr>
              <a:t>how do we find a block in cache?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Replacement: </a:t>
            </a:r>
            <a:r>
              <a:rPr lang="en-US" dirty="0"/>
              <a:t>what to kick out to make room in cache?</a:t>
            </a:r>
          </a:p>
          <a:p>
            <a:pPr>
              <a:lnSpc>
                <a:spcPct val="90000"/>
              </a:lnSpc>
            </a:pPr>
            <a:r>
              <a:rPr lang="en-US" b="1" dirty="0"/>
              <a:t>Write policy: </a:t>
            </a:r>
            <a:r>
              <a:rPr lang="en-US" dirty="0"/>
              <a:t>What do we do about stores?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Basic Principle: </a:t>
            </a:r>
            <a:r>
              <a:rPr lang="en-US" smtClean="0"/>
              <a:t>Address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8722" y="2173318"/>
            <a:ext cx="4030510" cy="685800"/>
          </a:xfrm>
        </p:spPr>
        <p:txBody>
          <a:bodyPr lIns="0" rIns="0">
            <a:normAutofit fontScale="92500"/>
          </a:bodyPr>
          <a:lstStyle/>
          <a:p>
            <a:pPr marL="0" indent="0" algn="ctr">
              <a:buNone/>
            </a:pPr>
            <a:r>
              <a:rPr lang="en-US" sz="2000" b="1" i="1" dirty="0" smtClean="0">
                <a:solidFill>
                  <a:srgbClr val="800000"/>
                </a:solidFill>
              </a:rPr>
              <a:t>Same address can be interpreted in more than one way</a:t>
            </a:r>
            <a:endParaRPr lang="en-US" sz="2000" b="1" i="1" dirty="0">
              <a:solidFill>
                <a:srgbClr val="8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11636" y="2212975"/>
            <a:ext cx="1524000" cy="228600"/>
            <a:chOff x="5638800" y="2133600"/>
            <a:chExt cx="1524000" cy="228600"/>
          </a:xfrm>
          <a:solidFill>
            <a:srgbClr val="7FC304"/>
          </a:solidFill>
        </p:grpSpPr>
        <p:sp>
          <p:nvSpPr>
            <p:cNvPr id="9" name="Rectangle 8"/>
            <p:cNvSpPr/>
            <p:nvPr/>
          </p:nvSpPr>
          <p:spPr>
            <a:xfrm>
              <a:off x="5638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1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11636" y="2441575"/>
            <a:ext cx="1524000" cy="228600"/>
            <a:chOff x="5638800" y="2133600"/>
            <a:chExt cx="1524000" cy="228600"/>
          </a:xfrm>
          <a:solidFill>
            <a:srgbClr val="7FC304"/>
          </a:solidFill>
        </p:grpSpPr>
        <p:sp>
          <p:nvSpPr>
            <p:cNvPr id="14" name="Rectangle 13"/>
            <p:cNvSpPr/>
            <p:nvPr/>
          </p:nvSpPr>
          <p:spPr>
            <a:xfrm>
              <a:off x="5638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11636" y="2670175"/>
            <a:ext cx="1524000" cy="228600"/>
            <a:chOff x="5638800" y="2133600"/>
            <a:chExt cx="1524000" cy="228600"/>
          </a:xfrm>
          <a:solidFill>
            <a:srgbClr val="7FC304"/>
          </a:solidFill>
        </p:grpSpPr>
        <p:sp>
          <p:nvSpPr>
            <p:cNvPr id="19" name="Rectangle 18"/>
            <p:cNvSpPr/>
            <p:nvPr/>
          </p:nvSpPr>
          <p:spPr>
            <a:xfrm>
              <a:off x="5638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0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81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11636" y="2898775"/>
            <a:ext cx="1524000" cy="228600"/>
            <a:chOff x="5638800" y="2133600"/>
            <a:chExt cx="1524000" cy="228600"/>
          </a:xfrm>
          <a:solidFill>
            <a:srgbClr val="7FC304"/>
          </a:solidFill>
        </p:grpSpPr>
        <p:sp>
          <p:nvSpPr>
            <p:cNvPr id="24" name="Rectangle 23"/>
            <p:cNvSpPr/>
            <p:nvPr/>
          </p:nvSpPr>
          <p:spPr>
            <a:xfrm>
              <a:off x="5638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19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00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81800" y="2133600"/>
              <a:ext cx="381000" cy="228600"/>
            </a:xfrm>
            <a:prstGeom prst="rect">
              <a:avLst/>
            </a:prstGeom>
            <a:grpFill/>
            <a:ln w="22225">
              <a:solidFill>
                <a:srgbClr val="000000"/>
              </a:solidFill>
              <a:headEnd type="arrow"/>
              <a:tailEnd type="arrow"/>
            </a:ln>
            <a:effectLst/>
          </p:spPr>
          <p:txBody>
  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latin typeface="Verdana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211636" y="31273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1636" y="33559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11636" y="38893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1636" y="41179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11636" y="49561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1636" y="51847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11636" y="17557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1636" y="19843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73738" y="2136775"/>
            <a:ext cx="113349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dirty="0" smtClean="0"/>
              <a:t>0x80080000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73738" y="2422723"/>
            <a:ext cx="113349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dirty="0" smtClean="0"/>
              <a:t>0x80080004</a:t>
            </a:r>
          </a:p>
        </p:txBody>
      </p:sp>
      <p:sp>
        <p:nvSpPr>
          <p:cNvPr id="38" name="Left Brace 37"/>
          <p:cNvSpPr/>
          <p:nvPr/>
        </p:nvSpPr>
        <p:spPr bwMode="auto">
          <a:xfrm>
            <a:off x="5906836" y="2212975"/>
            <a:ext cx="228600" cy="914400"/>
          </a:xfrm>
          <a:prstGeom prst="leftBrace">
            <a:avLst>
              <a:gd name="adj1" fmla="val 40877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Left Brace 38"/>
          <p:cNvSpPr/>
          <p:nvPr/>
        </p:nvSpPr>
        <p:spPr bwMode="auto">
          <a:xfrm>
            <a:off x="4992436" y="2212975"/>
            <a:ext cx="228600" cy="2133600"/>
          </a:xfrm>
          <a:prstGeom prst="leftBrace">
            <a:avLst>
              <a:gd name="adj1" fmla="val 40877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40" name="Straight Connector 39"/>
          <p:cNvCxnSpPr>
            <a:stCxn id="34" idx="2"/>
            <a:endCxn id="35" idx="0"/>
          </p:cNvCxnSpPr>
          <p:nvPr/>
        </p:nvCxnSpPr>
        <p:spPr bwMode="auto">
          <a:xfrm>
            <a:off x="6973636" y="3584575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2" idx="0"/>
            <a:endCxn id="46" idx="2"/>
          </p:cNvCxnSpPr>
          <p:nvPr/>
        </p:nvCxnSpPr>
        <p:spPr bwMode="auto">
          <a:xfrm flipV="1">
            <a:off x="6973636" y="4575175"/>
            <a:ext cx="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Left Brace 41"/>
          <p:cNvSpPr/>
          <p:nvPr/>
        </p:nvSpPr>
        <p:spPr bwMode="auto">
          <a:xfrm rot="5400000">
            <a:off x="6859336" y="781291"/>
            <a:ext cx="228600" cy="1524000"/>
          </a:xfrm>
          <a:prstGeom prst="leftBrace">
            <a:avLst>
              <a:gd name="adj1" fmla="val 40877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7015" y="1069975"/>
            <a:ext cx="172812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i="1" dirty="0" smtClean="0"/>
              <a:t>4 byte (32-bit) word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4836" y="2365375"/>
            <a:ext cx="8382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16 byte line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83960" y="3061355"/>
            <a:ext cx="760876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i="1" dirty="0" smtClean="0"/>
              <a:t>4KB page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11636" y="4346575"/>
            <a:ext cx="1524000" cy="2286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Verdana" pitchFamily="34" charset="0"/>
            </a:endParaRPr>
          </a:p>
        </p:txBody>
      </p:sp>
      <p:cxnSp>
        <p:nvCxnSpPr>
          <p:cNvPr id="47" name="Straight Connector 46"/>
          <p:cNvCxnSpPr>
            <a:endCxn id="43" idx="0"/>
          </p:cNvCxnSpPr>
          <p:nvPr/>
        </p:nvCxnSpPr>
        <p:spPr bwMode="auto">
          <a:xfrm>
            <a:off x="5297236" y="2212975"/>
            <a:ext cx="838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297236" y="4346575"/>
            <a:ext cx="838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2637090" y="1199315"/>
            <a:ext cx="1447800" cy="3810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Verdana" pitchFamily="34" charset="0"/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2490" y="1199315"/>
            <a:ext cx="2514600" cy="3810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Verdana" pitchFamily="34" charset="0"/>
              </a:rPr>
              <a:t>20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5501" y="1912187"/>
            <a:ext cx="198041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i="1" dirty="0" smtClean="0"/>
              <a:t>Page #/Page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30236" y="1912187"/>
            <a:ext cx="1739951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i="1" dirty="0" smtClean="0"/>
              <a:t>Byte within a page</a:t>
            </a:r>
          </a:p>
        </p:txBody>
      </p:sp>
      <p:cxnSp>
        <p:nvCxnSpPr>
          <p:cNvPr id="59" name="Straight Arrow Connector 58"/>
          <p:cNvCxnSpPr>
            <a:endCxn id="59" idx="0"/>
          </p:cNvCxnSpPr>
          <p:nvPr/>
        </p:nvCxnSpPr>
        <p:spPr bwMode="auto">
          <a:xfrm flipH="1">
            <a:off x="1157762" y="1580315"/>
            <a:ext cx="222028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60" idx="0"/>
          </p:cNvCxnSpPr>
          <p:nvPr/>
        </p:nvCxnSpPr>
        <p:spPr bwMode="auto">
          <a:xfrm flipH="1">
            <a:off x="3202266" y="1580315"/>
            <a:ext cx="158724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7964236" y="4270375"/>
            <a:ext cx="1133498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dirty="0" smtClean="0"/>
              <a:t>0x80081000</a:t>
            </a:r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>
            <a:off x="6467777" y="5547491"/>
            <a:ext cx="110607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43305" y="2654498"/>
            <a:ext cx="98166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dirty="0" smtClean="0"/>
              <a:t>0x80080008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029599" y="2886273"/>
            <a:ext cx="102812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dirty="0" smtClean="0"/>
              <a:t>0x8008000C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35666" y="3114675"/>
            <a:ext cx="98166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dirty="0" smtClean="0"/>
              <a:t>0x80080010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49437" y="4225883"/>
            <a:ext cx="533400" cy="3810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Verdana" pitchFamily="34" charset="0"/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016037" y="4225883"/>
            <a:ext cx="533400" cy="3810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Verdana" pitchFamily="34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0437" y="4225883"/>
            <a:ext cx="2895600" cy="381000"/>
          </a:xfrm>
          <a:prstGeom prst="rect">
            <a:avLst/>
          </a:prstGeom>
          <a:ln w="22225">
            <a:solidFill>
              <a:srgbClr val="000000"/>
            </a:solidFill>
            <a:headEnd type="arrow"/>
            <a:tailEnd type="arrow"/>
          </a:ln>
          <a:effectLst/>
        </p:spPr>
        <p:txBody>
          <a:bodyPr rot="0" spcFirstLastPara="0" vertOverflow="overflow" horzOverflow="overflow" vert="horz" wrap="square" lIns="0" tIns="46038" rIns="0" bIns="4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Verdana" pitchFamily="34" charset="0"/>
              </a:rPr>
              <a:t>28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44637" y="3616283"/>
            <a:ext cx="124026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i="1" dirty="0" smtClean="0"/>
              <a:t>Byte in a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20637" y="3616283"/>
            <a:ext cx="130469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i="1" dirty="0" smtClean="0"/>
              <a:t>Word in a line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4809" y="3616283"/>
            <a:ext cx="1417785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400" i="1" dirty="0" smtClean="0"/>
              <a:t>Line #/address</a:t>
            </a:r>
          </a:p>
        </p:txBody>
      </p:sp>
      <p:cxnSp>
        <p:nvCxnSpPr>
          <p:cNvPr id="93" name="Straight Arrow Connector 92"/>
          <p:cNvCxnSpPr/>
          <p:nvPr/>
        </p:nvCxnSpPr>
        <p:spPr bwMode="auto">
          <a:xfrm flipH="1" flipV="1">
            <a:off x="943702" y="3924060"/>
            <a:ext cx="624535" cy="3018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H="1" flipV="1">
            <a:off x="2372986" y="3924060"/>
            <a:ext cx="909751" cy="3018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V="1">
            <a:off x="3816137" y="3924060"/>
            <a:ext cx="48633" cy="3018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ounded Rectangular Callout 95"/>
          <p:cNvSpPr/>
          <p:nvPr/>
        </p:nvSpPr>
        <p:spPr>
          <a:xfrm>
            <a:off x="2173074" y="2850421"/>
            <a:ext cx="2219325" cy="322191"/>
          </a:xfrm>
          <a:prstGeom prst="wedgeRoundRectCallout">
            <a:avLst>
              <a:gd name="adj1" fmla="val -66354"/>
              <a:gd name="adj2" fmla="val 184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by Cache</a:t>
            </a:r>
            <a:endParaRPr lang="en-US" dirty="0"/>
          </a:p>
        </p:txBody>
      </p:sp>
      <p:sp>
        <p:nvSpPr>
          <p:cNvPr id="97" name="Right Brace 91"/>
          <p:cNvSpPr>
            <a:spLocks/>
          </p:cNvSpPr>
          <p:nvPr/>
        </p:nvSpPr>
        <p:spPr bwMode="auto">
          <a:xfrm rot="5400000">
            <a:off x="2412787" y="4622226"/>
            <a:ext cx="417512" cy="7620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77"/>
          <p:cNvSpPr>
            <a:spLocks noChangeArrowheads="1"/>
          </p:cNvSpPr>
          <p:nvPr/>
        </p:nvSpPr>
        <p:spPr bwMode="auto">
          <a:xfrm>
            <a:off x="2240543" y="5211982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 smtClean="0"/>
              <a:t>index</a:t>
            </a:r>
            <a:endParaRPr lang="en-US" sz="2000" dirty="0"/>
          </a:p>
        </p:txBody>
      </p:sp>
      <p:sp>
        <p:nvSpPr>
          <p:cNvPr id="99" name="Right Brace 91"/>
          <p:cNvSpPr>
            <a:spLocks/>
          </p:cNvSpPr>
          <p:nvPr/>
        </p:nvSpPr>
        <p:spPr bwMode="auto">
          <a:xfrm rot="5400000">
            <a:off x="969394" y="3940832"/>
            <a:ext cx="417512" cy="2124787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77"/>
          <p:cNvSpPr>
            <a:spLocks noChangeArrowheads="1"/>
          </p:cNvSpPr>
          <p:nvPr/>
        </p:nvSpPr>
        <p:spPr bwMode="auto">
          <a:xfrm>
            <a:off x="736533" y="5196107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 smtClean="0"/>
              <a:t>tag</a:t>
            </a:r>
            <a:endParaRPr lang="en-US" sz="2000" dirty="0"/>
          </a:p>
        </p:txBody>
      </p:sp>
      <p:sp>
        <p:nvSpPr>
          <p:cNvPr id="101" name="Rectangle 77"/>
          <p:cNvSpPr>
            <a:spLocks noChangeArrowheads="1"/>
          </p:cNvSpPr>
          <p:nvPr/>
        </p:nvSpPr>
        <p:spPr bwMode="auto">
          <a:xfrm>
            <a:off x="3266296" y="5179881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 smtClean="0"/>
              <a:t>offset</a:t>
            </a:r>
            <a:endParaRPr lang="en-US" sz="2000" dirty="0"/>
          </a:p>
        </p:txBody>
      </p:sp>
      <p:sp>
        <p:nvSpPr>
          <p:cNvPr id="102" name="Right Brace 91"/>
          <p:cNvSpPr>
            <a:spLocks/>
          </p:cNvSpPr>
          <p:nvPr/>
        </p:nvSpPr>
        <p:spPr bwMode="auto">
          <a:xfrm rot="5400000">
            <a:off x="3355050" y="4488875"/>
            <a:ext cx="417511" cy="10287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218671" y="5562984"/>
            <a:ext cx="215481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i="1" dirty="0" smtClean="0">
                <a:latin typeface="+mj-lt"/>
              </a:rPr>
              <a:t>Depends on size of cache line, i.e., no of bytes in a cache line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82336" y="5565109"/>
            <a:ext cx="1535834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i="1" dirty="0" smtClean="0">
                <a:latin typeface="+mj-lt"/>
              </a:rPr>
              <a:t>Depends on number of lines in the cache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44563" y="5628609"/>
            <a:ext cx="1318993" cy="5847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i="1" dirty="0" smtClean="0">
                <a:latin typeface="+mj-lt"/>
              </a:rPr>
              <a:t>Remaining bits</a:t>
            </a:r>
          </a:p>
        </p:txBody>
      </p:sp>
    </p:spTree>
    <p:extLst>
      <p:ext uri="{BB962C8B-B14F-4D97-AF65-F5344CB8AC3E}">
        <p14:creationId xmlns:p14="http://schemas.microsoft.com/office/powerpoint/2010/main" val="8765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2" grpId="0" animBg="1"/>
      <p:bldP spid="53" grpId="0" animBg="1"/>
      <p:bldP spid="54" grpId="0"/>
      <p:bldP spid="55" grpId="0"/>
      <p:bldP spid="87" grpId="0" animBg="1"/>
      <p:bldP spid="88" grpId="0" animBg="1"/>
      <p:bldP spid="89" grpId="0" animBg="1"/>
      <p:bldP spid="90" grpId="0"/>
      <p:bldP spid="91" grpId="0"/>
      <p:bldP spid="92" grpId="0"/>
      <p:bldP spid="96" grpId="0" animBg="1"/>
      <p:bldP spid="97" grpId="0" animBg="1"/>
      <p:bldP spid="98" grpId="0"/>
      <p:bldP spid="99" grpId="0" animBg="1"/>
      <p:bldP spid="100" grpId="0"/>
      <p:bldP spid="101" grpId="0"/>
      <p:bldP spid="102" grpId="0" animBg="1"/>
      <p:bldP spid="103" grpId="0"/>
      <p:bldP spid="104" grpId="0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187938" cy="913751"/>
          </a:xfrm>
        </p:spPr>
        <p:txBody>
          <a:bodyPr/>
          <a:lstStyle/>
          <a:p>
            <a:r>
              <a:rPr lang="en-US" dirty="0" smtClean="0"/>
              <a:t>Microarchitecture: </a:t>
            </a:r>
            <a:br>
              <a:rPr lang="en-US" dirty="0" smtClean="0"/>
            </a:br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237442" y="1973560"/>
            <a:ext cx="4317823" cy="394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790121" y="2018170"/>
            <a:ext cx="78867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Offset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5805996" y="1963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3672483" y="1963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513655" y="1996990"/>
            <a:ext cx="771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Tag</a:t>
            </a: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215386" y="1996990"/>
            <a:ext cx="8658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Index</a:t>
            </a:r>
          </a:p>
        </p:txBody>
      </p:sp>
      <p:sp>
        <p:nvSpPr>
          <p:cNvPr id="13" name="Rectangle 81"/>
          <p:cNvSpPr>
            <a:spLocks noChangeArrowheads="1"/>
          </p:cNvSpPr>
          <p:nvPr/>
        </p:nvSpPr>
        <p:spPr bwMode="auto">
          <a:xfrm>
            <a:off x="3031265" y="1109620"/>
            <a:ext cx="178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Block number</a:t>
            </a:r>
          </a:p>
        </p:txBody>
      </p: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5272815" y="1119145"/>
            <a:ext cx="14595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/>
              <a:t>Block offset </a:t>
            </a:r>
          </a:p>
        </p:txBody>
      </p:sp>
      <p:sp>
        <p:nvSpPr>
          <p:cNvPr id="15" name="Right Brace 90"/>
          <p:cNvSpPr>
            <a:spLocks/>
          </p:cNvSpPr>
          <p:nvPr/>
        </p:nvSpPr>
        <p:spPr bwMode="auto">
          <a:xfrm rot="16200000">
            <a:off x="3832887" y="-65130"/>
            <a:ext cx="417512" cy="3487738"/>
          </a:xfrm>
          <a:prstGeom prst="rightBrace">
            <a:avLst>
              <a:gd name="adj1" fmla="val 8315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ight Brace 91"/>
          <p:cNvSpPr>
            <a:spLocks/>
          </p:cNvSpPr>
          <p:nvPr/>
        </p:nvSpPr>
        <p:spPr bwMode="auto">
          <a:xfrm rot="16200000">
            <a:off x="5962518" y="1297739"/>
            <a:ext cx="417512" cy="7620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2516" y="1950995"/>
            <a:ext cx="14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75857"/>
              </p:ext>
            </p:extLst>
          </p:nvPr>
        </p:nvGraphicFramePr>
        <p:xfrm>
          <a:off x="1079500" y="2936876"/>
          <a:ext cx="6730744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3815"/>
                <a:gridCol w="549070"/>
                <a:gridCol w="1299907"/>
                <a:gridCol w="924488"/>
                <a:gridCol w="924488"/>
                <a:gridCol w="924488"/>
                <a:gridCol w="924488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Line 82"/>
          <p:cNvSpPr>
            <a:spLocks noChangeShapeType="1"/>
          </p:cNvSpPr>
          <p:nvPr/>
        </p:nvSpPr>
        <p:spPr bwMode="auto">
          <a:xfrm>
            <a:off x="7949704" y="3321564"/>
            <a:ext cx="0" cy="1183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7933830" y="3568832"/>
            <a:ext cx="71130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2</a:t>
            </a:r>
            <a:r>
              <a:rPr lang="en-US" sz="2000" baseline="30000"/>
              <a:t>k</a:t>
            </a:r>
          </a:p>
          <a:p>
            <a:pPr eaLnBrk="0" hangingPunct="0"/>
            <a:r>
              <a:rPr lang="en-US" sz="2000"/>
              <a:t>lines</a:t>
            </a:r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4247135" y="2338995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 smtClean="0"/>
              <a:t>k-bits</a:t>
            </a:r>
            <a:endParaRPr lang="en-US" sz="2000" dirty="0"/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5785512" y="2366609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b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sp>
        <p:nvSpPr>
          <p:cNvPr id="24" name="Rectangle 77"/>
          <p:cNvSpPr>
            <a:spLocks noChangeArrowheads="1"/>
          </p:cNvSpPr>
          <p:nvPr/>
        </p:nvSpPr>
        <p:spPr bwMode="auto">
          <a:xfrm>
            <a:off x="2430256" y="2349754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583524" y="4441887"/>
            <a:ext cx="144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Array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33287" y="4417123"/>
            <a:ext cx="144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/>
              <a:t>Microarchitecture: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Direct Mapped Cache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904"/>
              </p:ext>
            </p:extLst>
          </p:nvPr>
        </p:nvGraphicFramePr>
        <p:xfrm>
          <a:off x="1079500" y="2936876"/>
          <a:ext cx="6730744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3815"/>
                <a:gridCol w="549070"/>
                <a:gridCol w="1299907"/>
                <a:gridCol w="924488"/>
                <a:gridCol w="924488"/>
                <a:gridCol w="924488"/>
                <a:gridCol w="924488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237442" y="1973560"/>
            <a:ext cx="4317823" cy="394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790121" y="2018170"/>
            <a:ext cx="78867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Offset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5805996" y="1963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3672483" y="1963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513655" y="1996990"/>
            <a:ext cx="771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 Tag</a:t>
            </a: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215386" y="1996990"/>
            <a:ext cx="8658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Index</a:t>
            </a:r>
          </a:p>
        </p:txBody>
      </p:sp>
      <p:sp>
        <p:nvSpPr>
          <p:cNvPr id="13" name="Rectangle 81"/>
          <p:cNvSpPr>
            <a:spLocks noChangeArrowheads="1"/>
          </p:cNvSpPr>
          <p:nvPr/>
        </p:nvSpPr>
        <p:spPr bwMode="auto">
          <a:xfrm>
            <a:off x="3031265" y="1109620"/>
            <a:ext cx="178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Block number</a:t>
            </a:r>
          </a:p>
        </p:txBody>
      </p: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5272815" y="1119145"/>
            <a:ext cx="14595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/>
              <a:t>Block offset </a:t>
            </a:r>
          </a:p>
        </p:txBody>
      </p:sp>
      <p:sp>
        <p:nvSpPr>
          <p:cNvPr id="15" name="Right Brace 90"/>
          <p:cNvSpPr>
            <a:spLocks/>
          </p:cNvSpPr>
          <p:nvPr/>
        </p:nvSpPr>
        <p:spPr bwMode="auto">
          <a:xfrm rot="16200000">
            <a:off x="3832887" y="-65130"/>
            <a:ext cx="417512" cy="3487738"/>
          </a:xfrm>
          <a:prstGeom prst="rightBrace">
            <a:avLst>
              <a:gd name="adj1" fmla="val 8315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ight Brace 91"/>
          <p:cNvSpPr>
            <a:spLocks/>
          </p:cNvSpPr>
          <p:nvPr/>
        </p:nvSpPr>
        <p:spPr bwMode="auto">
          <a:xfrm rot="16200000">
            <a:off x="5962518" y="1297739"/>
            <a:ext cx="417512" cy="7620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2516" y="1950995"/>
            <a:ext cx="14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1406498" y="2363788"/>
            <a:ext cx="2666873" cy="1499963"/>
            <a:chOff x="1406498" y="2363788"/>
            <a:chExt cx="2666873" cy="1499963"/>
          </a:xfrm>
        </p:grpSpPr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4067065" y="2363788"/>
              <a:ext cx="0" cy="4443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 flipH="1">
              <a:off x="1412805" y="2808155"/>
              <a:ext cx="26605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5"/>
            <p:cNvSpPr>
              <a:spLocks noChangeShapeType="1"/>
            </p:cNvSpPr>
            <p:nvPr/>
          </p:nvSpPr>
          <p:spPr bwMode="auto">
            <a:xfrm flipH="1">
              <a:off x="1412804" y="2808155"/>
              <a:ext cx="0" cy="1055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56"/>
            <p:cNvSpPr>
              <a:spLocks noChangeShapeType="1"/>
            </p:cNvSpPr>
            <p:nvPr/>
          </p:nvSpPr>
          <p:spPr bwMode="auto">
            <a:xfrm flipH="1">
              <a:off x="1406498" y="3863751"/>
              <a:ext cx="831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 flipH="1">
              <a:off x="3329676" y="2740345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3332951" y="2394474"/>
              <a:ext cx="66049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/>
                <a:t> k</a:t>
              </a:r>
            </a:p>
          </p:txBody>
        </p:sp>
      </p:grpSp>
      <p:sp>
        <p:nvSpPr>
          <p:cNvPr id="24" name="Line 82"/>
          <p:cNvSpPr>
            <a:spLocks noChangeShapeType="1"/>
          </p:cNvSpPr>
          <p:nvPr/>
        </p:nvSpPr>
        <p:spPr bwMode="auto">
          <a:xfrm>
            <a:off x="7949704" y="3321564"/>
            <a:ext cx="0" cy="1183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7933830" y="3568832"/>
            <a:ext cx="71130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2</a:t>
            </a:r>
            <a:r>
              <a:rPr lang="en-US" sz="2000" baseline="30000"/>
              <a:t>k</a:t>
            </a:r>
          </a:p>
          <a:p>
            <a:pPr eaLnBrk="0" hangingPunct="0"/>
            <a:r>
              <a:rPr lang="en-US" sz="2000"/>
              <a:t>lines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228080" y="4601031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196806" y="5592892"/>
            <a:ext cx="533378" cy="244545"/>
            <a:chOff x="2052357" y="5803381"/>
            <a:chExt cx="533378" cy="244545"/>
          </a:xfrm>
        </p:grpSpPr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2582559" y="5803381"/>
              <a:ext cx="3175" cy="244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H="1">
              <a:off x="2052357" y="6047926"/>
              <a:ext cx="533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235068" y="2219850"/>
            <a:ext cx="1993012" cy="2559208"/>
            <a:chOff x="1235068" y="2219850"/>
            <a:chExt cx="1993012" cy="2559208"/>
          </a:xfrm>
        </p:grpSpPr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2698685" y="2379663"/>
              <a:ext cx="0" cy="2208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1250944" y="2584678"/>
              <a:ext cx="14255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 flipH="1">
              <a:off x="1250944" y="2577286"/>
              <a:ext cx="15874" cy="2201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H="1">
              <a:off x="1235068" y="4779058"/>
              <a:ext cx="19930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2"/>
            <p:cNvSpPr>
              <a:spLocks noChangeShapeType="1"/>
            </p:cNvSpPr>
            <p:nvPr/>
          </p:nvSpPr>
          <p:spPr bwMode="auto">
            <a:xfrm flipH="1">
              <a:off x="1516454" y="2545536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1600194" y="2219850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</p:grp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697483" y="5636575"/>
            <a:ext cx="49410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</a:rPr>
              <a:t>HIT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3375" y="2698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" name="Group 18"/>
          <p:cNvGrpSpPr>
            <a:grpSpLocks/>
          </p:cNvGrpSpPr>
          <p:nvPr/>
        </p:nvGrpSpPr>
        <p:grpSpPr bwMode="auto">
          <a:xfrm>
            <a:off x="2582560" y="5209539"/>
            <a:ext cx="325424" cy="367478"/>
            <a:chOff x="1151" y="3414"/>
            <a:chExt cx="205" cy="29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T0" fmla="*/ 107 w 21805"/>
                <a:gd name="T1" fmla="*/ 0 h 21600"/>
                <a:gd name="T2" fmla="*/ 0 w 21805"/>
                <a:gd name="T3" fmla="*/ 94 h 21600"/>
                <a:gd name="T4" fmla="*/ 1 w 218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5"/>
                <a:gd name="T10" fmla="*/ 0 h 21600"/>
                <a:gd name="T11" fmla="*/ 21805 w 218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T0" fmla="*/ 105 w 21600"/>
                <a:gd name="T1" fmla="*/ 94 h 21599"/>
                <a:gd name="T2" fmla="*/ 0 w 21600"/>
                <a:gd name="T3" fmla="*/ 0 h 21599"/>
                <a:gd name="T4" fmla="*/ 106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35904" y="4990654"/>
            <a:ext cx="642055" cy="218885"/>
            <a:chOff x="2225628" y="4877257"/>
            <a:chExt cx="380984" cy="236765"/>
          </a:xfrm>
        </p:grpSpPr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2606612" y="4877257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>
              <a:off x="2225628" y="4995640"/>
              <a:ext cx="380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2225628" y="4995640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54214" y="3732271"/>
            <a:ext cx="5556030" cy="334838"/>
            <a:chOff x="2254214" y="3732271"/>
            <a:chExt cx="5556030" cy="334838"/>
          </a:xfrm>
        </p:grpSpPr>
        <p:sp>
          <p:nvSpPr>
            <p:cNvPr id="90" name="Rectangle 3" descr="Large confetti"/>
            <p:cNvSpPr>
              <a:spLocks noChangeArrowheads="1"/>
            </p:cNvSpPr>
            <p:nvPr/>
          </p:nvSpPr>
          <p:spPr bwMode="auto">
            <a:xfrm>
              <a:off x="2254214" y="3732271"/>
              <a:ext cx="5556030" cy="334838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64632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41306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592535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5479911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510157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330860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229181" y="2179483"/>
            <a:ext cx="2590694" cy="3234804"/>
            <a:chOff x="6229181" y="2179483"/>
            <a:chExt cx="2590694" cy="3234804"/>
          </a:xfrm>
        </p:grpSpPr>
        <p:sp>
          <p:nvSpPr>
            <p:cNvPr id="80" name="Line 68"/>
            <p:cNvSpPr>
              <a:spLocks noChangeShapeType="1"/>
            </p:cNvSpPr>
            <p:nvPr/>
          </p:nvSpPr>
          <p:spPr bwMode="auto">
            <a:xfrm>
              <a:off x="6229181" y="2395538"/>
              <a:ext cx="0" cy="2367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9"/>
            <p:cNvSpPr>
              <a:spLocks noChangeShapeType="1"/>
            </p:cNvSpPr>
            <p:nvPr/>
          </p:nvSpPr>
          <p:spPr bwMode="auto">
            <a:xfrm flipH="1">
              <a:off x="6229181" y="2632303"/>
              <a:ext cx="2590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8819875" y="2632303"/>
              <a:ext cx="0" cy="27819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1"/>
            <p:cNvSpPr>
              <a:spLocks noChangeShapeType="1"/>
            </p:cNvSpPr>
            <p:nvPr/>
          </p:nvSpPr>
          <p:spPr bwMode="auto">
            <a:xfrm flipH="1">
              <a:off x="6457772" y="5414287"/>
              <a:ext cx="23621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 flipH="1">
              <a:off x="6914953" y="2573111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78"/>
            <p:cNvSpPr>
              <a:spLocks noChangeArrowheads="1"/>
            </p:cNvSpPr>
            <p:nvPr/>
          </p:nvSpPr>
          <p:spPr bwMode="auto">
            <a:xfrm>
              <a:off x="6822882" y="2179483"/>
              <a:ext cx="43190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/>
                <a:t> b</a:t>
              </a:r>
            </a:p>
          </p:txBody>
        </p:sp>
      </p:grpSp>
      <p:sp>
        <p:nvSpPr>
          <p:cNvPr id="86" name="AutoShape 24"/>
          <p:cNvSpPr>
            <a:spLocks noChangeArrowheads="1"/>
          </p:cNvSpPr>
          <p:nvPr/>
        </p:nvSpPr>
        <p:spPr bwMode="auto">
          <a:xfrm rot="10800000" flipH="1" flipV="1">
            <a:off x="5464037" y="5307003"/>
            <a:ext cx="1117554" cy="215801"/>
          </a:xfrm>
          <a:custGeom>
            <a:avLst/>
            <a:gdLst>
              <a:gd name="T0" fmla="*/ 977900 w 21600"/>
              <a:gd name="T1" fmla="*/ 138906 h 21600"/>
              <a:gd name="T2" fmla="*/ 558800 w 21600"/>
              <a:gd name="T3" fmla="*/ 277812 h 21600"/>
              <a:gd name="T4" fmla="*/ 139700 w 21600"/>
              <a:gd name="T5" fmla="*/ 138906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060912" y="5532669"/>
            <a:ext cx="990559" cy="177573"/>
            <a:chOff x="6060912" y="5532669"/>
            <a:chExt cx="990559" cy="177573"/>
          </a:xfrm>
        </p:grpSpPr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6060912" y="5532669"/>
              <a:ext cx="0" cy="177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 flipH="1">
              <a:off x="6060912" y="5710242"/>
              <a:ext cx="990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6987972" y="5508475"/>
            <a:ext cx="22365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/>
              <a:t>Data Word or Byte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>
            <a:off x="2814328" y="2917729"/>
            <a:ext cx="0" cy="1518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>
            <a:off x="4120996" y="2915068"/>
            <a:ext cx="0" cy="1518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1"/>
          <p:cNvSpPr>
            <a:spLocks noChangeShapeType="1"/>
          </p:cNvSpPr>
          <p:nvPr/>
        </p:nvSpPr>
        <p:spPr bwMode="auto">
          <a:xfrm>
            <a:off x="5049483" y="3321563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>
            <a:off x="5965662" y="3355975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1"/>
          <p:cNvSpPr>
            <a:spLocks noChangeShapeType="1"/>
          </p:cNvSpPr>
          <p:nvPr/>
        </p:nvSpPr>
        <p:spPr bwMode="auto">
          <a:xfrm>
            <a:off x="6883203" y="3332450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2686390" y="3890737"/>
            <a:ext cx="5945" cy="1304932"/>
            <a:chOff x="2686390" y="3890737"/>
            <a:chExt cx="5945" cy="1304932"/>
          </a:xfrm>
        </p:grpSpPr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2692335" y="4840522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2"/>
            <p:cNvSpPr>
              <a:spLocks noChangeShapeType="1"/>
            </p:cNvSpPr>
            <p:nvPr/>
          </p:nvSpPr>
          <p:spPr bwMode="auto">
            <a:xfrm>
              <a:off x="2686390" y="3890737"/>
              <a:ext cx="0" cy="8286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034075" y="3890737"/>
            <a:ext cx="492442" cy="710294"/>
            <a:chOff x="3034075" y="3890737"/>
            <a:chExt cx="492442" cy="710294"/>
          </a:xfrm>
        </p:grpSpPr>
        <p:sp>
          <p:nvSpPr>
            <p:cNvPr id="40" name="Line 75"/>
            <p:cNvSpPr>
              <a:spLocks noChangeShapeType="1"/>
            </p:cNvSpPr>
            <p:nvPr/>
          </p:nvSpPr>
          <p:spPr bwMode="auto">
            <a:xfrm flipH="1">
              <a:off x="3374123" y="4190728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76"/>
            <p:cNvSpPr>
              <a:spLocks noChangeArrowheads="1"/>
            </p:cNvSpPr>
            <p:nvPr/>
          </p:nvSpPr>
          <p:spPr bwMode="auto">
            <a:xfrm>
              <a:off x="3034075" y="4035359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3453432" y="3890737"/>
              <a:ext cx="0" cy="710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624284" y="3875317"/>
            <a:ext cx="2738325" cy="1420587"/>
            <a:chOff x="4624284" y="3875317"/>
            <a:chExt cx="2738325" cy="1420587"/>
          </a:xfrm>
        </p:grpSpPr>
        <p:sp>
          <p:nvSpPr>
            <p:cNvPr id="69" name="Line 39"/>
            <p:cNvSpPr>
              <a:spLocks noChangeShapeType="1"/>
            </p:cNvSpPr>
            <p:nvPr/>
          </p:nvSpPr>
          <p:spPr bwMode="auto">
            <a:xfrm flipH="1">
              <a:off x="4629047" y="4940757"/>
              <a:ext cx="914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5543409" y="4940757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 flipH="1">
              <a:off x="5527534" y="4763184"/>
              <a:ext cx="304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>
              <a:off x="5848197" y="4763184"/>
              <a:ext cx="0" cy="532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>
              <a:off x="6229181" y="4763184"/>
              <a:ext cx="0" cy="532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6518094" y="4940757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 flipH="1">
              <a:off x="6229181" y="4763184"/>
              <a:ext cx="304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 flipH="1">
              <a:off x="6518094" y="4940757"/>
              <a:ext cx="83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8"/>
            <p:cNvSpPr>
              <a:spLocks noChangeShapeType="1"/>
            </p:cNvSpPr>
            <p:nvPr/>
          </p:nvSpPr>
          <p:spPr bwMode="auto">
            <a:xfrm>
              <a:off x="4624284" y="3875317"/>
              <a:ext cx="0" cy="1065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41"/>
            <p:cNvSpPr>
              <a:spLocks noChangeShapeType="1"/>
            </p:cNvSpPr>
            <p:nvPr/>
          </p:nvSpPr>
          <p:spPr bwMode="auto">
            <a:xfrm>
              <a:off x="5511660" y="3875317"/>
              <a:ext cx="0" cy="8878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8"/>
            <p:cNvSpPr>
              <a:spLocks noChangeShapeType="1"/>
            </p:cNvSpPr>
            <p:nvPr/>
          </p:nvSpPr>
          <p:spPr bwMode="auto">
            <a:xfrm>
              <a:off x="6541906" y="3875317"/>
              <a:ext cx="0" cy="8878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9"/>
            <p:cNvSpPr>
              <a:spLocks noChangeShapeType="1"/>
            </p:cNvSpPr>
            <p:nvPr/>
          </p:nvSpPr>
          <p:spPr bwMode="auto">
            <a:xfrm>
              <a:off x="7362609" y="3875317"/>
              <a:ext cx="0" cy="1065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3" grpId="0"/>
      <p:bldP spid="86" grpId="0" animBg="1"/>
      <p:bldP spid="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/>
              <a:t>Microarchitecture: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237442" y="1973560"/>
            <a:ext cx="4317823" cy="394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790121" y="2018170"/>
            <a:ext cx="78867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Offset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5805996" y="1963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3672483" y="1963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513655" y="1996990"/>
            <a:ext cx="771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Tag</a:t>
            </a: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215386" y="1996990"/>
            <a:ext cx="8658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Index</a:t>
            </a:r>
          </a:p>
        </p:txBody>
      </p:sp>
      <p:sp>
        <p:nvSpPr>
          <p:cNvPr id="13" name="Rectangle 81"/>
          <p:cNvSpPr>
            <a:spLocks noChangeArrowheads="1"/>
          </p:cNvSpPr>
          <p:nvPr/>
        </p:nvSpPr>
        <p:spPr bwMode="auto">
          <a:xfrm>
            <a:off x="3031265" y="1109620"/>
            <a:ext cx="178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Block number</a:t>
            </a:r>
          </a:p>
        </p:txBody>
      </p: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5272815" y="1119145"/>
            <a:ext cx="14595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/>
              <a:t>Block offset </a:t>
            </a:r>
          </a:p>
        </p:txBody>
      </p:sp>
      <p:sp>
        <p:nvSpPr>
          <p:cNvPr id="15" name="Right Brace 90"/>
          <p:cNvSpPr>
            <a:spLocks/>
          </p:cNvSpPr>
          <p:nvPr/>
        </p:nvSpPr>
        <p:spPr bwMode="auto">
          <a:xfrm rot="16200000">
            <a:off x="3832887" y="-65130"/>
            <a:ext cx="417512" cy="3487738"/>
          </a:xfrm>
          <a:prstGeom prst="rightBrace">
            <a:avLst>
              <a:gd name="adj1" fmla="val 8315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ight Brace 91"/>
          <p:cNvSpPr>
            <a:spLocks/>
          </p:cNvSpPr>
          <p:nvPr/>
        </p:nvSpPr>
        <p:spPr bwMode="auto">
          <a:xfrm rot="16200000">
            <a:off x="5962518" y="1297739"/>
            <a:ext cx="417512" cy="7620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2516" y="1950995"/>
            <a:ext cx="14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58477"/>
              </p:ext>
            </p:extLst>
          </p:nvPr>
        </p:nvGraphicFramePr>
        <p:xfrm>
          <a:off x="1079500" y="2936876"/>
          <a:ext cx="6730744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3815"/>
                <a:gridCol w="549070"/>
                <a:gridCol w="1299907"/>
                <a:gridCol w="924488"/>
                <a:gridCol w="924488"/>
                <a:gridCol w="924488"/>
                <a:gridCol w="924488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Line 82"/>
          <p:cNvSpPr>
            <a:spLocks noChangeShapeType="1"/>
          </p:cNvSpPr>
          <p:nvPr/>
        </p:nvSpPr>
        <p:spPr bwMode="auto">
          <a:xfrm>
            <a:off x="7949704" y="3321564"/>
            <a:ext cx="0" cy="1183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7933830" y="3568832"/>
            <a:ext cx="71130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 2</a:t>
            </a:r>
            <a:r>
              <a:rPr lang="en-US" sz="2000" baseline="30000" dirty="0"/>
              <a:t>k</a:t>
            </a:r>
          </a:p>
          <a:p>
            <a:pPr eaLnBrk="0" hangingPunct="0"/>
            <a:r>
              <a:rPr lang="en-US" sz="2000" dirty="0"/>
              <a:t>lines</a:t>
            </a:r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4247135" y="2338995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 smtClean="0"/>
              <a:t>k-bits</a:t>
            </a:r>
            <a:endParaRPr lang="en-US" sz="2000" dirty="0"/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5785512" y="2366609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b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sp>
        <p:nvSpPr>
          <p:cNvPr id="24" name="Rectangle 77"/>
          <p:cNvSpPr>
            <a:spLocks noChangeArrowheads="1"/>
          </p:cNvSpPr>
          <p:nvPr/>
        </p:nvSpPr>
        <p:spPr bwMode="auto">
          <a:xfrm>
            <a:off x="2430256" y="2349754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5776913"/>
            <a:ext cx="4516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0"/>
                </a:solidFill>
              </a:rPr>
              <a:t>What is a bad reference pattern?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54455" y="5776913"/>
            <a:ext cx="31956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FF0000"/>
                </a:solidFill>
                <a:latin typeface="+mj-lt"/>
              </a:rPr>
              <a:t>Strided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at size of cache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4626" y="4811220"/>
            <a:ext cx="31616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0"/>
                </a:solidFill>
              </a:rPr>
              <a:t>Cache </a:t>
            </a:r>
            <a:r>
              <a:rPr lang="en-US" sz="2000" dirty="0" smtClean="0">
                <a:solidFill>
                  <a:srgbClr val="000090"/>
                </a:solidFill>
              </a:rPr>
              <a:t>Data Array Size?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4548" y="4784662"/>
            <a:ext cx="9365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1575" y="5273609"/>
            <a:ext cx="29771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000090"/>
                </a:solidFill>
              </a:rPr>
              <a:t>Cache Tag Array Size?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4028" y="5290942"/>
            <a:ext cx="12515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(1+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3524" y="4441887"/>
            <a:ext cx="144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Array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33287" y="4417123"/>
            <a:ext cx="144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Array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41081" y="4815440"/>
            <a:ext cx="3542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90"/>
                </a:solidFill>
              </a:rPr>
              <a:t>U</a:t>
            </a:r>
            <a:r>
              <a:rPr lang="en-US" b="1" i="1" dirty="0" smtClean="0">
                <a:solidFill>
                  <a:srgbClr val="000090"/>
                </a:solidFill>
              </a:rPr>
              <a:t>sually just called Cache Size</a:t>
            </a:r>
            <a:endParaRPr lang="en-US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Cache: </a:t>
            </a:r>
            <a:br>
              <a:rPr lang="en-US" dirty="0" smtClean="0"/>
            </a:br>
            <a:r>
              <a:rPr lang="en-US" sz="2800" b="0" dirty="0" smtClean="0"/>
              <a:t>higher-order vs. lower-order address bits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62036"/>
              </p:ext>
            </p:extLst>
          </p:nvPr>
        </p:nvGraphicFramePr>
        <p:xfrm>
          <a:off x="1079500" y="2936876"/>
          <a:ext cx="6730744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3815"/>
                <a:gridCol w="549070"/>
                <a:gridCol w="1299907"/>
                <a:gridCol w="924488"/>
                <a:gridCol w="924488"/>
                <a:gridCol w="924488"/>
                <a:gridCol w="924488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237442" y="1973560"/>
            <a:ext cx="4317823" cy="394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790121" y="2018170"/>
            <a:ext cx="78867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Offset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5805996" y="1963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3672483" y="1963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513655" y="1996990"/>
            <a:ext cx="100786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 </a:t>
            </a:r>
            <a:r>
              <a:rPr lang="en-US" sz="2000" dirty="0" smtClean="0"/>
              <a:t>Index</a:t>
            </a:r>
            <a:endParaRPr lang="en-US" sz="20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215386" y="1996990"/>
            <a:ext cx="62965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smtClean="0"/>
              <a:t>Tag</a:t>
            </a:r>
            <a:endParaRPr lang="en-US" sz="2000" dirty="0"/>
          </a:p>
        </p:txBody>
      </p:sp>
      <p:sp>
        <p:nvSpPr>
          <p:cNvPr id="13" name="Rectangle 81"/>
          <p:cNvSpPr>
            <a:spLocks noChangeArrowheads="1"/>
          </p:cNvSpPr>
          <p:nvPr/>
        </p:nvSpPr>
        <p:spPr bwMode="auto">
          <a:xfrm>
            <a:off x="3031265" y="1109620"/>
            <a:ext cx="1782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Block number</a:t>
            </a:r>
          </a:p>
        </p:txBody>
      </p: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5272815" y="1119145"/>
            <a:ext cx="14595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/>
              <a:t>Block offset </a:t>
            </a:r>
          </a:p>
        </p:txBody>
      </p:sp>
      <p:sp>
        <p:nvSpPr>
          <p:cNvPr id="15" name="Right Brace 90"/>
          <p:cNvSpPr>
            <a:spLocks/>
          </p:cNvSpPr>
          <p:nvPr/>
        </p:nvSpPr>
        <p:spPr bwMode="auto">
          <a:xfrm rot="16200000">
            <a:off x="3832887" y="-65130"/>
            <a:ext cx="417512" cy="3487738"/>
          </a:xfrm>
          <a:prstGeom prst="rightBrace">
            <a:avLst>
              <a:gd name="adj1" fmla="val 8315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ight Brace 91"/>
          <p:cNvSpPr>
            <a:spLocks/>
          </p:cNvSpPr>
          <p:nvPr/>
        </p:nvSpPr>
        <p:spPr bwMode="auto">
          <a:xfrm rot="16200000">
            <a:off x="5962518" y="1297739"/>
            <a:ext cx="417512" cy="7620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2516" y="1950995"/>
            <a:ext cx="14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1406498" y="2363788"/>
            <a:ext cx="1821583" cy="1511529"/>
            <a:chOff x="1406497" y="2363788"/>
            <a:chExt cx="2666874" cy="1511529"/>
          </a:xfrm>
        </p:grpSpPr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4067065" y="2363788"/>
              <a:ext cx="0" cy="4443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 flipH="1">
              <a:off x="1412805" y="2808155"/>
              <a:ext cx="26605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5"/>
            <p:cNvSpPr>
              <a:spLocks noChangeShapeType="1"/>
            </p:cNvSpPr>
            <p:nvPr/>
          </p:nvSpPr>
          <p:spPr bwMode="auto">
            <a:xfrm flipH="1">
              <a:off x="1412804" y="2808155"/>
              <a:ext cx="0" cy="1055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56"/>
            <p:cNvSpPr>
              <a:spLocks noChangeShapeType="1"/>
            </p:cNvSpPr>
            <p:nvPr/>
          </p:nvSpPr>
          <p:spPr bwMode="auto">
            <a:xfrm flipH="1" flipV="1">
              <a:off x="1406497" y="3863751"/>
              <a:ext cx="1149398" cy="115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 flipH="1">
              <a:off x="3329676" y="2740345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3332951" y="2442099"/>
              <a:ext cx="66048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/>
                <a:t> k</a:t>
              </a:r>
            </a:p>
          </p:txBody>
        </p:sp>
      </p:grpSp>
      <p:sp>
        <p:nvSpPr>
          <p:cNvPr id="24" name="Line 82"/>
          <p:cNvSpPr>
            <a:spLocks noChangeShapeType="1"/>
          </p:cNvSpPr>
          <p:nvPr/>
        </p:nvSpPr>
        <p:spPr bwMode="auto">
          <a:xfrm>
            <a:off x="7949704" y="3321564"/>
            <a:ext cx="0" cy="1183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7933830" y="3568832"/>
            <a:ext cx="71130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2</a:t>
            </a:r>
            <a:r>
              <a:rPr lang="en-US" sz="2000" baseline="30000"/>
              <a:t>k</a:t>
            </a:r>
          </a:p>
          <a:p>
            <a:pPr eaLnBrk="0" hangingPunct="0"/>
            <a:r>
              <a:rPr lang="en-US" sz="2000"/>
              <a:t>lines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228080" y="4601031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196806" y="5592892"/>
            <a:ext cx="533378" cy="244545"/>
            <a:chOff x="2052357" y="5803381"/>
            <a:chExt cx="533378" cy="244545"/>
          </a:xfrm>
        </p:grpSpPr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2582559" y="5803381"/>
              <a:ext cx="3175" cy="244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H="1">
              <a:off x="2052357" y="6047926"/>
              <a:ext cx="533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235068" y="2219850"/>
            <a:ext cx="2980318" cy="2559208"/>
            <a:chOff x="1235068" y="2219850"/>
            <a:chExt cx="2980318" cy="2559208"/>
          </a:xfrm>
        </p:grpSpPr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4215386" y="2363788"/>
              <a:ext cx="0" cy="2208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1250944" y="2545536"/>
              <a:ext cx="2964442" cy="391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 flipH="1">
              <a:off x="1250944" y="2577286"/>
              <a:ext cx="15874" cy="2201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H="1">
              <a:off x="1235068" y="4779058"/>
              <a:ext cx="19930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2"/>
            <p:cNvSpPr>
              <a:spLocks noChangeShapeType="1"/>
            </p:cNvSpPr>
            <p:nvPr/>
          </p:nvSpPr>
          <p:spPr bwMode="auto">
            <a:xfrm flipH="1">
              <a:off x="1516454" y="2513786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1600194" y="2219850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</p:grp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729233" y="5509575"/>
            <a:ext cx="49410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</a:rPr>
              <a:t>HIT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3375" y="2698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" name="Group 18"/>
          <p:cNvGrpSpPr>
            <a:grpSpLocks/>
          </p:cNvGrpSpPr>
          <p:nvPr/>
        </p:nvGrpSpPr>
        <p:grpSpPr bwMode="auto">
          <a:xfrm>
            <a:off x="2582560" y="5209539"/>
            <a:ext cx="325424" cy="367478"/>
            <a:chOff x="1151" y="3414"/>
            <a:chExt cx="205" cy="29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T0" fmla="*/ 107 w 21805"/>
                <a:gd name="T1" fmla="*/ 0 h 21600"/>
                <a:gd name="T2" fmla="*/ 0 w 21805"/>
                <a:gd name="T3" fmla="*/ 94 h 21600"/>
                <a:gd name="T4" fmla="*/ 1 w 218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5"/>
                <a:gd name="T10" fmla="*/ 0 h 21600"/>
                <a:gd name="T11" fmla="*/ 21805 w 218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T0" fmla="*/ 105 w 21600"/>
                <a:gd name="T1" fmla="*/ 94 h 21599"/>
                <a:gd name="T2" fmla="*/ 0 w 21600"/>
                <a:gd name="T3" fmla="*/ 0 h 21599"/>
                <a:gd name="T4" fmla="*/ 106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35904" y="4990654"/>
            <a:ext cx="642055" cy="218885"/>
            <a:chOff x="2225628" y="4877257"/>
            <a:chExt cx="380984" cy="236765"/>
          </a:xfrm>
        </p:grpSpPr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2606612" y="4877257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>
              <a:off x="2225628" y="4995640"/>
              <a:ext cx="380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2225628" y="4995640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54214" y="3732271"/>
            <a:ext cx="5556030" cy="334838"/>
            <a:chOff x="2254214" y="3732271"/>
            <a:chExt cx="5556030" cy="334838"/>
          </a:xfrm>
        </p:grpSpPr>
        <p:sp>
          <p:nvSpPr>
            <p:cNvPr id="90" name="Rectangle 3" descr="Large confetti"/>
            <p:cNvSpPr>
              <a:spLocks noChangeArrowheads="1"/>
            </p:cNvSpPr>
            <p:nvPr/>
          </p:nvSpPr>
          <p:spPr bwMode="auto">
            <a:xfrm>
              <a:off x="2254214" y="3732271"/>
              <a:ext cx="5556030" cy="334838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64632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41306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592535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5479911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510157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330860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229181" y="2179483"/>
            <a:ext cx="2590694" cy="3234804"/>
            <a:chOff x="6229181" y="2179483"/>
            <a:chExt cx="2590694" cy="3234804"/>
          </a:xfrm>
        </p:grpSpPr>
        <p:sp>
          <p:nvSpPr>
            <p:cNvPr id="80" name="Line 68"/>
            <p:cNvSpPr>
              <a:spLocks noChangeShapeType="1"/>
            </p:cNvSpPr>
            <p:nvPr/>
          </p:nvSpPr>
          <p:spPr bwMode="auto">
            <a:xfrm>
              <a:off x="6229181" y="2395538"/>
              <a:ext cx="0" cy="2367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9"/>
            <p:cNvSpPr>
              <a:spLocks noChangeShapeType="1"/>
            </p:cNvSpPr>
            <p:nvPr/>
          </p:nvSpPr>
          <p:spPr bwMode="auto">
            <a:xfrm flipH="1">
              <a:off x="6229181" y="2632303"/>
              <a:ext cx="2590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8819875" y="2632303"/>
              <a:ext cx="0" cy="27819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1"/>
            <p:cNvSpPr>
              <a:spLocks noChangeShapeType="1"/>
            </p:cNvSpPr>
            <p:nvPr/>
          </p:nvSpPr>
          <p:spPr bwMode="auto">
            <a:xfrm flipH="1">
              <a:off x="6457772" y="5414287"/>
              <a:ext cx="23621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 flipH="1">
              <a:off x="6914953" y="2573111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78"/>
            <p:cNvSpPr>
              <a:spLocks noChangeArrowheads="1"/>
            </p:cNvSpPr>
            <p:nvPr/>
          </p:nvSpPr>
          <p:spPr bwMode="auto">
            <a:xfrm>
              <a:off x="6822882" y="2179483"/>
              <a:ext cx="43190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/>
                <a:t> b</a:t>
              </a:r>
            </a:p>
          </p:txBody>
        </p:sp>
      </p:grpSp>
      <p:sp>
        <p:nvSpPr>
          <p:cNvPr id="86" name="AutoShape 24"/>
          <p:cNvSpPr>
            <a:spLocks noChangeArrowheads="1"/>
          </p:cNvSpPr>
          <p:nvPr/>
        </p:nvSpPr>
        <p:spPr bwMode="auto">
          <a:xfrm rot="10800000" flipH="1" flipV="1">
            <a:off x="5464037" y="5307003"/>
            <a:ext cx="1117554" cy="215801"/>
          </a:xfrm>
          <a:custGeom>
            <a:avLst/>
            <a:gdLst>
              <a:gd name="T0" fmla="*/ 977900 w 21600"/>
              <a:gd name="T1" fmla="*/ 138906 h 21600"/>
              <a:gd name="T2" fmla="*/ 558800 w 21600"/>
              <a:gd name="T3" fmla="*/ 277812 h 21600"/>
              <a:gd name="T4" fmla="*/ 139700 w 21600"/>
              <a:gd name="T5" fmla="*/ 138906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060912" y="5532669"/>
            <a:ext cx="990559" cy="177573"/>
            <a:chOff x="6060912" y="5532669"/>
            <a:chExt cx="990559" cy="177573"/>
          </a:xfrm>
        </p:grpSpPr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6060912" y="5532669"/>
              <a:ext cx="0" cy="177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 flipH="1">
              <a:off x="6060912" y="5710242"/>
              <a:ext cx="990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6987972" y="5508475"/>
            <a:ext cx="22365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/>
              <a:t>Data Word or Byte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>
            <a:off x="2814328" y="2917729"/>
            <a:ext cx="0" cy="1518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>
            <a:off x="4120996" y="2915068"/>
            <a:ext cx="0" cy="1518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1"/>
          <p:cNvSpPr>
            <a:spLocks noChangeShapeType="1"/>
          </p:cNvSpPr>
          <p:nvPr/>
        </p:nvSpPr>
        <p:spPr bwMode="auto">
          <a:xfrm>
            <a:off x="5049483" y="3321563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>
            <a:off x="5965662" y="3355975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1"/>
          <p:cNvSpPr>
            <a:spLocks noChangeShapeType="1"/>
          </p:cNvSpPr>
          <p:nvPr/>
        </p:nvSpPr>
        <p:spPr bwMode="auto">
          <a:xfrm>
            <a:off x="6883203" y="3332450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2686390" y="3890737"/>
            <a:ext cx="5945" cy="1304932"/>
            <a:chOff x="2686390" y="3890737"/>
            <a:chExt cx="5945" cy="1304932"/>
          </a:xfrm>
        </p:grpSpPr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2692335" y="4840522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2"/>
            <p:cNvSpPr>
              <a:spLocks noChangeShapeType="1"/>
            </p:cNvSpPr>
            <p:nvPr/>
          </p:nvSpPr>
          <p:spPr bwMode="auto">
            <a:xfrm>
              <a:off x="2686390" y="3890737"/>
              <a:ext cx="0" cy="8286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034075" y="3890737"/>
            <a:ext cx="492442" cy="710294"/>
            <a:chOff x="3034075" y="3890737"/>
            <a:chExt cx="492442" cy="710294"/>
          </a:xfrm>
        </p:grpSpPr>
        <p:sp>
          <p:nvSpPr>
            <p:cNvPr id="40" name="Line 75"/>
            <p:cNvSpPr>
              <a:spLocks noChangeShapeType="1"/>
            </p:cNvSpPr>
            <p:nvPr/>
          </p:nvSpPr>
          <p:spPr bwMode="auto">
            <a:xfrm flipH="1">
              <a:off x="3374123" y="4190728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76"/>
            <p:cNvSpPr>
              <a:spLocks noChangeArrowheads="1"/>
            </p:cNvSpPr>
            <p:nvPr/>
          </p:nvSpPr>
          <p:spPr bwMode="auto">
            <a:xfrm>
              <a:off x="3034075" y="4035359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3453432" y="3890737"/>
              <a:ext cx="0" cy="710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624284" y="3875317"/>
            <a:ext cx="2738325" cy="1420587"/>
            <a:chOff x="4624284" y="3875317"/>
            <a:chExt cx="2738325" cy="1420587"/>
          </a:xfrm>
        </p:grpSpPr>
        <p:sp>
          <p:nvSpPr>
            <p:cNvPr id="69" name="Line 39"/>
            <p:cNvSpPr>
              <a:spLocks noChangeShapeType="1"/>
            </p:cNvSpPr>
            <p:nvPr/>
          </p:nvSpPr>
          <p:spPr bwMode="auto">
            <a:xfrm flipH="1">
              <a:off x="4629047" y="4940757"/>
              <a:ext cx="914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5543409" y="4940757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 flipH="1">
              <a:off x="5527534" y="4763184"/>
              <a:ext cx="304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>
              <a:off x="5848197" y="4763184"/>
              <a:ext cx="0" cy="532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>
              <a:off x="6229181" y="4763184"/>
              <a:ext cx="0" cy="532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6518094" y="4940757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 flipH="1">
              <a:off x="6229181" y="4763184"/>
              <a:ext cx="304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 flipH="1">
              <a:off x="6518094" y="4940757"/>
              <a:ext cx="83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8"/>
            <p:cNvSpPr>
              <a:spLocks noChangeShapeType="1"/>
            </p:cNvSpPr>
            <p:nvPr/>
          </p:nvSpPr>
          <p:spPr bwMode="auto">
            <a:xfrm>
              <a:off x="4624284" y="3875317"/>
              <a:ext cx="0" cy="1065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41"/>
            <p:cNvSpPr>
              <a:spLocks noChangeShapeType="1"/>
            </p:cNvSpPr>
            <p:nvPr/>
          </p:nvSpPr>
          <p:spPr bwMode="auto">
            <a:xfrm>
              <a:off x="5511660" y="3875317"/>
              <a:ext cx="0" cy="8878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8"/>
            <p:cNvSpPr>
              <a:spLocks noChangeShapeType="1"/>
            </p:cNvSpPr>
            <p:nvPr/>
          </p:nvSpPr>
          <p:spPr bwMode="auto">
            <a:xfrm>
              <a:off x="6541906" y="3875317"/>
              <a:ext cx="0" cy="8878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9"/>
            <p:cNvSpPr>
              <a:spLocks noChangeShapeType="1"/>
            </p:cNvSpPr>
            <p:nvPr/>
          </p:nvSpPr>
          <p:spPr bwMode="auto">
            <a:xfrm>
              <a:off x="7362609" y="3875317"/>
              <a:ext cx="0" cy="1065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59507" y="5915998"/>
            <a:ext cx="405504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0"/>
                </a:solidFill>
                <a:latin typeface="+mj-lt"/>
              </a:rPr>
              <a:t>Why might this be undesirable?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03407" y="5910199"/>
            <a:ext cx="38655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Spatially local blocks conflict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Address Selection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58001"/>
              </p:ext>
            </p:extLst>
          </p:nvPr>
        </p:nvGraphicFramePr>
        <p:xfrm>
          <a:off x="1079500" y="2179321"/>
          <a:ext cx="6730744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3815"/>
                <a:gridCol w="549070"/>
                <a:gridCol w="1299907"/>
                <a:gridCol w="924488"/>
                <a:gridCol w="924488"/>
                <a:gridCol w="924488"/>
                <a:gridCol w="924488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237442" y="1216005"/>
            <a:ext cx="4317823" cy="394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790121" y="1260615"/>
            <a:ext cx="78867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Offset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5805996" y="1206140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3339205" y="1190265"/>
            <a:ext cx="131105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 </a:t>
            </a:r>
            <a:r>
              <a:rPr lang="en-US" sz="2000" dirty="0" smtClean="0"/>
              <a:t>Address</a:t>
            </a:r>
            <a:endParaRPr lang="en-US" sz="20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1406498" y="2610901"/>
            <a:ext cx="831841" cy="554486"/>
            <a:chOff x="1406498" y="3368456"/>
            <a:chExt cx="831841" cy="554486"/>
          </a:xfrm>
        </p:grpSpPr>
        <p:sp>
          <p:nvSpPr>
            <p:cNvPr id="21" name="Line 56"/>
            <p:cNvSpPr>
              <a:spLocks noChangeShapeType="1"/>
            </p:cNvSpPr>
            <p:nvPr/>
          </p:nvSpPr>
          <p:spPr bwMode="auto">
            <a:xfrm flipH="1">
              <a:off x="1406498" y="3863751"/>
              <a:ext cx="831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 flipH="1">
              <a:off x="1545089" y="3804560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500517" y="3368456"/>
              <a:ext cx="66049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/>
                <a:t> k</a:t>
              </a:r>
            </a:p>
          </p:txBody>
        </p:sp>
      </p:grpSp>
      <p:sp>
        <p:nvSpPr>
          <p:cNvPr id="24" name="Line 82"/>
          <p:cNvSpPr>
            <a:spLocks noChangeShapeType="1"/>
          </p:cNvSpPr>
          <p:nvPr/>
        </p:nvSpPr>
        <p:spPr bwMode="auto">
          <a:xfrm>
            <a:off x="7949704" y="2564009"/>
            <a:ext cx="0" cy="1183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7933830" y="2811277"/>
            <a:ext cx="71130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2</a:t>
            </a:r>
            <a:r>
              <a:rPr lang="en-US" sz="2000" baseline="30000"/>
              <a:t>k</a:t>
            </a:r>
          </a:p>
          <a:p>
            <a:pPr eaLnBrk="0" hangingPunct="0"/>
            <a:r>
              <a:rPr lang="en-US" sz="2000"/>
              <a:t>lines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228080" y="3843476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196806" y="4835337"/>
            <a:ext cx="533378" cy="244545"/>
            <a:chOff x="2052357" y="5803381"/>
            <a:chExt cx="533378" cy="244545"/>
          </a:xfrm>
        </p:grpSpPr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2582559" y="5803381"/>
              <a:ext cx="3175" cy="244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H="1">
              <a:off x="2052357" y="6047926"/>
              <a:ext cx="533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57199" y="1462295"/>
            <a:ext cx="2770881" cy="2559208"/>
            <a:chOff x="1235068" y="2219850"/>
            <a:chExt cx="1993012" cy="2559208"/>
          </a:xfrm>
        </p:grpSpPr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3097711" y="2379663"/>
              <a:ext cx="0" cy="2208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1250944" y="2584678"/>
              <a:ext cx="18548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 flipH="1">
              <a:off x="1250944" y="2577286"/>
              <a:ext cx="15874" cy="2201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H="1">
              <a:off x="1235068" y="4779058"/>
              <a:ext cx="19930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2"/>
            <p:cNvSpPr>
              <a:spLocks noChangeShapeType="1"/>
            </p:cNvSpPr>
            <p:nvPr/>
          </p:nvSpPr>
          <p:spPr bwMode="auto">
            <a:xfrm flipH="1">
              <a:off x="1516454" y="2545536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1600194" y="2219850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</p:grp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697483" y="4879020"/>
            <a:ext cx="49410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</a:rPr>
              <a:t>HIT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3375" y="19411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" name="Group 18"/>
          <p:cNvGrpSpPr>
            <a:grpSpLocks/>
          </p:cNvGrpSpPr>
          <p:nvPr/>
        </p:nvGrpSpPr>
        <p:grpSpPr bwMode="auto">
          <a:xfrm>
            <a:off x="2582560" y="4451984"/>
            <a:ext cx="325424" cy="367478"/>
            <a:chOff x="1151" y="3414"/>
            <a:chExt cx="205" cy="29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T0" fmla="*/ 107 w 21805"/>
                <a:gd name="T1" fmla="*/ 0 h 21600"/>
                <a:gd name="T2" fmla="*/ 0 w 21805"/>
                <a:gd name="T3" fmla="*/ 94 h 21600"/>
                <a:gd name="T4" fmla="*/ 1 w 218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5"/>
                <a:gd name="T10" fmla="*/ 0 h 21600"/>
                <a:gd name="T11" fmla="*/ 21805 w 218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T0" fmla="*/ 105 w 21600"/>
                <a:gd name="T1" fmla="*/ 94 h 21599"/>
                <a:gd name="T2" fmla="*/ 0 w 21600"/>
                <a:gd name="T3" fmla="*/ 0 h 21599"/>
                <a:gd name="T4" fmla="*/ 106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35904" y="4233099"/>
            <a:ext cx="642055" cy="218885"/>
            <a:chOff x="2225628" y="4877257"/>
            <a:chExt cx="380984" cy="236765"/>
          </a:xfrm>
        </p:grpSpPr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2606612" y="4877257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>
              <a:off x="2225628" y="4995640"/>
              <a:ext cx="380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2225628" y="4995640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54214" y="2974716"/>
            <a:ext cx="5556030" cy="334838"/>
            <a:chOff x="2254214" y="3732271"/>
            <a:chExt cx="5556030" cy="334838"/>
          </a:xfrm>
        </p:grpSpPr>
        <p:sp>
          <p:nvSpPr>
            <p:cNvPr id="90" name="Rectangle 3" descr="Large confetti"/>
            <p:cNvSpPr>
              <a:spLocks noChangeArrowheads="1"/>
            </p:cNvSpPr>
            <p:nvPr/>
          </p:nvSpPr>
          <p:spPr bwMode="auto">
            <a:xfrm>
              <a:off x="2254214" y="3732271"/>
              <a:ext cx="5556030" cy="334838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64632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41306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592535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5479911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510157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330860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229181" y="1421928"/>
            <a:ext cx="2590694" cy="3234804"/>
            <a:chOff x="6229181" y="2179483"/>
            <a:chExt cx="2590694" cy="3234804"/>
          </a:xfrm>
        </p:grpSpPr>
        <p:sp>
          <p:nvSpPr>
            <p:cNvPr id="80" name="Line 68"/>
            <p:cNvSpPr>
              <a:spLocks noChangeShapeType="1"/>
            </p:cNvSpPr>
            <p:nvPr/>
          </p:nvSpPr>
          <p:spPr bwMode="auto">
            <a:xfrm>
              <a:off x="6229181" y="2395538"/>
              <a:ext cx="0" cy="2367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9"/>
            <p:cNvSpPr>
              <a:spLocks noChangeShapeType="1"/>
            </p:cNvSpPr>
            <p:nvPr/>
          </p:nvSpPr>
          <p:spPr bwMode="auto">
            <a:xfrm flipH="1">
              <a:off x="6229181" y="2632303"/>
              <a:ext cx="2590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8819875" y="2632303"/>
              <a:ext cx="0" cy="27819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1"/>
            <p:cNvSpPr>
              <a:spLocks noChangeShapeType="1"/>
            </p:cNvSpPr>
            <p:nvPr/>
          </p:nvSpPr>
          <p:spPr bwMode="auto">
            <a:xfrm flipH="1">
              <a:off x="6457772" y="5414287"/>
              <a:ext cx="23621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 flipH="1">
              <a:off x="6914953" y="2573111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78"/>
            <p:cNvSpPr>
              <a:spLocks noChangeArrowheads="1"/>
            </p:cNvSpPr>
            <p:nvPr/>
          </p:nvSpPr>
          <p:spPr bwMode="auto">
            <a:xfrm>
              <a:off x="6822882" y="2179483"/>
              <a:ext cx="43190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/>
                <a:t> b</a:t>
              </a:r>
            </a:p>
          </p:txBody>
        </p:sp>
      </p:grpSp>
      <p:sp>
        <p:nvSpPr>
          <p:cNvPr id="86" name="AutoShape 24"/>
          <p:cNvSpPr>
            <a:spLocks noChangeArrowheads="1"/>
          </p:cNvSpPr>
          <p:nvPr/>
        </p:nvSpPr>
        <p:spPr bwMode="auto">
          <a:xfrm rot="10800000" flipH="1" flipV="1">
            <a:off x="5464037" y="4549448"/>
            <a:ext cx="1117554" cy="215801"/>
          </a:xfrm>
          <a:custGeom>
            <a:avLst/>
            <a:gdLst>
              <a:gd name="T0" fmla="*/ 977900 w 21600"/>
              <a:gd name="T1" fmla="*/ 138906 h 21600"/>
              <a:gd name="T2" fmla="*/ 558800 w 21600"/>
              <a:gd name="T3" fmla="*/ 277812 h 21600"/>
              <a:gd name="T4" fmla="*/ 139700 w 21600"/>
              <a:gd name="T5" fmla="*/ 138906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060912" y="4775114"/>
            <a:ext cx="990559" cy="177573"/>
            <a:chOff x="6060912" y="5532669"/>
            <a:chExt cx="990559" cy="177573"/>
          </a:xfrm>
        </p:grpSpPr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6060912" y="5532669"/>
              <a:ext cx="0" cy="177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 flipH="1">
              <a:off x="6060912" y="5710242"/>
              <a:ext cx="990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6987972" y="4750920"/>
            <a:ext cx="22365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/>
              <a:t>Data Word or Byte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>
            <a:off x="2814328" y="2160174"/>
            <a:ext cx="0" cy="1518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>
            <a:off x="4120996" y="2157513"/>
            <a:ext cx="0" cy="1518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1"/>
          <p:cNvSpPr>
            <a:spLocks noChangeShapeType="1"/>
          </p:cNvSpPr>
          <p:nvPr/>
        </p:nvSpPr>
        <p:spPr bwMode="auto">
          <a:xfrm>
            <a:off x="5049483" y="2564008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>
            <a:off x="5965662" y="2598420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1"/>
          <p:cNvSpPr>
            <a:spLocks noChangeShapeType="1"/>
          </p:cNvSpPr>
          <p:nvPr/>
        </p:nvSpPr>
        <p:spPr bwMode="auto">
          <a:xfrm>
            <a:off x="6883203" y="2574895"/>
            <a:ext cx="0" cy="10960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2686390" y="3133182"/>
            <a:ext cx="5945" cy="1304932"/>
            <a:chOff x="2686390" y="3890737"/>
            <a:chExt cx="5945" cy="1304932"/>
          </a:xfrm>
        </p:grpSpPr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2692335" y="4840522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2"/>
            <p:cNvSpPr>
              <a:spLocks noChangeShapeType="1"/>
            </p:cNvSpPr>
            <p:nvPr/>
          </p:nvSpPr>
          <p:spPr bwMode="auto">
            <a:xfrm>
              <a:off x="2686390" y="3890737"/>
              <a:ext cx="0" cy="8286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034075" y="3133182"/>
            <a:ext cx="492442" cy="710294"/>
            <a:chOff x="3034075" y="3890737"/>
            <a:chExt cx="492442" cy="710294"/>
          </a:xfrm>
        </p:grpSpPr>
        <p:sp>
          <p:nvSpPr>
            <p:cNvPr id="40" name="Line 75"/>
            <p:cNvSpPr>
              <a:spLocks noChangeShapeType="1"/>
            </p:cNvSpPr>
            <p:nvPr/>
          </p:nvSpPr>
          <p:spPr bwMode="auto">
            <a:xfrm flipH="1">
              <a:off x="3374123" y="4190728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76"/>
            <p:cNvSpPr>
              <a:spLocks noChangeArrowheads="1"/>
            </p:cNvSpPr>
            <p:nvPr/>
          </p:nvSpPr>
          <p:spPr bwMode="auto">
            <a:xfrm>
              <a:off x="3034075" y="4035359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3453432" y="3890737"/>
              <a:ext cx="0" cy="710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624284" y="3117762"/>
            <a:ext cx="2738325" cy="1420587"/>
            <a:chOff x="4624284" y="3875317"/>
            <a:chExt cx="2738325" cy="1420587"/>
          </a:xfrm>
        </p:grpSpPr>
        <p:sp>
          <p:nvSpPr>
            <p:cNvPr id="69" name="Line 39"/>
            <p:cNvSpPr>
              <a:spLocks noChangeShapeType="1"/>
            </p:cNvSpPr>
            <p:nvPr/>
          </p:nvSpPr>
          <p:spPr bwMode="auto">
            <a:xfrm flipH="1">
              <a:off x="4629047" y="4940757"/>
              <a:ext cx="914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5543409" y="4940757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 flipH="1">
              <a:off x="5527534" y="4763184"/>
              <a:ext cx="304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>
              <a:off x="5848197" y="4763184"/>
              <a:ext cx="0" cy="532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>
              <a:off x="6229181" y="4763184"/>
              <a:ext cx="0" cy="532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6518094" y="4940757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 flipH="1">
              <a:off x="6229181" y="4763184"/>
              <a:ext cx="304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 flipH="1">
              <a:off x="6518094" y="4940757"/>
              <a:ext cx="83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8"/>
            <p:cNvSpPr>
              <a:spLocks noChangeShapeType="1"/>
            </p:cNvSpPr>
            <p:nvPr/>
          </p:nvSpPr>
          <p:spPr bwMode="auto">
            <a:xfrm>
              <a:off x="4624284" y="3875317"/>
              <a:ext cx="0" cy="1065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41"/>
            <p:cNvSpPr>
              <a:spLocks noChangeShapeType="1"/>
            </p:cNvSpPr>
            <p:nvPr/>
          </p:nvSpPr>
          <p:spPr bwMode="auto">
            <a:xfrm>
              <a:off x="5511660" y="3875317"/>
              <a:ext cx="0" cy="8878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8"/>
            <p:cNvSpPr>
              <a:spLocks noChangeShapeType="1"/>
            </p:cNvSpPr>
            <p:nvPr/>
          </p:nvSpPr>
          <p:spPr bwMode="auto">
            <a:xfrm>
              <a:off x="6541906" y="3875317"/>
              <a:ext cx="0" cy="8878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9"/>
            <p:cNvSpPr>
              <a:spLocks noChangeShapeType="1"/>
            </p:cNvSpPr>
            <p:nvPr/>
          </p:nvSpPr>
          <p:spPr bwMode="auto">
            <a:xfrm>
              <a:off x="7362609" y="3875317"/>
              <a:ext cx="0" cy="1065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Oval 86"/>
          <p:cNvSpPr>
            <a:spLocks noChangeArrowheads="1"/>
          </p:cNvSpPr>
          <p:nvPr/>
        </p:nvSpPr>
        <p:spPr bwMode="auto">
          <a:xfrm>
            <a:off x="934818" y="2183131"/>
            <a:ext cx="454941" cy="168879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1800"/>
              <a:t>Hash</a:t>
            </a:r>
            <a:endParaRPr lang="en-US" sz="2000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H="1">
            <a:off x="479271" y="2971673"/>
            <a:ext cx="4753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96" y="5384800"/>
            <a:ext cx="46624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0"/>
                </a:solidFill>
                <a:latin typeface="+mj-lt"/>
              </a:rPr>
              <a:t>What are the tradeoffs of hashing?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90053" y="5314950"/>
            <a:ext cx="4634421" cy="10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Good: 	Regular strides don’t conflict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Bad: 	Hash adds latency</a:t>
            </a:r>
            <a:br>
              <a:rPr lang="en-US" sz="2000" dirty="0">
                <a:solidFill>
                  <a:srgbClr val="FF0000"/>
                </a:solidFill>
                <a:latin typeface="+mj-lt"/>
              </a:rPr>
            </a:br>
            <a:r>
              <a:rPr lang="en-US" sz="2000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	Tag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is larger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305801" cy="913751"/>
          </a:xfrm>
        </p:spPr>
        <p:txBody>
          <a:bodyPr/>
          <a:lstStyle/>
          <a:p>
            <a:r>
              <a:rPr lang="en-US" dirty="0"/>
              <a:t>Microarchitecture 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Set-Associative Cache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2237442" y="1592560"/>
            <a:ext cx="4317823" cy="394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>
            <a:off x="5790121" y="1637170"/>
            <a:ext cx="78867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Offset</a:t>
            </a:r>
          </a:p>
        </p:txBody>
      </p:sp>
      <p:sp>
        <p:nvSpPr>
          <p:cNvPr id="126" name="Line 28"/>
          <p:cNvSpPr>
            <a:spLocks noChangeShapeType="1"/>
          </p:cNvSpPr>
          <p:nvPr/>
        </p:nvSpPr>
        <p:spPr bwMode="auto">
          <a:xfrm>
            <a:off x="5805996" y="1582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29"/>
          <p:cNvSpPr>
            <a:spLocks noChangeShapeType="1"/>
          </p:cNvSpPr>
          <p:nvPr/>
        </p:nvSpPr>
        <p:spPr bwMode="auto">
          <a:xfrm>
            <a:off x="3672483" y="1582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30"/>
          <p:cNvSpPr>
            <a:spLocks noChangeArrowheads="1"/>
          </p:cNvSpPr>
          <p:nvPr/>
        </p:nvSpPr>
        <p:spPr bwMode="auto">
          <a:xfrm>
            <a:off x="2513655" y="1615990"/>
            <a:ext cx="771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Tag</a:t>
            </a:r>
          </a:p>
        </p:txBody>
      </p:sp>
      <p:sp>
        <p:nvSpPr>
          <p:cNvPr id="129" name="Rectangle 31"/>
          <p:cNvSpPr>
            <a:spLocks noChangeArrowheads="1"/>
          </p:cNvSpPr>
          <p:nvPr/>
        </p:nvSpPr>
        <p:spPr bwMode="auto">
          <a:xfrm>
            <a:off x="4215386" y="1615990"/>
            <a:ext cx="8658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Index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32516" y="1569995"/>
            <a:ext cx="14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</a:t>
            </a:r>
            <a:endParaRPr lang="en-US" b="1" dirty="0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80792"/>
              </p:ext>
            </p:extLst>
          </p:nvPr>
        </p:nvGraphicFramePr>
        <p:xfrm>
          <a:off x="47625" y="3000376"/>
          <a:ext cx="4054321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5398"/>
                <a:gridCol w="549070"/>
                <a:gridCol w="553238"/>
                <a:gridCol w="516740"/>
                <a:gridCol w="508000"/>
                <a:gridCol w="492125"/>
                <a:gridCol w="539750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2" name="Line 82"/>
          <p:cNvSpPr>
            <a:spLocks noChangeShapeType="1"/>
          </p:cNvSpPr>
          <p:nvPr/>
        </p:nvSpPr>
        <p:spPr bwMode="auto">
          <a:xfrm>
            <a:off x="8321232" y="3289814"/>
            <a:ext cx="0" cy="1183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83"/>
          <p:cNvSpPr>
            <a:spLocks noChangeArrowheads="1"/>
          </p:cNvSpPr>
          <p:nvPr/>
        </p:nvSpPr>
        <p:spPr bwMode="auto">
          <a:xfrm>
            <a:off x="8305358" y="3537082"/>
            <a:ext cx="71130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 2</a:t>
            </a:r>
            <a:r>
              <a:rPr lang="en-US" sz="2000" baseline="30000" dirty="0"/>
              <a:t>k</a:t>
            </a:r>
          </a:p>
          <a:p>
            <a:pPr eaLnBrk="0" hangingPunct="0"/>
            <a:r>
              <a:rPr lang="en-US" sz="2000" dirty="0"/>
              <a:t>lines</a:t>
            </a:r>
          </a:p>
        </p:txBody>
      </p:sp>
      <p:sp>
        <p:nvSpPr>
          <p:cNvPr id="134" name="Rectangle 77"/>
          <p:cNvSpPr>
            <a:spLocks noChangeArrowheads="1"/>
          </p:cNvSpPr>
          <p:nvPr/>
        </p:nvSpPr>
        <p:spPr bwMode="auto">
          <a:xfrm>
            <a:off x="4117821" y="1172983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 smtClean="0"/>
              <a:t>k-bits</a:t>
            </a:r>
            <a:endParaRPr lang="en-US" sz="2000" dirty="0"/>
          </a:p>
        </p:txBody>
      </p:sp>
      <p:sp>
        <p:nvSpPr>
          <p:cNvPr id="135" name="Rectangle 77"/>
          <p:cNvSpPr>
            <a:spLocks noChangeArrowheads="1"/>
          </p:cNvSpPr>
          <p:nvPr/>
        </p:nvSpPr>
        <p:spPr bwMode="auto">
          <a:xfrm>
            <a:off x="5656198" y="1200597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b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sp>
        <p:nvSpPr>
          <p:cNvPr id="136" name="Rectangle 77"/>
          <p:cNvSpPr>
            <a:spLocks noChangeArrowheads="1"/>
          </p:cNvSpPr>
          <p:nvPr/>
        </p:nvSpPr>
        <p:spPr bwMode="auto">
          <a:xfrm>
            <a:off x="2300942" y="1183742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66398"/>
              </p:ext>
            </p:extLst>
          </p:nvPr>
        </p:nvGraphicFramePr>
        <p:xfrm>
          <a:off x="4762500" y="2979546"/>
          <a:ext cx="3158923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9070"/>
                <a:gridCol w="553238"/>
                <a:gridCol w="516740"/>
                <a:gridCol w="508000"/>
                <a:gridCol w="492125"/>
                <a:gridCol w="539750"/>
              </a:tblGrid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2126556" y="2582695"/>
            <a:ext cx="101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Way 0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5762746" y="2582695"/>
            <a:ext cx="146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Way (a-1)</a:t>
            </a:r>
            <a:endParaRPr lang="en-US" b="1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962215" y="3796058"/>
            <a:ext cx="3134629" cy="334838"/>
            <a:chOff x="2282352" y="3732271"/>
            <a:chExt cx="5556030" cy="334838"/>
          </a:xfrm>
        </p:grpSpPr>
        <p:sp>
          <p:nvSpPr>
            <p:cNvPr id="141" name="Rectangle 3" descr="Large confetti"/>
            <p:cNvSpPr>
              <a:spLocks noChangeArrowheads="1"/>
            </p:cNvSpPr>
            <p:nvPr/>
          </p:nvSpPr>
          <p:spPr bwMode="auto">
            <a:xfrm>
              <a:off x="2282352" y="3732271"/>
              <a:ext cx="5556030" cy="334838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264632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3610028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4592535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5479911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>
              <a:off x="6510157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7330860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793136" y="3772541"/>
            <a:ext cx="3134629" cy="334838"/>
            <a:chOff x="2282352" y="3732271"/>
            <a:chExt cx="5556030" cy="334838"/>
          </a:xfrm>
        </p:grpSpPr>
        <p:sp>
          <p:nvSpPr>
            <p:cNvPr id="149" name="Rectangle 3" descr="Large confetti"/>
            <p:cNvSpPr>
              <a:spLocks noChangeArrowheads="1"/>
            </p:cNvSpPr>
            <p:nvPr/>
          </p:nvSpPr>
          <p:spPr bwMode="auto">
            <a:xfrm>
              <a:off x="2282352" y="3732271"/>
              <a:ext cx="5556030" cy="334838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264632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50"/>
            <p:cNvSpPr>
              <a:spLocks noChangeArrowheads="1"/>
            </p:cNvSpPr>
            <p:nvPr/>
          </p:nvSpPr>
          <p:spPr bwMode="auto">
            <a:xfrm>
              <a:off x="3610028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>
              <a:off x="4592535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52"/>
            <p:cNvSpPr>
              <a:spLocks noChangeArrowheads="1"/>
            </p:cNvSpPr>
            <p:nvPr/>
          </p:nvSpPr>
          <p:spPr bwMode="auto">
            <a:xfrm>
              <a:off x="5479911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6510157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7330860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66834" y="2004488"/>
            <a:ext cx="4119489" cy="1998740"/>
            <a:chOff x="1406497" y="2363788"/>
            <a:chExt cx="2702911" cy="1499963"/>
          </a:xfrm>
        </p:grpSpPr>
        <p:sp>
          <p:nvSpPr>
            <p:cNvPr id="157" name="Line 52"/>
            <p:cNvSpPr>
              <a:spLocks noChangeShapeType="1"/>
            </p:cNvSpPr>
            <p:nvPr/>
          </p:nvSpPr>
          <p:spPr bwMode="auto">
            <a:xfrm>
              <a:off x="4067065" y="2363788"/>
              <a:ext cx="0" cy="4443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 flipH="1">
              <a:off x="1412805" y="2808155"/>
              <a:ext cx="26605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55"/>
            <p:cNvSpPr>
              <a:spLocks noChangeShapeType="1"/>
            </p:cNvSpPr>
            <p:nvPr/>
          </p:nvSpPr>
          <p:spPr bwMode="auto">
            <a:xfrm flipH="1">
              <a:off x="1412804" y="2808155"/>
              <a:ext cx="0" cy="1055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56"/>
            <p:cNvSpPr>
              <a:spLocks noChangeShapeType="1"/>
            </p:cNvSpPr>
            <p:nvPr/>
          </p:nvSpPr>
          <p:spPr bwMode="auto">
            <a:xfrm flipH="1">
              <a:off x="1406497" y="3857459"/>
              <a:ext cx="305547" cy="6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73"/>
            <p:cNvSpPr>
              <a:spLocks noChangeShapeType="1"/>
            </p:cNvSpPr>
            <p:nvPr/>
          </p:nvSpPr>
          <p:spPr bwMode="auto">
            <a:xfrm flipH="1">
              <a:off x="3321183" y="2740346"/>
              <a:ext cx="145011" cy="1418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3448918" y="2467363"/>
              <a:ext cx="66049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/>
                <a:t> k</a:t>
              </a:r>
            </a:p>
          </p:txBody>
        </p:sp>
      </p:grpSp>
      <p:sp>
        <p:nvSpPr>
          <p:cNvPr id="163" name="Oval 25"/>
          <p:cNvSpPr>
            <a:spLocks noChangeArrowheads="1"/>
          </p:cNvSpPr>
          <p:nvPr/>
        </p:nvSpPr>
        <p:spPr bwMode="auto">
          <a:xfrm>
            <a:off x="1560825" y="4740300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1247341" y="5689509"/>
            <a:ext cx="2021225" cy="244970"/>
            <a:chOff x="2582559" y="5803382"/>
            <a:chExt cx="1859343" cy="165170"/>
          </a:xfrm>
        </p:grpSpPr>
        <p:sp>
          <p:nvSpPr>
            <p:cNvPr id="165" name="Line 34"/>
            <p:cNvSpPr>
              <a:spLocks noChangeShapeType="1"/>
            </p:cNvSpPr>
            <p:nvPr/>
          </p:nvSpPr>
          <p:spPr bwMode="auto">
            <a:xfrm>
              <a:off x="2585733" y="5803382"/>
              <a:ext cx="9872" cy="165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5"/>
            <p:cNvSpPr>
              <a:spLocks noChangeShapeType="1"/>
            </p:cNvSpPr>
            <p:nvPr/>
          </p:nvSpPr>
          <p:spPr bwMode="auto">
            <a:xfrm>
              <a:off x="2582559" y="5968551"/>
              <a:ext cx="18593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" name="Group 18"/>
          <p:cNvGrpSpPr>
            <a:grpSpLocks/>
          </p:cNvGrpSpPr>
          <p:nvPr/>
        </p:nvGrpSpPr>
        <p:grpSpPr bwMode="auto">
          <a:xfrm>
            <a:off x="1079072" y="5337906"/>
            <a:ext cx="325424" cy="367478"/>
            <a:chOff x="1151" y="3414"/>
            <a:chExt cx="205" cy="298"/>
          </a:xfrm>
        </p:grpSpPr>
        <p:sp>
          <p:nvSpPr>
            <p:cNvPr id="168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T0" fmla="*/ 107 w 21805"/>
                <a:gd name="T1" fmla="*/ 0 h 21600"/>
                <a:gd name="T2" fmla="*/ 0 w 21805"/>
                <a:gd name="T3" fmla="*/ 94 h 21600"/>
                <a:gd name="T4" fmla="*/ 1 w 218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5"/>
                <a:gd name="T10" fmla="*/ 0 h 21600"/>
                <a:gd name="T11" fmla="*/ 21805 w 218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T0" fmla="*/ 105 w 21600"/>
                <a:gd name="T1" fmla="*/ 94 h 21599"/>
                <a:gd name="T2" fmla="*/ 0 w 21600"/>
                <a:gd name="T3" fmla="*/ 0 h 21599"/>
                <a:gd name="T4" fmla="*/ 106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321159" y="5103158"/>
            <a:ext cx="510582" cy="234608"/>
            <a:chOff x="2225628" y="4877257"/>
            <a:chExt cx="380984" cy="236765"/>
          </a:xfrm>
        </p:grpSpPr>
        <p:sp>
          <p:nvSpPr>
            <p:cNvPr id="174" name="Line 2"/>
            <p:cNvSpPr>
              <a:spLocks noChangeShapeType="1"/>
            </p:cNvSpPr>
            <p:nvPr/>
          </p:nvSpPr>
          <p:spPr bwMode="auto">
            <a:xfrm>
              <a:off x="2606612" y="4877257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36"/>
            <p:cNvSpPr>
              <a:spLocks noChangeShapeType="1"/>
            </p:cNvSpPr>
            <p:nvPr/>
          </p:nvSpPr>
          <p:spPr bwMode="auto">
            <a:xfrm flipH="1">
              <a:off x="2225628" y="4995640"/>
              <a:ext cx="380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7"/>
            <p:cNvSpPr>
              <a:spLocks noChangeShapeType="1"/>
            </p:cNvSpPr>
            <p:nvPr/>
          </p:nvSpPr>
          <p:spPr bwMode="auto">
            <a:xfrm>
              <a:off x="2225628" y="4995640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187511" y="4003228"/>
            <a:ext cx="5945" cy="1304932"/>
            <a:chOff x="2686390" y="3890737"/>
            <a:chExt cx="5945" cy="1304932"/>
          </a:xfrm>
        </p:grpSpPr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2692335" y="4840522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2"/>
            <p:cNvSpPr>
              <a:spLocks noChangeShapeType="1"/>
            </p:cNvSpPr>
            <p:nvPr/>
          </p:nvSpPr>
          <p:spPr bwMode="auto">
            <a:xfrm>
              <a:off x="2686390" y="3890737"/>
              <a:ext cx="0" cy="8286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1355868" y="3913886"/>
            <a:ext cx="492442" cy="854870"/>
            <a:chOff x="3034075" y="3890737"/>
            <a:chExt cx="492442" cy="710294"/>
          </a:xfrm>
        </p:grpSpPr>
        <p:sp>
          <p:nvSpPr>
            <p:cNvPr id="181" name="Line 75"/>
            <p:cNvSpPr>
              <a:spLocks noChangeShapeType="1"/>
            </p:cNvSpPr>
            <p:nvPr/>
          </p:nvSpPr>
          <p:spPr bwMode="auto">
            <a:xfrm flipH="1">
              <a:off x="3374123" y="4190728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76"/>
            <p:cNvSpPr>
              <a:spLocks noChangeArrowheads="1"/>
            </p:cNvSpPr>
            <p:nvPr/>
          </p:nvSpPr>
          <p:spPr bwMode="auto">
            <a:xfrm>
              <a:off x="3034075" y="4035359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  <p:sp>
          <p:nvSpPr>
            <p:cNvPr id="183" name="Line 33"/>
            <p:cNvSpPr>
              <a:spLocks noChangeShapeType="1"/>
            </p:cNvSpPr>
            <p:nvPr/>
          </p:nvSpPr>
          <p:spPr bwMode="auto">
            <a:xfrm>
              <a:off x="3453432" y="3890737"/>
              <a:ext cx="0" cy="710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186554" y="3944224"/>
            <a:ext cx="460692" cy="854870"/>
            <a:chOff x="3065825" y="3890737"/>
            <a:chExt cx="460692" cy="710294"/>
          </a:xfrm>
        </p:grpSpPr>
        <p:sp>
          <p:nvSpPr>
            <p:cNvPr id="185" name="Line 75"/>
            <p:cNvSpPr>
              <a:spLocks noChangeShapeType="1"/>
            </p:cNvSpPr>
            <p:nvPr/>
          </p:nvSpPr>
          <p:spPr bwMode="auto">
            <a:xfrm flipH="1">
              <a:off x="3374123" y="4190728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76"/>
            <p:cNvSpPr>
              <a:spLocks noChangeArrowheads="1"/>
            </p:cNvSpPr>
            <p:nvPr/>
          </p:nvSpPr>
          <p:spPr bwMode="auto">
            <a:xfrm>
              <a:off x="3065825" y="4035359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  <p:sp>
          <p:nvSpPr>
            <p:cNvPr id="187" name="Line 33"/>
            <p:cNvSpPr>
              <a:spLocks noChangeShapeType="1"/>
            </p:cNvSpPr>
            <p:nvPr/>
          </p:nvSpPr>
          <p:spPr bwMode="auto">
            <a:xfrm>
              <a:off x="3453432" y="3890737"/>
              <a:ext cx="0" cy="710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012486" y="3905653"/>
            <a:ext cx="5946" cy="1479725"/>
            <a:chOff x="2686389" y="3715944"/>
            <a:chExt cx="5946" cy="1479725"/>
          </a:xfrm>
        </p:grpSpPr>
        <p:sp>
          <p:nvSpPr>
            <p:cNvPr id="189" name="Line 67"/>
            <p:cNvSpPr>
              <a:spLocks noChangeShapeType="1"/>
            </p:cNvSpPr>
            <p:nvPr/>
          </p:nvSpPr>
          <p:spPr bwMode="auto">
            <a:xfrm>
              <a:off x="2692335" y="4840522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2"/>
            <p:cNvSpPr>
              <a:spLocks noChangeShapeType="1"/>
            </p:cNvSpPr>
            <p:nvPr/>
          </p:nvSpPr>
          <p:spPr bwMode="auto">
            <a:xfrm flipH="1">
              <a:off x="2686389" y="3715944"/>
              <a:ext cx="5945" cy="10034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" name="Oval 25"/>
          <p:cNvSpPr>
            <a:spLocks noChangeArrowheads="1"/>
          </p:cNvSpPr>
          <p:nvPr/>
        </p:nvSpPr>
        <p:spPr bwMode="auto">
          <a:xfrm>
            <a:off x="5437174" y="4814810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5202429" y="5177814"/>
            <a:ext cx="510582" cy="234608"/>
            <a:chOff x="2225628" y="4877257"/>
            <a:chExt cx="380984" cy="236765"/>
          </a:xfrm>
        </p:grpSpPr>
        <p:sp>
          <p:nvSpPr>
            <p:cNvPr id="193" name="Line 2"/>
            <p:cNvSpPr>
              <a:spLocks noChangeShapeType="1"/>
            </p:cNvSpPr>
            <p:nvPr/>
          </p:nvSpPr>
          <p:spPr bwMode="auto">
            <a:xfrm>
              <a:off x="2606612" y="4877257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6"/>
            <p:cNvSpPr>
              <a:spLocks noChangeShapeType="1"/>
            </p:cNvSpPr>
            <p:nvPr/>
          </p:nvSpPr>
          <p:spPr bwMode="auto">
            <a:xfrm flipH="1">
              <a:off x="2225628" y="4995640"/>
              <a:ext cx="380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37"/>
            <p:cNvSpPr>
              <a:spLocks noChangeShapeType="1"/>
            </p:cNvSpPr>
            <p:nvPr/>
          </p:nvSpPr>
          <p:spPr bwMode="auto">
            <a:xfrm>
              <a:off x="2225628" y="4995640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52050" y="1844077"/>
            <a:ext cx="5257186" cy="3131551"/>
            <a:chOff x="136175" y="1844077"/>
            <a:chExt cx="5257186" cy="3131551"/>
          </a:xfrm>
        </p:grpSpPr>
        <p:grpSp>
          <p:nvGrpSpPr>
            <p:cNvPr id="197" name="Group 196"/>
            <p:cNvGrpSpPr/>
            <p:nvPr/>
          </p:nvGrpSpPr>
          <p:grpSpPr>
            <a:xfrm>
              <a:off x="136175" y="1844077"/>
              <a:ext cx="2609202" cy="3066768"/>
              <a:chOff x="89483" y="2219850"/>
              <a:chExt cx="2609202" cy="3066768"/>
            </a:xfrm>
          </p:grpSpPr>
          <p:sp>
            <p:nvSpPr>
              <p:cNvPr id="201" name="Line 54"/>
              <p:cNvSpPr>
                <a:spLocks noChangeShapeType="1"/>
              </p:cNvSpPr>
              <p:nvPr/>
            </p:nvSpPr>
            <p:spPr bwMode="auto">
              <a:xfrm>
                <a:off x="2698685" y="2379663"/>
                <a:ext cx="0" cy="2208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57"/>
              <p:cNvSpPr>
                <a:spLocks noChangeShapeType="1"/>
              </p:cNvSpPr>
              <p:nvPr/>
            </p:nvSpPr>
            <p:spPr bwMode="auto">
              <a:xfrm flipH="1">
                <a:off x="103195" y="2584678"/>
                <a:ext cx="25732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58"/>
              <p:cNvSpPr>
                <a:spLocks noChangeShapeType="1"/>
              </p:cNvSpPr>
              <p:nvPr/>
            </p:nvSpPr>
            <p:spPr bwMode="auto">
              <a:xfrm flipH="1">
                <a:off x="89483" y="2561410"/>
                <a:ext cx="13712" cy="27234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60"/>
              <p:cNvSpPr>
                <a:spLocks noChangeShapeType="1"/>
              </p:cNvSpPr>
              <p:nvPr/>
            </p:nvSpPr>
            <p:spPr bwMode="auto">
              <a:xfrm flipH="1">
                <a:off x="103195" y="5284895"/>
                <a:ext cx="1395063" cy="17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72"/>
              <p:cNvSpPr>
                <a:spLocks noChangeShapeType="1"/>
              </p:cNvSpPr>
              <p:nvPr/>
            </p:nvSpPr>
            <p:spPr bwMode="auto">
              <a:xfrm flipH="1">
                <a:off x="1516454" y="2545536"/>
                <a:ext cx="152394" cy="1183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Rectangle 76"/>
              <p:cNvSpPr>
                <a:spLocks noChangeArrowheads="1"/>
              </p:cNvSpPr>
              <p:nvPr/>
            </p:nvSpPr>
            <p:spPr bwMode="auto">
              <a:xfrm>
                <a:off x="1600194" y="2219850"/>
                <a:ext cx="328465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 dirty="0">
                    <a:latin typeface="Arial"/>
                    <a:cs typeface="Arial"/>
                  </a:rPr>
                  <a:t> t</a:t>
                </a:r>
              </a:p>
            </p:txBody>
          </p:sp>
        </p:grpSp>
        <p:sp>
          <p:nvSpPr>
            <p:cNvPr id="198" name="Line 60"/>
            <p:cNvSpPr>
              <a:spLocks noChangeShapeType="1"/>
            </p:cNvSpPr>
            <p:nvPr/>
          </p:nvSpPr>
          <p:spPr bwMode="auto">
            <a:xfrm flipH="1">
              <a:off x="136175" y="4617832"/>
              <a:ext cx="4737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60"/>
            <p:cNvSpPr>
              <a:spLocks noChangeShapeType="1"/>
            </p:cNvSpPr>
            <p:nvPr/>
          </p:nvSpPr>
          <p:spPr bwMode="auto">
            <a:xfrm flipH="1" flipV="1">
              <a:off x="4826000" y="4968007"/>
              <a:ext cx="567361" cy="76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60"/>
            <p:cNvSpPr>
              <a:spLocks noChangeShapeType="1"/>
            </p:cNvSpPr>
            <p:nvPr/>
          </p:nvSpPr>
          <p:spPr bwMode="auto">
            <a:xfrm flipH="1">
              <a:off x="4826000" y="4616480"/>
              <a:ext cx="0" cy="351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" name="Group 18"/>
          <p:cNvGrpSpPr>
            <a:grpSpLocks/>
          </p:cNvGrpSpPr>
          <p:nvPr/>
        </p:nvGrpSpPr>
        <p:grpSpPr bwMode="auto">
          <a:xfrm>
            <a:off x="4952213" y="5408513"/>
            <a:ext cx="325424" cy="367478"/>
            <a:chOff x="1151" y="3414"/>
            <a:chExt cx="205" cy="298"/>
          </a:xfrm>
        </p:grpSpPr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T0" fmla="*/ 107 w 21805"/>
                <a:gd name="T1" fmla="*/ 0 h 21600"/>
                <a:gd name="T2" fmla="*/ 0 w 21805"/>
                <a:gd name="T3" fmla="*/ 94 h 21600"/>
                <a:gd name="T4" fmla="*/ 1 w 218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5"/>
                <a:gd name="T10" fmla="*/ 0 h 21600"/>
                <a:gd name="T11" fmla="*/ 21805 w 218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T0" fmla="*/ 105 w 21600"/>
                <a:gd name="T1" fmla="*/ 94 h 21599"/>
                <a:gd name="T2" fmla="*/ 0 w 21600"/>
                <a:gd name="T3" fmla="*/ 0 h 21599"/>
                <a:gd name="T4" fmla="*/ 106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" name="Line 76"/>
          <p:cNvSpPr>
            <a:spLocks noChangeShapeType="1"/>
          </p:cNvSpPr>
          <p:nvPr/>
        </p:nvSpPr>
        <p:spPr bwMode="auto">
          <a:xfrm>
            <a:off x="3268566" y="3917504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Line 77"/>
          <p:cNvSpPr>
            <a:spLocks noChangeShapeType="1"/>
          </p:cNvSpPr>
          <p:nvPr/>
        </p:nvSpPr>
        <p:spPr bwMode="auto">
          <a:xfrm>
            <a:off x="7070812" y="3940083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" name="Group 105"/>
          <p:cNvGrpSpPr>
            <a:grpSpLocks/>
          </p:cNvGrpSpPr>
          <p:nvPr/>
        </p:nvGrpSpPr>
        <p:grpSpPr bwMode="auto">
          <a:xfrm>
            <a:off x="3155171" y="5734453"/>
            <a:ext cx="279400" cy="215900"/>
            <a:chOff x="3633" y="3423"/>
            <a:chExt cx="176" cy="136"/>
          </a:xfrm>
        </p:grpSpPr>
        <p:sp>
          <p:nvSpPr>
            <p:cNvPr id="216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097109" y="5767650"/>
            <a:ext cx="1977036" cy="182704"/>
            <a:chOff x="2582559" y="5803382"/>
            <a:chExt cx="1859343" cy="165170"/>
          </a:xfrm>
        </p:grpSpPr>
        <p:sp>
          <p:nvSpPr>
            <p:cNvPr id="220" name="Line 34"/>
            <p:cNvSpPr>
              <a:spLocks noChangeShapeType="1"/>
            </p:cNvSpPr>
            <p:nvPr/>
          </p:nvSpPr>
          <p:spPr bwMode="auto">
            <a:xfrm>
              <a:off x="2585733" y="5803382"/>
              <a:ext cx="9872" cy="165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5"/>
            <p:cNvSpPr>
              <a:spLocks noChangeShapeType="1"/>
            </p:cNvSpPr>
            <p:nvPr/>
          </p:nvSpPr>
          <p:spPr bwMode="auto">
            <a:xfrm>
              <a:off x="2582559" y="5968551"/>
              <a:ext cx="18593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2" name="Group 105"/>
          <p:cNvGrpSpPr>
            <a:grpSpLocks/>
          </p:cNvGrpSpPr>
          <p:nvPr/>
        </p:nvGrpSpPr>
        <p:grpSpPr bwMode="auto">
          <a:xfrm>
            <a:off x="6946182" y="5775991"/>
            <a:ext cx="279400" cy="215900"/>
            <a:chOff x="3633" y="3423"/>
            <a:chExt cx="176" cy="136"/>
          </a:xfrm>
        </p:grpSpPr>
        <p:sp>
          <p:nvSpPr>
            <p:cNvPr id="223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" name="Line 3"/>
          <p:cNvSpPr>
            <a:spLocks noChangeShapeType="1"/>
          </p:cNvSpPr>
          <p:nvPr/>
        </p:nvSpPr>
        <p:spPr bwMode="auto">
          <a:xfrm>
            <a:off x="7502525" y="5051829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Line 4"/>
          <p:cNvSpPr>
            <a:spLocks noChangeShapeType="1"/>
          </p:cNvSpPr>
          <p:nvPr/>
        </p:nvSpPr>
        <p:spPr bwMode="auto">
          <a:xfrm>
            <a:off x="7502525" y="5280429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Line 5"/>
          <p:cNvSpPr>
            <a:spLocks noChangeShapeType="1"/>
          </p:cNvSpPr>
          <p:nvPr/>
        </p:nvSpPr>
        <p:spPr bwMode="auto">
          <a:xfrm>
            <a:off x="7502525" y="5509029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6"/>
          <p:cNvSpPr>
            <a:spLocks noChangeShapeType="1"/>
          </p:cNvSpPr>
          <p:nvPr/>
        </p:nvSpPr>
        <p:spPr bwMode="auto">
          <a:xfrm>
            <a:off x="7502525" y="5737629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8"/>
          <p:cNvSpPr>
            <a:spLocks noChangeShapeType="1"/>
          </p:cNvSpPr>
          <p:nvPr/>
        </p:nvSpPr>
        <p:spPr bwMode="auto">
          <a:xfrm flipH="1">
            <a:off x="8112125" y="5356629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78"/>
          <p:cNvSpPr>
            <a:spLocks noChangeShapeType="1"/>
          </p:cNvSpPr>
          <p:nvPr/>
        </p:nvSpPr>
        <p:spPr bwMode="auto">
          <a:xfrm flipH="1">
            <a:off x="3000375" y="6178954"/>
            <a:ext cx="450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AutoShape 79"/>
          <p:cNvSpPr>
            <a:spLocks noChangeArrowheads="1"/>
          </p:cNvSpPr>
          <p:nvPr/>
        </p:nvSpPr>
        <p:spPr bwMode="auto">
          <a:xfrm rot="5400000" flipV="1">
            <a:off x="7439026" y="5218516"/>
            <a:ext cx="1117600" cy="276225"/>
          </a:xfrm>
          <a:custGeom>
            <a:avLst/>
            <a:gdLst>
              <a:gd name="T0" fmla="*/ 977900 w 21600"/>
              <a:gd name="T1" fmla="*/ 138113 h 21600"/>
              <a:gd name="T2" fmla="*/ 558800 w 21600"/>
              <a:gd name="T3" fmla="*/ 276225 h 21600"/>
              <a:gd name="T4" fmla="*/ 139700 w 21600"/>
              <a:gd name="T5" fmla="*/ 138113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Rectangle 81"/>
          <p:cNvSpPr>
            <a:spLocks noChangeArrowheads="1"/>
          </p:cNvSpPr>
          <p:nvPr/>
        </p:nvSpPr>
        <p:spPr bwMode="auto">
          <a:xfrm>
            <a:off x="8130732" y="4673612"/>
            <a:ext cx="111125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Data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Word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or Byte</a:t>
            </a:r>
          </a:p>
        </p:txBody>
      </p:sp>
      <p:sp>
        <p:nvSpPr>
          <p:cNvPr id="234" name="Line 111"/>
          <p:cNvSpPr>
            <a:spLocks noChangeShapeType="1"/>
          </p:cNvSpPr>
          <p:nvPr/>
        </p:nvSpPr>
        <p:spPr bwMode="auto">
          <a:xfrm flipV="1">
            <a:off x="7502525" y="4975629"/>
            <a:ext cx="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35"/>
          <p:cNvSpPr>
            <a:spLocks noChangeShapeType="1"/>
          </p:cNvSpPr>
          <p:nvPr/>
        </p:nvSpPr>
        <p:spPr bwMode="auto">
          <a:xfrm>
            <a:off x="3301221" y="5915428"/>
            <a:ext cx="12700" cy="2794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35"/>
          <p:cNvSpPr>
            <a:spLocks noChangeShapeType="1"/>
          </p:cNvSpPr>
          <p:nvPr/>
        </p:nvSpPr>
        <p:spPr bwMode="auto">
          <a:xfrm>
            <a:off x="7092232" y="5950354"/>
            <a:ext cx="12700" cy="2794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Line 50"/>
          <p:cNvSpPr>
            <a:spLocks noChangeShapeType="1"/>
          </p:cNvSpPr>
          <p:nvPr/>
        </p:nvSpPr>
        <p:spPr bwMode="auto">
          <a:xfrm flipH="1">
            <a:off x="6559637" y="1748724"/>
            <a:ext cx="148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Line 53"/>
          <p:cNvSpPr>
            <a:spLocks noChangeShapeType="1"/>
          </p:cNvSpPr>
          <p:nvPr/>
        </p:nvSpPr>
        <p:spPr bwMode="auto">
          <a:xfrm flipH="1">
            <a:off x="6864437" y="1672524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Rectangle 56"/>
          <p:cNvSpPr>
            <a:spLocks noChangeArrowheads="1"/>
          </p:cNvSpPr>
          <p:nvPr/>
        </p:nvSpPr>
        <p:spPr bwMode="auto">
          <a:xfrm>
            <a:off x="6772362" y="1778887"/>
            <a:ext cx="431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b</a:t>
            </a:r>
          </a:p>
        </p:txBody>
      </p:sp>
      <p:sp>
        <p:nvSpPr>
          <p:cNvPr id="240" name="Line 80"/>
          <p:cNvSpPr>
            <a:spLocks noChangeShapeType="1"/>
          </p:cNvSpPr>
          <p:nvPr/>
        </p:nvSpPr>
        <p:spPr bwMode="auto">
          <a:xfrm>
            <a:off x="8048712" y="1748724"/>
            <a:ext cx="0" cy="324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215386" y="3661416"/>
            <a:ext cx="37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4160462" y="5385378"/>
            <a:ext cx="37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243" name="Rectangle 77"/>
          <p:cNvSpPr>
            <a:spLocks noChangeArrowheads="1"/>
          </p:cNvSpPr>
          <p:nvPr/>
        </p:nvSpPr>
        <p:spPr bwMode="auto">
          <a:xfrm>
            <a:off x="6972403" y="1121618"/>
            <a:ext cx="2212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dirty="0" smtClean="0"/>
              <a:t>a = associativity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86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5105400" y="1384300"/>
            <a:ext cx="1473200" cy="1398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rgbClr val="C00000"/>
                </a:solidFill>
              </a:rPr>
              <a:t>Memory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2590800" y="1536700"/>
            <a:ext cx="1168400" cy="1079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rgbClr val="C00000"/>
                </a:solidFill>
              </a:rPr>
              <a:t>CPU</a:t>
            </a:r>
          </a:p>
        </p:txBody>
      </p:sp>
      <p:sp>
        <p:nvSpPr>
          <p:cNvPr id="4104" name="Line 5"/>
          <p:cNvSpPr>
            <a:spLocks noChangeShapeType="1"/>
          </p:cNvSpPr>
          <p:nvPr/>
        </p:nvSpPr>
        <p:spPr bwMode="auto">
          <a:xfrm flipV="1">
            <a:off x="3733800" y="20701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CPU-Memory Bottleneck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2782888"/>
            <a:ext cx="8305801" cy="34954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Performance </a:t>
            </a:r>
            <a:r>
              <a:rPr lang="en-US" dirty="0"/>
              <a:t>of high-speed computers is </a:t>
            </a:r>
            <a:r>
              <a:rPr lang="en-US" dirty="0" smtClean="0"/>
              <a:t>usually limited </a:t>
            </a:r>
            <a:r>
              <a:rPr lang="en-US" dirty="0"/>
              <a:t>by memory </a:t>
            </a:r>
            <a:r>
              <a:rPr lang="en-US" dirty="0" smtClean="0"/>
              <a:t>latency &amp; bandwidth</a:t>
            </a:r>
          </a:p>
          <a:p>
            <a:pPr lvl="1"/>
            <a:r>
              <a:rPr lang="en-US" dirty="0" smtClean="0"/>
              <a:t>Latency </a:t>
            </a:r>
            <a:r>
              <a:rPr lang="en-US" dirty="0"/>
              <a:t>(time for a single access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Memory </a:t>
            </a:r>
            <a:r>
              <a:rPr lang="en-US" dirty="0"/>
              <a:t>access time &gt;&gt; Processor cycle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Bandwidth </a:t>
            </a:r>
            <a:r>
              <a:rPr lang="en-US" dirty="0"/>
              <a:t>(number of accesses per unit time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fraction m of instructions access memory</a:t>
            </a:r>
            <a:r>
              <a:rPr lang="en-US" dirty="0" smtClean="0"/>
              <a:t>,</a:t>
            </a:r>
          </a:p>
          <a:p>
            <a:pPr marL="457200" lvl="2" indent="0">
              <a:buNone/>
            </a:pPr>
            <a:r>
              <a:rPr lang="en-US" dirty="0" smtClean="0"/>
              <a:t>	=&gt; 1</a:t>
            </a:r>
            <a:r>
              <a:rPr lang="en-US" dirty="0"/>
              <a:t>+m memory references / </a:t>
            </a:r>
            <a:r>
              <a:rPr lang="en-US" dirty="0" smtClean="0"/>
              <a:t>instruction</a:t>
            </a:r>
          </a:p>
          <a:p>
            <a:pPr marL="457200" lvl="2" indent="0">
              <a:buNone/>
            </a:pPr>
            <a:r>
              <a:rPr lang="en-US" dirty="0" smtClean="0"/>
              <a:t>	=&gt; For CPI </a:t>
            </a:r>
            <a:r>
              <a:rPr lang="en-US" dirty="0"/>
              <a:t>= </a:t>
            </a:r>
            <a:r>
              <a:rPr lang="en-US" dirty="0" smtClean="0"/>
              <a:t>1, need 1+m </a:t>
            </a:r>
            <a:r>
              <a:rPr lang="en-US" dirty="0"/>
              <a:t>memory refs / cycle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7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 : </a:t>
            </a:r>
            <a:br>
              <a:rPr lang="en-US" dirty="0"/>
            </a:br>
            <a:r>
              <a:rPr lang="en-US" dirty="0"/>
              <a:t>Set-Associative Cache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2237442" y="1592560"/>
            <a:ext cx="4317823" cy="394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92732"/>
              </p:ext>
            </p:extLst>
          </p:nvPr>
        </p:nvGraphicFramePr>
        <p:xfrm>
          <a:off x="-251163" y="3000376"/>
          <a:ext cx="4342738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3815"/>
                <a:gridCol w="549070"/>
                <a:gridCol w="553238"/>
                <a:gridCol w="516740"/>
                <a:gridCol w="508000"/>
                <a:gridCol w="492125"/>
                <a:gridCol w="539750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4117821" y="1172983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 smtClean="0"/>
              <a:t>k-bits</a:t>
            </a:r>
            <a:endParaRPr lang="en-US" sz="2000" dirty="0"/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5656198" y="1200597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b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2300942" y="1183742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76707"/>
              </p:ext>
            </p:extLst>
          </p:nvPr>
        </p:nvGraphicFramePr>
        <p:xfrm>
          <a:off x="4762500" y="2979546"/>
          <a:ext cx="3158923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9070"/>
                <a:gridCol w="553238"/>
                <a:gridCol w="516740"/>
                <a:gridCol w="508000"/>
                <a:gridCol w="492125"/>
                <a:gridCol w="539750"/>
              </a:tblGrid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62746" y="2582695"/>
            <a:ext cx="156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Way (a-1)</a:t>
            </a:r>
            <a:endParaRPr lang="en-US" b="1" dirty="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790121" y="1637170"/>
            <a:ext cx="78867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Offset</a:t>
            </a: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5805996" y="1582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3672483" y="1582695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2513655" y="1615990"/>
            <a:ext cx="771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Tag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4215386" y="1615990"/>
            <a:ext cx="8658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Index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516" y="1569995"/>
            <a:ext cx="14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4626" y="4811220"/>
            <a:ext cx="31616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0"/>
                </a:solidFill>
              </a:rPr>
              <a:t>Cache </a:t>
            </a:r>
            <a:r>
              <a:rPr lang="en-US" sz="2000" dirty="0" smtClean="0">
                <a:solidFill>
                  <a:srgbClr val="000090"/>
                </a:solidFill>
              </a:rPr>
              <a:t>Data Array Size?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4548" y="4784662"/>
            <a:ext cx="1353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</a:rPr>
              <a:t>b </a:t>
            </a:r>
            <a:r>
              <a:rPr lang="en-US" sz="2000" dirty="0" smtClean="0">
                <a:solidFill>
                  <a:srgbClr val="FF0000"/>
                </a:solidFill>
              </a:rPr>
              <a:t>x a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575" y="5273609"/>
            <a:ext cx="29771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000090"/>
                </a:solidFill>
              </a:rPr>
              <a:t>Cache Tag Array Size?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4028" y="5290942"/>
            <a:ext cx="16762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(1+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) x a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Rectangle 77"/>
          <p:cNvSpPr>
            <a:spLocks noChangeArrowheads="1"/>
          </p:cNvSpPr>
          <p:nvPr/>
        </p:nvSpPr>
        <p:spPr bwMode="auto">
          <a:xfrm>
            <a:off x="6490280" y="2178726"/>
            <a:ext cx="262114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dirty="0" smtClean="0"/>
              <a:t>a = associativity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15386" y="3661416"/>
            <a:ext cx="37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26556" y="2582695"/>
            <a:ext cx="101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Way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2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Microarchitecture:</a:t>
            </a:r>
            <a:br>
              <a:rPr lang="en-US" dirty="0" smtClean="0"/>
            </a:br>
            <a:r>
              <a:rPr lang="en-US" dirty="0" smtClean="0"/>
              <a:t>Fully Associative Cache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H="1">
            <a:off x="5410200" y="54229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5410200" y="47371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410200" y="49657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410200" y="51943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6096000" y="51181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 descr="Large confetti"/>
          <p:cNvSpPr>
            <a:spLocks noChangeArrowheads="1"/>
          </p:cNvSpPr>
          <p:nvPr/>
        </p:nvSpPr>
        <p:spPr bwMode="auto">
          <a:xfrm>
            <a:off x="2298700" y="1549400"/>
            <a:ext cx="2413000" cy="3556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76600" y="13843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3525" y="2220913"/>
            <a:ext cx="265113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Verdana" pitchFamily="34" charset="0"/>
              </a:rPr>
              <a:t> 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590800" y="13843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22525" y="1185863"/>
            <a:ext cx="8302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 Tag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36925" y="1185863"/>
            <a:ext cx="15541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Data Block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117725" y="1185863"/>
            <a:ext cx="5349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 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79500" y="1397000"/>
            <a:ext cx="508000" cy="431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44913" y="2430463"/>
            <a:ext cx="473075" cy="327025"/>
            <a:chOff x="2359" y="1571"/>
            <a:chExt cx="298" cy="206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359" y="1572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359" y="1774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361" y="1571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20"/>
            <p:cNvSpPr>
              <a:spLocks/>
            </p:cNvSpPr>
            <p:nvPr/>
          </p:nvSpPr>
          <p:spPr bwMode="auto">
            <a:xfrm>
              <a:off x="2562" y="1572"/>
              <a:ext cx="94" cy="106"/>
            </a:xfrm>
            <a:custGeom>
              <a:avLst/>
              <a:gdLst>
                <a:gd name="T0" fmla="*/ 0 w 21599"/>
                <a:gd name="T1" fmla="*/ 0 h 21600"/>
                <a:gd name="T2" fmla="*/ 94 w 21599"/>
                <a:gd name="T3" fmla="*/ 105 h 21600"/>
                <a:gd name="T4" fmla="*/ 0 w 21599"/>
                <a:gd name="T5" fmla="*/ 106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21"/>
            <p:cNvSpPr>
              <a:spLocks/>
            </p:cNvSpPr>
            <p:nvPr/>
          </p:nvSpPr>
          <p:spPr bwMode="auto">
            <a:xfrm>
              <a:off x="2563" y="1670"/>
              <a:ext cx="94" cy="107"/>
            </a:xfrm>
            <a:custGeom>
              <a:avLst/>
              <a:gdLst>
                <a:gd name="T0" fmla="*/ 94 w 21600"/>
                <a:gd name="T1" fmla="*/ 0 h 21805"/>
                <a:gd name="T2" fmla="*/ 0 w 21600"/>
                <a:gd name="T3" fmla="*/ 107 h 21805"/>
                <a:gd name="T4" fmla="*/ 0 w 21600"/>
                <a:gd name="T5" fmla="*/ 1 h 218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05"/>
                <a:gd name="T11" fmla="*/ 21600 w 21600"/>
                <a:gd name="T12" fmla="*/ 21805 h 218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706688" y="2235200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40025" y="2290763"/>
            <a:ext cx="4810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=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955676" y="5016500"/>
            <a:ext cx="7937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Verdana" pitchFamily="34" charset="0"/>
              </a:rPr>
              <a:t>Block</a:t>
            </a:r>
          </a:p>
          <a:p>
            <a:pPr eaLnBrk="0" hangingPunct="0"/>
            <a:r>
              <a:rPr lang="en-US" sz="1600">
                <a:latin typeface="Verdana" pitchFamily="34" charset="0"/>
              </a:rPr>
              <a:t>Offset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16200000">
            <a:off x="942976" y="3359150"/>
            <a:ext cx="83026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 Tag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438400" y="17653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971800" y="17653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057400" y="24511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057400" y="24511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408238" y="17319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943225" y="17319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775075" y="17319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1752600" y="39751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1219200" y="58801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660525" y="3624263"/>
            <a:ext cx="3730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t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279525" y="5757863"/>
            <a:ext cx="431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b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756525" y="4386263"/>
            <a:ext cx="6381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HIT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5486400" y="26035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240463" y="5148263"/>
            <a:ext cx="111125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Data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Word</a:t>
            </a:r>
          </a:p>
          <a:p>
            <a:pPr eaLnBrk="0" hangingPunct="0"/>
            <a:r>
              <a:rPr lang="en-US" sz="2000">
                <a:latin typeface="Verdana" pitchFamily="34" charset="0"/>
              </a:rPr>
              <a:t>or Byte</a:t>
            </a: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3200400" y="24511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>
            <a:off x="2438400" y="28321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2438400" y="25273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505200" y="24511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3505200" y="25273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3505200" y="26797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3505200" y="26797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 descr="Large confetti"/>
          <p:cNvSpPr>
            <a:spLocks noChangeArrowheads="1"/>
          </p:cNvSpPr>
          <p:nvPr/>
        </p:nvSpPr>
        <p:spPr bwMode="auto">
          <a:xfrm>
            <a:off x="2298700" y="3149600"/>
            <a:ext cx="2413000" cy="3556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03525" y="3821113"/>
            <a:ext cx="265113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Verdana" pitchFamily="34" charset="0"/>
              </a:rPr>
              <a:t> </a:t>
            </a: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3744913" y="4030663"/>
            <a:ext cx="473075" cy="327025"/>
            <a:chOff x="2359" y="2579"/>
            <a:chExt cx="298" cy="206"/>
          </a:xfrm>
        </p:grpSpPr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359" y="2580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359" y="2782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361" y="2579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53"/>
            <p:cNvSpPr>
              <a:spLocks/>
            </p:cNvSpPr>
            <p:nvPr/>
          </p:nvSpPr>
          <p:spPr bwMode="auto">
            <a:xfrm>
              <a:off x="2562" y="2580"/>
              <a:ext cx="94" cy="106"/>
            </a:xfrm>
            <a:custGeom>
              <a:avLst/>
              <a:gdLst>
                <a:gd name="T0" fmla="*/ 0 w 21599"/>
                <a:gd name="T1" fmla="*/ 0 h 21600"/>
                <a:gd name="T2" fmla="*/ 94 w 21599"/>
                <a:gd name="T3" fmla="*/ 105 h 21600"/>
                <a:gd name="T4" fmla="*/ 0 w 21599"/>
                <a:gd name="T5" fmla="*/ 106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rc 54"/>
            <p:cNvSpPr>
              <a:spLocks/>
            </p:cNvSpPr>
            <p:nvPr/>
          </p:nvSpPr>
          <p:spPr bwMode="auto">
            <a:xfrm>
              <a:off x="2563" y="2678"/>
              <a:ext cx="94" cy="107"/>
            </a:xfrm>
            <a:custGeom>
              <a:avLst/>
              <a:gdLst>
                <a:gd name="T0" fmla="*/ 94 w 21600"/>
                <a:gd name="T1" fmla="*/ 0 h 21805"/>
                <a:gd name="T2" fmla="*/ 0 w 21600"/>
                <a:gd name="T3" fmla="*/ 107 h 21805"/>
                <a:gd name="T4" fmla="*/ 0 w 21600"/>
                <a:gd name="T5" fmla="*/ 1 h 218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05"/>
                <a:gd name="T11" fmla="*/ 21600 w 21600"/>
                <a:gd name="T12" fmla="*/ 21805 h 218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2706688" y="3835400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740025" y="3890963"/>
            <a:ext cx="4810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=</a:t>
            </a:r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2438400" y="33655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2971800" y="33655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H="1">
            <a:off x="1600200" y="40513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2408238" y="33321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2943225" y="33321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3775075" y="33321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>
            <a:off x="5486400" y="42037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flipH="1">
            <a:off x="3200400" y="40513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 flipH="1">
            <a:off x="2438400" y="44323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2438400" y="41275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3505200" y="40513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 flipH="1">
            <a:off x="3505200" y="41275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H="1">
            <a:off x="3505200" y="42799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>
            <a:off x="3505200" y="42799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3276600" y="31369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72"/>
          <p:cNvSpPr>
            <a:spLocks noChangeShapeType="1"/>
          </p:cNvSpPr>
          <p:nvPr/>
        </p:nvSpPr>
        <p:spPr bwMode="auto">
          <a:xfrm>
            <a:off x="2590800" y="31369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 descr="Large confetti"/>
          <p:cNvSpPr>
            <a:spLocks noChangeArrowheads="1"/>
          </p:cNvSpPr>
          <p:nvPr/>
        </p:nvSpPr>
        <p:spPr bwMode="auto">
          <a:xfrm>
            <a:off x="2298700" y="4749800"/>
            <a:ext cx="2413000" cy="3556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2803525" y="5421313"/>
            <a:ext cx="265113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Verdana" pitchFamily="34" charset="0"/>
              </a:rPr>
              <a:t> </a:t>
            </a: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3744913" y="5630863"/>
            <a:ext cx="473075" cy="327025"/>
            <a:chOff x="2359" y="3587"/>
            <a:chExt cx="298" cy="206"/>
          </a:xfrm>
        </p:grpSpPr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2359" y="3588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359" y="3790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2361" y="358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rc 79"/>
            <p:cNvSpPr>
              <a:spLocks/>
            </p:cNvSpPr>
            <p:nvPr/>
          </p:nvSpPr>
          <p:spPr bwMode="auto">
            <a:xfrm>
              <a:off x="2562" y="3588"/>
              <a:ext cx="94" cy="106"/>
            </a:xfrm>
            <a:custGeom>
              <a:avLst/>
              <a:gdLst>
                <a:gd name="T0" fmla="*/ 0 w 21599"/>
                <a:gd name="T1" fmla="*/ 0 h 21600"/>
                <a:gd name="T2" fmla="*/ 94 w 21599"/>
                <a:gd name="T3" fmla="*/ 105 h 21600"/>
                <a:gd name="T4" fmla="*/ 0 w 21599"/>
                <a:gd name="T5" fmla="*/ 106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Arc 80"/>
            <p:cNvSpPr>
              <a:spLocks/>
            </p:cNvSpPr>
            <p:nvPr/>
          </p:nvSpPr>
          <p:spPr bwMode="auto">
            <a:xfrm>
              <a:off x="2563" y="3686"/>
              <a:ext cx="94" cy="107"/>
            </a:xfrm>
            <a:custGeom>
              <a:avLst/>
              <a:gdLst>
                <a:gd name="T0" fmla="*/ 94 w 21600"/>
                <a:gd name="T1" fmla="*/ 0 h 21805"/>
                <a:gd name="T2" fmla="*/ 0 w 21600"/>
                <a:gd name="T3" fmla="*/ 107 h 21805"/>
                <a:gd name="T4" fmla="*/ 0 w 21600"/>
                <a:gd name="T5" fmla="*/ 1 h 218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05"/>
                <a:gd name="T11" fmla="*/ 21600 w 21600"/>
                <a:gd name="T12" fmla="*/ 21805 h 218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2706688" y="5435600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740025" y="5491163"/>
            <a:ext cx="4810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=</a:t>
            </a:r>
          </a:p>
        </p:txBody>
      </p:sp>
      <p:sp>
        <p:nvSpPr>
          <p:cNvPr id="84" name="Line 83"/>
          <p:cNvSpPr>
            <a:spLocks noChangeShapeType="1"/>
          </p:cNvSpPr>
          <p:nvPr/>
        </p:nvSpPr>
        <p:spPr bwMode="auto">
          <a:xfrm>
            <a:off x="2438400" y="4965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84"/>
          <p:cNvSpPr>
            <a:spLocks noChangeShapeType="1"/>
          </p:cNvSpPr>
          <p:nvPr/>
        </p:nvSpPr>
        <p:spPr bwMode="auto">
          <a:xfrm>
            <a:off x="2971800" y="49657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85"/>
          <p:cNvSpPr>
            <a:spLocks noChangeShapeType="1"/>
          </p:cNvSpPr>
          <p:nvPr/>
        </p:nvSpPr>
        <p:spPr bwMode="auto">
          <a:xfrm flipH="1">
            <a:off x="2057400" y="5651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2408238" y="49323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2943225" y="49323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3775075" y="4932363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89"/>
          <p:cNvSpPr>
            <a:spLocks noChangeShapeType="1"/>
          </p:cNvSpPr>
          <p:nvPr/>
        </p:nvSpPr>
        <p:spPr bwMode="auto">
          <a:xfrm flipH="1">
            <a:off x="6096000" y="58039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90"/>
          <p:cNvSpPr>
            <a:spLocks noChangeShapeType="1"/>
          </p:cNvSpPr>
          <p:nvPr/>
        </p:nvSpPr>
        <p:spPr bwMode="auto">
          <a:xfrm flipH="1">
            <a:off x="3200400" y="56515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91"/>
          <p:cNvSpPr>
            <a:spLocks noChangeShapeType="1"/>
          </p:cNvSpPr>
          <p:nvPr/>
        </p:nvSpPr>
        <p:spPr bwMode="auto">
          <a:xfrm flipH="1">
            <a:off x="2438400" y="60325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92"/>
          <p:cNvSpPr>
            <a:spLocks noChangeShapeType="1"/>
          </p:cNvSpPr>
          <p:nvPr/>
        </p:nvSpPr>
        <p:spPr bwMode="auto">
          <a:xfrm>
            <a:off x="2438400" y="57277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93"/>
          <p:cNvSpPr>
            <a:spLocks noChangeShapeType="1"/>
          </p:cNvSpPr>
          <p:nvPr/>
        </p:nvSpPr>
        <p:spPr bwMode="auto">
          <a:xfrm>
            <a:off x="3505200" y="56515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94"/>
          <p:cNvSpPr>
            <a:spLocks noChangeShapeType="1"/>
          </p:cNvSpPr>
          <p:nvPr/>
        </p:nvSpPr>
        <p:spPr bwMode="auto">
          <a:xfrm flipH="1">
            <a:off x="3505200" y="57277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95"/>
          <p:cNvSpPr>
            <a:spLocks noChangeShapeType="1"/>
          </p:cNvSpPr>
          <p:nvPr/>
        </p:nvSpPr>
        <p:spPr bwMode="auto">
          <a:xfrm flipH="1">
            <a:off x="3505200" y="58801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96"/>
          <p:cNvSpPr>
            <a:spLocks noChangeShapeType="1"/>
          </p:cNvSpPr>
          <p:nvPr/>
        </p:nvSpPr>
        <p:spPr bwMode="auto">
          <a:xfrm>
            <a:off x="3505200" y="58801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3276600" y="47371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98"/>
          <p:cNvSpPr>
            <a:spLocks noChangeShapeType="1"/>
          </p:cNvSpPr>
          <p:nvPr/>
        </p:nvSpPr>
        <p:spPr bwMode="auto">
          <a:xfrm>
            <a:off x="2590800" y="47371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1066800" y="48895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 flipH="1">
            <a:off x="3810000" y="33655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01"/>
          <p:cNvSpPr>
            <a:spLocks noChangeShapeType="1"/>
          </p:cNvSpPr>
          <p:nvPr/>
        </p:nvSpPr>
        <p:spPr bwMode="auto">
          <a:xfrm flipH="1">
            <a:off x="3810000" y="49657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>
            <a:off x="5410200" y="1612900"/>
            <a:ext cx="0" cy="388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AutoShape 103"/>
          <p:cNvSpPr>
            <a:spLocks noChangeArrowheads="1"/>
          </p:cNvSpPr>
          <p:nvPr/>
        </p:nvSpPr>
        <p:spPr bwMode="auto">
          <a:xfrm rot="5400000" flipV="1">
            <a:off x="5422901" y="4979987"/>
            <a:ext cx="1117600" cy="276225"/>
          </a:xfrm>
          <a:custGeom>
            <a:avLst/>
            <a:gdLst>
              <a:gd name="T0" fmla="*/ 977900 w 21600"/>
              <a:gd name="T1" fmla="*/ 138113 h 21600"/>
              <a:gd name="T2" fmla="*/ 558800 w 21600"/>
              <a:gd name="T3" fmla="*/ 276225 h 21600"/>
              <a:gd name="T4" fmla="*/ 139700 w 21600"/>
              <a:gd name="T5" fmla="*/ 138113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04"/>
          <p:cNvSpPr>
            <a:spLocks noChangeShapeType="1"/>
          </p:cNvSpPr>
          <p:nvPr/>
        </p:nvSpPr>
        <p:spPr bwMode="auto">
          <a:xfrm>
            <a:off x="1295400" y="57277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1295400" y="6261100"/>
            <a:ext cx="472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 flipV="1">
            <a:off x="6019800" y="54991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 flipH="1">
            <a:off x="3810000" y="17653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4960938" y="3205163"/>
            <a:ext cx="215900" cy="279400"/>
            <a:chOff x="3125" y="2059"/>
            <a:chExt cx="136" cy="176"/>
          </a:xfrm>
        </p:grpSpPr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3128" y="2059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 flipV="1">
              <a:off x="3128" y="2143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>
              <a:off x="3125" y="2062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4960938" y="1604963"/>
            <a:ext cx="215900" cy="279400"/>
            <a:chOff x="3125" y="1051"/>
            <a:chExt cx="136" cy="176"/>
          </a:xfrm>
        </p:grpSpPr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>
              <a:off x="3128" y="1051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 flipV="1">
              <a:off x="3128" y="1135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>
              <a:off x="3125" y="1054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4960938" y="4805363"/>
            <a:ext cx="215900" cy="279400"/>
            <a:chOff x="3125" y="3067"/>
            <a:chExt cx="136" cy="176"/>
          </a:xfrm>
        </p:grpSpPr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3128" y="3067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 flipV="1">
              <a:off x="3128" y="3151"/>
              <a:ext cx="133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3125" y="3070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Line 120"/>
          <p:cNvSpPr>
            <a:spLocks noChangeShapeType="1"/>
          </p:cNvSpPr>
          <p:nvPr/>
        </p:nvSpPr>
        <p:spPr bwMode="auto">
          <a:xfrm flipH="1">
            <a:off x="5181600" y="17414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 flipH="1">
            <a:off x="5168900" y="33416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 flipH="1">
            <a:off x="5181600" y="49418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5029200" y="18415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5029200" y="34417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029200" y="50419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 flipH="1">
            <a:off x="4191000" y="42037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 flipH="1">
            <a:off x="4191000" y="26035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128"/>
          <p:cNvSpPr>
            <a:spLocks noChangeShapeType="1"/>
          </p:cNvSpPr>
          <p:nvPr/>
        </p:nvSpPr>
        <p:spPr bwMode="auto">
          <a:xfrm flipH="1">
            <a:off x="4191000" y="58039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129"/>
          <p:cNvGrpSpPr>
            <a:grpSpLocks/>
          </p:cNvGrpSpPr>
          <p:nvPr/>
        </p:nvGrpSpPr>
        <p:grpSpPr bwMode="auto">
          <a:xfrm>
            <a:off x="7221538" y="3983038"/>
            <a:ext cx="758825" cy="476250"/>
            <a:chOff x="4549" y="2549"/>
            <a:chExt cx="478" cy="300"/>
          </a:xfrm>
        </p:grpSpPr>
        <p:sp>
          <p:nvSpPr>
            <p:cNvPr id="131" name="Arc 130"/>
            <p:cNvSpPr>
              <a:spLocks/>
            </p:cNvSpPr>
            <p:nvPr/>
          </p:nvSpPr>
          <p:spPr bwMode="auto">
            <a:xfrm>
              <a:off x="4549" y="2549"/>
              <a:ext cx="70" cy="144"/>
            </a:xfrm>
            <a:custGeom>
              <a:avLst/>
              <a:gdLst>
                <a:gd name="T0" fmla="*/ 0 w 21600"/>
                <a:gd name="T1" fmla="*/ 0 h 21600"/>
                <a:gd name="T2" fmla="*/ 7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Arc 131"/>
            <p:cNvSpPr>
              <a:spLocks/>
            </p:cNvSpPr>
            <p:nvPr/>
          </p:nvSpPr>
          <p:spPr bwMode="auto">
            <a:xfrm>
              <a:off x="4549" y="2549"/>
              <a:ext cx="478" cy="157"/>
            </a:xfrm>
            <a:custGeom>
              <a:avLst/>
              <a:gdLst>
                <a:gd name="T0" fmla="*/ 0 w 21600"/>
                <a:gd name="T1" fmla="*/ 0 h 21600"/>
                <a:gd name="T2" fmla="*/ 478 w 21600"/>
                <a:gd name="T3" fmla="*/ 157 h 21600"/>
                <a:gd name="T4" fmla="*/ 0 w 21600"/>
                <a:gd name="T5" fmla="*/ 15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rc 132"/>
            <p:cNvSpPr>
              <a:spLocks/>
            </p:cNvSpPr>
            <p:nvPr/>
          </p:nvSpPr>
          <p:spPr bwMode="auto">
            <a:xfrm>
              <a:off x="4573" y="2692"/>
              <a:ext cx="453" cy="157"/>
            </a:xfrm>
            <a:custGeom>
              <a:avLst/>
              <a:gdLst>
                <a:gd name="T0" fmla="*/ 453 w 21600"/>
                <a:gd name="T1" fmla="*/ 0 h 21600"/>
                <a:gd name="T2" fmla="*/ 0 w 21600"/>
                <a:gd name="T3" fmla="*/ 15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Arc 133"/>
            <p:cNvSpPr>
              <a:spLocks/>
            </p:cNvSpPr>
            <p:nvPr/>
          </p:nvSpPr>
          <p:spPr bwMode="auto">
            <a:xfrm>
              <a:off x="4549" y="2692"/>
              <a:ext cx="70" cy="157"/>
            </a:xfrm>
            <a:custGeom>
              <a:avLst/>
              <a:gdLst>
                <a:gd name="T0" fmla="*/ 70 w 21600"/>
                <a:gd name="T1" fmla="*/ 0 h 21600"/>
                <a:gd name="T2" fmla="*/ 0 w 21600"/>
                <a:gd name="T3" fmla="*/ 15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" name="Line 134"/>
          <p:cNvSpPr>
            <a:spLocks noChangeShapeType="1"/>
          </p:cNvSpPr>
          <p:nvPr/>
        </p:nvSpPr>
        <p:spPr bwMode="auto">
          <a:xfrm>
            <a:off x="7086600" y="43561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35"/>
          <p:cNvSpPr>
            <a:spLocks noChangeShapeType="1"/>
          </p:cNvSpPr>
          <p:nvPr/>
        </p:nvSpPr>
        <p:spPr bwMode="auto">
          <a:xfrm flipH="1">
            <a:off x="7086600" y="4354513"/>
            <a:ext cx="2127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36"/>
          <p:cNvSpPr>
            <a:spLocks noChangeShapeType="1"/>
          </p:cNvSpPr>
          <p:nvPr/>
        </p:nvSpPr>
        <p:spPr bwMode="auto">
          <a:xfrm flipH="1" flipV="1">
            <a:off x="7086600" y="4051300"/>
            <a:ext cx="1889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37"/>
          <p:cNvSpPr>
            <a:spLocks noChangeShapeType="1"/>
          </p:cNvSpPr>
          <p:nvPr/>
        </p:nvSpPr>
        <p:spPr bwMode="auto">
          <a:xfrm>
            <a:off x="7086600" y="26035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 flipH="1">
            <a:off x="7935913" y="42275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2024063" y="401955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 flipH="1">
            <a:off x="2895600" y="1946275"/>
            <a:ext cx="152400" cy="12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2955925" y="1871663"/>
            <a:ext cx="3730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143" name="Footer Placeholder 1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5601382" y="1212790"/>
            <a:ext cx="31616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0"/>
                </a:solidFill>
              </a:rPr>
              <a:t>Cache </a:t>
            </a:r>
            <a:r>
              <a:rPr lang="en-US" sz="2000" dirty="0" smtClean="0">
                <a:solidFill>
                  <a:srgbClr val="000090"/>
                </a:solidFill>
              </a:rPr>
              <a:t>Data Array Size?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02890" y="1531908"/>
            <a:ext cx="8600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</a:rPr>
              <a:t>b </a:t>
            </a:r>
            <a:r>
              <a:rPr lang="en-US" sz="2000" dirty="0" smtClean="0">
                <a:solidFill>
                  <a:srgbClr val="FF0000"/>
                </a:solidFill>
              </a:rPr>
              <a:t>x a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638331" y="2070100"/>
            <a:ext cx="29771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000090"/>
                </a:solidFill>
              </a:rPr>
              <a:t>Cache Tag Array Size?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344332" y="2527300"/>
            <a:ext cx="11831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(1+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) x a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1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Placement: </a:t>
            </a:r>
            <a:r>
              <a:rPr lang="en-US" dirty="0"/>
              <a:t>where in the cache can a block go?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Identification: </a:t>
            </a:r>
            <a:r>
              <a:rPr lang="en-US" dirty="0"/>
              <a:t>how do we find a block in cache?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80"/>
                </a:solidFill>
              </a:rPr>
              <a:t>Replacement: </a:t>
            </a:r>
            <a:r>
              <a:rPr lang="en-US" dirty="0">
                <a:solidFill>
                  <a:srgbClr val="000080"/>
                </a:solidFill>
              </a:rPr>
              <a:t>what to kick out to make room in cache?</a:t>
            </a:r>
          </a:p>
          <a:p>
            <a:pPr>
              <a:lnSpc>
                <a:spcPct val="90000"/>
              </a:lnSpc>
            </a:pPr>
            <a:r>
              <a:rPr lang="en-US" b="1" dirty="0"/>
              <a:t>Write policy: </a:t>
            </a:r>
            <a:r>
              <a:rPr lang="en-US" dirty="0"/>
              <a:t>What do we do about stores?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 Mapped?</a:t>
            </a:r>
          </a:p>
          <a:p>
            <a:pPr lvl="1"/>
            <a:r>
              <a:rPr lang="en-US" dirty="0" smtClean="0"/>
              <a:t>Kick out the line in the set</a:t>
            </a:r>
          </a:p>
          <a:p>
            <a:r>
              <a:rPr lang="en-US" dirty="0" smtClean="0"/>
              <a:t>Set-Associative / Fully-Associative?</a:t>
            </a:r>
          </a:p>
          <a:p>
            <a:pPr lvl="1"/>
            <a:r>
              <a:rPr lang="en-US" dirty="0" smtClean="0"/>
              <a:t>Kick out one of the lines in the set</a:t>
            </a:r>
          </a:p>
          <a:p>
            <a:pPr lvl="1"/>
            <a:r>
              <a:rPr lang="en-US" dirty="0" smtClean="0"/>
              <a:t>Which one?</a:t>
            </a:r>
          </a:p>
          <a:p>
            <a:pPr lvl="2"/>
            <a:r>
              <a:rPr lang="en-US" dirty="0" smtClean="0"/>
              <a:t>Any empty one</a:t>
            </a:r>
          </a:p>
          <a:p>
            <a:pPr lvl="2"/>
            <a:r>
              <a:rPr lang="en-US" dirty="0" smtClean="0"/>
              <a:t>What if no line empty?</a:t>
            </a:r>
          </a:p>
          <a:p>
            <a:pPr lvl="2"/>
            <a:r>
              <a:rPr lang="en-US" dirty="0" smtClean="0"/>
              <a:t>“Replacement Policy”</a:t>
            </a:r>
          </a:p>
          <a:p>
            <a:pPr lvl="3"/>
            <a:r>
              <a:rPr lang="en-US" dirty="0" smtClean="0"/>
              <a:t>Random</a:t>
            </a:r>
          </a:p>
          <a:p>
            <a:pPr lvl="3"/>
            <a:r>
              <a:rPr lang="en-US" dirty="0" smtClean="0"/>
              <a:t>Least-Recently Used (LRU)</a:t>
            </a:r>
          </a:p>
          <a:p>
            <a:pPr lvl="3"/>
            <a:r>
              <a:rPr lang="en-US" dirty="0" smtClean="0"/>
              <a:t>Most-Recently Used (MRU)</a:t>
            </a:r>
          </a:p>
          <a:p>
            <a:pPr lvl="3"/>
            <a:r>
              <a:rPr lang="en-US" dirty="0" smtClean="0"/>
              <a:t>FIFO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2042" y="2374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435" y="4828674"/>
            <a:ext cx="206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rgbClr val="C00000"/>
                </a:solidFill>
              </a:rPr>
              <a:t>Most Popular</a:t>
            </a:r>
            <a:endParaRPr lang="en-US" sz="2000" b="1" i="1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740474" y="5028729"/>
            <a:ext cx="665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4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Policy 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36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新細明體" charset="0"/>
              </a:rPr>
              <a:t>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新細明體" charset="0"/>
              </a:rPr>
              <a:t>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672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新細明體" charset="0"/>
              </a:rPr>
              <a:t>C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340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新細明體" charset="0"/>
              </a:rPr>
              <a:t>D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306638" y="1182688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b="0">
                <a:cs typeface="新細明體" charset="0"/>
              </a:rPr>
              <a:t>MRU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5507038" y="11715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b="0">
                <a:cs typeface="新細明體" charset="0"/>
              </a:rPr>
              <a:t>LRU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364038" y="1171575"/>
            <a:ext cx="741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b="0">
                <a:cs typeface="新細明體" charset="0"/>
              </a:rPr>
              <a:t>LRU+1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352800" y="1171575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b="0">
                <a:cs typeface="新細明體" charset="0"/>
              </a:rPr>
              <a:t>MRU-1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762000" y="1828800"/>
            <a:ext cx="125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sz="2000" b="0">
                <a:cs typeface="新細明體" charset="0"/>
              </a:rPr>
              <a:t>Access C</a:t>
            </a:r>
          </a:p>
        </p:txBody>
      </p: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2133600" y="1844675"/>
            <a:ext cx="4191000" cy="609600"/>
            <a:chOff x="1248" y="1354"/>
            <a:chExt cx="2640" cy="384"/>
          </a:xfrm>
        </p:grpSpPr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1248" y="1546"/>
              <a:ext cx="2640" cy="192"/>
              <a:chOff x="1056" y="1632"/>
              <a:chExt cx="2640" cy="192"/>
            </a:xfrm>
          </p:grpSpPr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C</a:t>
                </a:r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A</a:t>
                </a:r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B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D</a:t>
                </a:r>
              </a:p>
            </p:txBody>
          </p:sp>
        </p:grpSp>
        <p:sp>
          <p:nvSpPr>
            <p:cNvPr id="15" name="AutoShape 24"/>
            <p:cNvSpPr>
              <a:spLocks noChangeArrowheads="1"/>
            </p:cNvSpPr>
            <p:nvPr/>
          </p:nvSpPr>
          <p:spPr bwMode="auto">
            <a:xfrm>
              <a:off x="2496" y="1354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762000" y="2438400"/>
            <a:ext cx="125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sz="2000" b="0">
                <a:cs typeface="新細明體" charset="0"/>
              </a:rPr>
              <a:t>Access D</a:t>
            </a:r>
          </a:p>
        </p:txBody>
      </p:sp>
      <p:grpSp>
        <p:nvGrpSpPr>
          <p:cNvPr id="21" name="Group 54"/>
          <p:cNvGrpSpPr>
            <a:grpSpLocks/>
          </p:cNvGrpSpPr>
          <p:nvPr/>
        </p:nvGrpSpPr>
        <p:grpSpPr bwMode="auto">
          <a:xfrm>
            <a:off x="2133600" y="2465388"/>
            <a:ext cx="4191000" cy="598487"/>
            <a:chOff x="1248" y="1745"/>
            <a:chExt cx="2640" cy="377"/>
          </a:xfrm>
        </p:grpSpPr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1248" y="1930"/>
              <a:ext cx="2640" cy="192"/>
              <a:chOff x="1056" y="1632"/>
              <a:chExt cx="2640" cy="192"/>
            </a:xfrm>
          </p:grpSpPr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D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C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A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B</a:t>
                </a:r>
              </a:p>
            </p:txBody>
          </p:sp>
        </p:grpSp>
        <p:sp>
          <p:nvSpPr>
            <p:cNvPr id="23" name="AutoShape 31"/>
            <p:cNvSpPr>
              <a:spLocks noChangeArrowheads="1"/>
            </p:cNvSpPr>
            <p:nvPr/>
          </p:nvSpPr>
          <p:spPr bwMode="auto">
            <a:xfrm>
              <a:off x="2496" y="1745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62000" y="3048000"/>
            <a:ext cx="1243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sz="2000" b="0">
                <a:cs typeface="新細明體" charset="0"/>
              </a:rPr>
              <a:t>Access E</a:t>
            </a:r>
          </a:p>
        </p:txBody>
      </p:sp>
      <p:grpSp>
        <p:nvGrpSpPr>
          <p:cNvPr id="29" name="Group 55"/>
          <p:cNvGrpSpPr>
            <a:grpSpLocks/>
          </p:cNvGrpSpPr>
          <p:nvPr/>
        </p:nvGrpSpPr>
        <p:grpSpPr bwMode="auto">
          <a:xfrm>
            <a:off x="2133600" y="3074988"/>
            <a:ext cx="4191000" cy="598487"/>
            <a:chOff x="1248" y="2129"/>
            <a:chExt cx="2640" cy="377"/>
          </a:xfrm>
        </p:grpSpPr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248" y="2314"/>
              <a:ext cx="2640" cy="192"/>
              <a:chOff x="1056" y="1632"/>
              <a:chExt cx="2640" cy="192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E</a:t>
                </a:r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D</a:t>
                </a:r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C</a:t>
                </a:r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A</a:t>
                </a:r>
              </a:p>
            </p:txBody>
          </p:sp>
        </p:grpSp>
        <p:sp>
          <p:nvSpPr>
            <p:cNvPr id="31" name="AutoShape 38"/>
            <p:cNvSpPr>
              <a:spLocks noChangeArrowheads="1"/>
            </p:cNvSpPr>
            <p:nvPr/>
          </p:nvSpPr>
          <p:spPr bwMode="auto">
            <a:xfrm>
              <a:off x="2496" y="2129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62000" y="3657600"/>
            <a:ext cx="125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sz="2000" b="0">
                <a:cs typeface="新細明體" charset="0"/>
              </a:rPr>
              <a:t>Access C</a:t>
            </a:r>
          </a:p>
        </p:txBody>
      </p:sp>
      <p:grpSp>
        <p:nvGrpSpPr>
          <p:cNvPr id="37" name="Group 56"/>
          <p:cNvGrpSpPr>
            <a:grpSpLocks/>
          </p:cNvGrpSpPr>
          <p:nvPr/>
        </p:nvGrpSpPr>
        <p:grpSpPr bwMode="auto">
          <a:xfrm>
            <a:off x="2133600" y="3684588"/>
            <a:ext cx="4191000" cy="598487"/>
            <a:chOff x="1248" y="2513"/>
            <a:chExt cx="2640" cy="377"/>
          </a:xfrm>
        </p:grpSpPr>
        <p:grpSp>
          <p:nvGrpSpPr>
            <p:cNvPr id="38" name="Group 40"/>
            <p:cNvGrpSpPr>
              <a:grpSpLocks/>
            </p:cNvGrpSpPr>
            <p:nvPr/>
          </p:nvGrpSpPr>
          <p:grpSpPr bwMode="auto">
            <a:xfrm>
              <a:off x="1248" y="2698"/>
              <a:ext cx="2640" cy="192"/>
              <a:chOff x="1056" y="1632"/>
              <a:chExt cx="2640" cy="192"/>
            </a:xfrm>
          </p:grpSpPr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C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E</a:t>
                </a:r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D</a:t>
                </a:r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A</a:t>
                </a:r>
              </a:p>
            </p:txBody>
          </p:sp>
        </p:grpSp>
        <p:sp>
          <p:nvSpPr>
            <p:cNvPr id="39" name="AutoShape 45"/>
            <p:cNvSpPr>
              <a:spLocks noChangeArrowheads="1"/>
            </p:cNvSpPr>
            <p:nvPr/>
          </p:nvSpPr>
          <p:spPr bwMode="auto">
            <a:xfrm>
              <a:off x="2496" y="2513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762000" y="4283075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TW" sz="2000" b="0">
                <a:cs typeface="新細明體" charset="0"/>
              </a:rPr>
              <a:t>Access G</a:t>
            </a:r>
          </a:p>
        </p:txBody>
      </p:sp>
      <p:grpSp>
        <p:nvGrpSpPr>
          <p:cNvPr id="45" name="Group 57"/>
          <p:cNvGrpSpPr>
            <a:grpSpLocks/>
          </p:cNvGrpSpPr>
          <p:nvPr/>
        </p:nvGrpSpPr>
        <p:grpSpPr bwMode="auto">
          <a:xfrm>
            <a:off x="2133600" y="4310063"/>
            <a:ext cx="4191000" cy="598487"/>
            <a:chOff x="1248" y="2907"/>
            <a:chExt cx="2640" cy="377"/>
          </a:xfrm>
        </p:grpSpPr>
        <p:grpSp>
          <p:nvGrpSpPr>
            <p:cNvPr id="46" name="Group 47"/>
            <p:cNvGrpSpPr>
              <a:grpSpLocks/>
            </p:cNvGrpSpPr>
            <p:nvPr/>
          </p:nvGrpSpPr>
          <p:grpSpPr bwMode="auto">
            <a:xfrm>
              <a:off x="1248" y="3092"/>
              <a:ext cx="2640" cy="192"/>
              <a:chOff x="1056" y="1632"/>
              <a:chExt cx="2640" cy="192"/>
            </a:xfrm>
          </p:grpSpPr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G</a:t>
                </a:r>
              </a:p>
            </p:txBody>
          </p:sp>
          <p:sp>
            <p:nvSpPr>
              <p:cNvPr id="49" name="Rectangle 49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C</a:t>
                </a: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E</a:t>
                </a:r>
              </a:p>
            </p:txBody>
          </p:sp>
          <p:sp>
            <p:nvSpPr>
              <p:cNvPr id="51" name="Rectangle 51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新細明體" charset="0"/>
                  </a:rPr>
                  <a:t>D</a:t>
                </a:r>
              </a:p>
            </p:txBody>
          </p:sp>
        </p:grpSp>
        <p:sp>
          <p:nvSpPr>
            <p:cNvPr id="47" name="AutoShape 52"/>
            <p:cNvSpPr>
              <a:spLocks noChangeArrowheads="1"/>
            </p:cNvSpPr>
            <p:nvPr/>
          </p:nvSpPr>
          <p:spPr bwMode="auto">
            <a:xfrm>
              <a:off x="2496" y="2907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6477000" y="3128963"/>
            <a:ext cx="227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cs typeface="新細明體" charset="0"/>
              </a:rPr>
              <a:t>MISS, replacement </a:t>
            </a:r>
          </a:p>
          <a:p>
            <a:pPr algn="l" eaLnBrk="0" hangingPunct="0"/>
            <a:r>
              <a:rPr lang="en-US" sz="1800">
                <a:cs typeface="新細明體" charset="0"/>
              </a:rPr>
              <a:t>needed</a:t>
            </a:r>
          </a:p>
        </p:txBody>
      </p:sp>
      <p:sp>
        <p:nvSpPr>
          <p:cNvPr id="53" name="Text Box 59"/>
          <p:cNvSpPr txBox="1">
            <a:spLocks noChangeArrowheads="1"/>
          </p:cNvSpPr>
          <p:nvPr/>
        </p:nvSpPr>
        <p:spPr bwMode="auto">
          <a:xfrm>
            <a:off x="6559550" y="4159250"/>
            <a:ext cx="227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cs typeface="新細明體" charset="0"/>
              </a:rPr>
              <a:t>MISS, replacement </a:t>
            </a:r>
          </a:p>
          <a:p>
            <a:pPr algn="l" eaLnBrk="0" hangingPunct="0"/>
            <a:r>
              <a:rPr lang="en-US" sz="1800">
                <a:cs typeface="新細明體" charset="0"/>
              </a:rPr>
              <a:t>needed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-34290" y="5266930"/>
            <a:ext cx="72463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200" dirty="0"/>
              <a:t>What happens to the line that is kicked </a:t>
            </a:r>
            <a:r>
              <a:rPr lang="en-US" sz="2200"/>
              <a:t>out</a:t>
            </a:r>
            <a:r>
              <a:rPr lang="en-US" sz="2200" smtClean="0"/>
              <a:t>?</a:t>
            </a:r>
            <a:endParaRPr lang="en-US" sz="2200" dirty="0"/>
          </a:p>
        </p:txBody>
      </p:sp>
      <p:sp>
        <p:nvSpPr>
          <p:cNvPr id="57" name="Rectangle 56"/>
          <p:cNvSpPr/>
          <p:nvPr/>
        </p:nvSpPr>
        <p:spPr>
          <a:xfrm>
            <a:off x="533400" y="5730875"/>
            <a:ext cx="8009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i="1">
                <a:solidFill>
                  <a:srgbClr val="C00000"/>
                </a:solidFill>
              </a:rPr>
              <a:t>Discard it as it is just a copy from memory, unless it is “dirty” (later in the lecture)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8" grpId="0"/>
      <p:bldP spid="36" grpId="0"/>
      <p:bldP spid="44" grpId="0"/>
      <p:bldP spid="56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True LRU</a:t>
            </a:r>
          </a:p>
          <a:p>
            <a:pPr lvl="1"/>
            <a:r>
              <a:rPr lang="en-US" sz="2000" dirty="0">
                <a:sym typeface="Wingdings"/>
              </a:rPr>
              <a:t>Need to remember order in which all N lines were last accessed</a:t>
            </a:r>
          </a:p>
          <a:p>
            <a:pPr lvl="2"/>
            <a:r>
              <a:rPr lang="en-US" sz="1800" dirty="0">
                <a:sym typeface="Wingdings"/>
              </a:rPr>
              <a:t>N! scenarios</a:t>
            </a:r>
          </a:p>
          <a:p>
            <a:pPr lvl="3"/>
            <a:r>
              <a:rPr lang="en-US" sz="1600" dirty="0">
                <a:sym typeface="Wingdings"/>
              </a:rPr>
              <a:t>2 ways  AB BA = 2 = 2!</a:t>
            </a:r>
          </a:p>
          <a:p>
            <a:pPr lvl="3"/>
            <a:r>
              <a:rPr lang="en-US" sz="1600" dirty="0">
                <a:sym typeface="Wingdings"/>
              </a:rPr>
              <a:t>3 ways  ABC ACB BAC BCA CAB CBA = 6 = 3!</a:t>
            </a:r>
          </a:p>
          <a:p>
            <a:pPr lvl="2"/>
            <a:r>
              <a:rPr lang="da-DK" sz="1800" dirty="0" err="1" smtClean="0">
                <a:sym typeface="Wingdings"/>
              </a:rPr>
              <a:t>Need</a:t>
            </a:r>
            <a:r>
              <a:rPr lang="da-DK" sz="1800" dirty="0" smtClean="0">
                <a:sym typeface="Wingdings"/>
              </a:rPr>
              <a:t> O(log </a:t>
            </a:r>
            <a:r>
              <a:rPr lang="da-DK" sz="1800" dirty="0">
                <a:sym typeface="Wingdings"/>
              </a:rPr>
              <a:t>N!) </a:t>
            </a:r>
            <a:r>
              <a:rPr lang="da-DK" sz="1800" dirty="0" smtClean="0">
                <a:sym typeface="Wingdings"/>
              </a:rPr>
              <a:t>bits </a:t>
            </a:r>
            <a:r>
              <a:rPr lang="en-US" altLang="zh-TW" sz="1800" dirty="0" smtClean="0">
                <a:ea typeface="新細明體" charset="0"/>
                <a:cs typeface="新細明體" charset="0"/>
                <a:sym typeface="Symbol" charset="0"/>
              </a:rPr>
              <a:t> </a:t>
            </a:r>
            <a:r>
              <a:rPr lang="da-DK" sz="1800" dirty="0" smtClean="0">
                <a:sym typeface="Wingdings"/>
              </a:rPr>
              <a:t> </a:t>
            </a:r>
            <a:r>
              <a:rPr lang="da-DK" sz="1800" dirty="0">
                <a:sym typeface="Wingdings"/>
              </a:rPr>
              <a:t>O(N log N) LRU bits</a:t>
            </a:r>
          </a:p>
          <a:p>
            <a:pPr lvl="1"/>
            <a:r>
              <a:rPr lang="en-US" sz="2000" dirty="0">
                <a:sym typeface="Wingdings"/>
              </a:rPr>
              <a:t>True LRU only feasible for small </a:t>
            </a:r>
            <a:r>
              <a:rPr lang="en-US" sz="2000" dirty="0" smtClean="0">
                <a:sym typeface="Wingdings"/>
              </a:rPr>
              <a:t>associativity</a:t>
            </a:r>
            <a:endParaRPr lang="en-US" sz="2000" dirty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LRU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34949" y="5055711"/>
            <a:ext cx="914400" cy="501650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Way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30349" y="5055711"/>
            <a:ext cx="914400" cy="501650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Way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68598" y="5055711"/>
            <a:ext cx="1022349" cy="501650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Way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3999" y="5055711"/>
            <a:ext cx="914400" cy="501650"/>
          </a:xfrm>
          <a:prstGeom prst="rect">
            <a:avLst/>
          </a:prstGeom>
          <a:solidFill>
            <a:srgbClr val="00009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Way 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AutoShape 79"/>
          <p:cNvCxnSpPr>
            <a:cxnSpLocks noChangeShapeType="1"/>
          </p:cNvCxnSpPr>
          <p:nvPr/>
        </p:nvCxnSpPr>
        <p:spPr bwMode="auto">
          <a:xfrm flipH="1">
            <a:off x="571500" y="4477861"/>
            <a:ext cx="730249" cy="5778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AutoShape 80"/>
          <p:cNvCxnSpPr>
            <a:cxnSpLocks noChangeShapeType="1"/>
            <a:endCxn id="53" idx="0"/>
          </p:cNvCxnSpPr>
          <p:nvPr/>
        </p:nvCxnSpPr>
        <p:spPr bwMode="auto">
          <a:xfrm>
            <a:off x="1301749" y="4477861"/>
            <a:ext cx="685800" cy="5778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AutoShape 79"/>
          <p:cNvCxnSpPr>
            <a:cxnSpLocks noChangeShapeType="1"/>
          </p:cNvCxnSpPr>
          <p:nvPr/>
        </p:nvCxnSpPr>
        <p:spPr bwMode="auto">
          <a:xfrm flipH="1">
            <a:off x="3136900" y="4493736"/>
            <a:ext cx="730249" cy="5778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AutoShape 80"/>
          <p:cNvCxnSpPr>
            <a:cxnSpLocks noChangeShapeType="1"/>
          </p:cNvCxnSpPr>
          <p:nvPr/>
        </p:nvCxnSpPr>
        <p:spPr bwMode="auto">
          <a:xfrm>
            <a:off x="3867149" y="4493736"/>
            <a:ext cx="685800" cy="5778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571499" y="3928586"/>
            <a:ext cx="1587501" cy="5492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 == 0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161505" y="3944461"/>
            <a:ext cx="1423987" cy="5492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 == 0</a:t>
            </a:r>
            <a:endParaRPr lang="en-US" dirty="0"/>
          </a:p>
        </p:txBody>
      </p:sp>
      <p:cxnSp>
        <p:nvCxnSpPr>
          <p:cNvPr id="46" name="AutoShape 79"/>
          <p:cNvCxnSpPr>
            <a:cxnSpLocks noChangeShapeType="1"/>
          </p:cNvCxnSpPr>
          <p:nvPr/>
        </p:nvCxnSpPr>
        <p:spPr bwMode="auto">
          <a:xfrm flipH="1">
            <a:off x="1301750" y="3350736"/>
            <a:ext cx="1142999" cy="5778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AutoShape 80"/>
          <p:cNvCxnSpPr>
            <a:cxnSpLocks noChangeShapeType="1"/>
          </p:cNvCxnSpPr>
          <p:nvPr/>
        </p:nvCxnSpPr>
        <p:spPr bwMode="auto">
          <a:xfrm>
            <a:off x="2444749" y="3350736"/>
            <a:ext cx="1346199" cy="5778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Oval 47"/>
          <p:cNvSpPr/>
          <p:nvPr/>
        </p:nvSpPr>
        <p:spPr>
          <a:xfrm>
            <a:off x="1546224" y="2801461"/>
            <a:ext cx="1590676" cy="5492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B0 == 0</a:t>
            </a:r>
            <a:endParaRPr lang="en-US" dirty="0"/>
          </a:p>
        </p:txBody>
      </p:sp>
      <p:cxnSp>
        <p:nvCxnSpPr>
          <p:cNvPr id="49" name="AutoShape 79"/>
          <p:cNvCxnSpPr>
            <a:cxnSpLocks noChangeShapeType="1"/>
          </p:cNvCxnSpPr>
          <p:nvPr/>
        </p:nvCxnSpPr>
        <p:spPr bwMode="auto">
          <a:xfrm flipH="1">
            <a:off x="2565401" y="2014498"/>
            <a:ext cx="911224" cy="786963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Oval 49"/>
          <p:cNvSpPr/>
          <p:nvPr/>
        </p:nvSpPr>
        <p:spPr>
          <a:xfrm>
            <a:off x="2943224" y="1412875"/>
            <a:ext cx="2246314" cy="6821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all 4 lines valid?</a:t>
            </a:r>
            <a:endParaRPr lang="en-US" dirty="0"/>
          </a:p>
        </p:txBody>
      </p:sp>
      <p:cxnSp>
        <p:nvCxnSpPr>
          <p:cNvPr id="51" name="AutoShape 79"/>
          <p:cNvCxnSpPr>
            <a:cxnSpLocks noChangeShapeType="1"/>
          </p:cNvCxnSpPr>
          <p:nvPr/>
        </p:nvCxnSpPr>
        <p:spPr bwMode="auto">
          <a:xfrm flipH="1" flipV="1">
            <a:off x="4585492" y="2079109"/>
            <a:ext cx="732633" cy="722353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4699000" y="2801461"/>
            <a:ext cx="241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an invalid line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83150" y="2079109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65401" y="203148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6874" y="447786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01750" y="335073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70223" y="449373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17848" y="33189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41487" y="4503777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210050" y="447786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46906"/>
              </p:ext>
            </p:extLst>
          </p:nvPr>
        </p:nvGraphicFramePr>
        <p:xfrm>
          <a:off x="7013647" y="1565354"/>
          <a:ext cx="191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74"/>
                <a:gridCol w="1175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Replace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Way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Way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Way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Way 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8411"/>
              </p:ext>
            </p:extLst>
          </p:nvPr>
        </p:nvGraphicFramePr>
        <p:xfrm>
          <a:off x="6922341" y="4045029"/>
          <a:ext cx="20298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74"/>
                <a:gridCol w="12937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11_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10_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0_0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162663" y="3403512"/>
            <a:ext cx="1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: don’t care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29522" y="5915183"/>
            <a:ext cx="1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_: unchanged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Placement: </a:t>
            </a:r>
            <a:r>
              <a:rPr lang="en-US" dirty="0"/>
              <a:t>where in the cache can a block go?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Identification: </a:t>
            </a:r>
            <a:r>
              <a:rPr lang="en-US" dirty="0"/>
              <a:t>how do we find a block in cache?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Replacement: </a:t>
            </a:r>
            <a:r>
              <a:rPr lang="en-US" dirty="0"/>
              <a:t>what to kick out to make room in cache?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80"/>
                </a:solidFill>
              </a:rPr>
              <a:t>Write policy: </a:t>
            </a:r>
            <a:r>
              <a:rPr lang="en-US" dirty="0">
                <a:solidFill>
                  <a:srgbClr val="000080"/>
                </a:solidFill>
              </a:rPr>
              <a:t>What do we do about stores?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Hit Policy</a:t>
            </a:r>
          </a:p>
          <a:p>
            <a:pPr lvl="1"/>
            <a:r>
              <a:rPr lang="en-US" dirty="0" smtClean="0"/>
              <a:t>If a write hits in the cache, should the updated value stay in cache or go to memory?</a:t>
            </a:r>
          </a:p>
          <a:p>
            <a:endParaRPr lang="en-US" dirty="0" smtClean="0"/>
          </a:p>
          <a:p>
            <a:r>
              <a:rPr lang="en-US" dirty="0" smtClean="0"/>
              <a:t>Write Miss Policy</a:t>
            </a:r>
          </a:p>
          <a:p>
            <a:pPr lvl="1"/>
            <a:r>
              <a:rPr lang="en-US" dirty="0" smtClean="0"/>
              <a:t>If a write misses in the cache, should the line be brought into cache?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644064" cy="913751"/>
          </a:xfrm>
        </p:spPr>
        <p:txBody>
          <a:bodyPr/>
          <a:lstStyle/>
          <a:p>
            <a:r>
              <a:rPr lang="en-US" dirty="0" smtClean="0"/>
              <a:t>Write Hit Policy: </a:t>
            </a:r>
            <a:r>
              <a:rPr lang="en-US" i="1" dirty="0" smtClean="0"/>
              <a:t>When to Write?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686801" cy="51038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Write-through Cache</a:t>
            </a:r>
          </a:p>
          <a:p>
            <a:pPr lvl="1"/>
            <a:r>
              <a:rPr lang="en-US" dirty="0"/>
              <a:t>The value is written to both the cache line and to the next level </a:t>
            </a:r>
            <a:r>
              <a:rPr lang="en-US" dirty="0" smtClean="0"/>
              <a:t>of memory concurrently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Keeps next-level cache / memory updated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- has high memory traffic</a:t>
            </a:r>
          </a:p>
          <a:p>
            <a:pPr lvl="2">
              <a:buFontTx/>
              <a:buChar char="-"/>
            </a:pPr>
            <a:endParaRPr lang="en-US" dirty="0"/>
          </a:p>
          <a:p>
            <a:r>
              <a:rPr lang="en-US" b="1" dirty="0" smtClean="0"/>
              <a:t>Write-back Cache</a:t>
            </a:r>
          </a:p>
          <a:p>
            <a:pPr lvl="1"/>
            <a:r>
              <a:rPr lang="en-US" dirty="0"/>
              <a:t>The value is written only to the cache line. The modified cache line is written to next level / main memory only when it has to be replaced</a:t>
            </a:r>
            <a:r>
              <a:rPr lang="en-US" dirty="0" smtClean="0"/>
              <a:t>.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+ Less memory traffic</a:t>
            </a:r>
          </a:p>
          <a:p>
            <a:pPr marL="457200" lvl="2" indent="0">
              <a:buNone/>
            </a:pPr>
            <a:r>
              <a:rPr lang="en-US" b="1" dirty="0">
                <a:solidFill>
                  <a:srgbClr val="000080"/>
                </a:solidFill>
              </a:rPr>
              <a:t>	</a:t>
            </a:r>
            <a:r>
              <a:rPr lang="en-US" b="1" dirty="0" smtClean="0">
                <a:solidFill>
                  <a:srgbClr val="000080"/>
                </a:solidFill>
              </a:rPr>
              <a:t>Typically preferred if lot of writes before a read!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- Contents of next-level cache / memory can be stale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4" y="170255"/>
            <a:ext cx="8863264" cy="913751"/>
          </a:xfrm>
        </p:spPr>
        <p:txBody>
          <a:bodyPr/>
          <a:lstStyle/>
          <a:p>
            <a:r>
              <a:rPr lang="en-US"/>
              <a:t>Early Read-Only Memory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" y="1129381"/>
            <a:ext cx="3276600" cy="1821597"/>
            <a:chOff x="76200" y="1066800"/>
            <a:chExt cx="3276600" cy="18215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066800"/>
              <a:ext cx="2044700" cy="990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6200" y="2057400"/>
              <a:ext cx="3276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Punched cards, From early 1700s through </a:t>
              </a:r>
              <a:r>
                <a:rPr lang="en-US" sz="1600" dirty="0" err="1" smtClean="0">
                  <a:solidFill>
                    <a:schemeClr val="tx1"/>
                  </a:solidFill>
                  <a:cs typeface="Calibri"/>
                </a:rPr>
                <a:t>Jaquard</a:t>
              </a:r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 Loom, Babbage, and then IBM</a:t>
              </a:r>
              <a:endParaRPr lang="en-US" sz="1600" dirty="0">
                <a:cs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00400" y="1115479"/>
            <a:ext cx="2895600" cy="2393371"/>
            <a:chOff x="3124200" y="1269466"/>
            <a:chExt cx="2895600" cy="239337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6600" y="1269466"/>
              <a:ext cx="2209800" cy="166471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24200" y="2831840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Punched paper tape, instruction stream in Harvard Mark 1</a:t>
              </a:r>
              <a:endParaRPr lang="en-US" sz="1600" dirty="0">
                <a:cs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00400" y="3656013"/>
            <a:ext cx="3048138" cy="2700754"/>
            <a:chOff x="3200400" y="3810000"/>
            <a:chExt cx="3048138" cy="270075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0400" y="3810000"/>
              <a:ext cx="3048138" cy="2362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00400" y="6172200"/>
              <a:ext cx="2971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IBM Card Capacitor ROS</a:t>
              </a:r>
              <a:endParaRPr lang="en-US" sz="1600" dirty="0">
                <a:cs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3046413"/>
            <a:ext cx="3200400" cy="3023175"/>
            <a:chOff x="5943600" y="3352800"/>
            <a:chExt cx="3200400" cy="30231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3600" y="3352800"/>
              <a:ext cx="3200400" cy="24003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00800" y="5791200"/>
              <a:ext cx="2624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IBM Balanced Capacitor ROS</a:t>
              </a:r>
              <a:endParaRPr lang="en-US" sz="1600" dirty="0">
                <a:cs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3503613"/>
            <a:ext cx="2624138" cy="2286794"/>
            <a:chOff x="228600" y="3200400"/>
            <a:chExt cx="2624138" cy="2286794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381000" y="4114800"/>
              <a:ext cx="2286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81000" y="4495800"/>
              <a:ext cx="2286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 flipV="1">
              <a:off x="838200" y="3930938"/>
              <a:ext cx="152400" cy="672525"/>
              <a:chOff x="1752600" y="4388137"/>
              <a:chExt cx="152400" cy="672525"/>
            </a:xfrm>
          </p:grpSpPr>
          <p:sp>
            <p:nvSpPr>
              <p:cNvPr id="43" name="Isosceles Triangle 78"/>
              <p:cNvSpPr/>
              <p:nvPr/>
            </p:nvSpPr>
            <p:spPr bwMode="auto">
              <a:xfrm>
                <a:off x="1752600" y="4388137"/>
                <a:ext cx="152400" cy="672525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4648200"/>
                <a:ext cx="152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" name="Straight Connector 22"/>
            <p:cNvCxnSpPr/>
            <p:nvPr/>
          </p:nvCxnSpPr>
          <p:spPr bwMode="auto">
            <a:xfrm>
              <a:off x="381000" y="4876800"/>
              <a:ext cx="2286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>
              <a:off x="228600" y="4572000"/>
              <a:ext cx="18288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686594" y="4571206"/>
              <a:ext cx="18288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1144588" y="4570412"/>
              <a:ext cx="18288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876300" y="4152900"/>
              <a:ext cx="762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876697" y="4381103"/>
              <a:ext cx="76200" cy="79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914400" y="4419599"/>
              <a:ext cx="228600" cy="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 flipV="1">
              <a:off x="1295400" y="4311938"/>
              <a:ext cx="152400" cy="672525"/>
              <a:chOff x="1752600" y="4388137"/>
              <a:chExt cx="152400" cy="672525"/>
            </a:xfrm>
          </p:grpSpPr>
          <p:sp>
            <p:nvSpPr>
              <p:cNvPr id="41" name="Isosceles Triangle 76"/>
              <p:cNvSpPr/>
              <p:nvPr/>
            </p:nvSpPr>
            <p:spPr bwMode="auto">
              <a:xfrm>
                <a:off x="1752600" y="4388137"/>
                <a:ext cx="152400" cy="672525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 bwMode="auto">
              <a:xfrm>
                <a:off x="1752600" y="4648200"/>
                <a:ext cx="152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" name="Straight Connector 30"/>
            <p:cNvCxnSpPr/>
            <p:nvPr/>
          </p:nvCxnSpPr>
          <p:spPr bwMode="auto">
            <a:xfrm rot="5400000">
              <a:off x="1333500" y="4533900"/>
              <a:ext cx="762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>
              <a:off x="1333897" y="4762103"/>
              <a:ext cx="76200" cy="79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371600" y="4800599"/>
              <a:ext cx="228600" cy="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4" name="Group 33"/>
            <p:cNvGrpSpPr/>
            <p:nvPr/>
          </p:nvGrpSpPr>
          <p:grpSpPr>
            <a:xfrm flipV="1">
              <a:off x="1752600" y="4311938"/>
              <a:ext cx="152400" cy="672525"/>
              <a:chOff x="1752600" y="4388137"/>
              <a:chExt cx="152400" cy="672525"/>
            </a:xfrm>
          </p:grpSpPr>
          <p:sp>
            <p:nvSpPr>
              <p:cNvPr id="39" name="Isosceles Triangle 74"/>
              <p:cNvSpPr/>
              <p:nvPr/>
            </p:nvSpPr>
            <p:spPr bwMode="auto">
              <a:xfrm>
                <a:off x="1752600" y="4388137"/>
                <a:ext cx="152400" cy="672525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4648200"/>
                <a:ext cx="152400" cy="158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" name="Straight Connector 34"/>
            <p:cNvCxnSpPr/>
            <p:nvPr/>
          </p:nvCxnSpPr>
          <p:spPr bwMode="auto">
            <a:xfrm rot="5400000">
              <a:off x="1790700" y="4533900"/>
              <a:ext cx="762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1791097" y="4762103"/>
              <a:ext cx="76200" cy="79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828800" y="4800599"/>
              <a:ext cx="228600" cy="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28600" y="3200400"/>
              <a:ext cx="2624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Diode Matrix, EDSAC-2 µcode store</a:t>
              </a:r>
              <a:endParaRPr lang="en-US" sz="16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1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526380" cy="913751"/>
          </a:xfrm>
        </p:spPr>
        <p:txBody>
          <a:bodyPr/>
          <a:lstStyle/>
          <a:p>
            <a:r>
              <a:rPr lang="en-US" dirty="0" err="1" smtClean="0"/>
              <a:t>Writeback</a:t>
            </a:r>
            <a:r>
              <a:rPr lang="en-US" dirty="0" smtClean="0"/>
              <a:t> Cache Microarchitecture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199" y="2967788"/>
            <a:ext cx="8305801" cy="33105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cache line has an additional </a:t>
            </a:r>
            <a:r>
              <a:rPr lang="en-US" i="1" dirty="0" smtClean="0"/>
              <a:t>dirty</a:t>
            </a:r>
            <a:r>
              <a:rPr lang="en-US" dirty="0" smtClean="0"/>
              <a:t> bit</a:t>
            </a:r>
          </a:p>
          <a:p>
            <a:r>
              <a:rPr lang="en-US" b="1" dirty="0" smtClean="0"/>
              <a:t>Policy for dirty bit?</a:t>
            </a:r>
          </a:p>
          <a:p>
            <a:pPr lvl="1"/>
            <a:r>
              <a:rPr lang="en-US" dirty="0" smtClean="0"/>
              <a:t>When line first brought into cache, valid = 1, dirty = 0 (i.e., line is </a:t>
            </a:r>
            <a:r>
              <a:rPr lang="en-US" b="1" dirty="0" smtClean="0"/>
              <a:t>clean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 first write to (any word) on the line, dirty = 1</a:t>
            </a:r>
          </a:p>
          <a:p>
            <a:pPr lvl="2"/>
            <a:r>
              <a:rPr lang="en-US" dirty="0"/>
              <a:t>Memory not updated yet, cache has the only up-to-date copy of data for a dirty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On replacement, dirty line written to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04647"/>
              </p:ext>
            </p:extLst>
          </p:nvPr>
        </p:nvGraphicFramePr>
        <p:xfrm>
          <a:off x="2058902" y="1191435"/>
          <a:ext cx="4707817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50940"/>
                <a:gridCol w="487441"/>
                <a:gridCol w="727393"/>
                <a:gridCol w="616267"/>
                <a:gridCol w="458740"/>
                <a:gridCol w="450981"/>
                <a:gridCol w="436888"/>
                <a:gridCol w="479167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dirty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462213" cy="913751"/>
          </a:xfrm>
        </p:spPr>
        <p:txBody>
          <a:bodyPr/>
          <a:lstStyle/>
          <a:p>
            <a:r>
              <a:rPr lang="en-US" dirty="0" smtClean="0"/>
              <a:t>Write Miss Policy: </a:t>
            </a:r>
            <a:r>
              <a:rPr lang="en-US" i="1" dirty="0" smtClean="0"/>
              <a:t>Allocate or not?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Write-Allocate</a:t>
            </a:r>
          </a:p>
          <a:p>
            <a:pPr lvl="1"/>
            <a:r>
              <a:rPr lang="en-US" dirty="0"/>
              <a:t>The line is allocated on a write miss, followed by the write hit actions  </a:t>
            </a:r>
          </a:p>
          <a:p>
            <a:pPr lvl="1"/>
            <a:r>
              <a:rPr lang="en-US" dirty="0"/>
              <a:t>Write misses first act like read misses</a:t>
            </a:r>
          </a:p>
          <a:p>
            <a:pPr lvl="1"/>
            <a:r>
              <a:rPr lang="en-US" dirty="0"/>
              <a:t>Mostly used with write-back caches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Write No-Allocate</a:t>
            </a:r>
          </a:p>
          <a:p>
            <a:pPr lvl="1"/>
            <a:r>
              <a:rPr lang="en-US" dirty="0"/>
              <a:t>Line is only </a:t>
            </a:r>
            <a:r>
              <a:rPr lang="en-US" dirty="0" smtClean="0"/>
              <a:t>updated in </a:t>
            </a:r>
            <a:r>
              <a:rPr lang="en-US" dirty="0"/>
              <a:t>the lower level memory and not brought into the cache</a:t>
            </a:r>
          </a:p>
          <a:p>
            <a:pPr lvl="1"/>
            <a:r>
              <a:rPr lang="en-US" dirty="0"/>
              <a:t>Mostly used with write-through </a:t>
            </a:r>
            <a:r>
              <a:rPr lang="en-US" dirty="0" smtClean="0"/>
              <a:t>caches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89" y="151462"/>
            <a:ext cx="9079832" cy="913751"/>
          </a:xfrm>
        </p:spPr>
        <p:txBody>
          <a:bodyPr/>
          <a:lstStyle/>
          <a:p>
            <a:r>
              <a:rPr lang="en-US"/>
              <a:t>Early Read/Write </a:t>
            </a:r>
            <a:r>
              <a:rPr lang="en-US" smtClean="0"/>
              <a:t>Memory </a:t>
            </a:r>
            <a:r>
              <a:rPr lang="en-US"/>
              <a:t>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6273" y="1141413"/>
            <a:ext cx="4572000" cy="2703271"/>
            <a:chOff x="3733800" y="914399"/>
            <a:chExt cx="4572000" cy="27032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914399"/>
              <a:ext cx="3733800" cy="270327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733800" y="2667000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Williams Tube, Manchester Mark 1, 1947</a:t>
              </a:r>
              <a:endParaRPr lang="en-US" sz="1600" dirty="0">
                <a:solidFill>
                  <a:schemeClr val="tx1"/>
                </a:solidFill>
                <a:cs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" y="1050758"/>
            <a:ext cx="3429000" cy="4343400"/>
            <a:chOff x="228600" y="1066800"/>
            <a:chExt cx="3429000" cy="4343400"/>
          </a:xfrm>
        </p:grpSpPr>
        <p:sp>
          <p:nvSpPr>
            <p:cNvPr id="11" name="TextBox 10"/>
            <p:cNvSpPr txBox="1"/>
            <p:nvPr/>
          </p:nvSpPr>
          <p:spPr>
            <a:xfrm>
              <a:off x="304800" y="106680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Babbage, 1800s: Digits stored on mechanical wheels</a:t>
              </a:r>
              <a:endParaRPr lang="en-US" sz="1600" dirty="0">
                <a:cs typeface="Calibri"/>
              </a:endParaRPr>
            </a:p>
          </p:txBody>
        </p:sp>
        <p:pic>
          <p:nvPicPr>
            <p:cNvPr id="12" name="Picture 11" descr="BabbageDifferenceEngin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676400"/>
              <a:ext cx="3130522" cy="37338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248376" y="3717758"/>
            <a:ext cx="4641624" cy="2590800"/>
            <a:chOff x="4248376" y="3733800"/>
            <a:chExt cx="4641624" cy="25908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8376" y="4038600"/>
              <a:ext cx="4641624" cy="2286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48200" y="3733800"/>
              <a:ext cx="411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Calibri"/>
                </a:rPr>
                <a:t>Mercury Delay Line, Univac 1, 1951</a:t>
              </a:r>
              <a:endParaRPr lang="en-US" sz="1600" dirty="0">
                <a:solidFill>
                  <a:schemeClr val="tx1"/>
                </a:solidFill>
                <a:cs typeface="Calibri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126" y="5477612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cs typeface="Calibri"/>
              </a:rPr>
              <a:t>Also, regenerative capacitor memory on </a:t>
            </a:r>
            <a:r>
              <a:rPr lang="en-US" sz="1600" dirty="0" err="1" smtClean="0">
                <a:solidFill>
                  <a:srgbClr val="000000"/>
                </a:solidFill>
                <a:cs typeface="Calibri"/>
              </a:rPr>
              <a:t>Atanasoff</a:t>
            </a:r>
            <a:r>
              <a:rPr lang="en-US" sz="1600" dirty="0" smtClean="0">
                <a:solidFill>
                  <a:srgbClr val="000000"/>
                </a:solidFill>
                <a:cs typeface="Calibri"/>
              </a:rPr>
              <a:t>-Berry computer, and rotating magnetic drum memory on IBM 650</a:t>
            </a:r>
            <a:endParaRPr lang="en-US" sz="16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8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Memory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174538"/>
            <a:ext cx="5252094" cy="510383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Core memory was first large scale reliable main memory</a:t>
            </a:r>
          </a:p>
          <a:p>
            <a:pPr lvl="1"/>
            <a:r>
              <a:rPr lang="en-US" sz="2000" dirty="0"/>
              <a:t>invented by Forrester in late 40s/early 50s at MIT for Whirlwind </a:t>
            </a:r>
            <a:r>
              <a:rPr lang="en-US" sz="2000" dirty="0" smtClean="0"/>
              <a:t>project</a:t>
            </a:r>
          </a:p>
          <a:p>
            <a:pPr lvl="1"/>
            <a:r>
              <a:rPr lang="en-US" sz="2000" dirty="0">
                <a:cs typeface="Calibri"/>
              </a:rPr>
              <a:t>Robust, non-volatile </a:t>
            </a:r>
            <a:r>
              <a:rPr lang="en-US" sz="2000" dirty="0" smtClean="0">
                <a:cs typeface="Calibri"/>
              </a:rPr>
              <a:t>storage</a:t>
            </a:r>
            <a:endParaRPr lang="en-US" sz="1800" dirty="0"/>
          </a:p>
          <a:p>
            <a:r>
              <a:rPr lang="en-US" sz="2400" dirty="0"/>
              <a:t>Bits stored as magnetization polarity on small ferrite cores threaded onto two-dimensional grid of </a:t>
            </a:r>
            <a:r>
              <a:rPr lang="en-US" sz="2400" dirty="0" smtClean="0"/>
              <a:t>wires</a:t>
            </a:r>
          </a:p>
          <a:p>
            <a:pPr lvl="1"/>
            <a:r>
              <a:rPr lang="en-US" sz="2100" dirty="0">
                <a:cs typeface="Calibri"/>
              </a:rPr>
              <a:t>Cores threaded onto wires by hand (25 billion a year at peak production</a:t>
            </a:r>
            <a:r>
              <a:rPr lang="en-US" sz="2100" dirty="0" smtClean="0">
                <a:cs typeface="Calibri"/>
              </a:rPr>
              <a:t>)</a:t>
            </a:r>
          </a:p>
          <a:p>
            <a:pPr lvl="1"/>
            <a:r>
              <a:rPr lang="en-US" sz="2100" dirty="0"/>
              <a:t>Core access time ~ 1µs</a:t>
            </a:r>
          </a:p>
          <a:p>
            <a:pPr lvl="1"/>
            <a:endParaRPr lang="en-US" sz="2100" dirty="0"/>
          </a:p>
          <a:p>
            <a:r>
              <a:rPr lang="en-US" sz="2400" dirty="0"/>
              <a:t>Coincident current pulses on X and Y wires would write cell and also sense original state (destructive reads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Used on space shuttle computers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 descr="IMG_12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79" y="1174538"/>
            <a:ext cx="2219164" cy="1980742"/>
          </a:xfrm>
          <a:prstGeom prst="rect">
            <a:avLst/>
          </a:prstGeom>
        </p:spPr>
      </p:pic>
      <p:pic>
        <p:nvPicPr>
          <p:cNvPr id="17" name="Picture 4" descr="g619fro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9907" y="3614353"/>
            <a:ext cx="2996806" cy="2329523"/>
          </a:xfrm>
          <a:prstGeom prst="rect">
            <a:avLst/>
          </a:prstGeom>
          <a:noFill/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30557" y="5913126"/>
            <a:ext cx="3159686" cy="4370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lang="en-US" sz="1400" b="1" dirty="0">
                <a:solidFill>
                  <a:schemeClr val="tx1"/>
                </a:solidFill>
                <a:cs typeface="Calibri"/>
              </a:rPr>
              <a:t>DEC PDP-8/E Board,  </a:t>
            </a:r>
          </a:p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lang="en-US" sz="1400" b="1" dirty="0">
                <a:solidFill>
                  <a:schemeClr val="tx1"/>
                </a:solidFill>
                <a:cs typeface="Calibri"/>
              </a:rPr>
              <a:t>4K words x 12 bits, (1968)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0624" y="3131241"/>
            <a:ext cx="2592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/>
              <a:t>MIT Whirlwind Core Memory</a:t>
            </a:r>
          </a:p>
        </p:txBody>
      </p:sp>
    </p:spTree>
    <p:extLst>
      <p:ext uri="{BB962C8B-B14F-4D97-AF65-F5344CB8AC3E}">
        <p14:creationId xmlns:p14="http://schemas.microsoft.com/office/powerpoint/2010/main" val="14117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Semiconductor memory began to be competitive in early 1970s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was formed </a:t>
            </a:r>
            <a:r>
              <a:rPr lang="en-US" dirty="0"/>
              <a:t>to exploit market for semiconductor memory</a:t>
            </a:r>
          </a:p>
          <a:p>
            <a:pPr lvl="1"/>
            <a:r>
              <a:rPr lang="en-US" dirty="0"/>
              <a:t>Early semiconductor memory was Static RAM  (SRAM).  SRAM cell internals similar to a latch (cross-coupled inverters).</a:t>
            </a:r>
          </a:p>
          <a:p>
            <a:endParaRPr lang="en-US" dirty="0"/>
          </a:p>
          <a:p>
            <a:r>
              <a:rPr lang="en-US" dirty="0"/>
              <a:t>First commercial Dynamic RAM (DRAM) was Intel 1103</a:t>
            </a:r>
          </a:p>
          <a:p>
            <a:pPr lvl="1"/>
            <a:r>
              <a:rPr lang="en-US" dirty="0"/>
              <a:t>1Kbit of storage on single chip</a:t>
            </a:r>
          </a:p>
          <a:p>
            <a:pPr lvl="1"/>
            <a:r>
              <a:rPr lang="en-US" dirty="0"/>
              <a:t>charge on a capacitor used to hold value</a:t>
            </a:r>
          </a:p>
          <a:p>
            <a:endParaRPr lang="en-US" dirty="0"/>
          </a:p>
          <a:p>
            <a:r>
              <a:rPr lang="en-US" dirty="0"/>
              <a:t>Semiconductor memory quickly replaced core in ‘70s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“Memory” Today </a:t>
            </a:r>
            <a:r>
              <a:rPr lang="en-US" dirty="0">
                <a:sym typeface="Wingdings"/>
              </a:rPr>
              <a:t> 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random access memory</a:t>
            </a:r>
          </a:p>
          <a:p>
            <a:r>
              <a:rPr lang="en-US" dirty="0"/>
              <a:t>Capacitor charge state indicates stored value</a:t>
            </a:r>
          </a:p>
          <a:p>
            <a:pPr lvl="1"/>
            <a:r>
              <a:rPr lang="en-US" dirty="0"/>
              <a:t>Whether the capacitor is charged or discharged indicates storage of 1 or 0</a:t>
            </a:r>
          </a:p>
          <a:p>
            <a:pPr lvl="1"/>
            <a:r>
              <a:rPr lang="en-US" dirty="0"/>
              <a:t>1 capacitor</a:t>
            </a:r>
          </a:p>
          <a:p>
            <a:pPr lvl="1"/>
            <a:r>
              <a:rPr lang="en-US" dirty="0"/>
              <a:t>1 access transistor</a:t>
            </a:r>
          </a:p>
          <a:p>
            <a:endParaRPr lang="en-US" dirty="0"/>
          </a:p>
          <a:p>
            <a:r>
              <a:rPr lang="en-US" dirty="0"/>
              <a:t>Capacitor leaks through the RC path</a:t>
            </a:r>
          </a:p>
          <a:p>
            <a:pPr lvl="1"/>
            <a:r>
              <a:rPr lang="en-US" dirty="0"/>
              <a:t>DRAM cell loses charge over time</a:t>
            </a:r>
          </a:p>
          <a:p>
            <a:pPr lvl="1"/>
            <a:r>
              <a:rPr lang="en-US" dirty="0"/>
              <a:t>DRAM cell needs to be refreshed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372225" y="2673350"/>
            <a:ext cx="2793100" cy="2275972"/>
            <a:chOff x="466725" y="3276600"/>
            <a:chExt cx="2793100" cy="2275972"/>
          </a:xfrm>
        </p:grpSpPr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1152525" y="4419600"/>
              <a:ext cx="838200" cy="228600"/>
            </a:xfrm>
            <a:custGeom>
              <a:avLst/>
              <a:gdLst>
                <a:gd name="T0" fmla="*/ 0 w 624"/>
                <a:gd name="T1" fmla="*/ 2147483647 h 144"/>
                <a:gd name="T2" fmla="*/ 2147483647 w 624"/>
                <a:gd name="T3" fmla="*/ 2147483647 h 144"/>
                <a:gd name="T4" fmla="*/ 2147483647 w 624"/>
                <a:gd name="T5" fmla="*/ 0 h 144"/>
                <a:gd name="T6" fmla="*/ 2147483647 w 624"/>
                <a:gd name="T7" fmla="*/ 0 h 144"/>
                <a:gd name="T8" fmla="*/ 2147483647 w 624"/>
                <a:gd name="T9" fmla="*/ 2147483647 h 144"/>
                <a:gd name="T10" fmla="*/ 2147483647 w 624"/>
                <a:gd name="T11" fmla="*/ 2147483647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144"/>
                <a:gd name="T20" fmla="*/ 624 w 624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624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04040"/>
                </a:solidFill>
                <a:latin typeface="+mj-lt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1381125" y="4343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04040"/>
                </a:solidFill>
                <a:latin typeface="+mj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 flipH="1">
              <a:off x="1457325" y="41910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04040"/>
                </a:solidFill>
                <a:latin typeface="+mj-lt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152525" y="3276600"/>
              <a:ext cx="0" cy="2133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04040"/>
                </a:solidFill>
                <a:latin typeface="+mj-lt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466725" y="3810000"/>
              <a:ext cx="197167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04040"/>
                </a:solidFill>
                <a:latin typeface="+mj-lt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1533525" y="3810000"/>
              <a:ext cx="0" cy="38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04040"/>
                </a:solidFill>
                <a:latin typeface="+mj-lt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130716" y="3468370"/>
              <a:ext cx="2129109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1800" i="1" smtClean="0">
                  <a:solidFill>
                    <a:srgbClr val="404040"/>
                  </a:solidFill>
                  <a:latin typeface="+mj-lt"/>
                  <a:cs typeface="Arial" charset="0"/>
                </a:rPr>
                <a:t>Select (word line)</a:t>
              </a:r>
              <a:endParaRPr lang="en-US" sz="1800" i="1" dirty="0">
                <a:solidFill>
                  <a:srgbClr val="404040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 rot="16200000">
              <a:off x="138624" y="4556851"/>
              <a:ext cx="1649811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1800" i="1" dirty="0" smtClean="0">
                  <a:solidFill>
                    <a:srgbClr val="404040"/>
                  </a:solidFill>
                  <a:latin typeface="+mj-lt"/>
                  <a:cs typeface="Arial" charset="0"/>
                </a:rPr>
                <a:t>Data (</a:t>
              </a:r>
              <a:r>
                <a:rPr lang="en-US" sz="1800" i="1" dirty="0" err="1" smtClean="0">
                  <a:solidFill>
                    <a:srgbClr val="404040"/>
                  </a:solidFill>
                  <a:latin typeface="+mj-lt"/>
                  <a:cs typeface="Arial" charset="0"/>
                </a:rPr>
                <a:t>bitline</a:t>
              </a:r>
              <a:r>
                <a:rPr lang="en-US" sz="1800" i="1" dirty="0" smtClean="0">
                  <a:solidFill>
                    <a:srgbClr val="404040"/>
                  </a:solidFill>
                  <a:latin typeface="+mj-lt"/>
                  <a:cs typeface="Arial" charset="0"/>
                </a:rPr>
                <a:t>)</a:t>
              </a:r>
              <a:endParaRPr lang="en-US" sz="1800" i="1" dirty="0">
                <a:solidFill>
                  <a:srgbClr val="404040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7886700" y="4044950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7734300" y="41973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7734300" y="42735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7886700" y="42735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 bwMode="auto">
          <a:xfrm flipV="1">
            <a:off x="7734300" y="4502150"/>
            <a:ext cx="3048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DRAM Organization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5148262"/>
            <a:ext cx="8305801" cy="11301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Bits stored in 2-dimensional arrays on chip</a:t>
            </a:r>
          </a:p>
          <a:p>
            <a:r>
              <a:rPr lang="en-US" dirty="0"/>
              <a:t> Modern chips have around 4 logical banks on each </a:t>
            </a:r>
            <a:r>
              <a:rPr lang="en-US" dirty="0" smtClean="0"/>
              <a:t>chip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logical bank physically implemented as many smaller </a:t>
            </a:r>
            <a:r>
              <a:rPr lang="en-US" dirty="0" smtClean="0"/>
              <a:t>arrays</a:t>
            </a:r>
            <a:endParaRPr lang="en-US" dirty="0"/>
          </a:p>
        </p:txBody>
      </p:sp>
      <p:grpSp>
        <p:nvGrpSpPr>
          <p:cNvPr id="6150" name="Group 140"/>
          <p:cNvGrpSpPr>
            <a:grpSpLocks/>
          </p:cNvGrpSpPr>
          <p:nvPr/>
        </p:nvGrpSpPr>
        <p:grpSpPr bwMode="auto">
          <a:xfrm>
            <a:off x="152400" y="1144587"/>
            <a:ext cx="6173788" cy="4003676"/>
            <a:chOff x="896" y="624"/>
            <a:chExt cx="3889" cy="2522"/>
          </a:xfrm>
        </p:grpSpPr>
        <p:sp useBgFill="1">
          <p:nvSpPr>
            <p:cNvPr id="6153" name="Rectangle 3"/>
            <p:cNvSpPr>
              <a:spLocks noChangeArrowheads="1"/>
            </p:cNvSpPr>
            <p:nvPr/>
          </p:nvSpPr>
          <p:spPr bwMode="auto">
            <a:xfrm>
              <a:off x="1712" y="1123"/>
              <a:ext cx="407" cy="110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4"/>
            <p:cNvSpPr>
              <a:spLocks noChangeArrowheads="1"/>
            </p:cNvSpPr>
            <p:nvPr/>
          </p:nvSpPr>
          <p:spPr bwMode="auto">
            <a:xfrm rot="16200000">
              <a:off x="1358" y="1461"/>
              <a:ext cx="1123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solidFill>
                    <a:srgbClr val="0000C7"/>
                  </a:solidFill>
                </a:rPr>
                <a:t>Row Address Decoder</a:t>
              </a:r>
            </a:p>
          </p:txBody>
        </p:sp>
        <p:sp>
          <p:nvSpPr>
            <p:cNvPr id="6155" name="Line 5"/>
            <p:cNvSpPr>
              <a:spLocks noChangeShapeType="1"/>
            </p:cNvSpPr>
            <p:nvPr/>
          </p:nvSpPr>
          <p:spPr bwMode="auto">
            <a:xfrm>
              <a:off x="2123" y="1239"/>
              <a:ext cx="163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6"/>
            <p:cNvSpPr>
              <a:spLocks noChangeShapeType="1"/>
            </p:cNvSpPr>
            <p:nvPr/>
          </p:nvSpPr>
          <p:spPr bwMode="auto">
            <a:xfrm>
              <a:off x="2123" y="1478"/>
              <a:ext cx="163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7" name="Group 7"/>
            <p:cNvGrpSpPr>
              <a:grpSpLocks/>
            </p:cNvGrpSpPr>
            <p:nvPr/>
          </p:nvGrpSpPr>
          <p:grpSpPr bwMode="auto">
            <a:xfrm>
              <a:off x="2282" y="1239"/>
              <a:ext cx="155" cy="156"/>
              <a:chOff x="1776" y="1584"/>
              <a:chExt cx="188" cy="188"/>
            </a:xfrm>
          </p:grpSpPr>
          <p:sp useBgFill="1">
            <p:nvSpPr>
              <p:cNvPr id="6281" name="Rectangle 8"/>
              <p:cNvSpPr>
                <a:spLocks noChangeArrowheads="1"/>
              </p:cNvSpPr>
              <p:nvPr/>
            </p:nvSpPr>
            <p:spPr bwMode="auto">
              <a:xfrm>
                <a:off x="1876" y="1684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2" name="Line 9"/>
              <p:cNvSpPr>
                <a:spLocks noChangeShapeType="1"/>
              </p:cNvSpPr>
              <p:nvPr/>
            </p:nvSpPr>
            <p:spPr bwMode="auto">
              <a:xfrm flipV="1">
                <a:off x="1920" y="158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3" name="Line 10"/>
              <p:cNvSpPr>
                <a:spLocks noChangeShapeType="1"/>
              </p:cNvSpPr>
              <p:nvPr/>
            </p:nvSpPr>
            <p:spPr bwMode="auto">
              <a:xfrm flipH="1">
                <a:off x="1776" y="17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8" name="Line 11"/>
            <p:cNvSpPr>
              <a:spLocks noChangeShapeType="1"/>
            </p:cNvSpPr>
            <p:nvPr/>
          </p:nvSpPr>
          <p:spPr bwMode="auto">
            <a:xfrm>
              <a:off x="2282" y="1080"/>
              <a:ext cx="0" cy="135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2"/>
            <p:cNvSpPr>
              <a:spLocks noChangeShapeType="1"/>
            </p:cNvSpPr>
            <p:nvPr/>
          </p:nvSpPr>
          <p:spPr bwMode="auto">
            <a:xfrm>
              <a:off x="2520" y="1080"/>
              <a:ext cx="0" cy="135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2759" y="1080"/>
              <a:ext cx="0" cy="135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4"/>
            <p:cNvSpPr>
              <a:spLocks noChangeShapeType="1"/>
            </p:cNvSpPr>
            <p:nvPr/>
          </p:nvSpPr>
          <p:spPr bwMode="auto">
            <a:xfrm>
              <a:off x="2998" y="1080"/>
              <a:ext cx="0" cy="135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5"/>
            <p:cNvSpPr>
              <a:spLocks noChangeShapeType="1"/>
            </p:cNvSpPr>
            <p:nvPr/>
          </p:nvSpPr>
          <p:spPr bwMode="auto">
            <a:xfrm>
              <a:off x="3237" y="1080"/>
              <a:ext cx="0" cy="135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6"/>
            <p:cNvSpPr>
              <a:spLocks noChangeShapeType="1"/>
            </p:cNvSpPr>
            <p:nvPr/>
          </p:nvSpPr>
          <p:spPr bwMode="auto">
            <a:xfrm>
              <a:off x="3475" y="1080"/>
              <a:ext cx="0" cy="135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17"/>
            <p:cNvSpPr>
              <a:spLocks noChangeShapeType="1"/>
            </p:cNvSpPr>
            <p:nvPr/>
          </p:nvSpPr>
          <p:spPr bwMode="auto">
            <a:xfrm>
              <a:off x="2123" y="1717"/>
              <a:ext cx="163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5" name="Group 18"/>
            <p:cNvGrpSpPr>
              <a:grpSpLocks/>
            </p:cNvGrpSpPr>
            <p:nvPr/>
          </p:nvGrpSpPr>
          <p:grpSpPr bwMode="auto">
            <a:xfrm>
              <a:off x="2282" y="1478"/>
              <a:ext cx="155" cy="156"/>
              <a:chOff x="1776" y="1872"/>
              <a:chExt cx="188" cy="188"/>
            </a:xfrm>
          </p:grpSpPr>
          <p:sp useBgFill="1">
            <p:nvSpPr>
              <p:cNvPr id="6278" name="Rectangle 19"/>
              <p:cNvSpPr>
                <a:spLocks noChangeArrowheads="1"/>
              </p:cNvSpPr>
              <p:nvPr/>
            </p:nvSpPr>
            <p:spPr bwMode="auto">
              <a:xfrm>
                <a:off x="1876" y="1972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9" name="Line 20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0" name="Line 21"/>
              <p:cNvSpPr>
                <a:spLocks noChangeShapeType="1"/>
              </p:cNvSpPr>
              <p:nvPr/>
            </p:nvSpPr>
            <p:spPr bwMode="auto">
              <a:xfrm flipH="1">
                <a:off x="1776" y="201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66" name="Group 22"/>
            <p:cNvGrpSpPr>
              <a:grpSpLocks/>
            </p:cNvGrpSpPr>
            <p:nvPr/>
          </p:nvGrpSpPr>
          <p:grpSpPr bwMode="auto">
            <a:xfrm>
              <a:off x="2282" y="1717"/>
              <a:ext cx="155" cy="156"/>
              <a:chOff x="1776" y="2160"/>
              <a:chExt cx="188" cy="188"/>
            </a:xfrm>
          </p:grpSpPr>
          <p:sp useBgFill="1">
            <p:nvSpPr>
              <p:cNvPr id="6275" name="Rectangle 23"/>
              <p:cNvSpPr>
                <a:spLocks noChangeArrowheads="1"/>
              </p:cNvSpPr>
              <p:nvPr/>
            </p:nvSpPr>
            <p:spPr bwMode="auto">
              <a:xfrm>
                <a:off x="1876" y="2260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6" name="Line 24"/>
              <p:cNvSpPr>
                <a:spLocks noChangeShapeType="1"/>
              </p:cNvSpPr>
              <p:nvPr/>
            </p:nvSpPr>
            <p:spPr bwMode="auto">
              <a:xfrm flipV="1">
                <a:off x="1920" y="216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" name="Line 25"/>
              <p:cNvSpPr>
                <a:spLocks noChangeShapeType="1"/>
              </p:cNvSpPr>
              <p:nvPr/>
            </p:nvSpPr>
            <p:spPr bwMode="auto">
              <a:xfrm flipH="1">
                <a:off x="1776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67" name="Group 26"/>
            <p:cNvGrpSpPr>
              <a:grpSpLocks/>
            </p:cNvGrpSpPr>
            <p:nvPr/>
          </p:nvGrpSpPr>
          <p:grpSpPr bwMode="auto">
            <a:xfrm>
              <a:off x="2282" y="1955"/>
              <a:ext cx="155" cy="156"/>
              <a:chOff x="1776" y="2448"/>
              <a:chExt cx="188" cy="188"/>
            </a:xfrm>
          </p:grpSpPr>
          <p:sp useBgFill="1">
            <p:nvSpPr>
              <p:cNvPr id="6272" name="Rectangle 27"/>
              <p:cNvSpPr>
                <a:spLocks noChangeArrowheads="1"/>
              </p:cNvSpPr>
              <p:nvPr/>
            </p:nvSpPr>
            <p:spPr bwMode="auto">
              <a:xfrm>
                <a:off x="1876" y="2548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3" name="Line 2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4" name="Line 29"/>
              <p:cNvSpPr>
                <a:spLocks noChangeShapeType="1"/>
              </p:cNvSpPr>
              <p:nvPr/>
            </p:nvSpPr>
            <p:spPr bwMode="auto">
              <a:xfrm flipH="1">
                <a:off x="1776" y="259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68" name="Group 30"/>
            <p:cNvGrpSpPr>
              <a:grpSpLocks/>
            </p:cNvGrpSpPr>
            <p:nvPr/>
          </p:nvGrpSpPr>
          <p:grpSpPr bwMode="auto">
            <a:xfrm>
              <a:off x="2520" y="1239"/>
              <a:ext cx="156" cy="156"/>
              <a:chOff x="2064" y="1584"/>
              <a:chExt cx="188" cy="188"/>
            </a:xfrm>
          </p:grpSpPr>
          <p:sp useBgFill="1">
            <p:nvSpPr>
              <p:cNvPr id="6269" name="Rectangle 31"/>
              <p:cNvSpPr>
                <a:spLocks noChangeArrowheads="1"/>
              </p:cNvSpPr>
              <p:nvPr/>
            </p:nvSpPr>
            <p:spPr bwMode="auto">
              <a:xfrm>
                <a:off x="2164" y="1684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" name="Line 32"/>
              <p:cNvSpPr>
                <a:spLocks noChangeShapeType="1"/>
              </p:cNvSpPr>
              <p:nvPr/>
            </p:nvSpPr>
            <p:spPr bwMode="auto">
              <a:xfrm flipV="1">
                <a:off x="2208" y="158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1" name="Line 33"/>
              <p:cNvSpPr>
                <a:spLocks noChangeShapeType="1"/>
              </p:cNvSpPr>
              <p:nvPr/>
            </p:nvSpPr>
            <p:spPr bwMode="auto">
              <a:xfrm flipH="1">
                <a:off x="2064" y="17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69" name="Group 34"/>
            <p:cNvGrpSpPr>
              <a:grpSpLocks/>
            </p:cNvGrpSpPr>
            <p:nvPr/>
          </p:nvGrpSpPr>
          <p:grpSpPr bwMode="auto">
            <a:xfrm>
              <a:off x="2520" y="1478"/>
              <a:ext cx="156" cy="156"/>
              <a:chOff x="2064" y="1872"/>
              <a:chExt cx="188" cy="188"/>
            </a:xfrm>
          </p:grpSpPr>
          <p:sp useBgFill="1">
            <p:nvSpPr>
              <p:cNvPr id="6266" name="Rectangle 35"/>
              <p:cNvSpPr>
                <a:spLocks noChangeArrowheads="1"/>
              </p:cNvSpPr>
              <p:nvPr/>
            </p:nvSpPr>
            <p:spPr bwMode="auto">
              <a:xfrm>
                <a:off x="2164" y="1972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" name="Line 36"/>
              <p:cNvSpPr>
                <a:spLocks noChangeShapeType="1"/>
              </p:cNvSpPr>
              <p:nvPr/>
            </p:nvSpPr>
            <p:spPr bwMode="auto">
              <a:xfrm flipV="1">
                <a:off x="2208" y="187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8" name="Line 37"/>
              <p:cNvSpPr>
                <a:spLocks noChangeShapeType="1"/>
              </p:cNvSpPr>
              <p:nvPr/>
            </p:nvSpPr>
            <p:spPr bwMode="auto">
              <a:xfrm flipH="1">
                <a:off x="2064" y="201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38"/>
            <p:cNvGrpSpPr>
              <a:grpSpLocks/>
            </p:cNvGrpSpPr>
            <p:nvPr/>
          </p:nvGrpSpPr>
          <p:grpSpPr bwMode="auto">
            <a:xfrm>
              <a:off x="2520" y="1717"/>
              <a:ext cx="156" cy="156"/>
              <a:chOff x="2064" y="2160"/>
              <a:chExt cx="188" cy="188"/>
            </a:xfrm>
          </p:grpSpPr>
          <p:sp useBgFill="1">
            <p:nvSpPr>
              <p:cNvPr id="6263" name="Rectangle 39"/>
              <p:cNvSpPr>
                <a:spLocks noChangeArrowheads="1"/>
              </p:cNvSpPr>
              <p:nvPr/>
            </p:nvSpPr>
            <p:spPr bwMode="auto">
              <a:xfrm>
                <a:off x="2164" y="2260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4" name="Line 40"/>
              <p:cNvSpPr>
                <a:spLocks noChangeShapeType="1"/>
              </p:cNvSpPr>
              <p:nvPr/>
            </p:nvSpPr>
            <p:spPr bwMode="auto">
              <a:xfrm flipV="1">
                <a:off x="2208" y="216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5" name="Line 41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2"/>
            <p:cNvGrpSpPr>
              <a:grpSpLocks/>
            </p:cNvGrpSpPr>
            <p:nvPr/>
          </p:nvGrpSpPr>
          <p:grpSpPr bwMode="auto">
            <a:xfrm>
              <a:off x="2520" y="1955"/>
              <a:ext cx="156" cy="156"/>
              <a:chOff x="2064" y="2448"/>
              <a:chExt cx="188" cy="188"/>
            </a:xfrm>
          </p:grpSpPr>
          <p:sp useBgFill="1">
            <p:nvSpPr>
              <p:cNvPr id="6260" name="Rectangle 43"/>
              <p:cNvSpPr>
                <a:spLocks noChangeArrowheads="1"/>
              </p:cNvSpPr>
              <p:nvPr/>
            </p:nvSpPr>
            <p:spPr bwMode="auto">
              <a:xfrm>
                <a:off x="2164" y="2548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1" name="Line 44"/>
              <p:cNvSpPr>
                <a:spLocks noChangeShapeType="1"/>
              </p:cNvSpPr>
              <p:nvPr/>
            </p:nvSpPr>
            <p:spPr bwMode="auto">
              <a:xfrm flipV="1">
                <a:off x="2208" y="244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2" name="Line 4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2" name="Group 46"/>
            <p:cNvGrpSpPr>
              <a:grpSpLocks/>
            </p:cNvGrpSpPr>
            <p:nvPr/>
          </p:nvGrpSpPr>
          <p:grpSpPr bwMode="auto">
            <a:xfrm>
              <a:off x="2759" y="1239"/>
              <a:ext cx="156" cy="156"/>
              <a:chOff x="2352" y="1584"/>
              <a:chExt cx="188" cy="188"/>
            </a:xfrm>
          </p:grpSpPr>
          <p:sp useBgFill="1">
            <p:nvSpPr>
              <p:cNvPr id="6257" name="Rectangle 47"/>
              <p:cNvSpPr>
                <a:spLocks noChangeArrowheads="1"/>
              </p:cNvSpPr>
              <p:nvPr/>
            </p:nvSpPr>
            <p:spPr bwMode="auto">
              <a:xfrm>
                <a:off x="2452" y="1684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" name="Line 48"/>
              <p:cNvSpPr>
                <a:spLocks noChangeShapeType="1"/>
              </p:cNvSpPr>
              <p:nvPr/>
            </p:nvSpPr>
            <p:spPr bwMode="auto">
              <a:xfrm flipV="1">
                <a:off x="2496" y="158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" name="Line 49"/>
              <p:cNvSpPr>
                <a:spLocks noChangeShapeType="1"/>
              </p:cNvSpPr>
              <p:nvPr/>
            </p:nvSpPr>
            <p:spPr bwMode="auto">
              <a:xfrm flipH="1">
                <a:off x="2352" y="17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3" name="Group 50"/>
            <p:cNvGrpSpPr>
              <a:grpSpLocks/>
            </p:cNvGrpSpPr>
            <p:nvPr/>
          </p:nvGrpSpPr>
          <p:grpSpPr bwMode="auto">
            <a:xfrm>
              <a:off x="2759" y="1478"/>
              <a:ext cx="156" cy="156"/>
              <a:chOff x="2352" y="1872"/>
              <a:chExt cx="188" cy="188"/>
            </a:xfrm>
          </p:grpSpPr>
          <p:sp useBgFill="1">
            <p:nvSpPr>
              <p:cNvPr id="6254" name="Rectangle 51"/>
              <p:cNvSpPr>
                <a:spLocks noChangeArrowheads="1"/>
              </p:cNvSpPr>
              <p:nvPr/>
            </p:nvSpPr>
            <p:spPr bwMode="auto">
              <a:xfrm>
                <a:off x="2452" y="1972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" name="Line 52"/>
              <p:cNvSpPr>
                <a:spLocks noChangeShapeType="1"/>
              </p:cNvSpPr>
              <p:nvPr/>
            </p:nvSpPr>
            <p:spPr bwMode="auto">
              <a:xfrm flipV="1">
                <a:off x="2496" y="187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" name="Line 53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4" name="Group 54"/>
            <p:cNvGrpSpPr>
              <a:grpSpLocks/>
            </p:cNvGrpSpPr>
            <p:nvPr/>
          </p:nvGrpSpPr>
          <p:grpSpPr bwMode="auto">
            <a:xfrm>
              <a:off x="2759" y="1717"/>
              <a:ext cx="156" cy="156"/>
              <a:chOff x="2352" y="2160"/>
              <a:chExt cx="188" cy="188"/>
            </a:xfrm>
          </p:grpSpPr>
          <p:sp useBgFill="1">
            <p:nvSpPr>
              <p:cNvPr id="6251" name="Rectangle 55"/>
              <p:cNvSpPr>
                <a:spLocks noChangeArrowheads="1"/>
              </p:cNvSpPr>
              <p:nvPr/>
            </p:nvSpPr>
            <p:spPr bwMode="auto">
              <a:xfrm>
                <a:off x="2452" y="2260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" name="Line 56"/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3" name="Line 57"/>
              <p:cNvSpPr>
                <a:spLocks noChangeShapeType="1"/>
              </p:cNvSpPr>
              <p:nvPr/>
            </p:nvSpPr>
            <p:spPr bwMode="auto">
              <a:xfrm flipH="1">
                <a:off x="2352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5" name="Group 58"/>
            <p:cNvGrpSpPr>
              <a:grpSpLocks/>
            </p:cNvGrpSpPr>
            <p:nvPr/>
          </p:nvGrpSpPr>
          <p:grpSpPr bwMode="auto">
            <a:xfrm>
              <a:off x="2759" y="1955"/>
              <a:ext cx="156" cy="156"/>
              <a:chOff x="2352" y="2448"/>
              <a:chExt cx="188" cy="188"/>
            </a:xfrm>
          </p:grpSpPr>
          <p:sp useBgFill="1">
            <p:nvSpPr>
              <p:cNvPr id="6248" name="Rectangle 59"/>
              <p:cNvSpPr>
                <a:spLocks noChangeArrowheads="1"/>
              </p:cNvSpPr>
              <p:nvPr/>
            </p:nvSpPr>
            <p:spPr bwMode="auto">
              <a:xfrm>
                <a:off x="2452" y="2548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" name="Line 60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" name="Line 61"/>
              <p:cNvSpPr>
                <a:spLocks noChangeShapeType="1"/>
              </p:cNvSpPr>
              <p:nvPr/>
            </p:nvSpPr>
            <p:spPr bwMode="auto">
              <a:xfrm flipH="1">
                <a:off x="2352" y="259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6" name="Group 62"/>
            <p:cNvGrpSpPr>
              <a:grpSpLocks/>
            </p:cNvGrpSpPr>
            <p:nvPr/>
          </p:nvGrpSpPr>
          <p:grpSpPr bwMode="auto">
            <a:xfrm>
              <a:off x="2998" y="1239"/>
              <a:ext cx="156" cy="156"/>
              <a:chOff x="2640" y="1584"/>
              <a:chExt cx="188" cy="188"/>
            </a:xfrm>
          </p:grpSpPr>
          <p:sp useBgFill="1">
            <p:nvSpPr>
              <p:cNvPr id="6245" name="Rectangle 63"/>
              <p:cNvSpPr>
                <a:spLocks noChangeArrowheads="1"/>
              </p:cNvSpPr>
              <p:nvPr/>
            </p:nvSpPr>
            <p:spPr bwMode="auto">
              <a:xfrm>
                <a:off x="2740" y="1684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6" name="Line 64"/>
              <p:cNvSpPr>
                <a:spLocks noChangeShapeType="1"/>
              </p:cNvSpPr>
              <p:nvPr/>
            </p:nvSpPr>
            <p:spPr bwMode="auto">
              <a:xfrm flipV="1">
                <a:off x="2784" y="158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7" name="Line 65"/>
              <p:cNvSpPr>
                <a:spLocks noChangeShapeType="1"/>
              </p:cNvSpPr>
              <p:nvPr/>
            </p:nvSpPr>
            <p:spPr bwMode="auto">
              <a:xfrm flipH="1">
                <a:off x="2640" y="17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7" name="Group 66"/>
            <p:cNvGrpSpPr>
              <a:grpSpLocks/>
            </p:cNvGrpSpPr>
            <p:nvPr/>
          </p:nvGrpSpPr>
          <p:grpSpPr bwMode="auto">
            <a:xfrm>
              <a:off x="2998" y="1478"/>
              <a:ext cx="156" cy="156"/>
              <a:chOff x="2640" y="1872"/>
              <a:chExt cx="188" cy="188"/>
            </a:xfrm>
          </p:grpSpPr>
          <p:sp useBgFill="1">
            <p:nvSpPr>
              <p:cNvPr id="6242" name="Rectangle 67"/>
              <p:cNvSpPr>
                <a:spLocks noChangeArrowheads="1"/>
              </p:cNvSpPr>
              <p:nvPr/>
            </p:nvSpPr>
            <p:spPr bwMode="auto">
              <a:xfrm>
                <a:off x="2740" y="1972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3" name="Line 68"/>
              <p:cNvSpPr>
                <a:spLocks noChangeShapeType="1"/>
              </p:cNvSpPr>
              <p:nvPr/>
            </p:nvSpPr>
            <p:spPr bwMode="auto">
              <a:xfrm flipV="1">
                <a:off x="2784" y="187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4" name="Line 69"/>
              <p:cNvSpPr>
                <a:spLocks noChangeShapeType="1"/>
              </p:cNvSpPr>
              <p:nvPr/>
            </p:nvSpPr>
            <p:spPr bwMode="auto">
              <a:xfrm flipH="1">
                <a:off x="2640" y="201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8" name="Group 70"/>
            <p:cNvGrpSpPr>
              <a:grpSpLocks/>
            </p:cNvGrpSpPr>
            <p:nvPr/>
          </p:nvGrpSpPr>
          <p:grpSpPr bwMode="auto">
            <a:xfrm>
              <a:off x="2998" y="1717"/>
              <a:ext cx="156" cy="156"/>
              <a:chOff x="2640" y="2160"/>
              <a:chExt cx="188" cy="188"/>
            </a:xfrm>
          </p:grpSpPr>
          <p:sp useBgFill="1">
            <p:nvSpPr>
              <p:cNvPr id="6239" name="Rectangle 71"/>
              <p:cNvSpPr>
                <a:spLocks noChangeArrowheads="1"/>
              </p:cNvSpPr>
              <p:nvPr/>
            </p:nvSpPr>
            <p:spPr bwMode="auto">
              <a:xfrm>
                <a:off x="2740" y="2260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0" name="Line 72"/>
              <p:cNvSpPr>
                <a:spLocks noChangeShapeType="1"/>
              </p:cNvSpPr>
              <p:nvPr/>
            </p:nvSpPr>
            <p:spPr bwMode="auto">
              <a:xfrm flipV="1">
                <a:off x="2784" y="216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1" name="Line 73"/>
              <p:cNvSpPr>
                <a:spLocks noChangeShapeType="1"/>
              </p:cNvSpPr>
              <p:nvPr/>
            </p:nvSpPr>
            <p:spPr bwMode="auto">
              <a:xfrm flipH="1">
                <a:off x="2640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9" name="Group 74"/>
            <p:cNvGrpSpPr>
              <a:grpSpLocks/>
            </p:cNvGrpSpPr>
            <p:nvPr/>
          </p:nvGrpSpPr>
          <p:grpSpPr bwMode="auto">
            <a:xfrm>
              <a:off x="2998" y="1955"/>
              <a:ext cx="156" cy="156"/>
              <a:chOff x="2640" y="2448"/>
              <a:chExt cx="188" cy="188"/>
            </a:xfrm>
          </p:grpSpPr>
          <p:sp useBgFill="1">
            <p:nvSpPr>
              <p:cNvPr id="6236" name="Rectangle 75"/>
              <p:cNvSpPr>
                <a:spLocks noChangeArrowheads="1"/>
              </p:cNvSpPr>
              <p:nvPr/>
            </p:nvSpPr>
            <p:spPr bwMode="auto">
              <a:xfrm>
                <a:off x="2740" y="2548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7" name="Line 76"/>
              <p:cNvSpPr>
                <a:spLocks noChangeShapeType="1"/>
              </p:cNvSpPr>
              <p:nvPr/>
            </p:nvSpPr>
            <p:spPr bwMode="auto">
              <a:xfrm flipV="1">
                <a:off x="2784" y="244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8" name="Line 77"/>
              <p:cNvSpPr>
                <a:spLocks noChangeShapeType="1"/>
              </p:cNvSpPr>
              <p:nvPr/>
            </p:nvSpPr>
            <p:spPr bwMode="auto">
              <a:xfrm flipH="1">
                <a:off x="2640" y="259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0" name="Group 78"/>
            <p:cNvGrpSpPr>
              <a:grpSpLocks/>
            </p:cNvGrpSpPr>
            <p:nvPr/>
          </p:nvGrpSpPr>
          <p:grpSpPr bwMode="auto">
            <a:xfrm>
              <a:off x="3237" y="1239"/>
              <a:ext cx="155" cy="156"/>
              <a:chOff x="2928" y="1584"/>
              <a:chExt cx="188" cy="188"/>
            </a:xfrm>
          </p:grpSpPr>
          <p:sp useBgFill="1">
            <p:nvSpPr>
              <p:cNvPr id="6233" name="Rectangle 79"/>
              <p:cNvSpPr>
                <a:spLocks noChangeArrowheads="1"/>
              </p:cNvSpPr>
              <p:nvPr/>
            </p:nvSpPr>
            <p:spPr bwMode="auto">
              <a:xfrm>
                <a:off x="3028" y="1684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4" name="Line 80"/>
              <p:cNvSpPr>
                <a:spLocks noChangeShapeType="1"/>
              </p:cNvSpPr>
              <p:nvPr/>
            </p:nvSpPr>
            <p:spPr bwMode="auto">
              <a:xfrm flipV="1">
                <a:off x="3072" y="158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5" name="Line 81"/>
              <p:cNvSpPr>
                <a:spLocks noChangeShapeType="1"/>
              </p:cNvSpPr>
              <p:nvPr/>
            </p:nvSpPr>
            <p:spPr bwMode="auto">
              <a:xfrm flipH="1">
                <a:off x="2928" y="17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1" name="Group 82"/>
            <p:cNvGrpSpPr>
              <a:grpSpLocks/>
            </p:cNvGrpSpPr>
            <p:nvPr/>
          </p:nvGrpSpPr>
          <p:grpSpPr bwMode="auto">
            <a:xfrm>
              <a:off x="3237" y="1478"/>
              <a:ext cx="155" cy="156"/>
              <a:chOff x="2928" y="1872"/>
              <a:chExt cx="188" cy="188"/>
            </a:xfrm>
          </p:grpSpPr>
          <p:sp useBgFill="1">
            <p:nvSpPr>
              <p:cNvPr id="6230" name="Rectangle 83"/>
              <p:cNvSpPr>
                <a:spLocks noChangeArrowheads="1"/>
              </p:cNvSpPr>
              <p:nvPr/>
            </p:nvSpPr>
            <p:spPr bwMode="auto">
              <a:xfrm>
                <a:off x="3028" y="1972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84"/>
              <p:cNvSpPr>
                <a:spLocks noChangeShapeType="1"/>
              </p:cNvSpPr>
              <p:nvPr/>
            </p:nvSpPr>
            <p:spPr bwMode="auto">
              <a:xfrm flipV="1">
                <a:off x="3072" y="187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2" name="Line 85"/>
              <p:cNvSpPr>
                <a:spLocks noChangeShapeType="1"/>
              </p:cNvSpPr>
              <p:nvPr/>
            </p:nvSpPr>
            <p:spPr bwMode="auto">
              <a:xfrm flipH="1">
                <a:off x="2928" y="201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2" name="Group 86"/>
            <p:cNvGrpSpPr>
              <a:grpSpLocks/>
            </p:cNvGrpSpPr>
            <p:nvPr/>
          </p:nvGrpSpPr>
          <p:grpSpPr bwMode="auto">
            <a:xfrm>
              <a:off x="3237" y="1717"/>
              <a:ext cx="155" cy="156"/>
              <a:chOff x="2928" y="2160"/>
              <a:chExt cx="188" cy="188"/>
            </a:xfrm>
          </p:grpSpPr>
          <p:sp useBgFill="1">
            <p:nvSpPr>
              <p:cNvPr id="6227" name="Rectangle 87"/>
              <p:cNvSpPr>
                <a:spLocks noChangeArrowheads="1"/>
              </p:cNvSpPr>
              <p:nvPr/>
            </p:nvSpPr>
            <p:spPr bwMode="auto">
              <a:xfrm>
                <a:off x="3028" y="2260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88"/>
              <p:cNvSpPr>
                <a:spLocks noChangeShapeType="1"/>
              </p:cNvSpPr>
              <p:nvPr/>
            </p:nvSpPr>
            <p:spPr bwMode="auto">
              <a:xfrm flipV="1">
                <a:off x="3072" y="216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9" name="Line 89"/>
              <p:cNvSpPr>
                <a:spLocks noChangeShapeType="1"/>
              </p:cNvSpPr>
              <p:nvPr/>
            </p:nvSpPr>
            <p:spPr bwMode="auto">
              <a:xfrm flipH="1">
                <a:off x="2928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3" name="Group 90"/>
            <p:cNvGrpSpPr>
              <a:grpSpLocks/>
            </p:cNvGrpSpPr>
            <p:nvPr/>
          </p:nvGrpSpPr>
          <p:grpSpPr bwMode="auto">
            <a:xfrm>
              <a:off x="3237" y="1955"/>
              <a:ext cx="155" cy="156"/>
              <a:chOff x="2928" y="2448"/>
              <a:chExt cx="188" cy="188"/>
            </a:xfrm>
          </p:grpSpPr>
          <p:sp useBgFill="1">
            <p:nvSpPr>
              <p:cNvPr id="6224" name="Rectangle 91"/>
              <p:cNvSpPr>
                <a:spLocks noChangeArrowheads="1"/>
              </p:cNvSpPr>
              <p:nvPr/>
            </p:nvSpPr>
            <p:spPr bwMode="auto">
              <a:xfrm>
                <a:off x="3028" y="2548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92"/>
              <p:cNvSpPr>
                <a:spLocks noChangeShapeType="1"/>
              </p:cNvSpPr>
              <p:nvPr/>
            </p:nvSpPr>
            <p:spPr bwMode="auto">
              <a:xfrm flipV="1">
                <a:off x="3072" y="244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93"/>
              <p:cNvSpPr>
                <a:spLocks noChangeShapeType="1"/>
              </p:cNvSpPr>
              <p:nvPr/>
            </p:nvSpPr>
            <p:spPr bwMode="auto">
              <a:xfrm flipH="1">
                <a:off x="2928" y="259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4" name="Group 94"/>
            <p:cNvGrpSpPr>
              <a:grpSpLocks/>
            </p:cNvGrpSpPr>
            <p:nvPr/>
          </p:nvGrpSpPr>
          <p:grpSpPr bwMode="auto">
            <a:xfrm>
              <a:off x="3475" y="1239"/>
              <a:ext cx="156" cy="156"/>
              <a:chOff x="3216" y="1584"/>
              <a:chExt cx="188" cy="188"/>
            </a:xfrm>
          </p:grpSpPr>
          <p:sp useBgFill="1">
            <p:nvSpPr>
              <p:cNvPr id="6221" name="Rectangle 95"/>
              <p:cNvSpPr>
                <a:spLocks noChangeArrowheads="1"/>
              </p:cNvSpPr>
              <p:nvPr/>
            </p:nvSpPr>
            <p:spPr bwMode="auto">
              <a:xfrm>
                <a:off x="3316" y="1684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96"/>
              <p:cNvSpPr>
                <a:spLocks noChangeShapeType="1"/>
              </p:cNvSpPr>
              <p:nvPr/>
            </p:nvSpPr>
            <p:spPr bwMode="auto">
              <a:xfrm flipV="1">
                <a:off x="3360" y="158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97"/>
              <p:cNvSpPr>
                <a:spLocks noChangeShapeType="1"/>
              </p:cNvSpPr>
              <p:nvPr/>
            </p:nvSpPr>
            <p:spPr bwMode="auto">
              <a:xfrm flipH="1">
                <a:off x="3216" y="172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5" name="Group 98"/>
            <p:cNvGrpSpPr>
              <a:grpSpLocks/>
            </p:cNvGrpSpPr>
            <p:nvPr/>
          </p:nvGrpSpPr>
          <p:grpSpPr bwMode="auto">
            <a:xfrm>
              <a:off x="3475" y="1478"/>
              <a:ext cx="156" cy="156"/>
              <a:chOff x="3216" y="1872"/>
              <a:chExt cx="188" cy="188"/>
            </a:xfrm>
          </p:grpSpPr>
          <p:sp useBgFill="1">
            <p:nvSpPr>
              <p:cNvPr id="6218" name="Rectangle 99"/>
              <p:cNvSpPr>
                <a:spLocks noChangeArrowheads="1"/>
              </p:cNvSpPr>
              <p:nvPr/>
            </p:nvSpPr>
            <p:spPr bwMode="auto">
              <a:xfrm>
                <a:off x="3316" y="1972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00"/>
              <p:cNvSpPr>
                <a:spLocks noChangeShapeType="1"/>
              </p:cNvSpPr>
              <p:nvPr/>
            </p:nvSpPr>
            <p:spPr bwMode="auto">
              <a:xfrm flipV="1">
                <a:off x="3360" y="187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01"/>
              <p:cNvSpPr>
                <a:spLocks noChangeShapeType="1"/>
              </p:cNvSpPr>
              <p:nvPr/>
            </p:nvSpPr>
            <p:spPr bwMode="auto">
              <a:xfrm flipH="1">
                <a:off x="3216" y="201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6" name="Group 102"/>
            <p:cNvGrpSpPr>
              <a:grpSpLocks/>
            </p:cNvGrpSpPr>
            <p:nvPr/>
          </p:nvGrpSpPr>
          <p:grpSpPr bwMode="auto">
            <a:xfrm>
              <a:off x="3475" y="1717"/>
              <a:ext cx="156" cy="156"/>
              <a:chOff x="3216" y="2160"/>
              <a:chExt cx="188" cy="188"/>
            </a:xfrm>
          </p:grpSpPr>
          <p:sp useBgFill="1">
            <p:nvSpPr>
              <p:cNvPr id="6215" name="Rectangle 103"/>
              <p:cNvSpPr>
                <a:spLocks noChangeArrowheads="1"/>
              </p:cNvSpPr>
              <p:nvPr/>
            </p:nvSpPr>
            <p:spPr bwMode="auto">
              <a:xfrm>
                <a:off x="3316" y="2260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04"/>
              <p:cNvSpPr>
                <a:spLocks noChangeShapeType="1"/>
              </p:cNvSpPr>
              <p:nvPr/>
            </p:nvSpPr>
            <p:spPr bwMode="auto">
              <a:xfrm flipV="1">
                <a:off x="3360" y="216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05"/>
              <p:cNvSpPr>
                <a:spLocks noChangeShapeType="1"/>
              </p:cNvSpPr>
              <p:nvPr/>
            </p:nvSpPr>
            <p:spPr bwMode="auto">
              <a:xfrm flipH="1">
                <a:off x="3216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7" name="Group 106"/>
            <p:cNvGrpSpPr>
              <a:grpSpLocks/>
            </p:cNvGrpSpPr>
            <p:nvPr/>
          </p:nvGrpSpPr>
          <p:grpSpPr bwMode="auto">
            <a:xfrm>
              <a:off x="3475" y="1955"/>
              <a:ext cx="156" cy="156"/>
              <a:chOff x="3216" y="2448"/>
              <a:chExt cx="188" cy="188"/>
            </a:xfrm>
          </p:grpSpPr>
          <p:sp useBgFill="1">
            <p:nvSpPr>
              <p:cNvPr id="6212" name="Rectangle 107"/>
              <p:cNvSpPr>
                <a:spLocks noChangeArrowheads="1"/>
              </p:cNvSpPr>
              <p:nvPr/>
            </p:nvSpPr>
            <p:spPr bwMode="auto">
              <a:xfrm>
                <a:off x="3316" y="2548"/>
                <a:ext cx="88" cy="8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108"/>
              <p:cNvSpPr>
                <a:spLocks noChangeShapeType="1"/>
              </p:cNvSpPr>
              <p:nvPr/>
            </p:nvSpPr>
            <p:spPr bwMode="auto">
              <a:xfrm flipV="1">
                <a:off x="3360" y="244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9"/>
              <p:cNvSpPr>
                <a:spLocks noChangeShapeType="1"/>
              </p:cNvSpPr>
              <p:nvPr/>
            </p:nvSpPr>
            <p:spPr bwMode="auto">
              <a:xfrm flipH="1">
                <a:off x="3216" y="259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88" name="Line 110"/>
            <p:cNvSpPr>
              <a:spLocks noChangeShapeType="1"/>
            </p:cNvSpPr>
            <p:nvPr/>
          </p:nvSpPr>
          <p:spPr bwMode="auto">
            <a:xfrm>
              <a:off x="2123" y="1955"/>
              <a:ext cx="163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Rectangle 111"/>
            <p:cNvSpPr>
              <a:spLocks noChangeArrowheads="1"/>
            </p:cNvSpPr>
            <p:nvPr/>
          </p:nvSpPr>
          <p:spPr bwMode="auto">
            <a:xfrm>
              <a:off x="2082" y="760"/>
              <a:ext cx="400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/>
                <a:t>Col.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/>
                <a:t>1</a:t>
              </a:r>
            </a:p>
          </p:txBody>
        </p:sp>
        <p:sp>
          <p:nvSpPr>
            <p:cNvPr id="6190" name="Rectangle 114"/>
            <p:cNvSpPr>
              <a:spLocks noChangeArrowheads="1"/>
            </p:cNvSpPr>
            <p:nvPr/>
          </p:nvSpPr>
          <p:spPr bwMode="auto">
            <a:xfrm>
              <a:off x="3314" y="760"/>
              <a:ext cx="400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/>
                <a:t>Col.</a:t>
              </a:r>
              <a:br>
                <a:rPr lang="en-US" sz="1800"/>
              </a:br>
              <a:r>
                <a:rPr lang="en-US" sz="1800"/>
                <a:t>2</a:t>
              </a:r>
              <a:r>
                <a:rPr lang="en-US" sz="1800" baseline="30000"/>
                <a:t>M</a:t>
              </a:r>
            </a:p>
          </p:txBody>
        </p:sp>
        <p:sp>
          <p:nvSpPr>
            <p:cNvPr id="6191" name="Rectangle 115"/>
            <p:cNvSpPr>
              <a:spLocks noChangeArrowheads="1"/>
            </p:cNvSpPr>
            <p:nvPr/>
          </p:nvSpPr>
          <p:spPr bwMode="auto">
            <a:xfrm>
              <a:off x="3784" y="1129"/>
              <a:ext cx="54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/>
                <a:t>Row 1</a:t>
              </a:r>
            </a:p>
          </p:txBody>
        </p:sp>
        <p:sp>
          <p:nvSpPr>
            <p:cNvPr id="6192" name="Rectangle 117"/>
            <p:cNvSpPr>
              <a:spLocks noChangeArrowheads="1"/>
            </p:cNvSpPr>
            <p:nvPr/>
          </p:nvSpPr>
          <p:spPr bwMode="auto">
            <a:xfrm>
              <a:off x="3784" y="1837"/>
              <a:ext cx="614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/>
                <a:t>Row 2</a:t>
              </a:r>
              <a:r>
                <a:rPr lang="en-US" sz="1800" baseline="30000"/>
                <a:t>N</a:t>
              </a:r>
            </a:p>
          </p:txBody>
        </p:sp>
        <p:sp>
          <p:nvSpPr>
            <p:cNvPr id="6193" name="Rectangle 118"/>
            <p:cNvSpPr>
              <a:spLocks noChangeArrowheads="1"/>
            </p:cNvSpPr>
            <p:nvPr/>
          </p:nvSpPr>
          <p:spPr bwMode="auto">
            <a:xfrm>
              <a:off x="2144" y="2436"/>
              <a:ext cx="1487" cy="34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6194" name="Rectangle 119"/>
            <p:cNvSpPr>
              <a:spLocks noChangeArrowheads="1"/>
            </p:cNvSpPr>
            <p:nvPr/>
          </p:nvSpPr>
          <p:spPr bwMode="auto">
            <a:xfrm>
              <a:off x="2096" y="2424"/>
              <a:ext cx="1584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dirty="0">
                  <a:solidFill>
                    <a:srgbClr val="0000C7"/>
                  </a:solidFill>
                </a:rPr>
                <a:t>Column Decoder &amp; Sense Amplifiers</a:t>
              </a:r>
            </a:p>
          </p:txBody>
        </p:sp>
        <p:sp>
          <p:nvSpPr>
            <p:cNvPr id="6195" name="Line 120"/>
            <p:cNvSpPr>
              <a:spLocks noChangeShapeType="1"/>
            </p:cNvSpPr>
            <p:nvPr/>
          </p:nvSpPr>
          <p:spPr bwMode="auto">
            <a:xfrm>
              <a:off x="1225" y="2571"/>
              <a:ext cx="9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Freeform 121"/>
            <p:cNvSpPr>
              <a:spLocks/>
            </p:cNvSpPr>
            <p:nvPr/>
          </p:nvSpPr>
          <p:spPr bwMode="auto">
            <a:xfrm>
              <a:off x="1424" y="1576"/>
              <a:ext cx="279" cy="996"/>
            </a:xfrm>
            <a:custGeom>
              <a:avLst/>
              <a:gdLst>
                <a:gd name="T0" fmla="*/ 0 w 337"/>
                <a:gd name="T1" fmla="*/ 1200 h 1201"/>
                <a:gd name="T2" fmla="*/ 0 w 337"/>
                <a:gd name="T3" fmla="*/ 0 h 1201"/>
                <a:gd name="T4" fmla="*/ 336 w 337"/>
                <a:gd name="T5" fmla="*/ 0 h 1201"/>
                <a:gd name="T6" fmla="*/ 0 60000 65536"/>
                <a:gd name="T7" fmla="*/ 0 60000 65536"/>
                <a:gd name="T8" fmla="*/ 0 60000 65536"/>
                <a:gd name="T9" fmla="*/ 0 w 337"/>
                <a:gd name="T10" fmla="*/ 0 h 1201"/>
                <a:gd name="T11" fmla="*/ 337 w 337"/>
                <a:gd name="T12" fmla="*/ 1201 h 1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1201">
                  <a:moveTo>
                    <a:pt x="0" y="1200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Rectangle 122"/>
            <p:cNvSpPr>
              <a:spLocks noChangeArrowheads="1"/>
            </p:cNvSpPr>
            <p:nvPr/>
          </p:nvSpPr>
          <p:spPr bwMode="auto">
            <a:xfrm>
              <a:off x="1520" y="2344"/>
              <a:ext cx="25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/>
                <a:t>M</a:t>
              </a:r>
            </a:p>
          </p:txBody>
        </p:sp>
        <p:sp>
          <p:nvSpPr>
            <p:cNvPr id="6198" name="Rectangle 123"/>
            <p:cNvSpPr>
              <a:spLocks noChangeArrowheads="1"/>
            </p:cNvSpPr>
            <p:nvPr/>
          </p:nvSpPr>
          <p:spPr bwMode="auto">
            <a:xfrm>
              <a:off x="1328" y="1384"/>
              <a:ext cx="22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/>
                <a:t>N</a:t>
              </a:r>
            </a:p>
          </p:txBody>
        </p:sp>
        <p:sp>
          <p:nvSpPr>
            <p:cNvPr id="6199" name="Rectangle 124"/>
            <p:cNvSpPr>
              <a:spLocks noChangeArrowheads="1"/>
            </p:cNvSpPr>
            <p:nvPr/>
          </p:nvSpPr>
          <p:spPr bwMode="auto">
            <a:xfrm>
              <a:off x="896" y="2392"/>
              <a:ext cx="44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/>
                <a:t>N+M</a:t>
              </a:r>
            </a:p>
          </p:txBody>
        </p:sp>
        <p:sp>
          <p:nvSpPr>
            <p:cNvPr id="6200" name="Line 125"/>
            <p:cNvSpPr>
              <a:spLocks noChangeShapeType="1"/>
            </p:cNvSpPr>
            <p:nvPr/>
          </p:nvSpPr>
          <p:spPr bwMode="auto">
            <a:xfrm flipH="1">
              <a:off x="1702" y="2527"/>
              <a:ext cx="40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Line 126"/>
            <p:cNvSpPr>
              <a:spLocks noChangeShapeType="1"/>
            </p:cNvSpPr>
            <p:nvPr/>
          </p:nvSpPr>
          <p:spPr bwMode="auto">
            <a:xfrm flipH="1">
              <a:off x="1503" y="1532"/>
              <a:ext cx="40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Rectangle 127"/>
            <p:cNvSpPr>
              <a:spLocks noChangeArrowheads="1"/>
            </p:cNvSpPr>
            <p:nvPr/>
          </p:nvSpPr>
          <p:spPr bwMode="auto">
            <a:xfrm>
              <a:off x="2768" y="624"/>
              <a:ext cx="63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>
                  <a:solidFill>
                    <a:srgbClr val="009900"/>
                  </a:solidFill>
                </a:rPr>
                <a:t>bit lines</a:t>
              </a:r>
            </a:p>
          </p:txBody>
        </p:sp>
        <p:sp>
          <p:nvSpPr>
            <p:cNvPr id="6203" name="Line 128"/>
            <p:cNvSpPr>
              <a:spLocks noChangeShapeType="1"/>
            </p:cNvSpPr>
            <p:nvPr/>
          </p:nvSpPr>
          <p:spPr bwMode="auto">
            <a:xfrm flipH="1">
              <a:off x="2534" y="762"/>
              <a:ext cx="232" cy="302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Rectangle 129"/>
            <p:cNvSpPr>
              <a:spLocks noChangeArrowheads="1"/>
            </p:cNvSpPr>
            <p:nvPr/>
          </p:nvSpPr>
          <p:spPr bwMode="auto">
            <a:xfrm>
              <a:off x="3971" y="748"/>
              <a:ext cx="814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>
                  <a:solidFill>
                    <a:srgbClr val="FF0000"/>
                  </a:solidFill>
                </a:rPr>
                <a:t>word lines</a:t>
              </a:r>
            </a:p>
          </p:txBody>
        </p:sp>
        <p:sp>
          <p:nvSpPr>
            <p:cNvPr id="6205" name="Line 130"/>
            <p:cNvSpPr>
              <a:spLocks noChangeShapeType="1"/>
            </p:cNvSpPr>
            <p:nvPr/>
          </p:nvSpPr>
          <p:spPr bwMode="auto">
            <a:xfrm flipH="1">
              <a:off x="3674" y="898"/>
              <a:ext cx="335" cy="34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Rectangle 131"/>
            <p:cNvSpPr>
              <a:spLocks noChangeArrowheads="1"/>
            </p:cNvSpPr>
            <p:nvPr/>
          </p:nvSpPr>
          <p:spPr bwMode="auto">
            <a:xfrm>
              <a:off x="3696" y="2152"/>
              <a:ext cx="1020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dirty="0" smtClean="0"/>
                <a:t>DRAM cell</a:t>
              </a: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>(one bit)</a:t>
              </a:r>
            </a:p>
          </p:txBody>
        </p:sp>
        <p:sp>
          <p:nvSpPr>
            <p:cNvPr id="6207" name="Line 132"/>
            <p:cNvSpPr>
              <a:spLocks noChangeShapeType="1"/>
            </p:cNvSpPr>
            <p:nvPr/>
          </p:nvSpPr>
          <p:spPr bwMode="auto">
            <a:xfrm flipH="1" flipV="1">
              <a:off x="3634" y="2115"/>
              <a:ext cx="12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Line 133"/>
            <p:cNvSpPr>
              <a:spLocks noChangeShapeType="1"/>
            </p:cNvSpPr>
            <p:nvPr/>
          </p:nvSpPr>
          <p:spPr bwMode="auto">
            <a:xfrm>
              <a:off x="2878" y="2751"/>
              <a:ext cx="0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Line 134"/>
            <p:cNvSpPr>
              <a:spLocks noChangeShapeType="1"/>
            </p:cNvSpPr>
            <p:nvPr/>
          </p:nvSpPr>
          <p:spPr bwMode="auto">
            <a:xfrm flipH="1" flipV="1">
              <a:off x="2831" y="2895"/>
              <a:ext cx="99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Rectangle 135"/>
            <p:cNvSpPr>
              <a:spLocks noChangeArrowheads="1"/>
            </p:cNvSpPr>
            <p:nvPr/>
          </p:nvSpPr>
          <p:spPr bwMode="auto">
            <a:xfrm>
              <a:off x="2910" y="2865"/>
              <a:ext cx="22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6211" name="Rectangle 136"/>
            <p:cNvSpPr>
              <a:spLocks noChangeArrowheads="1"/>
            </p:cNvSpPr>
            <p:nvPr/>
          </p:nvSpPr>
          <p:spPr bwMode="auto">
            <a:xfrm>
              <a:off x="2423" y="2927"/>
              <a:ext cx="47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/>
                <a:t>Data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L12: Cache Basics                       Tushar Krishna, Georgia Tech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9072" y="4459357"/>
            <a:ext cx="2468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More on DRAM in a </a:t>
            </a:r>
            <a:r>
              <a:rPr lang="en-US" sz="2000" b="1" i="1" smtClean="0">
                <a:solidFill>
                  <a:srgbClr val="FF0000"/>
                </a:solidFill>
              </a:rPr>
              <a:t>later lecture!</a:t>
            </a:r>
            <a:endParaRPr lang="en-US" sz="20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4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36070</TotalTime>
  <Words>3352</Words>
  <Application>Microsoft Macintosh PowerPoint</Application>
  <PresentationFormat>On-screen Show (4:3)</PresentationFormat>
  <Paragraphs>872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Calibri</vt:lpstr>
      <vt:lpstr>Century Gothic</vt:lpstr>
      <vt:lpstr>ＭＳ Ｐゴシック</vt:lpstr>
      <vt:lpstr>Symbol</vt:lpstr>
      <vt:lpstr>Tahoma</vt:lpstr>
      <vt:lpstr>Verdana</vt:lpstr>
      <vt:lpstr>Wingdings</vt:lpstr>
      <vt:lpstr>Wingdings 2</vt:lpstr>
      <vt:lpstr>新細明體</vt:lpstr>
      <vt:lpstr>Arial</vt:lpstr>
      <vt:lpstr>Plaza</vt:lpstr>
      <vt:lpstr>Lecture 12: Cache Basics</vt:lpstr>
      <vt:lpstr>Memory in a Modern System</vt:lpstr>
      <vt:lpstr>CPU-Memory Bottleneck</vt:lpstr>
      <vt:lpstr>Early Read-Only Memory Technologies</vt:lpstr>
      <vt:lpstr>Early Read/Write Memory Technologies</vt:lpstr>
      <vt:lpstr>Core Memory</vt:lpstr>
      <vt:lpstr>Semiconductor Memory</vt:lpstr>
      <vt:lpstr>“Memory” Today  DRAM</vt:lpstr>
      <vt:lpstr>DRAM Organization</vt:lpstr>
      <vt:lpstr>Processor-DRAM Gap (latency)</vt:lpstr>
      <vt:lpstr>Little’s Law</vt:lpstr>
      <vt:lpstr>Mitigate Latency using Caches</vt:lpstr>
      <vt:lpstr>Why would Caches help?</vt:lpstr>
      <vt:lpstr>Exploiting Locality</vt:lpstr>
      <vt:lpstr>Caches  SRAM</vt:lpstr>
      <vt:lpstr>Memory Hierarchy</vt:lpstr>
      <vt:lpstr>Memory Hierarchy</vt:lpstr>
      <vt:lpstr>Cache Basics</vt:lpstr>
      <vt:lpstr>Cache Design Decisions</vt:lpstr>
      <vt:lpstr>Cache Design Decisions</vt:lpstr>
      <vt:lpstr>Cache Placement</vt:lpstr>
      <vt:lpstr>Cache Design Decisions</vt:lpstr>
      <vt:lpstr>Basic Principle: Address Breakdown</vt:lpstr>
      <vt:lpstr>Microarchitecture:  Direct Mapped Cache</vt:lpstr>
      <vt:lpstr>Microarchitecture:  Direct Mapped Cache</vt:lpstr>
      <vt:lpstr>Microarchitecture:  Direct Mapped Cache</vt:lpstr>
      <vt:lpstr>Direct Mapped Cache:  higher-order vs. lower-order address bits</vt:lpstr>
      <vt:lpstr>Hash Address Selection</vt:lpstr>
      <vt:lpstr>Microarchitecture :  Set-Associative Cache</vt:lpstr>
      <vt:lpstr>Microarchitecture :  Set-Associative Cache</vt:lpstr>
      <vt:lpstr>Microarchitecture: Fully Associative Cache</vt:lpstr>
      <vt:lpstr>Cache Design Decisions</vt:lpstr>
      <vt:lpstr>Cache Replacement</vt:lpstr>
      <vt:lpstr>LRU Policy Example</vt:lpstr>
      <vt:lpstr>Implementing LRU</vt:lpstr>
      <vt:lpstr>Pseudo LRU</vt:lpstr>
      <vt:lpstr>Cache Design Decisions</vt:lpstr>
      <vt:lpstr>Write Policies</vt:lpstr>
      <vt:lpstr>Write Hit Policy: When to Write?</vt:lpstr>
      <vt:lpstr>Writeback Cache Microarchitecture</vt:lpstr>
      <vt:lpstr>Write Miss Policy: Allocate or not?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2315</cp:revision>
  <cp:lastPrinted>2015-09-15T20:25:11Z</cp:lastPrinted>
  <dcterms:created xsi:type="dcterms:W3CDTF">2015-01-11T02:17:33Z</dcterms:created>
  <dcterms:modified xsi:type="dcterms:W3CDTF">2016-10-04T20:53:47Z</dcterms:modified>
</cp:coreProperties>
</file>