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23"/>
  </p:notesMasterIdLst>
  <p:handoutMasterIdLst>
    <p:handoutMasterId r:id="rId24"/>
  </p:handoutMasterIdLst>
  <p:sldIdLst>
    <p:sldId id="573" r:id="rId2"/>
    <p:sldId id="777" r:id="rId3"/>
    <p:sldId id="785" r:id="rId4"/>
    <p:sldId id="786" r:id="rId5"/>
    <p:sldId id="787" r:id="rId6"/>
    <p:sldId id="788" r:id="rId7"/>
    <p:sldId id="784" r:id="rId8"/>
    <p:sldId id="814" r:id="rId9"/>
    <p:sldId id="789" r:id="rId10"/>
    <p:sldId id="790" r:id="rId11"/>
    <p:sldId id="791" r:id="rId12"/>
    <p:sldId id="815" r:id="rId13"/>
    <p:sldId id="792" r:id="rId14"/>
    <p:sldId id="793" r:id="rId15"/>
    <p:sldId id="816" r:id="rId16"/>
    <p:sldId id="794" r:id="rId17"/>
    <p:sldId id="795" r:id="rId18"/>
    <p:sldId id="796" r:id="rId19"/>
    <p:sldId id="797" r:id="rId20"/>
    <p:sldId id="798" r:id="rId21"/>
    <p:sldId id="79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7"/>
    <a:srgbClr val="F8B33C"/>
    <a:srgbClr val="000080"/>
    <a:srgbClr val="6666FF"/>
    <a:srgbClr val="66FFFF"/>
    <a:srgbClr val="00FFFF"/>
    <a:srgbClr val="FFFF66"/>
    <a:srgbClr val="000041"/>
    <a:srgbClr val="C5E176"/>
    <a:srgbClr val="7FC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2" autoAdjust="0"/>
    <p:restoredTop sz="81997" autoAdjust="0"/>
  </p:normalViewPr>
  <p:slideViewPr>
    <p:cSldViewPr snapToGrid="0" snapToObjects="1">
      <p:cViewPr>
        <p:scale>
          <a:sx n="80" d="100"/>
          <a:sy n="80" d="100"/>
        </p:scale>
        <p:origin x="2328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42A3-1AE4-E24A-99E0-0793FF859F2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11F9-9310-B54B-9319-DBFD1870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2D40C-6BB9-764F-A17A-E488A2E1372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5942-383E-3240-932C-85547591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2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Larger block</a:t>
            </a:r>
            <a:r>
              <a:rPr lang="en-US" baseline="0" dirty="0" smtClean="0"/>
              <a:t> size:</a:t>
            </a:r>
            <a:endParaRPr lang="en-US" dirty="0" smtClean="0"/>
          </a:p>
          <a:p>
            <a:r>
              <a:rPr lang="en-US" dirty="0" smtClean="0"/>
              <a:t>Miss Penalty might</a:t>
            </a:r>
            <a:r>
              <a:rPr lang="en-US" baseline="0" dirty="0" smtClean="0"/>
              <a:t> go up since more data has to be brought into cache as lower levels now take longer to access and require higher bandwidth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1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Hit</a:t>
            </a:r>
            <a:r>
              <a:rPr lang="en-US" baseline="0" dirty="0" smtClean="0"/>
              <a:t> Time = 1 cycle</a:t>
            </a:r>
          </a:p>
          <a:p>
            <a:r>
              <a:rPr lang="en-US" baseline="0" dirty="0" smtClean="0"/>
              <a:t>Miss Rate = 8%</a:t>
            </a:r>
          </a:p>
          <a:p>
            <a:r>
              <a:rPr lang="en-US" baseline="0" dirty="0" smtClean="0"/>
              <a:t>Miss Penalty = 100 cycles</a:t>
            </a:r>
          </a:p>
          <a:p>
            <a:r>
              <a:rPr lang="en-US" baseline="0" dirty="0" smtClean="0"/>
              <a:t>AMAT = 1 + 0.08*100 = 9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L1 replacement needs to </a:t>
            </a:r>
            <a:r>
              <a:rPr lang="en-US" dirty="0" err="1" smtClean="0"/>
              <a:t>writeback</a:t>
            </a:r>
            <a:r>
              <a:rPr lang="en-US" baseline="0" dirty="0" smtClean="0"/>
              <a:t> to L2 in Inclusive L2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6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5094" y="268288"/>
            <a:ext cx="6081139" cy="3900300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5884274" cy="205946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F8B3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94" y="4240475"/>
            <a:ext cx="5870827" cy="153836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0" y="4155141"/>
            <a:ext cx="182880" cy="2702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75094" y="2132110"/>
            <a:ext cx="608113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259" y="272674"/>
            <a:ext cx="2217164" cy="1731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148918" y="526228"/>
            <a:ext cx="718073" cy="566928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836" y="665136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 b="0"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/>
          <a:lstStyle>
            <a:lvl1pPr>
              <a:buClr>
                <a:srgbClr val="000041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rgbClr val="000090"/>
              </a:buClr>
              <a:defRPr sz="2600">
                <a:solidFill>
                  <a:srgbClr val="0000C7"/>
                </a:solidFill>
              </a:defRPr>
            </a:lvl2pPr>
            <a:lvl3pPr>
              <a:buClr>
                <a:srgbClr val="000041"/>
              </a:buClr>
              <a:defRPr sz="2400">
                <a:solidFill>
                  <a:srgbClr val="000000"/>
                </a:solidFill>
              </a:defRPr>
            </a:lvl3pPr>
            <a:lvl4pPr>
              <a:buClr>
                <a:srgbClr val="000080"/>
              </a:buClr>
              <a:defRPr sz="2200">
                <a:solidFill>
                  <a:srgbClr val="0000C7"/>
                </a:solidFill>
              </a:defRPr>
            </a:lvl4pPr>
            <a:lvl5pPr>
              <a:buClr>
                <a:srgbClr val="000041"/>
              </a:buCl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1752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341" y="6356350"/>
            <a:ext cx="6790765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54479" y="1938"/>
            <a:ext cx="621542" cy="388427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827" y="25240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BF1C-9A3B-420E-AC44-AEA44EF353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7761111" y="6596063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October 6, 2016</a:t>
            </a:r>
            <a:endParaRPr lang="en-US" kern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6063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kern="0" smtClean="0"/>
              <a:t>ECE 4100/6100 | Fall 2016 | L13: Cache Optimizations               Tushar Krishna, Georgia Tech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150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October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1" y="6356350"/>
            <a:ext cx="67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tags" Target="../tags/tag31.xml"/><Relationship Id="rId9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6086064" cy="2059469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Lecture 13: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Cache Optimizations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Tushar Krishna</a:t>
            </a:r>
          </a:p>
          <a:p>
            <a:endParaRPr lang="en-US" dirty="0"/>
          </a:p>
          <a:p>
            <a:r>
              <a:rPr lang="en-US" dirty="0"/>
              <a:t>School of Electrical and Computer Engineering</a:t>
            </a:r>
          </a:p>
          <a:p>
            <a:r>
              <a:rPr lang="en-US" dirty="0"/>
              <a:t>Georgia Institute of Technology</a:t>
            </a:r>
          </a:p>
          <a:p>
            <a:endParaRPr lang="en-US" dirty="0"/>
          </a:p>
          <a:p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tushar@ece.gatech.edu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93341" y="165108"/>
            <a:ext cx="5686576" cy="14604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rgbClr val="F8B33C"/>
                </a:solidFill>
              </a:rPr>
              <a:t>ECE4100/ECE6100/CS4290/CS6290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Advanced Computer Architecture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Fall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8514" y="1651000"/>
            <a:ext cx="5783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8B33C"/>
                </a:solidFill>
              </a:rPr>
              <a:t>http://</a:t>
            </a:r>
            <a:r>
              <a:rPr lang="en-US" sz="1600" i="1" dirty="0" err="1" smtClean="0">
                <a:solidFill>
                  <a:srgbClr val="F8B33C"/>
                </a:solidFill>
              </a:rPr>
              <a:t>tusharkrishna.ece.gatech.edu</a:t>
            </a:r>
            <a:r>
              <a:rPr lang="en-US" sz="1600" i="1" dirty="0" smtClean="0">
                <a:solidFill>
                  <a:srgbClr val="F8B33C"/>
                </a:solidFill>
              </a:rPr>
              <a:t>/teaching/aca_f16/</a:t>
            </a:r>
            <a:endParaRPr lang="en-US" sz="1600" i="1" dirty="0">
              <a:solidFill>
                <a:srgbClr val="F8B33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85" y="6230490"/>
            <a:ext cx="84073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Acknowledgment: 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slides adapted from MIT EECS 6.823 (Arvind and J. </a:t>
            </a:r>
            <a:r>
              <a:rPr lang="en-US" sz="16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Emer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and GT ECE 4100/6100 (T. Conte)</a:t>
            </a:r>
          </a:p>
        </p:txBody>
      </p:sp>
    </p:spTree>
    <p:extLst>
      <p:ext uri="{BB962C8B-B14F-4D97-AF65-F5344CB8AC3E}">
        <p14:creationId xmlns:p14="http://schemas.microsoft.com/office/powerpoint/2010/main" val="18079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a typeface="ＭＳ Ｐゴシック" charset="0"/>
              </a:rPr>
              <a:t>+1 </a:t>
            </a:r>
            <a:r>
              <a:rPr lang="en-US" sz="2400" b="1" dirty="0" err="1">
                <a:ea typeface="ＭＳ Ｐゴシック" charset="0"/>
              </a:rPr>
              <a:t>prefetch</a:t>
            </a:r>
            <a:r>
              <a:rPr lang="en-US" sz="2400" b="1" dirty="0">
                <a:ea typeface="ＭＳ Ｐゴシック" charset="0"/>
              </a:rPr>
              <a:t>: fetch missing block, and next sequential block</a:t>
            </a:r>
          </a:p>
          <a:p>
            <a:pPr lvl="1"/>
            <a:r>
              <a:rPr lang="en-US" sz="2000" dirty="0">
                <a:ea typeface="ＭＳ Ｐゴシック" charset="0"/>
              </a:rPr>
              <a:t>Works great for streams with high sequential locality -- e.g., instruction caches</a:t>
            </a:r>
          </a:p>
          <a:p>
            <a:pPr lvl="1"/>
            <a:r>
              <a:rPr lang="en-US" sz="2000" dirty="0">
                <a:ea typeface="ＭＳ Ｐゴシック" charset="0"/>
              </a:rPr>
              <a:t>Uses unused memory bandwidth between misses</a:t>
            </a:r>
          </a:p>
          <a:p>
            <a:pPr lvl="2"/>
            <a:r>
              <a:rPr lang="en-US" sz="2000" i="1" dirty="0">
                <a:solidFill>
                  <a:srgbClr val="C00000"/>
                </a:solidFill>
                <a:ea typeface="ＭＳ Ｐゴシック" charset="0"/>
              </a:rPr>
              <a:t>Can affect </a:t>
            </a:r>
            <a:r>
              <a:rPr lang="en-US" sz="2000" i="1" dirty="0" smtClean="0">
                <a:solidFill>
                  <a:srgbClr val="C00000"/>
                </a:solidFill>
                <a:ea typeface="ＭＳ Ｐゴシック" charset="0"/>
              </a:rPr>
              <a:t>miss penalty </a:t>
            </a:r>
            <a:r>
              <a:rPr lang="en-US" altLang="ja-JP" sz="2000" i="1" dirty="0" smtClean="0">
                <a:solidFill>
                  <a:srgbClr val="C00000"/>
                </a:solidFill>
                <a:ea typeface="ＭＳ Ｐゴシック" charset="0"/>
              </a:rPr>
              <a:t>if </a:t>
            </a:r>
            <a:r>
              <a:rPr lang="en-US" altLang="ja-JP" sz="2000" i="1" dirty="0">
                <a:solidFill>
                  <a:srgbClr val="C00000"/>
                </a:solidFill>
                <a:ea typeface="ＭＳ Ｐゴシック" charset="0"/>
              </a:rPr>
              <a:t>bus to memory is busy and there’s a demand miss by the CPU</a:t>
            </a:r>
          </a:p>
          <a:p>
            <a:r>
              <a:rPr lang="en-US" sz="2400" b="1" dirty="0" err="1">
                <a:ea typeface="ＭＳ Ｐゴシック" charset="0"/>
              </a:rPr>
              <a:t>Strided</a:t>
            </a:r>
            <a:r>
              <a:rPr lang="en-US" sz="2400" b="1" dirty="0">
                <a:ea typeface="ＭＳ Ｐゴシック" charset="0"/>
              </a:rPr>
              <a:t> </a:t>
            </a:r>
            <a:r>
              <a:rPr lang="en-US" sz="2400" b="1" dirty="0" err="1" smtClean="0">
                <a:ea typeface="ＭＳ Ｐゴシック" charset="0"/>
              </a:rPr>
              <a:t>prefetch</a:t>
            </a:r>
            <a:endParaRPr lang="en-US" sz="2400" b="1" dirty="0" smtClean="0">
              <a:ea typeface="ＭＳ Ｐゴシック" charset="0"/>
            </a:endParaRPr>
          </a:p>
          <a:p>
            <a:pPr lvl="1"/>
            <a:r>
              <a:rPr lang="en-US" sz="1800" dirty="0" smtClean="0">
                <a:ea typeface="ＭＳ Ｐゴシック" charset="0"/>
              </a:rPr>
              <a:t>Suppose the following code is being executed</a:t>
            </a:r>
          </a:p>
          <a:p>
            <a:pPr lvl="3"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ea typeface="ＭＳ Ｐゴシック" charset="0"/>
              </a:rPr>
              <a:t>i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 = 1; </a:t>
            </a:r>
            <a:r>
              <a:rPr lang="en-US" dirty="0" err="1">
                <a:solidFill>
                  <a:schemeClr val="tx1"/>
                </a:solidFill>
                <a:ea typeface="ＭＳ Ｐゴシック" charset="0"/>
              </a:rPr>
              <a:t>i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 &lt; MAX; </a:t>
            </a:r>
            <a:r>
              <a:rPr lang="en-US" dirty="0" err="1">
                <a:solidFill>
                  <a:schemeClr val="tx1"/>
                </a:solidFill>
                <a:ea typeface="ＭＳ Ｐゴシック" charset="0"/>
              </a:rPr>
              <a:t>i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 += </a:t>
            </a:r>
            <a:r>
              <a:rPr lang="en-US" i="1" dirty="0">
                <a:solidFill>
                  <a:schemeClr val="tx1"/>
                </a:solidFill>
                <a:ea typeface="ＭＳ Ｐゴシック" charset="0"/>
              </a:rPr>
              <a:t>n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)</a:t>
            </a:r>
          </a:p>
          <a:p>
            <a:pPr lvl="4">
              <a:buFont typeface="ZapfDingbats" charset="0"/>
              <a:buNone/>
            </a:pP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a[</a:t>
            </a:r>
            <a:r>
              <a:rPr lang="en-US" dirty="0" err="1">
                <a:solidFill>
                  <a:schemeClr val="tx1"/>
                </a:solidFill>
                <a:ea typeface="ＭＳ Ｐゴシック" charset="0"/>
              </a:rPr>
              <a:t>i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] = b[</a:t>
            </a:r>
            <a:r>
              <a:rPr lang="en-US" dirty="0" err="1">
                <a:solidFill>
                  <a:schemeClr val="tx1"/>
                </a:solidFill>
                <a:ea typeface="ＭＳ Ｐゴシック" charset="0"/>
              </a:rPr>
              <a:t>i</a:t>
            </a:r>
            <a:r>
              <a:rPr lang="en-US" dirty="0">
                <a:solidFill>
                  <a:schemeClr val="tx1"/>
                </a:solidFill>
                <a:ea typeface="ＭＳ Ｐゴシック" charset="0"/>
              </a:rPr>
              <a:t>];</a:t>
            </a:r>
          </a:p>
          <a:p>
            <a:pPr lvl="1"/>
            <a:r>
              <a:rPr lang="en-US" sz="2000" dirty="0" err="1" smtClean="0">
                <a:ea typeface="ＭＳ Ｐゴシック" charset="0"/>
              </a:rPr>
              <a:t>Prefetch</a:t>
            </a:r>
            <a:r>
              <a:rPr lang="en-US" sz="2000" dirty="0" smtClean="0">
                <a:ea typeface="ＭＳ Ｐゴシック" charset="0"/>
              </a:rPr>
              <a:t> block(s) +k, +2k, +3k, </a:t>
            </a:r>
            <a:r>
              <a:rPr lang="is-IS" sz="2000" dirty="0" smtClean="0">
                <a:ea typeface="ＭＳ Ｐゴシック" charset="0"/>
              </a:rPr>
              <a:t>… +d*k</a:t>
            </a:r>
            <a:endParaRPr lang="en-US" sz="2000" dirty="0" smtClean="0"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4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Prefetch</a:t>
            </a:r>
            <a:r>
              <a:rPr lang="en-US" dirty="0" smtClean="0"/>
              <a:t> on Miss or Access?</a:t>
            </a: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Usefulness</a:t>
            </a:r>
            <a:r>
              <a:rPr lang="en-US" dirty="0">
                <a:ea typeface="ＭＳ Ｐゴシック" charset="0"/>
                <a:cs typeface="ＭＳ Ｐゴシック" charset="0"/>
              </a:rPr>
              <a:t> – should produce hits</a:t>
            </a: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Timeliness</a:t>
            </a:r>
            <a:r>
              <a:rPr lang="en-US" dirty="0">
                <a:ea typeface="ＭＳ Ｐゴシック" charset="0"/>
                <a:cs typeface="ＭＳ Ｐゴシック" charset="0"/>
              </a:rPr>
              <a:t> – not late and not too early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Cache and bandwidth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pollution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Cache Parameters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Size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Associativity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Size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Prefetch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rgbClr val="0000C7"/>
                </a:solidFill>
              </a:rPr>
              <a:t>Victim Cache</a:t>
            </a:r>
            <a:endParaRPr lang="en-US" b="1" dirty="0">
              <a:solidFill>
                <a:srgbClr val="0000C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Caches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7000" y="4016375"/>
            <a:ext cx="8810625" cy="1317626"/>
          </a:xfrm>
        </p:spPr>
        <p:txBody>
          <a:bodyPr>
            <a:normAutofit fontScale="77500" lnSpcReduction="20000"/>
          </a:bodyPr>
          <a:lstStyle/>
          <a:p>
            <a:pPr eaLnBrk="0" hangingPunct="0"/>
            <a:r>
              <a:rPr lang="en-US" altLang="ko-KR" dirty="0">
                <a:ea typeface="굴림" pitchFamily="34" charset="-127"/>
              </a:rPr>
              <a:t>Victim cache is a small associative back up cache, added to a direct mapped cache, which holds recently </a:t>
            </a:r>
            <a:r>
              <a:rPr lang="en-US" altLang="ko-KR" dirty="0" smtClean="0">
                <a:ea typeface="굴림" pitchFamily="34" charset="-127"/>
              </a:rPr>
              <a:t>evicted lines</a:t>
            </a:r>
          </a:p>
          <a:p>
            <a:pPr lvl="1" eaLnBrk="0" hangingPunct="0"/>
            <a:r>
              <a:rPr lang="en-US" altLang="ko-KR" b="1" dirty="0">
                <a:solidFill>
                  <a:srgbClr val="FF0000"/>
                </a:solidFill>
                <a:ea typeface="굴림" pitchFamily="34" charset="-127"/>
              </a:rPr>
              <a:t>Fast hit time of direct mapped but with reduced conflict </a:t>
            </a:r>
            <a:r>
              <a:rPr lang="en-US" altLang="ko-KR" b="1" dirty="0" smtClean="0">
                <a:solidFill>
                  <a:srgbClr val="FF0000"/>
                </a:solidFill>
                <a:ea typeface="굴림" pitchFamily="34" charset="-127"/>
              </a:rPr>
              <a:t>misses!</a:t>
            </a:r>
            <a:endParaRPr lang="en-US" altLang="ko-KR" dirty="0" smtClean="0">
              <a:ea typeface="굴림" pitchFamily="34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1295400"/>
            <a:ext cx="977053" cy="130426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굴림" pitchFamily="34" charset="-127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02738" y="1919177"/>
            <a:ext cx="1538859" cy="6899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34" charset="-127"/>
              </a:rPr>
              <a:t>L1 Data Cache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굴림" pitchFamily="34" charset="-127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 flipV="1">
            <a:off x="1943227" y="2259418"/>
            <a:ext cx="659511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973572" y="1352107"/>
            <a:ext cx="1465580" cy="124755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34" charset="-127"/>
              </a:rPr>
              <a:t>L2 or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34" charset="-127"/>
              </a:rPr>
              <a:t>Mem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굴림" pitchFamily="34" charset="-127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37158" y="2032591"/>
            <a:ext cx="659511" cy="4536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34" charset="-127"/>
              </a:rPr>
              <a:t>RF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1283716" y="1862470"/>
            <a:ext cx="0" cy="1701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1430274" y="1862470"/>
            <a:ext cx="0" cy="1701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576832" y="1862470"/>
            <a:ext cx="0" cy="1701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990600" y="1408814"/>
            <a:ext cx="952627" cy="2752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34" charset="-127"/>
              </a:rPr>
              <a:t>CPU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4141597" y="2429539"/>
            <a:ext cx="18319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4141597" y="2089298"/>
            <a:ext cx="18319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654550" y="2429539"/>
            <a:ext cx="0" cy="6804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4646729" y="2540701"/>
            <a:ext cx="2763229" cy="40049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C7"/>
                </a:solidFill>
                <a:effectLst/>
                <a:uLnTx/>
                <a:uFillTx/>
                <a:ea typeface="굴림" pitchFamily="34" charset="-127"/>
              </a:rPr>
              <a:t>Evicted data from L1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5240782" y="3336851"/>
            <a:ext cx="87934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975343" y="3010887"/>
            <a:ext cx="304165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srgbClr val="0000C7"/>
                </a:solidFill>
                <a:effectLst/>
                <a:uLnTx/>
                <a:uFillTx/>
                <a:ea typeface="굴림" pitchFamily="34" charset="-127"/>
              </a:rPr>
              <a:t>Evicted </a:t>
            </a:r>
            <a:r>
              <a:rPr kumimoji="0" lang="en-US" altLang="ko-KR" sz="2000" b="0" i="1" u="none" strike="noStrike" kern="0" cap="none" spc="0" normalizeH="0" baseline="0" noProof="0" smtClean="0">
                <a:ln>
                  <a:noFill/>
                </a:ln>
                <a:solidFill>
                  <a:srgbClr val="0000C7"/>
                </a:solidFill>
                <a:effectLst/>
                <a:uLnTx/>
                <a:uFillTx/>
                <a:ea typeface="굴림" pitchFamily="34" charset="-127"/>
              </a:rPr>
              <a:t>data from VC </a:t>
            </a:r>
            <a:r>
              <a:rPr kumimoji="0" lang="en-US" altLang="ko-KR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7"/>
                </a:solidFill>
                <a:effectLst/>
                <a:uLnTx/>
                <a:uFillTx/>
                <a:ea typeface="굴림" pitchFamily="34" charset="-127"/>
              </a:rPr>
              <a:t>discarded since </a:t>
            </a:r>
            <a:r>
              <a:rPr kumimoji="0" lang="en-US" altLang="ko-KR" sz="2000" b="0" i="1" u="none" strike="noStrike" kern="0" cap="none" spc="0" normalizeH="0" baseline="0" noProof="0" smtClean="0">
                <a:ln>
                  <a:noFill/>
                </a:ln>
                <a:solidFill>
                  <a:srgbClr val="0000C7"/>
                </a:solidFill>
                <a:effectLst/>
                <a:uLnTx/>
                <a:uFillTx/>
                <a:ea typeface="굴림" pitchFamily="34" charset="-127"/>
              </a:rPr>
              <a:t>already send to Mem</a:t>
            </a:r>
            <a:endParaRPr kumimoji="0" lang="en-US" altLang="ko-KR" sz="2000" b="0" i="1" u="none" strike="noStrike" kern="0" cap="none" spc="0" normalizeH="0" baseline="0" noProof="0" dirty="0">
              <a:ln>
                <a:noFill/>
              </a:ln>
              <a:solidFill>
                <a:srgbClr val="0000C7"/>
              </a:solidFill>
              <a:effectLst/>
              <a:uLnTx/>
              <a:uFillTx/>
              <a:ea typeface="굴림" pitchFamily="34" charset="-127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3262249" y="2599660"/>
            <a:ext cx="0" cy="7797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2309622" y="3393558"/>
            <a:ext cx="1758696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1034873" y="3393558"/>
            <a:ext cx="2740329" cy="40049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C7"/>
                </a:solidFill>
                <a:effectLst/>
                <a:uLnTx/>
                <a:uFillTx/>
                <a:ea typeface="굴림" pitchFamily="34" charset="-127"/>
              </a:rPr>
              <a:t>Hit data (miss in L1)</a:t>
            </a: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H="1" flipV="1">
            <a:off x="2309622" y="2259418"/>
            <a:ext cx="0" cy="113413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 flipV="1">
            <a:off x="1943227" y="2089298"/>
            <a:ext cx="659511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3665284" y="3110023"/>
            <a:ext cx="1825869" cy="623777"/>
          </a:xfrm>
          <a:prstGeom prst="rect">
            <a:avLst/>
          </a:prstGeom>
          <a:solidFill>
            <a:srgbClr val="F8B33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34" charset="-127"/>
              </a:rPr>
              <a:t>Victim</a:t>
            </a:r>
            <a:r>
              <a:rPr kumimoji="0" lang="en-US" altLang="ko-KR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34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34" charset="-127"/>
              </a:rPr>
              <a:t>Cache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굴림" pitchFamily="34" charset="-127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34" charset="-127"/>
              </a:rPr>
              <a:t>FA, 4 blocks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5572" y="4938464"/>
            <a:ext cx="86074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hangingPunct="0"/>
            <a:r>
              <a:rPr lang="en-US" altLang="ko-KR" sz="2000" dirty="0">
                <a:ea typeface="굴림" pitchFamily="34" charset="-127"/>
              </a:rPr>
              <a:t>First look up in direct mapped cache</a:t>
            </a:r>
          </a:p>
          <a:p>
            <a:pPr lvl="1" eaLnBrk="0" hangingPunct="0"/>
            <a:r>
              <a:rPr lang="en-US" altLang="ko-KR" sz="2000" dirty="0">
                <a:ea typeface="굴림" pitchFamily="34" charset="-127"/>
              </a:rPr>
              <a:t>If miss, look in victim cache</a:t>
            </a:r>
          </a:p>
          <a:p>
            <a:pPr lvl="1" eaLnBrk="0" hangingPunct="0"/>
            <a:r>
              <a:rPr lang="en-US" altLang="ko-KR" sz="2000" dirty="0">
                <a:solidFill>
                  <a:srgbClr val="0000C7"/>
                </a:solidFill>
                <a:ea typeface="굴림" pitchFamily="34" charset="-127"/>
              </a:rPr>
              <a:t>If hit in victim cache? </a:t>
            </a:r>
          </a:p>
          <a:p>
            <a:pPr lvl="1" eaLnBrk="0" hangingPunct="0"/>
            <a:r>
              <a:rPr lang="en-US" altLang="ko-KR" sz="2000" dirty="0">
                <a:solidFill>
                  <a:srgbClr val="0000C7"/>
                </a:solidFill>
                <a:ea typeface="굴림" pitchFamily="34" charset="-127"/>
              </a:rPr>
              <a:t>If miss in victim cache?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97627" y="5534421"/>
            <a:ext cx="5355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ea typeface="굴림" pitchFamily="34" charset="-127"/>
              </a:rPr>
              <a:t>swap hit line with line now evicted from L1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3560324" y="5861130"/>
            <a:ext cx="4240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hangingPunct="0"/>
            <a:r>
              <a:rPr lang="en-US" altLang="ko-KR" sz="2000" dirty="0">
                <a:solidFill>
                  <a:srgbClr val="FF0000"/>
                </a:solidFill>
                <a:ea typeface="굴림" pitchFamily="34" charset="-127"/>
              </a:rPr>
              <a:t>L1 </a:t>
            </a:r>
            <a:r>
              <a:rPr lang="en-US" altLang="ko-KR" sz="2000">
                <a:solidFill>
                  <a:srgbClr val="FF0000"/>
                </a:solidFill>
                <a:ea typeface="굴림" pitchFamily="34" charset="-127"/>
              </a:rPr>
              <a:t>victim </a:t>
            </a:r>
            <a:r>
              <a:rPr lang="en-US" altLang="ko-KR" sz="2000" smtClean="0">
                <a:solidFill>
                  <a:srgbClr val="FF0000"/>
                </a:solidFill>
                <a:ea typeface="굴림" pitchFamily="34" charset="-127"/>
                <a:sym typeface="Wingdings"/>
              </a:rPr>
              <a:t></a:t>
            </a:r>
            <a:r>
              <a:rPr lang="en-US" altLang="ko-KR" sz="2000" smtClean="0">
                <a:solidFill>
                  <a:srgbClr val="FF0000"/>
                </a:solidFill>
                <a:ea typeface="굴림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ea typeface="굴림" pitchFamily="34" charset="-127"/>
              </a:rPr>
              <a:t>VC, </a:t>
            </a:r>
            <a:r>
              <a:rPr lang="en-US" altLang="ko-KR" sz="2000">
                <a:solidFill>
                  <a:srgbClr val="FF0000"/>
                </a:solidFill>
                <a:ea typeface="굴림" pitchFamily="34" charset="-127"/>
              </a:rPr>
              <a:t>VC </a:t>
            </a:r>
            <a:r>
              <a:rPr lang="en-US" altLang="ko-KR" sz="2000" smtClean="0">
                <a:solidFill>
                  <a:srgbClr val="FF0000"/>
                </a:solidFill>
                <a:ea typeface="굴림" pitchFamily="34" charset="-127"/>
              </a:rPr>
              <a:t>victim</a:t>
            </a:r>
            <a:r>
              <a:rPr lang="en-US" altLang="ko-KR" sz="2000" smtClean="0">
                <a:solidFill>
                  <a:srgbClr val="FF0000"/>
                </a:solidFill>
                <a:ea typeface="굴림" pitchFamily="34" charset="-127"/>
                <a:sym typeface="Wingdings"/>
              </a:rPr>
              <a:t>?</a:t>
            </a:r>
            <a:endParaRPr lang="en-US" altLang="ko-KR" sz="2000" dirty="0">
              <a:solidFill>
                <a:srgbClr val="FF0000"/>
              </a:solidFill>
              <a:ea typeface="굴림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2625" y="6000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/>
      <p:bldP spid="25" grpId="0" animBg="1"/>
      <p:bldP spid="26" grpId="0" animBg="1"/>
      <p:bldP spid="27" grpId="0"/>
      <p:bldP spid="28" grpId="0" animBg="1"/>
      <p:bldP spid="30" grpId="0" animBg="1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Multi-level Caches</a:t>
            </a:r>
          </a:p>
          <a:p>
            <a:r>
              <a:rPr lang="en-US" dirty="0" smtClean="0"/>
              <a:t>Early Restart/Critical Word First</a:t>
            </a:r>
          </a:p>
          <a:p>
            <a:r>
              <a:rPr lang="en-US" dirty="0" smtClean="0"/>
              <a:t>Sectored 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7"/>
                </a:solidFill>
              </a:rPr>
              <a:t>Multi-level Caches</a:t>
            </a:r>
          </a:p>
          <a:p>
            <a:r>
              <a:rPr lang="en-US" dirty="0" smtClean="0"/>
              <a:t>Early Restart/Critical Word First</a:t>
            </a:r>
          </a:p>
          <a:p>
            <a:r>
              <a:rPr lang="en-US" dirty="0" smtClean="0"/>
              <a:t>Sectored 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Caches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197913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ea typeface="굴림" pitchFamily="34" charset="-127"/>
              </a:rPr>
              <a:t>A memory cannot be large and fast</a:t>
            </a:r>
          </a:p>
          <a:p>
            <a:r>
              <a:rPr lang="en-US" altLang="ko-KR" dirty="0">
                <a:ea typeface="굴림" pitchFamily="34" charset="-127"/>
              </a:rPr>
              <a:t>Add level of cache to reduce miss penalty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Each level can have longer latency than level above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So, increase sizes of cache at each level</a:t>
            </a:r>
          </a:p>
          <a:p>
            <a:endParaRPr 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536700" y="3086100"/>
            <a:ext cx="5994400" cy="1306513"/>
            <a:chOff x="552" y="1200"/>
            <a:chExt cx="4368" cy="121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52" y="1440"/>
              <a:ext cx="768" cy="7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Arial" charset="0"/>
                </a:rPr>
                <a:t>CPU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56" y="1584"/>
              <a:ext cx="480" cy="4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" charset="0"/>
                </a:rPr>
                <a:t>L1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72" y="1440"/>
              <a:ext cx="816" cy="8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" charset="0"/>
                </a:rPr>
                <a:t>L2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624" y="1200"/>
              <a:ext cx="1296" cy="12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" charset="0"/>
                </a:rPr>
                <a:t>DRAM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320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36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288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33400" y="4572000"/>
            <a:ext cx="8343900" cy="1692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Metrics: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 smtClean="0"/>
              <a:t> </a:t>
            </a:r>
            <a:r>
              <a:rPr lang="en-US" sz="1800" dirty="0" smtClean="0"/>
              <a:t>Local </a:t>
            </a:r>
            <a:r>
              <a:rPr lang="en-US" sz="1800" dirty="0"/>
              <a:t>miss rate = misses in cache/ accesses to cache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dirty="0"/>
              <a:t>     Global miss rate = misses in cache / CPU memory accesses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dirty="0"/>
              <a:t>     Misses per instruction = misses in cache / number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406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memory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325" y="2460625"/>
            <a:ext cx="1016000" cy="213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17725" y="3679825"/>
            <a:ext cx="1600200" cy="927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/>
              <a:t>L1 Data Cache</a:t>
            </a:r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1431925" y="2917825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1431925" y="4137025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17725" y="2460625"/>
            <a:ext cx="16002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/>
              <a:t>L1 Instruction Cache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32325" y="2460625"/>
            <a:ext cx="1524000" cy="213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/>
              <a:t>Unified L2 Cache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3717925" y="2917825"/>
            <a:ext cx="914400" cy="609600"/>
          </a:xfrm>
          <a:custGeom>
            <a:avLst/>
            <a:gdLst>
              <a:gd name="T0" fmla="*/ 0 w 576"/>
              <a:gd name="T1" fmla="*/ 0 h 384"/>
              <a:gd name="T2" fmla="*/ 288 w 576"/>
              <a:gd name="T3" fmla="*/ 0 h 384"/>
              <a:gd name="T4" fmla="*/ 288 w 576"/>
              <a:gd name="T5" fmla="*/ 384 h 384"/>
              <a:gd name="T6" fmla="*/ 576 w 576"/>
              <a:gd name="T7" fmla="*/ 384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84"/>
              <a:gd name="T14" fmla="*/ 576 w 57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8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576" y="384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717925" y="3527425"/>
            <a:ext cx="457200" cy="609600"/>
          </a:xfrm>
          <a:custGeom>
            <a:avLst/>
            <a:gdLst>
              <a:gd name="T0" fmla="*/ 288 w 288"/>
              <a:gd name="T1" fmla="*/ 0 h 384"/>
              <a:gd name="T2" fmla="*/ 288 w 288"/>
              <a:gd name="T3" fmla="*/ 384 h 384"/>
              <a:gd name="T4" fmla="*/ 0 w 288"/>
              <a:gd name="T5" fmla="*/ 384 h 384"/>
              <a:gd name="T6" fmla="*/ 0 60000 65536"/>
              <a:gd name="T7" fmla="*/ 0 60000 65536"/>
              <a:gd name="T8" fmla="*/ 0 60000 65536"/>
              <a:gd name="T9" fmla="*/ 0 w 288"/>
              <a:gd name="T10" fmla="*/ 0 h 384"/>
              <a:gd name="T11" fmla="*/ 288 w 28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84">
                <a:moveTo>
                  <a:pt x="288" y="0"/>
                </a:moveTo>
                <a:lnTo>
                  <a:pt x="288" y="384"/>
                </a:lnTo>
                <a:lnTo>
                  <a:pt x="0" y="384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93725" y="3832225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RF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689725" y="2765425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312025" y="4060825"/>
            <a:ext cx="1270000" cy="368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Memory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6689725" y="4232275"/>
            <a:ext cx="638175" cy="6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312025" y="3603625"/>
            <a:ext cx="1270000" cy="368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Memory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6689725" y="3775075"/>
            <a:ext cx="638175" cy="6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12025" y="3146425"/>
            <a:ext cx="1270000" cy="368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Memory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6689725" y="3317875"/>
            <a:ext cx="638175" cy="6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312025" y="2689225"/>
            <a:ext cx="1270000" cy="368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Memory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6689725" y="2860675"/>
            <a:ext cx="638175" cy="6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156325" y="3527425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98425" y="4740275"/>
            <a:ext cx="2082800" cy="1020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/>
              <a:t>Multiported register file (part of CPU)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050925" y="1235075"/>
            <a:ext cx="4083050" cy="1020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/>
              <a:t>Split instruction &amp; data primary caches </a:t>
            </a:r>
          </a:p>
          <a:p>
            <a:pPr algn="ctr" eaLnBrk="0" hangingPunct="0"/>
            <a:r>
              <a:rPr lang="en-US" sz="2000"/>
              <a:t>(on-chip SRAM)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308725" y="1311275"/>
            <a:ext cx="2755900" cy="1020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/>
              <a:t>Multiple interleaved memory banks (DRAM)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60725" y="4818063"/>
            <a:ext cx="4227513" cy="711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/>
              <a:t>Large unified secondary cache (on-chip SRAM)</a:t>
            </a: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746125" y="36036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898525" y="36036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1050925" y="36036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41325" y="2994025"/>
            <a:ext cx="990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5065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Haswell (2013)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778" t="12957" r="2778" b="26361"/>
          <a:stretch/>
        </p:blipFill>
        <p:spPr>
          <a:xfrm>
            <a:off x="254000" y="1238250"/>
            <a:ext cx="8636000" cy="32861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000" y="4524376"/>
            <a:ext cx="631825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ea typeface="굴림" pitchFamily="34" charset="-127"/>
              </a:rPr>
              <a:t>64B Cache Lines</a:t>
            </a:r>
          </a:p>
          <a:p>
            <a:r>
              <a:rPr lang="en-US" altLang="ko-KR" b="1" dirty="0" smtClean="0">
                <a:ea typeface="굴림" pitchFamily="34" charset="-127"/>
              </a:rPr>
              <a:t>L1 Instruction Cache: 32 KB, 8-way, 4-cycle latency</a:t>
            </a:r>
          </a:p>
          <a:p>
            <a:r>
              <a:rPr lang="en-US" altLang="ko-KR" b="1" dirty="0">
                <a:ea typeface="굴림" pitchFamily="34" charset="-127"/>
              </a:rPr>
              <a:t>L1 </a:t>
            </a:r>
            <a:r>
              <a:rPr lang="en-US" altLang="ko-KR" b="1" dirty="0" smtClean="0">
                <a:ea typeface="굴림" pitchFamily="34" charset="-127"/>
              </a:rPr>
              <a:t>Data </a:t>
            </a:r>
            <a:r>
              <a:rPr lang="en-US" altLang="ko-KR" b="1" dirty="0">
                <a:ea typeface="굴림" pitchFamily="34" charset="-127"/>
              </a:rPr>
              <a:t>Cache</a:t>
            </a:r>
            <a:r>
              <a:rPr lang="en-US" altLang="ko-KR" b="1" dirty="0" smtClean="0">
                <a:ea typeface="굴림" pitchFamily="34" charset="-127"/>
              </a:rPr>
              <a:t>:		  </a:t>
            </a:r>
            <a:r>
              <a:rPr lang="en-US" altLang="ko-KR" b="1" dirty="0">
                <a:ea typeface="굴림" pitchFamily="34" charset="-127"/>
              </a:rPr>
              <a:t>32 KB, 8-way, 4</a:t>
            </a:r>
            <a:r>
              <a:rPr lang="en-US" altLang="ko-KR" b="1" dirty="0" smtClean="0">
                <a:ea typeface="굴림" pitchFamily="34" charset="-127"/>
              </a:rPr>
              <a:t>-5 cycle latency</a:t>
            </a:r>
          </a:p>
          <a:p>
            <a:r>
              <a:rPr lang="en-US" altLang="ko-KR" b="1" dirty="0" smtClean="0">
                <a:ea typeface="굴림" pitchFamily="34" charset="-127"/>
              </a:rPr>
              <a:t>L2 Cache:			  256 KB, 8-way, 12 cycles</a:t>
            </a:r>
          </a:p>
          <a:p>
            <a:r>
              <a:rPr lang="en-US" altLang="ko-KR" b="1" dirty="0" smtClean="0">
                <a:ea typeface="굴림" pitchFamily="34" charset="-127"/>
              </a:rPr>
              <a:t>L3 Cache:			  8 MB, 12-way, 36 cycles</a:t>
            </a:r>
          </a:p>
          <a:p>
            <a:r>
              <a:rPr lang="en-US" altLang="ko-KR" b="1" dirty="0" smtClean="0">
                <a:ea typeface="굴림" pitchFamily="34" charset="-127"/>
              </a:rPr>
              <a:t>(Last Level Cache or LLC)</a:t>
            </a:r>
            <a:endParaRPr lang="en-US" altLang="ko-KR" b="1" dirty="0">
              <a:ea typeface="굴림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83400" y="4521796"/>
            <a:ext cx="226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34" charset="-127"/>
              </a:rPr>
              <a:t>22nm</a:t>
            </a:r>
          </a:p>
          <a:p>
            <a:r>
              <a:rPr lang="en-US" altLang="ko-KR" dirty="0" smtClean="0">
                <a:ea typeface="굴림" pitchFamily="34" charset="-127"/>
              </a:rPr>
              <a:t>1.4B Transistors</a:t>
            </a:r>
          </a:p>
          <a:p>
            <a:r>
              <a:rPr lang="en-US" altLang="ko-KR" dirty="0" smtClean="0">
                <a:ea typeface="굴림" pitchFamily="34" charset="-127"/>
              </a:rPr>
              <a:t>Die Size: 177mm</a:t>
            </a:r>
            <a:r>
              <a:rPr lang="en-US" altLang="ko-KR" baseline="30000" dirty="0" smtClean="0">
                <a:ea typeface="굴림" pitchFamily="34" charset="-127"/>
              </a:rPr>
              <a:t>2</a:t>
            </a:r>
            <a:endParaRPr lang="en-US" altLang="ko-KR" baseline="30000" dirty="0"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4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AMAT with L2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512" y="2576234"/>
            <a:ext cx="1739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 dirty="0"/>
              <a:t>L1 </a:t>
            </a:r>
            <a:r>
              <a:rPr lang="en-US" sz="1600" dirty="0" smtClean="0"/>
              <a:t>cache</a:t>
            </a:r>
            <a:endParaRPr lang="en-US" sz="1600" dirty="0"/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6512" y="3533036"/>
            <a:ext cx="1739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L2 cache</a:t>
            </a: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6512" y="4471180"/>
            <a:ext cx="1739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main memory</a:t>
            </a:r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078362" y="3103284"/>
            <a:ext cx="0" cy="4297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1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078362" y="3967678"/>
            <a:ext cx="0" cy="478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92504" y="3579063"/>
            <a:ext cx="987450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 </a:t>
            </a:r>
            <a:r>
              <a:rPr lang="en-US" sz="1600" dirty="0"/>
              <a:t>cycles</a:t>
            </a:r>
          </a:p>
        </p:txBody>
      </p:sp>
      <p:sp>
        <p:nvSpPr>
          <p:cNvPr id="13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35647" y="4546056"/>
            <a:ext cx="1101264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 smtClean="0"/>
              <a:t>50 </a:t>
            </a:r>
            <a:r>
              <a:rPr lang="en-US" sz="1600" dirty="0"/>
              <a:t>cycles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6462" y="1269530"/>
            <a:ext cx="7426365" cy="907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en-US" sz="2000" b="1" dirty="0" smtClean="0"/>
              <a:t>AMAT</a:t>
            </a:r>
            <a:r>
              <a:rPr lang="en-US" sz="2000" dirty="0" smtClean="0"/>
              <a:t> = Hit Time</a:t>
            </a:r>
            <a:r>
              <a:rPr lang="en-US" sz="2000" baseline="-25000" dirty="0" smtClean="0"/>
              <a:t>L1</a:t>
            </a:r>
            <a:r>
              <a:rPr lang="en-US" sz="2000" dirty="0" smtClean="0"/>
              <a:t> + Miss Rate</a:t>
            </a:r>
            <a:r>
              <a:rPr lang="en-US" sz="2000" baseline="-25000" dirty="0" smtClean="0"/>
              <a:t>L1</a:t>
            </a:r>
            <a:r>
              <a:rPr lang="en-US" sz="2000" dirty="0" smtClean="0"/>
              <a:t> x Miss Penalty</a:t>
            </a:r>
            <a:r>
              <a:rPr lang="en-US" sz="2000" baseline="-25000" dirty="0" smtClean="0"/>
              <a:t>L1</a:t>
            </a:r>
          </a:p>
          <a:p>
            <a:pPr algn="ctr" eaLnBrk="0" hangingPunct="0"/>
            <a:r>
              <a:rPr lang="en-US" sz="2000" dirty="0" smtClean="0"/>
              <a:t>Miss Penalty</a:t>
            </a:r>
            <a:r>
              <a:rPr lang="en-US" sz="2000" baseline="-25000" dirty="0" smtClean="0"/>
              <a:t>L1</a:t>
            </a:r>
            <a:r>
              <a:rPr lang="en-US" sz="2000" dirty="0" smtClean="0"/>
              <a:t> = Hit Time</a:t>
            </a:r>
            <a:r>
              <a:rPr lang="en-US" sz="2000" baseline="-25000" dirty="0" smtClean="0"/>
              <a:t>L2</a:t>
            </a:r>
            <a:r>
              <a:rPr lang="en-US" sz="2000" dirty="0" smtClean="0"/>
              <a:t> + Miss </a:t>
            </a:r>
            <a:r>
              <a:rPr lang="en-US" sz="2000" smtClean="0"/>
              <a:t>Rate</a:t>
            </a:r>
            <a:r>
              <a:rPr lang="en-US" sz="2000" baseline="-25000" smtClean="0"/>
              <a:t>L2</a:t>
            </a:r>
            <a:r>
              <a:rPr lang="en-US" sz="2000" smtClean="0"/>
              <a:t> </a:t>
            </a:r>
            <a:r>
              <a:rPr lang="en-US" sz="2000" smtClean="0"/>
              <a:t>x </a:t>
            </a:r>
            <a:r>
              <a:rPr lang="en-US" sz="2000" dirty="0" smtClean="0"/>
              <a:t>Miss Penalty</a:t>
            </a:r>
            <a:r>
              <a:rPr lang="en-US" sz="2000" baseline="-25000" dirty="0" smtClean="0"/>
              <a:t>L2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2763" y="2387514"/>
            <a:ext cx="260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Suppose</a:t>
            </a:r>
          </a:p>
          <a:p>
            <a:r>
              <a:rPr lang="en-US" dirty="0" smtClean="0">
                <a:solidFill>
                  <a:srgbClr val="0000C7"/>
                </a:solidFill>
              </a:rPr>
              <a:t>Miss Rate</a:t>
            </a:r>
            <a:r>
              <a:rPr lang="en-US" baseline="-25000" dirty="0" smtClean="0">
                <a:solidFill>
                  <a:srgbClr val="0000C7"/>
                </a:solidFill>
              </a:rPr>
              <a:t>L1</a:t>
            </a:r>
            <a:r>
              <a:rPr lang="en-US" dirty="0" smtClean="0">
                <a:solidFill>
                  <a:srgbClr val="0000C7"/>
                </a:solidFill>
              </a:rPr>
              <a:t> = 10%</a:t>
            </a:r>
          </a:p>
          <a:p>
            <a:r>
              <a:rPr lang="en-US" dirty="0" smtClean="0">
                <a:solidFill>
                  <a:srgbClr val="0000C7"/>
                </a:solidFill>
              </a:rPr>
              <a:t>Miss Rate</a:t>
            </a:r>
            <a:r>
              <a:rPr lang="en-US" baseline="-25000" dirty="0" smtClean="0">
                <a:solidFill>
                  <a:srgbClr val="0000C7"/>
                </a:solidFill>
              </a:rPr>
              <a:t>L2</a:t>
            </a:r>
            <a:r>
              <a:rPr lang="en-US" dirty="0" smtClean="0">
                <a:solidFill>
                  <a:srgbClr val="0000C7"/>
                </a:solidFill>
              </a:rPr>
              <a:t> = 6%</a:t>
            </a:r>
            <a:endParaRPr lang="en-US" dirty="0">
              <a:solidFill>
                <a:srgbClr val="0000C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2763" y="3491150"/>
            <a:ext cx="49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 Penalty</a:t>
            </a:r>
            <a:r>
              <a:rPr lang="en-US" baseline="-25000" dirty="0" smtClean="0"/>
              <a:t>L1</a:t>
            </a:r>
            <a:r>
              <a:rPr lang="en-US" dirty="0" smtClean="0"/>
              <a:t> = 5 + 0.06x50 = 8 cycles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2763" y="3961684"/>
            <a:ext cx="49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AMAT</a:t>
            </a:r>
            <a:r>
              <a:rPr lang="en-US" baseline="-25000" dirty="0" smtClean="0"/>
              <a:t>L1</a:t>
            </a:r>
            <a:r>
              <a:rPr lang="en-US" dirty="0" smtClean="0"/>
              <a:t> = 2 + 0.1x8 = 2.8 cycles</a:t>
            </a:r>
            <a:endParaRPr lang="en-US" dirty="0"/>
          </a:p>
        </p:txBody>
      </p:sp>
      <p:sp>
        <p:nvSpPr>
          <p:cNvPr id="21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86412" y="2656474"/>
            <a:ext cx="986047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 smtClean="0"/>
              <a:t>2 </a:t>
            </a:r>
            <a:r>
              <a:rPr lang="en-US" sz="1600" dirty="0"/>
              <a:t>cycles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512" y="5162163"/>
            <a:ext cx="260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i</a:t>
            </a:r>
            <a:r>
              <a:rPr lang="en-US" i="1" smtClean="0"/>
              <a:t>gnore interconnect delays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72763" y="4851501"/>
            <a:ext cx="385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no L2:</a:t>
            </a:r>
          </a:p>
          <a:p>
            <a:r>
              <a:rPr lang="en-US" dirty="0" smtClean="0"/>
              <a:t>AMAT</a:t>
            </a:r>
            <a:r>
              <a:rPr lang="en-US" baseline="-25000" dirty="0" smtClean="0"/>
              <a:t>L1</a:t>
            </a:r>
            <a:r>
              <a:rPr lang="en-US" dirty="0" smtClean="0"/>
              <a:t> = 2 + 0.1x50 = 7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6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Hit: data is in the cache</a:t>
            </a:r>
          </a:p>
          <a:p>
            <a:pPr lvl="1"/>
            <a:r>
              <a:rPr lang="en-US" b="1" dirty="0"/>
              <a:t>Hit Time: </a:t>
            </a:r>
            <a:r>
              <a:rPr lang="en-US" dirty="0"/>
              <a:t>Time to get data from the cache to the processor</a:t>
            </a:r>
          </a:p>
          <a:p>
            <a:pPr lvl="1"/>
            <a:endParaRPr lang="en-US" dirty="0"/>
          </a:p>
          <a:p>
            <a:r>
              <a:rPr lang="en-US" dirty="0"/>
              <a:t>Miss: date is not in the cache</a:t>
            </a:r>
          </a:p>
          <a:p>
            <a:pPr lvl="1"/>
            <a:r>
              <a:rPr lang="en-US" b="1" dirty="0"/>
              <a:t>Miss Rate: </a:t>
            </a:r>
            <a:r>
              <a:rPr lang="en-US" dirty="0"/>
              <a:t>Number of Misses / Total </a:t>
            </a:r>
            <a:r>
              <a:rPr lang="en-US" dirty="0" smtClean="0"/>
              <a:t>Accesses</a:t>
            </a:r>
          </a:p>
          <a:p>
            <a:pPr lvl="1"/>
            <a:r>
              <a:rPr lang="en-US" b="1" dirty="0" smtClean="0"/>
              <a:t>Miss Penalty: </a:t>
            </a:r>
            <a:r>
              <a:rPr lang="en-US" dirty="0" smtClean="0"/>
              <a:t>Time to get a missing block from lower levels of memory and get the data to the processor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b="1" i="1" dirty="0">
                <a:ea typeface="굴림" pitchFamily="34" charset="-127"/>
              </a:rPr>
              <a:t>Inclusive</a:t>
            </a:r>
            <a:r>
              <a:rPr lang="en-US" altLang="ko-KR" dirty="0">
                <a:ea typeface="굴림" pitchFamily="34" charset="-127"/>
              </a:rPr>
              <a:t> </a:t>
            </a:r>
            <a:r>
              <a:rPr lang="en-US" altLang="ko-KR" dirty="0" smtClean="0">
                <a:ea typeface="굴림" pitchFamily="34" charset="-127"/>
              </a:rPr>
              <a:t>multi-level </a:t>
            </a:r>
            <a:r>
              <a:rPr lang="en-US" altLang="ko-KR" dirty="0">
                <a:ea typeface="굴림" pitchFamily="34" charset="-127"/>
              </a:rPr>
              <a:t>cache: 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Inner cache holds copies of data in outer </a:t>
            </a:r>
            <a:r>
              <a:rPr lang="en-US" altLang="ko-KR" dirty="0" smtClean="0">
                <a:ea typeface="굴림" pitchFamily="34" charset="-127"/>
              </a:rPr>
              <a:t>cache</a:t>
            </a:r>
          </a:p>
          <a:p>
            <a:pPr>
              <a:lnSpc>
                <a:spcPct val="90000"/>
              </a:lnSpc>
            </a:pPr>
            <a:r>
              <a:rPr lang="en-US" altLang="ko-KR" b="1" i="1" dirty="0" smtClean="0">
                <a:ea typeface="굴림" pitchFamily="34" charset="-127"/>
              </a:rPr>
              <a:t>Exclusive</a:t>
            </a:r>
            <a:r>
              <a:rPr lang="en-US" altLang="ko-KR" dirty="0" smtClean="0">
                <a:ea typeface="굴림" pitchFamily="34" charset="-127"/>
              </a:rPr>
              <a:t> </a:t>
            </a:r>
            <a:r>
              <a:rPr lang="en-US" altLang="ko-KR" dirty="0">
                <a:ea typeface="굴림" pitchFamily="34" charset="-127"/>
              </a:rPr>
              <a:t>multi-level caches: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Inner cache data is not in outer</a:t>
            </a:r>
            <a:r>
              <a:rPr lang="ko-KR" altLang="en-US" dirty="0">
                <a:ea typeface="굴림" pitchFamily="34" charset="-127"/>
              </a:rPr>
              <a:t> </a:t>
            </a:r>
            <a:r>
              <a:rPr lang="en-US" altLang="ko-KR" dirty="0">
                <a:ea typeface="굴림" pitchFamily="34" charset="-127"/>
              </a:rPr>
              <a:t>cache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Swap lines between inner/outer caches on </a:t>
            </a:r>
            <a:r>
              <a:rPr lang="en-US" altLang="ko-KR" dirty="0" smtClean="0">
                <a:ea typeface="굴림" pitchFamily="34" charset="-127"/>
              </a:rPr>
              <a:t>miss</a:t>
            </a:r>
            <a:endParaRPr lang="en-US" altLang="ko-KR" dirty="0">
              <a:ea typeface="굴림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b="1" i="1" dirty="0" smtClean="0">
                <a:ea typeface="굴림" pitchFamily="34" charset="-127"/>
              </a:rPr>
              <a:t>Non-inclusive </a:t>
            </a:r>
            <a:r>
              <a:rPr lang="en-US" altLang="ko-KR" dirty="0" smtClean="0">
                <a:ea typeface="굴림" pitchFamily="34" charset="-127"/>
              </a:rPr>
              <a:t>multi-level </a:t>
            </a:r>
            <a:r>
              <a:rPr lang="en-US" altLang="ko-KR" dirty="0">
                <a:ea typeface="굴림" pitchFamily="34" charset="-127"/>
              </a:rPr>
              <a:t>cache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Inner cache </a:t>
            </a:r>
            <a:r>
              <a:rPr lang="en-US" altLang="ko-KR" i="1" dirty="0">
                <a:ea typeface="굴림" pitchFamily="34" charset="-127"/>
              </a:rPr>
              <a:t>may</a:t>
            </a:r>
            <a:r>
              <a:rPr lang="en-US" altLang="ko-KR" dirty="0">
                <a:ea typeface="굴림" pitchFamily="34" charset="-127"/>
              </a:rPr>
              <a:t> hold data not in the outer </a:t>
            </a:r>
            <a:r>
              <a:rPr lang="en-US" altLang="ko-KR" dirty="0" smtClean="0">
                <a:ea typeface="굴림" pitchFamily="34" charset="-127"/>
              </a:rPr>
              <a:t>cache</a:t>
            </a:r>
            <a:endParaRPr lang="en-US" altLang="ko-KR" dirty="0">
              <a:ea typeface="굴림" pitchFamily="34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Miss, Replacement and Invalidation with L1 and L2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28937"/>
              </p:ext>
            </p:extLst>
          </p:nvPr>
        </p:nvGraphicFramePr>
        <p:xfrm>
          <a:off x="158112" y="1213835"/>
          <a:ext cx="8926686" cy="45815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2562"/>
                <a:gridCol w="1799575"/>
                <a:gridCol w="1553225"/>
                <a:gridCol w="1828800"/>
                <a:gridCol w="2122524"/>
              </a:tblGrid>
              <a:tr h="50267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B33C"/>
                          </a:solidFill>
                        </a:rPr>
                        <a:t>Inclusion Policy</a:t>
                      </a:r>
                      <a:endParaRPr lang="en-US" sz="2400" dirty="0">
                        <a:solidFill>
                          <a:srgbClr val="F8B33C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B33C"/>
                          </a:solidFill>
                        </a:rPr>
                        <a:t>L1 Miss</a:t>
                      </a:r>
                      <a:endParaRPr lang="en-US" sz="2400" dirty="0">
                        <a:solidFill>
                          <a:srgbClr val="F8B33C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8B33C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B33C"/>
                          </a:solidFill>
                          <a:latin typeface="+mn-lt"/>
                        </a:rPr>
                        <a:t>L1 Replace-</a:t>
                      </a:r>
                      <a:r>
                        <a:rPr lang="en-US" sz="2400" dirty="0" err="1" smtClean="0">
                          <a:solidFill>
                            <a:srgbClr val="F8B33C"/>
                          </a:solidFill>
                          <a:latin typeface="+mn-lt"/>
                        </a:rPr>
                        <a:t>ment</a:t>
                      </a:r>
                      <a:endParaRPr lang="en-US" sz="2400" dirty="0">
                        <a:solidFill>
                          <a:srgbClr val="F8B33C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8B33C"/>
                          </a:solidFill>
                        </a:rPr>
                        <a:t>L2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8B33C"/>
                          </a:solidFill>
                        </a:rPr>
                        <a:t>Invalidation</a:t>
                      </a:r>
                      <a:endParaRPr lang="en-US" sz="2400" dirty="0" smtClean="0">
                        <a:solidFill>
                          <a:srgbClr val="F8B33C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2400" dirty="0">
                        <a:solidFill>
                          <a:srgbClr val="F8B33C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1"/>
                    </a:solidFill>
                  </a:tcPr>
                </a:tc>
              </a:tr>
              <a:tr h="689811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8B33C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B33C"/>
                          </a:solidFill>
                        </a:rPr>
                        <a:t>L2</a:t>
                      </a:r>
                      <a:r>
                        <a:rPr lang="en-US" sz="2400" baseline="0" dirty="0" smtClean="0">
                          <a:solidFill>
                            <a:srgbClr val="F8B33C"/>
                          </a:solidFill>
                        </a:rPr>
                        <a:t> Miss</a:t>
                      </a:r>
                      <a:endParaRPr lang="en-US" sz="2400" dirty="0" smtClean="0">
                        <a:solidFill>
                          <a:srgbClr val="F8B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B33C"/>
                          </a:solidFill>
                          <a:latin typeface="+mn-lt"/>
                        </a:rPr>
                        <a:t>L2 Hit</a:t>
                      </a:r>
                      <a:endParaRPr lang="en-US" sz="2400" dirty="0">
                        <a:solidFill>
                          <a:srgbClr val="F8B33C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8B33C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8B33C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1"/>
                    </a:solidFill>
                  </a:tcPr>
                </a:tc>
              </a:tr>
              <a:tr h="11001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Inclusive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L2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85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Non-Inclusive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L2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1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Exclusive L2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9172" y="2489388"/>
            <a:ext cx="1841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Allocate L1 and L2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1762" y="3579800"/>
            <a:ext cx="15363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Allocate both L1 and L2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4469" y="4836705"/>
            <a:ext cx="13599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Allocate </a:t>
            </a:r>
            <a:r>
              <a:rPr lang="en-US" sz="2000" dirty="0" smtClean="0">
                <a:solidFill>
                  <a:srgbClr val="FF0000"/>
                </a:solidFill>
              </a:rPr>
              <a:t>only L1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1278" y="2448426"/>
            <a:ext cx="2232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L2 untouched*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7959" y="3753345"/>
            <a:ext cx="1902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If not in L2, add to L2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7959" y="4836705"/>
            <a:ext cx="1794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Allocate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 in L2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45378" y="2807685"/>
            <a:ext cx="2020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*except </a:t>
            </a:r>
            <a:r>
              <a:rPr lang="en-US" i="1" dirty="0" err="1" smtClean="0">
                <a:solidFill>
                  <a:srgbClr val="FF0000"/>
                </a:solidFill>
              </a:rPr>
              <a:t>Writeback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2909" y="2572921"/>
            <a:ext cx="2356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Check L1 only if present in L2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75224" y="3726320"/>
            <a:ext cx="1822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Always check L1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75224" y="4765511"/>
            <a:ext cx="17794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Check L1 only if not present in L2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1774" y="5819663"/>
            <a:ext cx="2941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C7"/>
                </a:solidFill>
              </a:rPr>
              <a:t>L2 replacement?</a:t>
            </a:r>
            <a:endParaRPr lang="en-US" sz="2400" b="1" dirty="0">
              <a:solidFill>
                <a:srgbClr val="0000C7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3731" y="5846573"/>
            <a:ext cx="5215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Kick out line from L1 in case of Inclusive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8979" y="2510858"/>
            <a:ext cx="13599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Allocate L1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61175" y="4865684"/>
            <a:ext cx="13599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rgbClr val="FF0000"/>
                </a:solidFill>
              </a:rPr>
              <a:t>Swap line with </a:t>
            </a:r>
            <a:r>
              <a:rPr lang="en-US" sz="2000" dirty="0" smtClean="0">
                <a:solidFill>
                  <a:srgbClr val="FF0000"/>
                </a:solidFill>
              </a:rPr>
              <a:t>L1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35263" y="3688271"/>
            <a:ext cx="13599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rgbClr val="FF0000"/>
                </a:solidFill>
              </a:rPr>
              <a:t>Allocate L1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Compulsory</a:t>
            </a:r>
          </a:p>
          <a:p>
            <a:pPr lvl="1"/>
            <a:r>
              <a:rPr lang="en-US" dirty="0"/>
              <a:t>first-reference to a block a.k.a. cold start misses</a:t>
            </a:r>
          </a:p>
          <a:p>
            <a:pPr lvl="2"/>
            <a:r>
              <a:rPr lang="en-US" dirty="0"/>
              <a:t>misses that would occur even with infinite cache</a:t>
            </a:r>
          </a:p>
          <a:p>
            <a:endParaRPr lang="en-US" dirty="0"/>
          </a:p>
          <a:p>
            <a:r>
              <a:rPr lang="en-US" b="1" dirty="0"/>
              <a:t> Capacity</a:t>
            </a:r>
          </a:p>
          <a:p>
            <a:pPr lvl="1"/>
            <a:r>
              <a:rPr lang="en-US" dirty="0"/>
              <a:t>cache is too small to hold all data the program needs</a:t>
            </a:r>
          </a:p>
          <a:p>
            <a:pPr lvl="2"/>
            <a:r>
              <a:rPr lang="en-US" dirty="0"/>
              <a:t>misses that would occur even under perfect placement &amp; replacement policy</a:t>
            </a:r>
          </a:p>
          <a:p>
            <a:endParaRPr lang="en-US" dirty="0"/>
          </a:p>
          <a:p>
            <a:r>
              <a:rPr lang="en-US" b="1" dirty="0"/>
              <a:t> Conflict</a:t>
            </a:r>
          </a:p>
          <a:p>
            <a:pPr lvl="1"/>
            <a:r>
              <a:rPr lang="en-US" dirty="0"/>
              <a:t>misses from collisions due to block-placement strategy</a:t>
            </a:r>
          </a:p>
          <a:p>
            <a:pPr lvl="2"/>
            <a:r>
              <a:rPr lang="en-US" dirty="0"/>
              <a:t>misses that would not occur with full associativity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Cache Parameters on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64042"/>
              </p:ext>
            </p:extLst>
          </p:nvPr>
        </p:nvGraphicFramePr>
        <p:xfrm>
          <a:off x="485775" y="1214692"/>
          <a:ext cx="8277225" cy="4382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4996"/>
                <a:gridCol w="1754113"/>
                <a:gridCol w="2019058"/>
                <a:gridCol w="2019058"/>
              </a:tblGrid>
              <a:tr h="11884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Larger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capacity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Higher associativity cache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Larger Block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Size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3C"/>
                    </a:solidFill>
                  </a:tcPr>
                </a:tc>
              </a:tr>
              <a:tr h="7165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Compulsory misses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r>
                        <a:rPr lang="en-US" baseline="0" dirty="0" smtClean="0"/>
                        <a:t> misses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82">
                <a:tc>
                  <a:txBody>
                    <a:bodyPr/>
                    <a:lstStyle/>
                    <a:p>
                      <a:r>
                        <a:rPr lang="en-US" dirty="0" smtClean="0"/>
                        <a:t>Conflict misses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Hit time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Miss penalty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5553754" y="3862218"/>
            <a:ext cx="685800" cy="381000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" name="Equal 8"/>
          <p:cNvSpPr/>
          <p:nvPr/>
        </p:nvSpPr>
        <p:spPr bwMode="auto">
          <a:xfrm>
            <a:off x="5515654" y="3129518"/>
            <a:ext cx="723900" cy="533400"/>
          </a:xfrm>
          <a:prstGeom prst="mathEqual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" name="Equal 9"/>
          <p:cNvSpPr/>
          <p:nvPr/>
        </p:nvSpPr>
        <p:spPr bwMode="auto">
          <a:xfrm>
            <a:off x="3604304" y="2504490"/>
            <a:ext cx="723900" cy="533400"/>
          </a:xfrm>
          <a:prstGeom prst="mathEqual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3623354" y="3862217"/>
            <a:ext cx="685800" cy="381000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3623354" y="3250615"/>
            <a:ext cx="685800" cy="381000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0800000">
            <a:off x="3623355" y="4488865"/>
            <a:ext cx="685800" cy="381000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Equal 13"/>
          <p:cNvSpPr/>
          <p:nvPr/>
        </p:nvSpPr>
        <p:spPr bwMode="auto">
          <a:xfrm>
            <a:off x="3604304" y="5031790"/>
            <a:ext cx="723900" cy="533400"/>
          </a:xfrm>
          <a:prstGeom prst="mathEqual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" name="Equal 14"/>
          <p:cNvSpPr/>
          <p:nvPr/>
        </p:nvSpPr>
        <p:spPr bwMode="auto">
          <a:xfrm>
            <a:off x="5515654" y="2517190"/>
            <a:ext cx="723900" cy="533400"/>
          </a:xfrm>
          <a:prstGeom prst="mathEqual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0800000">
            <a:off x="5515654" y="4472323"/>
            <a:ext cx="685800" cy="381000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" name="Equal 16"/>
          <p:cNvSpPr/>
          <p:nvPr/>
        </p:nvSpPr>
        <p:spPr bwMode="auto">
          <a:xfrm>
            <a:off x="5477554" y="5031790"/>
            <a:ext cx="723900" cy="533400"/>
          </a:xfrm>
          <a:prstGeom prst="mathEqual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43951" y="5792146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*assume substantial spatial </a:t>
            </a:r>
            <a:r>
              <a:rPr lang="en-US" i="1" dirty="0"/>
              <a:t>locality</a:t>
            </a:r>
          </a:p>
        </p:txBody>
      </p:sp>
      <p:sp>
        <p:nvSpPr>
          <p:cNvPr id="18" name="Down Arrow 17"/>
          <p:cNvSpPr/>
          <p:nvPr/>
        </p:nvSpPr>
        <p:spPr bwMode="auto">
          <a:xfrm>
            <a:off x="7569051" y="2577348"/>
            <a:ext cx="685800" cy="381000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7569051" y="3173914"/>
            <a:ext cx="685800" cy="381000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7919960" y="5015748"/>
            <a:ext cx="627239" cy="407069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7577061" y="3823198"/>
            <a:ext cx="685800" cy="381000"/>
          </a:xfrm>
          <a:prstGeom prst="down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2" name="Equal 21"/>
          <p:cNvSpPr/>
          <p:nvPr/>
        </p:nvSpPr>
        <p:spPr bwMode="auto">
          <a:xfrm>
            <a:off x="7207101" y="4983663"/>
            <a:ext cx="723900" cy="533400"/>
          </a:xfrm>
          <a:prstGeom prst="mathEqual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3" name="Equal 22"/>
          <p:cNvSpPr/>
          <p:nvPr/>
        </p:nvSpPr>
        <p:spPr bwMode="auto">
          <a:xfrm>
            <a:off x="7577060" y="4380082"/>
            <a:ext cx="723900" cy="533400"/>
          </a:xfrm>
          <a:prstGeom prst="mathEqual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41" y="2818956"/>
            <a:ext cx="8305801" cy="2069431"/>
          </a:xfrm>
        </p:spPr>
        <p:txBody>
          <a:bodyPr/>
          <a:lstStyle/>
          <a:p>
            <a:pPr eaLnBrk="0" hangingPunct="0"/>
            <a:r>
              <a:rPr lang="en-US" sz="2400" dirty="0" smtClean="0"/>
              <a:t>How to reduce AMAT?</a:t>
            </a:r>
          </a:p>
          <a:p>
            <a:pPr lvl="1" eaLnBrk="0" hangingPunct="0"/>
            <a:r>
              <a:rPr lang="en-US" sz="2200" dirty="0" smtClean="0">
                <a:solidFill>
                  <a:srgbClr val="C00000"/>
                </a:solidFill>
              </a:rPr>
              <a:t>reduce the hit time</a:t>
            </a:r>
          </a:p>
          <a:p>
            <a:pPr lvl="1" eaLnBrk="0" hangingPunct="0"/>
            <a:r>
              <a:rPr lang="en-US" sz="2200" dirty="0" smtClean="0">
                <a:solidFill>
                  <a:srgbClr val="C00000"/>
                </a:solidFill>
              </a:rPr>
              <a:t>reduce the miss rate</a:t>
            </a:r>
          </a:p>
          <a:p>
            <a:pPr lvl="1" eaLnBrk="0" hangingPunct="0"/>
            <a:r>
              <a:rPr lang="en-US" sz="2200" dirty="0" smtClean="0">
                <a:solidFill>
                  <a:srgbClr val="C00000"/>
                </a:solidFill>
              </a:rPr>
              <a:t>reduce the miss penalty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2225" y="1315454"/>
            <a:ext cx="6650279" cy="1138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en-US" sz="2400" b="1" dirty="0"/>
              <a:t>Average Memory Access Time (AMAT) </a:t>
            </a:r>
            <a:r>
              <a:rPr lang="en-US" sz="2400" b="1"/>
              <a:t>= </a:t>
            </a:r>
            <a:endParaRPr lang="en-US" sz="2400" b="1" smtClean="0"/>
          </a:p>
          <a:p>
            <a:pPr algn="ctr" eaLnBrk="0" hangingPunct="0"/>
            <a:r>
              <a:rPr lang="en-US" sz="2400" dirty="0" smtClean="0"/>
              <a:t>Hit </a:t>
            </a:r>
            <a:r>
              <a:rPr lang="en-US" sz="2400" dirty="0"/>
              <a:t>time + Miss rate x Miss penalty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632" y="5068370"/>
            <a:ext cx="89033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We will discuss a few cache optimizations in class for attacking each of these terms. More optimizations from Hennessy &amp; Patterson Book are in T-square in Supplementary Material.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7392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Parameters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Associativity</a:t>
            </a:r>
          </a:p>
          <a:p>
            <a:pPr lvl="1"/>
            <a:r>
              <a:rPr lang="en-US" dirty="0" smtClean="0"/>
              <a:t>Block Size</a:t>
            </a:r>
          </a:p>
          <a:p>
            <a:r>
              <a:rPr lang="en-US" dirty="0" err="1" smtClean="0"/>
              <a:t>Prefetch</a:t>
            </a:r>
            <a:endParaRPr lang="en-US" dirty="0" smtClean="0"/>
          </a:p>
          <a:p>
            <a:r>
              <a:rPr lang="en-US" dirty="0" smtClean="0"/>
              <a:t>Victim 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1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6544"/>
              </p:ext>
            </p:extLst>
          </p:nvPr>
        </p:nvGraphicFramePr>
        <p:xfrm>
          <a:off x="160422" y="1118440"/>
          <a:ext cx="8871284" cy="51861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1980"/>
                <a:gridCol w="2070493"/>
                <a:gridCol w="2070493"/>
                <a:gridCol w="2948318"/>
              </a:tblGrid>
              <a:tr h="4055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Advantages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Disadvantages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Limit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608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Larger</a:t>
                      </a:r>
                      <a:r>
                        <a:rPr lang="en-US" b="1" baseline="0" dirty="0" smtClean="0"/>
                        <a:t> Cache Size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7"/>
                          </a:solidFill>
                        </a:rPr>
                        <a:t>Fewer</a:t>
                      </a:r>
                      <a:r>
                        <a:rPr lang="en-US" baseline="0" dirty="0" smtClean="0">
                          <a:solidFill>
                            <a:srgbClr val="0000C7"/>
                          </a:solidFill>
                        </a:rPr>
                        <a:t> Capacity Misses</a:t>
                      </a:r>
                      <a:endParaRPr lang="en-US" dirty="0">
                        <a:solidFill>
                          <a:srgbClr val="0000C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7"/>
                          </a:solidFill>
                        </a:rPr>
                        <a:t>Larger</a:t>
                      </a:r>
                      <a:r>
                        <a:rPr lang="en-US" baseline="0" dirty="0" smtClean="0">
                          <a:solidFill>
                            <a:srgbClr val="0000C7"/>
                          </a:solidFill>
                        </a:rPr>
                        <a:t> Hit Latency</a:t>
                      </a:r>
                    </a:p>
                    <a:p>
                      <a:endParaRPr lang="en-US" baseline="0" dirty="0" smtClean="0">
                        <a:solidFill>
                          <a:srgbClr val="0000C7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0000C7"/>
                          </a:solidFill>
                        </a:rPr>
                        <a:t>Larger Area</a:t>
                      </a:r>
                      <a:endParaRPr lang="en-US" dirty="0">
                        <a:solidFill>
                          <a:srgbClr val="0000C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25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Higher</a:t>
                      </a:r>
                      <a:r>
                        <a:rPr lang="en-US" b="1" baseline="0" dirty="0" smtClean="0"/>
                        <a:t> Associativity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7"/>
                          </a:solidFill>
                        </a:rPr>
                        <a:t>Fewer Conflict Misses</a:t>
                      </a:r>
                      <a:endParaRPr lang="en-US" dirty="0">
                        <a:solidFill>
                          <a:srgbClr val="0000C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7"/>
                          </a:solidFill>
                        </a:rPr>
                        <a:t>Slower</a:t>
                      </a:r>
                      <a:r>
                        <a:rPr lang="en-US" baseline="0" dirty="0" smtClean="0">
                          <a:solidFill>
                            <a:srgbClr val="0000C7"/>
                          </a:solidFill>
                        </a:rPr>
                        <a:t> search time</a:t>
                      </a:r>
                      <a:endParaRPr lang="en-US" dirty="0">
                        <a:solidFill>
                          <a:srgbClr val="0000C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421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Larger Block</a:t>
                      </a:r>
                      <a:r>
                        <a:rPr lang="en-US" b="1" baseline="0" dirty="0" smtClean="0"/>
                        <a:t> Size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7"/>
                          </a:solidFill>
                        </a:rPr>
                        <a:t>More spatial locality</a:t>
                      </a:r>
                      <a:endParaRPr lang="en-US" dirty="0">
                        <a:solidFill>
                          <a:srgbClr val="0000C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7"/>
                          </a:solidFill>
                        </a:rPr>
                        <a:t>Higher</a:t>
                      </a:r>
                      <a:r>
                        <a:rPr lang="en-US" baseline="0" dirty="0" smtClean="0">
                          <a:solidFill>
                            <a:srgbClr val="0000C7"/>
                          </a:solidFill>
                        </a:rPr>
                        <a:t> Miss Penalty</a:t>
                      </a:r>
                      <a:endParaRPr lang="en-US" baseline="0" dirty="0">
                        <a:solidFill>
                          <a:srgbClr val="0000C7"/>
                        </a:solidFill>
                      </a:endParaRPr>
                    </a:p>
                    <a:p>
                      <a:endParaRPr lang="en-US" baseline="0" dirty="0" smtClean="0">
                        <a:solidFill>
                          <a:srgbClr val="0000C7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0000C7"/>
                          </a:solidFill>
                        </a:rPr>
                        <a:t>Cache Pollution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163587" y="1826513"/>
            <a:ext cx="2543404" cy="1183966"/>
            <a:chOff x="444880" y="4127528"/>
            <a:chExt cx="3311460" cy="1778495"/>
          </a:xfrm>
        </p:grpSpPr>
        <p:sp>
          <p:nvSpPr>
            <p:cNvPr id="19" name="Rectangle 1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22414" y="4378114"/>
              <a:ext cx="1524000" cy="12059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Line 1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868462" y="4127528"/>
              <a:ext cx="49408" cy="16682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153217" y="4945758"/>
              <a:ext cx="952438" cy="369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Miss rate</a:t>
              </a:r>
            </a:p>
          </p:txBody>
        </p:sp>
        <p:sp>
          <p:nvSpPr>
            <p:cNvPr id="22" name="Line 1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625476" y="5574500"/>
              <a:ext cx="2497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3" name="Arc 17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065213" y="4339425"/>
              <a:ext cx="611188" cy="714375"/>
            </a:xfrm>
            <a:custGeom>
              <a:avLst/>
              <a:gdLst>
                <a:gd name="T0" fmla="*/ 2147483647 w 21600"/>
                <a:gd name="T1" fmla="*/ 2147483647 h 21648"/>
                <a:gd name="T2" fmla="*/ 0 w 21600"/>
                <a:gd name="T3" fmla="*/ 0 h 21648"/>
                <a:gd name="T4" fmla="*/ 2147483647 w 21600"/>
                <a:gd name="T5" fmla="*/ 2147483647 h 216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48"/>
                <a:gd name="T11" fmla="*/ 21600 w 21600"/>
                <a:gd name="T12" fmla="*/ 21648 h 216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48" fill="none" extrusionOk="0">
                  <a:moveTo>
                    <a:pt x="21487" y="21647"/>
                  </a:moveTo>
                  <a:cubicBezTo>
                    <a:pt x="9601" y="21585"/>
                    <a:pt x="0" y="11933"/>
                    <a:pt x="0" y="48"/>
                  </a:cubicBezTo>
                  <a:cubicBezTo>
                    <a:pt x="-1" y="32"/>
                    <a:pt x="0" y="16"/>
                    <a:pt x="0" y="0"/>
                  </a:cubicBezTo>
                </a:path>
                <a:path w="21600" h="21648" stroke="0" extrusionOk="0">
                  <a:moveTo>
                    <a:pt x="21487" y="21647"/>
                  </a:moveTo>
                  <a:cubicBezTo>
                    <a:pt x="9601" y="21585"/>
                    <a:pt x="0" y="11933"/>
                    <a:pt x="0" y="48"/>
                  </a:cubicBezTo>
                  <a:cubicBezTo>
                    <a:pt x="-1" y="32"/>
                    <a:pt x="0" y="16"/>
                    <a:pt x="0" y="0"/>
                  </a:cubicBezTo>
                  <a:lnTo>
                    <a:pt x="21600" y="48"/>
                  </a:lnTo>
                  <a:lnTo>
                    <a:pt x="21487" y="21647"/>
                  </a:lnTo>
                  <a:close/>
                </a:path>
              </a:pathLst>
            </a:custGeom>
            <a:noFill/>
            <a:ln w="127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4" name="Rectangle 1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579461" y="4586043"/>
              <a:ext cx="2176879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sz="1600" dirty="0">
                  <a:solidFill>
                    <a:srgbClr val="FF0000"/>
                  </a:solidFill>
                </a:rPr>
                <a:t>“</a:t>
              </a:r>
              <a:r>
                <a:rPr lang="en-US" altLang="ja-JP" sz="1600" dirty="0">
                  <a:solidFill>
                    <a:srgbClr val="FF0000"/>
                  </a:solidFill>
                </a:rPr>
                <a:t>diminishing returns</a:t>
              </a:r>
              <a:r>
                <a:rPr lang="ja-JP" altLang="en-US" sz="1600" dirty="0">
                  <a:solidFill>
                    <a:srgbClr val="FF0000"/>
                  </a:solidFill>
                </a:rPr>
                <a:t>”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598613" y="5050625"/>
              <a:ext cx="12192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Rectangle 2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09770" y="5566827"/>
              <a:ext cx="1713109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log(cache size)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217757" y="3423831"/>
            <a:ext cx="2543404" cy="1297355"/>
            <a:chOff x="444880" y="4127528"/>
            <a:chExt cx="3311460" cy="1948822"/>
          </a:xfrm>
        </p:grpSpPr>
        <p:sp>
          <p:nvSpPr>
            <p:cNvPr id="46" name="Rectangle 4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22414" y="4378114"/>
              <a:ext cx="1524000" cy="12059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7" name="Line 14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868462" y="4127528"/>
              <a:ext cx="49408" cy="16682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8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153217" y="4945758"/>
              <a:ext cx="952438" cy="369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Miss rate</a:t>
              </a:r>
            </a:p>
          </p:txBody>
        </p:sp>
        <p:sp>
          <p:nvSpPr>
            <p:cNvPr id="49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625476" y="5574500"/>
              <a:ext cx="24971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0" name="Arc 17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065213" y="4339425"/>
              <a:ext cx="611188" cy="714375"/>
            </a:xfrm>
            <a:custGeom>
              <a:avLst/>
              <a:gdLst>
                <a:gd name="T0" fmla="*/ 2147483647 w 21600"/>
                <a:gd name="T1" fmla="*/ 2147483647 h 21648"/>
                <a:gd name="T2" fmla="*/ 0 w 21600"/>
                <a:gd name="T3" fmla="*/ 0 h 21648"/>
                <a:gd name="T4" fmla="*/ 2147483647 w 21600"/>
                <a:gd name="T5" fmla="*/ 2147483647 h 216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48"/>
                <a:gd name="T11" fmla="*/ 21600 w 21600"/>
                <a:gd name="T12" fmla="*/ 21648 h 216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48" fill="none" extrusionOk="0">
                  <a:moveTo>
                    <a:pt x="21487" y="21647"/>
                  </a:moveTo>
                  <a:cubicBezTo>
                    <a:pt x="9601" y="21585"/>
                    <a:pt x="0" y="11933"/>
                    <a:pt x="0" y="48"/>
                  </a:cubicBezTo>
                  <a:cubicBezTo>
                    <a:pt x="-1" y="32"/>
                    <a:pt x="0" y="16"/>
                    <a:pt x="0" y="0"/>
                  </a:cubicBezTo>
                </a:path>
                <a:path w="21600" h="21648" stroke="0" extrusionOk="0">
                  <a:moveTo>
                    <a:pt x="21487" y="21647"/>
                  </a:moveTo>
                  <a:cubicBezTo>
                    <a:pt x="9601" y="21585"/>
                    <a:pt x="0" y="11933"/>
                    <a:pt x="0" y="48"/>
                  </a:cubicBezTo>
                  <a:cubicBezTo>
                    <a:pt x="-1" y="32"/>
                    <a:pt x="0" y="16"/>
                    <a:pt x="0" y="0"/>
                  </a:cubicBezTo>
                  <a:lnTo>
                    <a:pt x="21600" y="48"/>
                  </a:lnTo>
                  <a:lnTo>
                    <a:pt x="21487" y="21647"/>
                  </a:lnTo>
                  <a:close/>
                </a:path>
              </a:pathLst>
            </a:custGeom>
            <a:noFill/>
            <a:ln w="127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1" name="Rectangle 1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79461" y="4586043"/>
              <a:ext cx="2176879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sz="1600" dirty="0">
                  <a:solidFill>
                    <a:srgbClr val="FF0000"/>
                  </a:solidFill>
                </a:rPr>
                <a:t>“</a:t>
              </a:r>
              <a:r>
                <a:rPr lang="en-US" altLang="ja-JP" sz="1600" dirty="0">
                  <a:solidFill>
                    <a:srgbClr val="FF0000"/>
                  </a:solidFill>
                </a:rPr>
                <a:t>diminishing returns</a:t>
              </a:r>
              <a:r>
                <a:rPr lang="ja-JP" altLang="en-US" sz="1600" dirty="0">
                  <a:solidFill>
                    <a:srgbClr val="FF0000"/>
                  </a:solidFill>
                </a:rPr>
                <a:t>”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52" name="Line 1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598613" y="5050625"/>
              <a:ext cx="12192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3" name="Rectangle 2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09770" y="5566827"/>
              <a:ext cx="2402226" cy="509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smtClean="0"/>
                <a:t>log(associativity)</a:t>
              </a:r>
              <a:endParaRPr lang="en-US" sz="16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278128" y="5006166"/>
            <a:ext cx="2705006" cy="1297355"/>
            <a:chOff x="6274452" y="4974544"/>
            <a:chExt cx="2705006" cy="1297355"/>
          </a:xfrm>
        </p:grpSpPr>
        <p:sp>
          <p:nvSpPr>
            <p:cNvPr id="67" name="Rectangle 6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439861" y="5141362"/>
              <a:ext cx="832728" cy="8027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8" name="Line 14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6599789" y="4974544"/>
              <a:ext cx="37948" cy="1110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9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6099177" y="5500361"/>
              <a:ext cx="634050" cy="28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Miss rate</a:t>
              </a:r>
            </a:p>
          </p:txBody>
        </p:sp>
        <p:sp>
          <p:nvSpPr>
            <p:cNvPr id="70" name="Line 1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6413161" y="5937811"/>
              <a:ext cx="1917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2" name="Rectangle 1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035015" y="5152564"/>
              <a:ext cx="1944443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ja-JP" altLang="en-US" sz="1600" dirty="0" smtClean="0">
                  <a:solidFill>
                    <a:srgbClr val="FF0000"/>
                  </a:solidFill>
                </a:rPr>
                <a:t>“</a:t>
              </a:r>
              <a:r>
                <a:rPr lang="en-US" altLang="ja-JP" sz="1600" dirty="0" smtClean="0">
                  <a:solidFill>
                    <a:srgbClr val="FF0000"/>
                  </a:solidFill>
                </a:rPr>
                <a:t>cache pollution</a:t>
              </a:r>
              <a:r>
                <a:rPr lang="ja-JP" altLang="en-US" sz="1600" dirty="0" smtClean="0">
                  <a:solidFill>
                    <a:srgbClr val="FF0000"/>
                  </a:solidFill>
                </a:rPr>
                <a:t>”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4" name="Rectangle 2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61934" y="5932703"/>
              <a:ext cx="1114088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smtClean="0"/>
                <a:t>Block size</a:t>
              </a:r>
              <a:endParaRPr lang="en-US" sz="1600" dirty="0"/>
            </a:p>
          </p:txBody>
        </p:sp>
        <p:sp>
          <p:nvSpPr>
            <p:cNvPr id="56" name="Freeform 10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665092" y="5191848"/>
              <a:ext cx="1666024" cy="583670"/>
            </a:xfrm>
            <a:custGeom>
              <a:avLst/>
              <a:gdLst>
                <a:gd name="T0" fmla="*/ 0 w 2208"/>
                <a:gd name="T1" fmla="*/ 0 h 768"/>
                <a:gd name="T2" fmla="*/ 2147483647 w 2208"/>
                <a:gd name="T3" fmla="*/ 2147483647 h 768"/>
                <a:gd name="T4" fmla="*/ 2147483647 w 2208"/>
                <a:gd name="T5" fmla="*/ 2147483647 h 768"/>
                <a:gd name="T6" fmla="*/ 2147483647 w 2208"/>
                <a:gd name="T7" fmla="*/ 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8"/>
                <a:gd name="T13" fmla="*/ 0 h 768"/>
                <a:gd name="T14" fmla="*/ 2208 w 2208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8" h="768">
                  <a:moveTo>
                    <a:pt x="0" y="0"/>
                  </a:moveTo>
                  <a:cubicBezTo>
                    <a:pt x="320" y="288"/>
                    <a:pt x="640" y="576"/>
                    <a:pt x="912" y="672"/>
                  </a:cubicBezTo>
                  <a:cubicBezTo>
                    <a:pt x="1184" y="768"/>
                    <a:pt x="1416" y="688"/>
                    <a:pt x="1632" y="576"/>
                  </a:cubicBezTo>
                  <a:cubicBezTo>
                    <a:pt x="1848" y="464"/>
                    <a:pt x="2028" y="232"/>
                    <a:pt x="220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6075839" y="1493933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7"/>
                </a:solidFill>
              </a:rPr>
              <a:t>Compulsory Misses</a:t>
            </a:r>
            <a:endParaRPr lang="en-US" dirty="0">
              <a:solidFill>
                <a:srgbClr val="0000C7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83607" y="3100589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>
                <a:solidFill>
                  <a:srgbClr val="0000C7"/>
                </a:solidFill>
              </a:rPr>
              <a:t>Capacity Misses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89216" y="4703564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7"/>
                </a:solidFill>
              </a:rPr>
              <a:t>Cache Pollution</a:t>
            </a:r>
          </a:p>
        </p:txBody>
      </p:sp>
    </p:spTree>
    <p:extLst>
      <p:ext uri="{BB962C8B-B14F-4D97-AF65-F5344CB8AC3E}">
        <p14:creationId xmlns:p14="http://schemas.microsoft.com/office/powerpoint/2010/main" val="3332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Cache Parameters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Size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Associativity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Size</a:t>
            </a:r>
          </a:p>
          <a:p>
            <a:r>
              <a:rPr lang="en-US" b="1" dirty="0" err="1" smtClean="0">
                <a:solidFill>
                  <a:srgbClr val="0000C7"/>
                </a:solidFill>
              </a:rPr>
              <a:t>Prefetch</a:t>
            </a:r>
            <a:endParaRPr lang="en-US" b="1" dirty="0" smtClean="0">
              <a:solidFill>
                <a:srgbClr val="0000C7"/>
              </a:solidFill>
            </a:endParaRPr>
          </a:p>
          <a:p>
            <a:r>
              <a:rPr lang="en-US" dirty="0" smtClean="0"/>
              <a:t>Victim 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get it </a:t>
            </a:r>
            <a:r>
              <a:rPr lang="en-US" i="1" dirty="0">
                <a:ea typeface="ＭＳ Ｐゴシック" charset="0"/>
                <a:cs typeface="ＭＳ Ｐゴシック" charset="0"/>
              </a:rPr>
              <a:t>before</a:t>
            </a:r>
            <a:r>
              <a:rPr lang="en-US" dirty="0">
                <a:ea typeface="ＭＳ Ｐゴシック" charset="0"/>
                <a:cs typeface="ＭＳ Ｐゴシック" charset="0"/>
              </a:rPr>
              <a:t> you need it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Easier for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instructions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H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arder </a:t>
            </a:r>
            <a:r>
              <a:rPr lang="en-US" dirty="0">
                <a:ea typeface="ＭＳ Ｐゴシック" charset="0"/>
                <a:cs typeface="ＭＳ Ｐゴシック" charset="0"/>
              </a:rPr>
              <a:t>for data</a:t>
            </a:r>
          </a:p>
          <a:p>
            <a:endParaRPr lang="en-US" dirty="0" smtClean="0"/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How does prefetching affect cache misses?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Compulsory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Capacity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Conflict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L13: Cache Optimizations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1979" y="3972079"/>
            <a:ext cx="130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Reduce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1979" y="4461303"/>
            <a:ext cx="1511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Increase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1979" y="4922968"/>
            <a:ext cx="1511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Increase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36276</TotalTime>
  <Words>1509</Words>
  <Application>Microsoft Macintosh PowerPoint</Application>
  <PresentationFormat>On-screen Show (4:3)</PresentationFormat>
  <Paragraphs>314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Calibri</vt:lpstr>
      <vt:lpstr>Century Gothic</vt:lpstr>
      <vt:lpstr>Courier New</vt:lpstr>
      <vt:lpstr>ＭＳ Ｐゴシック</vt:lpstr>
      <vt:lpstr>Tahoma</vt:lpstr>
      <vt:lpstr>Wingdings</vt:lpstr>
      <vt:lpstr>Wingdings 2</vt:lpstr>
      <vt:lpstr>ZapfDingbats</vt:lpstr>
      <vt:lpstr>굴림</vt:lpstr>
      <vt:lpstr>メイリオ</vt:lpstr>
      <vt:lpstr>Arial</vt:lpstr>
      <vt:lpstr>Plaza</vt:lpstr>
      <vt:lpstr>Lecture 13: Cache Optimizations</vt:lpstr>
      <vt:lpstr>Cache Performance</vt:lpstr>
      <vt:lpstr>Types of Cache Misses</vt:lpstr>
      <vt:lpstr>Effect of Cache Parameters on Performance</vt:lpstr>
      <vt:lpstr>AMAT</vt:lpstr>
      <vt:lpstr>Reducing Miss Rate</vt:lpstr>
      <vt:lpstr>Cache Parameters</vt:lpstr>
      <vt:lpstr>Reducing Miss Rate</vt:lpstr>
      <vt:lpstr>Prefetching</vt:lpstr>
      <vt:lpstr>Hardware Prefetching</vt:lpstr>
      <vt:lpstr>Challenges with Prefetching</vt:lpstr>
      <vt:lpstr>Reducing Miss Rate</vt:lpstr>
      <vt:lpstr>Victim Caches</vt:lpstr>
      <vt:lpstr>Reducing Miss Penalty</vt:lpstr>
      <vt:lpstr>Reducing Miss Penalty</vt:lpstr>
      <vt:lpstr>Multilevel Caches</vt:lpstr>
      <vt:lpstr>A typical memory hierarchy</vt:lpstr>
      <vt:lpstr>Intel Haswell (2013)</vt:lpstr>
      <vt:lpstr>Example: AMAT with L2</vt:lpstr>
      <vt:lpstr>Inclusion Policy</vt:lpstr>
      <vt:lpstr>Miss, Replacement and Invalidation with L1 and L2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Krishna</dc:creator>
  <cp:lastModifiedBy>Microsoft Office User</cp:lastModifiedBy>
  <cp:revision>2367</cp:revision>
  <cp:lastPrinted>2015-09-15T20:25:11Z</cp:lastPrinted>
  <dcterms:created xsi:type="dcterms:W3CDTF">2015-01-11T02:17:33Z</dcterms:created>
  <dcterms:modified xsi:type="dcterms:W3CDTF">2016-10-06T20:57:56Z</dcterms:modified>
</cp:coreProperties>
</file>