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51"/>
  </p:notesMasterIdLst>
  <p:handoutMasterIdLst>
    <p:handoutMasterId r:id="rId52"/>
  </p:handoutMasterIdLst>
  <p:sldIdLst>
    <p:sldId id="573" r:id="rId2"/>
    <p:sldId id="787" r:id="rId3"/>
    <p:sldId id="816" r:id="rId4"/>
    <p:sldId id="794" r:id="rId5"/>
    <p:sldId id="798" r:id="rId6"/>
    <p:sldId id="822" r:id="rId7"/>
    <p:sldId id="823" r:id="rId8"/>
    <p:sldId id="817" r:id="rId9"/>
    <p:sldId id="802" r:id="rId10"/>
    <p:sldId id="818" r:id="rId11"/>
    <p:sldId id="803" r:id="rId12"/>
    <p:sldId id="813" r:id="rId13"/>
    <p:sldId id="781" r:id="rId14"/>
    <p:sldId id="819" r:id="rId15"/>
    <p:sldId id="804" r:id="rId16"/>
    <p:sldId id="805" r:id="rId17"/>
    <p:sldId id="807" r:id="rId18"/>
    <p:sldId id="820" r:id="rId19"/>
    <p:sldId id="808" r:id="rId20"/>
    <p:sldId id="809" r:id="rId21"/>
    <p:sldId id="821" r:id="rId22"/>
    <p:sldId id="825" r:id="rId23"/>
    <p:sldId id="811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837" r:id="rId36"/>
    <p:sldId id="838" r:id="rId37"/>
    <p:sldId id="839" r:id="rId38"/>
    <p:sldId id="840" r:id="rId39"/>
    <p:sldId id="841" r:id="rId40"/>
    <p:sldId id="842" r:id="rId41"/>
    <p:sldId id="843" r:id="rId42"/>
    <p:sldId id="844" r:id="rId43"/>
    <p:sldId id="845" r:id="rId44"/>
    <p:sldId id="846" r:id="rId45"/>
    <p:sldId id="847" r:id="rId46"/>
    <p:sldId id="848" r:id="rId47"/>
    <p:sldId id="849" r:id="rId48"/>
    <p:sldId id="850" r:id="rId49"/>
    <p:sldId id="85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C7"/>
    <a:srgbClr val="F8B33C"/>
    <a:srgbClr val="000080"/>
    <a:srgbClr val="6666FF"/>
    <a:srgbClr val="66FFFF"/>
    <a:srgbClr val="00FFFF"/>
    <a:srgbClr val="FFFF66"/>
    <a:srgbClr val="000041"/>
    <a:srgbClr val="C5E176"/>
    <a:srgbClr val="7FC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2" autoAdjust="0"/>
    <p:restoredTop sz="82067" autoAdjust="0"/>
  </p:normalViewPr>
  <p:slideViewPr>
    <p:cSldViewPr snapToGrid="0" snapToObjects="1">
      <p:cViewPr>
        <p:scale>
          <a:sx n="80" d="100"/>
          <a:sy n="80" d="100"/>
        </p:scale>
        <p:origin x="1952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10/13/16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Hit</a:t>
            </a:r>
            <a:r>
              <a:rPr lang="en-US" baseline="0" dirty="0" smtClean="0"/>
              <a:t> Time = 1 cycle</a:t>
            </a:r>
          </a:p>
          <a:p>
            <a:r>
              <a:rPr lang="en-US" baseline="0" dirty="0" smtClean="0"/>
              <a:t>Miss Rate = 8%</a:t>
            </a:r>
          </a:p>
          <a:p>
            <a:r>
              <a:rPr lang="en-US" baseline="0" dirty="0" smtClean="0"/>
              <a:t>Miss Penalty = 100 cycles</a:t>
            </a:r>
          </a:p>
          <a:p>
            <a:r>
              <a:rPr lang="en-US" baseline="0" dirty="0" smtClean="0"/>
              <a:t>AMAT = 1 + 0.08*100 = 9 cycles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10K instructions between I/O - 100K instructions during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will bound violation do?</a:t>
            </a:r>
          </a:p>
          <a:p>
            <a:r>
              <a:rPr lang="en-US" dirty="0" smtClean="0"/>
              <a:t>Throw an “Exception”!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0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OS ensures that the page tables are disjoint.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was arguably one of the world's first supercomputers, and the fastest computer in the world until the release of the CDC 6600. </a:t>
            </a:r>
          </a:p>
          <a:p>
            <a:endParaRPr lang="en-US" dirty="0" smtClean="0"/>
          </a:p>
          <a:p>
            <a:r>
              <a:rPr lang="en-US" dirty="0" smtClean="0"/>
              <a:t>Early in 1962, when most of the Manchester ATLAS was operational and a few privileged patient users were allowed on the machine, it was said that the computing power in the UK was halved, when it was switched off.</a:t>
            </a:r>
          </a:p>
          <a:p>
            <a:endParaRPr lang="en-US" dirty="0" smtClean="0"/>
          </a:p>
          <a:p>
            <a:r>
              <a:rPr lang="en-US" dirty="0" smtClean="0"/>
              <a:t>Drum was six times less expensive than magnetic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 by 2 == Multiple by PTE</a:t>
            </a:r>
            <a:r>
              <a:rPr lang="en-US" baseline="0" dirty="0" smtClean="0"/>
              <a:t> size (i.e.,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October 13,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L14: Virtual Memory I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October 13,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Lecture 14: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Cache Optimizations + Demand Paging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685" y="6230490"/>
            <a:ext cx="840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slides adapted from MIT EECS 6.823 (Arvind and J.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Emer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GT 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ECE 4100/6100 (T. Conte), UCB CS 252 (K.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Asanovic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UW CS 378 (L.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Ceze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Multi-level Caches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Early Restart/Critical Word First</a:t>
            </a:r>
          </a:p>
          <a:p>
            <a:r>
              <a:rPr lang="en-US" b="1" dirty="0" smtClean="0">
                <a:solidFill>
                  <a:srgbClr val="0000C7"/>
                </a:solidFill>
              </a:rPr>
              <a:t>Sectored Cache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Sub-blocking/Sectored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538"/>
            <a:ext cx="8085628" cy="51038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 Block Size</a:t>
            </a:r>
          </a:p>
          <a:p>
            <a:pPr lvl="1">
              <a:buClr>
                <a:srgbClr val="00B050"/>
              </a:buClr>
              <a:buFont typeface="LucidaGrande" charset="0"/>
              <a:buChar char="✓"/>
            </a:pPr>
            <a:r>
              <a:rPr lang="en-US" dirty="0" smtClean="0">
                <a:solidFill>
                  <a:srgbClr val="00B050"/>
                </a:solidFill>
              </a:rPr>
              <a:t>Lower Miss Penalty</a:t>
            </a:r>
          </a:p>
          <a:p>
            <a:pPr lvl="1">
              <a:buClr>
                <a:srgbClr val="C00000"/>
              </a:buClr>
              <a:buFont typeface="ZapfDingbatsITC" charset="0"/>
              <a:buChar char="✗"/>
            </a:pPr>
            <a:r>
              <a:rPr lang="en-US" dirty="0" smtClean="0">
                <a:solidFill>
                  <a:srgbClr val="C00000"/>
                </a:solidFill>
              </a:rPr>
              <a:t>Low Spatial Locality</a:t>
            </a:r>
          </a:p>
          <a:p>
            <a:pPr lvl="1">
              <a:buClr>
                <a:srgbClr val="C00000"/>
              </a:buClr>
              <a:buFont typeface="ZapfDingbatsITC" charset="0"/>
              <a:buChar char="✗"/>
            </a:pPr>
            <a:r>
              <a:rPr lang="en-US" dirty="0" smtClean="0">
                <a:solidFill>
                  <a:srgbClr val="C00000"/>
                </a:solidFill>
              </a:rPr>
              <a:t>Larger Tag Array Size</a:t>
            </a:r>
          </a:p>
          <a:p>
            <a:pPr lvl="2"/>
            <a:r>
              <a:rPr lang="en-US" dirty="0" smtClean="0"/>
              <a:t>Suppose 64kB, direct-mapped Cache, 32b </a:t>
            </a:r>
            <a:r>
              <a:rPr lang="en-US" dirty="0" err="1" smtClean="0"/>
              <a:t>addr</a:t>
            </a:r>
            <a:endParaRPr lang="en-US" dirty="0" smtClean="0"/>
          </a:p>
          <a:p>
            <a:pPr lvl="3"/>
            <a:r>
              <a:rPr lang="en-US" dirty="0" smtClean="0"/>
              <a:t>Block Size = 64B </a:t>
            </a:r>
            <a:r>
              <a:rPr lang="en-US" dirty="0" smtClean="0">
                <a:sym typeface="Wingdings"/>
              </a:rPr>
              <a:t> b = 6, k =10, 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  <a:sym typeface="Wingdings"/>
              </a:rPr>
              <a:t>t</a:t>
            </a:r>
            <a:r>
              <a:rPr lang="en-US" dirty="0" smtClean="0">
                <a:sym typeface="Wingdings"/>
              </a:rPr>
              <a:t> = (32-10-6) = 16</a:t>
            </a:r>
          </a:p>
          <a:p>
            <a:pPr lvl="4"/>
            <a:r>
              <a:rPr lang="en-US" dirty="0" smtClean="0"/>
              <a:t>Tag Array Size = 2</a:t>
            </a:r>
            <a:r>
              <a:rPr lang="en-US" baseline="30000" dirty="0" smtClean="0"/>
              <a:t>k</a:t>
            </a:r>
            <a:r>
              <a:rPr lang="en-US" dirty="0" smtClean="0"/>
              <a:t>(1+</a:t>
            </a:r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t</a:t>
            </a:r>
            <a:r>
              <a:rPr lang="en-US" dirty="0" smtClean="0"/>
              <a:t>) = 17k bits</a:t>
            </a:r>
          </a:p>
          <a:p>
            <a:pPr lvl="3"/>
            <a:r>
              <a:rPr lang="en-US" dirty="0" smtClean="0"/>
              <a:t>Block Size = 32B </a:t>
            </a:r>
            <a:r>
              <a:rPr lang="en-US" dirty="0" smtClean="0">
                <a:sym typeface="Wingdings"/>
              </a:rPr>
              <a:t> b = 5, k = 11, </a:t>
            </a:r>
            <a:r>
              <a:rPr lang="en-US" dirty="0">
                <a:latin typeface="Tahoma" charset="0"/>
                <a:ea typeface="Tahoma" charset="0"/>
                <a:cs typeface="Tahoma" charset="0"/>
                <a:sym typeface="Wingdings"/>
              </a:rPr>
              <a:t>t</a:t>
            </a:r>
            <a:r>
              <a:rPr lang="en-US" dirty="0">
                <a:sym typeface="Wingdings"/>
              </a:rPr>
              <a:t> = (</a:t>
            </a:r>
            <a:r>
              <a:rPr lang="en-US" dirty="0" smtClean="0">
                <a:sym typeface="Wingdings"/>
              </a:rPr>
              <a:t>32-11-5) </a:t>
            </a:r>
            <a:r>
              <a:rPr lang="en-US" dirty="0">
                <a:sym typeface="Wingdings"/>
              </a:rPr>
              <a:t>=</a:t>
            </a:r>
            <a:r>
              <a:rPr lang="en-US" dirty="0" smtClean="0">
                <a:sym typeface="Wingdings"/>
              </a:rPr>
              <a:t> 16</a:t>
            </a:r>
          </a:p>
          <a:p>
            <a:pPr lvl="4"/>
            <a:r>
              <a:rPr lang="en-US" dirty="0" smtClean="0"/>
              <a:t>Tag </a:t>
            </a:r>
            <a:r>
              <a:rPr lang="en-US" dirty="0"/>
              <a:t>Array Size = 2</a:t>
            </a:r>
            <a:r>
              <a:rPr lang="en-US" baseline="30000" dirty="0"/>
              <a:t>k</a:t>
            </a:r>
            <a:r>
              <a:rPr lang="en-US" dirty="0"/>
              <a:t>(1+</a:t>
            </a:r>
            <a:r>
              <a:rPr lang="en-US" dirty="0">
                <a:latin typeface="Tahoma" charset="0"/>
                <a:ea typeface="Tahoma" charset="0"/>
                <a:cs typeface="Tahoma" charset="0"/>
              </a:rPr>
              <a:t>t</a:t>
            </a:r>
            <a:r>
              <a:rPr lang="en-US" dirty="0"/>
              <a:t>) = </a:t>
            </a:r>
            <a:r>
              <a:rPr lang="en-US" dirty="0" smtClean="0"/>
              <a:t>34k bits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we get small tag array and low miss penalty?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Sub-blocking/Sectored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614862"/>
            <a:ext cx="8305801" cy="36635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Divide large block into smaller sub-blocks</a:t>
            </a:r>
          </a:p>
          <a:p>
            <a:pPr lvl="1"/>
            <a:r>
              <a:rPr lang="en-US" dirty="0" smtClean="0"/>
              <a:t>Add a valid-bit for each sub-block</a:t>
            </a:r>
          </a:p>
          <a:p>
            <a:pPr lvl="1"/>
            <a:r>
              <a:rPr lang="en-US" dirty="0" smtClean="0"/>
              <a:t>Fetch only sub-block on a miss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prefetch</a:t>
            </a:r>
            <a:r>
              <a:rPr lang="en-US" dirty="0" smtClean="0"/>
              <a:t> other </a:t>
            </a:r>
            <a:r>
              <a:rPr lang="en-US" dirty="0" err="1" smtClean="0"/>
              <a:t>subblocks</a:t>
            </a:r>
            <a:r>
              <a:rPr lang="en-US" dirty="0" smtClean="0"/>
              <a:t> in the background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If tag matches, is the word in the cache?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May not be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3592429" y="1725208"/>
            <a:ext cx="444500" cy="228600"/>
            <a:chOff x="1492" y="3552"/>
            <a:chExt cx="280" cy="144"/>
          </a:xfrm>
        </p:grpSpPr>
        <p:sp>
          <p:nvSpPr>
            <p:cNvPr id="8" name="Rectangle 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492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632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049629" y="1725208"/>
            <a:ext cx="444500" cy="228600"/>
            <a:chOff x="1780" y="3552"/>
            <a:chExt cx="280" cy="144"/>
          </a:xfrm>
        </p:grpSpPr>
        <p:sp>
          <p:nvSpPr>
            <p:cNvPr id="11" name="Rectangle 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80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920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506829" y="1725208"/>
            <a:ext cx="444500" cy="228600"/>
            <a:chOff x="2068" y="3552"/>
            <a:chExt cx="280" cy="144"/>
          </a:xfrm>
        </p:grpSpPr>
        <p:sp>
          <p:nvSpPr>
            <p:cNvPr id="14" name="Rectangle 1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68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208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964029" y="1725208"/>
            <a:ext cx="444500" cy="228600"/>
            <a:chOff x="2356" y="3552"/>
            <a:chExt cx="280" cy="144"/>
          </a:xfrm>
        </p:grpSpPr>
        <p:sp>
          <p:nvSpPr>
            <p:cNvPr id="17" name="Rectangle 1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56" y="3556"/>
              <a:ext cx="280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496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20829" y="1731558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20" name="Rectangl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06629" y="1731558"/>
            <a:ext cx="63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82829" y="1731558"/>
            <a:ext cx="63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59029" y="1731558"/>
            <a:ext cx="63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35229" y="1731558"/>
            <a:ext cx="63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01703" y="1425171"/>
            <a:ext cx="104956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1600" dirty="0"/>
              <a:t>valid bits</a:t>
            </a:r>
          </a:p>
        </p:txBody>
      </p:sp>
      <p:sp>
        <p:nvSpPr>
          <p:cNvPr id="25" name="Line 2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586079" y="1572808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86079" y="149660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14879" y="149660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027404" y="1279121"/>
            <a:ext cx="923925" cy="3391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2075" tIns="46038" rIns="92075" bIns="46038">
            <a:spAutoFit/>
          </a:bodyPr>
          <a:lstStyle/>
          <a:p>
            <a:r>
              <a:rPr lang="en-US" sz="1600" dirty="0"/>
              <a:t>block</a:t>
            </a:r>
          </a:p>
        </p:txBody>
      </p:sp>
      <p:sp>
        <p:nvSpPr>
          <p:cNvPr id="29" name="Line 2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6079" y="210620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586079" y="203000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043279" y="203000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478129" y="2061758"/>
            <a:ext cx="1149553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sub-block</a:t>
            </a:r>
          </a:p>
        </p:txBody>
      </p:sp>
    </p:spTree>
    <p:extLst>
      <p:ext uri="{BB962C8B-B14F-4D97-AF65-F5344CB8AC3E}">
        <p14:creationId xmlns:p14="http://schemas.microsoft.com/office/powerpoint/2010/main" val="17812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Hit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Simpler/Smaller Caches</a:t>
            </a:r>
          </a:p>
          <a:p>
            <a:r>
              <a:rPr lang="en-US" dirty="0" smtClean="0"/>
              <a:t>Delayed Write</a:t>
            </a:r>
          </a:p>
          <a:p>
            <a:r>
              <a:rPr lang="en-US" dirty="0" smtClean="0"/>
              <a:t>Way Prediction</a:t>
            </a:r>
          </a:p>
          <a:p>
            <a:r>
              <a:rPr lang="en-US" dirty="0" smtClean="0"/>
              <a:t>Remove Address Translation from Critical 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Hit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Simpler/Smaller Caches</a:t>
            </a:r>
          </a:p>
          <a:p>
            <a:r>
              <a:rPr lang="en-US" b="1" dirty="0" smtClean="0">
                <a:solidFill>
                  <a:srgbClr val="0000C7"/>
                </a:solidFill>
              </a:rPr>
              <a:t>Delayed Write</a:t>
            </a:r>
          </a:p>
          <a:p>
            <a:r>
              <a:rPr lang="en-US" dirty="0" smtClean="0"/>
              <a:t>Way Prediction</a:t>
            </a:r>
          </a:p>
          <a:p>
            <a:r>
              <a:rPr lang="en-US" dirty="0" smtClean="0"/>
              <a:t>Remove Address Translation from Critical 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Direct-Mapped Cache: 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84" descr="Large confetti"/>
          <p:cNvSpPr>
            <a:spLocks noChangeArrowheads="1"/>
          </p:cNvSpPr>
          <p:nvPr/>
        </p:nvSpPr>
        <p:spPr bwMode="auto">
          <a:xfrm>
            <a:off x="1752600" y="3505200"/>
            <a:ext cx="1219200" cy="3683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2438400" y="510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 descr="Large confetti"/>
          <p:cNvSpPr>
            <a:spLocks noChangeArrowheads="1"/>
          </p:cNvSpPr>
          <p:nvPr/>
        </p:nvSpPr>
        <p:spPr bwMode="auto">
          <a:xfrm>
            <a:off x="3657600" y="3511550"/>
            <a:ext cx="3643313" cy="3683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57600" y="2743200"/>
            <a:ext cx="3636963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57600" y="3124200"/>
            <a:ext cx="3649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657600" y="3505200"/>
            <a:ext cx="3649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3657600" y="3886200"/>
            <a:ext cx="3649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29718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4564063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0574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041525" y="2392363"/>
            <a:ext cx="830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 Tag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76788" y="2392363"/>
            <a:ext cx="155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Data Block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584325" y="2392363"/>
            <a:ext cx="534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 V</a:t>
            </a: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5478463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6392863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079500" y="1308100"/>
            <a:ext cx="4318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1827213" y="5419725"/>
            <a:ext cx="325437" cy="473075"/>
            <a:chOff x="1151" y="3414"/>
            <a:chExt cx="205" cy="298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AutoShape 24"/>
          <p:cNvSpPr>
            <a:spLocks noChangeArrowheads="1"/>
          </p:cNvSpPr>
          <p:nvPr/>
        </p:nvSpPr>
        <p:spPr bwMode="auto">
          <a:xfrm rot="10800000" flipH="1" flipV="1">
            <a:off x="4957763" y="5576888"/>
            <a:ext cx="1117600" cy="277812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2173288" y="466090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206625" y="4716463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=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632325" y="1293813"/>
            <a:ext cx="7937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/>
              <a:t>Block</a:t>
            </a:r>
          </a:p>
          <a:p>
            <a:pPr algn="l" eaLnBrk="0" hangingPunct="0"/>
            <a:r>
              <a:rPr lang="en-US" sz="1600"/>
              <a:t>Offset</a:t>
            </a: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648200" y="129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514600" y="129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355725" y="1338263"/>
            <a:ext cx="8302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 Tag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057525" y="1338263"/>
            <a:ext cx="9112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Index</a:t>
            </a: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2438400" y="3733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1981200" y="5867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1447800" y="6019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 flipH="1">
            <a:off x="20574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20574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4117975" y="3733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H="1">
            <a:off x="4106863" y="5105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5021263" y="5105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5005388" y="3733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H="1">
            <a:off x="5021263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5326063" y="4876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5707063" y="4876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6011863" y="5105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H="1">
            <a:off x="5707063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 flipH="1">
            <a:off x="6011863" y="5105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6035675" y="3733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6856413" y="3733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>
            <a:off x="5554663" y="586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H="1">
            <a:off x="5554663" y="6096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3581400" y="1828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>
            <a:off x="1524000" y="2133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>
            <a:off x="1752600" y="1828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>
            <a:off x="1524000" y="2133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 flipH="1">
            <a:off x="1524000" y="3657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1066800" y="1981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1066800" y="19812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 flipH="1">
            <a:off x="1066800" y="4876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1752600" y="4876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61"/>
          <p:cNvSpPr>
            <a:spLocks noChangeArrowheads="1"/>
          </p:cNvSpPr>
          <p:nvPr/>
        </p:nvSpPr>
        <p:spPr bwMode="auto">
          <a:xfrm>
            <a:off x="1863725" y="3670300"/>
            <a:ext cx="74613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2"/>
          <p:cNvSpPr>
            <a:spLocks noChangeArrowheads="1"/>
          </p:cNvSpPr>
          <p:nvPr/>
        </p:nvSpPr>
        <p:spPr bwMode="auto">
          <a:xfrm>
            <a:off x="2392363" y="3670300"/>
            <a:ext cx="74612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4086225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64"/>
          <p:cNvSpPr>
            <a:spLocks noChangeArrowheads="1"/>
          </p:cNvSpPr>
          <p:nvPr/>
        </p:nvSpPr>
        <p:spPr bwMode="auto">
          <a:xfrm>
            <a:off x="4973638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5"/>
          <p:cNvSpPr>
            <a:spLocks noChangeArrowheads="1"/>
          </p:cNvSpPr>
          <p:nvPr/>
        </p:nvSpPr>
        <p:spPr bwMode="auto">
          <a:xfrm>
            <a:off x="6003925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6"/>
          <p:cNvSpPr>
            <a:spLocks noChangeArrowheads="1"/>
          </p:cNvSpPr>
          <p:nvPr/>
        </p:nvSpPr>
        <p:spPr bwMode="auto">
          <a:xfrm>
            <a:off x="6824663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19050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68"/>
          <p:cNvSpPr>
            <a:spLocks noChangeShapeType="1"/>
          </p:cNvSpPr>
          <p:nvPr/>
        </p:nvSpPr>
        <p:spPr bwMode="auto">
          <a:xfrm>
            <a:off x="5029200" y="1828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9"/>
          <p:cNvSpPr>
            <a:spLocks noChangeShapeType="1"/>
          </p:cNvSpPr>
          <p:nvPr/>
        </p:nvSpPr>
        <p:spPr bwMode="auto">
          <a:xfrm flipH="1">
            <a:off x="5029200" y="21336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>
            <a:off x="8305800" y="21336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1"/>
          <p:cNvSpPr>
            <a:spLocks noChangeShapeType="1"/>
          </p:cNvSpPr>
          <p:nvPr/>
        </p:nvSpPr>
        <p:spPr bwMode="auto">
          <a:xfrm flipH="1">
            <a:off x="5935663" y="5715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2"/>
          <p:cNvSpPr>
            <a:spLocks noChangeShapeType="1"/>
          </p:cNvSpPr>
          <p:nvPr/>
        </p:nvSpPr>
        <p:spPr bwMode="auto">
          <a:xfrm flipH="1">
            <a:off x="1143000" y="1905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73"/>
          <p:cNvSpPr>
            <a:spLocks noChangeShapeType="1"/>
          </p:cNvSpPr>
          <p:nvPr/>
        </p:nvSpPr>
        <p:spPr bwMode="auto">
          <a:xfrm flipH="1">
            <a:off x="3089275" y="2046288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 flipH="1">
            <a:off x="5715000" y="20574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75"/>
          <p:cNvSpPr>
            <a:spLocks noChangeShapeType="1"/>
          </p:cNvSpPr>
          <p:nvPr/>
        </p:nvSpPr>
        <p:spPr bwMode="auto">
          <a:xfrm flipH="1">
            <a:off x="2362200" y="43434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1050925" y="2011363"/>
            <a:ext cx="37306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t</a:t>
            </a:r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2997200" y="2152650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k</a:t>
            </a:r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5622925" y="2163763"/>
            <a:ext cx="431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b</a:t>
            </a:r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2498725" y="4297363"/>
            <a:ext cx="37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t</a:t>
            </a:r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898525" y="5821363"/>
            <a:ext cx="638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HIT</a:t>
            </a:r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6529388" y="5897563"/>
            <a:ext cx="256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Data Word or Byte</a:t>
            </a:r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7459663" y="2743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7443788" y="3306763"/>
            <a:ext cx="766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000"/>
              <a:t>  2</a:t>
            </a:r>
            <a:r>
              <a:rPr lang="en-US" sz="2000" baseline="30000"/>
              <a:t>k</a:t>
            </a:r>
          </a:p>
          <a:p>
            <a:pPr algn="l" eaLnBrk="0" hangingPunct="0"/>
            <a:r>
              <a:rPr lang="en-US" sz="2000"/>
              <a:t>lines</a:t>
            </a:r>
          </a:p>
        </p:txBody>
      </p:sp>
      <p:sp>
        <p:nvSpPr>
          <p:cNvPr id="89" name="Line 85"/>
          <p:cNvSpPr>
            <a:spLocks noChangeShapeType="1"/>
          </p:cNvSpPr>
          <p:nvPr/>
        </p:nvSpPr>
        <p:spPr bwMode="auto">
          <a:xfrm>
            <a:off x="1752600" y="2736850"/>
            <a:ext cx="12207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1752600" y="3117850"/>
            <a:ext cx="12207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1752600" y="3498850"/>
            <a:ext cx="12207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1752600" y="3876675"/>
            <a:ext cx="12207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1752600" y="2743200"/>
            <a:ext cx="1219200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90"/>
          <p:cNvSpPr>
            <a:spLocks noChangeShapeType="1"/>
          </p:cNvSpPr>
          <p:nvPr/>
        </p:nvSpPr>
        <p:spPr bwMode="auto">
          <a:xfrm>
            <a:off x="36576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3429000" y="21336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92"/>
          <p:cNvSpPr>
            <a:spLocks noChangeShapeType="1"/>
          </p:cNvSpPr>
          <p:nvPr/>
        </p:nvSpPr>
        <p:spPr bwMode="auto">
          <a:xfrm flipH="1">
            <a:off x="3429000" y="37131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Cache: </a:t>
            </a:r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898525" y="1127507"/>
            <a:ext cx="7864475" cy="4178671"/>
            <a:chOff x="898525" y="1186273"/>
            <a:chExt cx="7940675" cy="5219467"/>
          </a:xfrm>
        </p:grpSpPr>
        <p:sp>
          <p:nvSpPr>
            <p:cNvPr id="8" name="Rectangle 2" descr="Large confetti"/>
            <p:cNvSpPr>
              <a:spLocks noChangeArrowheads="1"/>
            </p:cNvSpPr>
            <p:nvPr/>
          </p:nvSpPr>
          <p:spPr bwMode="auto">
            <a:xfrm>
              <a:off x="4800600" y="3505200"/>
              <a:ext cx="914400" cy="3810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2438400" y="5105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 descr="Large confetti"/>
            <p:cNvSpPr>
              <a:spLocks noChangeArrowheads="1"/>
            </p:cNvSpPr>
            <p:nvPr/>
          </p:nvSpPr>
          <p:spPr bwMode="auto">
            <a:xfrm>
              <a:off x="1758950" y="3511550"/>
              <a:ext cx="1212850" cy="37465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65300" y="2755900"/>
              <a:ext cx="1206500" cy="149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1752600" y="3124200"/>
              <a:ext cx="1219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752600" y="3505200"/>
              <a:ext cx="1219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752600" y="3886200"/>
              <a:ext cx="1219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9718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8862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93925" y="3579813"/>
              <a:ext cx="255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solidFill>
                    <a:srgbClr val="56127A"/>
                  </a:solidFill>
                  <a:cs typeface="Arial" charset="0"/>
                </a:rPr>
                <a:t> 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0574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041525" y="2312213"/>
              <a:ext cx="770617" cy="500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 dirty="0">
                  <a:cs typeface="Arial" charset="0"/>
                </a:rPr>
                <a:t>  </a:t>
              </a:r>
              <a:r>
                <a:rPr lang="en-US" sz="1800" dirty="0">
                  <a:cs typeface="Arial" charset="0"/>
                </a:rPr>
                <a:t>Tag</a:t>
              </a:r>
              <a:endParaRPr lang="en-US" sz="2000" dirty="0">
                <a:cs typeface="Arial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5029200" y="2362201"/>
              <a:ext cx="757474" cy="4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cs typeface="Arial" charset="0"/>
                </a:rPr>
                <a:t>Data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584325" y="2312213"/>
              <a:ext cx="493653" cy="500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  </a:t>
              </a:r>
              <a:r>
                <a:rPr lang="en-US" sz="1800">
                  <a:cs typeface="Arial" charset="0"/>
                </a:rPr>
                <a:t>V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8006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7150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079500" y="1308100"/>
              <a:ext cx="43180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1827213" y="5419725"/>
              <a:ext cx="325437" cy="473075"/>
              <a:chOff x="1151" y="3414"/>
              <a:chExt cx="205" cy="298"/>
            </a:xfrm>
          </p:grpSpPr>
          <p:sp>
            <p:nvSpPr>
              <p:cNvPr id="90" name="Line 21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2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3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4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T0" fmla="*/ 107 w 21805"/>
                  <a:gd name="T1" fmla="*/ 0 h 21600"/>
                  <a:gd name="T2" fmla="*/ 0 w 21805"/>
                  <a:gd name="T3" fmla="*/ 94 h 21600"/>
                  <a:gd name="T4" fmla="*/ 1 w 2180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05"/>
                  <a:gd name="T10" fmla="*/ 0 h 21600"/>
                  <a:gd name="T11" fmla="*/ 21805 w 218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5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T0" fmla="*/ 105 w 21600"/>
                  <a:gd name="T1" fmla="*/ 94 h 21599"/>
                  <a:gd name="T2" fmla="*/ 0 w 21600"/>
                  <a:gd name="T3" fmla="*/ 0 h 21599"/>
                  <a:gd name="T4" fmla="*/ 106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173288" y="46609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206625" y="4716463"/>
              <a:ext cx="48101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56127A"/>
                  </a:solidFill>
                  <a:cs typeface="Arial" charset="0"/>
                </a:rPr>
                <a:t> =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632325" y="1186273"/>
              <a:ext cx="796319" cy="731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cs typeface="Arial" charset="0"/>
                </a:rPr>
                <a:t>Block</a:t>
              </a:r>
            </a:p>
            <a:p>
              <a:pPr algn="l" eaLnBrk="0" hangingPunct="0"/>
              <a:r>
                <a:rPr lang="en-US" sz="1600" dirty="0">
                  <a:cs typeface="Arial" charset="0"/>
                </a:rPr>
                <a:t>Offset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648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5146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279525" y="1325563"/>
              <a:ext cx="770617" cy="500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  </a:t>
              </a:r>
              <a:r>
                <a:rPr lang="en-US" sz="1800">
                  <a:cs typeface="Arial" charset="0"/>
                </a:rPr>
                <a:t>Tag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108325" y="1325563"/>
              <a:ext cx="807649" cy="4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cs typeface="Arial" charset="0"/>
                </a:rPr>
                <a:t>Index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905000" y="37338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438400" y="3733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1981200" y="5867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1524000" y="6019800"/>
              <a:ext cx="251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057400" y="5257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5257800" y="37338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3581400" y="1828800"/>
              <a:ext cx="0" cy="190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524000" y="2233613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752600" y="1828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524000" y="2220913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1524000" y="3657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1066800" y="19812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066800" y="19812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1066800" y="48768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1752600" y="4876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1874838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24034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52101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1905000" y="4953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5029200" y="18288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H="1">
              <a:off x="11430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35052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49530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2362200" y="4343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50925" y="2011363"/>
              <a:ext cx="37306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56127A"/>
                  </a:solidFill>
                  <a:cs typeface="Arial" charset="0"/>
                </a:rPr>
                <a:t> t</a:t>
              </a: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0000" y="1905000"/>
              <a:ext cx="388449" cy="500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 k</a:t>
              </a: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5181600" y="1828800"/>
              <a:ext cx="435386" cy="500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 b</a:t>
              </a: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498725" y="4297363"/>
              <a:ext cx="37306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solidFill>
                    <a:srgbClr val="56127A"/>
                  </a:solidFill>
                  <a:cs typeface="Arial" charset="0"/>
                </a:rPr>
                <a:t> t</a:t>
              </a: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898525" y="5821363"/>
              <a:ext cx="532498" cy="500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HIT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4673249" y="5943600"/>
              <a:ext cx="2358140" cy="462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cs typeface="Arial" charset="0"/>
                </a:rPr>
                <a:t>Data Word or Byte</a:t>
              </a: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7848600" y="27432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7924800" y="3200400"/>
              <a:ext cx="666836" cy="846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000">
                  <a:cs typeface="Arial" charset="0"/>
                </a:rPr>
                <a:t>  </a:t>
              </a:r>
              <a:r>
                <a:rPr lang="en-US" sz="1800">
                  <a:cs typeface="Arial" charset="0"/>
                </a:rPr>
                <a:t>2</a:t>
              </a:r>
              <a:r>
                <a:rPr lang="en-US" sz="1800" baseline="30000">
                  <a:cs typeface="Arial" charset="0"/>
                </a:rPr>
                <a:t>k</a:t>
              </a:r>
            </a:p>
            <a:p>
              <a:pPr algn="l" eaLnBrk="0" hangingPunct="0"/>
              <a:r>
                <a:rPr lang="en-US" sz="1800">
                  <a:cs typeface="Arial" charset="0"/>
                </a:rPr>
                <a:t>lines</a:t>
              </a: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886200" y="2743200"/>
              <a:ext cx="3810000" cy="1498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>
              <a:off x="3886200" y="31242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67056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429000" y="4952999"/>
              <a:ext cx="535735" cy="46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cs typeface="Arial" charset="0"/>
                </a:rPr>
                <a:t>WE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3886200" y="35052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886200" y="38862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5791200" y="56578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3"/>
            <p:cNvGrpSpPr>
              <a:grpSpLocks/>
            </p:cNvGrpSpPr>
            <p:nvPr/>
          </p:nvGrpSpPr>
          <p:grpSpPr bwMode="auto">
            <a:xfrm flipV="1">
              <a:off x="5518150" y="5257800"/>
              <a:ext cx="533400" cy="368300"/>
              <a:chOff x="1953" y="3423"/>
              <a:chExt cx="176" cy="136"/>
            </a:xfrm>
          </p:grpSpPr>
          <p:sp>
            <p:nvSpPr>
              <p:cNvPr id="87" name="Line 74"/>
              <p:cNvSpPr>
                <a:spLocks noChangeShapeType="1"/>
              </p:cNvSpPr>
              <p:nvPr/>
            </p:nvSpPr>
            <p:spPr bwMode="auto">
              <a:xfrm flipH="1">
                <a:off x="203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5"/>
              <p:cNvSpPr>
                <a:spLocks noChangeShapeType="1"/>
              </p:cNvSpPr>
              <p:nvPr/>
            </p:nvSpPr>
            <p:spPr bwMode="auto">
              <a:xfrm>
                <a:off x="195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76"/>
              <p:cNvSpPr>
                <a:spLocks noChangeShapeType="1"/>
              </p:cNvSpPr>
              <p:nvPr/>
            </p:nvSpPr>
            <p:spPr bwMode="auto">
              <a:xfrm flipH="1">
                <a:off x="195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 flipV="1">
              <a:off x="4038600" y="5410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4038600" y="5410200"/>
              <a:ext cx="1633538" cy="11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5029200" y="2286000"/>
              <a:ext cx="3810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8839200" y="2286000"/>
              <a:ext cx="0" cy="2514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 flipH="1">
              <a:off x="3581400" y="3711575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utoShape 82"/>
            <p:cNvSpPr>
              <a:spLocks noChangeArrowheads="1"/>
            </p:cNvSpPr>
            <p:nvPr/>
          </p:nvSpPr>
          <p:spPr bwMode="auto">
            <a:xfrm>
              <a:off x="4572000" y="4724400"/>
              <a:ext cx="2590800" cy="457200"/>
            </a:xfrm>
            <a:custGeom>
              <a:avLst/>
              <a:gdLst>
                <a:gd name="T0" fmla="*/ 2266950 w 21600"/>
                <a:gd name="T1" fmla="*/ 228600 h 21600"/>
                <a:gd name="T2" fmla="*/ 1295400 w 21600"/>
                <a:gd name="T3" fmla="*/ 457200 h 21600"/>
                <a:gd name="T4" fmla="*/ 323850 w 21600"/>
                <a:gd name="T5" fmla="*/ 228600 h 21600"/>
                <a:gd name="T6" fmla="*/ 12954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83"/>
            <p:cNvSpPr>
              <a:spLocks noChangeArrowheads="1"/>
            </p:cNvSpPr>
            <p:nvPr/>
          </p:nvSpPr>
          <p:spPr bwMode="auto">
            <a:xfrm>
              <a:off x="4572000" y="4800600"/>
              <a:ext cx="2438400" cy="533400"/>
            </a:xfrm>
            <a:custGeom>
              <a:avLst/>
              <a:gdLst>
                <a:gd name="T0" fmla="*/ 2133600 w 21600"/>
                <a:gd name="T1" fmla="*/ 266700 h 21600"/>
                <a:gd name="T2" fmla="*/ 1219200 w 21600"/>
                <a:gd name="T3" fmla="*/ 533400 h 21600"/>
                <a:gd name="T4" fmla="*/ 304800 w 21600"/>
                <a:gd name="T5" fmla="*/ 266700 h 21600"/>
                <a:gd name="T6" fmla="*/ 12192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utoShape 84"/>
            <p:cNvSpPr>
              <a:spLocks noChangeArrowheads="1"/>
            </p:cNvSpPr>
            <p:nvPr/>
          </p:nvSpPr>
          <p:spPr bwMode="auto">
            <a:xfrm>
              <a:off x="3886200" y="4495800"/>
              <a:ext cx="3810000" cy="457200"/>
            </a:xfrm>
            <a:custGeom>
              <a:avLst/>
              <a:gdLst>
                <a:gd name="T0" fmla="*/ 3333750 w 21600"/>
                <a:gd name="T1" fmla="*/ 228600 h 21600"/>
                <a:gd name="T2" fmla="*/ 1905000 w 21600"/>
                <a:gd name="T3" fmla="*/ 457200 h 21600"/>
                <a:gd name="T4" fmla="*/ 476250 w 21600"/>
                <a:gd name="T5" fmla="*/ 228600 h 21600"/>
                <a:gd name="T6" fmla="*/ 190500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 flipH="1">
              <a:off x="4343400" y="37338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 flipH="1">
              <a:off x="6248400" y="37338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H="1">
              <a:off x="7239000" y="37338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7140575" y="4767263"/>
              <a:ext cx="1698625" cy="33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9"/>
            <p:cNvSpPr>
              <a:spLocks noChangeShapeType="1"/>
            </p:cNvSpPr>
            <p:nvPr/>
          </p:nvSpPr>
          <p:spPr bwMode="auto">
            <a:xfrm flipV="1">
              <a:off x="57912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5301918"/>
            <a:ext cx="6329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How does write timing compare to read timing?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339825" y="5323887"/>
            <a:ext cx="2508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Completely serial!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2953" y="5728128"/>
            <a:ext cx="7171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C7"/>
                </a:solidFill>
              </a:rPr>
              <a:t>Problem: </a:t>
            </a:r>
            <a:r>
              <a:rPr lang="en-US" i="1" dirty="0">
                <a:solidFill>
                  <a:srgbClr val="0000C7"/>
                </a:solidFill>
              </a:rPr>
              <a:t>Writes take two cycles in memory stage, one cycle for tag check plus one cycle for data write if hit</a:t>
            </a:r>
          </a:p>
        </p:txBody>
      </p:sp>
    </p:spTree>
    <p:extLst>
      <p:ext uri="{BB962C8B-B14F-4D97-AF65-F5344CB8AC3E}">
        <p14:creationId xmlns:p14="http://schemas.microsoft.com/office/powerpoint/2010/main" val="74980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Write Hit Time with Pipelined/Delayed Write</a:t>
            </a:r>
            <a:endParaRPr lang="en-US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765387"/>
          </a:xfrm>
        </p:spPr>
        <p:txBody>
          <a:bodyPr>
            <a:normAutofit lnSpcReduction="10000"/>
          </a:bodyPr>
          <a:lstStyle/>
          <a:p>
            <a:pPr lvl="2"/>
            <a:r>
              <a:rPr lang="en-US" sz="2000" dirty="0"/>
              <a:t>Hold write data for store in single buffer ahead of cache</a:t>
            </a:r>
          </a:p>
          <a:p>
            <a:pPr lvl="2"/>
            <a:r>
              <a:rPr lang="en-US" sz="2000" dirty="0"/>
              <a:t>Write cache data during next idle data access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141"/>
          <p:cNvSpPr>
            <a:spLocks noChangeArrowheads="1"/>
          </p:cNvSpPr>
          <p:nvPr/>
        </p:nvSpPr>
        <p:spPr bwMode="auto">
          <a:xfrm>
            <a:off x="1168400" y="2073275"/>
            <a:ext cx="76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87"/>
          <p:cNvSpPr txBox="1">
            <a:spLocks noChangeArrowheads="1"/>
          </p:cNvSpPr>
          <p:nvPr/>
        </p:nvSpPr>
        <p:spPr bwMode="auto">
          <a:xfrm>
            <a:off x="3948113" y="2438400"/>
            <a:ext cx="754062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/>
              <a:t>Time</a:t>
            </a:r>
            <a:endParaRPr lang="en-US" sz="2000"/>
          </a:p>
        </p:txBody>
      </p:sp>
      <p:sp>
        <p:nvSpPr>
          <p:cNvPr id="9" name="Line 288"/>
          <p:cNvSpPr>
            <a:spLocks noChangeShapeType="1"/>
          </p:cNvSpPr>
          <p:nvPr/>
        </p:nvSpPr>
        <p:spPr bwMode="auto">
          <a:xfrm>
            <a:off x="5181600" y="2667000"/>
            <a:ext cx="26685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7785100" y="3910013"/>
            <a:ext cx="712788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7072313" y="3910013"/>
            <a:ext cx="712787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359525" y="3910013"/>
            <a:ext cx="712788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646738" y="3910013"/>
            <a:ext cx="712787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932363" y="3910013"/>
            <a:ext cx="714375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19575" y="3910013"/>
            <a:ext cx="712788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94000" y="3910013"/>
            <a:ext cx="1425575" cy="1027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r>
              <a:rPr lang="en-US" sz="2400"/>
              <a:t>Data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7785100" y="2895600"/>
            <a:ext cx="712788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072313" y="2895600"/>
            <a:ext cx="712787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359525" y="2895600"/>
            <a:ext cx="712788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46738" y="2895600"/>
            <a:ext cx="712787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932363" y="2895600"/>
            <a:ext cx="714375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219575" y="2895600"/>
            <a:ext cx="712788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2400" baseline="-2500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794000" y="2895600"/>
            <a:ext cx="1425575" cy="1014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fontAlgn="ctr">
              <a:spcBef>
                <a:spcPct val="20000"/>
              </a:spcBef>
            </a:pPr>
            <a:r>
              <a:rPr lang="en-US" sz="2400"/>
              <a:t/>
            </a:r>
            <a:br>
              <a:rPr lang="en-US" sz="2400"/>
            </a:br>
            <a:r>
              <a:rPr lang="en-US" sz="2400"/>
              <a:t>Tag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94000" y="2895600"/>
            <a:ext cx="570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794000" y="3910013"/>
            <a:ext cx="5703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94000" y="4937125"/>
            <a:ext cx="5703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94000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219575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932363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646738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359525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7072313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785100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497888" y="2895600"/>
            <a:ext cx="0" cy="204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142"/>
          <p:cNvSpPr>
            <a:spLocks noChangeArrowheads="1"/>
          </p:cNvSpPr>
          <p:nvPr/>
        </p:nvSpPr>
        <p:spPr bwMode="auto">
          <a:xfrm>
            <a:off x="4219575" y="2895600"/>
            <a:ext cx="712788" cy="1014413"/>
          </a:xfrm>
          <a:prstGeom prst="rect">
            <a:avLst/>
          </a:prstGeom>
          <a:solidFill>
            <a:srgbClr val="FF99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LD</a:t>
            </a:r>
            <a:r>
              <a:rPr lang="en-US" sz="2400" baseline="-25000"/>
              <a:t>0</a:t>
            </a:r>
          </a:p>
          <a:p>
            <a:endParaRPr lang="en-US" sz="2000"/>
          </a:p>
        </p:txBody>
      </p:sp>
      <p:sp>
        <p:nvSpPr>
          <p:cNvPr id="36" name="Rectangle 148"/>
          <p:cNvSpPr>
            <a:spLocks noChangeArrowheads="1"/>
          </p:cNvSpPr>
          <p:nvPr/>
        </p:nvSpPr>
        <p:spPr bwMode="auto">
          <a:xfrm>
            <a:off x="4219575" y="3910013"/>
            <a:ext cx="712788" cy="1016000"/>
          </a:xfrm>
          <a:prstGeom prst="rect">
            <a:avLst/>
          </a:prstGeom>
          <a:solidFill>
            <a:srgbClr val="FF99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LD</a:t>
            </a:r>
            <a:r>
              <a:rPr lang="en-US" sz="2400" baseline="-25000"/>
              <a:t>0</a:t>
            </a:r>
          </a:p>
          <a:p>
            <a:endParaRPr lang="en-US" sz="2000"/>
          </a:p>
        </p:txBody>
      </p:sp>
      <p:sp>
        <p:nvSpPr>
          <p:cNvPr id="37" name="Rectangle 149"/>
          <p:cNvSpPr>
            <a:spLocks noChangeArrowheads="1"/>
          </p:cNvSpPr>
          <p:nvPr/>
        </p:nvSpPr>
        <p:spPr bwMode="auto">
          <a:xfrm>
            <a:off x="4932363" y="2895600"/>
            <a:ext cx="714375" cy="1014413"/>
          </a:xfrm>
          <a:prstGeom prst="rect">
            <a:avLst/>
          </a:prstGeom>
          <a:solidFill>
            <a:srgbClr val="CCFF33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1</a:t>
            </a:r>
          </a:p>
          <a:p>
            <a:endParaRPr lang="en-US" sz="2000"/>
          </a:p>
        </p:txBody>
      </p:sp>
      <p:sp>
        <p:nvSpPr>
          <p:cNvPr id="38" name="Rectangle 151"/>
          <p:cNvSpPr>
            <a:spLocks noChangeArrowheads="1"/>
          </p:cNvSpPr>
          <p:nvPr/>
        </p:nvSpPr>
        <p:spPr bwMode="auto">
          <a:xfrm>
            <a:off x="5646738" y="3910013"/>
            <a:ext cx="712787" cy="1016000"/>
          </a:xfrm>
          <a:prstGeom prst="rect">
            <a:avLst/>
          </a:prstGeom>
          <a:solidFill>
            <a:srgbClr val="CCFF33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1</a:t>
            </a:r>
          </a:p>
          <a:p>
            <a:endParaRPr lang="en-US" sz="2000"/>
          </a:p>
        </p:txBody>
      </p:sp>
      <p:sp>
        <p:nvSpPr>
          <p:cNvPr id="39" name="Rectangle 152"/>
          <p:cNvSpPr>
            <a:spLocks noChangeArrowheads="1"/>
          </p:cNvSpPr>
          <p:nvPr/>
        </p:nvSpPr>
        <p:spPr bwMode="auto">
          <a:xfrm>
            <a:off x="5646738" y="2895600"/>
            <a:ext cx="712787" cy="1014413"/>
          </a:xfrm>
          <a:prstGeom prst="rect">
            <a:avLst/>
          </a:prstGeom>
          <a:solidFill>
            <a:srgbClr val="CCEC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2</a:t>
            </a:r>
          </a:p>
          <a:p>
            <a:endParaRPr lang="en-US" sz="2000"/>
          </a:p>
        </p:txBody>
      </p:sp>
      <p:grpSp>
        <p:nvGrpSpPr>
          <p:cNvPr id="40" name="Group 284"/>
          <p:cNvGrpSpPr>
            <a:grpSpLocks/>
          </p:cNvGrpSpPr>
          <p:nvPr/>
        </p:nvGrpSpPr>
        <p:grpSpPr bwMode="auto">
          <a:xfrm>
            <a:off x="6359525" y="2895600"/>
            <a:ext cx="712788" cy="2030413"/>
            <a:chOff x="3966" y="1400"/>
            <a:chExt cx="449" cy="1536"/>
          </a:xfrm>
        </p:grpSpPr>
        <p:sp>
          <p:nvSpPr>
            <p:cNvPr id="41" name="Rectangle 153"/>
            <p:cNvSpPr>
              <a:spLocks noChangeArrowheads="1"/>
            </p:cNvSpPr>
            <p:nvPr/>
          </p:nvSpPr>
          <p:spPr bwMode="auto">
            <a:xfrm>
              <a:off x="3966" y="2168"/>
              <a:ext cx="449" cy="768"/>
            </a:xfrm>
            <a:prstGeom prst="rect">
              <a:avLst/>
            </a:prstGeom>
            <a:solidFill>
              <a:srgbClr val="CC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LD</a:t>
              </a:r>
              <a:r>
                <a:rPr lang="en-US" sz="2400" baseline="-25000"/>
                <a:t>3</a:t>
              </a:r>
            </a:p>
            <a:p>
              <a:endParaRPr lang="en-US" sz="2000"/>
            </a:p>
          </p:txBody>
        </p:sp>
        <p:sp>
          <p:nvSpPr>
            <p:cNvPr id="42" name="Rectangle 154"/>
            <p:cNvSpPr>
              <a:spLocks noChangeArrowheads="1"/>
            </p:cNvSpPr>
            <p:nvPr/>
          </p:nvSpPr>
          <p:spPr bwMode="auto">
            <a:xfrm>
              <a:off x="3966" y="1400"/>
              <a:ext cx="449" cy="768"/>
            </a:xfrm>
            <a:prstGeom prst="rect">
              <a:avLst/>
            </a:prstGeom>
            <a:solidFill>
              <a:srgbClr val="CCFF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LD</a:t>
              </a:r>
              <a:r>
                <a:rPr lang="en-US" sz="2400" baseline="-25000"/>
                <a:t>3</a:t>
              </a:r>
            </a:p>
            <a:p>
              <a:endParaRPr lang="en-US" sz="2000"/>
            </a:p>
          </p:txBody>
        </p:sp>
      </p:grpSp>
      <p:grpSp>
        <p:nvGrpSpPr>
          <p:cNvPr id="43" name="Group 283"/>
          <p:cNvGrpSpPr>
            <a:grpSpLocks/>
          </p:cNvGrpSpPr>
          <p:nvPr/>
        </p:nvGrpSpPr>
        <p:grpSpPr bwMode="auto">
          <a:xfrm>
            <a:off x="2819400" y="5203825"/>
            <a:ext cx="5678488" cy="1019175"/>
            <a:chOff x="1736" y="3147"/>
            <a:chExt cx="3577" cy="771"/>
          </a:xfrm>
        </p:grpSpPr>
        <p:sp>
          <p:nvSpPr>
            <p:cNvPr id="44" name="Rectangle 224"/>
            <p:cNvSpPr>
              <a:spLocks noChangeArrowheads="1"/>
            </p:cNvSpPr>
            <p:nvPr/>
          </p:nvSpPr>
          <p:spPr bwMode="auto">
            <a:xfrm>
              <a:off x="4866" y="3147"/>
              <a:ext cx="447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45" name="Rectangle 223"/>
            <p:cNvSpPr>
              <a:spLocks noChangeArrowheads="1"/>
            </p:cNvSpPr>
            <p:nvPr/>
          </p:nvSpPr>
          <p:spPr bwMode="auto">
            <a:xfrm>
              <a:off x="4419" y="3147"/>
              <a:ext cx="447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46" name="Rectangle 222"/>
            <p:cNvSpPr>
              <a:spLocks noChangeArrowheads="1"/>
            </p:cNvSpPr>
            <p:nvPr/>
          </p:nvSpPr>
          <p:spPr bwMode="auto">
            <a:xfrm>
              <a:off x="3972" y="3147"/>
              <a:ext cx="447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47" name="Rectangle 221"/>
            <p:cNvSpPr>
              <a:spLocks noChangeArrowheads="1"/>
            </p:cNvSpPr>
            <p:nvPr/>
          </p:nvSpPr>
          <p:spPr bwMode="auto">
            <a:xfrm>
              <a:off x="3525" y="3147"/>
              <a:ext cx="447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48" name="Rectangle 220"/>
            <p:cNvSpPr>
              <a:spLocks noChangeArrowheads="1"/>
            </p:cNvSpPr>
            <p:nvPr/>
          </p:nvSpPr>
          <p:spPr bwMode="auto">
            <a:xfrm>
              <a:off x="3077" y="3147"/>
              <a:ext cx="448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49" name="Rectangle 219"/>
            <p:cNvSpPr>
              <a:spLocks noChangeArrowheads="1"/>
            </p:cNvSpPr>
            <p:nvPr/>
          </p:nvSpPr>
          <p:spPr bwMode="auto">
            <a:xfrm>
              <a:off x="2630" y="3147"/>
              <a:ext cx="447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</p:txBody>
        </p:sp>
        <p:sp>
          <p:nvSpPr>
            <p:cNvPr id="50" name="Rectangle 217"/>
            <p:cNvSpPr>
              <a:spLocks noChangeArrowheads="1"/>
            </p:cNvSpPr>
            <p:nvPr/>
          </p:nvSpPr>
          <p:spPr bwMode="auto">
            <a:xfrm>
              <a:off x="1736" y="3147"/>
              <a:ext cx="894" cy="7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</a:pPr>
              <a:endParaRPr lang="en-US" sz="1800"/>
            </a:p>
            <a:p>
              <a:pPr algn="l">
                <a:spcBef>
                  <a:spcPct val="20000"/>
                </a:spcBef>
              </a:pPr>
              <a:r>
                <a:rPr lang="en-US" sz="1800"/>
                <a:t>   </a:t>
              </a:r>
              <a:r>
                <a:rPr lang="en-US" sz="2400"/>
                <a:t>Buffer</a:t>
              </a:r>
            </a:p>
          </p:txBody>
        </p:sp>
        <p:sp>
          <p:nvSpPr>
            <p:cNvPr id="51" name="Line 225"/>
            <p:cNvSpPr>
              <a:spLocks noChangeShapeType="1"/>
            </p:cNvSpPr>
            <p:nvPr/>
          </p:nvSpPr>
          <p:spPr bwMode="auto">
            <a:xfrm>
              <a:off x="1736" y="3147"/>
              <a:ext cx="3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26"/>
            <p:cNvSpPr>
              <a:spLocks noChangeShapeType="1"/>
            </p:cNvSpPr>
            <p:nvPr/>
          </p:nvSpPr>
          <p:spPr bwMode="auto">
            <a:xfrm>
              <a:off x="1736" y="3918"/>
              <a:ext cx="35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27"/>
            <p:cNvSpPr>
              <a:spLocks noChangeShapeType="1"/>
            </p:cNvSpPr>
            <p:nvPr/>
          </p:nvSpPr>
          <p:spPr bwMode="auto">
            <a:xfrm>
              <a:off x="1736" y="3147"/>
              <a:ext cx="0" cy="7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29"/>
            <p:cNvSpPr>
              <a:spLocks noChangeShapeType="1"/>
            </p:cNvSpPr>
            <p:nvPr/>
          </p:nvSpPr>
          <p:spPr bwMode="auto">
            <a:xfrm>
              <a:off x="2630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0"/>
            <p:cNvSpPr>
              <a:spLocks noChangeShapeType="1"/>
            </p:cNvSpPr>
            <p:nvPr/>
          </p:nvSpPr>
          <p:spPr bwMode="auto">
            <a:xfrm>
              <a:off x="3077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1"/>
            <p:cNvSpPr>
              <a:spLocks noChangeShapeType="1"/>
            </p:cNvSpPr>
            <p:nvPr/>
          </p:nvSpPr>
          <p:spPr bwMode="auto">
            <a:xfrm>
              <a:off x="3525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2"/>
            <p:cNvSpPr>
              <a:spLocks noChangeShapeType="1"/>
            </p:cNvSpPr>
            <p:nvPr/>
          </p:nvSpPr>
          <p:spPr bwMode="auto">
            <a:xfrm>
              <a:off x="3972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33"/>
            <p:cNvSpPr>
              <a:spLocks noChangeShapeType="1"/>
            </p:cNvSpPr>
            <p:nvPr/>
          </p:nvSpPr>
          <p:spPr bwMode="auto">
            <a:xfrm>
              <a:off x="4419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34"/>
            <p:cNvSpPr>
              <a:spLocks noChangeShapeType="1"/>
            </p:cNvSpPr>
            <p:nvPr/>
          </p:nvSpPr>
          <p:spPr bwMode="auto">
            <a:xfrm>
              <a:off x="4866" y="3147"/>
              <a:ext cx="0" cy="7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35"/>
            <p:cNvSpPr>
              <a:spLocks noChangeShapeType="1"/>
            </p:cNvSpPr>
            <p:nvPr/>
          </p:nvSpPr>
          <p:spPr bwMode="auto">
            <a:xfrm>
              <a:off x="5313" y="3147"/>
              <a:ext cx="0" cy="77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Rectangle 267"/>
          <p:cNvSpPr>
            <a:spLocks noChangeArrowheads="1"/>
          </p:cNvSpPr>
          <p:nvPr/>
        </p:nvSpPr>
        <p:spPr bwMode="auto">
          <a:xfrm>
            <a:off x="4948238" y="5203825"/>
            <a:ext cx="712787" cy="1016000"/>
          </a:xfrm>
          <a:prstGeom prst="rect">
            <a:avLst/>
          </a:prstGeom>
          <a:solidFill>
            <a:srgbClr val="CCFF33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1</a:t>
            </a:r>
          </a:p>
          <a:p>
            <a:endParaRPr lang="en-US" sz="2000"/>
          </a:p>
        </p:txBody>
      </p:sp>
      <p:sp>
        <p:nvSpPr>
          <p:cNvPr id="62" name="Rectangle 269"/>
          <p:cNvSpPr>
            <a:spLocks noChangeArrowheads="1"/>
          </p:cNvSpPr>
          <p:nvPr/>
        </p:nvSpPr>
        <p:spPr bwMode="auto">
          <a:xfrm>
            <a:off x="5646738" y="5203825"/>
            <a:ext cx="712787" cy="1016000"/>
          </a:xfrm>
          <a:prstGeom prst="rect">
            <a:avLst/>
          </a:prstGeom>
          <a:solidFill>
            <a:srgbClr val="CCEC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2</a:t>
            </a:r>
          </a:p>
          <a:p>
            <a:endParaRPr lang="en-US" sz="2000"/>
          </a:p>
        </p:txBody>
      </p:sp>
      <p:sp>
        <p:nvSpPr>
          <p:cNvPr id="63" name="Rectangle 270"/>
          <p:cNvSpPr>
            <a:spLocks noChangeArrowheads="1"/>
          </p:cNvSpPr>
          <p:nvPr/>
        </p:nvSpPr>
        <p:spPr bwMode="auto">
          <a:xfrm>
            <a:off x="6359525" y="5208588"/>
            <a:ext cx="712788" cy="1014412"/>
          </a:xfrm>
          <a:prstGeom prst="rect">
            <a:avLst/>
          </a:prstGeom>
          <a:solidFill>
            <a:srgbClr val="CCEC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spcBef>
                <a:spcPct val="20000"/>
              </a:spcBef>
            </a:pPr>
            <a:endParaRPr lang="en-US" sz="2000"/>
          </a:p>
          <a:p>
            <a:pPr>
              <a:spcBef>
                <a:spcPct val="20000"/>
              </a:spcBef>
            </a:pPr>
            <a:r>
              <a:rPr lang="en-US" sz="2400"/>
              <a:t>ST</a:t>
            </a:r>
            <a:r>
              <a:rPr lang="en-US" sz="2400" baseline="-25000"/>
              <a:t>2</a:t>
            </a:r>
          </a:p>
          <a:p>
            <a:endParaRPr lang="en-US" sz="2000"/>
          </a:p>
        </p:txBody>
      </p:sp>
      <p:grpSp>
        <p:nvGrpSpPr>
          <p:cNvPr id="64" name="Group 285"/>
          <p:cNvGrpSpPr>
            <a:grpSpLocks/>
          </p:cNvGrpSpPr>
          <p:nvPr/>
        </p:nvGrpSpPr>
        <p:grpSpPr bwMode="auto">
          <a:xfrm>
            <a:off x="7070725" y="2895600"/>
            <a:ext cx="714375" cy="3327400"/>
            <a:chOff x="4414" y="1400"/>
            <a:chExt cx="450" cy="2518"/>
          </a:xfrm>
        </p:grpSpPr>
        <p:sp>
          <p:nvSpPr>
            <p:cNvPr id="65" name="Rectangle 155"/>
            <p:cNvSpPr>
              <a:spLocks noChangeArrowheads="1"/>
            </p:cNvSpPr>
            <p:nvPr/>
          </p:nvSpPr>
          <p:spPr bwMode="auto">
            <a:xfrm>
              <a:off x="4415" y="1400"/>
              <a:ext cx="449" cy="768"/>
            </a:xfrm>
            <a:prstGeom prst="rect">
              <a:avLst/>
            </a:prstGeom>
            <a:solidFill>
              <a:srgbClr val="FF99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ST</a:t>
              </a:r>
              <a:r>
                <a:rPr lang="en-US" sz="2400" baseline="-25000"/>
                <a:t>4</a:t>
              </a:r>
            </a:p>
            <a:p>
              <a:endParaRPr lang="en-US" sz="2000"/>
            </a:p>
          </p:txBody>
        </p:sp>
        <p:sp>
          <p:nvSpPr>
            <p:cNvPr id="66" name="Rectangle 156"/>
            <p:cNvSpPr>
              <a:spLocks noChangeArrowheads="1"/>
            </p:cNvSpPr>
            <p:nvPr/>
          </p:nvSpPr>
          <p:spPr bwMode="auto">
            <a:xfrm>
              <a:off x="4415" y="2168"/>
              <a:ext cx="449" cy="768"/>
            </a:xfrm>
            <a:prstGeom prst="rect">
              <a:avLst/>
            </a:prstGeom>
            <a:solidFill>
              <a:srgbClr val="CCECF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ST</a:t>
              </a:r>
              <a:r>
                <a:rPr lang="en-US" sz="2400" baseline="-25000"/>
                <a:t>2</a:t>
              </a:r>
            </a:p>
            <a:p>
              <a:endParaRPr lang="en-US" sz="2000"/>
            </a:p>
          </p:txBody>
        </p: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4414" y="3150"/>
              <a:ext cx="450" cy="768"/>
            </a:xfrm>
            <a:prstGeom prst="rect">
              <a:avLst/>
            </a:prstGeom>
            <a:solidFill>
              <a:srgbClr val="FF99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ST</a:t>
              </a:r>
              <a:r>
                <a:rPr lang="en-US" sz="2400" baseline="-25000"/>
                <a:t>4</a:t>
              </a:r>
            </a:p>
            <a:p>
              <a:endParaRPr lang="en-US" sz="2000"/>
            </a:p>
          </p:txBody>
        </p:sp>
      </p:grpSp>
      <p:grpSp>
        <p:nvGrpSpPr>
          <p:cNvPr id="68" name="Group 286"/>
          <p:cNvGrpSpPr>
            <a:grpSpLocks/>
          </p:cNvGrpSpPr>
          <p:nvPr/>
        </p:nvGrpSpPr>
        <p:grpSpPr bwMode="auto">
          <a:xfrm>
            <a:off x="7785100" y="2895600"/>
            <a:ext cx="712788" cy="3324225"/>
            <a:chOff x="4864" y="1400"/>
            <a:chExt cx="449" cy="2515"/>
          </a:xfrm>
        </p:grpSpPr>
        <p:sp>
          <p:nvSpPr>
            <p:cNvPr id="69" name="Rectangle 157"/>
            <p:cNvSpPr>
              <a:spLocks noChangeArrowheads="1"/>
            </p:cNvSpPr>
            <p:nvPr/>
          </p:nvSpPr>
          <p:spPr bwMode="auto">
            <a:xfrm>
              <a:off x="4864" y="1400"/>
              <a:ext cx="449" cy="768"/>
            </a:xfrm>
            <a:prstGeom prst="rect">
              <a:avLst/>
            </a:prstGeom>
            <a:solidFill>
              <a:srgbClr val="CBCB3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LD</a:t>
              </a:r>
              <a:r>
                <a:rPr lang="en-US" sz="2400" baseline="-25000"/>
                <a:t>5</a:t>
              </a:r>
            </a:p>
            <a:p>
              <a:endParaRPr lang="en-US" sz="2000"/>
            </a:p>
          </p:txBody>
        </p:sp>
        <p:sp>
          <p:nvSpPr>
            <p:cNvPr id="70" name="Rectangle 158"/>
            <p:cNvSpPr>
              <a:spLocks noChangeArrowheads="1"/>
            </p:cNvSpPr>
            <p:nvPr/>
          </p:nvSpPr>
          <p:spPr bwMode="auto">
            <a:xfrm>
              <a:off x="4864" y="2168"/>
              <a:ext cx="449" cy="768"/>
            </a:xfrm>
            <a:prstGeom prst="rect">
              <a:avLst/>
            </a:prstGeom>
            <a:solidFill>
              <a:srgbClr val="CBCB35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LD</a:t>
              </a:r>
              <a:r>
                <a:rPr lang="en-US" sz="2400" baseline="-25000"/>
                <a:t>5</a:t>
              </a:r>
            </a:p>
            <a:p>
              <a:endParaRPr lang="en-US" sz="2000"/>
            </a:p>
          </p:txBody>
        </p:sp>
        <p:sp>
          <p:nvSpPr>
            <p:cNvPr id="71" name="Rectangle 272"/>
            <p:cNvSpPr>
              <a:spLocks noChangeArrowheads="1"/>
            </p:cNvSpPr>
            <p:nvPr/>
          </p:nvSpPr>
          <p:spPr bwMode="auto">
            <a:xfrm>
              <a:off x="4864" y="3147"/>
              <a:ext cx="449" cy="768"/>
            </a:xfrm>
            <a:prstGeom prst="rect">
              <a:avLst/>
            </a:prstGeom>
            <a:solidFill>
              <a:srgbClr val="FF999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>
                <a:spcBef>
                  <a:spcPct val="20000"/>
                </a:spcBef>
              </a:pPr>
              <a:endParaRPr lang="en-US" sz="2000"/>
            </a:p>
            <a:p>
              <a:pPr>
                <a:spcBef>
                  <a:spcPct val="20000"/>
                </a:spcBef>
              </a:pPr>
              <a:r>
                <a:rPr lang="en-US" sz="2400"/>
                <a:t>ST</a:t>
              </a:r>
              <a:r>
                <a:rPr lang="en-US" sz="2400" baseline="-25000"/>
                <a:t>4</a:t>
              </a:r>
            </a:p>
            <a:p>
              <a:endParaRPr lang="en-US" sz="2000"/>
            </a:p>
          </p:txBody>
        </p:sp>
      </p:grpSp>
      <p:sp>
        <p:nvSpPr>
          <p:cNvPr id="72" name="Text Box 276"/>
          <p:cNvSpPr txBox="1">
            <a:spLocks noChangeArrowheads="1"/>
          </p:cNvSpPr>
          <p:nvPr/>
        </p:nvSpPr>
        <p:spPr bwMode="auto">
          <a:xfrm>
            <a:off x="1231900" y="2990850"/>
            <a:ext cx="711200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>
              <a:spcBef>
                <a:spcPct val="50000"/>
              </a:spcBef>
            </a:pPr>
            <a:r>
              <a:rPr lang="en-US" sz="1800"/>
              <a:t>LD</a:t>
            </a:r>
            <a:r>
              <a:rPr lang="en-US" sz="1800" baseline="-25000"/>
              <a:t>0</a:t>
            </a:r>
            <a:br>
              <a:rPr lang="en-US" sz="1800" baseline="-25000"/>
            </a:br>
            <a:r>
              <a:rPr lang="en-US" sz="1800" baseline="-25000"/>
              <a:t/>
            </a:r>
            <a:br>
              <a:rPr lang="en-US" sz="1800" baseline="-25000"/>
            </a:br>
            <a:r>
              <a:rPr lang="en-US" sz="1800"/>
              <a:t>ST</a:t>
            </a:r>
            <a:r>
              <a:rPr lang="en-US" sz="1800" baseline="-25000"/>
              <a:t>1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ST</a:t>
            </a:r>
            <a:r>
              <a:rPr lang="en-US" sz="1800" baseline="-25000"/>
              <a:t>2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LD</a:t>
            </a:r>
            <a:r>
              <a:rPr lang="en-US" sz="1800" baseline="-25000"/>
              <a:t>3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ST</a:t>
            </a:r>
            <a:r>
              <a:rPr lang="en-US" sz="1800" baseline="-25000"/>
              <a:t>4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LD</a:t>
            </a:r>
            <a:r>
              <a:rPr lang="en-US" sz="1800" baseline="-25000"/>
              <a:t>5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  <a:p>
            <a:pPr algn="l">
              <a:spcBef>
                <a:spcPct val="50000"/>
              </a:spcBef>
            </a:pPr>
            <a:endParaRPr lang="en-US" sz="1800" baseline="-25000"/>
          </a:p>
        </p:txBody>
      </p:sp>
      <p:sp>
        <p:nvSpPr>
          <p:cNvPr id="73" name="AutoShape 277"/>
          <p:cNvSpPr>
            <a:spLocks noChangeArrowheads="1"/>
          </p:cNvSpPr>
          <p:nvPr/>
        </p:nvSpPr>
        <p:spPr bwMode="auto">
          <a:xfrm>
            <a:off x="609600" y="3078163"/>
            <a:ext cx="520700" cy="204787"/>
          </a:xfrm>
          <a:prstGeom prst="rightArrow">
            <a:avLst>
              <a:gd name="adj1" fmla="val 50000"/>
              <a:gd name="adj2" fmla="val 52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AutoShape 278"/>
          <p:cNvSpPr>
            <a:spLocks noChangeArrowheads="1"/>
          </p:cNvSpPr>
          <p:nvPr/>
        </p:nvSpPr>
        <p:spPr bwMode="auto">
          <a:xfrm>
            <a:off x="609600" y="3533775"/>
            <a:ext cx="520700" cy="204788"/>
          </a:xfrm>
          <a:prstGeom prst="rightArrow">
            <a:avLst>
              <a:gd name="adj1" fmla="val 50000"/>
              <a:gd name="adj2" fmla="val 529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AutoShape 279"/>
          <p:cNvSpPr>
            <a:spLocks noChangeArrowheads="1"/>
          </p:cNvSpPr>
          <p:nvPr/>
        </p:nvSpPr>
        <p:spPr bwMode="auto">
          <a:xfrm>
            <a:off x="609600" y="4089400"/>
            <a:ext cx="520700" cy="204788"/>
          </a:xfrm>
          <a:prstGeom prst="rightArrow">
            <a:avLst>
              <a:gd name="adj1" fmla="val 50000"/>
              <a:gd name="adj2" fmla="val 529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AutoShape 280"/>
          <p:cNvSpPr>
            <a:spLocks noChangeArrowheads="1"/>
          </p:cNvSpPr>
          <p:nvPr/>
        </p:nvSpPr>
        <p:spPr bwMode="auto">
          <a:xfrm>
            <a:off x="609600" y="4629150"/>
            <a:ext cx="520700" cy="204788"/>
          </a:xfrm>
          <a:prstGeom prst="rightArrow">
            <a:avLst>
              <a:gd name="adj1" fmla="val 50000"/>
              <a:gd name="adj2" fmla="val 529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AutoShape 281"/>
          <p:cNvSpPr>
            <a:spLocks noChangeArrowheads="1"/>
          </p:cNvSpPr>
          <p:nvPr/>
        </p:nvSpPr>
        <p:spPr bwMode="auto">
          <a:xfrm>
            <a:off x="609600" y="5176838"/>
            <a:ext cx="520700" cy="204787"/>
          </a:xfrm>
          <a:prstGeom prst="rightArrow">
            <a:avLst>
              <a:gd name="adj1" fmla="val 50000"/>
              <a:gd name="adj2" fmla="val 52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282"/>
          <p:cNvSpPr>
            <a:spLocks noChangeArrowheads="1"/>
          </p:cNvSpPr>
          <p:nvPr/>
        </p:nvSpPr>
        <p:spPr bwMode="auto">
          <a:xfrm>
            <a:off x="609600" y="5702300"/>
            <a:ext cx="520700" cy="204788"/>
          </a:xfrm>
          <a:prstGeom prst="rightArrow">
            <a:avLst>
              <a:gd name="adj1" fmla="val 50000"/>
              <a:gd name="adj2" fmla="val 529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289"/>
          <p:cNvSpPr>
            <a:spLocks noChangeShapeType="1"/>
          </p:cNvSpPr>
          <p:nvPr/>
        </p:nvSpPr>
        <p:spPr bwMode="auto">
          <a:xfrm flipV="1">
            <a:off x="5253038" y="4756150"/>
            <a:ext cx="754062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290"/>
          <p:cNvSpPr>
            <a:spLocks noChangeShapeType="1"/>
          </p:cNvSpPr>
          <p:nvPr/>
        </p:nvSpPr>
        <p:spPr bwMode="auto">
          <a:xfrm flipV="1">
            <a:off x="6692900" y="4692650"/>
            <a:ext cx="754063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537" y="2020669"/>
            <a:ext cx="376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On a load, check this buffer. 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46338" y="2405876"/>
            <a:ext cx="313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This buffer is often the LSQ!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16723" y="1953540"/>
            <a:ext cx="5297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7"/>
                </a:solidFill>
              </a:rPr>
              <a:t>Similarly, there is </a:t>
            </a:r>
            <a:r>
              <a:rPr lang="en-US" sz="2000" b="1" smtClean="0">
                <a:solidFill>
                  <a:srgbClr val="0000C7"/>
                </a:solidFill>
              </a:rPr>
              <a:t>a write buffer before L2</a:t>
            </a:r>
            <a:endParaRPr lang="en-US" sz="2000" b="1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61" grpId="0" animBg="1"/>
      <p:bldP spid="62" grpId="0" animBg="1"/>
      <p:bldP spid="6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3" grpId="0"/>
      <p:bldP spid="82" grpId="0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Hit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Simpler/Smaller Caches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Delayed Write</a:t>
            </a:r>
          </a:p>
          <a:p>
            <a:r>
              <a:rPr lang="en-US" b="1" dirty="0" smtClean="0">
                <a:solidFill>
                  <a:srgbClr val="0000C7"/>
                </a:solidFill>
              </a:rPr>
              <a:t>Way Prediction</a:t>
            </a:r>
          </a:p>
          <a:p>
            <a:r>
              <a:rPr lang="en-US" dirty="0" smtClean="0"/>
              <a:t>Remove Address Translation from Critical path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Set-Associative Cache: Hit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237442" y="1527988"/>
            <a:ext cx="4317823" cy="39460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790121" y="1572598"/>
            <a:ext cx="788677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/>
              <a:t>Offset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5805996" y="1518123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3672483" y="1518123"/>
            <a:ext cx="0" cy="414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513655" y="1551418"/>
            <a:ext cx="7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  Tag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215386" y="1551418"/>
            <a:ext cx="8658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Index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516" y="1505423"/>
            <a:ext cx="146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Address: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7625" y="2935804"/>
          <a:ext cx="4054321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5398"/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Line 82"/>
          <p:cNvSpPr>
            <a:spLocks noChangeShapeType="1"/>
          </p:cNvSpPr>
          <p:nvPr/>
        </p:nvSpPr>
        <p:spPr bwMode="auto">
          <a:xfrm>
            <a:off x="8321232" y="3225242"/>
            <a:ext cx="0" cy="1183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8305358" y="3472510"/>
            <a:ext cx="711307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 2</a:t>
            </a:r>
            <a:r>
              <a:rPr lang="en-US" sz="2000" baseline="30000" dirty="0"/>
              <a:t>k</a:t>
            </a:r>
          </a:p>
          <a:p>
            <a:pPr eaLnBrk="0" hangingPunct="0"/>
            <a:r>
              <a:rPr lang="en-US" sz="2000" dirty="0"/>
              <a:t>lines</a:t>
            </a: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4117821" y="1108411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 smtClean="0"/>
              <a:t>k-bits</a:t>
            </a:r>
            <a:endParaRPr lang="en-US" sz="2000" dirty="0"/>
          </a:p>
        </p:txBody>
      </p:sp>
      <p:sp>
        <p:nvSpPr>
          <p:cNvPr id="18" name="Rectangle 77"/>
          <p:cNvSpPr>
            <a:spLocks noChangeArrowheads="1"/>
          </p:cNvSpPr>
          <p:nvPr/>
        </p:nvSpPr>
        <p:spPr bwMode="auto">
          <a:xfrm>
            <a:off x="5656198" y="1136025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b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sp>
        <p:nvSpPr>
          <p:cNvPr id="19" name="Rectangle 77"/>
          <p:cNvSpPr>
            <a:spLocks noChangeArrowheads="1"/>
          </p:cNvSpPr>
          <p:nvPr/>
        </p:nvSpPr>
        <p:spPr bwMode="auto">
          <a:xfrm>
            <a:off x="2300942" y="1119170"/>
            <a:ext cx="99392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dirty="0"/>
              <a:t> 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dirty="0" smtClean="0"/>
              <a:t>-bits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762500" y="2914974"/>
          <a:ext cx="3158923" cy="151511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9070"/>
                <a:gridCol w="553238"/>
                <a:gridCol w="516740"/>
                <a:gridCol w="508000"/>
                <a:gridCol w="492125"/>
                <a:gridCol w="539750"/>
              </a:tblGrid>
              <a:tr h="402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126556" y="2518123"/>
            <a:ext cx="101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Way 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62746" y="2518123"/>
            <a:ext cx="146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Way (a-1)</a:t>
            </a:r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962215" y="3731486"/>
            <a:ext cx="3134629" cy="334838"/>
            <a:chOff x="2282352" y="3732271"/>
            <a:chExt cx="5556030" cy="334838"/>
          </a:xfrm>
        </p:grpSpPr>
        <p:sp>
          <p:nvSpPr>
            <p:cNvPr id="24" name="Rectangle 3" descr="Large confetti"/>
            <p:cNvSpPr>
              <a:spLocks noChangeArrowheads="1"/>
            </p:cNvSpPr>
            <p:nvPr/>
          </p:nvSpPr>
          <p:spPr bwMode="auto">
            <a:xfrm>
              <a:off x="2282352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610028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93136" y="3707969"/>
            <a:ext cx="3134629" cy="334838"/>
            <a:chOff x="2282352" y="3732271"/>
            <a:chExt cx="5556030" cy="334838"/>
          </a:xfrm>
        </p:grpSpPr>
        <p:sp>
          <p:nvSpPr>
            <p:cNvPr id="32" name="Rectangle 3" descr="Large confetti"/>
            <p:cNvSpPr>
              <a:spLocks noChangeArrowheads="1"/>
            </p:cNvSpPr>
            <p:nvPr/>
          </p:nvSpPr>
          <p:spPr bwMode="auto">
            <a:xfrm>
              <a:off x="2282352" y="3732271"/>
              <a:ext cx="5556030" cy="334838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646323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610028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592535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479911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510157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7330860" y="3841866"/>
              <a:ext cx="63497" cy="493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6834" y="1939916"/>
            <a:ext cx="4119489" cy="1998740"/>
            <a:chOff x="1406497" y="2363788"/>
            <a:chExt cx="2702911" cy="1499963"/>
          </a:xfrm>
        </p:grpSpPr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4067065" y="2363788"/>
              <a:ext cx="0" cy="444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 flipH="1">
              <a:off x="1412805" y="2808155"/>
              <a:ext cx="2660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1412804" y="2808155"/>
              <a:ext cx="0" cy="10555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H="1">
              <a:off x="1406497" y="3857459"/>
              <a:ext cx="305547" cy="6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73"/>
            <p:cNvSpPr>
              <a:spLocks noChangeShapeType="1"/>
            </p:cNvSpPr>
            <p:nvPr/>
          </p:nvSpPr>
          <p:spPr bwMode="auto">
            <a:xfrm flipH="1">
              <a:off x="3321183" y="2740346"/>
              <a:ext cx="145011" cy="1418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7"/>
            <p:cNvSpPr>
              <a:spLocks noChangeArrowheads="1"/>
            </p:cNvSpPr>
            <p:nvPr/>
          </p:nvSpPr>
          <p:spPr bwMode="auto">
            <a:xfrm>
              <a:off x="3448918" y="2467363"/>
              <a:ext cx="660490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/>
                <a:t> k</a:t>
              </a:r>
            </a:p>
          </p:txBody>
        </p:sp>
      </p:grp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1560825" y="4675728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47341" y="5624937"/>
            <a:ext cx="2021225" cy="244970"/>
            <a:chOff x="2582559" y="5803382"/>
            <a:chExt cx="1859343" cy="165170"/>
          </a:xfrm>
        </p:grpSpPr>
        <p:sp>
          <p:nvSpPr>
            <p:cNvPr id="48" name="Line 34"/>
            <p:cNvSpPr>
              <a:spLocks noChangeShapeType="1"/>
            </p:cNvSpPr>
            <p:nvPr/>
          </p:nvSpPr>
          <p:spPr bwMode="auto">
            <a:xfrm>
              <a:off x="2585733" y="5803382"/>
              <a:ext cx="9872" cy="16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5"/>
            <p:cNvSpPr>
              <a:spLocks noChangeShapeType="1"/>
            </p:cNvSpPr>
            <p:nvPr/>
          </p:nvSpPr>
          <p:spPr bwMode="auto">
            <a:xfrm>
              <a:off x="2582559" y="5968551"/>
              <a:ext cx="1859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18"/>
          <p:cNvGrpSpPr>
            <a:grpSpLocks/>
          </p:cNvGrpSpPr>
          <p:nvPr/>
        </p:nvGrpSpPr>
        <p:grpSpPr bwMode="auto">
          <a:xfrm>
            <a:off x="1079072" y="5273334"/>
            <a:ext cx="325424" cy="367478"/>
            <a:chOff x="1151" y="3414"/>
            <a:chExt cx="205" cy="298"/>
          </a:xfrm>
        </p:grpSpPr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21159" y="5038586"/>
            <a:ext cx="510582" cy="234608"/>
            <a:chOff x="2225628" y="4877257"/>
            <a:chExt cx="380984" cy="236765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87511" y="3938656"/>
            <a:ext cx="5945" cy="1304932"/>
            <a:chOff x="2686390" y="3890737"/>
            <a:chExt cx="5945" cy="1304932"/>
          </a:xfrm>
        </p:grpSpPr>
        <p:sp>
          <p:nvSpPr>
            <p:cNvPr id="61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2686390" y="3890737"/>
              <a:ext cx="0" cy="8286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5868" y="3849314"/>
            <a:ext cx="492442" cy="854870"/>
            <a:chOff x="3034075" y="3890737"/>
            <a:chExt cx="492442" cy="710294"/>
          </a:xfrm>
        </p:grpSpPr>
        <p:sp>
          <p:nvSpPr>
            <p:cNvPr id="64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303407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186554" y="3879652"/>
            <a:ext cx="460692" cy="854870"/>
            <a:chOff x="3065825" y="3890737"/>
            <a:chExt cx="460692" cy="710294"/>
          </a:xfrm>
        </p:grpSpPr>
        <p:sp>
          <p:nvSpPr>
            <p:cNvPr id="68" name="Line 75"/>
            <p:cNvSpPr>
              <a:spLocks noChangeShapeType="1"/>
            </p:cNvSpPr>
            <p:nvPr/>
          </p:nvSpPr>
          <p:spPr bwMode="auto">
            <a:xfrm flipH="1">
              <a:off x="3374123" y="4190728"/>
              <a:ext cx="152394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3065825" y="4035359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dirty="0">
                  <a:latin typeface="Arial"/>
                  <a:cs typeface="Arial"/>
                </a:rPr>
                <a:t> t</a:t>
              </a: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453432" y="3890737"/>
              <a:ext cx="0" cy="7102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12486" y="3841081"/>
            <a:ext cx="5946" cy="1479725"/>
            <a:chOff x="2686389" y="3715944"/>
            <a:chExt cx="5946" cy="1479725"/>
          </a:xfrm>
        </p:grpSpPr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2692335" y="4840522"/>
              <a:ext cx="0" cy="3551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H="1">
              <a:off x="2686389" y="3715944"/>
              <a:ext cx="5945" cy="10034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Oval 25"/>
          <p:cNvSpPr>
            <a:spLocks noChangeArrowheads="1"/>
          </p:cNvSpPr>
          <p:nvPr/>
        </p:nvSpPr>
        <p:spPr bwMode="auto">
          <a:xfrm>
            <a:off x="5437174" y="4750238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5202429" y="5113242"/>
            <a:ext cx="510582" cy="234608"/>
            <a:chOff x="2225628" y="4877257"/>
            <a:chExt cx="380984" cy="236765"/>
          </a:xfrm>
        </p:grpSpPr>
        <p:sp>
          <p:nvSpPr>
            <p:cNvPr id="76" name="Line 2"/>
            <p:cNvSpPr>
              <a:spLocks noChangeShapeType="1"/>
            </p:cNvSpPr>
            <p:nvPr/>
          </p:nvSpPr>
          <p:spPr bwMode="auto">
            <a:xfrm>
              <a:off x="2606612" y="4877257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 flipH="1">
              <a:off x="2225628" y="4995640"/>
              <a:ext cx="3809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225628" y="4995640"/>
              <a:ext cx="0" cy="118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2050" y="1779505"/>
            <a:ext cx="5257186" cy="3131551"/>
            <a:chOff x="136175" y="1844077"/>
            <a:chExt cx="5257186" cy="3131551"/>
          </a:xfrm>
        </p:grpSpPr>
        <p:grpSp>
          <p:nvGrpSpPr>
            <p:cNvPr id="80" name="Group 79"/>
            <p:cNvGrpSpPr/>
            <p:nvPr/>
          </p:nvGrpSpPr>
          <p:grpSpPr>
            <a:xfrm>
              <a:off x="136175" y="1844077"/>
              <a:ext cx="2609202" cy="3066768"/>
              <a:chOff x="89483" y="2219850"/>
              <a:chExt cx="2609202" cy="3066768"/>
            </a:xfrm>
          </p:grpSpPr>
          <p:sp>
            <p:nvSpPr>
              <p:cNvPr id="84" name="Line 54"/>
              <p:cNvSpPr>
                <a:spLocks noChangeShapeType="1"/>
              </p:cNvSpPr>
              <p:nvPr/>
            </p:nvSpPr>
            <p:spPr bwMode="auto">
              <a:xfrm>
                <a:off x="2698685" y="2379663"/>
                <a:ext cx="0" cy="2208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57"/>
              <p:cNvSpPr>
                <a:spLocks noChangeShapeType="1"/>
              </p:cNvSpPr>
              <p:nvPr/>
            </p:nvSpPr>
            <p:spPr bwMode="auto">
              <a:xfrm flipH="1">
                <a:off x="103195" y="2584678"/>
                <a:ext cx="25732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58"/>
              <p:cNvSpPr>
                <a:spLocks noChangeShapeType="1"/>
              </p:cNvSpPr>
              <p:nvPr/>
            </p:nvSpPr>
            <p:spPr bwMode="auto">
              <a:xfrm flipH="1">
                <a:off x="89483" y="2561410"/>
                <a:ext cx="13712" cy="27234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60"/>
              <p:cNvSpPr>
                <a:spLocks noChangeShapeType="1"/>
              </p:cNvSpPr>
              <p:nvPr/>
            </p:nvSpPr>
            <p:spPr bwMode="auto">
              <a:xfrm flipH="1">
                <a:off x="103195" y="5284895"/>
                <a:ext cx="1395063" cy="172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2"/>
              <p:cNvSpPr>
                <a:spLocks noChangeShapeType="1"/>
              </p:cNvSpPr>
              <p:nvPr/>
            </p:nvSpPr>
            <p:spPr bwMode="auto">
              <a:xfrm flipH="1">
                <a:off x="1516454" y="2545536"/>
                <a:ext cx="152394" cy="1183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/>
              <p:cNvSpPr>
                <a:spLocks noChangeArrowheads="1"/>
              </p:cNvSpPr>
              <p:nvPr/>
            </p:nvSpPr>
            <p:spPr bwMode="auto">
              <a:xfrm>
                <a:off x="1600194" y="2219850"/>
                <a:ext cx="328465" cy="400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 dirty="0">
                    <a:latin typeface="Arial"/>
                    <a:cs typeface="Arial"/>
                  </a:rPr>
                  <a:t> t</a:t>
                </a:r>
              </a:p>
            </p:txBody>
          </p:sp>
        </p:grp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 flipH="1">
              <a:off x="136175" y="4617832"/>
              <a:ext cx="4737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flipH="1" flipV="1">
              <a:off x="4826000" y="4968007"/>
              <a:ext cx="567361" cy="7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 flipH="1">
              <a:off x="4826000" y="4616480"/>
              <a:ext cx="0" cy="351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18"/>
          <p:cNvGrpSpPr>
            <a:grpSpLocks/>
          </p:cNvGrpSpPr>
          <p:nvPr/>
        </p:nvGrpSpPr>
        <p:grpSpPr bwMode="auto">
          <a:xfrm>
            <a:off x="4952213" y="5343941"/>
            <a:ext cx="325424" cy="367478"/>
            <a:chOff x="1151" y="3414"/>
            <a:chExt cx="205" cy="298"/>
          </a:xfrm>
        </p:grpSpPr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T0" fmla="*/ 107 w 21805"/>
                <a:gd name="T1" fmla="*/ 0 h 21600"/>
                <a:gd name="T2" fmla="*/ 0 w 21805"/>
                <a:gd name="T3" fmla="*/ 94 h 21600"/>
                <a:gd name="T4" fmla="*/ 1 w 2180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5"/>
                <a:gd name="T10" fmla="*/ 0 h 21600"/>
                <a:gd name="T11" fmla="*/ 21805 w 2180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600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T0" fmla="*/ 105 w 21600"/>
                <a:gd name="T1" fmla="*/ 94 h 21599"/>
                <a:gd name="T2" fmla="*/ 0 w 21600"/>
                <a:gd name="T3" fmla="*/ 0 h 21599"/>
                <a:gd name="T4" fmla="*/ 106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0" y="1184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Line 76"/>
          <p:cNvSpPr>
            <a:spLocks noChangeShapeType="1"/>
          </p:cNvSpPr>
          <p:nvPr/>
        </p:nvSpPr>
        <p:spPr bwMode="auto">
          <a:xfrm>
            <a:off x="3268566" y="3852932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77"/>
          <p:cNvSpPr>
            <a:spLocks noChangeShapeType="1"/>
          </p:cNvSpPr>
          <p:nvPr/>
        </p:nvSpPr>
        <p:spPr bwMode="auto">
          <a:xfrm>
            <a:off x="7070812" y="3875511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105"/>
          <p:cNvGrpSpPr>
            <a:grpSpLocks/>
          </p:cNvGrpSpPr>
          <p:nvPr/>
        </p:nvGrpSpPr>
        <p:grpSpPr bwMode="auto">
          <a:xfrm>
            <a:off x="3155171" y="5669881"/>
            <a:ext cx="279400" cy="215900"/>
            <a:chOff x="3633" y="3423"/>
            <a:chExt cx="176" cy="136"/>
          </a:xfrm>
        </p:grpSpPr>
        <p:sp>
          <p:nvSpPr>
            <p:cNvPr id="99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097109" y="5703078"/>
            <a:ext cx="1977036" cy="182704"/>
            <a:chOff x="2582559" y="5803382"/>
            <a:chExt cx="1859343" cy="165170"/>
          </a:xfrm>
        </p:grpSpPr>
        <p:sp>
          <p:nvSpPr>
            <p:cNvPr id="103" name="Line 34"/>
            <p:cNvSpPr>
              <a:spLocks noChangeShapeType="1"/>
            </p:cNvSpPr>
            <p:nvPr/>
          </p:nvSpPr>
          <p:spPr bwMode="auto">
            <a:xfrm>
              <a:off x="2585733" y="5803382"/>
              <a:ext cx="9872" cy="165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5"/>
            <p:cNvSpPr>
              <a:spLocks noChangeShapeType="1"/>
            </p:cNvSpPr>
            <p:nvPr/>
          </p:nvSpPr>
          <p:spPr bwMode="auto">
            <a:xfrm>
              <a:off x="2582559" y="5968551"/>
              <a:ext cx="18593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05"/>
          <p:cNvGrpSpPr>
            <a:grpSpLocks/>
          </p:cNvGrpSpPr>
          <p:nvPr/>
        </p:nvGrpSpPr>
        <p:grpSpPr bwMode="auto">
          <a:xfrm>
            <a:off x="6946182" y="5711419"/>
            <a:ext cx="279400" cy="215900"/>
            <a:chOff x="3633" y="3423"/>
            <a:chExt cx="176" cy="136"/>
          </a:xfrm>
        </p:grpSpPr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 flipH="1">
              <a:off x="3717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>
              <a:off x="3633" y="3426"/>
              <a:ext cx="92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 flipH="1">
              <a:off x="3638" y="342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" name="Line 3"/>
          <p:cNvSpPr>
            <a:spLocks noChangeShapeType="1"/>
          </p:cNvSpPr>
          <p:nvPr/>
        </p:nvSpPr>
        <p:spPr bwMode="auto">
          <a:xfrm>
            <a:off x="7502525" y="498725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4"/>
          <p:cNvSpPr>
            <a:spLocks noChangeShapeType="1"/>
          </p:cNvSpPr>
          <p:nvPr/>
        </p:nvSpPr>
        <p:spPr bwMode="auto">
          <a:xfrm>
            <a:off x="7502525" y="521585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5"/>
          <p:cNvSpPr>
            <a:spLocks noChangeShapeType="1"/>
          </p:cNvSpPr>
          <p:nvPr/>
        </p:nvSpPr>
        <p:spPr bwMode="auto">
          <a:xfrm>
            <a:off x="7502525" y="544445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6"/>
          <p:cNvSpPr>
            <a:spLocks noChangeShapeType="1"/>
          </p:cNvSpPr>
          <p:nvPr/>
        </p:nvSpPr>
        <p:spPr bwMode="auto">
          <a:xfrm>
            <a:off x="7502525" y="567305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 flipH="1">
            <a:off x="8112125" y="5292057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AutoShape 79"/>
          <p:cNvSpPr>
            <a:spLocks noChangeArrowheads="1"/>
          </p:cNvSpPr>
          <p:nvPr/>
        </p:nvSpPr>
        <p:spPr bwMode="auto">
          <a:xfrm rot="5400000" flipV="1">
            <a:off x="7439026" y="5153944"/>
            <a:ext cx="1117600" cy="276225"/>
          </a:xfrm>
          <a:custGeom>
            <a:avLst/>
            <a:gdLst>
              <a:gd name="T0" fmla="*/ 977900 w 21600"/>
              <a:gd name="T1" fmla="*/ 138113 h 21600"/>
              <a:gd name="T2" fmla="*/ 558800 w 21600"/>
              <a:gd name="T3" fmla="*/ 276225 h 21600"/>
              <a:gd name="T4" fmla="*/ 139700 w 21600"/>
              <a:gd name="T5" fmla="*/ 138113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81"/>
          <p:cNvSpPr>
            <a:spLocks noChangeArrowheads="1"/>
          </p:cNvSpPr>
          <p:nvPr/>
        </p:nvSpPr>
        <p:spPr bwMode="auto">
          <a:xfrm>
            <a:off x="8130732" y="4609040"/>
            <a:ext cx="111125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Data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Word</a:t>
            </a:r>
          </a:p>
          <a:p>
            <a:pPr eaLnBrk="0" hangingPunct="0"/>
            <a:r>
              <a:rPr lang="en-US" sz="2000" dirty="0">
                <a:latin typeface="Verdana" pitchFamily="34" charset="0"/>
              </a:rPr>
              <a:t>or Byte</a:t>
            </a:r>
          </a:p>
        </p:txBody>
      </p:sp>
      <p:sp>
        <p:nvSpPr>
          <p:cNvPr id="116" name="Line 50"/>
          <p:cNvSpPr>
            <a:spLocks noChangeShapeType="1"/>
          </p:cNvSpPr>
          <p:nvPr/>
        </p:nvSpPr>
        <p:spPr bwMode="auto">
          <a:xfrm flipH="1">
            <a:off x="6559637" y="1684152"/>
            <a:ext cx="1489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53"/>
          <p:cNvSpPr>
            <a:spLocks noChangeShapeType="1"/>
          </p:cNvSpPr>
          <p:nvPr/>
        </p:nvSpPr>
        <p:spPr bwMode="auto">
          <a:xfrm flipH="1">
            <a:off x="6864437" y="1607952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56"/>
          <p:cNvSpPr>
            <a:spLocks noChangeArrowheads="1"/>
          </p:cNvSpPr>
          <p:nvPr/>
        </p:nvSpPr>
        <p:spPr bwMode="auto">
          <a:xfrm>
            <a:off x="6772362" y="1714315"/>
            <a:ext cx="431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Verdana" pitchFamily="34" charset="0"/>
              </a:rPr>
              <a:t> b</a:t>
            </a:r>
          </a:p>
        </p:txBody>
      </p:sp>
      <p:sp>
        <p:nvSpPr>
          <p:cNvPr id="119" name="Line 80"/>
          <p:cNvSpPr>
            <a:spLocks noChangeShapeType="1"/>
          </p:cNvSpPr>
          <p:nvPr/>
        </p:nvSpPr>
        <p:spPr bwMode="auto">
          <a:xfrm>
            <a:off x="8048712" y="1684152"/>
            <a:ext cx="0" cy="3246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215386" y="3596844"/>
            <a:ext cx="3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160462" y="5320806"/>
            <a:ext cx="37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22" name="Rectangle 77"/>
          <p:cNvSpPr>
            <a:spLocks noChangeArrowheads="1"/>
          </p:cNvSpPr>
          <p:nvPr/>
        </p:nvSpPr>
        <p:spPr bwMode="auto">
          <a:xfrm>
            <a:off x="6972403" y="1057046"/>
            <a:ext cx="2212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dirty="0" smtClean="0"/>
              <a:t>a = associativity</a:t>
            </a:r>
            <a:endParaRPr lang="en-US" sz="2000" b="1" dirty="0"/>
          </a:p>
        </p:txBody>
      </p:sp>
      <p:sp>
        <p:nvSpPr>
          <p:cNvPr id="123" name="Rectangle 122"/>
          <p:cNvSpPr/>
          <p:nvPr/>
        </p:nvSpPr>
        <p:spPr>
          <a:xfrm>
            <a:off x="86212" y="5890091"/>
            <a:ext cx="72771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C7"/>
                </a:solidFill>
              </a:rPr>
              <a:t>Tag check across multiple ways can increase delay</a:t>
            </a:r>
            <a:endParaRPr lang="en-US" sz="2000" b="1" dirty="0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41" y="2818956"/>
            <a:ext cx="8305801" cy="2069431"/>
          </a:xfrm>
        </p:spPr>
        <p:txBody>
          <a:bodyPr/>
          <a:lstStyle/>
          <a:p>
            <a:pPr eaLnBrk="0" hangingPunct="0"/>
            <a:r>
              <a:rPr lang="en-US" sz="2400" dirty="0" smtClean="0"/>
              <a:t>How to reduce AMAT?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hit time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miss rate</a:t>
            </a:r>
          </a:p>
          <a:p>
            <a:pPr lvl="1" eaLnBrk="0" hangingPunct="0"/>
            <a:r>
              <a:rPr lang="en-US" sz="2200" dirty="0" smtClean="0">
                <a:solidFill>
                  <a:srgbClr val="C00000"/>
                </a:solidFill>
              </a:rPr>
              <a:t>reduce the miss penalty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62225" y="1315454"/>
            <a:ext cx="6650279" cy="1138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en-US" sz="2400" b="1" dirty="0"/>
              <a:t>Average Memory Access Time (AMAT) </a:t>
            </a:r>
            <a:r>
              <a:rPr lang="en-US" sz="2400" b="1"/>
              <a:t>= </a:t>
            </a:r>
            <a:endParaRPr lang="en-US" sz="2400" b="1" smtClean="0"/>
          </a:p>
          <a:p>
            <a:pPr algn="ctr" eaLnBrk="0" hangingPunct="0"/>
            <a:r>
              <a:rPr lang="en-US" sz="2400" dirty="0" smtClean="0"/>
              <a:t>Hit </a:t>
            </a:r>
            <a:r>
              <a:rPr lang="en-US" sz="2400" dirty="0"/>
              <a:t>time + Miss rate x Miss penalty</a:t>
            </a:r>
          </a:p>
        </p:txBody>
      </p:sp>
    </p:spTree>
    <p:extLst>
      <p:ext uri="{BB962C8B-B14F-4D97-AF65-F5344CB8AC3E}">
        <p14:creationId xmlns:p14="http://schemas.microsoft.com/office/powerpoint/2010/main" val="17392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US" sz="2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199" y="1119188"/>
            <a:ext cx="8636000" cy="719138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0090"/>
              </a:buClr>
              <a:buSzPct val="100000"/>
              <a:buFont typeface="Wingdings 2" pitchFamily="18" charset="2"/>
              <a:buChar char="¡"/>
              <a:defRPr sz="26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0080"/>
              </a:buClr>
              <a:buSzPct val="100000"/>
              <a:buFont typeface="Wingdings 2" pitchFamily="18" charset="2"/>
              <a:buChar char="¡"/>
              <a:defRPr sz="22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ea typeface="굴림" pitchFamily="34" charset="-127"/>
              </a:rPr>
              <a:t>Use processor address to index into way prediction table</a:t>
            </a:r>
          </a:p>
          <a:p>
            <a:r>
              <a:rPr lang="en-US" altLang="ko-KR" sz="2200" dirty="0" smtClean="0">
                <a:ea typeface="굴림" pitchFamily="34" charset="-127"/>
              </a:rPr>
              <a:t>Look in predicted way at given index, then:</a:t>
            </a: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H="1">
            <a:off x="2416175" y="2147888"/>
            <a:ext cx="1676400" cy="1295400"/>
          </a:xfrm>
          <a:prstGeom prst="line">
            <a:avLst/>
          </a:prstGeom>
          <a:noFill/>
          <a:ln w="28575">
            <a:solidFill>
              <a:srgbClr val="0000C7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568575" y="2376488"/>
            <a:ext cx="50447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8000"/>
                </a:solidFill>
                <a:ea typeface="굴림" pitchFamily="34" charset="-127"/>
              </a:rPr>
              <a:t>HIT</a:t>
            </a:r>
            <a:endParaRPr lang="en-US" altLang="ko-KR" b="1" u="sng" dirty="0">
              <a:solidFill>
                <a:srgbClr val="008000"/>
              </a:solidFill>
              <a:ea typeface="굴림" pitchFamily="34" charset="-127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4244975" y="2147888"/>
            <a:ext cx="1676400" cy="1295400"/>
          </a:xfrm>
          <a:prstGeom prst="line">
            <a:avLst/>
          </a:prstGeom>
          <a:noFill/>
          <a:ln w="28575">
            <a:solidFill>
              <a:srgbClr val="0000C7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159375" y="2376488"/>
            <a:ext cx="68018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ko-KR">
                <a:solidFill>
                  <a:schemeClr val="accent2"/>
                </a:solidFill>
                <a:ea typeface="굴림" pitchFamily="34" charset="-127"/>
              </a:rPr>
              <a:t>MISS</a:t>
            </a:r>
            <a:endParaRPr lang="en-US" altLang="ko-KR" u="sng">
              <a:solidFill>
                <a:schemeClr val="accent2"/>
              </a:solidFill>
              <a:ea typeface="굴림" pitchFamily="34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044575" y="3335338"/>
            <a:ext cx="1597768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ko-KR" dirty="0">
                <a:ea typeface="굴림" pitchFamily="34" charset="-127"/>
              </a:rPr>
              <a:t>Return copy</a:t>
            </a:r>
          </a:p>
          <a:p>
            <a:pPr eaLnBrk="0" hangingPunct="0"/>
            <a:r>
              <a:rPr lang="en-US" altLang="ko-KR" dirty="0">
                <a:ea typeface="굴림" pitchFamily="34" charset="-127"/>
              </a:rPr>
              <a:t>of data from</a:t>
            </a:r>
          </a:p>
          <a:p>
            <a:pPr eaLnBrk="0" hangingPunct="0"/>
            <a:r>
              <a:rPr lang="en-US" altLang="ko-KR" dirty="0">
                <a:ea typeface="굴림" pitchFamily="34" charset="-127"/>
              </a:rPr>
              <a:t>cache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550187" y="4959455"/>
            <a:ext cx="38258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ko-KR" dirty="0" smtClean="0">
                <a:ea typeface="굴림" pitchFamily="34" charset="-127"/>
              </a:rPr>
              <a:t>Read </a:t>
            </a:r>
            <a:r>
              <a:rPr lang="en-US" altLang="ko-KR" u="sng" dirty="0" smtClean="0">
                <a:ea typeface="굴림" pitchFamily="34" charset="-127"/>
              </a:rPr>
              <a:t>block</a:t>
            </a:r>
            <a:r>
              <a:rPr lang="en-US" altLang="ko-KR" dirty="0" smtClean="0">
                <a:ea typeface="굴림" pitchFamily="34" charset="-127"/>
              </a:rPr>
              <a:t> of data from next level of cache</a:t>
            </a:r>
            <a:endParaRPr lang="en-US" altLang="ko-KR" dirty="0">
              <a:ea typeface="굴림" pitchFamily="34" charset="-127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921375" y="3868738"/>
            <a:ext cx="0" cy="1066800"/>
          </a:xfrm>
          <a:prstGeom prst="line">
            <a:avLst/>
          </a:prstGeom>
          <a:noFill/>
          <a:ln w="28575">
            <a:solidFill>
              <a:srgbClr val="0000C7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073775" y="4097338"/>
            <a:ext cx="6983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FF0000"/>
                </a:solidFill>
                <a:ea typeface="굴림" pitchFamily="34" charset="-127"/>
              </a:rPr>
              <a:t>MISS</a:t>
            </a:r>
            <a:endParaRPr lang="en-US" altLang="ko-KR" b="1" u="sng" dirty="0">
              <a:solidFill>
                <a:srgbClr val="FF0000"/>
              </a:solidFill>
              <a:ea typeface="굴림" pitchFamily="34" charset="-127"/>
            </a:endParaRPr>
          </a:p>
        </p:txBody>
      </p:sp>
      <p:sp>
        <p:nvSpPr>
          <p:cNvPr id="25" name="Arc 12"/>
          <p:cNvSpPr>
            <a:spLocks/>
          </p:cNvSpPr>
          <p:nvPr/>
        </p:nvSpPr>
        <p:spPr bwMode="auto">
          <a:xfrm rot="20925038" flipH="1" flipV="1">
            <a:off x="2531216" y="3555999"/>
            <a:ext cx="2075707" cy="1063625"/>
          </a:xfrm>
          <a:custGeom>
            <a:avLst/>
            <a:gdLst>
              <a:gd name="T0" fmla="*/ 0 w 22316"/>
              <a:gd name="T1" fmla="*/ 2259 h 21600"/>
              <a:gd name="T2" fmla="*/ 2362200 w 22316"/>
              <a:gd name="T3" fmla="*/ 605439 h 21600"/>
              <a:gd name="T4" fmla="*/ 167564 w 22316"/>
              <a:gd name="T5" fmla="*/ 841375 h 21600"/>
              <a:gd name="T6" fmla="*/ 0 60000 65536"/>
              <a:gd name="T7" fmla="*/ 0 60000 65536"/>
              <a:gd name="T8" fmla="*/ 0 60000 65536"/>
              <a:gd name="T9" fmla="*/ 0 w 22316"/>
              <a:gd name="T10" fmla="*/ 0 h 21600"/>
              <a:gd name="T11" fmla="*/ 22316 w 223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16" h="21600" fill="none" extrusionOk="0">
                <a:moveTo>
                  <a:pt x="0" y="58"/>
                </a:moveTo>
                <a:cubicBezTo>
                  <a:pt x="526" y="19"/>
                  <a:pt x="1054" y="-1"/>
                  <a:pt x="1583" y="0"/>
                </a:cubicBezTo>
                <a:cubicBezTo>
                  <a:pt x="11179" y="0"/>
                  <a:pt x="19625" y="6331"/>
                  <a:pt x="22316" y="15542"/>
                </a:cubicBezTo>
              </a:path>
              <a:path w="22316" h="21600" stroke="0" extrusionOk="0">
                <a:moveTo>
                  <a:pt x="0" y="58"/>
                </a:moveTo>
                <a:cubicBezTo>
                  <a:pt x="526" y="19"/>
                  <a:pt x="1054" y="-1"/>
                  <a:pt x="1583" y="0"/>
                </a:cubicBezTo>
                <a:cubicBezTo>
                  <a:pt x="11179" y="0"/>
                  <a:pt x="19625" y="6331"/>
                  <a:pt x="22316" y="15542"/>
                </a:cubicBezTo>
                <a:lnTo>
                  <a:pt x="1583" y="21600"/>
                </a:lnTo>
                <a:close/>
              </a:path>
            </a:pathLst>
          </a:custGeom>
          <a:noFill/>
          <a:ln w="28575">
            <a:solidFill>
              <a:srgbClr val="0000C7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rc 13"/>
          <p:cNvSpPr>
            <a:spLocks/>
          </p:cNvSpPr>
          <p:nvPr/>
        </p:nvSpPr>
        <p:spPr bwMode="auto">
          <a:xfrm flipV="1">
            <a:off x="4625975" y="3792538"/>
            <a:ext cx="914400" cy="609600"/>
          </a:xfrm>
          <a:custGeom>
            <a:avLst/>
            <a:gdLst>
              <a:gd name="T0" fmla="*/ 0 w 21600"/>
              <a:gd name="T1" fmla="*/ 0 h 21600"/>
              <a:gd name="T2" fmla="*/ 914400 w 21600"/>
              <a:gd name="T3" fmla="*/ 609600 h 21600"/>
              <a:gd name="T4" fmla="*/ 0 w 21600"/>
              <a:gd name="T5" fmla="*/ 609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C7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806575" y="4783138"/>
            <a:ext cx="297180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8000"/>
                </a:solidFill>
                <a:ea typeface="굴림" pitchFamily="34" charset="-127"/>
              </a:rPr>
              <a:t>SLOW HIT</a:t>
            </a:r>
          </a:p>
          <a:p>
            <a:pPr eaLnBrk="0" hangingPunct="0"/>
            <a:r>
              <a:rPr lang="en-US" altLang="ko-KR" dirty="0">
                <a:ea typeface="굴림" pitchFamily="34" charset="-127"/>
              </a:rPr>
              <a:t>(change entry in prediction table)</a:t>
            </a:r>
            <a:endParaRPr lang="en-US" altLang="ko-KR" u="sng" dirty="0">
              <a:ea typeface="굴림" pitchFamily="34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199" y="5926372"/>
            <a:ext cx="4092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b="1" dirty="0" smtClean="0">
                <a:ea typeface="굴림" pitchFamily="34" charset="-127"/>
              </a:rPr>
              <a:t>How effective do you think it is?</a:t>
            </a:r>
            <a:endParaRPr lang="en-US" altLang="ko-KR" sz="2000" b="1" dirty="0">
              <a:ea typeface="굴림" pitchFamily="34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4312" y="5684040"/>
            <a:ext cx="3687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Prediction for data is hard. </a:t>
            </a:r>
          </a:p>
          <a:p>
            <a:pPr eaLnBrk="0" hangingPunct="0"/>
            <a:r>
              <a:rPr lang="en-US" altLang="ko-KR" sz="2000" dirty="0" smtClean="0">
                <a:solidFill>
                  <a:srgbClr val="FF0000"/>
                </a:solidFill>
                <a:ea typeface="굴림" pitchFamily="34" charset="-127"/>
              </a:rPr>
              <a:t>But what about instructions?</a:t>
            </a:r>
            <a:endParaRPr lang="en-US" altLang="ko-KR" sz="2000" dirty="0">
              <a:solidFill>
                <a:srgbClr val="FF0000"/>
              </a:solidFill>
              <a:ea typeface="굴림" pitchFamily="34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3175" y="3389576"/>
            <a:ext cx="241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ea typeface="굴림" pitchFamily="34" charset="-127"/>
              </a:rPr>
              <a:t>Look in other way(s)</a:t>
            </a:r>
            <a:endParaRPr lang="en-US" altLang="ko-KR" dirty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7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/>
      <p:bldP spid="31" grpId="0"/>
      <p:bldP spid="3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Hit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Simpler/Smaller Caches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Delayed Write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Way Prediction</a:t>
            </a:r>
          </a:p>
          <a:p>
            <a:r>
              <a:rPr lang="en-US" b="1" dirty="0" smtClean="0">
                <a:solidFill>
                  <a:srgbClr val="0000C7"/>
                </a:solidFill>
              </a:rPr>
              <a:t>Remove Address Translation from Critical path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“Address”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6" y="1174537"/>
            <a:ext cx="9041028" cy="53706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 I </a:t>
            </a:r>
            <a:r>
              <a:rPr lang="en-US" dirty="0"/>
              <a:t>compiled </a:t>
            </a:r>
            <a:r>
              <a:rPr lang="en-US" dirty="0" smtClean="0"/>
              <a:t>code:</a:t>
            </a:r>
          </a:p>
          <a:p>
            <a:pPr marL="228600" lvl="1" indent="0">
              <a:buNone/>
            </a:pPr>
            <a:r>
              <a:rPr lang="en-US" dirty="0" smtClean="0"/>
              <a:t>ADD R1 R2 R3</a:t>
            </a:r>
          </a:p>
          <a:p>
            <a:pPr marL="228600" lvl="1" indent="0">
              <a:buNone/>
            </a:pPr>
            <a:r>
              <a:rPr lang="en-US" dirty="0" smtClean="0"/>
              <a:t>LD </a:t>
            </a:r>
            <a:r>
              <a:rPr lang="en-US" dirty="0"/>
              <a:t>R1 </a:t>
            </a:r>
            <a:r>
              <a:rPr lang="en-US" dirty="0" smtClean="0"/>
              <a:t>0x1000</a:t>
            </a:r>
          </a:p>
          <a:p>
            <a:pPr marL="228600" lvl="1" indent="0">
              <a:buNone/>
            </a:pP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Student </a:t>
            </a:r>
            <a:r>
              <a:rPr lang="en-US" dirty="0"/>
              <a:t>II compiled </a:t>
            </a:r>
            <a:r>
              <a:rPr lang="en-US" dirty="0" smtClean="0"/>
              <a:t>code: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ADD R4 R1 R3</a:t>
            </a:r>
          </a:p>
          <a:p>
            <a:pPr marL="228600" lvl="1" indent="0">
              <a:buNone/>
            </a:pPr>
            <a:r>
              <a:rPr lang="en-US" dirty="0"/>
              <a:t>ST R4 0x1000</a:t>
            </a:r>
          </a:p>
          <a:p>
            <a:pPr marL="228600" lvl="1" indent="0">
              <a:buNone/>
            </a:pPr>
            <a:r>
              <a:rPr lang="en-US" dirty="0" smtClean="0"/>
              <a:t>…</a:t>
            </a:r>
          </a:p>
          <a:p>
            <a:r>
              <a:rPr lang="en-US" dirty="0" smtClean="0"/>
              <a:t>What is the problem if both students run the code simultaneously?</a:t>
            </a:r>
          </a:p>
          <a:p>
            <a:pPr lvl="1"/>
            <a:r>
              <a:rPr lang="en-US" i="1" dirty="0" smtClean="0"/>
              <a:t>Solution Today</a:t>
            </a:r>
          </a:p>
          <a:p>
            <a:pPr lvl="2"/>
            <a:r>
              <a:rPr lang="en-US" i="1" dirty="0" smtClean="0"/>
              <a:t>Address from program is a “Virtual” Address</a:t>
            </a:r>
          </a:p>
          <a:p>
            <a:pPr lvl="2"/>
            <a:r>
              <a:rPr lang="en-US" i="1" dirty="0" smtClean="0"/>
              <a:t>Dynamically translated to a “Physical” Address before memory access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43506" y="1816588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 indent="0">
              <a:buNone/>
            </a:pPr>
            <a:r>
              <a:rPr lang="en-US" dirty="0" smtClean="0"/>
              <a:t>0x200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9547" y="338939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1" indent="0">
              <a:buNone/>
            </a:pPr>
            <a:r>
              <a:rPr lang="en-US" dirty="0" smtClean="0"/>
              <a:t>0xA200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15454" y="2049380"/>
            <a:ext cx="1020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7222" y="3606141"/>
            <a:ext cx="1020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27307" y="4575000"/>
            <a:ext cx="5309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i="1">
                <a:solidFill>
                  <a:srgbClr val="C00000"/>
                </a:solidFill>
              </a:rPr>
              <a:t>Address 0x1000 should not be shared.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2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“Address”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49875" y="1986695"/>
            <a:ext cx="112050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physical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address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65099" y="1943833"/>
            <a:ext cx="105445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virtual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address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44449" y="1461992"/>
            <a:ext cx="1388829" cy="1013179"/>
            <a:chOff x="2844449" y="1461992"/>
            <a:chExt cx="1388829" cy="101317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844449" y="1461992"/>
              <a:ext cx="1295400" cy="101317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70724" y="1619595"/>
              <a:ext cx="1362554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/>
                <a:t>Address</a:t>
              </a:r>
            </a:p>
            <a:p>
              <a:r>
                <a:rPr lang="en-US" b="1" dirty="0" smtClean="0"/>
                <a:t>Translation</a:t>
              </a:r>
              <a:endParaRPr lang="en-US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3400" y="1402495"/>
            <a:ext cx="938213" cy="1168400"/>
            <a:chOff x="533400" y="1402495"/>
            <a:chExt cx="938213" cy="116840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33400" y="1402495"/>
              <a:ext cx="938213" cy="1168400"/>
            </a:xfrm>
            <a:prstGeom prst="rect">
              <a:avLst/>
            </a:prstGeom>
            <a:solidFill>
              <a:srgbClr val="C5E17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85800" y="1758095"/>
              <a:ext cx="538122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/>
                <a:t>ISA</a:t>
              </a:r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4165600" y="1942245"/>
            <a:ext cx="13430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447800" y="191049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562600" y="1377095"/>
            <a:ext cx="1447800" cy="12954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 dirty="0"/>
              <a:t>Physical Memory</a:t>
            </a:r>
          </a:p>
          <a:p>
            <a:pPr algn="ctr"/>
            <a:r>
              <a:rPr lang="en-US" b="1" dirty="0"/>
              <a:t>(DRAM)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249875" y="3522657"/>
            <a:ext cx="112050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physical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address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565099" y="3479795"/>
            <a:ext cx="105445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virtual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address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844449" y="2997954"/>
            <a:ext cx="1388829" cy="1013179"/>
            <a:chOff x="2844449" y="2997954"/>
            <a:chExt cx="1388829" cy="1013179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844449" y="2997954"/>
              <a:ext cx="1295400" cy="101317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870724" y="3155557"/>
              <a:ext cx="1362554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/>
                <a:t>Address</a:t>
              </a:r>
            </a:p>
            <a:p>
              <a:r>
                <a:rPr lang="en-US" b="1" dirty="0" smtClean="0"/>
                <a:t>Translation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400" y="2938457"/>
            <a:ext cx="938213" cy="1168400"/>
            <a:chOff x="533400" y="2938457"/>
            <a:chExt cx="938213" cy="1168400"/>
          </a:xfrm>
        </p:grpSpPr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33400" y="2938457"/>
              <a:ext cx="938213" cy="1168400"/>
            </a:xfrm>
            <a:prstGeom prst="rect">
              <a:avLst/>
            </a:prstGeom>
            <a:solidFill>
              <a:srgbClr val="C5E17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685800" y="3294057"/>
              <a:ext cx="538122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/>
                <a:t>ISA</a:t>
              </a:r>
            </a:p>
          </p:txBody>
        </p:sp>
      </p:grpSp>
      <p:sp>
        <p:nvSpPr>
          <p:cNvPr id="26" name="Line 12"/>
          <p:cNvSpPr>
            <a:spLocks noChangeShapeType="1"/>
          </p:cNvSpPr>
          <p:nvPr/>
        </p:nvSpPr>
        <p:spPr bwMode="auto">
          <a:xfrm flipV="1">
            <a:off x="4165600" y="3478207"/>
            <a:ext cx="13430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447800" y="3446457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535779" y="2936359"/>
            <a:ext cx="1447800" cy="12954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/>
              <a:t>Physical Memory</a:t>
            </a:r>
          </a:p>
          <a:p>
            <a:pPr algn="ctr"/>
            <a:r>
              <a:rPr lang="en-US" b="1"/>
              <a:t>(DRAM)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526663" y="3205260"/>
            <a:ext cx="637317" cy="650583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 smtClean="0"/>
              <a:t>L2</a:t>
            </a:r>
            <a:endParaRPr lang="en-US" b="1" dirty="0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526211" y="3197365"/>
            <a:ext cx="595690" cy="650583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b="1" dirty="0" smtClean="0"/>
              <a:t>L1</a:t>
            </a:r>
            <a:endParaRPr lang="en-US" b="1" dirty="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6143722" y="3504543"/>
            <a:ext cx="3829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7163980" y="3530551"/>
            <a:ext cx="38294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1685" y="4494517"/>
            <a:ext cx="1640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smtClean="0"/>
              <a:t>Problem?</a:t>
            </a:r>
            <a:endParaRPr lang="en-US" sz="2200" b="1"/>
          </a:p>
        </p:txBody>
      </p:sp>
      <p:sp>
        <p:nvSpPr>
          <p:cNvPr id="33" name="Rectangle 32"/>
          <p:cNvSpPr/>
          <p:nvPr/>
        </p:nvSpPr>
        <p:spPr>
          <a:xfrm>
            <a:off x="1931790" y="4380910"/>
            <a:ext cx="68312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0000C7"/>
                </a:solidFill>
              </a:rPr>
              <a:t>VA to PA translation has to happen before L1 access =&gt; increases L1 access time (i.e., hit time).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118" y="5254521"/>
            <a:ext cx="6061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Can </a:t>
            </a:r>
            <a:r>
              <a:rPr lang="en-US" dirty="0"/>
              <a:t>we design a 1-cycle </a:t>
            </a:r>
            <a:r>
              <a:rPr lang="en-US" dirty="0" smtClean="0"/>
              <a:t>L1 cache </a:t>
            </a:r>
            <a:r>
              <a:rPr lang="en-US" dirty="0"/>
              <a:t>that </a:t>
            </a:r>
            <a:r>
              <a:rPr lang="en-US" dirty="0" smtClean="0"/>
              <a:t>allows translation to occur in parallel to cache access?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502714" y="5392250"/>
            <a:ext cx="2383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>
                <a:solidFill>
                  <a:srgbClr val="C00000"/>
                </a:solidFill>
              </a:rPr>
              <a:t>Stay </a:t>
            </a:r>
            <a:r>
              <a:rPr lang="en-US" smtClean="0">
                <a:solidFill>
                  <a:srgbClr val="C00000"/>
                </a:solidFill>
              </a:rPr>
              <a:t>tuned!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 animBg="1"/>
      <p:bldP spid="17" grpId="0" animBg="1"/>
      <p:bldP spid="18" grpId="0" animBg="1"/>
      <p:bldP spid="21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7" grpId="0"/>
      <p:bldP spid="33" grpId="0"/>
      <p:bldP spid="35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Fifties</a:t>
            </a:r>
          </a:p>
          <a:p>
            <a:pPr lvl="1"/>
            <a:r>
              <a:rPr lang="en-US" dirty="0" smtClean="0"/>
              <a:t>Absolute Addresses</a:t>
            </a:r>
          </a:p>
          <a:p>
            <a:pPr lvl="1"/>
            <a:r>
              <a:rPr lang="en-US" dirty="0" smtClean="0"/>
              <a:t>Dynamic Address Translation</a:t>
            </a:r>
          </a:p>
          <a:p>
            <a:pPr marL="228600" lvl="1" indent="0">
              <a:buNone/>
            </a:pPr>
            <a:endParaRPr lang="en-US" dirty="0" smtClean="0"/>
          </a:p>
          <a:p>
            <a:r>
              <a:rPr lang="en-US" dirty="0" smtClean="0"/>
              <a:t>The Sixties</a:t>
            </a:r>
          </a:p>
          <a:p>
            <a:pPr lvl="1"/>
            <a:r>
              <a:rPr lang="en-US" dirty="0" smtClean="0"/>
              <a:t>Atlas’ Demand Paging</a:t>
            </a:r>
          </a:p>
          <a:p>
            <a:pPr lvl="1"/>
            <a:r>
              <a:rPr lang="en-US" dirty="0" smtClean="0"/>
              <a:t>Paged Memory Systems and TLBs</a:t>
            </a:r>
          </a:p>
          <a:p>
            <a:pPr lvl="1"/>
            <a:endParaRPr lang="en-US" dirty="0"/>
          </a:p>
          <a:p>
            <a:r>
              <a:rPr lang="en-US" dirty="0" smtClean="0"/>
              <a:t>Modern Systems</a:t>
            </a:r>
          </a:p>
          <a:p>
            <a:pPr lvl="1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Addresses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machines only ran one program at a time, with unrestricted access to entire machine RAM and I/O devices</a:t>
            </a:r>
            <a:endParaRPr lang="en-US" dirty="0"/>
          </a:p>
          <a:p>
            <a:r>
              <a:rPr lang="en-US" dirty="0" smtClean="0"/>
              <a:t>Addresses in a program depended on where the program was to be loaded in memory</a:t>
            </a:r>
            <a:endParaRPr lang="en-US" dirty="0"/>
          </a:p>
          <a:p>
            <a:r>
              <a:rPr lang="en-US" dirty="0" smtClean="0">
                <a:solidFill>
                  <a:srgbClr val="0000C7"/>
                </a:solidFill>
              </a:rPr>
              <a:t>But</a:t>
            </a:r>
            <a:r>
              <a:rPr lang="en-US" dirty="0" smtClean="0">
                <a:solidFill>
                  <a:srgbClr val="000080"/>
                </a:solidFill>
              </a:rPr>
              <a:t> </a:t>
            </a:r>
            <a:r>
              <a:rPr lang="en-US" dirty="0" smtClean="0"/>
              <a:t>it was more convenient for programmers to write location-independent subroutines/libraries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8733" y="5524599"/>
            <a:ext cx="79442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i="1" dirty="0">
                <a:solidFill>
                  <a:srgbClr val="FF0000"/>
                </a:solidFill>
              </a:rPr>
              <a:t>Loaders and/or linkers </a:t>
            </a:r>
            <a:r>
              <a:rPr lang="en-US" sz="2200" i="1" dirty="0" smtClean="0">
                <a:solidFill>
                  <a:srgbClr val="FF0000"/>
                </a:solidFill>
              </a:rPr>
              <a:t>relocate library modules to actual locations in memory when building memory image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Address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7239001" cy="5103832"/>
          </a:xfrm>
        </p:spPr>
        <p:txBody>
          <a:bodyPr>
            <a:normAutofit/>
          </a:bodyPr>
          <a:lstStyle/>
          <a:p>
            <a:r>
              <a:rPr lang="en-US" b="1" dirty="0" smtClean="0"/>
              <a:t>Motivation</a:t>
            </a:r>
          </a:p>
          <a:p>
            <a:pPr lvl="1"/>
            <a:r>
              <a:rPr lang="en-US" dirty="0" smtClean="0"/>
              <a:t>In early machines, I/O operations were slow and each I/O transfer involved the CPU</a:t>
            </a:r>
          </a:p>
          <a:p>
            <a:pPr lvl="2"/>
            <a:r>
              <a:rPr lang="en-US" dirty="0" smtClean="0"/>
              <a:t>CPU would initiate I/O and then stall while actual data transfer occurred</a:t>
            </a:r>
          </a:p>
          <a:p>
            <a:pPr lvl="2"/>
            <a:r>
              <a:rPr lang="en-US" dirty="0" smtClean="0"/>
              <a:t>Higher throughput possible if CPU and I/O of 2 or more programs were overlapped.</a:t>
            </a:r>
          </a:p>
          <a:p>
            <a:pPr lvl="3"/>
            <a:r>
              <a:rPr lang="en-US" dirty="0" smtClean="0"/>
              <a:t>What is this called today?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 rot="16200000">
            <a:off x="7871989" y="3448410"/>
            <a:ext cx="20912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0000"/>
                </a:solidFill>
                <a:ea typeface="굴림" charset="-127"/>
                <a:cs typeface="Calibri"/>
              </a:rPr>
              <a:t>Physical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1851041"/>
            <a:ext cx="1066800" cy="695097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 err="1" smtClean="0">
                <a:solidFill>
                  <a:srgbClr val="000000"/>
                </a:solidFill>
                <a:cs typeface="Calibri"/>
              </a:rPr>
              <a:t>Prog</a:t>
            </a:r>
            <a:r>
              <a:rPr lang="en-US" sz="1800" b="1" dirty="0" smtClean="0">
                <a:solidFill>
                  <a:srgbClr val="000000"/>
                </a:solidFill>
                <a:cs typeface="Calibri"/>
              </a:rPr>
              <a:t> 1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841538"/>
            <a:ext cx="1066800" cy="7620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 err="1" smtClean="0">
                <a:solidFill>
                  <a:schemeClr val="bg1"/>
                </a:solidFill>
                <a:cs typeface="Calibri"/>
              </a:rPr>
              <a:t>Prog</a:t>
            </a:r>
            <a:r>
              <a:rPr lang="en-US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cs typeface="Calibri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6200" y="1174538"/>
            <a:ext cx="1066800" cy="5029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 dirty="0" smtClean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0149" y="5041628"/>
            <a:ext cx="3197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Multiprogramming!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538"/>
            <a:ext cx="7239000" cy="51818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Location Independent Programs</a:t>
            </a:r>
          </a:p>
          <a:p>
            <a:pPr lvl="1"/>
            <a:r>
              <a:rPr lang="en-US" dirty="0" smtClean="0"/>
              <a:t>Programming and storage management ease</a:t>
            </a:r>
          </a:p>
          <a:p>
            <a:pPr lvl="1"/>
            <a:r>
              <a:rPr lang="en-US" dirty="0" smtClean="0"/>
              <a:t>How can HW help with address translation?</a:t>
            </a:r>
          </a:p>
          <a:p>
            <a:pPr lvl="1"/>
            <a:endParaRPr lang="en-US" dirty="0"/>
          </a:p>
          <a:p>
            <a:r>
              <a:rPr lang="en-US" b="1" dirty="0" smtClean="0"/>
              <a:t>Protection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 programs should not affect each other inadvertently</a:t>
            </a:r>
          </a:p>
          <a:p>
            <a:pPr lvl="1"/>
            <a:r>
              <a:rPr lang="en-US" dirty="0"/>
              <a:t>How can HW help with </a:t>
            </a:r>
            <a:r>
              <a:rPr lang="en-US" dirty="0" smtClean="0"/>
              <a:t>address protection?</a:t>
            </a:r>
          </a:p>
          <a:p>
            <a:endParaRPr lang="en-US" dirty="0" smtClean="0"/>
          </a:p>
          <a:p>
            <a:r>
              <a:rPr lang="en-US" dirty="0" smtClean="0"/>
              <a:t>Multiprogramming drove the requirement for resident supervisor software to manage context switches between multiple programs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 rot="16200000">
            <a:off x="7871989" y="3448410"/>
            <a:ext cx="20912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b="1" dirty="0">
                <a:solidFill>
                  <a:srgbClr val="000000"/>
                </a:solidFill>
                <a:ea typeface="굴림" charset="-127"/>
                <a:cs typeface="Calibri"/>
              </a:rPr>
              <a:t>Physical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1851041"/>
            <a:ext cx="1066800" cy="695097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 dirty="0" err="1" smtClean="0">
                <a:solidFill>
                  <a:srgbClr val="000000"/>
                </a:solidFill>
                <a:cs typeface="Calibri"/>
              </a:rPr>
              <a:t>Prog</a:t>
            </a:r>
            <a:r>
              <a:rPr lang="en-US" sz="1800" b="1" dirty="0" smtClean="0">
                <a:solidFill>
                  <a:srgbClr val="000000"/>
                </a:solidFill>
                <a:cs typeface="Calibri"/>
              </a:rPr>
              <a:t> 1</a:t>
            </a:r>
            <a:endParaRPr lang="en-US" sz="18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3841538"/>
            <a:ext cx="1066800" cy="7620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 err="1" smtClean="0">
                <a:solidFill>
                  <a:schemeClr val="bg1"/>
                </a:solidFill>
                <a:cs typeface="Calibri"/>
              </a:rPr>
              <a:t>Prog</a:t>
            </a:r>
            <a:r>
              <a:rPr lang="en-US" b="1" dirty="0" smtClean="0">
                <a:solidFill>
                  <a:schemeClr val="bg1"/>
                </a:solidFill>
                <a:cs typeface="Calibri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cs typeface="Calibri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441738"/>
            <a:ext cx="1066800" cy="762000"/>
          </a:xfrm>
          <a:prstGeom prst="rect">
            <a:avLst/>
          </a:prstGeom>
          <a:solidFill>
            <a:srgbClr val="F8B33C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 smtClean="0">
                <a:solidFill>
                  <a:srgbClr val="000000"/>
                </a:solidFill>
                <a:cs typeface="Calibri"/>
              </a:rPr>
              <a:t>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96200" y="1174538"/>
            <a:ext cx="1066800" cy="50292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 dirty="0" smtClean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3479" y="2402766"/>
            <a:ext cx="2465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Base</a:t>
            </a:r>
            <a:r>
              <a:rPr lang="en-US" sz="2000" dirty="0" smtClean="0">
                <a:solidFill>
                  <a:srgbClr val="FF0000"/>
                </a:solidFill>
              </a:rPr>
              <a:t> registers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479" y="4403483"/>
            <a:ext cx="2465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FF0000"/>
                </a:solidFill>
              </a:rPr>
              <a:t>Bound </a:t>
            </a:r>
            <a:r>
              <a:rPr lang="en-US" sz="2000" dirty="0" smtClean="0">
                <a:solidFill>
                  <a:srgbClr val="FF0000"/>
                </a:solidFill>
              </a:rPr>
              <a:t>registers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2" cy="913751"/>
          </a:xfrm>
        </p:spPr>
        <p:txBody>
          <a:bodyPr/>
          <a:lstStyle/>
          <a:p>
            <a:r>
              <a:rPr lang="en-US" dirty="0" smtClean="0"/>
              <a:t>Simple Base and Bound Translation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94562" y="1485755"/>
            <a:ext cx="1133475" cy="3213100"/>
          </a:xfrm>
          <a:prstGeom prst="rect">
            <a:avLst/>
          </a:prstGeom>
          <a:solidFill>
            <a:srgbClr val="C5E17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3636962" y="2019155"/>
            <a:ext cx="9144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3713162" y="3466955"/>
            <a:ext cx="9144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432" y="432"/>
              </a:cxn>
              <a:cxn ang="0">
                <a:pos x="816" y="0"/>
              </a:cxn>
            </a:cxnLst>
            <a:rect l="0" t="0" r="r" b="b"/>
            <a:pathLst>
              <a:path w="816" h="432">
                <a:moveTo>
                  <a:pt x="0" y="432"/>
                </a:moveTo>
                <a:lnTo>
                  <a:pt x="432" y="432"/>
                </a:lnTo>
                <a:lnTo>
                  <a:pt x="81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560762" y="4457555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2352" y="144"/>
              </a:cxn>
            </a:cxnLst>
            <a:rect l="0" t="0" r="r" b="b"/>
            <a:pathLst>
              <a:path w="2352" h="144">
                <a:moveTo>
                  <a:pt x="0" y="0"/>
                </a:moveTo>
                <a:lnTo>
                  <a:pt x="0" y="144"/>
                </a:lnTo>
                <a:lnTo>
                  <a:pt x="2352" y="144"/>
                </a:lnTo>
              </a:path>
            </a:pathLst>
          </a:custGeom>
          <a:noFill/>
          <a:ln w="25400" cap="flat" cmpd="sng">
            <a:solidFill>
              <a:srgbClr val="0000C7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5056" y="2917124"/>
            <a:ext cx="1011971" cy="3815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Load X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5800" y="4570268"/>
            <a:ext cx="1668410" cy="997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/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Calibri"/>
              </a:rPr>
              <a:t>Program Address Space</a:t>
            </a:r>
            <a:endParaRPr lang="en-US" altLang="ko-KR" sz="2000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209800" y="1688955"/>
            <a:ext cx="1558925" cy="671513"/>
          </a:xfrm>
          <a:prstGeom prst="rect">
            <a:avLst/>
          </a:prstGeom>
          <a:solidFill>
            <a:srgbClr val="F8B33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292350" y="1739755"/>
            <a:ext cx="958850" cy="560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430410" y="1625455"/>
            <a:ext cx="1124056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Bound</a:t>
            </a:r>
          </a:p>
          <a:p>
            <a:pPr algn="ctr"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Register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762000" y="1446068"/>
            <a:ext cx="1143000" cy="32004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027612" y="1979468"/>
            <a:ext cx="3175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313362" y="1638155"/>
            <a:ext cx="1388802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/>
            <a:r>
              <a:rPr lang="en-US" altLang="ko-KR" sz="2000" dirty="0">
                <a:solidFill>
                  <a:srgbClr val="FF0000"/>
                </a:solidFill>
                <a:ea typeface="굴림" charset="-127"/>
                <a:cs typeface="Calibri"/>
              </a:rPr>
              <a:t>Bounds</a:t>
            </a:r>
          </a:p>
          <a:p>
            <a:pPr defTabSz="585788" eaLnBrk="0" hangingPunct="0"/>
            <a:r>
              <a:rPr lang="en-US" altLang="ko-KR" sz="2000" dirty="0">
                <a:solidFill>
                  <a:srgbClr val="FF0000"/>
                </a:solidFill>
                <a:ea typeface="굴림" charset="-127"/>
                <a:cs typeface="Calibri"/>
              </a:rPr>
              <a:t>Violation?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 rot="16200000">
            <a:off x="7805943" y="2854324"/>
            <a:ext cx="1763303" cy="3507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/>
            <a:r>
              <a:rPr lang="en-US" altLang="ko-KR" dirty="0" smtClean="0">
                <a:solidFill>
                  <a:srgbClr val="000000"/>
                </a:solidFill>
                <a:ea typeface="굴림" charset="-127"/>
                <a:cs typeface="Calibri"/>
              </a:rPr>
              <a:t>Main  Memory</a:t>
            </a:r>
            <a:endParaRPr lang="en-US" altLang="ko-KR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294562" y="1073005"/>
            <a:ext cx="0" cy="4222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8437562" y="1015855"/>
            <a:ext cx="0" cy="405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7307262" y="148575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292975" y="470044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212719" y="2660505"/>
            <a:ext cx="1300337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Calibri"/>
              </a:rPr>
              <a:t>urrent</a:t>
            </a:r>
            <a:endParaRPr lang="en-US" altLang="ko-KR" sz="2000" dirty="0">
              <a:solidFill>
                <a:srgbClr val="000000"/>
              </a:solidFill>
              <a:ea typeface="굴림" charset="-127"/>
              <a:cs typeface="Calibri"/>
            </a:endParaRPr>
          </a:p>
          <a:p>
            <a:pPr algn="ctr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Calibri"/>
              </a:rPr>
              <a:t>egment</a:t>
            </a:r>
            <a:endParaRPr lang="en-US" altLang="ko-KR" sz="2000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168525" y="3938443"/>
            <a:ext cx="1590675" cy="531812"/>
          </a:xfrm>
          <a:prstGeom prst="rect">
            <a:avLst/>
          </a:prstGeom>
          <a:solidFill>
            <a:srgbClr val="F8B33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282825" y="3989243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354210" y="3847955"/>
            <a:ext cx="1124056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Base</a:t>
            </a:r>
          </a:p>
          <a:p>
            <a:pPr algn="ctr"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Register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4551362" y="3085955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ko-KR" sz="2800" dirty="0">
                <a:solidFill>
                  <a:srgbClr val="000000"/>
                </a:solidFill>
                <a:ea typeface="굴림" charset="-127"/>
                <a:cs typeface="Calibri"/>
              </a:rPr>
              <a:t>+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133600" y="2589068"/>
            <a:ext cx="1590675" cy="531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311400" y="3028805"/>
            <a:ext cx="958850" cy="5603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 flipV="1">
            <a:off x="5008562" y="3238355"/>
            <a:ext cx="2298700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583069" y="2607231"/>
            <a:ext cx="1163129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/>
            <a:r>
              <a:rPr lang="en-US" altLang="ko-KR" sz="2000" b="1" dirty="0">
                <a:solidFill>
                  <a:srgbClr val="000080"/>
                </a:solidFill>
                <a:ea typeface="굴림" charset="-127"/>
                <a:cs typeface="Calibri"/>
              </a:rPr>
              <a:t>Physical</a:t>
            </a:r>
          </a:p>
          <a:p>
            <a:pPr defTabSz="585788" eaLnBrk="0" hangingPunct="0"/>
            <a:r>
              <a:rPr lang="en-US" altLang="ko-KR" sz="2000" b="1" dirty="0">
                <a:solidFill>
                  <a:srgbClr val="000080"/>
                </a:solidFill>
                <a:ea typeface="굴림" charset="-127"/>
                <a:cs typeface="Calibri"/>
              </a:rPr>
              <a:t>Address</a:t>
            </a: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904999" y="3198668"/>
            <a:ext cx="2722563" cy="603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440837" y="2512868"/>
            <a:ext cx="1130568" cy="6892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/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Calibri"/>
              </a:rPr>
              <a:t>Logical</a:t>
            </a:r>
          </a:p>
          <a:p>
            <a:pPr algn="ctr" defTabSz="585788"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Address</a:t>
            </a: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 flipH="1">
            <a:off x="4114800" y="2171554"/>
            <a:ext cx="512762" cy="1027113"/>
          </a:xfrm>
          <a:custGeom>
            <a:avLst/>
            <a:gdLst/>
            <a:ahLst/>
            <a:cxnLst>
              <a:cxn ang="0">
                <a:pos x="192" y="672"/>
              </a:cxn>
              <a:cxn ang="0">
                <a:pos x="192" y="336"/>
              </a:cxn>
              <a:cxn ang="0">
                <a:pos x="0" y="0"/>
              </a:cxn>
            </a:cxnLst>
            <a:rect l="0" t="0" r="r" b="b"/>
            <a:pathLst>
              <a:path w="192" h="672">
                <a:moveTo>
                  <a:pt x="192" y="672"/>
                </a:moveTo>
                <a:lnTo>
                  <a:pt x="192" y="33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22549" y="5637068"/>
            <a:ext cx="868680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000" b="1" dirty="0">
                <a:solidFill>
                  <a:srgbClr val="000000"/>
                </a:solidFill>
                <a:ea typeface="굴림" charset="-127"/>
                <a:cs typeface="Calibri"/>
              </a:rPr>
              <a:t>Base and bounds registers are visible/accessible only when processor is running in the </a:t>
            </a:r>
            <a:r>
              <a:rPr lang="en-US" altLang="ko-KR" sz="2000" b="1" i="1" dirty="0" smtClean="0">
                <a:solidFill>
                  <a:srgbClr val="0000C7"/>
                </a:solidFill>
                <a:ea typeface="굴림" charset="-127"/>
                <a:cs typeface="Calibri"/>
              </a:rPr>
              <a:t>supervisor</a:t>
            </a:r>
            <a:r>
              <a:rPr lang="en-US" altLang="ko-KR" sz="2000" b="1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ea typeface="굴림" charset="-127"/>
                <a:cs typeface="Calibri"/>
              </a:rPr>
              <a:t>a.k.a</a:t>
            </a:r>
            <a:r>
              <a:rPr lang="en-US" altLang="ko-KR" sz="2000" b="1" i="1" dirty="0" smtClean="0">
                <a:solidFill>
                  <a:srgbClr val="000000"/>
                </a:solidFill>
                <a:ea typeface="굴림" charset="-127"/>
                <a:cs typeface="Calibri"/>
              </a:rPr>
              <a:t> </a:t>
            </a:r>
            <a:r>
              <a:rPr lang="en-US" altLang="ko-KR" sz="2000" b="1" i="1" dirty="0" smtClean="0">
                <a:solidFill>
                  <a:srgbClr val="0000C7"/>
                </a:solidFill>
                <a:ea typeface="굴림" charset="-127"/>
                <a:cs typeface="Calibri"/>
              </a:rPr>
              <a:t>kernel</a:t>
            </a:r>
            <a:r>
              <a:rPr lang="en-US" altLang="ko-KR" sz="2000" b="1" i="1" dirty="0" smtClean="0">
                <a:solidFill>
                  <a:srgbClr val="000000"/>
                </a:solidFill>
                <a:ea typeface="굴림" charset="-127"/>
                <a:cs typeface="Calibri"/>
              </a:rPr>
              <a:t>) </a:t>
            </a:r>
            <a:r>
              <a:rPr lang="en-US" altLang="ko-KR" sz="2000" b="1" i="1" dirty="0">
                <a:solidFill>
                  <a:srgbClr val="000000"/>
                </a:solidFill>
                <a:ea typeface="굴림" charset="-127"/>
                <a:cs typeface="Calibri"/>
              </a:rPr>
              <a:t>mode</a:t>
            </a:r>
            <a:endParaRPr lang="en-US" altLang="ko-KR" sz="2000" b="1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191000" y="4265468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000" dirty="0">
                <a:ea typeface="굴림" charset="-127"/>
                <a:cs typeface="Calibri"/>
              </a:rPr>
              <a:t>Base Physical Address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170362" y="1085645"/>
            <a:ext cx="2209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Calibri"/>
              </a:rPr>
              <a:t>Segment Length</a:t>
            </a:r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4572000" y="1750868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  <a:cs typeface="Calibri"/>
              </a:rPr>
              <a:t>≥</a:t>
            </a:r>
            <a:endParaRPr lang="en-US" altLang="ko-KR" sz="2800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3513138" y="1485755"/>
            <a:ext cx="3727450" cy="203634"/>
          </a:xfrm>
          <a:custGeom>
            <a:avLst/>
            <a:gdLst>
              <a:gd name="T0" fmla="*/ 0 w 2348"/>
              <a:gd name="T1" fmla="*/ 2147483647 h 285"/>
              <a:gd name="T2" fmla="*/ 0 w 2348"/>
              <a:gd name="T3" fmla="*/ 0 h 285"/>
              <a:gd name="T4" fmla="*/ 2147483647 w 2348"/>
              <a:gd name="T5" fmla="*/ 0 h 285"/>
              <a:gd name="T6" fmla="*/ 0 60000 65536"/>
              <a:gd name="T7" fmla="*/ 0 60000 65536"/>
              <a:gd name="T8" fmla="*/ 0 60000 65536"/>
              <a:gd name="T9" fmla="*/ 0 w 2348"/>
              <a:gd name="T10" fmla="*/ 0 h 285"/>
              <a:gd name="T11" fmla="*/ 2348 w 2348"/>
              <a:gd name="T12" fmla="*/ 285 h 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48" h="285">
                <a:moveTo>
                  <a:pt x="0" y="284"/>
                </a:moveTo>
                <a:lnTo>
                  <a:pt x="0" y="0"/>
                </a:lnTo>
                <a:lnTo>
                  <a:pt x="2347" y="0"/>
                </a:lnTo>
              </a:path>
            </a:pathLst>
          </a:custGeom>
          <a:noFill/>
          <a:ln w="25400" cap="rnd">
            <a:solidFill>
              <a:srgbClr val="0000C7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8" grpId="0"/>
      <p:bldP spid="28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529710" cy="913751"/>
          </a:xfrm>
        </p:spPr>
        <p:txBody>
          <a:bodyPr/>
          <a:lstStyle/>
          <a:p>
            <a:r>
              <a:rPr lang="en-US" dirty="0"/>
              <a:t>Separate Areas for Program and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Box 63"/>
          <p:cNvSpPr txBox="1">
            <a:spLocks noChangeArrowheads="1"/>
          </p:cNvSpPr>
          <p:nvPr/>
        </p:nvSpPr>
        <p:spPr bwMode="auto">
          <a:xfrm>
            <a:off x="5643132" y="2695031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Physical Address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5643132" y="4904831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Physical Address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37932" y="4974969"/>
            <a:ext cx="1677988" cy="4667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448120" y="3624007"/>
            <a:ext cx="1133475" cy="1971675"/>
          </a:xfrm>
          <a:prstGeom prst="rect">
            <a:avLst/>
          </a:prstGeom>
          <a:solidFill>
            <a:srgbClr val="66FF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ko-KR" altLang="en-US" sz="2000" dirty="0">
              <a:solidFill>
                <a:srgbClr val="56127A"/>
              </a:solidFill>
              <a:ea typeface="굴림" charset="-127"/>
              <a:cs typeface="굴림" charset="-127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471932" y="5594094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454470" y="3617657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451295" y="1422144"/>
            <a:ext cx="1133475" cy="1979613"/>
          </a:xfrm>
          <a:prstGeom prst="rect">
            <a:avLst/>
          </a:prstGeom>
          <a:solidFill>
            <a:srgbClr val="C5E176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endParaRPr lang="ko-KR" altLang="en-US" sz="2000" dirty="0">
              <a:solidFill>
                <a:srgbClr val="56127A"/>
              </a:solidFill>
              <a:ea typeface="굴림" charset="-127"/>
              <a:cs typeface="굴림" charset="-127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7732" y="1555494"/>
            <a:ext cx="1371600" cy="3054350"/>
            <a:chOff x="48" y="864"/>
            <a:chExt cx="864" cy="1924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92" y="1344"/>
              <a:ext cx="556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prstTxWarp prst="textNoShape">
                <a:avLst/>
              </a:prstTxWarp>
              <a:spAutoFit/>
            </a:bodyPr>
            <a:lstStyle/>
            <a:p>
              <a:pPr defTabSz="585788" eaLnBrk="0" hangingPunct="0">
                <a:spcBef>
                  <a:spcPct val="50000"/>
                </a:spcBef>
              </a:pPr>
              <a:r>
                <a:rPr lang="en-US" altLang="ko-KR" sz="17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Load X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" y="2160"/>
              <a:ext cx="864" cy="6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73025" tIns="36512" rIns="73025" bIns="36512">
              <a:prstTxWarp prst="textNoShape">
                <a:avLst/>
              </a:prstTxWarp>
              <a:spAutoFit/>
            </a:bodyPr>
            <a:lstStyle/>
            <a:p>
              <a:pPr defTabSz="585788" eaLnBrk="0" hangingPunct="0">
                <a:spcBef>
                  <a:spcPct val="50000"/>
                </a:spcBef>
              </a:pPr>
              <a:r>
                <a:rPr lang="en-US" altLang="ko-KR" sz="20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Program Address Space</a:t>
              </a:r>
              <a:endParaRPr lang="en-US" altLang="ko-KR" sz="20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6" y="864"/>
              <a:ext cx="720" cy="1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Rectangle 16"/>
          <p:cNvSpPr>
            <a:spLocks noChangeArrowheads="1"/>
          </p:cNvSpPr>
          <p:nvPr/>
        </p:nvSpPr>
        <p:spPr bwMode="auto">
          <a:xfrm rot="16200000">
            <a:off x="7739420" y="3036132"/>
            <a:ext cx="2128850" cy="3661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defTabSz="585788" eaLnBrk="0" hangingPunct="0">
              <a:spcBef>
                <a:spcPct val="50000"/>
              </a:spcBef>
            </a:pPr>
            <a:r>
              <a:rPr lang="en-US" altLang="ko-KR" sz="1900" dirty="0" smtClean="0">
                <a:ea typeface="굴림" charset="-127"/>
                <a:cs typeface="굴림" charset="-127"/>
              </a:rPr>
              <a:t>Physical Memory</a:t>
            </a:r>
            <a:endParaRPr lang="en-US" altLang="ko-KR" sz="1900" dirty="0">
              <a:ea typeface="굴림" charset="-127"/>
              <a:cs typeface="굴림" charset="-127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432245" y="1326894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8575245" y="1326894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444945" y="1403094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548132" y="2009519"/>
            <a:ext cx="914400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Data Segment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444945" y="3409694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137932" y="1680907"/>
            <a:ext cx="1663700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37932" y="1693607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137932" y="1676144"/>
            <a:ext cx="1676399" cy="498469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Data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Bound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137932" y="2754057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37932" y="2774694"/>
            <a:ext cx="1663700" cy="4572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214133" y="2774694"/>
            <a:ext cx="1600200" cy="4984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Data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Base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30" name="Freeform 31"/>
          <p:cNvSpPr>
            <a:spLocks/>
          </p:cNvSpPr>
          <p:nvPr/>
        </p:nvSpPr>
        <p:spPr bwMode="auto">
          <a:xfrm flipV="1">
            <a:off x="3850845" y="1784094"/>
            <a:ext cx="1143000" cy="76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5374845" y="3003294"/>
            <a:ext cx="20574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950982" y="2747707"/>
            <a:ext cx="463550" cy="4619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dirty="0">
                <a:solidFill>
                  <a:srgbClr val="56127A"/>
                </a:solidFill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33" name="Freeform 34"/>
          <p:cNvSpPr>
            <a:spLocks/>
          </p:cNvSpPr>
          <p:nvPr/>
        </p:nvSpPr>
        <p:spPr bwMode="auto">
          <a:xfrm>
            <a:off x="5451045" y="1860294"/>
            <a:ext cx="3810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5566932" y="1550732"/>
            <a:ext cx="1327243" cy="5661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FF0000"/>
                </a:solidFill>
                <a:ea typeface="굴림" charset="-127"/>
                <a:cs typeface="굴림" charset="-127"/>
              </a:rPr>
              <a:t>Bounds Violation</a:t>
            </a:r>
            <a:r>
              <a:rPr lang="en-US" altLang="ko-KR" sz="1600" dirty="0">
                <a:solidFill>
                  <a:srgbClr val="FF0000"/>
                </a:solidFill>
                <a:ea typeface="굴림" charset="-127"/>
                <a:cs typeface="굴림" charset="-127"/>
              </a:rPr>
              <a:t>?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3814332" y="2998532"/>
            <a:ext cx="11287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4652533" y="2084132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3622245" y="3231894"/>
            <a:ext cx="3810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37932" y="3903407"/>
            <a:ext cx="958850" cy="56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2137932" y="3836732"/>
            <a:ext cx="1676401" cy="424732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73025" bIns="0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Program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Bound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137932" y="4952744"/>
            <a:ext cx="1676400" cy="498469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Program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Base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1" name="Freeform 46"/>
          <p:cNvSpPr>
            <a:spLocks/>
          </p:cNvSpPr>
          <p:nvPr/>
        </p:nvSpPr>
        <p:spPr bwMode="auto">
          <a:xfrm flipV="1">
            <a:off x="3814332" y="3993894"/>
            <a:ext cx="1179513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2" y="0"/>
              </a:cxn>
            </a:cxnLst>
            <a:rect l="0" t="0" r="r" b="b"/>
            <a:pathLst>
              <a:path w="653" h="1">
                <a:moveTo>
                  <a:pt x="0" y="0"/>
                </a:moveTo>
                <a:lnTo>
                  <a:pt x="65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Freeform 47"/>
          <p:cNvSpPr>
            <a:spLocks/>
          </p:cNvSpPr>
          <p:nvPr/>
        </p:nvSpPr>
        <p:spPr bwMode="auto">
          <a:xfrm>
            <a:off x="5374845" y="5213094"/>
            <a:ext cx="20574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" y="0"/>
              </a:cxn>
            </a:cxnLst>
            <a:rect l="0" t="0" r="r" b="b"/>
            <a:pathLst>
              <a:path w="1256" h="1">
                <a:moveTo>
                  <a:pt x="0" y="0"/>
                </a:moveTo>
                <a:lnTo>
                  <a:pt x="1255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4950982" y="4957507"/>
            <a:ext cx="463550" cy="46196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dirty="0">
                <a:solidFill>
                  <a:srgbClr val="56127A"/>
                </a:solidFill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>
            <a:off x="3814332" y="5208332"/>
            <a:ext cx="1128713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Line 52"/>
          <p:cNvSpPr>
            <a:spLocks noChangeShapeType="1"/>
          </p:cNvSpPr>
          <p:nvPr/>
        </p:nvSpPr>
        <p:spPr bwMode="auto">
          <a:xfrm flipV="1">
            <a:off x="4728731" y="4217732"/>
            <a:ext cx="304801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Freeform 53"/>
          <p:cNvSpPr>
            <a:spLocks/>
          </p:cNvSpPr>
          <p:nvPr/>
        </p:nvSpPr>
        <p:spPr bwMode="auto">
          <a:xfrm>
            <a:off x="3622245" y="5441694"/>
            <a:ext cx="38100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5297057" y="2514344"/>
            <a:ext cx="3129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ko-KR" altLang="en-US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8" name="Rectangle 61"/>
          <p:cNvSpPr>
            <a:spLocks noChangeArrowheads="1"/>
          </p:cNvSpPr>
          <p:nvPr/>
        </p:nvSpPr>
        <p:spPr bwMode="auto">
          <a:xfrm>
            <a:off x="7413195" y="4254244"/>
            <a:ext cx="11430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Program Segment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9" name="Freeform 62"/>
          <p:cNvSpPr>
            <a:spLocks/>
          </p:cNvSpPr>
          <p:nvPr/>
        </p:nvSpPr>
        <p:spPr bwMode="auto">
          <a:xfrm>
            <a:off x="5414532" y="4065332"/>
            <a:ext cx="381000" cy="77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0"/>
              </a:cxn>
            </a:cxnLst>
            <a:rect l="0" t="0" r="r" b="b"/>
            <a:pathLst>
              <a:path w="344" h="1">
                <a:moveTo>
                  <a:pt x="0" y="0"/>
                </a:moveTo>
                <a:lnTo>
                  <a:pt x="343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3738132" y="2085431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Logical Address</a:t>
            </a:r>
          </a:p>
        </p:txBody>
      </p:sp>
      <p:sp>
        <p:nvSpPr>
          <p:cNvPr id="51" name="Text Box 66"/>
          <p:cNvSpPr txBox="1">
            <a:spLocks noChangeArrowheads="1"/>
          </p:cNvSpPr>
          <p:nvPr/>
        </p:nvSpPr>
        <p:spPr bwMode="auto">
          <a:xfrm>
            <a:off x="3738132" y="4295231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Logical </a:t>
            </a:r>
            <a:r>
              <a:rPr lang="en-US" sz="1600" dirty="0" smtClean="0">
                <a:solidFill>
                  <a:srgbClr val="000000"/>
                </a:solidFill>
              </a:rPr>
              <a:t>Address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4957332" y="170313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  <a:cs typeface="Calibri"/>
              </a:rPr>
              <a:t>≥</a:t>
            </a:r>
            <a:endParaRPr lang="en-US" altLang="ko-KR" sz="2800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4957332" y="383673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ko-KR" sz="2800" dirty="0" smtClean="0">
                <a:solidFill>
                  <a:srgbClr val="000000"/>
                </a:solidFill>
                <a:ea typeface="굴림" charset="-127"/>
                <a:cs typeface="Calibri"/>
              </a:rPr>
              <a:t>≥</a:t>
            </a:r>
            <a:endParaRPr lang="en-US" altLang="ko-KR" sz="2800" dirty="0">
              <a:solidFill>
                <a:srgbClr val="000000"/>
              </a:solidFill>
              <a:ea typeface="굴림" charset="-127"/>
              <a:cs typeface="Calibri"/>
            </a:endParaRP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5566932" y="3760532"/>
            <a:ext cx="1327243" cy="5661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FF0000"/>
                </a:solidFill>
                <a:ea typeface="굴림" charset="-127"/>
                <a:cs typeface="굴림" charset="-127"/>
              </a:rPr>
              <a:t>Bounds Violation</a:t>
            </a:r>
            <a:r>
              <a:rPr lang="en-US" altLang="ko-KR" sz="1600" dirty="0">
                <a:solidFill>
                  <a:srgbClr val="FF0000"/>
                </a:solidFill>
                <a:ea typeface="굴림" charset="-127"/>
                <a:cs typeface="굴림" charset="-127"/>
              </a:rPr>
              <a:t>?</a:t>
            </a:r>
          </a:p>
        </p:txBody>
      </p:sp>
      <p:cxnSp>
        <p:nvCxnSpPr>
          <p:cNvPr id="55" name="Straight Connector 54"/>
          <p:cNvCxnSpPr>
            <a:stCxn id="56" idx="0"/>
          </p:cNvCxnSpPr>
          <p:nvPr/>
        </p:nvCxnSpPr>
        <p:spPr bwMode="auto">
          <a:xfrm flipH="1">
            <a:off x="1756932" y="2388932"/>
            <a:ext cx="289560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4652532" y="2388932"/>
            <a:ext cx="420687" cy="385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4728732" y="4598732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51" idx="1"/>
          </p:cNvCxnSpPr>
          <p:nvPr/>
        </p:nvCxnSpPr>
        <p:spPr bwMode="auto">
          <a:xfrm flipH="1" flipV="1">
            <a:off x="3738132" y="4587619"/>
            <a:ext cx="990600" cy="11113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2137932" y="4370132"/>
            <a:ext cx="1665288" cy="461962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Program Counter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 flipV="1">
            <a:off x="3546045" y="3612894"/>
            <a:ext cx="3810000" cy="2392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 flipV="1">
            <a:off x="3638537" y="1441651"/>
            <a:ext cx="3810000" cy="2392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6"/>
              </a:cxn>
              <a:cxn ang="0">
                <a:pos x="2400" y="96"/>
              </a:cxn>
            </a:cxnLst>
            <a:rect l="0" t="0" r="r" b="b"/>
            <a:pathLst>
              <a:path w="2400" h="96">
                <a:moveTo>
                  <a:pt x="0" y="0"/>
                </a:moveTo>
                <a:lnTo>
                  <a:pt x="0" y="96"/>
                </a:lnTo>
                <a:lnTo>
                  <a:pt x="2400" y="96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47278" y="5746494"/>
            <a:ext cx="58213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0080"/>
                </a:solidFill>
              </a:rPr>
              <a:t>What is the advantage of this separation?</a:t>
            </a:r>
            <a:endParaRPr lang="en-US" sz="2200" b="1" dirty="0">
              <a:solidFill>
                <a:srgbClr val="00008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46286" y="5666628"/>
            <a:ext cx="2600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ea typeface="굴림" charset="-127"/>
                <a:cs typeface="굴림" charset="-127"/>
              </a:rPr>
              <a:t>Permits sharing of </a:t>
            </a:r>
            <a:endParaRPr lang="en-US" altLang="ko-KR" sz="2000" dirty="0" smtClean="0">
              <a:solidFill>
                <a:srgbClr val="FF0000"/>
              </a:solidFill>
              <a:ea typeface="굴림" charset="-127"/>
              <a:cs typeface="굴림" charset="-127"/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  <a:ea typeface="굴림" charset="-127"/>
                <a:cs typeface="굴림" charset="-127"/>
              </a:rPr>
              <a:t>program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  <a:cs typeface="굴림" charset="-127"/>
              </a:rPr>
              <a:t>segments.</a:t>
            </a:r>
          </a:p>
        </p:txBody>
      </p:sp>
    </p:spTree>
    <p:extLst>
      <p:ext uri="{BB962C8B-B14F-4D97-AF65-F5344CB8AC3E}">
        <p14:creationId xmlns:p14="http://schemas.microsoft.com/office/powerpoint/2010/main" val="14814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7"/>
                </a:solidFill>
              </a:rPr>
              <a:t>Multi-level Caches</a:t>
            </a:r>
          </a:p>
          <a:p>
            <a:r>
              <a:rPr lang="en-US" dirty="0" smtClean="0"/>
              <a:t>Early Restart/Critical Word First</a:t>
            </a:r>
          </a:p>
          <a:p>
            <a:r>
              <a:rPr lang="en-US" dirty="0" smtClean="0"/>
              <a:t>Sectored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and Bound Machine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5648015" y="3103562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86415" y="310356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04815" y="3103562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95015" y="2493962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90415" y="2722562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Inst. Cache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057215" y="2493962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514415" y="2570162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Decode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809815" y="2493962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Freeform 18"/>
          <p:cNvSpPr>
            <a:spLocks/>
          </p:cNvSpPr>
          <p:nvPr/>
        </p:nvSpPr>
        <p:spPr bwMode="auto">
          <a:xfrm>
            <a:off x="5267015" y="2570162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800415" y="2493962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172015" y="2646362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Data Cache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8238815" y="2493962"/>
            <a:ext cx="304800" cy="1219200"/>
            <a:chOff x="336" y="1200"/>
            <a:chExt cx="144" cy="720"/>
          </a:xfrm>
          <a:solidFill>
            <a:srgbClr val="FFFFF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</a:rPr>
                <a:t>W</a:t>
              </a: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114615" y="2798762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114615" y="3408362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340322" y="2950160"/>
            <a:ext cx="30899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999815" y="3103562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438215" y="5694362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Main Memory (DRAM)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743015" y="4627562"/>
            <a:ext cx="26670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</a:rPr>
              <a:t>Memory Controller</a:t>
            </a: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6410015" y="3332162"/>
            <a:ext cx="1295400" cy="1600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 flipH="1">
            <a:off x="2447615" y="3408362"/>
            <a:ext cx="1295400" cy="15240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114615" y="523716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6562415" y="3255962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C7"/>
                </a:solidFill>
              </a:rPr>
              <a:t>Physical Address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693287" y="4312866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C7"/>
                </a:solidFill>
              </a:rPr>
              <a:t>Physical Address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2499208" y="4335174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C7"/>
                </a:solidFill>
              </a:rPr>
              <a:t>Physical Address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733615" y="5265528"/>
            <a:ext cx="243840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C7"/>
                </a:solidFill>
              </a:rPr>
              <a:t>Physical Address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114615" y="1427162"/>
            <a:ext cx="1218874" cy="707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Data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Bound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5419415" y="3941762"/>
            <a:ext cx="1294939" cy="498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Data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Base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45" name="Oval 50"/>
          <p:cNvSpPr>
            <a:spLocks noChangeArrowheads="1"/>
          </p:cNvSpPr>
          <p:nvPr/>
        </p:nvSpPr>
        <p:spPr bwMode="auto">
          <a:xfrm>
            <a:off x="6410015" y="287496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 rot="5400000" flipH="1" flipV="1">
            <a:off x="6181415" y="3560762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 flipV="1">
            <a:off x="6257615" y="2189162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>
            <a:off x="6333815" y="1731962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4477146" y="2135727"/>
            <a:ext cx="2377784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C00000"/>
                </a:solidFill>
              </a:rPr>
              <a:t>Logical Address</a:t>
            </a:r>
          </a:p>
        </p:txBody>
      </p:sp>
      <p:sp>
        <p:nvSpPr>
          <p:cNvPr id="51" name="Line 64"/>
          <p:cNvSpPr>
            <a:spLocks noChangeShapeType="1"/>
          </p:cNvSpPr>
          <p:nvPr/>
        </p:nvSpPr>
        <p:spPr bwMode="auto">
          <a:xfrm>
            <a:off x="7095815" y="19605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Rectangle 65"/>
          <p:cNvSpPr>
            <a:spLocks noChangeArrowheads="1"/>
          </p:cNvSpPr>
          <p:nvPr/>
        </p:nvSpPr>
        <p:spPr bwMode="auto">
          <a:xfrm>
            <a:off x="7065883" y="1579562"/>
            <a:ext cx="1919596" cy="3199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Bounds Violation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?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304615" y="3332162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0000C7"/>
                </a:solidFill>
              </a:rPr>
              <a:t>Physical Address</a:t>
            </a:r>
          </a:p>
        </p:txBody>
      </p:sp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237815" y="3941762"/>
            <a:ext cx="1447907" cy="4984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Program </a:t>
            </a: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Base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55" name="Oval 74"/>
          <p:cNvSpPr>
            <a:spLocks noChangeArrowheads="1"/>
          </p:cNvSpPr>
          <p:nvPr/>
        </p:nvSpPr>
        <p:spPr bwMode="auto">
          <a:xfrm>
            <a:off x="1231590" y="287496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ea typeface="굴림" charset="-127"/>
                <a:cs typeface="굴림" charset="-127"/>
              </a:rPr>
              <a:t>+</a:t>
            </a:r>
          </a:p>
        </p:txBody>
      </p:sp>
      <p:sp>
        <p:nvSpPr>
          <p:cNvPr id="56" name="Line 75"/>
          <p:cNvSpPr>
            <a:spLocks noChangeShapeType="1"/>
          </p:cNvSpPr>
          <p:nvPr/>
        </p:nvSpPr>
        <p:spPr bwMode="auto">
          <a:xfrm rot="5400000" flipH="1" flipV="1">
            <a:off x="1002990" y="3560762"/>
            <a:ext cx="609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7" name="Line 76"/>
          <p:cNvSpPr>
            <a:spLocks noChangeShapeType="1"/>
          </p:cNvSpPr>
          <p:nvPr/>
        </p:nvSpPr>
        <p:spPr bwMode="auto">
          <a:xfrm flipV="1">
            <a:off x="1079190" y="2112962"/>
            <a:ext cx="682625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Line 77"/>
          <p:cNvSpPr>
            <a:spLocks noChangeShapeType="1"/>
          </p:cNvSpPr>
          <p:nvPr/>
        </p:nvSpPr>
        <p:spPr bwMode="auto">
          <a:xfrm>
            <a:off x="1380815" y="1655762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Text Box 78"/>
          <p:cNvSpPr txBox="1">
            <a:spLocks noChangeArrowheads="1"/>
          </p:cNvSpPr>
          <p:nvPr/>
        </p:nvSpPr>
        <p:spPr bwMode="auto">
          <a:xfrm>
            <a:off x="542615" y="1917514"/>
            <a:ext cx="1116013" cy="581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C00000"/>
                </a:solidFill>
              </a:rPr>
              <a:t>Logical Address</a:t>
            </a:r>
          </a:p>
        </p:txBody>
      </p:sp>
      <p:sp>
        <p:nvSpPr>
          <p:cNvPr id="60" name="Line 79"/>
          <p:cNvSpPr>
            <a:spLocks noChangeShapeType="1"/>
          </p:cNvSpPr>
          <p:nvPr/>
        </p:nvSpPr>
        <p:spPr bwMode="auto">
          <a:xfrm>
            <a:off x="2142815" y="19605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2081951" y="1579562"/>
            <a:ext cx="1919596" cy="3199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Bounds Violation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?</a:t>
            </a:r>
          </a:p>
        </p:txBody>
      </p:sp>
      <p:sp>
        <p:nvSpPr>
          <p:cNvPr id="62" name="Oval 74"/>
          <p:cNvSpPr>
            <a:spLocks noChangeArrowheads="1"/>
          </p:cNvSpPr>
          <p:nvPr/>
        </p:nvSpPr>
        <p:spPr bwMode="auto">
          <a:xfrm>
            <a:off x="1685615" y="173196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mtClean="0">
                <a:solidFill>
                  <a:srgbClr val="000000"/>
                </a:solidFill>
                <a:ea typeface="굴림" charset="-127"/>
                <a:cs typeface="굴림" charset="-127"/>
              </a:rPr>
              <a:t>≥</a:t>
            </a:r>
            <a:endParaRPr lang="en-US" altLang="ko-KR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3" name="Oval 74"/>
          <p:cNvSpPr>
            <a:spLocks noChangeArrowheads="1"/>
          </p:cNvSpPr>
          <p:nvPr/>
        </p:nvSpPr>
        <p:spPr bwMode="auto">
          <a:xfrm>
            <a:off x="6638615" y="1731962"/>
            <a:ext cx="463550" cy="46196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ko-KR" smtClean="0">
                <a:solidFill>
                  <a:srgbClr val="000000"/>
                </a:solidFill>
                <a:ea typeface="굴림" charset="-127"/>
                <a:cs typeface="굴림" charset="-127"/>
              </a:rPr>
              <a:t>≥</a:t>
            </a:r>
            <a:endParaRPr lang="en-US" altLang="ko-KR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47005" y="1182636"/>
            <a:ext cx="1302552" cy="7077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73025" tIns="36512" rIns="73025" bIns="36512">
            <a:prstTxWarp prst="textNoShape">
              <a:avLst/>
            </a:prstTxWarp>
            <a:spAutoFit/>
          </a:bodyPr>
          <a:lstStyle/>
          <a:p>
            <a:pPr algn="ctr" defTabSz="585788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Program Bound Register</a:t>
            </a:r>
            <a:endParaRPr lang="en-US" altLang="ko-KR" sz="16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6220" y="5275745"/>
            <a:ext cx="290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Logical Address </a:t>
            </a:r>
            <a:r>
              <a:rPr lang="en-US" dirty="0" smtClean="0"/>
              <a:t>is precursor to today’s “Virtual”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9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40" grpId="0"/>
      <p:bldP spid="41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/>
      <p:bldP spid="51" grpId="0" animBg="1"/>
      <p:bldP spid="52" grpId="0"/>
      <p:bldP spid="53" grpId="0"/>
      <p:bldP spid="53" grpId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/>
      <p:bldP spid="62" grpId="0" animBg="1"/>
      <p:bldP spid="63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4227" y="1292707"/>
            <a:ext cx="1219200" cy="4572000"/>
            <a:chOff x="1143000" y="990600"/>
            <a:chExt cx="1219200" cy="4572000"/>
          </a:xfrm>
        </p:grpSpPr>
        <p:sp>
          <p:nvSpPr>
            <p:cNvPr id="8" name="Rectangle 7"/>
            <p:cNvSpPr/>
            <p:nvPr/>
          </p:nvSpPr>
          <p:spPr>
            <a:xfrm>
              <a:off x="1143000" y="3200400"/>
              <a:ext cx="1219200" cy="23622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18" charset="-128"/>
                  <a:cs typeface="Calibri"/>
                </a:rPr>
                <a:t>72K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990600"/>
              <a:ext cx="1219200" cy="1295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Job 1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32K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2286000"/>
              <a:ext cx="1219200" cy="914400"/>
            </a:xfrm>
            <a:prstGeom prst="rect">
              <a:avLst/>
            </a:prstGeom>
            <a:solidFill>
              <a:srgbClr val="FFEF85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Job 2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18" charset="-128"/>
                  <a:cs typeface="Calibri"/>
                </a:rPr>
                <a:t>24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50235" y="1292707"/>
            <a:ext cx="1828800" cy="5017532"/>
            <a:chOff x="2599008" y="990600"/>
            <a:chExt cx="1828800" cy="5017532"/>
          </a:xfrm>
        </p:grpSpPr>
        <p:grpSp>
          <p:nvGrpSpPr>
            <p:cNvPr id="12" name="Group 11"/>
            <p:cNvGrpSpPr/>
            <p:nvPr/>
          </p:nvGrpSpPr>
          <p:grpSpPr>
            <a:xfrm>
              <a:off x="2971800" y="990600"/>
              <a:ext cx="1219200" cy="4572000"/>
              <a:chOff x="2971800" y="990600"/>
              <a:chExt cx="1219200" cy="4572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71800" y="5181600"/>
                <a:ext cx="1219200" cy="3810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ea typeface="ＭＳ Ｐゴシック" pitchFamily="18" charset="-128"/>
                    <a:cs typeface="Calibri"/>
                  </a:rPr>
                  <a:t>8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971800" y="990600"/>
                <a:ext cx="1219200" cy="1295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Job 1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32K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71800" y="2286000"/>
                <a:ext cx="1219200" cy="914400"/>
              </a:xfrm>
              <a:prstGeom prst="rect">
                <a:avLst/>
              </a:prstGeom>
              <a:solidFill>
                <a:srgbClr val="FFEF85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Job 2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ea typeface="ＭＳ Ｐゴシック" pitchFamily="18" charset="-128"/>
                    <a:cs typeface="Calibri"/>
                  </a:rPr>
                  <a:t>24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971800" y="3200400"/>
                <a:ext cx="1219200" cy="1981200"/>
              </a:xfrm>
              <a:prstGeom prst="rect">
                <a:avLst/>
              </a:prstGeom>
              <a:solidFill>
                <a:srgbClr val="FDB9FE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Job 3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ea typeface="ＭＳ Ｐゴシック" pitchFamily="18" charset="-128"/>
                    <a:cs typeface="Calibri"/>
                  </a:rPr>
                  <a:t>64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599008" y="5638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Calibri"/>
                </a:rPr>
                <a:t>Job 3 starts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46459" y="1292707"/>
            <a:ext cx="1828800" cy="5017532"/>
            <a:chOff x="4595232" y="990600"/>
            <a:chExt cx="1828800" cy="5017532"/>
          </a:xfrm>
        </p:grpSpPr>
        <p:grpSp>
          <p:nvGrpSpPr>
            <p:cNvPr id="19" name="Group 18"/>
            <p:cNvGrpSpPr/>
            <p:nvPr/>
          </p:nvGrpSpPr>
          <p:grpSpPr>
            <a:xfrm>
              <a:off x="4800600" y="990600"/>
              <a:ext cx="1219200" cy="4572000"/>
              <a:chOff x="4800600" y="990600"/>
              <a:chExt cx="1219200" cy="4572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00600" y="990600"/>
                <a:ext cx="1219200" cy="12954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Job 1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32K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800600" y="2286000"/>
                <a:ext cx="1219200" cy="914400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ea typeface="ＭＳ Ｐゴシック" pitchFamily="18" charset="-128"/>
                    <a:cs typeface="Calibri"/>
                  </a:rPr>
                  <a:t>24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800600" y="3200400"/>
                <a:ext cx="1219200" cy="1981200"/>
              </a:xfrm>
              <a:prstGeom prst="rect">
                <a:avLst/>
              </a:prstGeom>
              <a:solidFill>
                <a:srgbClr val="FDB9FE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Job 3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ea typeface="ＭＳ Ｐゴシック" pitchFamily="18" charset="-128"/>
                    <a:cs typeface="Calibri"/>
                  </a:rPr>
                  <a:t>64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800600" y="5181600"/>
                <a:ext cx="1219200" cy="3810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ea typeface="ＭＳ Ｐゴシック" pitchFamily="18" charset="-128"/>
                    <a:cs typeface="Calibri"/>
                  </a:rPr>
                  <a:t>8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ＭＳ Ｐゴシック" pitchFamily="18" charset="-128"/>
                    <a:cs typeface="Calibri"/>
                  </a:rPr>
                  <a:t>K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595232" y="5638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Calibri"/>
                </a:rPr>
                <a:t>Job 2 finishes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06699" y="1940407"/>
            <a:ext cx="1700310" cy="4372895"/>
            <a:chOff x="6455472" y="1409700"/>
            <a:chExt cx="1700310" cy="4372895"/>
          </a:xfrm>
        </p:grpSpPr>
        <p:sp>
          <p:nvSpPr>
            <p:cNvPr id="26" name="Rectangle 25"/>
            <p:cNvSpPr/>
            <p:nvPr/>
          </p:nvSpPr>
          <p:spPr>
            <a:xfrm>
              <a:off x="6553200" y="1409700"/>
              <a:ext cx="1219200" cy="1295400"/>
            </a:xfrm>
            <a:prstGeom prst="rect">
              <a:avLst/>
            </a:prstGeom>
            <a:solidFill>
              <a:srgbClr val="CEFC6C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Job 4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pitchFamily="18" charset="-128"/>
                  <a:cs typeface="Calibri"/>
                </a:rPr>
                <a:t>32K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55472" y="5413263"/>
              <a:ext cx="170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Calibri"/>
                </a:rPr>
                <a:t>Job 4 arrives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373509" y="3777987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0080"/>
                </a:solidFill>
                <a:cs typeface="Calibri"/>
              </a:rPr>
              <a:t>Can’t run Job 4, as not enough contiguous space! Must compact.</a:t>
            </a:r>
          </a:p>
        </p:txBody>
      </p:sp>
    </p:spTree>
    <p:extLst>
      <p:ext uri="{BB962C8B-B14F-4D97-AF65-F5344CB8AC3E}">
        <p14:creationId xmlns:p14="http://schemas.microsoft.com/office/powerpoint/2010/main" val="3928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Memory Systems</a:t>
            </a:r>
            <a:endParaRPr lang="en-US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Processor-generated address interpreted as </a:t>
            </a: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/>
              <a:t>&lt;virtual page number, offset&gt;</a:t>
            </a:r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page table </a:t>
            </a:r>
            <a:r>
              <a:rPr lang="en-US" sz="2400" dirty="0" smtClean="0"/>
              <a:t>contains the physical address of the base of each page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2116138" y="2173992"/>
            <a:ext cx="3989387" cy="385763"/>
            <a:chOff x="1333" y="1289"/>
            <a:chExt cx="2513" cy="243"/>
          </a:xfrm>
        </p:grpSpPr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1333" y="1301"/>
              <a:ext cx="2513" cy="2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3197" y="1289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3291" y="1301"/>
              <a:ext cx="503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offset</a:t>
              </a:r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1396" y="1289"/>
              <a:ext cx="169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/>
              <a:r>
                <a:rPr lang="en-US" dirty="0" smtClean="0"/>
                <a:t>virtual page </a:t>
              </a:r>
              <a:r>
                <a:rPr lang="en-US" dirty="0"/>
                <a:t>number</a:t>
              </a:r>
            </a:p>
          </p:txBody>
        </p:sp>
      </p:grp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09032" y="4749388"/>
            <a:ext cx="2938973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i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Virtual</a:t>
            </a:r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 Address Space for </a:t>
            </a:r>
            <a:r>
              <a:rPr lang="en-US" altLang="ko-KR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User/J</a:t>
            </a:r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ob 1</a:t>
            </a:r>
            <a:endParaRPr lang="en-US" altLang="ko-KR" sz="18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348005" y="4749388"/>
            <a:ext cx="144398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Page Table </a:t>
            </a:r>
          </a:p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f</a:t>
            </a:r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or Job 1</a:t>
            </a:r>
            <a:endParaRPr lang="en-US" altLang="ko-KR" sz="18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7782777" y="3987388"/>
            <a:ext cx="1634789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Physical Memory</a:t>
            </a:r>
          </a:p>
          <a:p>
            <a:pPr algn="ctr" eaLnBrk="0" hangingPunct="0"/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Pages</a:t>
            </a:r>
            <a:endParaRPr lang="en-US" altLang="ko-KR" sz="18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36189" y="3758788"/>
            <a:ext cx="1219200" cy="914400"/>
            <a:chOff x="1066800" y="3124200"/>
            <a:chExt cx="1219200" cy="914400"/>
          </a:xfrm>
          <a:solidFill>
            <a:srgbClr val="C5E176"/>
          </a:solidFill>
        </p:grpSpPr>
        <p:sp>
          <p:nvSpPr>
            <p:cNvPr id="62" name="Rectangle 61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cs typeface="Calibri"/>
                </a:rPr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241189" y="3758788"/>
            <a:ext cx="304800" cy="914400"/>
            <a:chOff x="1066800" y="3124200"/>
            <a:chExt cx="1219200" cy="914400"/>
          </a:xfrm>
        </p:grpSpPr>
        <p:sp>
          <p:nvSpPr>
            <p:cNvPr id="67" name="Rectangle 66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effectLst/>
                  <a:cs typeface="Calibri"/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cs typeface="Calibri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45989" y="3758788"/>
            <a:ext cx="1219200" cy="914400"/>
            <a:chOff x="1066800" y="3124200"/>
            <a:chExt cx="1219200" cy="914400"/>
          </a:xfrm>
          <a:solidFill>
            <a:srgbClr val="008000"/>
          </a:solidFill>
        </p:grpSpPr>
        <p:sp>
          <p:nvSpPr>
            <p:cNvPr id="72" name="Rectangle 71"/>
            <p:cNvSpPr/>
            <p:nvPr/>
          </p:nvSpPr>
          <p:spPr>
            <a:xfrm>
              <a:off x="1066800" y="31242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66800" y="33528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66800" y="35814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066800" y="3810000"/>
              <a:ext cx="1219200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endParaRPr>
            </a:p>
          </p:txBody>
        </p:sp>
      </p:grpSp>
      <p:sp>
        <p:nvSpPr>
          <p:cNvPr id="76" name="Line 26"/>
          <p:cNvSpPr>
            <a:spLocks noChangeShapeType="1"/>
          </p:cNvSpPr>
          <p:nvPr/>
        </p:nvSpPr>
        <p:spPr bwMode="auto">
          <a:xfrm>
            <a:off x="4612790" y="3834988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 flipV="1">
            <a:off x="4612789" y="3746088"/>
            <a:ext cx="2130425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4612789" y="4292188"/>
            <a:ext cx="21336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4612789" y="4596988"/>
            <a:ext cx="2133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46389" y="3530188"/>
            <a:ext cx="1219200" cy="228600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46389" y="37587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746389" y="3987388"/>
            <a:ext cx="1219200" cy="228600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746389" y="42159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46389" y="44445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746389" y="4673188"/>
            <a:ext cx="1219200" cy="228600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46389" y="49017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746389" y="51303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46389" y="5358988"/>
            <a:ext cx="1219200" cy="228600"/>
          </a:xfrm>
          <a:prstGeom prst="rect">
            <a:avLst/>
          </a:prstGeom>
          <a:solidFill>
            <a:srgbClr val="C5E176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cs typeface="Calibri"/>
              </a:rPr>
              <a:t>2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46389" y="55875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46389" y="5816188"/>
            <a:ext cx="1219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cs typeface="Calibri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0" y="5530453"/>
            <a:ext cx="67463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0000C7"/>
                </a:solidFill>
              </a:rPr>
              <a:t>Fixed-length pages + indirection through page table  </a:t>
            </a:r>
            <a:r>
              <a:rPr lang="en-US" altLang="ko-KR" sz="2200" b="1" dirty="0" smtClean="0">
                <a:solidFill>
                  <a:srgbClr val="0000C7"/>
                </a:solidFill>
                <a:sym typeface="Wingdings"/>
              </a:rPr>
              <a:t> No need for contiguous allocation</a:t>
            </a:r>
            <a:endParaRPr lang="en-US" altLang="ko-KR" sz="2200" b="1" dirty="0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0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65836" y="2419569"/>
          <a:ext cx="171911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9111"/>
              </a:tblGrid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63498" y="1649895"/>
            <a:ext cx="2922588" cy="366712"/>
          </a:xfrm>
          <a:prstGeom prst="rect">
            <a:avLst/>
          </a:prstGeom>
          <a:solidFill>
            <a:srgbClr val="C5E17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Virtual Page Number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86086" y="1649895"/>
            <a:ext cx="1919287" cy="3667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Page Offset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63498" y="4970737"/>
            <a:ext cx="2922588" cy="366712"/>
          </a:xfrm>
          <a:prstGeom prst="rect">
            <a:avLst/>
          </a:prstGeom>
          <a:solidFill>
            <a:srgbClr val="FF70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Physical Page </a:t>
            </a:r>
            <a:r>
              <a:rPr lang="en-US" dirty="0"/>
              <a:t>Number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86086" y="4970737"/>
            <a:ext cx="1919287" cy="3667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Page Offset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463273" y="1491532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0x</a:t>
            </a:r>
            <a:r>
              <a:rPr lang="en-US" dirty="0">
                <a:solidFill>
                  <a:srgbClr val="FF0000"/>
                </a:solidFill>
              </a:rPr>
              <a:t>FC519</a:t>
            </a:r>
            <a:r>
              <a:rPr lang="en-US" dirty="0"/>
              <a:t>08B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1157" y="2037836"/>
            <a:ext cx="0" cy="13358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02204" y="2300140"/>
            <a:ext cx="1593882" cy="556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Page Table </a:t>
            </a:r>
          </a:p>
          <a:p>
            <a:pPr algn="ctr"/>
            <a:r>
              <a:rPr lang="en-US" dirty="0" smtClean="0"/>
              <a:t>Base Register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>
            <a:off x="1796086" y="2578369"/>
            <a:ext cx="769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91157" y="3373685"/>
            <a:ext cx="47467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92917" y="3373685"/>
            <a:ext cx="0" cy="1571396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7768" y="1301792"/>
            <a:ext cx="2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83454" y="128328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80071" y="1282274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5187" y="126842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42358" y="3078645"/>
            <a:ext cx="14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999802" y="3138814"/>
            <a:ext cx="200971" cy="119423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84947" y="3969105"/>
            <a:ext cx="144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Table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639751" y="2009134"/>
            <a:ext cx="0" cy="265213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460298" y="1074277"/>
            <a:ext cx="1855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Virtual </a:t>
            </a:r>
            <a:r>
              <a:rPr lang="en-US" b="1" dirty="0" smtClean="0"/>
              <a:t>Address</a:t>
            </a:r>
            <a:endParaRPr lang="en-US" b="1" dirty="0"/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7565513" y="4791145"/>
            <a:ext cx="1451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0x</a:t>
            </a:r>
            <a:r>
              <a:rPr lang="en-US" dirty="0" smtClean="0">
                <a:solidFill>
                  <a:srgbClr val="FF0000"/>
                </a:solidFill>
              </a:rPr>
              <a:t>00152</a:t>
            </a:r>
            <a:r>
              <a:rPr lang="en-US" dirty="0" smtClean="0"/>
              <a:t>08B</a:t>
            </a:r>
            <a:endParaRPr lang="en-US" dirty="0"/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997098" y="4175615"/>
            <a:ext cx="1074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Physical </a:t>
            </a:r>
          </a:p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084027" y="5363105"/>
            <a:ext cx="2063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7451112" y="5666761"/>
            <a:ext cx="1463675" cy="560114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Memory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8209855" y="5160477"/>
            <a:ext cx="1" cy="43204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188357" y="1961995"/>
            <a:ext cx="0" cy="129624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88357" y="3652884"/>
            <a:ext cx="0" cy="10454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7212106" y="3258237"/>
            <a:ext cx="1313050" cy="36671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7124568" y="1136903"/>
            <a:ext cx="18923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VirtualAddress</a:t>
            </a: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>
            <a:off x="6254716" y="2856598"/>
            <a:ext cx="474680" cy="591379"/>
          </a:xfrm>
          <a:prstGeom prst="rightArrow">
            <a:avLst/>
          </a:prstGeom>
          <a:solidFill>
            <a:srgbClr val="000053"/>
          </a:solidFill>
          <a:ln>
            <a:solidFill>
              <a:srgbClr val="0000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6" grpId="0"/>
      <p:bldP spid="47" grpId="0"/>
      <p:bldP spid="50" grpId="0" animBg="1"/>
      <p:bldP spid="59" grpId="0" animBg="1"/>
      <p:bldP spid="60" grpId="0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Address Space per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65500" y="1209160"/>
            <a:ext cx="1117600" cy="823912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65500" y="2656960"/>
            <a:ext cx="1117600" cy="823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52800" y="4103172"/>
            <a:ext cx="1117600" cy="876300"/>
          </a:xfrm>
          <a:prstGeom prst="rect">
            <a:avLst/>
          </a:prstGeom>
          <a:solidFill>
            <a:srgbClr val="8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62800" y="2198172"/>
            <a:ext cx="1219200" cy="304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62800" y="1893372"/>
            <a:ext cx="1219200" cy="304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295400" y="4090472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295400" y="2871272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295400" y="1550472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 descr="25%"/>
          <p:cNvSpPr>
            <a:spLocks noChangeArrowheads="1"/>
          </p:cNvSpPr>
          <p:nvPr/>
        </p:nvSpPr>
        <p:spPr bwMode="auto">
          <a:xfrm>
            <a:off x="1295400" y="1207572"/>
            <a:ext cx="1117600" cy="10414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295400" y="154888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295400" y="190131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365500" y="147903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704085" y="1552761"/>
            <a:ext cx="51616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 smtClean="0"/>
              <a:t>VA</a:t>
            </a:r>
            <a:endParaRPr lang="en-US" b="1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24056" y="1512372"/>
            <a:ext cx="8347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User 1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262313" y="2058472"/>
            <a:ext cx="1450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Page Table 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365500" y="178383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 descr="Wide upward diagonal"/>
          <p:cNvSpPr>
            <a:spLocks noChangeArrowheads="1"/>
          </p:cNvSpPr>
          <p:nvPr/>
        </p:nvSpPr>
        <p:spPr bwMode="auto">
          <a:xfrm>
            <a:off x="1295400" y="2515672"/>
            <a:ext cx="1117600" cy="10414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295400" y="285698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1295400" y="320941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704085" y="2860861"/>
            <a:ext cx="51616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 smtClean="0"/>
              <a:t>VA</a:t>
            </a:r>
            <a:endParaRPr lang="en-US" b="1" dirty="0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24056" y="2807772"/>
            <a:ext cx="8347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User 2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262313" y="3430072"/>
            <a:ext cx="1450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Page Table </a:t>
            </a:r>
          </a:p>
        </p:txBody>
      </p:sp>
      <p:sp>
        <p:nvSpPr>
          <p:cNvPr id="33" name="Rectangle 30" descr="Outlined diamond"/>
          <p:cNvSpPr>
            <a:spLocks noChangeArrowheads="1"/>
          </p:cNvSpPr>
          <p:nvPr/>
        </p:nvSpPr>
        <p:spPr bwMode="auto">
          <a:xfrm>
            <a:off x="1295400" y="3747572"/>
            <a:ext cx="1117600" cy="1041400"/>
          </a:xfrm>
          <a:prstGeom prst="rect">
            <a:avLst/>
          </a:prstGeom>
          <a:solidFill>
            <a:srgbClr val="66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1295400" y="443178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4085" y="4054661"/>
            <a:ext cx="51616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 smtClean="0"/>
              <a:t>VA</a:t>
            </a:r>
            <a:endParaRPr lang="en-US" b="1" dirty="0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24056" y="4179372"/>
            <a:ext cx="83477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User 3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249613" y="5004872"/>
            <a:ext cx="1450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Page Table 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3352800" y="473023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438400" y="1588572"/>
            <a:ext cx="9017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2438400" y="3036372"/>
            <a:ext cx="901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2438400" y="4255572"/>
            <a:ext cx="87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495800" y="1359972"/>
            <a:ext cx="2654300" cy="18923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4495800" y="1664772"/>
            <a:ext cx="2654300" cy="1968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4495800" y="1893372"/>
            <a:ext cx="2667000" cy="2895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4495800" y="2807772"/>
            <a:ext cx="2667000" cy="1066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4495800" y="3112572"/>
            <a:ext cx="2667000" cy="2590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495800" y="3341172"/>
            <a:ext cx="2667000" cy="1752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4495800" y="4179372"/>
            <a:ext cx="2667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V="1">
            <a:off x="4495800" y="4484172"/>
            <a:ext cx="2667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4495800" y="4865172"/>
            <a:ext cx="2667000" cy="1219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7162800" y="1283772"/>
            <a:ext cx="0" cy="502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166590" y="5592530"/>
            <a:ext cx="682228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000" dirty="0"/>
              <a:t> Each user has a page table 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2000" dirty="0"/>
              <a:t> Page table contains an entry for each user page</a:t>
            </a: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 rot="16200000">
            <a:off x="6165850" y="1823522"/>
            <a:ext cx="11080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Physical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56" name="Oval 57"/>
          <p:cNvSpPr>
            <a:spLocks noChangeArrowheads="1"/>
          </p:cNvSpPr>
          <p:nvPr/>
        </p:nvSpPr>
        <p:spPr bwMode="auto">
          <a:xfrm rot="2700000">
            <a:off x="7789069" y="2605366"/>
            <a:ext cx="66675" cy="746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58"/>
          <p:cNvSpPr>
            <a:spLocks noChangeArrowheads="1"/>
          </p:cNvSpPr>
          <p:nvPr/>
        </p:nvSpPr>
        <p:spPr bwMode="auto">
          <a:xfrm rot="2700000">
            <a:off x="7789069" y="2889528"/>
            <a:ext cx="66675" cy="746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1295400" y="407618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63" descr="Outlined diamond"/>
          <p:cNvSpPr>
            <a:spLocks noChangeArrowheads="1"/>
          </p:cNvSpPr>
          <p:nvPr/>
        </p:nvSpPr>
        <p:spPr bwMode="auto">
          <a:xfrm>
            <a:off x="7162800" y="5855772"/>
            <a:ext cx="1219200" cy="304800"/>
          </a:xfrm>
          <a:prstGeom prst="rect">
            <a:avLst/>
          </a:prstGeom>
          <a:solidFill>
            <a:srgbClr val="66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64" descr="Wide upward diagonal"/>
          <p:cNvSpPr>
            <a:spLocks noChangeArrowheads="1"/>
          </p:cNvSpPr>
          <p:nvPr/>
        </p:nvSpPr>
        <p:spPr bwMode="auto">
          <a:xfrm>
            <a:off x="7162800" y="5550972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5"/>
          <p:cNvSpPr>
            <a:spLocks noChangeArrowheads="1"/>
          </p:cNvSpPr>
          <p:nvPr/>
        </p:nvSpPr>
        <p:spPr bwMode="auto">
          <a:xfrm>
            <a:off x="7162800" y="5246172"/>
            <a:ext cx="1219200" cy="304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FREE</a:t>
            </a:r>
          </a:p>
        </p:txBody>
      </p:sp>
      <p:sp>
        <p:nvSpPr>
          <p:cNvPr id="63" name="Rectangle 66" descr="Wide upward diagonal"/>
          <p:cNvSpPr>
            <a:spLocks noChangeArrowheads="1"/>
          </p:cNvSpPr>
          <p:nvPr/>
        </p:nvSpPr>
        <p:spPr bwMode="auto">
          <a:xfrm>
            <a:off x="7162800" y="4941372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7" descr="25%"/>
          <p:cNvSpPr>
            <a:spLocks noChangeArrowheads="1"/>
          </p:cNvSpPr>
          <p:nvPr/>
        </p:nvSpPr>
        <p:spPr bwMode="auto">
          <a:xfrm>
            <a:off x="7162800" y="4636572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8" descr="Outlined diamond"/>
          <p:cNvSpPr>
            <a:spLocks noChangeArrowheads="1"/>
          </p:cNvSpPr>
          <p:nvPr/>
        </p:nvSpPr>
        <p:spPr bwMode="auto">
          <a:xfrm>
            <a:off x="7162800" y="4331772"/>
            <a:ext cx="1219200" cy="304800"/>
          </a:xfrm>
          <a:prstGeom prst="rect">
            <a:avLst/>
          </a:prstGeom>
          <a:solidFill>
            <a:srgbClr val="66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9" descr="Outlined diamond"/>
          <p:cNvSpPr>
            <a:spLocks noChangeArrowheads="1"/>
          </p:cNvSpPr>
          <p:nvPr/>
        </p:nvSpPr>
        <p:spPr bwMode="auto">
          <a:xfrm>
            <a:off x="7162800" y="4026972"/>
            <a:ext cx="1219200" cy="304800"/>
          </a:xfrm>
          <a:prstGeom prst="rect">
            <a:avLst/>
          </a:prstGeom>
          <a:solidFill>
            <a:srgbClr val="6666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70" descr="Wide upward diagonal"/>
          <p:cNvSpPr>
            <a:spLocks noChangeArrowheads="1"/>
          </p:cNvSpPr>
          <p:nvPr/>
        </p:nvSpPr>
        <p:spPr bwMode="auto">
          <a:xfrm>
            <a:off x="7162800" y="3722172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71" descr="25%"/>
          <p:cNvSpPr>
            <a:spLocks noChangeArrowheads="1"/>
          </p:cNvSpPr>
          <p:nvPr/>
        </p:nvSpPr>
        <p:spPr bwMode="auto">
          <a:xfrm>
            <a:off x="7162800" y="3417372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72" descr="25%"/>
          <p:cNvSpPr>
            <a:spLocks noChangeArrowheads="1"/>
          </p:cNvSpPr>
          <p:nvPr/>
        </p:nvSpPr>
        <p:spPr bwMode="auto">
          <a:xfrm>
            <a:off x="7162800" y="3112572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>
            <a:off x="8382000" y="1359972"/>
            <a:ext cx="0" cy="495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7162800" y="1588572"/>
            <a:ext cx="1219200" cy="3048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41"/>
          <p:cNvSpPr>
            <a:spLocks noChangeArrowheads="1"/>
          </p:cNvSpPr>
          <p:nvPr/>
        </p:nvSpPr>
        <p:spPr bwMode="auto">
          <a:xfrm>
            <a:off x="7365676" y="1590304"/>
            <a:ext cx="892824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1">
                <a:solidFill>
                  <a:srgbClr val="0000C7"/>
                </a:solidFill>
              </a:rPr>
              <a:t>OS</a:t>
            </a:r>
          </a:p>
          <a:p>
            <a:pPr algn="ctr"/>
            <a:r>
              <a:rPr lang="en-US" sz="1800" b="1">
                <a:solidFill>
                  <a:srgbClr val="0000C7"/>
                </a:solidFill>
              </a:rPr>
              <a:t>pages</a:t>
            </a:r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3361628" y="289840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3361628" y="3203205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>
            <a:off x="3336228" y="440628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696125" cy="913751"/>
          </a:xfrm>
        </p:spPr>
        <p:txBody>
          <a:bodyPr/>
          <a:lstStyle/>
          <a:p>
            <a:r>
              <a:rPr lang="en-US" dirty="0" smtClean="0"/>
              <a:t>Where should the Page Tables reside?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required by the page tables is proportional to the address space, number of users, …</a:t>
            </a:r>
          </a:p>
          <a:p>
            <a:pPr lvl="1"/>
            <a:r>
              <a:rPr lang="en-US" dirty="0" smtClean="0"/>
              <a:t>Space requirement is large</a:t>
            </a:r>
          </a:p>
          <a:p>
            <a:pPr lvl="1"/>
            <a:r>
              <a:rPr lang="en-US" dirty="0" smtClean="0"/>
              <a:t>Too expensive to keep in registers</a:t>
            </a:r>
          </a:p>
          <a:p>
            <a:pPr lvl="1"/>
            <a:endParaRPr lang="en-US" dirty="0"/>
          </a:p>
          <a:p>
            <a:r>
              <a:rPr lang="en-US" dirty="0" smtClean="0"/>
              <a:t>Keep PTs in the main memory</a:t>
            </a:r>
          </a:p>
          <a:p>
            <a:pPr lvl="1"/>
            <a:r>
              <a:rPr lang="en-US" dirty="0" smtClean="0"/>
              <a:t>Needs one reference to retrieve the page base address and another to access the data word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Doubles the number of memory accesses!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Tables in Physical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1026"/>
          <p:cNvSpPr>
            <a:spLocks noChangeArrowheads="1"/>
          </p:cNvSpPr>
          <p:nvPr/>
        </p:nvSpPr>
        <p:spPr bwMode="auto">
          <a:xfrm>
            <a:off x="1219200" y="4706113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27"/>
          <p:cNvSpPr>
            <a:spLocks noChangeArrowheads="1"/>
          </p:cNvSpPr>
          <p:nvPr/>
        </p:nvSpPr>
        <p:spPr bwMode="auto">
          <a:xfrm>
            <a:off x="1003300" y="2221675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29" descr="25%"/>
          <p:cNvSpPr>
            <a:spLocks noChangeArrowheads="1"/>
          </p:cNvSpPr>
          <p:nvPr/>
        </p:nvSpPr>
        <p:spPr bwMode="auto">
          <a:xfrm>
            <a:off x="1003300" y="1878775"/>
            <a:ext cx="1117600" cy="10414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30"/>
          <p:cNvSpPr>
            <a:spLocks noChangeShapeType="1"/>
          </p:cNvSpPr>
          <p:nvPr/>
        </p:nvSpPr>
        <p:spPr bwMode="auto">
          <a:xfrm>
            <a:off x="1003300" y="2220088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1"/>
          <p:cNvSpPr>
            <a:spLocks noChangeShapeType="1"/>
          </p:cNvSpPr>
          <p:nvPr/>
        </p:nvSpPr>
        <p:spPr bwMode="auto">
          <a:xfrm>
            <a:off x="1003300" y="257251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32"/>
          <p:cNvSpPr>
            <a:spLocks noChangeArrowheads="1"/>
          </p:cNvSpPr>
          <p:nvPr/>
        </p:nvSpPr>
        <p:spPr bwMode="auto">
          <a:xfrm>
            <a:off x="1219200" y="2247075"/>
            <a:ext cx="49052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VA</a:t>
            </a:r>
            <a:endParaRPr lang="en-US" dirty="0"/>
          </a:p>
        </p:txBody>
      </p:sp>
      <p:sp>
        <p:nvSpPr>
          <p:cNvPr id="13" name="Rectangle 1033"/>
          <p:cNvSpPr>
            <a:spLocks noChangeArrowheads="1"/>
          </p:cNvSpPr>
          <p:nvPr/>
        </p:nvSpPr>
        <p:spPr bwMode="auto">
          <a:xfrm>
            <a:off x="1066800" y="2932875"/>
            <a:ext cx="879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User 1</a:t>
            </a:r>
          </a:p>
        </p:txBody>
      </p:sp>
      <p:sp>
        <p:nvSpPr>
          <p:cNvPr id="14" name="Rectangle 1034" descr="Wide upward diagonal"/>
          <p:cNvSpPr>
            <a:spLocks noChangeArrowheads="1"/>
          </p:cNvSpPr>
          <p:nvPr/>
        </p:nvSpPr>
        <p:spPr bwMode="auto">
          <a:xfrm>
            <a:off x="1219200" y="4350513"/>
            <a:ext cx="1117600" cy="10414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35"/>
          <p:cNvSpPr>
            <a:spLocks noChangeShapeType="1"/>
          </p:cNvSpPr>
          <p:nvPr/>
        </p:nvSpPr>
        <p:spPr bwMode="auto">
          <a:xfrm>
            <a:off x="1219200" y="4691826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36"/>
          <p:cNvSpPr>
            <a:spLocks noChangeShapeType="1"/>
          </p:cNvSpPr>
          <p:nvPr/>
        </p:nvSpPr>
        <p:spPr bwMode="auto">
          <a:xfrm>
            <a:off x="1219200" y="5044251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37"/>
          <p:cNvSpPr>
            <a:spLocks noChangeArrowheads="1"/>
          </p:cNvSpPr>
          <p:nvPr/>
        </p:nvSpPr>
        <p:spPr bwMode="auto">
          <a:xfrm>
            <a:off x="1524000" y="4731513"/>
            <a:ext cx="49052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VA</a:t>
            </a:r>
            <a:endParaRPr lang="en-US" dirty="0"/>
          </a:p>
        </p:txBody>
      </p:sp>
      <p:sp>
        <p:nvSpPr>
          <p:cNvPr id="18" name="Rectangle 1038"/>
          <p:cNvSpPr>
            <a:spLocks noChangeArrowheads="1"/>
          </p:cNvSpPr>
          <p:nvPr/>
        </p:nvSpPr>
        <p:spPr bwMode="auto">
          <a:xfrm>
            <a:off x="1371600" y="5417313"/>
            <a:ext cx="879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User 2</a:t>
            </a:r>
          </a:p>
        </p:txBody>
      </p:sp>
      <p:sp>
        <p:nvSpPr>
          <p:cNvPr id="19" name="Line 1039"/>
          <p:cNvSpPr>
            <a:spLocks noChangeShapeType="1"/>
          </p:cNvSpPr>
          <p:nvPr/>
        </p:nvSpPr>
        <p:spPr bwMode="auto">
          <a:xfrm flipV="1">
            <a:off x="2120900" y="1561275"/>
            <a:ext cx="20701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040"/>
          <p:cNvSpPr>
            <a:spLocks noChangeShapeType="1"/>
          </p:cNvSpPr>
          <p:nvPr/>
        </p:nvSpPr>
        <p:spPr bwMode="auto">
          <a:xfrm>
            <a:off x="4191000" y="1027875"/>
            <a:ext cx="0" cy="525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041" descr="Wide upward diagonal"/>
          <p:cNvSpPr>
            <a:spLocks noChangeArrowheads="1"/>
          </p:cNvSpPr>
          <p:nvPr/>
        </p:nvSpPr>
        <p:spPr bwMode="auto">
          <a:xfrm>
            <a:off x="4191000" y="5904675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043" descr="Wide upward diagonal"/>
          <p:cNvSpPr>
            <a:spLocks noChangeArrowheads="1"/>
          </p:cNvSpPr>
          <p:nvPr/>
        </p:nvSpPr>
        <p:spPr bwMode="auto">
          <a:xfrm>
            <a:off x="4191000" y="5587175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44" descr="25%"/>
          <p:cNvSpPr>
            <a:spLocks noChangeArrowheads="1"/>
          </p:cNvSpPr>
          <p:nvPr/>
        </p:nvSpPr>
        <p:spPr bwMode="auto">
          <a:xfrm>
            <a:off x="4191000" y="5282375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045" descr="Wide upward diagonal"/>
          <p:cNvSpPr>
            <a:spLocks noChangeArrowheads="1"/>
          </p:cNvSpPr>
          <p:nvPr/>
        </p:nvSpPr>
        <p:spPr bwMode="auto">
          <a:xfrm>
            <a:off x="4191000" y="4977575"/>
            <a:ext cx="1219200" cy="3048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6" descr="25%"/>
          <p:cNvSpPr>
            <a:spLocks noChangeArrowheads="1"/>
          </p:cNvSpPr>
          <p:nvPr/>
        </p:nvSpPr>
        <p:spPr bwMode="auto">
          <a:xfrm>
            <a:off x="4191000" y="4672775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047" descr="25%"/>
          <p:cNvSpPr>
            <a:spLocks noChangeArrowheads="1"/>
          </p:cNvSpPr>
          <p:nvPr/>
        </p:nvSpPr>
        <p:spPr bwMode="auto">
          <a:xfrm>
            <a:off x="4191000" y="4367975"/>
            <a:ext cx="1219200" cy="304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048"/>
          <p:cNvSpPr>
            <a:spLocks noChangeShapeType="1"/>
          </p:cNvSpPr>
          <p:nvPr/>
        </p:nvSpPr>
        <p:spPr bwMode="auto">
          <a:xfrm>
            <a:off x="5410200" y="1015175"/>
            <a:ext cx="0" cy="527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049" descr="70%"/>
          <p:cNvSpPr>
            <a:spLocks noChangeArrowheads="1"/>
          </p:cNvSpPr>
          <p:nvPr/>
        </p:nvSpPr>
        <p:spPr bwMode="auto">
          <a:xfrm>
            <a:off x="4191000" y="1789875"/>
            <a:ext cx="1219200" cy="304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50" descr="70%"/>
          <p:cNvSpPr>
            <a:spLocks noChangeArrowheads="1"/>
          </p:cNvSpPr>
          <p:nvPr/>
        </p:nvSpPr>
        <p:spPr bwMode="auto">
          <a:xfrm>
            <a:off x="4191000" y="1485075"/>
            <a:ext cx="1219200" cy="304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51" descr="70%"/>
          <p:cNvSpPr>
            <a:spLocks noChangeArrowheads="1"/>
          </p:cNvSpPr>
          <p:nvPr/>
        </p:nvSpPr>
        <p:spPr bwMode="auto">
          <a:xfrm>
            <a:off x="4191000" y="1180275"/>
            <a:ext cx="1219200" cy="304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52"/>
          <p:cNvSpPr>
            <a:spLocks noChangeArrowheads="1"/>
          </p:cNvSpPr>
          <p:nvPr/>
        </p:nvSpPr>
        <p:spPr bwMode="auto">
          <a:xfrm>
            <a:off x="5498765" y="1211258"/>
            <a:ext cx="304406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Page </a:t>
            </a:r>
            <a:r>
              <a:rPr lang="en-US" sz="2000" b="1" dirty="0" smtClean="0">
                <a:solidFill>
                  <a:srgbClr val="000000"/>
                </a:solidFill>
              </a:rPr>
              <a:t>Table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for User </a:t>
            </a:r>
            <a:r>
              <a:rPr lang="en-US" sz="2000" b="1" dirty="0">
                <a:solidFill>
                  <a:srgbClr val="000000"/>
                </a:solidFill>
              </a:rPr>
              <a:t>1 </a:t>
            </a:r>
          </a:p>
        </p:txBody>
      </p:sp>
      <p:sp>
        <p:nvSpPr>
          <p:cNvPr id="32" name="Rectangle 1053"/>
          <p:cNvSpPr>
            <a:spLocks noChangeArrowheads="1"/>
          </p:cNvSpPr>
          <p:nvPr/>
        </p:nvSpPr>
        <p:spPr bwMode="auto">
          <a:xfrm>
            <a:off x="4191000" y="2094675"/>
            <a:ext cx="12192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3" name="Rectangle 1054" descr="Dark upward diagonal"/>
          <p:cNvSpPr>
            <a:spLocks noChangeArrowheads="1"/>
          </p:cNvSpPr>
          <p:nvPr/>
        </p:nvSpPr>
        <p:spPr bwMode="auto">
          <a:xfrm>
            <a:off x="4191000" y="3009075"/>
            <a:ext cx="12192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055" descr="Dark upward diagonal"/>
          <p:cNvSpPr>
            <a:spLocks noChangeArrowheads="1"/>
          </p:cNvSpPr>
          <p:nvPr/>
        </p:nvSpPr>
        <p:spPr bwMode="auto">
          <a:xfrm>
            <a:off x="4191000" y="2704275"/>
            <a:ext cx="12192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56" descr="Dark upward diagonal"/>
          <p:cNvSpPr>
            <a:spLocks noChangeArrowheads="1"/>
          </p:cNvSpPr>
          <p:nvPr/>
        </p:nvSpPr>
        <p:spPr bwMode="auto">
          <a:xfrm>
            <a:off x="4191000" y="2399475"/>
            <a:ext cx="12192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057"/>
          <p:cNvSpPr>
            <a:spLocks noChangeArrowheads="1"/>
          </p:cNvSpPr>
          <p:nvPr/>
        </p:nvSpPr>
        <p:spPr bwMode="auto">
          <a:xfrm>
            <a:off x="5410200" y="2170875"/>
            <a:ext cx="277309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Page </a:t>
            </a:r>
            <a:r>
              <a:rPr lang="en-US" sz="2000" b="1" dirty="0" smtClean="0">
                <a:solidFill>
                  <a:srgbClr val="000000"/>
                </a:solidFill>
              </a:rPr>
              <a:t>Table for </a:t>
            </a:r>
            <a:r>
              <a:rPr lang="en-US" sz="2000" b="1" dirty="0">
                <a:solidFill>
                  <a:srgbClr val="000000"/>
                </a:solidFill>
              </a:rPr>
              <a:t>User 2 </a:t>
            </a:r>
          </a:p>
        </p:txBody>
      </p:sp>
      <p:sp>
        <p:nvSpPr>
          <p:cNvPr id="37" name="Freeform 1058"/>
          <p:cNvSpPr>
            <a:spLocks/>
          </p:cNvSpPr>
          <p:nvPr/>
        </p:nvSpPr>
        <p:spPr bwMode="auto">
          <a:xfrm>
            <a:off x="2938463" y="1262825"/>
            <a:ext cx="1450975" cy="3532188"/>
          </a:xfrm>
          <a:custGeom>
            <a:avLst/>
            <a:gdLst>
              <a:gd name="T0" fmla="*/ 2147483647 w 914"/>
              <a:gd name="T1" fmla="*/ 2147483647 h 2225"/>
              <a:gd name="T2" fmla="*/ 2147483647 w 914"/>
              <a:gd name="T3" fmla="*/ 2147483647 h 2225"/>
              <a:gd name="T4" fmla="*/ 2147483647 w 914"/>
              <a:gd name="T5" fmla="*/ 2147483647 h 2225"/>
              <a:gd name="T6" fmla="*/ 0 w 914"/>
              <a:gd name="T7" fmla="*/ 2147483647 h 2225"/>
              <a:gd name="T8" fmla="*/ 2147483647 w 914"/>
              <a:gd name="T9" fmla="*/ 2147483647 h 2225"/>
              <a:gd name="T10" fmla="*/ 2147483647 w 914"/>
              <a:gd name="T11" fmla="*/ 2147483647 h 2225"/>
              <a:gd name="T12" fmla="*/ 2147483647 w 914"/>
              <a:gd name="T13" fmla="*/ 2147483647 h 2225"/>
              <a:gd name="T14" fmla="*/ 2147483647 w 914"/>
              <a:gd name="T15" fmla="*/ 2147483647 h 2225"/>
              <a:gd name="T16" fmla="*/ 2147483647 w 914"/>
              <a:gd name="T17" fmla="*/ 2147483647 h 2225"/>
              <a:gd name="T18" fmla="*/ 2147483647 w 914"/>
              <a:gd name="T19" fmla="*/ 2147483647 h 22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14"/>
              <a:gd name="T31" fmla="*/ 0 h 2225"/>
              <a:gd name="T32" fmla="*/ 914 w 914"/>
              <a:gd name="T33" fmla="*/ 2225 h 22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14" h="2225">
                <a:moveTo>
                  <a:pt x="914" y="34"/>
                </a:moveTo>
                <a:cubicBezTo>
                  <a:pt x="704" y="0"/>
                  <a:pt x="502" y="36"/>
                  <a:pt x="294" y="65"/>
                </a:cubicBezTo>
                <a:cubicBezTo>
                  <a:pt x="236" y="123"/>
                  <a:pt x="157" y="167"/>
                  <a:pt x="119" y="240"/>
                </a:cubicBezTo>
                <a:cubicBezTo>
                  <a:pt x="6" y="456"/>
                  <a:pt x="15" y="660"/>
                  <a:pt x="0" y="891"/>
                </a:cubicBezTo>
                <a:cubicBezTo>
                  <a:pt x="37" y="1096"/>
                  <a:pt x="47" y="1283"/>
                  <a:pt x="150" y="1467"/>
                </a:cubicBezTo>
                <a:cubicBezTo>
                  <a:pt x="191" y="1540"/>
                  <a:pt x="252" y="1600"/>
                  <a:pt x="301" y="1668"/>
                </a:cubicBezTo>
                <a:cubicBezTo>
                  <a:pt x="344" y="1729"/>
                  <a:pt x="381" y="1795"/>
                  <a:pt x="426" y="1855"/>
                </a:cubicBezTo>
                <a:cubicBezTo>
                  <a:pt x="635" y="2133"/>
                  <a:pt x="523" y="2001"/>
                  <a:pt x="651" y="2106"/>
                </a:cubicBezTo>
                <a:cubicBezTo>
                  <a:pt x="679" y="2129"/>
                  <a:pt x="706" y="2151"/>
                  <a:pt x="733" y="2175"/>
                </a:cubicBezTo>
                <a:cubicBezTo>
                  <a:pt x="752" y="2192"/>
                  <a:pt x="789" y="2225"/>
                  <a:pt x="789" y="222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059"/>
          <p:cNvSpPr>
            <a:spLocks/>
          </p:cNvSpPr>
          <p:nvPr/>
        </p:nvSpPr>
        <p:spPr bwMode="auto">
          <a:xfrm>
            <a:off x="3657600" y="1921638"/>
            <a:ext cx="609600" cy="2535237"/>
          </a:xfrm>
          <a:custGeom>
            <a:avLst/>
            <a:gdLst>
              <a:gd name="T0" fmla="*/ 2147483647 w 474"/>
              <a:gd name="T1" fmla="*/ 0 h 1641"/>
              <a:gd name="T2" fmla="*/ 2147483647 w 474"/>
              <a:gd name="T3" fmla="*/ 2147483647 h 1641"/>
              <a:gd name="T4" fmla="*/ 2147483647 w 474"/>
              <a:gd name="T5" fmla="*/ 2147483647 h 1641"/>
              <a:gd name="T6" fmla="*/ 2147483647 w 474"/>
              <a:gd name="T7" fmla="*/ 2147483647 h 1641"/>
              <a:gd name="T8" fmla="*/ 2147483647 w 474"/>
              <a:gd name="T9" fmla="*/ 2147483647 h 1641"/>
              <a:gd name="T10" fmla="*/ 2147483647 w 474"/>
              <a:gd name="T11" fmla="*/ 2147483647 h 1641"/>
              <a:gd name="T12" fmla="*/ 2147483647 w 474"/>
              <a:gd name="T13" fmla="*/ 2147483647 h 16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4"/>
              <a:gd name="T22" fmla="*/ 0 h 1641"/>
              <a:gd name="T23" fmla="*/ 474 w 474"/>
              <a:gd name="T24" fmla="*/ 1641 h 16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4" h="1641">
                <a:moveTo>
                  <a:pt x="474" y="0"/>
                </a:moveTo>
                <a:cubicBezTo>
                  <a:pt x="397" y="92"/>
                  <a:pt x="308" y="175"/>
                  <a:pt x="242" y="276"/>
                </a:cubicBezTo>
                <a:cubicBezTo>
                  <a:pt x="82" y="521"/>
                  <a:pt x="88" y="650"/>
                  <a:pt x="30" y="940"/>
                </a:cubicBezTo>
                <a:cubicBezTo>
                  <a:pt x="16" y="1182"/>
                  <a:pt x="0" y="1131"/>
                  <a:pt x="55" y="1353"/>
                </a:cubicBezTo>
                <a:cubicBezTo>
                  <a:pt x="70" y="1411"/>
                  <a:pt x="98" y="1518"/>
                  <a:pt x="161" y="1553"/>
                </a:cubicBezTo>
                <a:cubicBezTo>
                  <a:pt x="210" y="1580"/>
                  <a:pt x="280" y="1605"/>
                  <a:pt x="336" y="1616"/>
                </a:cubicBezTo>
                <a:cubicBezTo>
                  <a:pt x="355" y="1625"/>
                  <a:pt x="374" y="1632"/>
                  <a:pt x="393" y="164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60"/>
          <p:cNvSpPr>
            <a:spLocks noChangeShapeType="1"/>
          </p:cNvSpPr>
          <p:nvPr/>
        </p:nvSpPr>
        <p:spPr bwMode="auto">
          <a:xfrm flipV="1">
            <a:off x="2362200" y="2877313"/>
            <a:ext cx="1828800" cy="1966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1061"/>
          <p:cNvSpPr>
            <a:spLocks/>
          </p:cNvSpPr>
          <p:nvPr/>
        </p:nvSpPr>
        <p:spPr bwMode="auto">
          <a:xfrm>
            <a:off x="5294313" y="2877313"/>
            <a:ext cx="1042987" cy="3179762"/>
          </a:xfrm>
          <a:custGeom>
            <a:avLst/>
            <a:gdLst>
              <a:gd name="T0" fmla="*/ 0 w 657"/>
              <a:gd name="T1" fmla="*/ 0 h 2141"/>
              <a:gd name="T2" fmla="*/ 2147483647 w 657"/>
              <a:gd name="T3" fmla="*/ 2147483647 h 2141"/>
              <a:gd name="T4" fmla="*/ 2147483647 w 657"/>
              <a:gd name="T5" fmla="*/ 2147483647 h 2141"/>
              <a:gd name="T6" fmla="*/ 2147483647 w 657"/>
              <a:gd name="T7" fmla="*/ 2147483647 h 2141"/>
              <a:gd name="T8" fmla="*/ 2147483647 w 657"/>
              <a:gd name="T9" fmla="*/ 2147483647 h 2141"/>
              <a:gd name="T10" fmla="*/ 2147483647 w 657"/>
              <a:gd name="T11" fmla="*/ 2147483647 h 2141"/>
              <a:gd name="T12" fmla="*/ 2147483647 w 657"/>
              <a:gd name="T13" fmla="*/ 2147483647 h 2141"/>
              <a:gd name="T14" fmla="*/ 2147483647 w 657"/>
              <a:gd name="T15" fmla="*/ 2147483647 h 21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57"/>
              <a:gd name="T25" fmla="*/ 0 h 2141"/>
              <a:gd name="T26" fmla="*/ 657 w 657"/>
              <a:gd name="T27" fmla="*/ 2141 h 21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57" h="2141">
                <a:moveTo>
                  <a:pt x="0" y="0"/>
                </a:moveTo>
                <a:cubicBezTo>
                  <a:pt x="430" y="296"/>
                  <a:pt x="491" y="592"/>
                  <a:pt x="614" y="1064"/>
                </a:cubicBezTo>
                <a:cubicBezTo>
                  <a:pt x="633" y="1260"/>
                  <a:pt x="657" y="1450"/>
                  <a:pt x="588" y="1640"/>
                </a:cubicBezTo>
                <a:cubicBezTo>
                  <a:pt x="569" y="1692"/>
                  <a:pt x="494" y="1790"/>
                  <a:pt x="463" y="1828"/>
                </a:cubicBezTo>
                <a:cubicBezTo>
                  <a:pt x="410" y="1891"/>
                  <a:pt x="340" y="1941"/>
                  <a:pt x="275" y="1990"/>
                </a:cubicBezTo>
                <a:cubicBezTo>
                  <a:pt x="250" y="2009"/>
                  <a:pt x="232" y="2034"/>
                  <a:pt x="207" y="2053"/>
                </a:cubicBezTo>
                <a:cubicBezTo>
                  <a:pt x="177" y="2076"/>
                  <a:pt x="143" y="2093"/>
                  <a:pt x="113" y="2116"/>
                </a:cubicBezTo>
                <a:cubicBezTo>
                  <a:pt x="101" y="2125"/>
                  <a:pt x="75" y="2141"/>
                  <a:pt x="75" y="2141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1062"/>
          <p:cNvSpPr>
            <a:spLocks/>
          </p:cNvSpPr>
          <p:nvPr/>
        </p:nvSpPr>
        <p:spPr bwMode="auto">
          <a:xfrm>
            <a:off x="5294313" y="2528063"/>
            <a:ext cx="1143000" cy="2544762"/>
          </a:xfrm>
          <a:custGeom>
            <a:avLst/>
            <a:gdLst>
              <a:gd name="T0" fmla="*/ 0 w 720"/>
              <a:gd name="T1" fmla="*/ 0 h 1603"/>
              <a:gd name="T2" fmla="*/ 2147483647 w 720"/>
              <a:gd name="T3" fmla="*/ 2147483647 h 1603"/>
              <a:gd name="T4" fmla="*/ 2147483647 w 720"/>
              <a:gd name="T5" fmla="*/ 2147483647 h 1603"/>
              <a:gd name="T6" fmla="*/ 2147483647 w 720"/>
              <a:gd name="T7" fmla="*/ 2147483647 h 1603"/>
              <a:gd name="T8" fmla="*/ 2147483647 w 720"/>
              <a:gd name="T9" fmla="*/ 2147483647 h 1603"/>
              <a:gd name="T10" fmla="*/ 2147483647 w 720"/>
              <a:gd name="T11" fmla="*/ 2147483647 h 1603"/>
              <a:gd name="T12" fmla="*/ 2147483647 w 720"/>
              <a:gd name="T13" fmla="*/ 2147483647 h 16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0"/>
              <a:gd name="T22" fmla="*/ 0 h 1603"/>
              <a:gd name="T23" fmla="*/ 720 w 720"/>
              <a:gd name="T24" fmla="*/ 1603 h 160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0" h="1603">
                <a:moveTo>
                  <a:pt x="0" y="0"/>
                </a:moveTo>
                <a:cubicBezTo>
                  <a:pt x="338" y="84"/>
                  <a:pt x="406" y="62"/>
                  <a:pt x="626" y="282"/>
                </a:cubicBezTo>
                <a:cubicBezTo>
                  <a:pt x="720" y="524"/>
                  <a:pt x="706" y="768"/>
                  <a:pt x="651" y="1021"/>
                </a:cubicBezTo>
                <a:cubicBezTo>
                  <a:pt x="628" y="1128"/>
                  <a:pt x="595" y="1243"/>
                  <a:pt x="513" y="1321"/>
                </a:cubicBezTo>
                <a:cubicBezTo>
                  <a:pt x="472" y="1360"/>
                  <a:pt x="294" y="1456"/>
                  <a:pt x="288" y="1459"/>
                </a:cubicBezTo>
                <a:cubicBezTo>
                  <a:pt x="250" y="1482"/>
                  <a:pt x="220" y="1511"/>
                  <a:pt x="182" y="1534"/>
                </a:cubicBezTo>
                <a:cubicBezTo>
                  <a:pt x="149" y="1554"/>
                  <a:pt x="103" y="1575"/>
                  <a:pt x="75" y="160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1063"/>
          <p:cNvSpPr>
            <a:spLocks/>
          </p:cNvSpPr>
          <p:nvPr/>
        </p:nvSpPr>
        <p:spPr bwMode="auto">
          <a:xfrm>
            <a:off x="5245100" y="3155125"/>
            <a:ext cx="736600" cy="2554288"/>
          </a:xfrm>
          <a:custGeom>
            <a:avLst/>
            <a:gdLst>
              <a:gd name="T0" fmla="*/ 0 w 464"/>
              <a:gd name="T1" fmla="*/ 0 h 1609"/>
              <a:gd name="T2" fmla="*/ 2147483647 w 464"/>
              <a:gd name="T3" fmla="*/ 2147483647 h 1609"/>
              <a:gd name="T4" fmla="*/ 2147483647 w 464"/>
              <a:gd name="T5" fmla="*/ 2147483647 h 1609"/>
              <a:gd name="T6" fmla="*/ 2147483647 w 464"/>
              <a:gd name="T7" fmla="*/ 2147483647 h 1609"/>
              <a:gd name="T8" fmla="*/ 2147483647 w 464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609"/>
              <a:gd name="T17" fmla="*/ 464 w 464"/>
              <a:gd name="T18" fmla="*/ 1609 h 16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609">
                <a:moveTo>
                  <a:pt x="0" y="0"/>
                </a:moveTo>
                <a:cubicBezTo>
                  <a:pt x="301" y="304"/>
                  <a:pt x="396" y="596"/>
                  <a:pt x="450" y="1002"/>
                </a:cubicBezTo>
                <a:cubicBezTo>
                  <a:pt x="457" y="1118"/>
                  <a:pt x="464" y="1260"/>
                  <a:pt x="400" y="1365"/>
                </a:cubicBezTo>
                <a:cubicBezTo>
                  <a:pt x="379" y="1399"/>
                  <a:pt x="301" y="1446"/>
                  <a:pt x="269" y="1471"/>
                </a:cubicBezTo>
                <a:cubicBezTo>
                  <a:pt x="209" y="1517"/>
                  <a:pt x="143" y="1561"/>
                  <a:pt x="87" y="160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1064"/>
          <p:cNvSpPr>
            <a:spLocks/>
          </p:cNvSpPr>
          <p:nvPr/>
        </p:nvSpPr>
        <p:spPr bwMode="auto">
          <a:xfrm>
            <a:off x="3186113" y="1653350"/>
            <a:ext cx="1084262" cy="3738563"/>
          </a:xfrm>
          <a:custGeom>
            <a:avLst/>
            <a:gdLst>
              <a:gd name="T0" fmla="*/ 2147483647 w 683"/>
              <a:gd name="T1" fmla="*/ 0 h 2355"/>
              <a:gd name="T2" fmla="*/ 2147483647 w 683"/>
              <a:gd name="T3" fmla="*/ 2147483647 h 2355"/>
              <a:gd name="T4" fmla="*/ 2147483647 w 683"/>
              <a:gd name="T5" fmla="*/ 2147483647 h 2355"/>
              <a:gd name="T6" fmla="*/ 2147483647 w 683"/>
              <a:gd name="T7" fmla="*/ 2147483647 h 2355"/>
              <a:gd name="T8" fmla="*/ 2147483647 w 683"/>
              <a:gd name="T9" fmla="*/ 2147483647 h 2355"/>
              <a:gd name="T10" fmla="*/ 2147483647 w 683"/>
              <a:gd name="T11" fmla="*/ 2147483647 h 2355"/>
              <a:gd name="T12" fmla="*/ 2147483647 w 683"/>
              <a:gd name="T13" fmla="*/ 2147483647 h 23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3"/>
              <a:gd name="T22" fmla="*/ 0 h 2355"/>
              <a:gd name="T23" fmla="*/ 683 w 683"/>
              <a:gd name="T24" fmla="*/ 2355 h 23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3" h="2355">
                <a:moveTo>
                  <a:pt x="683" y="0"/>
                </a:moveTo>
                <a:cubicBezTo>
                  <a:pt x="601" y="87"/>
                  <a:pt x="344" y="349"/>
                  <a:pt x="276" y="457"/>
                </a:cubicBezTo>
                <a:cubicBezTo>
                  <a:pt x="219" y="547"/>
                  <a:pt x="184" y="649"/>
                  <a:pt x="138" y="745"/>
                </a:cubicBezTo>
                <a:cubicBezTo>
                  <a:pt x="73" y="1165"/>
                  <a:pt x="0" y="1652"/>
                  <a:pt x="207" y="2048"/>
                </a:cubicBezTo>
                <a:cubicBezTo>
                  <a:pt x="271" y="2171"/>
                  <a:pt x="417" y="2215"/>
                  <a:pt x="527" y="2286"/>
                </a:cubicBezTo>
                <a:cubicBezTo>
                  <a:pt x="555" y="2304"/>
                  <a:pt x="579" y="2321"/>
                  <a:pt x="608" y="2336"/>
                </a:cubicBezTo>
                <a:cubicBezTo>
                  <a:pt x="619" y="2342"/>
                  <a:pt x="639" y="2355"/>
                  <a:pt x="639" y="235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in Early Sixties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44431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were many applications whose data would not fit in the main memory, e.g., payroll</a:t>
            </a:r>
          </a:p>
          <a:p>
            <a:pPr lvl="1"/>
            <a:r>
              <a:rPr lang="en-US" dirty="0" smtClean="0"/>
              <a:t>Paged memory system reduced fragmentation but still required the whole program to be resident in the main memory</a:t>
            </a:r>
          </a:p>
          <a:p>
            <a:pPr lvl="1"/>
            <a:endParaRPr lang="en-US" dirty="0"/>
          </a:p>
          <a:p>
            <a:r>
              <a:rPr lang="en-US" dirty="0" smtClean="0"/>
              <a:t>Programmers moved data back and forth from the </a:t>
            </a:r>
            <a:r>
              <a:rPr lang="en-US" i="1" dirty="0" smtClean="0"/>
              <a:t>secondary store </a:t>
            </a:r>
            <a:r>
              <a:rPr lang="en-US" dirty="0" smtClean="0"/>
              <a:t>by </a:t>
            </a:r>
            <a:r>
              <a:rPr lang="en-US" i="1" dirty="0" smtClean="0">
                <a:solidFill>
                  <a:srgbClr val="0000C7"/>
                </a:solidFill>
              </a:rPr>
              <a:t>manually overlaying</a:t>
            </a:r>
            <a:r>
              <a:rPr lang="en-US" dirty="0" smtClean="0">
                <a:solidFill>
                  <a:srgbClr val="0000C7"/>
                </a:solidFill>
              </a:rPr>
              <a:t> </a:t>
            </a:r>
            <a:r>
              <a:rPr lang="en-US" dirty="0" smtClean="0"/>
              <a:t>it repeatedly on the </a:t>
            </a:r>
            <a:r>
              <a:rPr lang="en-US" i="1" dirty="0" smtClean="0"/>
              <a:t>primary store</a:t>
            </a:r>
          </a:p>
          <a:p>
            <a:pPr lvl="1"/>
            <a:r>
              <a:rPr lang="en-US" dirty="0" smtClean="0"/>
              <a:t>Tricky programming and Error prone!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489" y="5586909"/>
            <a:ext cx="8094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FF0000"/>
                </a:solidFill>
              </a:rPr>
              <a:t>Explicitly managing the local store done even today sometimes! e.g., IBM Cell microprocessor in Playstation-3</a:t>
            </a:r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Paging in Atlas (1962)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91" y="3610922"/>
            <a:ext cx="4537287" cy="2667447"/>
          </a:xfrm>
        </p:spPr>
        <p:txBody>
          <a:bodyPr/>
          <a:lstStyle/>
          <a:p>
            <a:r>
              <a:rPr lang="en-US" dirty="0" smtClean="0"/>
              <a:t>User sees 32 x 6 x 512 words of storage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80000" y="1337623"/>
            <a:ext cx="3860800" cy="4013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518400" y="1490023"/>
            <a:ext cx="1117600" cy="273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05700" y="4296723"/>
            <a:ext cx="1412875" cy="912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Secondary</a:t>
            </a:r>
          </a:p>
          <a:p>
            <a:pPr algn="ctr"/>
            <a:r>
              <a:rPr lang="en-US" sz="1800"/>
              <a:t>(Drum)</a:t>
            </a:r>
          </a:p>
          <a:p>
            <a:pPr algn="ctr"/>
            <a:r>
              <a:rPr lang="en-US" sz="1800"/>
              <a:t>32x6 pages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518400" y="17821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518400" y="20869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518400" y="23917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7518400" y="26965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7518400" y="30013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7518400" y="33061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7518400" y="36109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518400" y="39157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461000" y="1566223"/>
            <a:ext cx="1117600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61000" y="18583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461000" y="21631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461000" y="246792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143500" y="2848923"/>
            <a:ext cx="1895475" cy="912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Primary</a:t>
            </a:r>
          </a:p>
          <a:p>
            <a:pPr algn="ctr"/>
            <a:r>
              <a:rPr lang="en-US" sz="1800"/>
              <a:t>32 Pages</a:t>
            </a:r>
          </a:p>
          <a:p>
            <a:pPr algn="ctr"/>
            <a:r>
              <a:rPr lang="en-US" sz="1800"/>
              <a:t>512 words/page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129213" y="4511036"/>
            <a:ext cx="1350962" cy="819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 dirty="0"/>
              <a:t>Central </a:t>
            </a:r>
          </a:p>
          <a:p>
            <a:pPr algn="ctr"/>
            <a:r>
              <a:rPr lang="en-US" sz="2400" dirty="0"/>
              <a:t>Memory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1341" y="1237561"/>
            <a:ext cx="4193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0000C7"/>
                </a:solidFill>
              </a:rPr>
              <a:t>A </a:t>
            </a:r>
            <a:r>
              <a:rPr lang="en-US" sz="2400" dirty="0">
                <a:solidFill>
                  <a:srgbClr val="0000C7"/>
                </a:solidFill>
              </a:rPr>
              <a:t>page from </a:t>
            </a:r>
            <a:r>
              <a:rPr lang="en-US" sz="2400" dirty="0" smtClean="0">
                <a:solidFill>
                  <a:srgbClr val="0000C7"/>
                </a:solidFill>
              </a:rPr>
              <a:t>secondary</a:t>
            </a:r>
          </a:p>
          <a:p>
            <a:r>
              <a:rPr lang="en-US" sz="2400" dirty="0" smtClean="0">
                <a:solidFill>
                  <a:srgbClr val="0000C7"/>
                </a:solidFill>
              </a:rPr>
              <a:t>storage is brought into the</a:t>
            </a:r>
          </a:p>
          <a:p>
            <a:r>
              <a:rPr lang="en-US" sz="2400" dirty="0" smtClean="0">
                <a:solidFill>
                  <a:srgbClr val="0000C7"/>
                </a:solidFill>
              </a:rPr>
              <a:t>primary </a:t>
            </a:r>
            <a:r>
              <a:rPr lang="en-US" sz="2400" dirty="0">
                <a:solidFill>
                  <a:srgbClr val="0000C7"/>
                </a:solidFill>
              </a:rPr>
              <a:t>storage whenever</a:t>
            </a:r>
          </a:p>
          <a:p>
            <a:r>
              <a:rPr lang="en-US" sz="2400" dirty="0">
                <a:solidFill>
                  <a:srgbClr val="0000C7"/>
                </a:solidFill>
              </a:rPr>
              <a:t>it is (implicitly) demanded</a:t>
            </a:r>
          </a:p>
          <a:p>
            <a:r>
              <a:rPr lang="en-US" sz="2400" dirty="0">
                <a:solidFill>
                  <a:srgbClr val="0000C7"/>
                </a:solidFill>
              </a:rPr>
              <a:t>by the processor</a:t>
            </a:r>
            <a:r>
              <a:rPr lang="en-US" sz="2400" dirty="0"/>
              <a:t>.</a:t>
            </a:r>
            <a:r>
              <a:rPr lang="en-US" sz="2400" dirty="0" smtClean="0"/>
              <a:t>” </a:t>
            </a:r>
          </a:p>
          <a:p>
            <a:r>
              <a:rPr lang="en-US" sz="2400" dirty="0" smtClean="0"/>
              <a:t>				</a:t>
            </a:r>
            <a:r>
              <a:rPr lang="en-US" sz="2400" i="1" dirty="0" smtClean="0"/>
              <a:t>Tom Kilburn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20391" y="4886370"/>
            <a:ext cx="4537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7"/>
                </a:solidFill>
              </a:rPr>
              <a:t>This was the birth of modern virtual memory systems</a:t>
            </a:r>
            <a:endParaRPr lang="en-US" sz="2800" b="1" dirty="0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“Virtual”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9"/>
            <a:ext cx="8510400" cy="113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virtual address &lt;VPN, offset&gt; can be mapped either to physical memory (if in use) </a:t>
            </a:r>
            <a:r>
              <a:rPr lang="en-US" b="1" i="1" dirty="0" smtClean="0">
                <a:solidFill>
                  <a:srgbClr val="0000C7"/>
                </a:solidFill>
              </a:rPr>
              <a:t>or to disk</a:t>
            </a:r>
            <a:endParaRPr lang="en-US" b="1" i="1" dirty="0">
              <a:solidFill>
                <a:srgbClr val="0000C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951314" y="3963754"/>
            <a:ext cx="1424114" cy="2347470"/>
          </a:xfrm>
          <a:prstGeom prst="can">
            <a:avLst>
              <a:gd name="adj" fmla="val 377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387475" y="4068861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29" descr="25%"/>
          <p:cNvSpPr>
            <a:spLocks noChangeArrowheads="1"/>
          </p:cNvSpPr>
          <p:nvPr/>
        </p:nvSpPr>
        <p:spPr bwMode="auto">
          <a:xfrm>
            <a:off x="1387475" y="3373681"/>
            <a:ext cx="1117600" cy="139368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0"/>
          <p:cNvSpPr>
            <a:spLocks noChangeShapeType="1"/>
          </p:cNvSpPr>
          <p:nvPr/>
        </p:nvSpPr>
        <p:spPr bwMode="auto">
          <a:xfrm>
            <a:off x="1387475" y="4067274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1"/>
          <p:cNvSpPr>
            <a:spLocks noChangeShapeType="1"/>
          </p:cNvSpPr>
          <p:nvPr/>
        </p:nvSpPr>
        <p:spPr bwMode="auto">
          <a:xfrm>
            <a:off x="1387475" y="4419699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32"/>
          <p:cNvSpPr>
            <a:spLocks noChangeArrowheads="1"/>
          </p:cNvSpPr>
          <p:nvPr/>
        </p:nvSpPr>
        <p:spPr bwMode="auto">
          <a:xfrm rot="16200000">
            <a:off x="198806" y="3924043"/>
            <a:ext cx="18327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Virtual Address</a:t>
            </a:r>
            <a:endParaRPr lang="en-US" dirty="0"/>
          </a:p>
        </p:txBody>
      </p:sp>
      <p:sp>
        <p:nvSpPr>
          <p:cNvPr id="14" name="Rectangle 1033"/>
          <p:cNvSpPr>
            <a:spLocks noChangeArrowheads="1"/>
          </p:cNvSpPr>
          <p:nvPr/>
        </p:nvSpPr>
        <p:spPr bwMode="auto">
          <a:xfrm>
            <a:off x="1450975" y="4780061"/>
            <a:ext cx="84751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User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5" name="Line 1030"/>
          <p:cNvSpPr>
            <a:spLocks noChangeShapeType="1"/>
          </p:cNvSpPr>
          <p:nvPr/>
        </p:nvSpPr>
        <p:spPr bwMode="auto">
          <a:xfrm>
            <a:off x="1387475" y="3732222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29" descr="25%"/>
          <p:cNvSpPr>
            <a:spLocks noChangeArrowheads="1"/>
          </p:cNvSpPr>
          <p:nvPr/>
        </p:nvSpPr>
        <p:spPr bwMode="auto">
          <a:xfrm>
            <a:off x="4015459" y="2391378"/>
            <a:ext cx="1117600" cy="340911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029" descr="25%"/>
          <p:cNvSpPr>
            <a:spLocks noChangeArrowheads="1"/>
          </p:cNvSpPr>
          <p:nvPr/>
        </p:nvSpPr>
        <p:spPr bwMode="auto">
          <a:xfrm>
            <a:off x="4015459" y="2714233"/>
            <a:ext cx="1117600" cy="340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029" descr="25%"/>
          <p:cNvSpPr>
            <a:spLocks noChangeArrowheads="1"/>
          </p:cNvSpPr>
          <p:nvPr/>
        </p:nvSpPr>
        <p:spPr bwMode="auto">
          <a:xfrm>
            <a:off x="4015459" y="3049916"/>
            <a:ext cx="1117600" cy="3409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029" descr="25%"/>
          <p:cNvSpPr>
            <a:spLocks noChangeArrowheads="1"/>
          </p:cNvSpPr>
          <p:nvPr/>
        </p:nvSpPr>
        <p:spPr bwMode="auto">
          <a:xfrm>
            <a:off x="4015459" y="3390827"/>
            <a:ext cx="1117600" cy="340911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033"/>
          <p:cNvSpPr>
            <a:spLocks noChangeArrowheads="1"/>
          </p:cNvSpPr>
          <p:nvPr/>
        </p:nvSpPr>
        <p:spPr bwMode="auto">
          <a:xfrm>
            <a:off x="4126459" y="2002184"/>
            <a:ext cx="85675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 smtClean="0"/>
              <a:t>DRAM</a:t>
            </a:r>
            <a:endParaRPr lang="en-US" sz="1800" b="1" dirty="0"/>
          </a:p>
        </p:txBody>
      </p:sp>
      <p:sp>
        <p:nvSpPr>
          <p:cNvPr id="28" name="Rectangle 1029" descr="25%"/>
          <p:cNvSpPr>
            <a:spLocks noChangeArrowheads="1"/>
          </p:cNvSpPr>
          <p:nvPr/>
        </p:nvSpPr>
        <p:spPr bwMode="auto">
          <a:xfrm>
            <a:off x="4117059" y="4639924"/>
            <a:ext cx="1016000" cy="253019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29" descr="25%"/>
          <p:cNvSpPr>
            <a:spLocks noChangeArrowheads="1"/>
          </p:cNvSpPr>
          <p:nvPr/>
        </p:nvSpPr>
        <p:spPr bwMode="auto">
          <a:xfrm>
            <a:off x="4117059" y="4879542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29" descr="25%"/>
          <p:cNvSpPr>
            <a:spLocks noChangeArrowheads="1"/>
          </p:cNvSpPr>
          <p:nvPr/>
        </p:nvSpPr>
        <p:spPr bwMode="auto">
          <a:xfrm>
            <a:off x="4117059" y="5128680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29" descr="25%"/>
          <p:cNvSpPr>
            <a:spLocks noChangeArrowheads="1"/>
          </p:cNvSpPr>
          <p:nvPr/>
        </p:nvSpPr>
        <p:spPr bwMode="auto">
          <a:xfrm>
            <a:off x="4117059" y="5368298"/>
            <a:ext cx="1016000" cy="253019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29" descr="25%"/>
          <p:cNvSpPr>
            <a:spLocks noChangeArrowheads="1"/>
          </p:cNvSpPr>
          <p:nvPr/>
        </p:nvSpPr>
        <p:spPr bwMode="auto">
          <a:xfrm>
            <a:off x="4113630" y="5607916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029" descr="25%"/>
          <p:cNvSpPr>
            <a:spLocks noChangeArrowheads="1"/>
          </p:cNvSpPr>
          <p:nvPr/>
        </p:nvSpPr>
        <p:spPr bwMode="auto">
          <a:xfrm>
            <a:off x="4113630" y="5857054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033"/>
          <p:cNvSpPr>
            <a:spLocks noChangeArrowheads="1"/>
          </p:cNvSpPr>
          <p:nvPr/>
        </p:nvSpPr>
        <p:spPr bwMode="auto">
          <a:xfrm>
            <a:off x="4272874" y="4044994"/>
            <a:ext cx="63516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 smtClean="0"/>
              <a:t>Disk</a:t>
            </a:r>
            <a:endParaRPr lang="en-US" sz="1800" b="1" dirty="0"/>
          </a:p>
        </p:txBody>
      </p:sp>
      <p:sp>
        <p:nvSpPr>
          <p:cNvPr id="39" name="Line 1039"/>
          <p:cNvSpPr>
            <a:spLocks noChangeShapeType="1"/>
          </p:cNvSpPr>
          <p:nvPr/>
        </p:nvSpPr>
        <p:spPr bwMode="auto">
          <a:xfrm flipV="1">
            <a:off x="2505075" y="2514226"/>
            <a:ext cx="1510384" cy="10382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39"/>
          <p:cNvSpPr>
            <a:spLocks noChangeShapeType="1"/>
          </p:cNvSpPr>
          <p:nvPr/>
        </p:nvSpPr>
        <p:spPr bwMode="auto">
          <a:xfrm flipV="1">
            <a:off x="2505074" y="3552432"/>
            <a:ext cx="1510385" cy="34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039"/>
          <p:cNvSpPr>
            <a:spLocks noChangeShapeType="1"/>
          </p:cNvSpPr>
          <p:nvPr/>
        </p:nvSpPr>
        <p:spPr bwMode="auto">
          <a:xfrm>
            <a:off x="2505074" y="4233133"/>
            <a:ext cx="1608555" cy="5342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39"/>
          <p:cNvSpPr>
            <a:spLocks noChangeShapeType="1"/>
          </p:cNvSpPr>
          <p:nvPr/>
        </p:nvSpPr>
        <p:spPr bwMode="auto">
          <a:xfrm>
            <a:off x="2505074" y="4639923"/>
            <a:ext cx="1621385" cy="7417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7082" y="3390827"/>
            <a:ext cx="297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C7"/>
                </a:solidFill>
              </a:rPr>
              <a:t>“Any problem in CS can be solved by adding one level of indirection”</a:t>
            </a:r>
            <a:endParaRPr lang="en-US" i="1" dirty="0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197913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ea typeface="굴림" pitchFamily="34" charset="-127"/>
              </a:rPr>
              <a:t>A memory cannot be large and fast</a:t>
            </a:r>
          </a:p>
          <a:p>
            <a:r>
              <a:rPr lang="en-US" altLang="ko-KR" dirty="0">
                <a:ea typeface="굴림" pitchFamily="34" charset="-127"/>
              </a:rPr>
              <a:t>Add level of cache to reduce miss penalty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Each level can have longer latency than level above</a:t>
            </a:r>
          </a:p>
          <a:p>
            <a:pPr lvl="1"/>
            <a:r>
              <a:rPr lang="en-US" altLang="ko-KR" dirty="0">
                <a:ea typeface="굴림" pitchFamily="34" charset="-127"/>
              </a:rPr>
              <a:t>So, increase sizes of cache at each level</a:t>
            </a:r>
          </a:p>
          <a:p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536700" y="3086100"/>
            <a:ext cx="5994400" cy="1306513"/>
            <a:chOff x="552" y="1200"/>
            <a:chExt cx="4368" cy="1215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52" y="1440"/>
              <a:ext cx="768" cy="7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Arial" charset="0"/>
                </a:rPr>
                <a:t>CPU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56" y="1584"/>
              <a:ext cx="480" cy="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L1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72" y="1440"/>
              <a:ext cx="816" cy="8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L2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624" y="1200"/>
              <a:ext cx="1296" cy="12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Arial" charset="0"/>
                </a:rPr>
                <a:t>DRAM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20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36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288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33400" y="4572000"/>
            <a:ext cx="8343900" cy="1692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/>
              <a:t>Metrics: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dirty="0"/>
              <a:t>    </a:t>
            </a:r>
            <a:r>
              <a:rPr lang="en-US" sz="2000" dirty="0" smtClean="0"/>
              <a:t> </a:t>
            </a:r>
            <a:r>
              <a:rPr lang="en-US" sz="1800" dirty="0" smtClean="0"/>
              <a:t>Local </a:t>
            </a:r>
            <a:r>
              <a:rPr lang="en-US" sz="1800" dirty="0"/>
              <a:t>miss rate = misses in cache/ accesses to cache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/>
              <a:t>     Global miss rate = misses in cache / CPU memory accesses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dirty="0"/>
              <a:t>     Misses per instruction = misses in cache /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406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“Virtual”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09" y="1110399"/>
            <a:ext cx="8787990" cy="11944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Different processes will have different mappings from virtual to physical addresses, and can freely use the same virtual address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3951314" y="3963754"/>
            <a:ext cx="1424114" cy="2347470"/>
          </a:xfrm>
          <a:prstGeom prst="can">
            <a:avLst>
              <a:gd name="adj" fmla="val 377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387475" y="4068861"/>
            <a:ext cx="1117600" cy="3429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29" descr="25%"/>
          <p:cNvSpPr>
            <a:spLocks noChangeArrowheads="1"/>
          </p:cNvSpPr>
          <p:nvPr/>
        </p:nvSpPr>
        <p:spPr bwMode="auto">
          <a:xfrm>
            <a:off x="1387475" y="3373681"/>
            <a:ext cx="1117600" cy="139368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30"/>
          <p:cNvSpPr>
            <a:spLocks noChangeShapeType="1"/>
          </p:cNvSpPr>
          <p:nvPr/>
        </p:nvSpPr>
        <p:spPr bwMode="auto">
          <a:xfrm>
            <a:off x="1387475" y="4067274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31"/>
          <p:cNvSpPr>
            <a:spLocks noChangeShapeType="1"/>
          </p:cNvSpPr>
          <p:nvPr/>
        </p:nvSpPr>
        <p:spPr bwMode="auto">
          <a:xfrm>
            <a:off x="1387475" y="4419699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32"/>
          <p:cNvSpPr>
            <a:spLocks noChangeArrowheads="1"/>
          </p:cNvSpPr>
          <p:nvPr/>
        </p:nvSpPr>
        <p:spPr bwMode="auto">
          <a:xfrm rot="16200000">
            <a:off x="198806" y="3924043"/>
            <a:ext cx="18327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Virtual Address</a:t>
            </a:r>
            <a:endParaRPr lang="en-US" dirty="0"/>
          </a:p>
        </p:txBody>
      </p:sp>
      <p:sp>
        <p:nvSpPr>
          <p:cNvPr id="14" name="Rectangle 1033"/>
          <p:cNvSpPr>
            <a:spLocks noChangeArrowheads="1"/>
          </p:cNvSpPr>
          <p:nvPr/>
        </p:nvSpPr>
        <p:spPr bwMode="auto">
          <a:xfrm>
            <a:off x="1450975" y="4780061"/>
            <a:ext cx="84751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User </a:t>
            </a:r>
            <a:r>
              <a:rPr lang="en-US" b="1" dirty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15" name="Line 1030"/>
          <p:cNvSpPr>
            <a:spLocks noChangeShapeType="1"/>
          </p:cNvSpPr>
          <p:nvPr/>
        </p:nvSpPr>
        <p:spPr bwMode="auto">
          <a:xfrm>
            <a:off x="1387475" y="3732222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29" descr="25%"/>
          <p:cNvSpPr>
            <a:spLocks noChangeArrowheads="1"/>
          </p:cNvSpPr>
          <p:nvPr/>
        </p:nvSpPr>
        <p:spPr bwMode="auto">
          <a:xfrm>
            <a:off x="4015459" y="2391378"/>
            <a:ext cx="1117600" cy="340911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029" descr="25%"/>
          <p:cNvSpPr>
            <a:spLocks noChangeArrowheads="1"/>
          </p:cNvSpPr>
          <p:nvPr/>
        </p:nvSpPr>
        <p:spPr bwMode="auto">
          <a:xfrm>
            <a:off x="4015459" y="2714233"/>
            <a:ext cx="1117600" cy="340911"/>
          </a:xfrm>
          <a:prstGeom prst="rect">
            <a:avLst/>
          </a:prstGeom>
          <a:solidFill>
            <a:srgbClr val="FFD4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029" descr="25%"/>
          <p:cNvSpPr>
            <a:spLocks noChangeArrowheads="1"/>
          </p:cNvSpPr>
          <p:nvPr/>
        </p:nvSpPr>
        <p:spPr bwMode="auto">
          <a:xfrm>
            <a:off x="4015459" y="3049916"/>
            <a:ext cx="1117600" cy="340911"/>
          </a:xfrm>
          <a:prstGeom prst="rect">
            <a:avLst/>
          </a:prstGeom>
          <a:solidFill>
            <a:srgbClr val="FFD4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029" descr="25%"/>
          <p:cNvSpPr>
            <a:spLocks noChangeArrowheads="1"/>
          </p:cNvSpPr>
          <p:nvPr/>
        </p:nvSpPr>
        <p:spPr bwMode="auto">
          <a:xfrm>
            <a:off x="4015459" y="3390827"/>
            <a:ext cx="1117600" cy="340911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033"/>
          <p:cNvSpPr>
            <a:spLocks noChangeArrowheads="1"/>
          </p:cNvSpPr>
          <p:nvPr/>
        </p:nvSpPr>
        <p:spPr bwMode="auto">
          <a:xfrm>
            <a:off x="4126459" y="2002184"/>
            <a:ext cx="85675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 smtClean="0"/>
              <a:t>DRAM</a:t>
            </a:r>
            <a:endParaRPr lang="en-US" sz="1800" b="1" dirty="0"/>
          </a:p>
        </p:txBody>
      </p:sp>
      <p:sp>
        <p:nvSpPr>
          <p:cNvPr id="28" name="Rectangle 1029" descr="25%"/>
          <p:cNvSpPr>
            <a:spLocks noChangeArrowheads="1"/>
          </p:cNvSpPr>
          <p:nvPr/>
        </p:nvSpPr>
        <p:spPr bwMode="auto">
          <a:xfrm>
            <a:off x="4117059" y="4639924"/>
            <a:ext cx="1016000" cy="253019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29" descr="25%"/>
          <p:cNvSpPr>
            <a:spLocks noChangeArrowheads="1"/>
          </p:cNvSpPr>
          <p:nvPr/>
        </p:nvSpPr>
        <p:spPr bwMode="auto">
          <a:xfrm>
            <a:off x="4117059" y="4879542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029" descr="25%"/>
          <p:cNvSpPr>
            <a:spLocks noChangeArrowheads="1"/>
          </p:cNvSpPr>
          <p:nvPr/>
        </p:nvSpPr>
        <p:spPr bwMode="auto">
          <a:xfrm>
            <a:off x="4117059" y="5128680"/>
            <a:ext cx="1016000" cy="253019"/>
          </a:xfrm>
          <a:prstGeom prst="rect">
            <a:avLst/>
          </a:prstGeom>
          <a:solidFill>
            <a:srgbClr val="FFD4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1029" descr="25%"/>
          <p:cNvSpPr>
            <a:spLocks noChangeArrowheads="1"/>
          </p:cNvSpPr>
          <p:nvPr/>
        </p:nvSpPr>
        <p:spPr bwMode="auto">
          <a:xfrm>
            <a:off x="4117059" y="5368298"/>
            <a:ext cx="1016000" cy="253019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1029" descr="25%"/>
          <p:cNvSpPr>
            <a:spLocks noChangeArrowheads="1"/>
          </p:cNvSpPr>
          <p:nvPr/>
        </p:nvSpPr>
        <p:spPr bwMode="auto">
          <a:xfrm>
            <a:off x="4113630" y="5607916"/>
            <a:ext cx="1016000" cy="25301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1029" descr="25%"/>
          <p:cNvSpPr>
            <a:spLocks noChangeArrowheads="1"/>
          </p:cNvSpPr>
          <p:nvPr/>
        </p:nvSpPr>
        <p:spPr bwMode="auto">
          <a:xfrm>
            <a:off x="4113630" y="5857054"/>
            <a:ext cx="1016000" cy="253019"/>
          </a:xfrm>
          <a:prstGeom prst="rect">
            <a:avLst/>
          </a:prstGeom>
          <a:solidFill>
            <a:srgbClr val="FFD4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1033"/>
          <p:cNvSpPr>
            <a:spLocks noChangeArrowheads="1"/>
          </p:cNvSpPr>
          <p:nvPr/>
        </p:nvSpPr>
        <p:spPr bwMode="auto">
          <a:xfrm>
            <a:off x="4272874" y="4044994"/>
            <a:ext cx="63516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 smtClean="0"/>
              <a:t>Disk</a:t>
            </a:r>
            <a:endParaRPr lang="en-US" sz="1800" b="1" dirty="0"/>
          </a:p>
        </p:txBody>
      </p:sp>
      <p:sp>
        <p:nvSpPr>
          <p:cNvPr id="39" name="Line 1039"/>
          <p:cNvSpPr>
            <a:spLocks noChangeShapeType="1"/>
          </p:cNvSpPr>
          <p:nvPr/>
        </p:nvSpPr>
        <p:spPr bwMode="auto">
          <a:xfrm flipV="1">
            <a:off x="2505075" y="2514226"/>
            <a:ext cx="1510384" cy="10382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39"/>
          <p:cNvSpPr>
            <a:spLocks noChangeShapeType="1"/>
          </p:cNvSpPr>
          <p:nvPr/>
        </p:nvSpPr>
        <p:spPr bwMode="auto">
          <a:xfrm flipV="1">
            <a:off x="2505074" y="3552432"/>
            <a:ext cx="1510385" cy="34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039"/>
          <p:cNvSpPr>
            <a:spLocks noChangeShapeType="1"/>
          </p:cNvSpPr>
          <p:nvPr/>
        </p:nvSpPr>
        <p:spPr bwMode="auto">
          <a:xfrm>
            <a:off x="2505074" y="4233133"/>
            <a:ext cx="1608555" cy="5342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39"/>
          <p:cNvSpPr>
            <a:spLocks noChangeShapeType="1"/>
          </p:cNvSpPr>
          <p:nvPr/>
        </p:nvSpPr>
        <p:spPr bwMode="auto">
          <a:xfrm>
            <a:off x="2505074" y="4639923"/>
            <a:ext cx="1621385" cy="74177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027"/>
          <p:cNvSpPr>
            <a:spLocks noChangeArrowheads="1"/>
          </p:cNvSpPr>
          <p:nvPr/>
        </p:nvSpPr>
        <p:spPr bwMode="auto">
          <a:xfrm>
            <a:off x="6840842" y="3886245"/>
            <a:ext cx="1117600" cy="342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029" descr="25%"/>
          <p:cNvSpPr>
            <a:spLocks noChangeArrowheads="1"/>
          </p:cNvSpPr>
          <p:nvPr/>
        </p:nvSpPr>
        <p:spPr bwMode="auto">
          <a:xfrm>
            <a:off x="6840842" y="3191065"/>
            <a:ext cx="1117600" cy="1393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30"/>
          <p:cNvSpPr>
            <a:spLocks noChangeShapeType="1"/>
          </p:cNvSpPr>
          <p:nvPr/>
        </p:nvSpPr>
        <p:spPr bwMode="auto">
          <a:xfrm>
            <a:off x="6840842" y="3884658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031"/>
          <p:cNvSpPr>
            <a:spLocks noChangeShapeType="1"/>
          </p:cNvSpPr>
          <p:nvPr/>
        </p:nvSpPr>
        <p:spPr bwMode="auto">
          <a:xfrm>
            <a:off x="6840842" y="4237083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1032"/>
          <p:cNvSpPr>
            <a:spLocks noChangeArrowheads="1"/>
          </p:cNvSpPr>
          <p:nvPr/>
        </p:nvSpPr>
        <p:spPr bwMode="auto">
          <a:xfrm rot="5400000">
            <a:off x="7260169" y="3741427"/>
            <a:ext cx="18327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Virtual Address</a:t>
            </a:r>
            <a:endParaRPr lang="en-US" dirty="0"/>
          </a:p>
        </p:txBody>
      </p:sp>
      <p:sp>
        <p:nvSpPr>
          <p:cNvPr id="44" name="Rectangle 1033"/>
          <p:cNvSpPr>
            <a:spLocks noChangeArrowheads="1"/>
          </p:cNvSpPr>
          <p:nvPr/>
        </p:nvSpPr>
        <p:spPr bwMode="auto">
          <a:xfrm>
            <a:off x="6904342" y="4597445"/>
            <a:ext cx="84751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User </a:t>
            </a:r>
            <a:r>
              <a:rPr lang="en-US" b="1" dirty="0">
                <a:solidFill>
                  <a:schemeClr val="accent2"/>
                </a:solidFill>
              </a:rPr>
              <a:t>2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45" name="Line 1030"/>
          <p:cNvSpPr>
            <a:spLocks noChangeShapeType="1"/>
          </p:cNvSpPr>
          <p:nvPr/>
        </p:nvSpPr>
        <p:spPr bwMode="auto">
          <a:xfrm>
            <a:off x="6840842" y="3549606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039"/>
          <p:cNvSpPr>
            <a:spLocks noChangeShapeType="1"/>
          </p:cNvSpPr>
          <p:nvPr/>
        </p:nvSpPr>
        <p:spPr bwMode="auto">
          <a:xfrm flipH="1" flipV="1">
            <a:off x="5129629" y="2899055"/>
            <a:ext cx="1711211" cy="4917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039"/>
          <p:cNvSpPr>
            <a:spLocks noChangeShapeType="1"/>
          </p:cNvSpPr>
          <p:nvPr/>
        </p:nvSpPr>
        <p:spPr bwMode="auto">
          <a:xfrm flipH="1" flipV="1">
            <a:off x="5129628" y="3191064"/>
            <a:ext cx="1711212" cy="8539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039"/>
          <p:cNvSpPr>
            <a:spLocks noChangeShapeType="1"/>
          </p:cNvSpPr>
          <p:nvPr/>
        </p:nvSpPr>
        <p:spPr bwMode="auto">
          <a:xfrm flipH="1">
            <a:off x="5129628" y="4411760"/>
            <a:ext cx="1711212" cy="15531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039"/>
          <p:cNvSpPr>
            <a:spLocks noChangeShapeType="1"/>
          </p:cNvSpPr>
          <p:nvPr/>
        </p:nvSpPr>
        <p:spPr bwMode="auto">
          <a:xfrm flipH="1">
            <a:off x="5129628" y="3731738"/>
            <a:ext cx="1711212" cy="152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6026851" y="5128680"/>
            <a:ext cx="3204116" cy="1392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rgbClr val="000090"/>
              </a:buClr>
              <a:buSzPct val="100000"/>
              <a:buFont typeface="Wingdings 2" pitchFamily="18" charset="2"/>
              <a:buChar char="¡"/>
              <a:defRPr sz="26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rgbClr val="000080"/>
              </a:buClr>
              <a:buSzPct val="100000"/>
              <a:buFont typeface="Wingdings 2" pitchFamily="18" charset="2"/>
              <a:buChar char="¡"/>
              <a:defRPr sz="2200" kern="1200">
                <a:solidFill>
                  <a:srgbClr val="0000C7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rgbClr val="00004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i="1" dirty="0" smtClean="0">
                <a:solidFill>
                  <a:srgbClr val="0000C7"/>
                </a:solidFill>
              </a:rPr>
              <a:t>By allocating distinct regions of DRAM to 1 and 2, they are prevented from reading/writing each others data</a:t>
            </a:r>
            <a:endParaRPr lang="en-US" i="1" dirty="0">
              <a:solidFill>
                <a:srgbClr val="000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65836" y="2419569"/>
          <a:ext cx="171911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01"/>
                <a:gridCol w="1411211"/>
              </a:tblGrid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63498" y="1649895"/>
            <a:ext cx="2922588" cy="366712"/>
          </a:xfrm>
          <a:prstGeom prst="rect">
            <a:avLst/>
          </a:prstGeom>
          <a:solidFill>
            <a:srgbClr val="C5E17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Virtual Page Number</a:t>
            </a:r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86086" y="1649895"/>
            <a:ext cx="1919287" cy="3667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Page Offset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663498" y="5179749"/>
            <a:ext cx="2922588" cy="366712"/>
          </a:xfrm>
          <a:prstGeom prst="rect">
            <a:avLst/>
          </a:prstGeom>
          <a:solidFill>
            <a:srgbClr val="FF707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Physical Page </a:t>
            </a:r>
            <a:r>
              <a:rPr lang="en-US" dirty="0"/>
              <a:t>Number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86086" y="5179749"/>
            <a:ext cx="1919287" cy="36671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Page Offset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1157" y="2037836"/>
            <a:ext cx="0" cy="13358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02204" y="2300140"/>
            <a:ext cx="1593882" cy="556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Page Table </a:t>
            </a:r>
          </a:p>
          <a:p>
            <a:pPr algn="ctr"/>
            <a:r>
              <a:rPr lang="en-US" dirty="0" smtClean="0"/>
              <a:t>Base Register</a:t>
            </a:r>
            <a:endParaRPr lang="en-US" dirty="0"/>
          </a:p>
        </p:txBody>
      </p:sp>
      <p:cxnSp>
        <p:nvCxnSpPr>
          <p:cNvPr id="19" name="Straight Connector 18"/>
          <p:cNvCxnSpPr>
            <a:stCxn id="18" idx="3"/>
          </p:cNvCxnSpPr>
          <p:nvPr/>
        </p:nvCxnSpPr>
        <p:spPr>
          <a:xfrm>
            <a:off x="1796086" y="2578369"/>
            <a:ext cx="769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91157" y="3373685"/>
            <a:ext cx="47467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92917" y="3373685"/>
            <a:ext cx="0" cy="180606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87768" y="1301792"/>
            <a:ext cx="2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83454" y="128328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180071" y="1282274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55187" y="1268429"/>
            <a:ext cx="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42358" y="3078645"/>
            <a:ext cx="14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999802" y="3138814"/>
            <a:ext cx="200971" cy="119423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84947" y="3969105"/>
            <a:ext cx="144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Page Table</a:t>
            </a:r>
            <a:endParaRPr lang="en-US" dirty="0"/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2460298" y="1074277"/>
            <a:ext cx="18557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Virtual </a:t>
            </a:r>
            <a:r>
              <a:rPr lang="en-US" b="1" dirty="0" smtClean="0"/>
              <a:t>Address</a:t>
            </a:r>
            <a:endParaRPr lang="en-US" b="1" dirty="0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084027" y="5572117"/>
            <a:ext cx="2063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Physical Address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65836" y="2089818"/>
            <a:ext cx="30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87648" y="2073265"/>
            <a:ext cx="12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PPN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2703858" y="3373685"/>
            <a:ext cx="0" cy="1513662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2660" y="4158845"/>
            <a:ext cx="2144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If zero, page not in memory </a:t>
            </a:r>
            <a:r>
              <a:rPr lang="en-US" i="1" dirty="0" smtClean="0">
                <a:solidFill>
                  <a:srgbClr val="FF0000"/>
                </a:solidFill>
                <a:sym typeface="Wingdings"/>
              </a:rPr>
              <a:t> “Page Fault”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6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DRAM became a </a:t>
            </a:r>
            <a:r>
              <a:rPr lang="en-US" i="1" dirty="0" smtClean="0"/>
              <a:t>cache</a:t>
            </a:r>
            <a:r>
              <a:rPr lang="en-US" dirty="0" smtClean="0"/>
              <a:t> for the Disk!</a:t>
            </a:r>
          </a:p>
          <a:p>
            <a:pPr lvl="1"/>
            <a:r>
              <a:rPr lang="en-US" b="1" dirty="0" smtClean="0"/>
              <a:t>Motivation</a:t>
            </a:r>
            <a:r>
              <a:rPr lang="en-US" dirty="0" smtClean="0"/>
              <a:t>: We want the size of disk (~100-200X larger than Memory) but speed of Memory (~1000x faster than disk)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vs.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3741" y="1832676"/>
            <a:ext cx="6985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9141" y="1972376"/>
            <a:ext cx="685800" cy="5207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4941" y="2200976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2580341" y="2200976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572154" y="2026351"/>
            <a:ext cx="6635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CPU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1791354" y="2026351"/>
            <a:ext cx="8286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cache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3164541" y="1286576"/>
            <a:ext cx="990600" cy="175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3141426" y="1873951"/>
            <a:ext cx="1069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/>
              <a:t>primary</a:t>
            </a:r>
          </a:p>
          <a:p>
            <a:r>
              <a:rPr lang="en-US" sz="1800" dirty="0"/>
              <a:t>memory</a:t>
            </a:r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4752041" y="1111951"/>
            <a:ext cx="4154488" cy="1927225"/>
            <a:chOff x="4635500" y="1349375"/>
            <a:chExt cx="4154488" cy="1927225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635500" y="2057400"/>
              <a:ext cx="698500" cy="711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7645400" y="2146300"/>
              <a:ext cx="889000" cy="584200"/>
              <a:chOff x="5048" y="1256"/>
              <a:chExt cx="560" cy="368"/>
            </a:xfrm>
          </p:grpSpPr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5048" y="1496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5048" y="1448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5048" y="1400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5048" y="1352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Oval 11"/>
              <p:cNvSpPr>
                <a:spLocks noChangeArrowheads="1"/>
              </p:cNvSpPr>
              <p:nvPr/>
            </p:nvSpPr>
            <p:spPr bwMode="auto">
              <a:xfrm>
                <a:off x="5048" y="1304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5048" y="1256"/>
                <a:ext cx="560" cy="12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5240" y="1304"/>
                <a:ext cx="176" cy="3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359400" y="2438400"/>
              <a:ext cx="660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035800" y="2438400"/>
              <a:ext cx="58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646613" y="2187575"/>
              <a:ext cx="663575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CPU</a:t>
              </a: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019800" y="1524000"/>
              <a:ext cx="990600" cy="1752600"/>
            </a:xfrm>
            <a:prstGeom prst="rect">
              <a:avLst/>
            </a:prstGeom>
            <a:solidFill>
              <a:srgbClr val="C5E176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018213" y="2111375"/>
              <a:ext cx="1069975" cy="638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primary</a:t>
              </a:r>
            </a:p>
            <a:p>
              <a:r>
                <a:rPr lang="en-US" sz="1800"/>
                <a:t>memory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7466013" y="1349375"/>
              <a:ext cx="1323975" cy="638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/>
                <a:t>secondary</a:t>
              </a:r>
            </a:p>
            <a:p>
              <a:r>
                <a:rPr lang="en-US" sz="1800"/>
                <a:t>memory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1524000" y="3488134"/>
          <a:ext cx="6133363" cy="2763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85363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 Table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5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Blocks/Lines (~64B)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(~4K)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Offset </a:t>
                      </a:r>
                      <a:r>
                        <a:rPr lang="en-US" baseline="0" dirty="0" smtClean="0">
                          <a:sym typeface="Wingdings"/>
                        </a:rPr>
                        <a:t> Byte</a:t>
                      </a:r>
                      <a:r>
                        <a:rPr lang="en-US" baseline="0" dirty="0" smtClean="0"/>
                        <a:t> in 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 </a:t>
                      </a:r>
                      <a:r>
                        <a:rPr lang="en-US" dirty="0" smtClean="0">
                          <a:sym typeface="Wingdings"/>
                        </a:rPr>
                        <a:t> Byte on</a:t>
                      </a:r>
                      <a:r>
                        <a:rPr lang="en-US" baseline="0" dirty="0" smtClean="0">
                          <a:sym typeface="Wingdings"/>
                        </a:rPr>
                        <a:t> P</a:t>
                      </a:r>
                      <a:r>
                        <a:rPr lang="en-US" dirty="0" smtClean="0">
                          <a:sym typeface="Wingdings"/>
                        </a:rPr>
                        <a:t>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(Index + Tag)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Number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Hit ~ 1cycle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Hit ~ 100 cycles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 ~ 100 cycles</a:t>
                      </a:r>
                    </a:p>
                    <a:p>
                      <a:r>
                        <a:rPr lang="en-US" dirty="0" smtClean="0"/>
                        <a:t>(handled by HW)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Page Fault </a:t>
                      </a:r>
                      <a:r>
                        <a:rPr lang="en-US" dirty="0" smtClean="0"/>
                        <a:t>~ 5M cycles</a:t>
                      </a:r>
                    </a:p>
                    <a:p>
                      <a:r>
                        <a:rPr lang="en-US" dirty="0" smtClean="0"/>
                        <a:t>(handled by SW)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access by processor is not in primary memory</a:t>
            </a:r>
          </a:p>
          <a:p>
            <a:pPr lvl="1"/>
            <a:r>
              <a:rPr lang="en-US" dirty="0" smtClean="0"/>
              <a:t>Initiate transfer of page from secondary memory (disk) to primary memory (DRAM)</a:t>
            </a:r>
          </a:p>
          <a:p>
            <a:pPr lvl="1"/>
            <a:r>
              <a:rPr lang="en-US" dirty="0" smtClean="0"/>
              <a:t>If no free page in primary memory, a page is selected to be replaced</a:t>
            </a:r>
          </a:p>
          <a:p>
            <a:pPr lvl="1"/>
            <a:r>
              <a:rPr lang="en-US" dirty="0" smtClean="0"/>
              <a:t>Page table updated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DRAM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Allocation/Insertion</a:t>
            </a:r>
          </a:p>
          <a:p>
            <a:pPr lvl="1"/>
            <a:r>
              <a:rPr lang="en-US" dirty="0" smtClean="0"/>
              <a:t>when a byte/word on the page is requested by the CPU</a:t>
            </a:r>
          </a:p>
          <a:p>
            <a:pPr lvl="1"/>
            <a:r>
              <a:rPr lang="en-US" dirty="0" smtClean="0"/>
              <a:t>Fully associative policy used</a:t>
            </a:r>
          </a:p>
          <a:p>
            <a:pPr lvl="2"/>
            <a:r>
              <a:rPr lang="en-US" dirty="0" smtClean="0"/>
              <a:t>(approximate) LRU replacement</a:t>
            </a:r>
          </a:p>
          <a:p>
            <a:pPr lvl="2"/>
            <a:r>
              <a:rPr lang="en-US" dirty="0" err="1" smtClean="0"/>
              <a:t>Writeback</a:t>
            </a:r>
            <a:r>
              <a:rPr lang="en-US" dirty="0" smtClean="0"/>
              <a:t> dirty data to disk</a:t>
            </a:r>
          </a:p>
          <a:p>
            <a:r>
              <a:rPr lang="en-US" b="1" dirty="0" smtClean="0"/>
              <a:t>Lookup</a:t>
            </a:r>
          </a:p>
          <a:p>
            <a:pPr lvl="1"/>
            <a:r>
              <a:rPr lang="en-US" dirty="0" smtClean="0"/>
              <a:t>How to avoid scanning all of memory?</a:t>
            </a:r>
          </a:p>
          <a:p>
            <a:pPr lvl="2"/>
            <a:r>
              <a:rPr lang="en-US" dirty="0" smtClean="0"/>
              <a:t>Use VPN to index into Page Table</a:t>
            </a:r>
          </a:p>
          <a:p>
            <a:pPr lvl="2"/>
            <a:r>
              <a:rPr lang="en-US" dirty="0" smtClean="0"/>
              <a:t>Use &lt;PPN, offset&gt; to index into Memory </a:t>
            </a:r>
          </a:p>
          <a:p>
            <a:pPr lvl="2"/>
            <a:r>
              <a:rPr lang="en-US" dirty="0" smtClean="0"/>
              <a:t>“index” is entire VPN </a:t>
            </a:r>
            <a:r>
              <a:rPr lang="en-US" dirty="0" smtClean="0">
                <a:sym typeface="Wingdings"/>
              </a:rPr>
              <a:t> no “tag”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Virtual Memory Systems</a:t>
            </a:r>
            <a:br>
              <a:rPr lang="en-US" dirty="0" smtClean="0"/>
            </a:br>
            <a:r>
              <a:rPr lang="en-US" sz="2800" dirty="0" smtClean="0"/>
              <a:t>Illusion of a large, </a:t>
            </a:r>
            <a:r>
              <a:rPr lang="en-US" sz="2800" i="1" dirty="0" smtClean="0"/>
              <a:t>private</a:t>
            </a:r>
            <a:r>
              <a:rPr lang="en-US" sz="2800" dirty="0" smtClean="0"/>
              <a:t>, uniform store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77" y="1174538"/>
            <a:ext cx="6307337" cy="455866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program/user assumes it owns a contiguous address space</a:t>
            </a:r>
          </a:p>
          <a:p>
            <a:pPr lvl="1"/>
            <a:r>
              <a:rPr lang="en-US" dirty="0" smtClean="0"/>
              <a:t>Example: 32-bit address </a:t>
            </a:r>
            <a:r>
              <a:rPr lang="en-US" dirty="0" smtClean="0">
                <a:sym typeface="Wingdings"/>
              </a:rPr>
              <a:t> 4GB Memory can potentially be available to </a:t>
            </a:r>
            <a:r>
              <a:rPr lang="en-US" i="1" dirty="0" smtClean="0">
                <a:sym typeface="Wingdings"/>
              </a:rPr>
              <a:t>each</a:t>
            </a:r>
            <a:r>
              <a:rPr lang="en-US" dirty="0" smtClean="0">
                <a:sym typeface="Wingdings"/>
              </a:rPr>
              <a:t> user </a:t>
            </a:r>
            <a:endParaRPr lang="en-US" b="1" dirty="0"/>
          </a:p>
          <a:p>
            <a:r>
              <a:rPr lang="en-US" b="1" dirty="0" smtClean="0"/>
              <a:t>Protection and Privacy</a:t>
            </a:r>
          </a:p>
          <a:p>
            <a:pPr lvl="1"/>
            <a:r>
              <a:rPr lang="en-US" dirty="0" smtClean="0"/>
              <a:t>Several users, each with their private address space and one or more shared address spaces</a:t>
            </a:r>
            <a:endParaRPr lang="en-US" dirty="0"/>
          </a:p>
          <a:p>
            <a:r>
              <a:rPr lang="en-US" b="1" dirty="0" smtClean="0"/>
              <a:t>Demand Paging</a:t>
            </a:r>
          </a:p>
          <a:p>
            <a:pPr lvl="1"/>
            <a:r>
              <a:rPr lang="en-US" dirty="0" smtClean="0"/>
              <a:t>Ability to run a program larger than the primary memory</a:t>
            </a:r>
          </a:p>
          <a:p>
            <a:pPr lvl="1"/>
            <a:r>
              <a:rPr lang="en-US" dirty="0" smtClean="0"/>
              <a:t>Is there another benefit?</a:t>
            </a:r>
          </a:p>
          <a:p>
            <a:pPr lvl="2"/>
            <a:r>
              <a:rPr lang="en-US" dirty="0" smtClean="0"/>
              <a:t>Portability on machines with different configurations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7556314" y="3214358"/>
            <a:ext cx="1219200" cy="2133600"/>
          </a:xfrm>
          <a:prstGeom prst="can">
            <a:avLst>
              <a:gd name="adj" fmla="val 3776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4214" y="1172833"/>
            <a:ext cx="812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64214" y="1630033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6614" y="1782433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69014" y="1934833"/>
            <a:ext cx="812800" cy="736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16614" y="1172833"/>
            <a:ext cx="5476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18227" y="2106283"/>
            <a:ext cx="66293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dirty="0" err="1"/>
              <a:t>user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02214" y="4027158"/>
            <a:ext cx="660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502214" y="416685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502214" y="431925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7861114" y="3747758"/>
            <a:ext cx="660400" cy="1346200"/>
            <a:chOff x="5096" y="2384"/>
            <a:chExt cx="416" cy="848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096" y="2384"/>
              <a:ext cx="416" cy="8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i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096" y="2472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96" y="2568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096" y="2664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096" y="2760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096" y="2856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096" y="2952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096" y="3048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096" y="3144"/>
              <a:ext cx="41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02214" y="4471658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1814" y="3839833"/>
            <a:ext cx="833438" cy="892175"/>
            <a:chOff x="4616" y="2602"/>
            <a:chExt cx="525" cy="562"/>
          </a:xfrm>
        </p:grpSpPr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4616" y="2602"/>
              <a:ext cx="5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4616" y="2780"/>
              <a:ext cx="512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616" y="2960"/>
              <a:ext cx="525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616" y="2979"/>
              <a:ext cx="519" cy="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337114" y="3366758"/>
            <a:ext cx="10572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Primary</a:t>
            </a:r>
          </a:p>
          <a:p>
            <a:pPr algn="ctr"/>
            <a:r>
              <a:rPr lang="en-US" sz="1800"/>
              <a:t>Memory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532502" y="2880983"/>
            <a:ext cx="12604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Swapping</a:t>
            </a:r>
          </a:p>
          <a:p>
            <a:pPr algn="ctr"/>
            <a:r>
              <a:rPr lang="en-US" sz="1800"/>
              <a:t>Store</a:t>
            </a:r>
          </a:p>
        </p:txBody>
      </p:sp>
      <p:grpSp>
        <p:nvGrpSpPr>
          <p:cNvPr id="35" name="Group 40"/>
          <p:cNvGrpSpPr>
            <a:grpSpLocks/>
          </p:cNvGrpSpPr>
          <p:nvPr/>
        </p:nvGrpSpPr>
        <p:grpSpPr bwMode="auto">
          <a:xfrm>
            <a:off x="6464114" y="5503533"/>
            <a:ext cx="2484296" cy="793750"/>
            <a:chOff x="5905500" y="5626100"/>
            <a:chExt cx="2484296" cy="793750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630988" y="5759450"/>
              <a:ext cx="1206500" cy="660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084888" y="6051550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7862888" y="6051550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905500" y="5626100"/>
              <a:ext cx="49052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VA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912100" y="5626100"/>
              <a:ext cx="477696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PA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629400" y="5855772"/>
              <a:ext cx="1214163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/>
                <a:t>mapping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51858" y="5899949"/>
            <a:ext cx="6686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Cost: address translation on each memory reference</a:t>
            </a:r>
          </a:p>
        </p:txBody>
      </p:sp>
    </p:spTree>
    <p:extLst>
      <p:ext uri="{BB962C8B-B14F-4D97-AF65-F5344CB8AC3E}">
        <p14:creationId xmlns:p14="http://schemas.microsoft.com/office/powerpoint/2010/main" val="5936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Address Translation (and Protection)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390374"/>
            <a:ext cx="8305801" cy="1887996"/>
          </a:xfrm>
        </p:spPr>
        <p:txBody>
          <a:bodyPr/>
          <a:lstStyle/>
          <a:p>
            <a:r>
              <a:rPr lang="en-US" dirty="0" smtClean="0"/>
              <a:t>Every instruction and data access needs address translation and protection checks</a:t>
            </a:r>
          </a:p>
          <a:p>
            <a:pPr lvl="1"/>
            <a:r>
              <a:rPr lang="en-US" dirty="0" smtClean="0"/>
              <a:t>A good VM design needs to be fast (~one cycle) and space 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792941" y="2933700"/>
            <a:ext cx="762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755341" y="3314700"/>
            <a:ext cx="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63591" y="3796302"/>
            <a:ext cx="206019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Physical Address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94947" y="1174750"/>
            <a:ext cx="187016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Virtual Address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498041" y="2197100"/>
            <a:ext cx="2425700" cy="1230313"/>
          </a:xfrm>
          <a:prstGeom prst="star16">
            <a:avLst>
              <a:gd name="adj" fmla="val 37500"/>
            </a:avLst>
          </a:prstGeom>
          <a:solidFill>
            <a:srgbClr val="FFFF66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7660341" y="1555750"/>
            <a:ext cx="0" cy="229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009389" y="2408238"/>
            <a:ext cx="1383954" cy="6597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06362" tIns="52388" rIns="106362" bIns="52388">
            <a:spAutoFit/>
          </a:bodyPr>
          <a:lstStyle/>
          <a:p>
            <a:pPr algn="ctr" defTabSz="1208088"/>
            <a:r>
              <a:rPr lang="en-US"/>
              <a:t>Address</a:t>
            </a:r>
          </a:p>
          <a:p>
            <a:pPr algn="ctr" defTabSz="1208088"/>
            <a:r>
              <a:rPr lang="en-US"/>
              <a:t>Translation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755341" y="1618470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926541" y="1250950"/>
            <a:ext cx="3216275" cy="295275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Virtual Page No. (VPN)</a:t>
            </a:r>
            <a:endParaRPr lang="en-US" b="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7126941" y="1250950"/>
            <a:ext cx="1090613" cy="2952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offset</a:t>
            </a:r>
            <a:endParaRPr lang="en-US" sz="2400" b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926541" y="3848100"/>
            <a:ext cx="3216275" cy="295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Physical Page No. (PPN)</a:t>
            </a:r>
            <a:endParaRPr lang="en-US" b="0" dirty="0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069791" y="3848100"/>
            <a:ext cx="1147763" cy="295275"/>
          </a:xfrm>
          <a:prstGeom prst="rect">
            <a:avLst/>
          </a:prstGeom>
          <a:solidFill>
            <a:srgbClr val="B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offset</a:t>
            </a:r>
            <a:endParaRPr lang="en-US" sz="2400" b="0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2021541" y="2095500"/>
            <a:ext cx="2209800" cy="1230313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/>
              <a:t> </a:t>
            </a:r>
            <a:endParaRPr lang="en-US" sz="2400" b="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231341" y="1866900"/>
            <a:ext cx="1524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430228" y="2400300"/>
            <a:ext cx="133488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Protection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9947" y="3106509"/>
            <a:ext cx="185203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Exception?</a:t>
            </a:r>
            <a:endParaRPr lang="en-US" sz="2400" b="0" dirty="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564341" y="2534682"/>
            <a:ext cx="596900" cy="1323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097741" y="1936750"/>
            <a:ext cx="45720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71477" y="1588557"/>
            <a:ext cx="22115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7"/>
                </a:solidFill>
              </a:rPr>
              <a:t>Kernel/User Mode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80643" y="2229593"/>
            <a:ext cx="174625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7"/>
                </a:solidFill>
              </a:rPr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17852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Page Table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25843" y="1292118"/>
            <a:ext cx="4300747" cy="36320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Page Table Entry (PTE) contains</a:t>
            </a:r>
            <a:r>
              <a:rPr lang="en-US" sz="2000" dirty="0" smtClean="0"/>
              <a:t>:</a:t>
            </a:r>
            <a:endParaRPr lang="en-US" sz="1800" dirty="0" smtClean="0"/>
          </a:p>
          <a:p>
            <a:pPr lvl="1"/>
            <a:r>
              <a:rPr lang="en-US" sz="1800" dirty="0" smtClean="0"/>
              <a:t>PPN </a:t>
            </a:r>
            <a:r>
              <a:rPr lang="en-US" sz="1800" dirty="0"/>
              <a:t>(physical page number) </a:t>
            </a:r>
            <a:r>
              <a:rPr lang="en-US" sz="1800" dirty="0" smtClean="0"/>
              <a:t>of the memory</a:t>
            </a:r>
            <a:r>
              <a:rPr lang="en-US" sz="1800" dirty="0"/>
              <a:t>-resident </a:t>
            </a:r>
            <a:r>
              <a:rPr lang="en-US" sz="1800" dirty="0" smtClean="0"/>
              <a:t>page</a:t>
            </a:r>
          </a:p>
          <a:p>
            <a:pPr lvl="1"/>
            <a:r>
              <a:rPr lang="en-US" sz="1800" dirty="0" smtClean="0"/>
              <a:t>Status </a:t>
            </a:r>
            <a:r>
              <a:rPr lang="en-US" sz="1800" dirty="0"/>
              <a:t>bits for protection </a:t>
            </a:r>
            <a:r>
              <a:rPr lang="en-US" sz="1800" dirty="0" smtClean="0"/>
              <a:t>and usage</a:t>
            </a:r>
          </a:p>
          <a:p>
            <a:pPr lvl="1"/>
            <a:r>
              <a:rPr lang="en-US" sz="1800" dirty="0"/>
              <a:t>A bit to indicate if page exists</a:t>
            </a:r>
          </a:p>
          <a:p>
            <a:pPr marL="2286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OS sets the Page Table Base Register (PTBR) for current user process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72546" y="1593600"/>
            <a:ext cx="1219200" cy="1828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272546" y="2396875"/>
            <a:ext cx="1219200" cy="2159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word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272546" y="3422400"/>
            <a:ext cx="1219200" cy="1981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7272546" y="5340880"/>
            <a:ext cx="1219200" cy="533400"/>
          </a:xfrm>
          <a:custGeom>
            <a:avLst/>
            <a:gdLst>
              <a:gd name="T0" fmla="*/ 0 w 912"/>
              <a:gd name="T1" fmla="*/ 0 h 528"/>
              <a:gd name="T2" fmla="*/ 0 w 912"/>
              <a:gd name="T3" fmla="*/ 2147483647 h 528"/>
              <a:gd name="T4" fmla="*/ 2147483647 w 912"/>
              <a:gd name="T5" fmla="*/ 2147483647 h 528"/>
              <a:gd name="T6" fmla="*/ 2147483647 w 912"/>
              <a:gd name="T7" fmla="*/ 2147483647 h 528"/>
              <a:gd name="T8" fmla="*/ 2147483647 w 912"/>
              <a:gd name="T9" fmla="*/ 2147483647 h 528"/>
              <a:gd name="T10" fmla="*/ 2147483647 w 912"/>
              <a:gd name="T11" fmla="*/ 2147483647 h 528"/>
              <a:gd name="T12" fmla="*/ 2147483647 w 912"/>
              <a:gd name="T13" fmla="*/ 0 h 528"/>
              <a:gd name="T14" fmla="*/ 0 w 912"/>
              <a:gd name="T15" fmla="*/ 0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2"/>
              <a:gd name="T25" fmla="*/ 0 h 528"/>
              <a:gd name="T26" fmla="*/ 912 w 912"/>
              <a:gd name="T27" fmla="*/ 528 h 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2" h="528">
                <a:moveTo>
                  <a:pt x="0" y="0"/>
                </a:moveTo>
                <a:lnTo>
                  <a:pt x="0" y="528"/>
                </a:lnTo>
                <a:lnTo>
                  <a:pt x="336" y="192"/>
                </a:lnTo>
                <a:lnTo>
                  <a:pt x="480" y="432"/>
                </a:lnTo>
                <a:lnTo>
                  <a:pt x="672" y="288"/>
                </a:lnTo>
                <a:lnTo>
                  <a:pt x="912" y="432"/>
                </a:lnTo>
                <a:lnTo>
                  <a:pt x="9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7272546" y="1288800"/>
            <a:ext cx="1219200" cy="762000"/>
          </a:xfrm>
          <a:custGeom>
            <a:avLst/>
            <a:gdLst>
              <a:gd name="T0" fmla="*/ 0 w 912"/>
              <a:gd name="T1" fmla="*/ 2147483647 h 480"/>
              <a:gd name="T2" fmla="*/ 2147483647 w 912"/>
              <a:gd name="T3" fmla="*/ 2147483647 h 480"/>
              <a:gd name="T4" fmla="*/ 2147483647 w 912"/>
              <a:gd name="T5" fmla="*/ 0 h 480"/>
              <a:gd name="T6" fmla="*/ 2147483647 w 912"/>
              <a:gd name="T7" fmla="*/ 2147483647 h 480"/>
              <a:gd name="T8" fmla="*/ 2147483647 w 912"/>
              <a:gd name="T9" fmla="*/ 2147483647 h 480"/>
              <a:gd name="T10" fmla="*/ 2147483647 w 912"/>
              <a:gd name="T11" fmla="*/ 2147483647 h 480"/>
              <a:gd name="T12" fmla="*/ 0 w 912"/>
              <a:gd name="T13" fmla="*/ 2147483647 h 480"/>
              <a:gd name="T14" fmla="*/ 0 w 912"/>
              <a:gd name="T15" fmla="*/ 2147483647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2"/>
              <a:gd name="T25" fmla="*/ 0 h 480"/>
              <a:gd name="T26" fmla="*/ 912 w 912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2" h="480">
                <a:moveTo>
                  <a:pt x="0" y="480"/>
                </a:moveTo>
                <a:lnTo>
                  <a:pt x="912" y="480"/>
                </a:lnTo>
                <a:lnTo>
                  <a:pt x="912" y="0"/>
                </a:lnTo>
                <a:lnTo>
                  <a:pt x="528" y="192"/>
                </a:lnTo>
                <a:lnTo>
                  <a:pt x="480" y="48"/>
                </a:lnTo>
                <a:lnTo>
                  <a:pt x="96" y="192"/>
                </a:lnTo>
                <a:lnTo>
                  <a:pt x="0" y="96"/>
                </a:lnTo>
                <a:lnTo>
                  <a:pt x="0" y="4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358146" y="3422399"/>
            <a:ext cx="914399" cy="6443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34665" y="996875"/>
            <a:ext cx="15058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0080"/>
                </a:solidFill>
              </a:rPr>
              <a:t>Data Pages</a:t>
            </a:r>
            <a:endParaRPr lang="en-US" sz="1600" b="1" dirty="0">
              <a:solidFill>
                <a:srgbClr val="000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157746" y="5820262"/>
            <a:ext cx="1828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800000"/>
                </a:solidFill>
              </a:rPr>
              <a:t>PT Base Register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757946" y="5408139"/>
            <a:ext cx="1600200" cy="241300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22" name="Rectangle 23" descr="Wide upward diagonal"/>
          <p:cNvSpPr>
            <a:spLocks noChangeArrowheads="1"/>
          </p:cNvSpPr>
          <p:nvPr/>
        </p:nvSpPr>
        <p:spPr bwMode="auto">
          <a:xfrm>
            <a:off x="4757946" y="4689002"/>
            <a:ext cx="1600200" cy="239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757946" y="516842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24" name="Freeform 30" descr="Wide upward diagonal"/>
          <p:cNvSpPr>
            <a:spLocks/>
          </p:cNvSpPr>
          <p:nvPr/>
        </p:nvSpPr>
        <p:spPr bwMode="auto">
          <a:xfrm>
            <a:off x="4757946" y="2749077"/>
            <a:ext cx="1600200" cy="762000"/>
          </a:xfrm>
          <a:custGeom>
            <a:avLst/>
            <a:gdLst>
              <a:gd name="T0" fmla="*/ 0 w 1488"/>
              <a:gd name="T1" fmla="*/ 2147483647 h 432"/>
              <a:gd name="T2" fmla="*/ 2147483647 w 1488"/>
              <a:gd name="T3" fmla="*/ 2147483647 h 432"/>
              <a:gd name="T4" fmla="*/ 2147483647 w 1488"/>
              <a:gd name="T5" fmla="*/ 0 h 432"/>
              <a:gd name="T6" fmla="*/ 2147483647 w 1488"/>
              <a:gd name="T7" fmla="*/ 2147483647 h 432"/>
              <a:gd name="T8" fmla="*/ 2147483647 w 1488"/>
              <a:gd name="T9" fmla="*/ 2147483647 h 432"/>
              <a:gd name="T10" fmla="*/ 2147483647 w 1488"/>
              <a:gd name="T11" fmla="*/ 2147483647 h 432"/>
              <a:gd name="T12" fmla="*/ 2147483647 w 1488"/>
              <a:gd name="T13" fmla="*/ 2147483647 h 432"/>
              <a:gd name="T14" fmla="*/ 2147483647 w 1488"/>
              <a:gd name="T15" fmla="*/ 2147483647 h 432"/>
              <a:gd name="T16" fmla="*/ 0 w 1488"/>
              <a:gd name="T17" fmla="*/ 2147483647 h 432"/>
              <a:gd name="T18" fmla="*/ 0 w 1488"/>
              <a:gd name="T19" fmla="*/ 2147483647 h 4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8"/>
              <a:gd name="T31" fmla="*/ 0 h 432"/>
              <a:gd name="T32" fmla="*/ 1488 w 1488"/>
              <a:gd name="T33" fmla="*/ 432 h 4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8" h="432">
                <a:moveTo>
                  <a:pt x="0" y="432"/>
                </a:moveTo>
                <a:lnTo>
                  <a:pt x="1488" y="432"/>
                </a:lnTo>
                <a:lnTo>
                  <a:pt x="1488" y="0"/>
                </a:lnTo>
                <a:lnTo>
                  <a:pt x="1296" y="96"/>
                </a:lnTo>
                <a:lnTo>
                  <a:pt x="1152" y="48"/>
                </a:lnTo>
                <a:lnTo>
                  <a:pt x="1008" y="288"/>
                </a:lnTo>
                <a:lnTo>
                  <a:pt x="576" y="48"/>
                </a:lnTo>
                <a:lnTo>
                  <a:pt x="240" y="192"/>
                </a:lnTo>
                <a:lnTo>
                  <a:pt x="0" y="96"/>
                </a:lnTo>
                <a:lnTo>
                  <a:pt x="0" y="43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Freeform 31" descr="Wide upward diagonal"/>
          <p:cNvSpPr>
            <a:spLocks/>
          </p:cNvSpPr>
          <p:nvPr/>
        </p:nvSpPr>
        <p:spPr bwMode="auto">
          <a:xfrm>
            <a:off x="4757946" y="2291877"/>
            <a:ext cx="1600200" cy="800100"/>
          </a:xfrm>
          <a:custGeom>
            <a:avLst/>
            <a:gdLst>
              <a:gd name="T0" fmla="*/ 0 w 1488"/>
              <a:gd name="T1" fmla="*/ 2147483647 h 480"/>
              <a:gd name="T2" fmla="*/ 0 w 1488"/>
              <a:gd name="T3" fmla="*/ 0 h 480"/>
              <a:gd name="T4" fmla="*/ 2147483647 w 1488"/>
              <a:gd name="T5" fmla="*/ 0 h 480"/>
              <a:gd name="T6" fmla="*/ 2147483647 w 1488"/>
              <a:gd name="T7" fmla="*/ 2147483647 h 480"/>
              <a:gd name="T8" fmla="*/ 2147483647 w 1488"/>
              <a:gd name="T9" fmla="*/ 2147483647 h 480"/>
              <a:gd name="T10" fmla="*/ 2147483647 w 1488"/>
              <a:gd name="T11" fmla="*/ 2147483647 h 480"/>
              <a:gd name="T12" fmla="*/ 2147483647 w 1488"/>
              <a:gd name="T13" fmla="*/ 2147483647 h 480"/>
              <a:gd name="T14" fmla="*/ 2147483647 w 1488"/>
              <a:gd name="T15" fmla="*/ 2147483647 h 480"/>
              <a:gd name="T16" fmla="*/ 2147483647 w 1488"/>
              <a:gd name="T17" fmla="*/ 2147483647 h 480"/>
              <a:gd name="T18" fmla="*/ 0 w 1488"/>
              <a:gd name="T19" fmla="*/ 2147483647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8"/>
              <a:gd name="T31" fmla="*/ 0 h 480"/>
              <a:gd name="T32" fmla="*/ 1488 w 1488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8" h="480">
                <a:moveTo>
                  <a:pt x="0" y="336"/>
                </a:moveTo>
                <a:lnTo>
                  <a:pt x="0" y="0"/>
                </a:lnTo>
                <a:lnTo>
                  <a:pt x="1488" y="0"/>
                </a:lnTo>
                <a:lnTo>
                  <a:pt x="1488" y="240"/>
                </a:lnTo>
                <a:lnTo>
                  <a:pt x="1296" y="336"/>
                </a:lnTo>
                <a:lnTo>
                  <a:pt x="1104" y="240"/>
                </a:lnTo>
                <a:lnTo>
                  <a:pt x="960" y="480"/>
                </a:lnTo>
                <a:lnTo>
                  <a:pt x="576" y="240"/>
                </a:lnTo>
                <a:lnTo>
                  <a:pt x="240" y="384"/>
                </a:lnTo>
                <a:lnTo>
                  <a:pt x="0" y="33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757946" y="1834677"/>
            <a:ext cx="1600200" cy="2413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757946" y="20632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4757946" y="16060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757946" y="13774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879004" y="1010248"/>
            <a:ext cx="14358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0080"/>
                </a:solidFill>
              </a:rPr>
              <a:t>Page Table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4076194" y="5466320"/>
            <a:ext cx="6817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6542544" y="4653075"/>
            <a:ext cx="62242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VPN</a:t>
            </a:r>
            <a:endParaRPr lang="en-US" sz="1600" b="1" i="1" dirty="0">
              <a:solidFill>
                <a:srgbClr val="800000"/>
              </a:solidFill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7151880" y="2612774"/>
            <a:ext cx="0" cy="61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20168" y="2693173"/>
            <a:ext cx="7731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Offset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4757946" y="4928714"/>
            <a:ext cx="1600200" cy="239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757946" y="39682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4757946" y="4449289"/>
            <a:ext cx="1600200" cy="239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4757946" y="4207989"/>
            <a:ext cx="1600200" cy="24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4757946" y="3511077"/>
            <a:ext cx="1600200" cy="23971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757946" y="37396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PPN</a:t>
            </a: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5325277" y="5820262"/>
            <a:ext cx="2362200" cy="228600"/>
            <a:chOff x="816" y="576"/>
            <a:chExt cx="1632" cy="144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816" y="576"/>
              <a:ext cx="105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800000"/>
                  </a:solidFill>
                </a:rPr>
                <a:t>VPN</a:t>
              </a:r>
              <a:endParaRPr lang="en-US" sz="2400" b="0" dirty="0">
                <a:solidFill>
                  <a:srgbClr val="800000"/>
                </a:solidFill>
              </a:endParaRP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872" y="576"/>
              <a:ext cx="57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800000"/>
                  </a:solidFill>
                </a:rPr>
                <a:t>Offset</a:t>
              </a:r>
              <a:endParaRPr lang="en-US" sz="2400" b="0" dirty="0">
                <a:solidFill>
                  <a:srgbClr val="800000"/>
                </a:solidFill>
              </a:endParaRPr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5666852" y="6015593"/>
            <a:ext cx="1821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Virtual address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4076194" y="5466320"/>
            <a:ext cx="0" cy="3539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V="1">
            <a:off x="6470499" y="4066757"/>
            <a:ext cx="0" cy="1598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98151" y="1255454"/>
          <a:ext cx="2078188" cy="4686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897"/>
                <a:gridCol w="1244291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0x00ABCD00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0x00E20E00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953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0x000011AA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0x00CC00CC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0xABBAABBA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0x000011AA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0x00E30E00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0x00E20E00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0x00E10000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0x0001EAA0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0x0001FAA1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0x00AA0FF0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0x0001DFF0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0x0001EFF1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0x0A001FF1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5240936" y="5485249"/>
          <a:ext cx="7872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230"/>
              </a:tblGrid>
              <a:tr h="2170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0x11004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21341" y="1501356"/>
            <a:ext cx="3517218" cy="383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94806" y="1168350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5165" y="1166814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2854" y="1166814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26073" y="1145886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22155" y="1142694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18920" y="1510490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37085" y="1514043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2190" y="1500059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81977" y="1500059"/>
            <a:ext cx="3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8078" y="1487231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37812" y="1804734"/>
            <a:ext cx="1541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</a:t>
            </a:r>
            <a:r>
              <a:rPr lang="en-US" sz="1600" i="1" dirty="0" smtClean="0"/>
              <a:t>sage and protection</a:t>
            </a:r>
            <a:endParaRPr lang="en-US" sz="16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28105" y="5798052"/>
            <a:ext cx="8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PTBR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851615" y="5900351"/>
            <a:ext cx="10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4640" y="2967335"/>
            <a:ext cx="458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7"/>
                </a:solidFill>
              </a:rPr>
              <a:t>Suppose CPU sends a LD 0x00003050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6545" y="1912842"/>
            <a:ext cx="22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Page Table Entry (32b = 4 bytes)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2686" y="4048026"/>
            <a:ext cx="4873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Size 4KB =&gt; Page Offset = 12 bits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Page Offset = 0x050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VPN = 0x00003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PT Index = PTBR+ VPN&lt;&lt;2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= 0x11004 + 0x3 &lt;&lt;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0x11010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PTE = 0x0001FAA1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PPN = 0x0001F, v =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 = 0x0001F050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0xABBAABBA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4640" y="3336667"/>
            <a:ext cx="441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7"/>
                </a:solidFill>
              </a:rPr>
              <a:t>What will be the data returned from Memory?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26224" y="1487231"/>
            <a:ext cx="2155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Page Size = 4KB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b="1" i="1" dirty="0">
                <a:ea typeface="굴림" pitchFamily="34" charset="-127"/>
              </a:rPr>
              <a:t>Inclusive</a:t>
            </a:r>
            <a:r>
              <a:rPr lang="en-US" altLang="ko-KR" dirty="0">
                <a:ea typeface="굴림" pitchFamily="34" charset="-127"/>
              </a:rPr>
              <a:t> </a:t>
            </a:r>
            <a:r>
              <a:rPr lang="en-US" altLang="ko-KR" dirty="0" smtClean="0">
                <a:ea typeface="굴림" pitchFamily="34" charset="-127"/>
              </a:rPr>
              <a:t>L2: </a:t>
            </a:r>
            <a:endParaRPr lang="en-US" altLang="ko-KR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All L1 cache lines are also in L2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Advantage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Remote memory access can be serviced by L2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Remote memory invalidate need not be forwarded to L1 if line not in L2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Disadvantage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Reduced overall cache space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L2 replacement causes L1 invalidation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b="1" i="1" dirty="0">
                <a:ea typeface="굴림" pitchFamily="34" charset="-127"/>
              </a:rPr>
              <a:t>Exclusive</a:t>
            </a:r>
            <a:r>
              <a:rPr lang="en-US" altLang="ko-KR" dirty="0">
                <a:ea typeface="굴림" pitchFamily="34" charset="-127"/>
              </a:rPr>
              <a:t> multi-level caches: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L1 cache lines are not in L2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Advantage: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Increased overall cache space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Disadvantage</a:t>
            </a:r>
            <a:r>
              <a:rPr lang="en-US" altLang="ko-KR" dirty="0">
                <a:ea typeface="굴림" pitchFamily="34" charset="-127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Remote memory </a:t>
            </a:r>
            <a:r>
              <a:rPr lang="en-US" altLang="ko-KR" dirty="0" smtClean="0">
                <a:ea typeface="굴림" pitchFamily="34" charset="-127"/>
              </a:rPr>
              <a:t>access and invalidate have to </a:t>
            </a:r>
            <a:r>
              <a:rPr lang="en-US" altLang="ko-KR" dirty="0">
                <a:ea typeface="굴림" pitchFamily="34" charset="-127"/>
              </a:rPr>
              <a:t>be forwarded to </a:t>
            </a:r>
            <a:r>
              <a:rPr lang="en-US" altLang="ko-KR" dirty="0" smtClean="0">
                <a:ea typeface="굴림" pitchFamily="34" charset="-127"/>
              </a:rPr>
              <a:t>L1</a:t>
            </a:r>
            <a:endParaRPr lang="en-US" altLang="ko-KR" dirty="0">
              <a:ea typeface="굴림" pitchFamily="34" charset="-127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b="1" i="1" dirty="0">
                <a:ea typeface="굴림" pitchFamily="34" charset="-127"/>
              </a:rPr>
              <a:t>Non-inclusive </a:t>
            </a:r>
            <a:r>
              <a:rPr lang="en-US" altLang="ko-KR" dirty="0">
                <a:ea typeface="굴림" pitchFamily="34" charset="-127"/>
              </a:rPr>
              <a:t>multi-level cache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L1 line </a:t>
            </a:r>
            <a:r>
              <a:rPr lang="en-US" altLang="ko-KR" i="1" dirty="0">
                <a:ea typeface="굴림" pitchFamily="34" charset="-127"/>
              </a:rPr>
              <a:t>may</a:t>
            </a:r>
            <a:r>
              <a:rPr lang="en-US" altLang="ko-KR" dirty="0">
                <a:ea typeface="굴림" pitchFamily="34" charset="-127"/>
              </a:rPr>
              <a:t> or may not be in L2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Essentially start as Inclusive (bring line in both L1 and L2)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L2 replacement does not cause L1 invalidation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Advantage: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Remote memory access can be serviced by </a:t>
            </a:r>
            <a:r>
              <a:rPr lang="en-US" altLang="ko-KR" dirty="0" smtClean="0">
                <a:ea typeface="굴림" pitchFamily="34" charset="-127"/>
              </a:rPr>
              <a:t>L2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>
                <a:ea typeface="굴림" pitchFamily="34" charset="-127"/>
              </a:rPr>
              <a:t>More overall cache space than Inclusive</a:t>
            </a:r>
            <a:endParaRPr lang="en-US" altLang="ko-KR" dirty="0">
              <a:ea typeface="굴림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Disadvantage: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34" charset="-127"/>
              </a:rPr>
              <a:t>Remote memory invalidate has to be forwarded to L1, even if line not in L2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Multi-level Caches</a:t>
            </a:r>
          </a:p>
          <a:p>
            <a:r>
              <a:rPr lang="en-US" b="1" dirty="0" smtClean="0">
                <a:solidFill>
                  <a:srgbClr val="0000C7"/>
                </a:solidFill>
              </a:rPr>
              <a:t>Early Restart/Critical Word First</a:t>
            </a:r>
          </a:p>
          <a:p>
            <a:r>
              <a:rPr lang="en-US" dirty="0" smtClean="0"/>
              <a:t>Sectored Cache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Restart/Critical Word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Early Restart:</a:t>
            </a:r>
          </a:p>
          <a:p>
            <a:pPr lvl="1"/>
            <a:r>
              <a:rPr lang="en-US" sz="1800" dirty="0">
                <a:ea typeface="ＭＳ Ｐゴシック" charset="0"/>
              </a:rPr>
              <a:t>As soon as the requested word arrives, forward it to CPU</a:t>
            </a:r>
          </a:p>
          <a:p>
            <a:pPr lvl="1"/>
            <a:r>
              <a:rPr lang="en-US" sz="1800" dirty="0">
                <a:ea typeface="ＭＳ Ｐゴシック" charset="0"/>
              </a:rPr>
              <a:t>Miss penalty is now time to fetch the requested word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Critical Word First</a:t>
            </a:r>
          </a:p>
          <a:p>
            <a:pPr lvl="1"/>
            <a:r>
              <a:rPr lang="en-US" sz="1800" dirty="0">
                <a:ea typeface="ＭＳ Ｐゴシック" charset="0"/>
              </a:rPr>
              <a:t>Problem still with Early </a:t>
            </a:r>
            <a:r>
              <a:rPr lang="en-US" sz="1800" dirty="0" smtClean="0">
                <a:ea typeface="ＭＳ Ｐゴシック" charset="0"/>
              </a:rPr>
              <a:t>Restart</a:t>
            </a:r>
          </a:p>
          <a:p>
            <a:pPr lvl="2"/>
            <a:r>
              <a:rPr lang="en-US" sz="1600" dirty="0" smtClean="0">
                <a:ea typeface="ＭＳ Ｐゴシック" charset="0"/>
              </a:rPr>
              <a:t>What </a:t>
            </a:r>
            <a:r>
              <a:rPr lang="en-US" sz="1600" dirty="0">
                <a:ea typeface="ＭＳ Ｐゴシック" charset="0"/>
              </a:rPr>
              <a:t>if requested word is in the middle of the block?</a:t>
            </a:r>
          </a:p>
          <a:p>
            <a:pPr lvl="1"/>
            <a:r>
              <a:rPr lang="en-US" sz="1800" dirty="0">
                <a:ea typeface="ＭＳ Ｐゴシック" charset="0"/>
              </a:rPr>
              <a:t>Start fetching the block with the required (critical) word, and fill in the rest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Almost all L1 caches do both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these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13,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L14: Virtual Memory I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37171</TotalTime>
  <Words>3778</Words>
  <Application>Microsoft Macintosh PowerPoint</Application>
  <PresentationFormat>On-screen Show (4:3)</PresentationFormat>
  <Paragraphs>905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Calibri</vt:lpstr>
      <vt:lpstr>Century Gothic</vt:lpstr>
      <vt:lpstr>LucidaGrande</vt:lpstr>
      <vt:lpstr>ＭＳ Ｐゴシック</vt:lpstr>
      <vt:lpstr>Tahoma</vt:lpstr>
      <vt:lpstr>Verdana</vt:lpstr>
      <vt:lpstr>Wingdings</vt:lpstr>
      <vt:lpstr>Wingdings 2</vt:lpstr>
      <vt:lpstr>ZapfDingbatsITC</vt:lpstr>
      <vt:lpstr>굴림</vt:lpstr>
      <vt:lpstr>Arial</vt:lpstr>
      <vt:lpstr>Plaza</vt:lpstr>
      <vt:lpstr>Lecture 14: Cache Optimizations + Demand Paging</vt:lpstr>
      <vt:lpstr>AMAT</vt:lpstr>
      <vt:lpstr>Reducing Miss Penalty</vt:lpstr>
      <vt:lpstr>Multilevel Caches</vt:lpstr>
      <vt:lpstr>Inclusion Policy</vt:lpstr>
      <vt:lpstr>Inclusion Policy</vt:lpstr>
      <vt:lpstr>Inclusion Policy</vt:lpstr>
      <vt:lpstr>Reducing Miss Penalty</vt:lpstr>
      <vt:lpstr>Early Restart/Critical Word First</vt:lpstr>
      <vt:lpstr>Reducing Miss Penalty</vt:lpstr>
      <vt:lpstr>Sub-blocking/Sectored Cache</vt:lpstr>
      <vt:lpstr>Sub-blocking/Sectored Cache</vt:lpstr>
      <vt:lpstr>Reducing Hit Time</vt:lpstr>
      <vt:lpstr>Reducing Hit Time</vt:lpstr>
      <vt:lpstr>Direct-Mapped Cache: Read</vt:lpstr>
      <vt:lpstr>Direct-Mapped Cache: Write</vt:lpstr>
      <vt:lpstr>Reducing Write Hit Time with Pipelined/Delayed Write</vt:lpstr>
      <vt:lpstr>Reducing Hit Time</vt:lpstr>
      <vt:lpstr>Set-Associative Cache: Hit Time</vt:lpstr>
      <vt:lpstr>Way Prediction</vt:lpstr>
      <vt:lpstr>Reducing Hit Time</vt:lpstr>
      <vt:lpstr>Memory “Address”</vt:lpstr>
      <vt:lpstr>Memory “Address”</vt:lpstr>
      <vt:lpstr>Memory Management</vt:lpstr>
      <vt:lpstr>Absolute Addresses</vt:lpstr>
      <vt:lpstr>Dynamic Address Translation</vt:lpstr>
      <vt:lpstr>Support for Multiprogramming</vt:lpstr>
      <vt:lpstr>Simple Base and Bound Translation</vt:lpstr>
      <vt:lpstr>Separate Areas for Program and Data</vt:lpstr>
      <vt:lpstr>Base and Bound Machine</vt:lpstr>
      <vt:lpstr>Memory Fragmentation</vt:lpstr>
      <vt:lpstr>Paged Memory Systems</vt:lpstr>
      <vt:lpstr>Page Table</vt:lpstr>
      <vt:lpstr>Private Address Space per User</vt:lpstr>
      <vt:lpstr>Where should the Page Tables reside?</vt:lpstr>
      <vt:lpstr>Page Tables in Physical Memory</vt:lpstr>
      <vt:lpstr>A Problem in Early Sixties</vt:lpstr>
      <vt:lpstr>Demand Paging in Atlas (1962)</vt:lpstr>
      <vt:lpstr>“Virtual” Memory</vt:lpstr>
      <vt:lpstr>“Virtual” Memory</vt:lpstr>
      <vt:lpstr>Page Table</vt:lpstr>
      <vt:lpstr>What just happened?</vt:lpstr>
      <vt:lpstr>Caching vs. Paging</vt:lpstr>
      <vt:lpstr>Page Fault</vt:lpstr>
      <vt:lpstr>Paged DRAM Management</vt:lpstr>
      <vt:lpstr>Modern Virtual Memory Systems Illusion of a large, private, uniform store</vt:lpstr>
      <vt:lpstr>Address Translation (and Protection)</vt:lpstr>
      <vt:lpstr>Linear Page Table</vt:lpstr>
      <vt:lpstr>Page Table Example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2397</cp:revision>
  <cp:lastPrinted>2015-09-15T20:25:11Z</cp:lastPrinted>
  <dcterms:created xsi:type="dcterms:W3CDTF">2015-01-11T02:17:33Z</dcterms:created>
  <dcterms:modified xsi:type="dcterms:W3CDTF">2016-10-13T17:51:01Z</dcterms:modified>
</cp:coreProperties>
</file>